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9" r:id="rId1"/>
  </p:sldMasterIdLst>
  <p:notesMasterIdLst>
    <p:notesMasterId r:id="rId58"/>
  </p:notesMasterIdLst>
  <p:sldIdLst>
    <p:sldId id="2639" r:id="rId2"/>
    <p:sldId id="1173" r:id="rId3"/>
    <p:sldId id="1174" r:id="rId4"/>
    <p:sldId id="1175" r:id="rId5"/>
    <p:sldId id="1176" r:id="rId6"/>
    <p:sldId id="1177" r:id="rId7"/>
    <p:sldId id="1178" r:id="rId8"/>
    <p:sldId id="1180" r:id="rId9"/>
    <p:sldId id="1181" r:id="rId10"/>
    <p:sldId id="2564" r:id="rId11"/>
    <p:sldId id="2642" r:id="rId12"/>
    <p:sldId id="1182" r:id="rId13"/>
    <p:sldId id="1183" r:id="rId14"/>
    <p:sldId id="2565" r:id="rId15"/>
    <p:sldId id="1184" r:id="rId16"/>
    <p:sldId id="1186" r:id="rId17"/>
    <p:sldId id="1187" r:id="rId18"/>
    <p:sldId id="1188" r:id="rId19"/>
    <p:sldId id="1189" r:id="rId20"/>
    <p:sldId id="1190" r:id="rId21"/>
    <p:sldId id="1191" r:id="rId22"/>
    <p:sldId id="1192" r:id="rId23"/>
    <p:sldId id="1193" r:id="rId24"/>
    <p:sldId id="1194" r:id="rId25"/>
    <p:sldId id="1195" r:id="rId26"/>
    <p:sldId id="1196" r:id="rId27"/>
    <p:sldId id="1197" r:id="rId28"/>
    <p:sldId id="1198" r:id="rId29"/>
    <p:sldId id="1199" r:id="rId30"/>
    <p:sldId id="1201" r:id="rId31"/>
    <p:sldId id="1202" r:id="rId32"/>
    <p:sldId id="1205" r:id="rId33"/>
    <p:sldId id="1206" r:id="rId34"/>
    <p:sldId id="1207" r:id="rId35"/>
    <p:sldId id="1208" r:id="rId36"/>
    <p:sldId id="1209" r:id="rId37"/>
    <p:sldId id="2602" r:id="rId38"/>
    <p:sldId id="2603" r:id="rId39"/>
    <p:sldId id="1210" r:id="rId40"/>
    <p:sldId id="1212" r:id="rId41"/>
    <p:sldId id="2054" r:id="rId42"/>
    <p:sldId id="1215" r:id="rId43"/>
    <p:sldId id="1213" r:id="rId44"/>
    <p:sldId id="2604" r:id="rId45"/>
    <p:sldId id="2605" r:id="rId46"/>
    <p:sldId id="1223" r:id="rId47"/>
    <p:sldId id="1224" r:id="rId48"/>
    <p:sldId id="1225" r:id="rId49"/>
    <p:sldId id="1226" r:id="rId50"/>
    <p:sldId id="1227" r:id="rId51"/>
    <p:sldId id="1228" r:id="rId52"/>
    <p:sldId id="2606" r:id="rId53"/>
    <p:sldId id="2607" r:id="rId54"/>
    <p:sldId id="2643" r:id="rId55"/>
    <p:sldId id="1230" r:id="rId56"/>
    <p:sldId id="123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9FE1"/>
    <a:srgbClr val="778BDA"/>
    <a:srgbClr val="003399"/>
    <a:srgbClr val="0000FF"/>
    <a:srgbClr val="8FFFE2"/>
    <a:srgbClr val="FF5D5D"/>
    <a:srgbClr val="DB577D"/>
    <a:srgbClr val="FF00FF"/>
    <a:srgbClr val="E0E8E5"/>
    <a:srgbClr val="875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312" y="128"/>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4D57091-736D-4475-9455-F67020CA5347}"/>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1" name="Rectangle 3">
            <a:extLst>
              <a:ext uri="{FF2B5EF4-FFF2-40B4-BE49-F238E27FC236}">
                <a16:creationId xmlns:a16="http://schemas.microsoft.com/office/drawing/2014/main" id="{19CF5DEE-5A0B-4E90-B2C3-6707D81B5518}"/>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13316" name="Rectangle 4">
            <a:extLst>
              <a:ext uri="{FF2B5EF4-FFF2-40B4-BE49-F238E27FC236}">
                <a16:creationId xmlns:a16="http://schemas.microsoft.com/office/drawing/2014/main" id="{E890748C-7F21-4AFC-85B5-4918EC60D3A0}"/>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9A5AC095-9EAB-4B38-BF75-93D2F1EC0EFB}"/>
              </a:ext>
            </a:extLst>
          </p:cNvPr>
          <p:cNvSpPr>
            <a:spLocks noGrp="1" noChangeArrowheads="1"/>
          </p:cNvSpPr>
          <p:nvPr>
            <p:ph type="body" sz="quarter" idx="4294967295"/>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79198BB4-C698-487F-8742-1CE3DC54B930}"/>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5" name="Rectangle 7">
            <a:extLst>
              <a:ext uri="{FF2B5EF4-FFF2-40B4-BE49-F238E27FC236}">
                <a16:creationId xmlns:a16="http://schemas.microsoft.com/office/drawing/2014/main" id="{6391A144-2827-4494-9252-445AF1F5330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pPr>
              <a:defRPr/>
            </a:pPr>
            <a:fld id="{BB140FF9-2635-42F5-927A-618EFFC82743}" type="slidenum">
              <a:rPr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54147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2534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7809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768789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425943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280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06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224373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146483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6071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07848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89747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18160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6148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36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8797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8443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129654" y="19431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918879"/>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83974" y="1550401"/>
            <a:ext cx="8465080" cy="509069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文本框 6">
            <a:extLst>
              <a:ext uri="{FF2B5EF4-FFF2-40B4-BE49-F238E27FC236}">
                <a16:creationId xmlns:a16="http://schemas.microsoft.com/office/drawing/2014/main" id="{77CA2C16-632A-4CD2-8B5F-641C59E6F729}"/>
              </a:ext>
            </a:extLst>
          </p:cNvPr>
          <p:cNvSpPr txBox="1"/>
          <p:nvPr/>
        </p:nvSpPr>
        <p:spPr>
          <a:xfrm>
            <a:off x="8223016" y="6448239"/>
            <a:ext cx="990600" cy="369332"/>
          </a:xfrm>
          <a:prstGeom prst="rect">
            <a:avLst/>
          </a:prstGeom>
          <a:noFill/>
        </p:spPr>
        <p:txBody>
          <a:bodyPr wrap="square" rtlCol="0">
            <a:spAutoFit/>
          </a:bodyPr>
          <a:lstStyle/>
          <a:p>
            <a:r>
              <a:rPr lang="en-US" altLang="zh-CN" b="0" dirty="0">
                <a:solidFill>
                  <a:srgbClr val="45576C"/>
                </a:solidFill>
                <a:latin typeface="Harlow Solid Italic" panose="04030604020F02020D02" pitchFamily="82" charset="0"/>
              </a:rPr>
              <a:t>Howdy</a:t>
            </a:r>
            <a:endParaRPr lang="zh-CN" altLang="en-US" b="0" dirty="0">
              <a:solidFill>
                <a:srgbClr val="45576C"/>
              </a:solidFill>
              <a:latin typeface="Harlow Solid Italic" panose="04030604020F02020D02" pitchFamily="82" charset="0"/>
            </a:endParaRPr>
          </a:p>
        </p:txBody>
      </p:sp>
      <p:sp>
        <p:nvSpPr>
          <p:cNvPr id="8" name="文本框 7">
            <a:extLst>
              <a:ext uri="{FF2B5EF4-FFF2-40B4-BE49-F238E27FC236}">
                <a16:creationId xmlns:a16="http://schemas.microsoft.com/office/drawing/2014/main" id="{72A2CFEB-620C-49FC-BF95-3F26BF16B9ED}"/>
              </a:ext>
            </a:extLst>
          </p:cNvPr>
          <p:cNvSpPr txBox="1"/>
          <p:nvPr userDrawn="1"/>
        </p:nvSpPr>
        <p:spPr>
          <a:xfrm>
            <a:off x="7758344" y="583496"/>
            <a:ext cx="685800" cy="523220"/>
          </a:xfrm>
          <a:prstGeom prst="rect">
            <a:avLst/>
          </a:prstGeom>
          <a:noFill/>
        </p:spPr>
        <p:txBody>
          <a:bodyPr wrap="square" rtlCol="0">
            <a:spAutoFit/>
          </a:bodyPr>
          <a:lstStyle/>
          <a:p>
            <a:pPr algn="ctr"/>
            <a:fld id="{3429FB2D-6733-4477-ACEF-8779B27D240D}" type="slidenum">
              <a:rPr lang="zh-CN" altLang="en-US" sz="2800" b="1" smtClean="0">
                <a:latin typeface="Arial Black" panose="020B0A04020102020204" pitchFamily="34" charset="0"/>
              </a:rPr>
              <a:pPr algn="ctr"/>
              <a:t>‹#›</a:t>
            </a:fld>
            <a:endParaRPr lang="zh-CN" altLang="en-US" sz="2400" b="1" dirty="0">
              <a:latin typeface="Arial Black" panose="020B0A04020102020204" pitchFamily="34" charset="0"/>
            </a:endParaRPr>
          </a:p>
        </p:txBody>
      </p:sp>
    </p:spTree>
    <p:extLst>
      <p:ext uri="{BB962C8B-B14F-4D97-AF65-F5344CB8AC3E}">
        <p14:creationId xmlns:p14="http://schemas.microsoft.com/office/powerpoint/2010/main" val="4285681247"/>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hf hdr="0" ftr="0"/>
  <p:txStyles>
    <p:titleStyle>
      <a:lvl1pPr algn="l" defTabSz="457207" rtl="0" eaLnBrk="1" latinLnBrk="0" hangingPunct="1">
        <a:spcBef>
          <a:spcPct val="0"/>
        </a:spcBef>
        <a:buNone/>
        <a:defRPr sz="4200" b="1" i="0" kern="1200">
          <a:solidFill>
            <a:schemeClr val="tx2"/>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p.weixin.qq.com/s/stX_LZxCZaE5nGvNqVJFa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227777">
            <a:extLst>
              <a:ext uri="{FF2B5EF4-FFF2-40B4-BE49-F238E27FC236}">
                <a16:creationId xmlns:a16="http://schemas.microsoft.com/office/drawing/2014/main" id="{36D243DE-B76A-4976-96D9-A5BFCE911563}"/>
              </a:ext>
            </a:extLst>
          </p:cNvPr>
          <p:cNvSpPr>
            <a:spLocks noGrp="1" noChangeArrowheads="1"/>
          </p:cNvSpPr>
          <p:nvPr>
            <p:ph type="ctrTitle"/>
          </p:nvPr>
        </p:nvSpPr>
        <p:spPr>
          <a:xfrm>
            <a:off x="828675" y="1700213"/>
            <a:ext cx="7488238" cy="936625"/>
          </a:xfrm>
        </p:spPr>
        <p:txBody>
          <a:bodyPr/>
          <a:lstStyle/>
          <a:p>
            <a:pPr eaLnBrk="1" hangingPunct="1"/>
            <a:r>
              <a:rPr lang="zh-CN" altLang="en-US" sz="4800"/>
              <a:t>第二章 高级语言及其文法</a:t>
            </a:r>
            <a:endParaRPr lang="en-US" altLang="zh-CN" sz="4800"/>
          </a:p>
        </p:txBody>
      </p:sp>
      <p:sp>
        <p:nvSpPr>
          <p:cNvPr id="1227784" name="矩形 1227783">
            <a:extLst>
              <a:ext uri="{FF2B5EF4-FFF2-40B4-BE49-F238E27FC236}">
                <a16:creationId xmlns:a16="http://schemas.microsoft.com/office/drawing/2014/main" id="{6A465A00-79F3-4668-8D1C-5485D12D9C93}"/>
              </a:ext>
            </a:extLst>
          </p:cNvPr>
          <p:cNvSpPr>
            <a:spLocks noChangeArrowheads="1"/>
          </p:cNvSpPr>
          <p:nvPr/>
        </p:nvSpPr>
        <p:spPr bwMode="auto">
          <a:xfrm>
            <a:off x="323850" y="3644900"/>
            <a:ext cx="72009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90000"/>
              </a:lnSpc>
              <a:spcBef>
                <a:spcPct val="0"/>
              </a:spcBef>
              <a:buClrTx/>
              <a:buSzTx/>
              <a:buFont typeface="Arial" panose="020B0604020202020204" pitchFamily="34" charset="0"/>
              <a:buNone/>
            </a:pPr>
            <a:r>
              <a:rPr lang="zh-CN" altLang="en-US" sz="2400" dirty="0">
                <a:latin typeface="楷体_GB2312" pitchFamily="49" charset="-122"/>
              </a:rPr>
              <a:t>重点：文法的定义与分类，</a:t>
            </a:r>
            <a:r>
              <a:rPr lang="en-US" altLang="zh-CN" sz="2400" dirty="0">
                <a:latin typeface="楷体_GB2312" pitchFamily="49" charset="-122"/>
              </a:rPr>
              <a:t>CFG</a:t>
            </a:r>
            <a:r>
              <a:rPr lang="zh-CN" altLang="en-US" sz="2400" dirty="0">
                <a:latin typeface="楷体_GB2312" pitchFamily="49" charset="-122"/>
              </a:rPr>
              <a:t>的语法树及二义性、程序设计语言的定义。 </a:t>
            </a:r>
            <a:endParaRPr lang="en-US" altLang="zh-CN" sz="2400" dirty="0">
              <a:latin typeface="楷体_GB2312" pitchFamily="49" charset="-122"/>
            </a:endParaRPr>
          </a:p>
          <a:p>
            <a:pPr>
              <a:lnSpc>
                <a:spcPct val="90000"/>
              </a:lnSpc>
              <a:spcBef>
                <a:spcPct val="0"/>
              </a:spcBef>
              <a:buClrTx/>
              <a:buSzTx/>
              <a:buFont typeface="Arial" panose="020B0604020202020204" pitchFamily="34" charset="0"/>
              <a:buNone/>
            </a:pPr>
            <a:r>
              <a:rPr lang="zh-CN" altLang="en-US" sz="2400" dirty="0">
                <a:latin typeface="楷体_GB2312" pitchFamily="49" charset="-122"/>
              </a:rPr>
              <a:t>难点：程序设计语言的语义定义。 </a:t>
            </a:r>
            <a:endParaRPr lang="en-US" altLang="zh-CN" sz="2400"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7784"/>
                                        </p:tgtEl>
                                        <p:attrNameLst>
                                          <p:attrName>style.visibility</p:attrName>
                                        </p:attrNameLst>
                                      </p:cBhvr>
                                      <p:to>
                                        <p:strVal val="visible"/>
                                      </p:to>
                                    </p:set>
                                    <p:anim calcmode="lin" valueType="num">
                                      <p:cBhvr additive="base">
                                        <p:cTn id="7" dur="500" fill="hold"/>
                                        <p:tgtEl>
                                          <p:spTgt spid="1227784"/>
                                        </p:tgtEl>
                                        <p:attrNameLst>
                                          <p:attrName>ppt_x</p:attrName>
                                        </p:attrNameLst>
                                      </p:cBhvr>
                                      <p:tavLst>
                                        <p:tav tm="0">
                                          <p:val>
                                            <p:strVal val="0-#ppt_w/2"/>
                                          </p:val>
                                        </p:tav>
                                        <p:tav tm="100000">
                                          <p:val>
                                            <p:strVal val="#ppt_x"/>
                                          </p:val>
                                        </p:tav>
                                      </p:tavLst>
                                    </p:anim>
                                    <p:anim calcmode="lin" valueType="num">
                                      <p:cBhvr additive="base">
                                        <p:cTn id="8" dur="500" fill="hold"/>
                                        <p:tgtEl>
                                          <p:spTgt spid="1227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8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648300C1-FEE4-4614-9DB8-8641A147D755}"/>
              </a:ext>
            </a:extLst>
          </p:cNvPr>
          <p:cNvSpPr>
            <a:spLocks noGrp="1" noChangeArrowheads="1"/>
          </p:cNvSpPr>
          <p:nvPr>
            <p:ph type="title"/>
          </p:nvPr>
        </p:nvSpPr>
        <p:spPr>
          <a:xfrm>
            <a:off x="107504" y="404664"/>
            <a:ext cx="7543674" cy="918879"/>
          </a:xfrm>
        </p:spPr>
        <p:txBody>
          <a:bodyPr lIns="92075" tIns="46038" rIns="92075" bIns="46038" anchor="ctr"/>
          <a:lstStyle/>
          <a:p>
            <a:pPr eaLnBrk="1" hangingPunct="1"/>
            <a:r>
              <a:rPr lang="zh-CN" altLang="en-US" sz="3600" dirty="0">
                <a:latin typeface="Times New Roman" panose="02020603050405020304" pitchFamily="18" charset="0"/>
              </a:rPr>
              <a:t>形式语言与自动机理论的产生与作用</a:t>
            </a:r>
          </a:p>
        </p:txBody>
      </p:sp>
      <p:sp>
        <p:nvSpPr>
          <p:cNvPr id="2905091" name="Rectangle 3">
            <a:extLst>
              <a:ext uri="{FF2B5EF4-FFF2-40B4-BE49-F238E27FC236}">
                <a16:creationId xmlns:a16="http://schemas.microsoft.com/office/drawing/2014/main" id="{D1851C7B-B367-4EBA-85C4-3B86D0731979}"/>
              </a:ext>
            </a:extLst>
          </p:cNvPr>
          <p:cNvSpPr>
            <a:spLocks noGrp="1" noChangeArrowheads="1"/>
          </p:cNvSpPr>
          <p:nvPr>
            <p:ph idx="1"/>
          </p:nvPr>
        </p:nvSpPr>
        <p:spPr/>
        <p:txBody>
          <a:bodyPr lIns="92075" tIns="46038" rIns="92075" bIns="46038"/>
          <a:lstStyle/>
          <a:p>
            <a:pPr eaLnBrk="1" hangingPunct="1"/>
            <a:r>
              <a:rPr lang="zh-CN" altLang="en-US" b="1" dirty="0">
                <a:solidFill>
                  <a:srgbClr val="FFFF00"/>
                </a:solidFill>
                <a:latin typeface="Times New Roman" panose="02020603050405020304" pitchFamily="18" charset="0"/>
              </a:rPr>
              <a:t>语言学家</a:t>
            </a:r>
            <a:r>
              <a:rPr lang="en-US" altLang="zh-CN" b="1" dirty="0">
                <a:solidFill>
                  <a:srgbClr val="FFFF00"/>
                </a:solidFill>
                <a:latin typeface="Times New Roman" panose="02020603050405020304" pitchFamily="18" charset="0"/>
              </a:rPr>
              <a:t>Noam Chomsky</a:t>
            </a:r>
            <a:r>
              <a:rPr lang="zh-CN" altLang="en-US" b="1" dirty="0">
                <a:solidFill>
                  <a:srgbClr val="FFFF00"/>
                </a:solidFill>
                <a:latin typeface="Times New Roman" panose="02020603050405020304" pitchFamily="18" charset="0"/>
              </a:rPr>
              <a:t>最初从产生语言的角度研究语言</a:t>
            </a:r>
          </a:p>
          <a:p>
            <a:pPr lvl="1" eaLnBrk="1" hangingPunct="1"/>
            <a:r>
              <a:rPr lang="en-US" altLang="zh-CN" dirty="0">
                <a:latin typeface="Times New Roman" panose="02020603050405020304" pitchFamily="18" charset="0"/>
              </a:rPr>
              <a:t>1956</a:t>
            </a:r>
            <a:r>
              <a:rPr lang="zh-CN" altLang="en-US" dirty="0">
                <a:latin typeface="Times New Roman" panose="02020603050405020304" pitchFamily="18" charset="0"/>
              </a:rPr>
              <a:t>年，通过抽象，他将语言形式地定义为是由一个字母表中的字母组成的一些串的集合。可以在字母表上按照一定的规则定义一个文法（</a:t>
            </a:r>
            <a:r>
              <a:rPr lang="en-US" altLang="zh-CN" dirty="0">
                <a:latin typeface="Times New Roman" panose="02020603050405020304" pitchFamily="18" charset="0"/>
              </a:rPr>
              <a:t>Grammar</a:t>
            </a:r>
            <a:r>
              <a:rPr lang="zh-CN" altLang="en-US" dirty="0">
                <a:latin typeface="Times New Roman" panose="02020603050405020304" pitchFamily="18" charset="0"/>
              </a:rPr>
              <a:t>），该文法所能产生的所有句子组成的集合就是该文法产生的语言。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05091">
                                            <p:txEl>
                                              <p:pRg st="0" end="0"/>
                                            </p:txEl>
                                          </p:spTgt>
                                        </p:tgtEl>
                                        <p:attrNameLst>
                                          <p:attrName>style.visibility</p:attrName>
                                        </p:attrNameLst>
                                      </p:cBhvr>
                                      <p:to>
                                        <p:strVal val="visible"/>
                                      </p:to>
                                    </p:set>
                                    <p:animEffect transition="in" filter="box(out)">
                                      <p:cBhvr>
                                        <p:cTn id="7" dur="500"/>
                                        <p:tgtEl>
                                          <p:spTgt spid="2905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05091">
                                            <p:txEl>
                                              <p:pRg st="1" end="1"/>
                                            </p:txEl>
                                          </p:spTgt>
                                        </p:tgtEl>
                                        <p:attrNameLst>
                                          <p:attrName>style.visibility</p:attrName>
                                        </p:attrNameLst>
                                      </p:cBhvr>
                                      <p:to>
                                        <p:strVal val="visible"/>
                                      </p:to>
                                    </p:set>
                                    <p:animEffect transition="in" filter="box(out)">
                                      <p:cBhvr>
                                        <p:cTn id="12" dur="500"/>
                                        <p:tgtEl>
                                          <p:spTgt spid="2905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5091"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648300C1-FEE4-4614-9DB8-8641A147D755}"/>
              </a:ext>
            </a:extLst>
          </p:cNvPr>
          <p:cNvSpPr>
            <a:spLocks noGrp="1" noChangeArrowheads="1"/>
          </p:cNvSpPr>
          <p:nvPr>
            <p:ph type="title"/>
          </p:nvPr>
        </p:nvSpPr>
        <p:spPr>
          <a:xfrm>
            <a:off x="323528" y="452718"/>
            <a:ext cx="7615682" cy="918879"/>
          </a:xfrm>
        </p:spPr>
        <p:txBody>
          <a:bodyPr lIns="92075" tIns="46038" rIns="92075" bIns="46038" anchor="ctr"/>
          <a:lstStyle/>
          <a:p>
            <a:pPr eaLnBrk="1" hangingPunct="1"/>
            <a:r>
              <a:rPr lang="zh-CN" altLang="en-US" sz="3600" dirty="0">
                <a:latin typeface="Times New Roman" panose="02020603050405020304" pitchFamily="18" charset="0"/>
              </a:rPr>
              <a:t>形式语言与自动机理论的产生与作用</a:t>
            </a:r>
          </a:p>
        </p:txBody>
      </p:sp>
      <p:sp>
        <p:nvSpPr>
          <p:cNvPr id="2905091" name="Rectangle 3">
            <a:extLst>
              <a:ext uri="{FF2B5EF4-FFF2-40B4-BE49-F238E27FC236}">
                <a16:creationId xmlns:a16="http://schemas.microsoft.com/office/drawing/2014/main" id="{D1851C7B-B367-4EBA-85C4-3B86D0731979}"/>
              </a:ext>
            </a:extLst>
          </p:cNvPr>
          <p:cNvSpPr>
            <a:spLocks noGrp="1" noChangeArrowheads="1"/>
          </p:cNvSpPr>
          <p:nvPr>
            <p:ph idx="1"/>
          </p:nvPr>
        </p:nvSpPr>
        <p:spPr>
          <a:xfrm>
            <a:off x="483974" y="1412776"/>
            <a:ext cx="8465080" cy="5090698"/>
          </a:xfrm>
        </p:spPr>
        <p:txBody>
          <a:bodyPr lIns="92075" tIns="46038" rIns="92075" bIns="46038">
            <a:normAutofit/>
          </a:bodyPr>
          <a:lstStyle/>
          <a:p>
            <a:pPr latinLnBrk="1"/>
            <a:r>
              <a:rPr lang="en-US" altLang="zh-CN" b="1" dirty="0">
                <a:latin typeface="Times New Roman" panose="02020603050405020304" pitchFamily="18" charset="0"/>
              </a:rPr>
              <a:t>Chomsky</a:t>
            </a:r>
            <a:r>
              <a:rPr lang="zh-CN" altLang="en-US" b="1" dirty="0"/>
              <a:t>谈语言、认知、深度学习和人工智能</a:t>
            </a:r>
          </a:p>
          <a:p>
            <a:pPr lvl="1" eaLnBrk="1" hangingPunct="1"/>
            <a:r>
              <a:rPr lang="en-US" altLang="zh-CN" sz="2000" dirty="0">
                <a:latin typeface="Times New Roman" panose="02020603050405020304" pitchFamily="18" charset="0"/>
              </a:rPr>
              <a:t>Chomsky</a:t>
            </a:r>
            <a:r>
              <a:rPr lang="zh-CN" altLang="en-US" sz="2000" dirty="0">
                <a:latin typeface="Times New Roman" panose="02020603050405020304" pitchFamily="18" charset="0"/>
              </a:rPr>
              <a:t>接受麻省理工学者</a:t>
            </a:r>
            <a:r>
              <a:rPr lang="en-US" altLang="zh-CN" sz="2000" dirty="0">
                <a:latin typeface="Times New Roman" panose="02020603050405020304" pitchFamily="18" charset="0"/>
              </a:rPr>
              <a:t>Lex </a:t>
            </a:r>
            <a:r>
              <a:rPr lang="en-US" altLang="zh-CN" sz="2000" dirty="0" err="1">
                <a:latin typeface="Times New Roman" panose="02020603050405020304" pitchFamily="18" charset="0"/>
              </a:rPr>
              <a:t>Fridman</a:t>
            </a:r>
            <a:r>
              <a:rPr lang="zh-CN" altLang="en-US" sz="2000" dirty="0">
                <a:latin typeface="Times New Roman" panose="02020603050405020304" pitchFamily="18" charset="0"/>
              </a:rPr>
              <a:t>播客专访，访谈内容主要涉及</a:t>
            </a:r>
            <a:r>
              <a:rPr lang="en-US" altLang="zh-CN" sz="2000" dirty="0">
                <a:latin typeface="Times New Roman" panose="02020603050405020304" pitchFamily="18" charset="0"/>
              </a:rPr>
              <a:t>:</a:t>
            </a:r>
          </a:p>
          <a:p>
            <a:pPr lvl="2" eaLnBrk="1" hangingPunct="1"/>
            <a:r>
              <a:rPr lang="en-US" altLang="zh-CN" dirty="0">
                <a:latin typeface="Times New Roman" panose="02020603050405020304" pitchFamily="18" charset="0"/>
              </a:rPr>
              <a:t>- </a:t>
            </a:r>
            <a:r>
              <a:rPr lang="en-US" altLang="zh-CN" sz="1800" dirty="0">
                <a:latin typeface="Times New Roman" panose="02020603050405020304" pitchFamily="18" charset="0"/>
              </a:rPr>
              <a:t>Common language with an </a:t>
            </a:r>
            <a:r>
              <a:rPr lang="en-US" altLang="zh-CN" sz="1800" dirty="0" err="1">
                <a:latin typeface="Times New Roman" panose="02020603050405020304" pitchFamily="18" charset="0"/>
              </a:rPr>
              <a:t>alience</a:t>
            </a:r>
            <a:r>
              <a:rPr lang="en-US" altLang="zh-CN" sz="1800" dirty="0">
                <a:latin typeface="Times New Roman" panose="02020603050405020304" pitchFamily="18" charset="0"/>
              </a:rPr>
              <a:t> species</a:t>
            </a:r>
          </a:p>
          <a:p>
            <a:pPr lvl="2" eaLnBrk="1" hangingPunct="1"/>
            <a:r>
              <a:rPr lang="en-US" altLang="zh-CN" sz="1800" dirty="0">
                <a:latin typeface="Times New Roman" panose="02020603050405020304" pitchFamily="18" charset="0"/>
              </a:rPr>
              <a:t>- Structure of language</a:t>
            </a:r>
          </a:p>
          <a:p>
            <a:pPr lvl="2" eaLnBrk="1" hangingPunct="1"/>
            <a:r>
              <a:rPr lang="en-US" altLang="zh-CN" sz="1800" dirty="0">
                <a:latin typeface="Times New Roman" panose="02020603050405020304" pitchFamily="18" charset="0"/>
              </a:rPr>
              <a:t>- Roots of language in our brain</a:t>
            </a:r>
          </a:p>
          <a:p>
            <a:pPr lvl="2" eaLnBrk="1" hangingPunct="1"/>
            <a:r>
              <a:rPr lang="en-US" altLang="zh-CN" sz="1800" dirty="0">
                <a:latin typeface="Times New Roman" panose="02020603050405020304" pitchFamily="18" charset="0"/>
              </a:rPr>
              <a:t>- The limit of human cognition</a:t>
            </a:r>
          </a:p>
          <a:p>
            <a:pPr lvl="2" eaLnBrk="1" hangingPunct="1"/>
            <a:r>
              <a:rPr lang="en-US" altLang="zh-CN" sz="1800" dirty="0">
                <a:latin typeface="Times New Roman" panose="02020603050405020304" pitchFamily="18" charset="0"/>
              </a:rPr>
              <a:t>- </a:t>
            </a:r>
            <a:r>
              <a:rPr lang="en-US" altLang="zh-CN" sz="1800" dirty="0" err="1">
                <a:latin typeface="Times New Roman" panose="02020603050405020304" pitchFamily="18" charset="0"/>
              </a:rPr>
              <a:t>Neuralink</a:t>
            </a:r>
            <a:endParaRPr lang="en-US" altLang="zh-CN" sz="1800" dirty="0">
              <a:latin typeface="Times New Roman" panose="02020603050405020304" pitchFamily="18" charset="0"/>
            </a:endParaRPr>
          </a:p>
          <a:p>
            <a:pPr lvl="2" eaLnBrk="1" hangingPunct="1"/>
            <a:r>
              <a:rPr lang="en-US" altLang="zh-CN" sz="1800" dirty="0">
                <a:latin typeface="Times New Roman" panose="02020603050405020304" pitchFamily="18" charset="0"/>
              </a:rPr>
              <a:t>- Deepest property of language</a:t>
            </a:r>
          </a:p>
          <a:p>
            <a:pPr lvl="2" eaLnBrk="1" hangingPunct="1"/>
            <a:r>
              <a:rPr lang="en-US" altLang="zh-CN" sz="1800" dirty="0">
                <a:latin typeface="Times New Roman" panose="02020603050405020304" pitchFamily="18" charset="0"/>
              </a:rPr>
              <a:t>- Limits of deep learning</a:t>
            </a:r>
          </a:p>
          <a:p>
            <a:pPr lvl="2" eaLnBrk="1" hangingPunct="1"/>
            <a:r>
              <a:rPr lang="en-US" altLang="zh-CN" sz="1800" dirty="0">
                <a:latin typeface="Times New Roman" panose="02020603050405020304" pitchFamily="18" charset="0"/>
              </a:rPr>
              <a:t>- Mortality</a:t>
            </a:r>
          </a:p>
          <a:p>
            <a:pPr lvl="2" eaLnBrk="1" hangingPunct="1"/>
            <a:r>
              <a:rPr lang="en-US" altLang="zh-CN" sz="1800" dirty="0">
                <a:latin typeface="Times New Roman" panose="02020603050405020304" pitchFamily="18" charset="0"/>
              </a:rPr>
              <a:t>- Meaning of life</a:t>
            </a:r>
            <a:endParaRPr lang="zh-CN" altLang="en-US" dirty="0">
              <a:latin typeface="Times New Roman" panose="02020603050405020304" pitchFamily="18" charset="0"/>
            </a:endParaRPr>
          </a:p>
        </p:txBody>
      </p:sp>
      <p:sp>
        <p:nvSpPr>
          <p:cNvPr id="2" name="矩形 1">
            <a:extLst>
              <a:ext uri="{FF2B5EF4-FFF2-40B4-BE49-F238E27FC236}">
                <a16:creationId xmlns:a16="http://schemas.microsoft.com/office/drawing/2014/main" id="{F91B59B0-5F15-4CCF-8429-766C3D272AF0}"/>
              </a:ext>
            </a:extLst>
          </p:cNvPr>
          <p:cNvSpPr/>
          <p:nvPr/>
        </p:nvSpPr>
        <p:spPr>
          <a:xfrm>
            <a:off x="557238" y="6021288"/>
            <a:ext cx="8208912" cy="646331"/>
          </a:xfrm>
          <a:prstGeom prst="rect">
            <a:avLst/>
          </a:prstGeom>
        </p:spPr>
        <p:txBody>
          <a:bodyPr wrap="square">
            <a:spAutoFit/>
          </a:bodyPr>
          <a:lstStyle/>
          <a:p>
            <a:endParaRPr lang="en-US" altLang="zh-CN" sz="1800" dirty="0">
              <a:solidFill>
                <a:srgbClr val="56C7AA"/>
              </a:solidFill>
              <a:hlinkClick r:id="rId2">
                <a:extLst>
                  <a:ext uri="{A12FA001-AC4F-418D-AE19-62706E023703}">
                    <ahyp:hlinkClr xmlns:ahyp="http://schemas.microsoft.com/office/drawing/2018/hyperlinkcolor" val="tx"/>
                  </a:ext>
                </a:extLst>
              </a:hlinkClick>
            </a:endParaRPr>
          </a:p>
          <a:p>
            <a:r>
              <a:rPr lang="zh-CN" altLang="en-US" sz="1800" dirty="0">
                <a:solidFill>
                  <a:srgbClr val="FFFF00"/>
                </a:solidFill>
                <a:hlinkClick r:id="rId2">
                  <a:extLst>
                    <a:ext uri="{A12FA001-AC4F-418D-AE19-62706E023703}">
                      <ahyp:hlinkClr xmlns:ahyp="http://schemas.microsoft.com/office/drawing/2018/hyperlinkcolor" val="tx"/>
                    </a:ext>
                  </a:extLst>
                </a:hlinkClick>
              </a:rPr>
              <a:t>https://mp.weixin.qq.com/s/stX_LZxCZaE5nGvNqVJFaw</a:t>
            </a:r>
            <a:endParaRPr lang="en-US" altLang="zh-CN" sz="1800" dirty="0">
              <a:solidFill>
                <a:srgbClr val="FFFF00"/>
              </a:solidFill>
            </a:endParaRPr>
          </a:p>
        </p:txBody>
      </p:sp>
    </p:spTree>
    <p:extLst>
      <p:ext uri="{BB962C8B-B14F-4D97-AF65-F5344CB8AC3E}">
        <p14:creationId xmlns:p14="http://schemas.microsoft.com/office/powerpoint/2010/main" val="250108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A28A6297-B584-484C-9122-EC89E287439C}"/>
              </a:ext>
            </a:extLst>
          </p:cNvPr>
          <p:cNvSpPr>
            <a:spLocks noGrp="1" noChangeArrowheads="1"/>
          </p:cNvSpPr>
          <p:nvPr>
            <p:ph type="title"/>
          </p:nvPr>
        </p:nvSpPr>
        <p:spPr>
          <a:xfrm>
            <a:off x="323528" y="452718"/>
            <a:ext cx="7615682" cy="918879"/>
          </a:xfrm>
        </p:spPr>
        <p:txBody>
          <a:bodyPr lIns="92075" tIns="46038" rIns="92075" bIns="46038" anchor="ctr"/>
          <a:lstStyle/>
          <a:p>
            <a:pPr eaLnBrk="1" hangingPunct="1"/>
            <a:r>
              <a:rPr lang="zh-CN" altLang="en-US" sz="3600" dirty="0">
                <a:latin typeface="Times New Roman" panose="02020603050405020304" pitchFamily="18" charset="0"/>
              </a:rPr>
              <a:t>形式语言与自动机理论的产生与作用</a:t>
            </a:r>
          </a:p>
        </p:txBody>
      </p:sp>
      <p:sp>
        <p:nvSpPr>
          <p:cNvPr id="983043" name="Rectangle 3">
            <a:extLst>
              <a:ext uri="{FF2B5EF4-FFF2-40B4-BE49-F238E27FC236}">
                <a16:creationId xmlns:a16="http://schemas.microsoft.com/office/drawing/2014/main" id="{2DA7892D-6711-46DE-AB4E-596A0AD6C78F}"/>
              </a:ext>
            </a:extLst>
          </p:cNvPr>
          <p:cNvSpPr>
            <a:spLocks noGrp="1" noChangeArrowheads="1"/>
          </p:cNvSpPr>
          <p:nvPr>
            <p:ph idx="1"/>
          </p:nvPr>
        </p:nvSpPr>
        <p:spPr/>
        <p:txBody>
          <a:bodyPr lIns="92075" tIns="46038" rIns="92075" bIns="46038"/>
          <a:lstStyle/>
          <a:p>
            <a:pPr eaLnBrk="1" hangingPunct="1"/>
            <a:r>
              <a:rPr lang="zh-CN" altLang="en-US" dirty="0">
                <a:solidFill>
                  <a:srgbClr val="FFFF00"/>
                </a:solidFill>
                <a:latin typeface="Times New Roman" panose="02020603050405020304" pitchFamily="18" charset="0"/>
              </a:rPr>
              <a:t>克林（</a:t>
            </a:r>
            <a:r>
              <a:rPr lang="en-US" altLang="zh-CN" dirty="0">
                <a:solidFill>
                  <a:srgbClr val="FFFF00"/>
                </a:solidFill>
                <a:latin typeface="Times New Roman" panose="02020603050405020304" pitchFamily="18" charset="0"/>
              </a:rPr>
              <a:t>Kleene</a:t>
            </a:r>
            <a:r>
              <a:rPr lang="zh-CN" altLang="en-US" dirty="0">
                <a:solidFill>
                  <a:srgbClr val="FFFF00"/>
                </a:solidFill>
                <a:latin typeface="Times New Roman" panose="02020603050405020304" pitchFamily="18" charset="0"/>
              </a:rPr>
              <a:t>）在</a:t>
            </a:r>
            <a:r>
              <a:rPr lang="en-US" altLang="zh-CN" dirty="0">
                <a:solidFill>
                  <a:srgbClr val="FFFF00"/>
                </a:solidFill>
                <a:latin typeface="Times New Roman" panose="02020603050405020304" pitchFamily="18" charset="0"/>
              </a:rPr>
              <a:t>1951</a:t>
            </a:r>
            <a:r>
              <a:rPr lang="zh-CN" altLang="en-US" dirty="0">
                <a:solidFill>
                  <a:srgbClr val="FFFF00"/>
                </a:solidFill>
                <a:latin typeface="Times New Roman" panose="02020603050405020304" pitchFamily="18" charset="0"/>
              </a:rPr>
              <a:t>年到</a:t>
            </a:r>
            <a:r>
              <a:rPr lang="en-US" altLang="zh-CN" dirty="0">
                <a:solidFill>
                  <a:srgbClr val="FFFF00"/>
                </a:solidFill>
                <a:latin typeface="Times New Roman" panose="02020603050405020304" pitchFamily="18" charset="0"/>
              </a:rPr>
              <a:t>1956</a:t>
            </a:r>
            <a:r>
              <a:rPr lang="zh-CN" altLang="en-US" dirty="0">
                <a:solidFill>
                  <a:srgbClr val="FFFF00"/>
                </a:solidFill>
                <a:latin typeface="Times New Roman" panose="02020603050405020304" pitchFamily="18" charset="0"/>
              </a:rPr>
              <a:t>年间，从识别语言的角度研究语言，给出了语言的另一种描述。</a:t>
            </a:r>
          </a:p>
          <a:p>
            <a:pPr lvl="1" eaLnBrk="1" hangingPunct="1"/>
            <a:r>
              <a:rPr lang="zh-CN" altLang="en-US" dirty="0">
                <a:latin typeface="Times New Roman" panose="02020603050405020304" pitchFamily="18" charset="0"/>
              </a:rPr>
              <a:t>克林是在研究神经细胞中，建立了自动机，他用这种自动机来识别语言：对于按照一定的规则构造的任一个自动机，该自动机就定义了一个语言，这个语言由该自动机所能识别的所有句子组成。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animEffect transition="in" filter="box(out)">
                                      <p:cBhvr>
                                        <p:cTn id="7" dur="500"/>
                                        <p:tgtEl>
                                          <p:spTgt spid="98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83043">
                                            <p:txEl>
                                              <p:pRg st="1" end="1"/>
                                            </p:txEl>
                                          </p:spTgt>
                                        </p:tgtEl>
                                        <p:attrNameLst>
                                          <p:attrName>style.visibility</p:attrName>
                                        </p:attrNameLst>
                                      </p:cBhvr>
                                      <p:to>
                                        <p:strVal val="visible"/>
                                      </p:to>
                                    </p:set>
                                    <p:animEffect transition="in" filter="box(out)">
                                      <p:cBhvr>
                                        <p:cTn id="12" dur="500"/>
                                        <p:tgtEl>
                                          <p:spTgt spid="983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6EA52692-78E2-4B95-89EA-6133183D8198}"/>
              </a:ext>
            </a:extLst>
          </p:cNvPr>
          <p:cNvSpPr>
            <a:spLocks noGrp="1" noChangeArrowheads="1"/>
          </p:cNvSpPr>
          <p:nvPr>
            <p:ph type="title"/>
          </p:nvPr>
        </p:nvSpPr>
        <p:spPr>
          <a:xfrm>
            <a:off x="323528" y="452718"/>
            <a:ext cx="7615682" cy="918879"/>
          </a:xfrm>
        </p:spPr>
        <p:txBody>
          <a:bodyPr lIns="92075" tIns="46038" rIns="92075" bIns="46038" anchor="ctr"/>
          <a:lstStyle/>
          <a:p>
            <a:pPr eaLnBrk="1" hangingPunct="1"/>
            <a:r>
              <a:rPr lang="zh-CN" altLang="en-US" sz="3600" dirty="0">
                <a:latin typeface="Times New Roman" panose="02020603050405020304" pitchFamily="18" charset="0"/>
              </a:rPr>
              <a:t>形式语言与自动机理论的产生与作用</a:t>
            </a:r>
          </a:p>
        </p:txBody>
      </p:sp>
      <p:sp>
        <p:nvSpPr>
          <p:cNvPr id="984067" name="Rectangle 3">
            <a:extLst>
              <a:ext uri="{FF2B5EF4-FFF2-40B4-BE49-F238E27FC236}">
                <a16:creationId xmlns:a16="http://schemas.microsoft.com/office/drawing/2014/main" id="{44A8CFF1-9C53-4FD0-ABBB-C2C2EBE916F5}"/>
              </a:ext>
            </a:extLst>
          </p:cNvPr>
          <p:cNvSpPr>
            <a:spLocks noGrp="1" noChangeArrowheads="1"/>
          </p:cNvSpPr>
          <p:nvPr>
            <p:ph idx="1"/>
          </p:nvPr>
        </p:nvSpPr>
        <p:spPr/>
        <p:txBody>
          <a:bodyPr lIns="92075" tIns="46038" rIns="92075" bIns="46038"/>
          <a:lstStyle/>
          <a:p>
            <a:pPr eaLnBrk="1" hangingPunct="1"/>
            <a:r>
              <a:rPr lang="en-US" altLang="zh-CN" dirty="0">
                <a:latin typeface="Times New Roman" panose="02020603050405020304" pitchFamily="18" charset="0"/>
              </a:rPr>
              <a:t>1959</a:t>
            </a:r>
            <a:r>
              <a:rPr lang="zh-CN" altLang="en-US" dirty="0">
                <a:latin typeface="Times New Roman" panose="02020603050405020304" pitchFamily="18" charset="0"/>
              </a:rPr>
              <a:t>年，</a:t>
            </a:r>
            <a:r>
              <a:rPr lang="en-US" altLang="zh-CN" dirty="0">
                <a:latin typeface="Times New Roman" panose="02020603050405020304" pitchFamily="18" charset="0"/>
              </a:rPr>
              <a:t>Chomsky</a:t>
            </a:r>
            <a:r>
              <a:rPr lang="zh-CN" altLang="en-US" dirty="0">
                <a:latin typeface="Times New Roman" panose="02020603050405020304" pitchFamily="18" charset="0"/>
              </a:rPr>
              <a:t>通过深入研究，将他本人的研究成果与克林的研究成果结合了起来，不仅确定了文法和自动机分别从生成和识别的角度去表达语言，而且</a:t>
            </a:r>
            <a:r>
              <a:rPr lang="zh-CN" altLang="en-US" b="1" dirty="0">
                <a:solidFill>
                  <a:srgbClr val="FFFF00"/>
                </a:solidFill>
                <a:latin typeface="Times New Roman" panose="02020603050405020304" pitchFamily="18" charset="0"/>
              </a:rPr>
              <a:t>证明了文法与自动机的等价性</a:t>
            </a:r>
            <a:r>
              <a:rPr lang="zh-CN" altLang="en-US"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4067">
                                            <p:txEl>
                                              <p:pRg st="0" end="0"/>
                                            </p:txEl>
                                          </p:spTgt>
                                        </p:tgtEl>
                                        <p:attrNameLst>
                                          <p:attrName>style.visibility</p:attrName>
                                        </p:attrNameLst>
                                      </p:cBhvr>
                                      <p:to>
                                        <p:strVal val="visible"/>
                                      </p:to>
                                    </p:set>
                                    <p:animEffect transition="in" filter="box(out)">
                                      <p:cBhvr>
                                        <p:cTn id="7" dur="500"/>
                                        <p:tgtEl>
                                          <p:spTgt spid="9840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7"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E346CF8D-0AAD-4B3E-8F5D-CA2C842FD60E}"/>
              </a:ext>
            </a:extLst>
          </p:cNvPr>
          <p:cNvSpPr>
            <a:spLocks noGrp="1" noChangeArrowheads="1"/>
          </p:cNvSpPr>
          <p:nvPr>
            <p:ph type="title"/>
          </p:nvPr>
        </p:nvSpPr>
        <p:spPr>
          <a:xfrm>
            <a:off x="323528" y="452718"/>
            <a:ext cx="7615682" cy="918879"/>
          </a:xfrm>
        </p:spPr>
        <p:txBody>
          <a:bodyPr lIns="92075" tIns="46038" rIns="92075" bIns="46038" anchor="ctr"/>
          <a:lstStyle/>
          <a:p>
            <a:pPr eaLnBrk="1" hangingPunct="1"/>
            <a:r>
              <a:rPr lang="zh-CN" altLang="en-US" sz="3600" dirty="0">
                <a:latin typeface="Times New Roman" panose="02020603050405020304" pitchFamily="18" charset="0"/>
              </a:rPr>
              <a:t>形式语言与自动机理论的产生与作用</a:t>
            </a:r>
          </a:p>
        </p:txBody>
      </p:sp>
      <p:sp>
        <p:nvSpPr>
          <p:cNvPr id="2906115" name="Rectangle 3">
            <a:extLst>
              <a:ext uri="{FF2B5EF4-FFF2-40B4-BE49-F238E27FC236}">
                <a16:creationId xmlns:a16="http://schemas.microsoft.com/office/drawing/2014/main" id="{AA5C543E-18D8-4A55-BD09-7464E77B5A6B}"/>
              </a:ext>
            </a:extLst>
          </p:cNvPr>
          <p:cNvSpPr>
            <a:spLocks noGrp="1" noChangeArrowheads="1"/>
          </p:cNvSpPr>
          <p:nvPr>
            <p:ph idx="1"/>
          </p:nvPr>
        </p:nvSpPr>
        <p:spPr/>
        <p:txBody>
          <a:bodyPr lIns="92075" tIns="46038" rIns="92075" bIns="46038"/>
          <a:lstStyle/>
          <a:p>
            <a:pPr eaLnBrk="1" hangingPunct="1"/>
            <a:r>
              <a:rPr lang="en-US" altLang="zh-CN" dirty="0">
                <a:latin typeface="Times New Roman" panose="02020603050405020304" pitchFamily="18" charset="0"/>
              </a:rPr>
              <a:t>20</a:t>
            </a:r>
            <a:r>
              <a:rPr lang="zh-CN" altLang="en-US" dirty="0">
                <a:latin typeface="Times New Roman" panose="02020603050405020304" pitchFamily="18" charset="0"/>
              </a:rPr>
              <a:t>世纪</a:t>
            </a:r>
            <a:r>
              <a:rPr lang="en-US" altLang="zh-CN" dirty="0">
                <a:latin typeface="Times New Roman" panose="02020603050405020304" pitchFamily="18" charset="0"/>
              </a:rPr>
              <a:t>50</a:t>
            </a:r>
            <a:r>
              <a:rPr lang="zh-CN" altLang="en-US" dirty="0">
                <a:latin typeface="Times New Roman" panose="02020603050405020304" pitchFamily="18" charset="0"/>
              </a:rPr>
              <a:t>年代，人们用</a:t>
            </a:r>
            <a:r>
              <a:rPr lang="zh-CN" altLang="en-US" b="1" dirty="0">
                <a:solidFill>
                  <a:srgbClr val="FFFF00"/>
                </a:solidFill>
                <a:latin typeface="Times New Roman" panose="02020603050405020304" pitchFamily="18" charset="0"/>
              </a:rPr>
              <a:t>巴科斯范式</a:t>
            </a:r>
            <a:r>
              <a:rPr lang="zh-CN" altLang="en-US" dirty="0">
                <a:latin typeface="Times New Roman" panose="02020603050405020304" pitchFamily="18" charset="0"/>
              </a:rPr>
              <a:t>（</a:t>
            </a:r>
            <a:r>
              <a:rPr lang="en-US" altLang="zh-CN" dirty="0">
                <a:latin typeface="Times New Roman" panose="02020603050405020304" pitchFamily="18" charset="0"/>
              </a:rPr>
              <a:t>Backus Nour Form </a:t>
            </a:r>
            <a:r>
              <a:rPr lang="zh-CN" altLang="en-US" dirty="0">
                <a:latin typeface="Times New Roman" panose="02020603050405020304" pitchFamily="18" charset="0"/>
              </a:rPr>
              <a:t>或 </a:t>
            </a:r>
            <a:r>
              <a:rPr lang="en-US" altLang="zh-CN" dirty="0">
                <a:latin typeface="Times New Roman" panose="02020603050405020304" pitchFamily="18" charset="0"/>
              </a:rPr>
              <a:t>Backus Normal Form</a:t>
            </a:r>
            <a:r>
              <a:rPr lang="zh-CN" altLang="en-US" dirty="0">
                <a:latin typeface="Times New Roman" panose="02020603050405020304" pitchFamily="18" charset="0"/>
              </a:rPr>
              <a:t>，简记为</a:t>
            </a:r>
            <a:r>
              <a:rPr lang="en-US" altLang="zh-CN" dirty="0">
                <a:latin typeface="Times New Roman" panose="02020603050405020304" pitchFamily="18" charset="0"/>
              </a:rPr>
              <a:t>BNF</a:t>
            </a:r>
            <a:r>
              <a:rPr lang="zh-CN" altLang="en-US" dirty="0">
                <a:latin typeface="Times New Roman" panose="02020603050405020304" pitchFamily="18" charset="0"/>
              </a:rPr>
              <a:t>）成功地对高级语言</a:t>
            </a:r>
            <a:r>
              <a:rPr lang="en-US" altLang="zh-CN" dirty="0">
                <a:latin typeface="Times New Roman" panose="02020603050405020304" pitchFamily="18" charset="0"/>
              </a:rPr>
              <a:t>ALGOL-60</a:t>
            </a:r>
            <a:r>
              <a:rPr lang="zh-CN" altLang="en-US" dirty="0">
                <a:latin typeface="Times New Roman" panose="02020603050405020304" pitchFamily="18" charset="0"/>
              </a:rPr>
              <a:t>进行了描述。实际上，巴科斯范式就是上下文无关文法（</a:t>
            </a:r>
            <a:r>
              <a:rPr lang="en-US" altLang="zh-CN" dirty="0">
                <a:latin typeface="Times New Roman" panose="02020603050405020304" pitchFamily="18" charset="0"/>
              </a:rPr>
              <a:t>Context Free Grammar</a:t>
            </a:r>
            <a:r>
              <a:rPr lang="zh-CN" altLang="en-US" dirty="0">
                <a:latin typeface="Times New Roman" panose="02020603050405020304" pitchFamily="18" charset="0"/>
              </a:rPr>
              <a:t>）的一种表示形式。这一成功，使得形式语言在</a:t>
            </a:r>
            <a:r>
              <a:rPr lang="en-US" altLang="zh-CN" dirty="0">
                <a:latin typeface="Times New Roman" panose="02020603050405020304" pitchFamily="18" charset="0"/>
              </a:rPr>
              <a:t>20</a:t>
            </a:r>
            <a:r>
              <a:rPr lang="zh-CN" altLang="en-US" dirty="0">
                <a:latin typeface="Times New Roman" panose="02020603050405020304" pitchFamily="18" charset="0"/>
              </a:rPr>
              <a:t>世纪</a:t>
            </a:r>
            <a:r>
              <a:rPr lang="en-US" altLang="zh-CN" dirty="0">
                <a:latin typeface="Times New Roman" panose="02020603050405020304" pitchFamily="18" charset="0"/>
              </a:rPr>
              <a:t>60</a:t>
            </a:r>
            <a:r>
              <a:rPr lang="zh-CN" altLang="en-US" dirty="0">
                <a:latin typeface="Times New Roman" panose="02020603050405020304" pitchFamily="18" charset="0"/>
              </a:rPr>
              <a:t>年代得到了大力的发展。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06115">
                                            <p:txEl>
                                              <p:pRg st="0" end="0"/>
                                            </p:txEl>
                                          </p:spTgt>
                                        </p:tgtEl>
                                        <p:attrNameLst>
                                          <p:attrName>style.visibility</p:attrName>
                                        </p:attrNameLst>
                                      </p:cBhvr>
                                      <p:to>
                                        <p:strVal val="visible"/>
                                      </p:to>
                                    </p:set>
                                    <p:animEffect transition="in" filter="box(out)">
                                      <p:cBhvr>
                                        <p:cTn id="7" dur="500"/>
                                        <p:tgtEl>
                                          <p:spTgt spid="2906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6115"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0CD39E7B-1013-456F-89A9-AFA9D965692F}"/>
              </a:ext>
            </a:extLst>
          </p:cNvPr>
          <p:cNvSpPr>
            <a:spLocks noGrp="1" noChangeArrowheads="1"/>
          </p:cNvSpPr>
          <p:nvPr>
            <p:ph type="title"/>
          </p:nvPr>
        </p:nvSpPr>
        <p:spPr>
          <a:xfrm>
            <a:off x="323528" y="452718"/>
            <a:ext cx="7615682" cy="918879"/>
          </a:xfrm>
        </p:spPr>
        <p:txBody>
          <a:bodyPr lIns="92075" tIns="46038" rIns="92075" bIns="46038" anchor="ctr"/>
          <a:lstStyle/>
          <a:p>
            <a:pPr eaLnBrk="1" hangingPunct="1"/>
            <a:r>
              <a:rPr lang="zh-CN" altLang="en-US" sz="3600" dirty="0">
                <a:latin typeface="Times New Roman" panose="02020603050405020304" pitchFamily="18" charset="0"/>
              </a:rPr>
              <a:t>形式语言与自动机理论的产生与作用</a:t>
            </a:r>
          </a:p>
        </p:txBody>
      </p:sp>
      <p:sp>
        <p:nvSpPr>
          <p:cNvPr id="985091" name="Rectangle 3">
            <a:extLst>
              <a:ext uri="{FF2B5EF4-FFF2-40B4-BE49-F238E27FC236}">
                <a16:creationId xmlns:a16="http://schemas.microsoft.com/office/drawing/2014/main" id="{92949973-6463-4FEF-82E6-9097401B1EBB}"/>
              </a:ext>
            </a:extLst>
          </p:cNvPr>
          <p:cNvSpPr>
            <a:spLocks noGrp="1" noChangeArrowheads="1"/>
          </p:cNvSpPr>
          <p:nvPr>
            <p:ph idx="1"/>
          </p:nvPr>
        </p:nvSpPr>
        <p:spPr/>
        <p:txBody>
          <a:bodyPr lIns="92075" tIns="46038" rIns="92075" bIns="46038"/>
          <a:lstStyle/>
          <a:p>
            <a:pPr eaLnBrk="1" hangingPunct="1"/>
            <a:r>
              <a:rPr lang="zh-CN" altLang="en-US" sz="2800" dirty="0">
                <a:latin typeface="Times New Roman" panose="02020603050405020304" pitchFamily="18" charset="0"/>
              </a:rPr>
              <a:t>形式语言与自动机理论除了在计算机科学领域中的直接应用外，更在计算学科人才的</a:t>
            </a:r>
            <a:r>
              <a:rPr lang="zh-CN" altLang="en-US" sz="2800" b="1" dirty="0">
                <a:solidFill>
                  <a:srgbClr val="FFFF00"/>
                </a:solidFill>
                <a:latin typeface="Times New Roman" panose="02020603050405020304" pitchFamily="18" charset="0"/>
              </a:rPr>
              <a:t>计算思维的培养</a:t>
            </a:r>
            <a:r>
              <a:rPr lang="zh-CN" altLang="en-US" sz="2800" dirty="0">
                <a:latin typeface="Times New Roman" panose="02020603050405020304" pitchFamily="18" charset="0"/>
              </a:rPr>
              <a:t>中占有极其重要的地位 </a:t>
            </a:r>
          </a:p>
          <a:p>
            <a:pPr eaLnBrk="1" hangingPunct="1"/>
            <a:r>
              <a:rPr lang="zh-CN" altLang="en-US" sz="2800" dirty="0">
                <a:latin typeface="Times New Roman" panose="02020603050405020304" pitchFamily="18" charset="0"/>
              </a:rPr>
              <a:t>计算思维能力的培养，主要是由基础理论系列课程实现的，该系列主要由从数学分析开始到形式语言结束的一些数学和抽象程度比较高的内容的课程组成。</a:t>
            </a:r>
          </a:p>
          <a:p>
            <a:pPr lvl="1" eaLnBrk="1" hangingPunct="1"/>
            <a:r>
              <a:rPr lang="zh-CN" altLang="en-US" sz="2400" dirty="0">
                <a:latin typeface="Times New Roman" panose="02020603050405020304" pitchFamily="18" charset="0"/>
              </a:rPr>
              <a:t>它们构成的是一个梯级训练系统。在此系统中，连续数学、离散数学、计算模型等三部分内容要按阶段分开，三个阶段对应与本学科的学生在大学学习期间的思维方式和能力的变化与提高过程的三个步骤。</a:t>
            </a:r>
          </a:p>
          <a:p>
            <a:pPr eaLnBrk="1" hangingPunct="1"/>
            <a:endParaRPr lang="en-US" altLang="zh-CN"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5091">
                                            <p:txEl>
                                              <p:pRg st="0" end="0"/>
                                            </p:txEl>
                                          </p:spTgt>
                                        </p:tgtEl>
                                        <p:attrNameLst>
                                          <p:attrName>style.visibility</p:attrName>
                                        </p:attrNameLst>
                                      </p:cBhvr>
                                      <p:to>
                                        <p:strVal val="visible"/>
                                      </p:to>
                                    </p:set>
                                    <p:animEffect transition="in" filter="box(out)">
                                      <p:cBhvr>
                                        <p:cTn id="7" dur="500"/>
                                        <p:tgtEl>
                                          <p:spTgt spid="985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85091">
                                            <p:txEl>
                                              <p:pRg st="1" end="1"/>
                                            </p:txEl>
                                          </p:spTgt>
                                        </p:tgtEl>
                                        <p:attrNameLst>
                                          <p:attrName>style.visibility</p:attrName>
                                        </p:attrNameLst>
                                      </p:cBhvr>
                                      <p:to>
                                        <p:strVal val="visible"/>
                                      </p:to>
                                    </p:set>
                                    <p:animEffect transition="in" filter="box(out)">
                                      <p:cBhvr>
                                        <p:cTn id="12" dur="500"/>
                                        <p:tgtEl>
                                          <p:spTgt spid="985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85091">
                                            <p:txEl>
                                              <p:pRg st="2" end="2"/>
                                            </p:txEl>
                                          </p:spTgt>
                                        </p:tgtEl>
                                        <p:attrNameLst>
                                          <p:attrName>style.visibility</p:attrName>
                                        </p:attrNameLst>
                                      </p:cBhvr>
                                      <p:to>
                                        <p:strVal val="visible"/>
                                      </p:to>
                                    </p:set>
                                    <p:animEffect transition="in" filter="box(out)">
                                      <p:cBhvr>
                                        <p:cTn id="17" dur="500"/>
                                        <p:tgtEl>
                                          <p:spTgt spid="985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1"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A64CF7CA-31B0-49D9-9C94-AFA849EAB60E}"/>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987139" name="Rectangle 3">
            <a:extLst>
              <a:ext uri="{FF2B5EF4-FFF2-40B4-BE49-F238E27FC236}">
                <a16:creationId xmlns:a16="http://schemas.microsoft.com/office/drawing/2014/main" id="{B238295B-1A1F-4DCC-AE5C-CFE392ED4BDB}"/>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2.1</a:t>
            </a:r>
            <a:r>
              <a:rPr lang="en-US" altLang="zh-CN" dirty="0">
                <a:solidFill>
                  <a:schemeClr val="hlink"/>
                </a:solidFill>
                <a:latin typeface="Times New Roman" panose="02020603050405020304" pitchFamily="18" charset="0"/>
              </a:rPr>
              <a:t> </a:t>
            </a:r>
            <a:r>
              <a:rPr lang="zh-CN" altLang="en-US" dirty="0">
                <a:solidFill>
                  <a:srgbClr val="FFFF00"/>
                </a:solidFill>
                <a:latin typeface="Times New Roman" panose="02020603050405020304" pitchFamily="18" charset="0"/>
              </a:rPr>
              <a:t>字母表</a:t>
            </a:r>
            <a:r>
              <a:rPr lang="zh-CN" altLang="en-US" dirty="0">
                <a:latin typeface="Times New Roman" panose="02020603050405020304" pitchFamily="18" charset="0"/>
              </a:rPr>
              <a:t>（</a:t>
            </a:r>
            <a:r>
              <a:rPr lang="en-US" altLang="zh-CN" dirty="0">
                <a:latin typeface="Times New Roman" panose="02020603050405020304" pitchFamily="18" charset="0"/>
              </a:rPr>
              <a:t>Alphabet</a:t>
            </a:r>
            <a:r>
              <a:rPr lang="zh-CN" altLang="en-US" dirty="0">
                <a:latin typeface="Times New Roman" panose="02020603050405020304" pitchFamily="18" charset="0"/>
              </a:rPr>
              <a:t>）∑是一个非空有穷集合，字母表中的元素称为该字母表的一个字母（</a:t>
            </a:r>
            <a:r>
              <a:rPr lang="en-US" altLang="zh-CN" dirty="0">
                <a:latin typeface="Times New Roman" panose="02020603050405020304" pitchFamily="18" charset="0"/>
              </a:rPr>
              <a:t>Letter</a:t>
            </a:r>
            <a:r>
              <a:rPr lang="zh-CN" altLang="en-US" dirty="0">
                <a:latin typeface="Times New Roman" panose="02020603050405020304" pitchFamily="18" charset="0"/>
              </a:rPr>
              <a:t>），也叫字符（</a:t>
            </a:r>
            <a:r>
              <a:rPr lang="en-US" altLang="zh-CN" dirty="0">
                <a:latin typeface="Times New Roman" panose="02020603050405020304" pitchFamily="18" charset="0"/>
              </a:rPr>
              <a:t>Character</a:t>
            </a:r>
            <a:r>
              <a:rPr lang="zh-CN" altLang="en-US" dirty="0">
                <a:latin typeface="Times New Roman" panose="02020603050405020304" pitchFamily="18" charset="0"/>
              </a:rPr>
              <a:t>）</a:t>
            </a:r>
          </a:p>
          <a:p>
            <a:pPr algn="just" eaLnBrk="1" hangingPunct="1"/>
            <a:r>
              <a:rPr lang="zh-CN" altLang="en-US" dirty="0">
                <a:latin typeface="Times New Roman" panose="02020603050405020304" pitchFamily="18" charset="0"/>
              </a:rPr>
              <a:t>例  以下是不同的字母表：</a:t>
            </a:r>
          </a:p>
          <a:p>
            <a:pPr algn="just" eaLnBrk="1" hangingPunct="1">
              <a:buFont typeface="Wingdings" panose="05000000000000000000" pitchFamily="2" charset="2"/>
              <a:buNone/>
            </a:pPr>
            <a:r>
              <a:rPr lang="zh-CN" altLang="en-US" dirty="0">
                <a:latin typeface="Times New Roman" panose="02020603050405020304" pitchFamily="18" charset="0"/>
              </a:rPr>
              <a:t>	⑴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a:t>
            </a:r>
            <a:r>
              <a:rPr lang="en-US" altLang="zh-CN" i="1" dirty="0">
                <a:latin typeface="Times New Roman" panose="02020603050405020304" pitchFamily="18" charset="0"/>
              </a:rPr>
              <a:t>c</a:t>
            </a:r>
            <a:r>
              <a:rPr lang="zh-CN" altLang="en-US"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p>
          <a:p>
            <a:pPr algn="just" eaLnBrk="1" hangingPunct="1">
              <a:buFont typeface="Wingdings" panose="05000000000000000000" pitchFamily="2" charset="2"/>
              <a:buNone/>
            </a:pPr>
            <a:r>
              <a:rPr lang="en-US" altLang="zh-CN" dirty="0">
                <a:latin typeface="Times New Roman" panose="02020603050405020304" pitchFamily="18" charset="0"/>
              </a:rPr>
              <a:t>	⑵ {</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a:t>
            </a:r>
            <a:r>
              <a:rPr lang="en-US" altLang="zh-CN" i="1"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z</a:t>
            </a:r>
            <a:r>
              <a:rPr lang="en-US" altLang="zh-CN" dirty="0">
                <a:latin typeface="Times New Roman" panose="02020603050405020304" pitchFamily="18" charset="0"/>
              </a:rPr>
              <a:t>}</a:t>
            </a:r>
          </a:p>
          <a:p>
            <a:pPr algn="just" eaLnBrk="1" hangingPunct="1">
              <a:buFont typeface="Wingdings" panose="05000000000000000000" pitchFamily="2" charset="2"/>
              <a:buNone/>
            </a:pPr>
            <a:r>
              <a:rPr lang="en-US" altLang="zh-CN" dirty="0">
                <a:latin typeface="Times New Roman" panose="02020603050405020304" pitchFamily="18" charset="0"/>
              </a:rPr>
              <a:t>	⑶ {0</a:t>
            </a:r>
            <a:r>
              <a:rPr lang="zh-CN" altLang="en-US" dirty="0">
                <a:latin typeface="Times New Roman" panose="02020603050405020304" pitchFamily="18" charset="0"/>
              </a:rPr>
              <a:t>，</a:t>
            </a:r>
            <a:r>
              <a:rPr lang="en-US" altLang="zh-CN" dirty="0">
                <a:latin typeface="Times New Roman" panose="02020603050405020304" pitchFamily="18" charset="0"/>
              </a:rPr>
              <a:t>1}</a:t>
            </a:r>
          </a:p>
          <a:p>
            <a:pPr algn="just" eaLnBrk="1" hangingPunct="1">
              <a:buFont typeface="Wingdings" panose="05000000000000000000" pitchFamily="2" charset="2"/>
              <a:buNone/>
            </a:pPr>
            <a:r>
              <a:rPr lang="en-US" altLang="zh-CN" dirty="0">
                <a:latin typeface="Times New Roman" panose="02020603050405020304" pitchFamily="18" charset="0"/>
              </a:rPr>
              <a:t>   (4) ASCII</a:t>
            </a:r>
            <a:r>
              <a:rPr lang="zh-CN" altLang="en-US" dirty="0">
                <a:latin typeface="Times New Roman" panose="02020603050405020304" pitchFamily="18" charset="0"/>
              </a:rPr>
              <a:t>字母表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7139">
                                            <p:txEl>
                                              <p:pRg st="1" end="1"/>
                                            </p:txEl>
                                          </p:spTgt>
                                        </p:tgtEl>
                                        <p:attrNameLst>
                                          <p:attrName>style.visibility</p:attrName>
                                        </p:attrNameLst>
                                      </p:cBhvr>
                                      <p:to>
                                        <p:strVal val="visible"/>
                                      </p:to>
                                    </p:set>
                                    <p:anim calcmode="lin" valueType="num">
                                      <p:cBhvr additive="base">
                                        <p:cTn id="7" dur="500" fill="hold"/>
                                        <p:tgtEl>
                                          <p:spTgt spid="9871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71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7139">
                                            <p:txEl>
                                              <p:pRg st="2" end="2"/>
                                            </p:txEl>
                                          </p:spTgt>
                                        </p:tgtEl>
                                        <p:attrNameLst>
                                          <p:attrName>style.visibility</p:attrName>
                                        </p:attrNameLst>
                                      </p:cBhvr>
                                      <p:to>
                                        <p:strVal val="visible"/>
                                      </p:to>
                                    </p:set>
                                    <p:anim calcmode="lin" valueType="num">
                                      <p:cBhvr additive="base">
                                        <p:cTn id="11" dur="500" fill="hold"/>
                                        <p:tgtEl>
                                          <p:spTgt spid="9871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71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7139">
                                            <p:txEl>
                                              <p:pRg st="3" end="3"/>
                                            </p:txEl>
                                          </p:spTgt>
                                        </p:tgtEl>
                                        <p:attrNameLst>
                                          <p:attrName>style.visibility</p:attrName>
                                        </p:attrNameLst>
                                      </p:cBhvr>
                                      <p:to>
                                        <p:strVal val="visible"/>
                                      </p:to>
                                    </p:set>
                                    <p:anim calcmode="lin" valueType="num">
                                      <p:cBhvr additive="base">
                                        <p:cTn id="15" dur="500" fill="hold"/>
                                        <p:tgtEl>
                                          <p:spTgt spid="9871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71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7139">
                                            <p:txEl>
                                              <p:pRg st="4" end="4"/>
                                            </p:txEl>
                                          </p:spTgt>
                                        </p:tgtEl>
                                        <p:attrNameLst>
                                          <p:attrName>style.visibility</p:attrName>
                                        </p:attrNameLst>
                                      </p:cBhvr>
                                      <p:to>
                                        <p:strVal val="visible"/>
                                      </p:to>
                                    </p:set>
                                    <p:anim calcmode="lin" valueType="num">
                                      <p:cBhvr additive="base">
                                        <p:cTn id="19" dur="500" fill="hold"/>
                                        <p:tgtEl>
                                          <p:spTgt spid="9871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713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87139">
                                            <p:txEl>
                                              <p:pRg st="5" end="5"/>
                                            </p:txEl>
                                          </p:spTgt>
                                        </p:tgtEl>
                                        <p:attrNameLst>
                                          <p:attrName>style.visibility</p:attrName>
                                        </p:attrNameLst>
                                      </p:cBhvr>
                                      <p:to>
                                        <p:strVal val="visible"/>
                                      </p:to>
                                    </p:set>
                                    <p:anim calcmode="lin" valueType="num">
                                      <p:cBhvr additive="base">
                                        <p:cTn id="23" dur="500" fill="hold"/>
                                        <p:tgtEl>
                                          <p:spTgt spid="98713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871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137DA4D9-BB65-40C6-9331-E977BB9507CA}"/>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988163" name="Rectangle 3">
            <a:extLst>
              <a:ext uri="{FF2B5EF4-FFF2-40B4-BE49-F238E27FC236}">
                <a16:creationId xmlns:a16="http://schemas.microsoft.com/office/drawing/2014/main" id="{6FFCC574-7D4F-4DDB-9F08-D27702D97BD9}"/>
              </a:ext>
            </a:extLst>
          </p:cNvPr>
          <p:cNvSpPr>
            <a:spLocks noGrp="1" noChangeArrowheads="1"/>
          </p:cNvSpPr>
          <p:nvPr>
            <p:ph idx="1"/>
          </p:nvPr>
        </p:nvSpPr>
        <p:spPr/>
        <p:txBody>
          <a:bodyPr>
            <a:normAutofit/>
          </a:bodyPr>
          <a:lstStyle/>
          <a:p>
            <a:pPr algn="just" eaLnBrk="1" hangingPunct="1">
              <a:spcBef>
                <a:spcPct val="50000"/>
              </a:spcBef>
            </a:pPr>
            <a:r>
              <a:rPr lang="zh-CN" altLang="en-US" sz="2800" dirty="0">
                <a:latin typeface="Times New Roman" panose="02020603050405020304" pitchFamily="18" charset="0"/>
              </a:rPr>
              <a:t>定义</a:t>
            </a:r>
            <a:r>
              <a:rPr lang="en-US" altLang="zh-CN" sz="2800" dirty="0">
                <a:latin typeface="Times New Roman" panose="02020603050405020304" pitchFamily="18" charset="0"/>
              </a:rPr>
              <a:t>2.2 </a:t>
            </a:r>
            <a:r>
              <a:rPr lang="zh-CN" altLang="en-US" sz="2800" dirty="0">
                <a:latin typeface="Times New Roman" panose="02020603050405020304" pitchFamily="18" charset="0"/>
              </a:rPr>
              <a:t>设∑</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a:t>
            </a:r>
            <a:r>
              <a:rPr lang="en-US" altLang="zh-CN" sz="2800" baseline="-30000" dirty="0">
                <a:latin typeface="Times New Roman" panose="02020603050405020304" pitchFamily="18" charset="0"/>
              </a:rPr>
              <a:t>2</a:t>
            </a:r>
            <a:r>
              <a:rPr lang="zh-CN" altLang="en-US" sz="2800" dirty="0">
                <a:latin typeface="Times New Roman" panose="02020603050405020304" pitchFamily="18" charset="0"/>
              </a:rPr>
              <a:t>是两个字母表，∑</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与∑</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 </a:t>
            </a:r>
            <a:r>
              <a:rPr lang="zh-CN" altLang="en-US" sz="2800" dirty="0">
                <a:latin typeface="Times New Roman" panose="02020603050405020304" pitchFamily="18" charset="0"/>
              </a:rPr>
              <a:t>的</a:t>
            </a:r>
            <a:r>
              <a:rPr lang="zh-CN" altLang="en-US" sz="2800" dirty="0">
                <a:solidFill>
                  <a:srgbClr val="FFFF00"/>
                </a:solidFill>
                <a:latin typeface="Times New Roman" panose="02020603050405020304" pitchFamily="18" charset="0"/>
              </a:rPr>
              <a:t>乘积</a:t>
            </a:r>
            <a:r>
              <a:rPr lang="en-US" altLang="zh-CN" sz="2800" dirty="0">
                <a:latin typeface="Times New Roman" panose="02020603050405020304" pitchFamily="18" charset="0"/>
              </a:rPr>
              <a:t>(Product)</a:t>
            </a:r>
            <a:r>
              <a:rPr lang="zh-CN" altLang="en-US" sz="2800" dirty="0">
                <a:latin typeface="Times New Roman" panose="02020603050405020304" pitchFamily="18" charset="0"/>
              </a:rPr>
              <a:t>定义为∑</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ab</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a</a:t>
            </a:r>
            <a:r>
              <a:rPr lang="en-US" altLang="zh-CN" sz="2800" dirty="0">
                <a:latin typeface="Times New Roman" panose="02020603050405020304" pitchFamily="18" charset="0"/>
              </a:rPr>
              <a:t>∈∑</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a:t>
            </a:r>
            <a:r>
              <a:rPr lang="en-US" altLang="zh-CN" sz="2800" i="1" dirty="0">
                <a:latin typeface="Times New Roman" panose="02020603050405020304" pitchFamily="18" charset="0"/>
              </a:rPr>
              <a:t>b</a:t>
            </a:r>
            <a:r>
              <a:rPr lang="en-US" altLang="zh-CN" sz="2800" dirty="0">
                <a:latin typeface="Times New Roman" panose="02020603050405020304" pitchFamily="18" charset="0"/>
              </a:rPr>
              <a:t>∈∑</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 </a:t>
            </a:r>
          </a:p>
          <a:p>
            <a:pPr algn="just" eaLnBrk="1" hangingPunct="1">
              <a:spcBef>
                <a:spcPct val="50000"/>
              </a:spcBef>
            </a:pPr>
            <a:r>
              <a:rPr lang="zh-CN" altLang="en-US" sz="2800" dirty="0">
                <a:latin typeface="Times New Roman" panose="02020603050405020304" pitchFamily="18" charset="0"/>
              </a:rPr>
              <a:t>例</a:t>
            </a:r>
            <a:r>
              <a:rPr lang="en-US" altLang="zh-CN" sz="2800" dirty="0">
                <a:latin typeface="Times New Roman" panose="02020603050405020304" pitchFamily="18" charset="0"/>
              </a:rPr>
              <a:t>:∑</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={0,1}, ∑</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a</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b</a:t>
            </a:r>
            <a:r>
              <a:rPr lang="en-US" altLang="zh-CN" sz="2800" dirty="0">
                <a:latin typeface="Times New Roman" panose="02020603050405020304" pitchFamily="18" charset="0"/>
              </a:rPr>
              <a:t>}, ∑</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 ={0</a:t>
            </a:r>
            <a:r>
              <a:rPr lang="en-US" altLang="zh-CN" sz="2800" i="1" dirty="0">
                <a:latin typeface="Times New Roman" panose="02020603050405020304" pitchFamily="18" charset="0"/>
              </a:rPr>
              <a:t>a</a:t>
            </a:r>
            <a:r>
              <a:rPr lang="en-US" altLang="zh-CN" sz="2800" dirty="0">
                <a:latin typeface="Times New Roman" panose="02020603050405020304" pitchFamily="18" charset="0"/>
              </a:rPr>
              <a:t>,0</a:t>
            </a:r>
            <a:r>
              <a:rPr lang="en-US" altLang="zh-CN" sz="2800" i="1" dirty="0">
                <a:latin typeface="Times New Roman" panose="02020603050405020304" pitchFamily="18" charset="0"/>
              </a:rPr>
              <a:t>b</a:t>
            </a:r>
            <a:r>
              <a:rPr lang="en-US" altLang="zh-CN" sz="2800" dirty="0">
                <a:latin typeface="Times New Roman" panose="02020603050405020304" pitchFamily="18" charset="0"/>
              </a:rPr>
              <a:t>,1</a:t>
            </a:r>
            <a:r>
              <a:rPr lang="en-US" altLang="zh-CN" sz="2800" i="1" dirty="0">
                <a:latin typeface="Times New Roman" panose="02020603050405020304" pitchFamily="18" charset="0"/>
              </a:rPr>
              <a:t>a</a:t>
            </a:r>
            <a:r>
              <a:rPr lang="en-US" altLang="zh-CN" sz="2800" dirty="0">
                <a:latin typeface="Times New Roman" panose="02020603050405020304" pitchFamily="18" charset="0"/>
              </a:rPr>
              <a:t>,1</a:t>
            </a:r>
            <a:r>
              <a:rPr lang="en-US" altLang="zh-CN" sz="2800" i="1" dirty="0">
                <a:latin typeface="Times New Roman" panose="02020603050405020304" pitchFamily="18" charset="0"/>
              </a:rPr>
              <a:t>b</a:t>
            </a:r>
            <a:r>
              <a:rPr lang="en-US" altLang="zh-CN" sz="2800" dirty="0">
                <a:latin typeface="Times New Roman" panose="02020603050405020304" pitchFamily="18" charset="0"/>
              </a:rPr>
              <a:t>}</a:t>
            </a:r>
          </a:p>
          <a:p>
            <a:pPr algn="just" eaLnBrk="1" hangingPunct="1">
              <a:spcBef>
                <a:spcPct val="50000"/>
              </a:spcBef>
            </a:pPr>
            <a:r>
              <a:rPr lang="zh-CN" altLang="en-US" sz="2800" dirty="0">
                <a:latin typeface="Times New Roman" panose="02020603050405020304" pitchFamily="18" charset="0"/>
              </a:rPr>
              <a:t>定义</a:t>
            </a:r>
            <a:r>
              <a:rPr lang="en-US" altLang="zh-CN" sz="2800" dirty="0">
                <a:latin typeface="Times New Roman" panose="02020603050405020304" pitchFamily="18" charset="0"/>
              </a:rPr>
              <a:t>2.3 </a:t>
            </a:r>
            <a:r>
              <a:rPr lang="zh-CN" altLang="en-US" sz="2800" dirty="0">
                <a:latin typeface="Times New Roman" panose="02020603050405020304" pitchFamily="18" charset="0"/>
              </a:rPr>
              <a:t>设∑是一个字母表，∑的</a:t>
            </a:r>
            <a:r>
              <a:rPr lang="en-US" altLang="zh-CN" sz="2800" i="1" dirty="0">
                <a:solidFill>
                  <a:srgbClr val="FFFF00"/>
                </a:solidFill>
                <a:latin typeface="Times New Roman" panose="02020603050405020304" pitchFamily="18" charset="0"/>
              </a:rPr>
              <a:t>n</a:t>
            </a:r>
            <a:r>
              <a:rPr lang="zh-CN" altLang="en-US" sz="2800" dirty="0">
                <a:solidFill>
                  <a:srgbClr val="FFFF00"/>
                </a:solidFill>
                <a:latin typeface="Times New Roman" panose="02020603050405020304" pitchFamily="18" charset="0"/>
              </a:rPr>
              <a:t>次幂</a:t>
            </a:r>
            <a:r>
              <a:rPr lang="en-US" altLang="zh-CN" sz="2800" dirty="0">
                <a:latin typeface="Times New Roman" panose="02020603050405020304" pitchFamily="18" charset="0"/>
              </a:rPr>
              <a:t>(Power)</a:t>
            </a:r>
            <a:r>
              <a:rPr lang="zh-CN" altLang="en-US" sz="2800" dirty="0">
                <a:latin typeface="Times New Roman" panose="02020603050405020304" pitchFamily="18" charset="0"/>
              </a:rPr>
              <a:t>递归地定义为：</a:t>
            </a:r>
          </a:p>
          <a:p>
            <a:pPr lvl="1" algn="just" eaLnBrk="1" hangingPunct="1">
              <a:spcBef>
                <a:spcPct val="50000"/>
              </a:spcBef>
            </a:pPr>
            <a:r>
              <a:rPr lang="zh-CN" altLang="en-US" sz="2400" dirty="0">
                <a:latin typeface="Times New Roman" panose="02020603050405020304" pitchFamily="18" charset="0"/>
              </a:rPr>
              <a:t>⑴ ∑</a:t>
            </a:r>
            <a:r>
              <a:rPr lang="en-US" altLang="zh-CN" sz="2400" baseline="30000" dirty="0">
                <a:latin typeface="Times New Roman" panose="02020603050405020304" pitchFamily="18" charset="0"/>
              </a:rPr>
              <a:t>0</a:t>
            </a:r>
            <a:r>
              <a:rPr lang="en-US" altLang="zh-CN"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a:t>
            </a:r>
          </a:p>
          <a:p>
            <a:pPr lvl="1" algn="just" eaLnBrk="1" hangingPunct="1">
              <a:spcBef>
                <a:spcPct val="50000"/>
              </a:spcBef>
            </a:pPr>
            <a:r>
              <a:rPr lang="en-US" altLang="zh-CN" sz="2400" dirty="0">
                <a:latin typeface="Times New Roman" panose="02020603050405020304" pitchFamily="18" charset="0"/>
              </a:rPr>
              <a:t>⑵ ∑</a:t>
            </a:r>
            <a:r>
              <a:rPr lang="en-US" altLang="zh-CN" sz="2400" i="1" baseline="30000" dirty="0">
                <a:latin typeface="Times New Roman" panose="02020603050405020304" pitchFamily="18" charset="0"/>
              </a:rPr>
              <a:t>n</a:t>
            </a:r>
            <a:r>
              <a:rPr lang="en-US" altLang="zh-CN" sz="2400" dirty="0">
                <a:latin typeface="Times New Roman" panose="02020603050405020304" pitchFamily="18" charset="0"/>
              </a:rPr>
              <a:t>=∑</a:t>
            </a:r>
            <a:r>
              <a:rPr lang="en-US" altLang="zh-CN" sz="2400" i="1" baseline="30000" dirty="0">
                <a:latin typeface="Times New Roman" panose="02020603050405020304" pitchFamily="18" charset="0"/>
              </a:rPr>
              <a:t>n</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i="1" dirty="0">
                <a:latin typeface="Times New Roman" panose="02020603050405020304" pitchFamily="18" charset="0"/>
              </a:rPr>
              <a:t>n</a:t>
            </a:r>
            <a:r>
              <a:rPr lang="en-US" altLang="zh-CN" sz="2400" dirty="0">
                <a:latin typeface="Times New Roman" panose="02020603050405020304" pitchFamily="18" charset="0"/>
              </a:rPr>
              <a:t>≥1</a:t>
            </a:r>
          </a:p>
          <a:p>
            <a:pPr algn="just" eaLnBrk="1" hangingPunct="1">
              <a:spcBef>
                <a:spcPct val="50000"/>
              </a:spcBef>
            </a:pPr>
            <a:r>
              <a:rPr lang="zh-CN" altLang="en-US" sz="2800" dirty="0">
                <a:latin typeface="Times New Roman" panose="02020603050405020304" pitchFamily="18" charset="0"/>
              </a:rPr>
              <a:t>例： ∑</a:t>
            </a:r>
            <a:r>
              <a:rPr lang="en-US" altLang="zh-CN" sz="2800" baseline="-30000" dirty="0">
                <a:latin typeface="Times New Roman" panose="02020603050405020304" pitchFamily="18" charset="0"/>
              </a:rPr>
              <a:t>1</a:t>
            </a:r>
            <a:r>
              <a:rPr lang="en-US" altLang="zh-CN" sz="2800" baseline="30000" dirty="0">
                <a:latin typeface="Times New Roman" panose="02020603050405020304" pitchFamily="18" charset="0"/>
              </a:rPr>
              <a:t>3</a:t>
            </a:r>
            <a:r>
              <a:rPr lang="en-US" altLang="zh-CN" sz="2800" dirty="0">
                <a:latin typeface="Times New Roman" panose="02020603050405020304" pitchFamily="18" charset="0"/>
              </a:rPr>
              <a:t> =</a:t>
            </a:r>
            <a:r>
              <a:rPr lang="en-US" altLang="zh-CN" sz="2800" dirty="0">
                <a:solidFill>
                  <a:srgbClr val="FFFF00"/>
                </a:solidFill>
                <a:latin typeface="Times New Roman" panose="02020603050405020304" pitchFamily="18" charset="0"/>
              </a:rPr>
              <a:t>? </a:t>
            </a:r>
            <a:r>
              <a:rPr lang="en-US" altLang="zh-CN" sz="2800" dirty="0">
                <a:solidFill>
                  <a:srgbClr val="FF0000"/>
                </a:solidFill>
                <a:latin typeface="Times New Roman" panose="02020603050405020304" pitchFamily="18" charset="0"/>
              </a:rPr>
              <a:t> </a:t>
            </a:r>
          </a:p>
          <a:p>
            <a:pPr algn="just" eaLnBrk="1" hangingPunct="1">
              <a:spcBef>
                <a:spcPct val="50000"/>
              </a:spcBef>
            </a:pPr>
            <a:r>
              <a:rPr lang="en-US" altLang="zh-CN" sz="2800" dirty="0">
                <a:latin typeface="Times New Roman" panose="02020603050405020304" pitchFamily="18" charset="0"/>
              </a:rPr>
              <a:t>{000,001,010,011,100,101,110,111}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animEffect transition="in" filter="box(in)">
                                      <p:cBhvr>
                                        <p:cTn id="7" dur="500"/>
                                        <p:tgtEl>
                                          <p:spTgt spid="988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88163">
                                            <p:txEl>
                                              <p:pRg st="1" end="1"/>
                                            </p:txEl>
                                          </p:spTgt>
                                        </p:tgtEl>
                                        <p:attrNameLst>
                                          <p:attrName>style.visibility</p:attrName>
                                        </p:attrNameLst>
                                      </p:cBhvr>
                                      <p:to>
                                        <p:strVal val="visible"/>
                                      </p:to>
                                    </p:set>
                                    <p:animEffect transition="in" filter="box(in)">
                                      <p:cBhvr>
                                        <p:cTn id="12" dur="500"/>
                                        <p:tgtEl>
                                          <p:spTgt spid="988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88163">
                                            <p:txEl>
                                              <p:pRg st="2" end="2"/>
                                            </p:txEl>
                                          </p:spTgt>
                                        </p:tgtEl>
                                        <p:attrNameLst>
                                          <p:attrName>style.visibility</p:attrName>
                                        </p:attrNameLst>
                                      </p:cBhvr>
                                      <p:to>
                                        <p:strVal val="visible"/>
                                      </p:to>
                                    </p:set>
                                    <p:animEffect transition="in" filter="box(in)">
                                      <p:cBhvr>
                                        <p:cTn id="17" dur="500"/>
                                        <p:tgtEl>
                                          <p:spTgt spid="988163">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988163">
                                            <p:txEl>
                                              <p:pRg st="3" end="3"/>
                                            </p:txEl>
                                          </p:spTgt>
                                        </p:tgtEl>
                                        <p:attrNameLst>
                                          <p:attrName>style.visibility</p:attrName>
                                        </p:attrNameLst>
                                      </p:cBhvr>
                                      <p:to>
                                        <p:strVal val="visible"/>
                                      </p:to>
                                    </p:set>
                                    <p:animEffect transition="in" filter="box(in)">
                                      <p:cBhvr>
                                        <p:cTn id="20" dur="500"/>
                                        <p:tgtEl>
                                          <p:spTgt spid="988163">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988163">
                                            <p:txEl>
                                              <p:pRg st="4" end="4"/>
                                            </p:txEl>
                                          </p:spTgt>
                                        </p:tgtEl>
                                        <p:attrNameLst>
                                          <p:attrName>style.visibility</p:attrName>
                                        </p:attrNameLst>
                                      </p:cBhvr>
                                      <p:to>
                                        <p:strVal val="visible"/>
                                      </p:to>
                                    </p:set>
                                    <p:animEffect transition="in" filter="box(in)">
                                      <p:cBhvr>
                                        <p:cTn id="23" dur="500"/>
                                        <p:tgtEl>
                                          <p:spTgt spid="98816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988163">
                                            <p:txEl>
                                              <p:pRg st="5" end="5"/>
                                            </p:txEl>
                                          </p:spTgt>
                                        </p:tgtEl>
                                        <p:attrNameLst>
                                          <p:attrName>style.visibility</p:attrName>
                                        </p:attrNameLst>
                                      </p:cBhvr>
                                      <p:to>
                                        <p:strVal val="visible"/>
                                      </p:to>
                                    </p:set>
                                    <p:animEffect transition="in" filter="box(in)">
                                      <p:cBhvr>
                                        <p:cTn id="28" dur="500"/>
                                        <p:tgtEl>
                                          <p:spTgt spid="98816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988163">
                                            <p:txEl>
                                              <p:pRg st="6" end="6"/>
                                            </p:txEl>
                                          </p:spTgt>
                                        </p:tgtEl>
                                        <p:attrNameLst>
                                          <p:attrName>style.visibility</p:attrName>
                                        </p:attrNameLst>
                                      </p:cBhvr>
                                      <p:to>
                                        <p:strVal val="visible"/>
                                      </p:to>
                                    </p:set>
                                    <p:animEffect transition="in" filter="box(in)">
                                      <p:cBhvr>
                                        <p:cTn id="33" dur="500"/>
                                        <p:tgtEl>
                                          <p:spTgt spid="988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E159BAAC-8FC2-42CF-9EC0-EA39361D599E}"/>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989187" name="Rectangle 3">
            <a:extLst>
              <a:ext uri="{FF2B5EF4-FFF2-40B4-BE49-F238E27FC236}">
                <a16:creationId xmlns:a16="http://schemas.microsoft.com/office/drawing/2014/main" id="{C066D6A7-3999-46BB-B5E7-79CCE47B8C2C}"/>
              </a:ext>
            </a:extLst>
          </p:cNvPr>
          <p:cNvSpPr>
            <a:spLocks noGrp="1" noChangeArrowheads="1"/>
          </p:cNvSpPr>
          <p:nvPr>
            <p:ph idx="1"/>
          </p:nvPr>
        </p:nvSpPr>
        <p:spPr/>
        <p:txBody>
          <a:bodyPr/>
          <a:lstStyle/>
          <a:p>
            <a:pPr algn="just" eaLnBrk="1" hangingPunct="1">
              <a:spcBef>
                <a:spcPct val="80000"/>
              </a:spcBef>
            </a:pPr>
            <a:r>
              <a:rPr lang="zh-CN" altLang="en-US" dirty="0">
                <a:latin typeface="Times New Roman" panose="02020603050405020304" pitchFamily="18" charset="0"/>
              </a:rPr>
              <a:t>定义</a:t>
            </a:r>
            <a:r>
              <a:rPr lang="en-US" altLang="zh-CN" dirty="0">
                <a:latin typeface="Times New Roman" panose="02020603050405020304" pitchFamily="18" charset="0"/>
              </a:rPr>
              <a:t>2.4 </a:t>
            </a:r>
            <a:r>
              <a:rPr lang="zh-CN" altLang="en-US" dirty="0">
                <a:latin typeface="Times New Roman" panose="02020603050405020304" pitchFamily="18" charset="0"/>
              </a:rPr>
              <a:t>设∑是一个字母表，∑的</a:t>
            </a:r>
            <a:r>
              <a:rPr lang="zh-CN" altLang="en-US" dirty="0">
                <a:solidFill>
                  <a:srgbClr val="FFFF00"/>
                </a:solidFill>
                <a:latin typeface="Times New Roman" panose="02020603050405020304" pitchFamily="18" charset="0"/>
              </a:rPr>
              <a:t>正闭包</a:t>
            </a:r>
            <a:r>
              <a:rPr lang="en-US" altLang="zh-CN" dirty="0">
                <a:latin typeface="Times New Roman" panose="02020603050405020304" pitchFamily="18" charset="0"/>
              </a:rPr>
              <a:t>(Positive Closure)</a:t>
            </a:r>
            <a:r>
              <a:rPr lang="zh-CN" altLang="en-US" dirty="0">
                <a:latin typeface="Times New Roman" panose="02020603050405020304" pitchFamily="18" charset="0"/>
              </a:rPr>
              <a:t>定义为：</a:t>
            </a:r>
          </a:p>
          <a:p>
            <a:pPr lvl="1" algn="just" eaLnBrk="1" hangingPunct="1">
              <a:spcBef>
                <a:spcPct val="80000"/>
              </a:spcBef>
            </a:pPr>
            <a:r>
              <a:rPr lang="zh-CN" altLang="en-US" dirty="0">
                <a:latin typeface="Times New Roman" panose="02020603050405020304" pitchFamily="18" charset="0"/>
              </a:rPr>
              <a:t>∑</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en-US" altLang="zh-CN" baseline="30000" dirty="0">
                <a:latin typeface="Times New Roman" panose="02020603050405020304" pitchFamily="18" charset="0"/>
              </a:rPr>
              <a:t>2</a:t>
            </a:r>
            <a:r>
              <a:rPr lang="en-US" altLang="zh-CN" dirty="0">
                <a:latin typeface="Times New Roman" panose="02020603050405020304" pitchFamily="18" charset="0"/>
              </a:rPr>
              <a:t>∪∑</a:t>
            </a:r>
            <a:r>
              <a:rPr lang="en-US" altLang="zh-CN" baseline="30000" dirty="0">
                <a:latin typeface="Times New Roman" panose="02020603050405020304" pitchFamily="18" charset="0"/>
              </a:rPr>
              <a:t>3</a:t>
            </a:r>
            <a:r>
              <a:rPr lang="en-US" altLang="zh-CN" dirty="0">
                <a:latin typeface="Times New Roman" panose="02020603050405020304" pitchFamily="18" charset="0"/>
              </a:rPr>
              <a:t>∪∑</a:t>
            </a:r>
            <a:r>
              <a:rPr lang="en-US" altLang="zh-CN" baseline="30000" dirty="0">
                <a:latin typeface="Times New Roman" panose="02020603050405020304" pitchFamily="18" charset="0"/>
              </a:rPr>
              <a:t>4</a:t>
            </a:r>
            <a:r>
              <a:rPr lang="en-US" altLang="zh-CN" dirty="0">
                <a:latin typeface="Times New Roman" panose="02020603050405020304" pitchFamily="18" charset="0"/>
              </a:rPr>
              <a:t>∪……</a:t>
            </a:r>
          </a:p>
          <a:p>
            <a:pPr algn="just" eaLnBrk="1" hangingPunct="1">
              <a:spcBef>
                <a:spcPct val="80000"/>
              </a:spcBef>
            </a:pPr>
            <a:r>
              <a:rPr lang="en-US" altLang="zh-CN" dirty="0">
                <a:latin typeface="Times New Roman" panose="02020603050405020304" pitchFamily="18" charset="0"/>
              </a:rPr>
              <a:t>∑</a:t>
            </a:r>
            <a:r>
              <a:rPr lang="zh-CN" altLang="en-US" dirty="0">
                <a:latin typeface="Times New Roman" panose="02020603050405020304" pitchFamily="18" charset="0"/>
              </a:rPr>
              <a:t>的</a:t>
            </a:r>
            <a:r>
              <a:rPr lang="zh-CN" altLang="en-US" dirty="0">
                <a:solidFill>
                  <a:srgbClr val="FFFF00"/>
                </a:solidFill>
                <a:latin typeface="Times New Roman" panose="02020603050405020304" pitchFamily="18" charset="0"/>
              </a:rPr>
              <a:t>克林闭包</a:t>
            </a:r>
            <a:r>
              <a:rPr lang="en-US" altLang="zh-CN" dirty="0">
                <a:latin typeface="Times New Roman" panose="02020603050405020304" pitchFamily="18" charset="0"/>
              </a:rPr>
              <a:t>(Kleene Closure)</a:t>
            </a:r>
            <a:r>
              <a:rPr lang="zh-CN" altLang="en-US" dirty="0">
                <a:latin typeface="Times New Roman" panose="02020603050405020304" pitchFamily="18" charset="0"/>
              </a:rPr>
              <a:t>为：</a:t>
            </a:r>
          </a:p>
          <a:p>
            <a:pPr lvl="1" algn="just" eaLnBrk="1" hangingPunct="1">
              <a:spcBef>
                <a:spcPct val="80000"/>
              </a:spcBef>
            </a:pPr>
            <a:r>
              <a:rPr lang="zh-CN" altLang="en-US" dirty="0">
                <a:latin typeface="Times New Roman" panose="02020603050405020304" pitchFamily="18" charset="0"/>
              </a:rPr>
              <a:t>∑</a:t>
            </a:r>
            <a:r>
              <a:rPr lang="zh-CN" altLang="en-US" baseline="30000" dirty="0">
                <a:latin typeface="Times New Roman" panose="02020603050405020304" pitchFamily="18" charset="0"/>
              </a:rPr>
              <a:t>*</a:t>
            </a:r>
            <a:r>
              <a:rPr lang="en-US" altLang="zh-CN" dirty="0">
                <a:latin typeface="Times New Roman" panose="02020603050405020304" pitchFamily="18" charset="0"/>
              </a:rPr>
              <a:t>=∑</a:t>
            </a:r>
            <a:r>
              <a:rPr lang="en-US" altLang="zh-CN" baseline="30000" dirty="0">
                <a:latin typeface="Times New Roman" panose="02020603050405020304" pitchFamily="18" charset="0"/>
              </a:rPr>
              <a:t>0</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p>
          <a:p>
            <a:pPr lvl="1" algn="just" eaLnBrk="1" hangingPunct="1">
              <a:spcBef>
                <a:spcPct val="80000"/>
              </a:spcBef>
            </a:pPr>
            <a:r>
              <a:rPr lang="en-US" altLang="zh-CN" dirty="0">
                <a:latin typeface="Times New Roman" panose="02020603050405020304" pitchFamily="18" charset="0"/>
              </a:rPr>
              <a:t>   =∑</a:t>
            </a:r>
            <a:r>
              <a:rPr lang="en-US" altLang="zh-CN" baseline="30000" dirty="0">
                <a:latin typeface="Times New Roman" panose="02020603050405020304" pitchFamily="18" charset="0"/>
              </a:rPr>
              <a:t>0</a:t>
            </a:r>
            <a:r>
              <a:rPr lang="en-US" altLang="zh-CN" dirty="0">
                <a:latin typeface="Times New Roman" panose="02020603050405020304" pitchFamily="18" charset="0"/>
              </a:rPr>
              <a:t>∪∑∪∑</a:t>
            </a:r>
            <a:r>
              <a:rPr lang="en-US" altLang="zh-CN" baseline="30000" dirty="0">
                <a:latin typeface="Times New Roman" panose="02020603050405020304" pitchFamily="18" charset="0"/>
              </a:rPr>
              <a:t>2</a:t>
            </a:r>
            <a:r>
              <a:rPr lang="en-US" altLang="zh-CN" dirty="0">
                <a:latin typeface="Times New Roman" panose="02020603050405020304" pitchFamily="18" charset="0"/>
              </a:rPr>
              <a:t>∪∑</a:t>
            </a:r>
            <a:r>
              <a:rPr lang="en-US" altLang="zh-CN" baseline="30000" dirty="0">
                <a:latin typeface="Times New Roman" panose="02020603050405020304" pitchFamily="18" charset="0"/>
              </a:rPr>
              <a:t>3</a:t>
            </a:r>
            <a:r>
              <a:rPr lang="en-US" altLang="zh-CN"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89187">
                                            <p:txEl>
                                              <p:pRg st="0" end="0"/>
                                            </p:txEl>
                                          </p:spTgt>
                                        </p:tgtEl>
                                        <p:attrNameLst>
                                          <p:attrName>style.visibility</p:attrName>
                                        </p:attrNameLst>
                                      </p:cBhvr>
                                      <p:to>
                                        <p:strVal val="visible"/>
                                      </p:to>
                                    </p:set>
                                    <p:animEffect transition="in" filter="checkerboard(across)">
                                      <p:cBhvr>
                                        <p:cTn id="7" dur="500"/>
                                        <p:tgtEl>
                                          <p:spTgt spid="98918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89187">
                                            <p:txEl>
                                              <p:pRg st="1" end="1"/>
                                            </p:txEl>
                                          </p:spTgt>
                                        </p:tgtEl>
                                        <p:attrNameLst>
                                          <p:attrName>style.visibility</p:attrName>
                                        </p:attrNameLst>
                                      </p:cBhvr>
                                      <p:to>
                                        <p:strVal val="visible"/>
                                      </p:to>
                                    </p:set>
                                    <p:animEffect transition="in" filter="checkerboard(across)">
                                      <p:cBhvr>
                                        <p:cTn id="10" dur="500"/>
                                        <p:tgtEl>
                                          <p:spTgt spid="9891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89187">
                                            <p:txEl>
                                              <p:pRg st="2" end="2"/>
                                            </p:txEl>
                                          </p:spTgt>
                                        </p:tgtEl>
                                        <p:attrNameLst>
                                          <p:attrName>style.visibility</p:attrName>
                                        </p:attrNameLst>
                                      </p:cBhvr>
                                      <p:to>
                                        <p:strVal val="visible"/>
                                      </p:to>
                                    </p:set>
                                    <p:animEffect transition="in" filter="checkerboard(across)">
                                      <p:cBhvr>
                                        <p:cTn id="15" dur="500"/>
                                        <p:tgtEl>
                                          <p:spTgt spid="989187">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89187">
                                            <p:txEl>
                                              <p:pRg st="3" end="3"/>
                                            </p:txEl>
                                          </p:spTgt>
                                        </p:tgtEl>
                                        <p:attrNameLst>
                                          <p:attrName>style.visibility</p:attrName>
                                        </p:attrNameLst>
                                      </p:cBhvr>
                                      <p:to>
                                        <p:strVal val="visible"/>
                                      </p:to>
                                    </p:set>
                                    <p:animEffect transition="in" filter="checkerboard(across)">
                                      <p:cBhvr>
                                        <p:cTn id="18" dur="500"/>
                                        <p:tgtEl>
                                          <p:spTgt spid="989187">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89187">
                                            <p:txEl>
                                              <p:pRg st="4" end="4"/>
                                            </p:txEl>
                                          </p:spTgt>
                                        </p:tgtEl>
                                        <p:attrNameLst>
                                          <p:attrName>style.visibility</p:attrName>
                                        </p:attrNameLst>
                                      </p:cBhvr>
                                      <p:to>
                                        <p:strVal val="visible"/>
                                      </p:to>
                                    </p:set>
                                    <p:animEffect transition="in" filter="checkerboard(across)">
                                      <p:cBhvr>
                                        <p:cTn id="21" dur="500"/>
                                        <p:tgtEl>
                                          <p:spTgt spid="989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BEF05021-90F4-4F14-9EBB-2D0F9E0F18CF}"/>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2" name="Rectangle 3">
            <a:extLst>
              <a:ext uri="{FF2B5EF4-FFF2-40B4-BE49-F238E27FC236}">
                <a16:creationId xmlns:a16="http://schemas.microsoft.com/office/drawing/2014/main" id="{7B0593BF-9E2A-4631-8164-2978AA2B1969}"/>
              </a:ext>
            </a:extLst>
          </p:cNvPr>
          <p:cNvSpPr>
            <a:spLocks noGrp="1" noChangeArrowheads="1"/>
          </p:cNvSpPr>
          <p:nvPr>
            <p:ph idx="1"/>
          </p:nvPr>
        </p:nvSpPr>
        <p:spPr/>
        <p:txBody>
          <a:bodyPr/>
          <a:lstStyle/>
          <a:p>
            <a:pPr marL="0" indent="0" eaLnBrk="1" hangingPunct="1"/>
            <a:r>
              <a:rPr lang="en-US" altLang="zh-CN" sz="3600" dirty="0">
                <a:latin typeface="Times New Roman" panose="02020603050405020304" pitchFamily="18" charset="0"/>
              </a:rPr>
              <a:t> </a:t>
            </a:r>
            <a:r>
              <a:rPr lang="zh-CN" altLang="en-US" sz="3600" dirty="0">
                <a:latin typeface="Times New Roman" panose="02020603050405020304" pitchFamily="18" charset="0"/>
              </a:rPr>
              <a:t>例</a:t>
            </a:r>
          </a:p>
          <a:p>
            <a:pPr marL="0" indent="0" eaLnBrk="1" hangingPunct="1">
              <a:buFont typeface="Wingdings" panose="05000000000000000000" pitchFamily="2" charset="2"/>
              <a:buNone/>
            </a:pPr>
            <a:r>
              <a:rPr lang="en-US" altLang="zh-CN" sz="3600" dirty="0">
                <a:latin typeface="Times New Roman" panose="02020603050405020304" pitchFamily="18" charset="0"/>
              </a:rPr>
              <a:t>{0,1}</a:t>
            </a:r>
            <a:r>
              <a:rPr lang="en-US" altLang="zh-CN" sz="3600" baseline="30000" dirty="0">
                <a:latin typeface="Times New Roman" panose="02020603050405020304" pitchFamily="18" charset="0"/>
              </a:rPr>
              <a:t>+ </a:t>
            </a:r>
            <a:r>
              <a:rPr lang="en-US" altLang="zh-CN" sz="3600" dirty="0">
                <a:latin typeface="Times New Roman" panose="02020603050405020304" pitchFamily="18" charset="0"/>
              </a:rPr>
              <a:t>= </a:t>
            </a:r>
            <a:r>
              <a:rPr lang="en-US" altLang="zh-CN" sz="2800" dirty="0">
                <a:latin typeface="Times New Roman" panose="02020603050405020304" pitchFamily="18" charset="0"/>
              </a:rPr>
              <a:t>{0</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00</a:t>
            </a:r>
            <a:r>
              <a:rPr lang="zh-CN" altLang="en-US" sz="2800" dirty="0">
                <a:latin typeface="Times New Roman" panose="02020603050405020304" pitchFamily="18" charset="0"/>
              </a:rPr>
              <a:t>，</a:t>
            </a:r>
            <a:r>
              <a:rPr lang="en-US" altLang="zh-CN" sz="2800" dirty="0">
                <a:latin typeface="Times New Roman" panose="02020603050405020304" pitchFamily="18" charset="0"/>
              </a:rPr>
              <a:t>01</a:t>
            </a:r>
            <a:r>
              <a:rPr lang="zh-CN" altLang="en-US" sz="2800" dirty="0">
                <a:latin typeface="Times New Roman" panose="02020603050405020304" pitchFamily="18" charset="0"/>
              </a:rPr>
              <a:t>，</a:t>
            </a:r>
            <a:r>
              <a:rPr lang="en-US" altLang="zh-CN" sz="2800" dirty="0">
                <a:latin typeface="Times New Roman" panose="02020603050405020304" pitchFamily="18" charset="0"/>
              </a:rPr>
              <a:t>11</a:t>
            </a:r>
            <a:r>
              <a:rPr lang="zh-CN" altLang="en-US" sz="2800" dirty="0">
                <a:latin typeface="Times New Roman" panose="02020603050405020304" pitchFamily="18" charset="0"/>
              </a:rPr>
              <a:t>，</a:t>
            </a:r>
            <a:r>
              <a:rPr lang="en-US" altLang="zh-CN" sz="2800" dirty="0">
                <a:latin typeface="Times New Roman" panose="02020603050405020304" pitchFamily="18" charset="0"/>
              </a:rPr>
              <a:t>000</a:t>
            </a:r>
            <a:r>
              <a:rPr lang="zh-CN" altLang="en-US" sz="2800" dirty="0">
                <a:latin typeface="Times New Roman" panose="02020603050405020304" pitchFamily="18" charset="0"/>
              </a:rPr>
              <a:t>，</a:t>
            </a:r>
            <a:r>
              <a:rPr lang="en-US" altLang="zh-CN" sz="2800" dirty="0">
                <a:latin typeface="Times New Roman" panose="02020603050405020304" pitchFamily="18" charset="0"/>
              </a:rPr>
              <a:t>001</a:t>
            </a:r>
            <a:r>
              <a:rPr lang="zh-CN" altLang="en-US" sz="2800" dirty="0">
                <a:latin typeface="Times New Roman" panose="02020603050405020304" pitchFamily="18" charset="0"/>
              </a:rPr>
              <a:t>，</a:t>
            </a:r>
            <a:r>
              <a:rPr lang="en-US" altLang="zh-CN" sz="2800" dirty="0">
                <a:latin typeface="Times New Roman" panose="02020603050405020304" pitchFamily="18" charset="0"/>
              </a:rPr>
              <a:t>010</a:t>
            </a:r>
            <a:r>
              <a:rPr lang="zh-CN" altLang="en-US" sz="2800" dirty="0">
                <a:latin typeface="Times New Roman" panose="02020603050405020304" pitchFamily="18" charset="0"/>
              </a:rPr>
              <a:t>，</a:t>
            </a:r>
            <a:r>
              <a:rPr lang="en-US" altLang="zh-CN" sz="2800" dirty="0">
                <a:latin typeface="Times New Roman" panose="02020603050405020304" pitchFamily="18" charset="0"/>
              </a:rPr>
              <a:t>011</a:t>
            </a:r>
            <a:r>
              <a:rPr lang="zh-CN" altLang="en-US" sz="2800" dirty="0">
                <a:latin typeface="Times New Roman" panose="02020603050405020304" pitchFamily="18" charset="0"/>
              </a:rPr>
              <a:t>，</a:t>
            </a:r>
            <a:r>
              <a:rPr lang="en-US" altLang="zh-CN" sz="2800" dirty="0">
                <a:latin typeface="Times New Roman" panose="02020603050405020304" pitchFamily="18" charset="0"/>
              </a:rPr>
              <a:t>100</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en-US" altLang="zh-CN" sz="3600" dirty="0">
                <a:latin typeface="Times New Roman" panose="02020603050405020304" pitchFamily="18" charset="0"/>
              </a:rPr>
              <a:t> </a:t>
            </a:r>
          </a:p>
          <a:p>
            <a:pPr marL="0" indent="0" eaLnBrk="1" hangingPunct="1">
              <a:buFont typeface="Wingdings" panose="05000000000000000000" pitchFamily="2" charset="2"/>
              <a:buNone/>
            </a:pPr>
            <a:r>
              <a:rPr lang="en-US" altLang="zh-CN" sz="3600" dirty="0">
                <a:latin typeface="Times New Roman" panose="02020603050405020304" pitchFamily="18" charset="0"/>
              </a:rPr>
              <a:t>{</a:t>
            </a:r>
            <a:r>
              <a:rPr lang="en-US" altLang="zh-CN" sz="3600" i="1" dirty="0">
                <a:latin typeface="Times New Roman" panose="02020603050405020304" pitchFamily="18" charset="0"/>
              </a:rPr>
              <a:t>a</a:t>
            </a:r>
            <a:r>
              <a:rPr lang="zh-CN" altLang="en-US" sz="3600" dirty="0">
                <a:latin typeface="Times New Roman" panose="02020603050405020304" pitchFamily="18" charset="0"/>
              </a:rPr>
              <a:t>，</a:t>
            </a:r>
            <a:r>
              <a:rPr lang="en-US" altLang="zh-CN" sz="3600" i="1" dirty="0">
                <a:latin typeface="Times New Roman" panose="02020603050405020304" pitchFamily="18" charset="0"/>
              </a:rPr>
              <a:t>b</a:t>
            </a:r>
            <a:r>
              <a:rPr lang="zh-CN" altLang="en-US" sz="3600" dirty="0">
                <a:latin typeface="Times New Roman" panose="02020603050405020304" pitchFamily="18" charset="0"/>
              </a:rPr>
              <a:t>，</a:t>
            </a:r>
            <a:r>
              <a:rPr lang="en-US" altLang="zh-CN" sz="3600" i="1" dirty="0">
                <a:latin typeface="Times New Roman" panose="02020603050405020304" pitchFamily="18" charset="0"/>
              </a:rPr>
              <a:t>c</a:t>
            </a:r>
            <a:r>
              <a:rPr lang="zh-CN" altLang="en-US" sz="3600" dirty="0">
                <a:latin typeface="Times New Roman" panose="02020603050405020304" pitchFamily="18" charset="0"/>
              </a:rPr>
              <a:t>，</a:t>
            </a:r>
            <a:r>
              <a:rPr lang="en-US" altLang="zh-CN" sz="3600" i="1" dirty="0">
                <a:latin typeface="Times New Roman" panose="02020603050405020304" pitchFamily="18" charset="0"/>
              </a:rPr>
              <a:t>d</a:t>
            </a:r>
            <a:r>
              <a:rPr lang="en-US" altLang="zh-CN" sz="3600" dirty="0">
                <a:latin typeface="Times New Roman" panose="02020603050405020304" pitchFamily="18" charset="0"/>
              </a:rPr>
              <a:t>}</a:t>
            </a:r>
            <a:r>
              <a:rPr lang="en-US" altLang="zh-CN" sz="3600" baseline="30000" dirty="0">
                <a:latin typeface="Times New Roman" panose="02020603050405020304" pitchFamily="18" charset="0"/>
              </a:rPr>
              <a:t>+ </a:t>
            </a:r>
            <a:r>
              <a:rPr lang="en-US" altLang="zh-CN" sz="3600" dirty="0">
                <a:latin typeface="Times New Roman" panose="02020603050405020304" pitchFamily="18" charset="0"/>
              </a:rPr>
              <a:t>= </a:t>
            </a:r>
            <a:r>
              <a:rPr lang="en-US" altLang="zh-CN" sz="3600" dirty="0">
                <a:solidFill>
                  <a:srgbClr val="FFFF00"/>
                </a:solidFill>
                <a:latin typeface="Times New Roman" panose="02020603050405020304" pitchFamily="18" charset="0"/>
              </a:rPr>
              <a:t>?</a:t>
            </a:r>
          </a:p>
          <a:p>
            <a:pPr marL="0" indent="0" eaLnBrk="1" hangingPunct="1">
              <a:buFont typeface="Wingdings" panose="05000000000000000000" pitchFamily="2" charset="2"/>
              <a:buNone/>
            </a:pPr>
            <a:r>
              <a:rPr lang="en-US" altLang="zh-CN" sz="2800" dirty="0">
                <a:latin typeface="Times New Roman" panose="02020603050405020304" pitchFamily="18" charset="0"/>
              </a:rPr>
              <a:t>{</a:t>
            </a:r>
            <a:r>
              <a:rPr lang="en-US" altLang="zh-CN" sz="2800" i="1" dirty="0">
                <a:latin typeface="Times New Roman" panose="02020603050405020304" pitchFamily="18" charset="0"/>
              </a:rPr>
              <a:t>a</a:t>
            </a:r>
            <a:r>
              <a:rPr lang="zh-CN" altLang="en-US" sz="2800" dirty="0">
                <a:latin typeface="Times New Roman" panose="02020603050405020304" pitchFamily="18" charset="0"/>
              </a:rPr>
              <a:t>，</a:t>
            </a:r>
            <a:r>
              <a:rPr lang="en-US" altLang="zh-CN" sz="2800" i="1" dirty="0">
                <a:latin typeface="Times New Roman" panose="02020603050405020304" pitchFamily="18" charset="0"/>
              </a:rPr>
              <a:t>b</a:t>
            </a:r>
            <a:r>
              <a:rPr lang="zh-CN" altLang="en-US" sz="2800" dirty="0">
                <a:latin typeface="Times New Roman" panose="02020603050405020304" pitchFamily="18" charset="0"/>
              </a:rPr>
              <a:t>，</a:t>
            </a:r>
            <a:r>
              <a:rPr lang="en-US" altLang="zh-CN" sz="2800" i="1" dirty="0">
                <a:latin typeface="Times New Roman" panose="02020603050405020304" pitchFamily="18" charset="0"/>
              </a:rPr>
              <a:t>c</a:t>
            </a:r>
            <a:r>
              <a:rPr lang="zh-CN" altLang="en-US" sz="2800" dirty="0">
                <a:latin typeface="Times New Roman" panose="02020603050405020304" pitchFamily="18" charset="0"/>
              </a:rPr>
              <a:t>，</a:t>
            </a:r>
            <a:r>
              <a:rPr lang="en-US" altLang="zh-CN" sz="2800" i="1" dirty="0">
                <a:latin typeface="Times New Roman" panose="02020603050405020304" pitchFamily="18" charset="0"/>
              </a:rPr>
              <a:t>d</a:t>
            </a:r>
            <a:r>
              <a:rPr lang="zh-CN" altLang="en-US" sz="2800" dirty="0">
                <a:latin typeface="Times New Roman" panose="02020603050405020304" pitchFamily="18" charset="0"/>
              </a:rPr>
              <a:t>，</a:t>
            </a:r>
            <a:r>
              <a:rPr lang="en-US" altLang="zh-CN" sz="2800" i="1" dirty="0">
                <a:latin typeface="Times New Roman" panose="02020603050405020304" pitchFamily="18" charset="0"/>
              </a:rPr>
              <a:t>aa</a:t>
            </a:r>
            <a:r>
              <a:rPr lang="zh-CN" altLang="en-US" sz="2800" dirty="0">
                <a:latin typeface="Times New Roman" panose="02020603050405020304" pitchFamily="18" charset="0"/>
              </a:rPr>
              <a:t>，</a:t>
            </a:r>
            <a:r>
              <a:rPr lang="en-US" altLang="zh-CN" sz="2800" i="1" dirty="0">
                <a:latin typeface="Times New Roman" panose="02020603050405020304" pitchFamily="18" charset="0"/>
              </a:rPr>
              <a:t>ab</a:t>
            </a:r>
            <a:r>
              <a:rPr lang="zh-CN" altLang="en-US" sz="2800" dirty="0">
                <a:latin typeface="Times New Roman" panose="02020603050405020304" pitchFamily="18" charset="0"/>
              </a:rPr>
              <a:t>，</a:t>
            </a:r>
            <a:r>
              <a:rPr lang="en-US" altLang="zh-CN" sz="2800" i="1" dirty="0">
                <a:latin typeface="Times New Roman" panose="02020603050405020304" pitchFamily="18" charset="0"/>
              </a:rPr>
              <a:t>ac</a:t>
            </a:r>
            <a:r>
              <a:rPr lang="zh-CN" altLang="en-US" sz="2800" dirty="0">
                <a:latin typeface="Times New Roman" panose="02020603050405020304" pitchFamily="18" charset="0"/>
              </a:rPr>
              <a:t>，</a:t>
            </a:r>
            <a:r>
              <a:rPr lang="en-US" altLang="zh-CN" sz="2800" i="1" dirty="0">
                <a:latin typeface="Times New Roman" panose="02020603050405020304" pitchFamily="18" charset="0"/>
              </a:rPr>
              <a:t>ad</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ba</a:t>
            </a:r>
            <a:r>
              <a:rPr lang="zh-CN" altLang="en-US" sz="2800" dirty="0">
                <a:latin typeface="Times New Roman" panose="02020603050405020304" pitchFamily="18" charset="0"/>
              </a:rPr>
              <a:t>，</a:t>
            </a:r>
            <a:r>
              <a:rPr lang="en-US" altLang="zh-CN" sz="2800" i="1" dirty="0">
                <a:latin typeface="Times New Roman" panose="02020603050405020304" pitchFamily="18" charset="0"/>
              </a:rPr>
              <a:t>bb</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bc</a:t>
            </a:r>
            <a:r>
              <a:rPr lang="zh-CN" altLang="en-US" sz="2800" dirty="0">
                <a:latin typeface="Times New Roman" panose="02020603050405020304" pitchFamily="18" charset="0"/>
              </a:rPr>
              <a:t>，</a:t>
            </a:r>
            <a:r>
              <a:rPr lang="en-US" altLang="zh-CN" sz="2800" i="1" dirty="0">
                <a:latin typeface="Times New Roman" panose="02020603050405020304" pitchFamily="18" charset="0"/>
              </a:rPr>
              <a:t>bd</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aaa</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aab</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aac</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aad</a:t>
            </a:r>
            <a:r>
              <a:rPr lang="zh-CN" altLang="en-US" sz="2800" dirty="0">
                <a:latin typeface="Times New Roman" panose="02020603050405020304" pitchFamily="18" charset="0"/>
              </a:rPr>
              <a:t>，</a:t>
            </a:r>
            <a:r>
              <a:rPr lang="en-US" altLang="zh-CN" sz="2800" i="1" dirty="0">
                <a:latin typeface="Times New Roman" panose="02020603050405020304" pitchFamily="18" charset="0"/>
              </a:rPr>
              <a:t>aba</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abb</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abc</a:t>
            </a:r>
            <a:r>
              <a:rPr lang="en-US" altLang="zh-CN" sz="28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D332998-E6BA-4C78-99CC-071EE5B1027C}"/>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2</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rPr>
              <a:t> </a:t>
            </a:r>
            <a:r>
              <a:rPr lang="zh-CN" altLang="en-US">
                <a:latin typeface="Times New Roman" panose="02020603050405020304" pitchFamily="18" charset="0"/>
              </a:rPr>
              <a:t>高级语言及其文法</a:t>
            </a:r>
          </a:p>
        </p:txBody>
      </p:sp>
      <p:sp>
        <p:nvSpPr>
          <p:cNvPr id="973827" name="Rectangle 3">
            <a:extLst>
              <a:ext uri="{FF2B5EF4-FFF2-40B4-BE49-F238E27FC236}">
                <a16:creationId xmlns:a16="http://schemas.microsoft.com/office/drawing/2014/main" id="{55975274-5623-4F1D-B418-EF74D1AC53D5}"/>
              </a:ext>
            </a:extLst>
          </p:cNvPr>
          <p:cNvSpPr>
            <a:spLocks noGrp="1" noChangeArrowheads="1"/>
          </p:cNvSpPr>
          <p:nvPr>
            <p:ph idx="1"/>
          </p:nvPr>
        </p:nvSpPr>
        <p:spPr/>
        <p:txBody>
          <a:bodyPr/>
          <a:lstStyle/>
          <a:p>
            <a:pPr marL="533400" indent="-533400"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2.1 </a:t>
            </a:r>
            <a:r>
              <a:rPr lang="zh-CN" altLang="en-US" dirty="0">
                <a:latin typeface="Times New Roman" panose="02020603050405020304" pitchFamily="18" charset="0"/>
                <a:ea typeface="宋体" panose="02010600030101010101" pitchFamily="2" charset="-122"/>
              </a:rPr>
              <a:t>语言概述</a:t>
            </a:r>
          </a:p>
          <a:p>
            <a:pPr marL="533400" indent="-533400"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2.2 </a:t>
            </a:r>
            <a:r>
              <a:rPr lang="zh-CN" altLang="en-US" dirty="0">
                <a:latin typeface="Times New Roman" panose="02020603050405020304" pitchFamily="18" charset="0"/>
                <a:ea typeface="宋体" panose="02010600030101010101" pitchFamily="2" charset="-122"/>
              </a:rPr>
              <a:t>基本定义</a:t>
            </a:r>
          </a:p>
          <a:p>
            <a:pPr marL="533400" indent="-533400"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2.3 </a:t>
            </a:r>
            <a:r>
              <a:rPr lang="zh-CN" altLang="en-US" dirty="0">
                <a:latin typeface="Times New Roman" panose="02020603050405020304" pitchFamily="18" charset="0"/>
                <a:ea typeface="宋体" panose="02010600030101010101" pitchFamily="2" charset="-122"/>
              </a:rPr>
              <a:t>文法的定义</a:t>
            </a:r>
          </a:p>
          <a:p>
            <a:pPr marL="533400" indent="-533400"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2.4 </a:t>
            </a:r>
            <a:r>
              <a:rPr lang="zh-CN" altLang="en-US" dirty="0">
                <a:latin typeface="Times New Roman" panose="02020603050405020304" pitchFamily="18" charset="0"/>
                <a:ea typeface="宋体" panose="02010600030101010101" pitchFamily="2" charset="-122"/>
              </a:rPr>
              <a:t>文法的分类</a:t>
            </a:r>
          </a:p>
          <a:p>
            <a:pPr marL="533400" indent="-533400"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2.5 CFG</a:t>
            </a:r>
            <a:r>
              <a:rPr lang="zh-CN" altLang="en-US" dirty="0">
                <a:latin typeface="Times New Roman" panose="02020603050405020304" pitchFamily="18" charset="0"/>
                <a:ea typeface="宋体" panose="02010600030101010101" pitchFamily="2" charset="-122"/>
              </a:rPr>
              <a:t>的语法树</a:t>
            </a:r>
          </a:p>
          <a:p>
            <a:pPr marL="533400" indent="-533400"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2.6 CFG</a:t>
            </a:r>
            <a:r>
              <a:rPr lang="zh-CN" altLang="en-US" dirty="0">
                <a:latin typeface="Times New Roman" panose="02020603050405020304" pitchFamily="18" charset="0"/>
                <a:ea typeface="宋体" panose="02010600030101010101" pitchFamily="2" charset="-122"/>
              </a:rPr>
              <a:t>的二义性</a:t>
            </a:r>
          </a:p>
          <a:p>
            <a:pPr marL="533400" indent="-533400"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2.7 </a:t>
            </a:r>
            <a:r>
              <a:rPr lang="zh-CN" altLang="en-US" dirty="0">
                <a:latin typeface="Times New Roman" panose="02020603050405020304" pitchFamily="18" charset="0"/>
                <a:ea typeface="宋体" panose="02010600030101010101" pitchFamily="2"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animEffect transition="in" filter="blinds(horizontal)">
                                      <p:cBhvr>
                                        <p:cTn id="7" dur="500"/>
                                        <p:tgtEl>
                                          <p:spTgt spid="97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3827">
                                            <p:txEl>
                                              <p:pRg st="1" end="1"/>
                                            </p:txEl>
                                          </p:spTgt>
                                        </p:tgtEl>
                                        <p:attrNameLst>
                                          <p:attrName>style.visibility</p:attrName>
                                        </p:attrNameLst>
                                      </p:cBhvr>
                                      <p:to>
                                        <p:strVal val="visible"/>
                                      </p:to>
                                    </p:set>
                                    <p:animEffect transition="in" filter="blinds(horizontal)">
                                      <p:cBhvr>
                                        <p:cTn id="12" dur="500"/>
                                        <p:tgtEl>
                                          <p:spTgt spid="973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3827">
                                            <p:txEl>
                                              <p:pRg st="2" end="2"/>
                                            </p:txEl>
                                          </p:spTgt>
                                        </p:tgtEl>
                                        <p:attrNameLst>
                                          <p:attrName>style.visibility</p:attrName>
                                        </p:attrNameLst>
                                      </p:cBhvr>
                                      <p:to>
                                        <p:strVal val="visible"/>
                                      </p:to>
                                    </p:set>
                                    <p:animEffect transition="in" filter="blinds(horizontal)">
                                      <p:cBhvr>
                                        <p:cTn id="17" dur="500"/>
                                        <p:tgtEl>
                                          <p:spTgt spid="973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3827">
                                            <p:txEl>
                                              <p:pRg st="3" end="3"/>
                                            </p:txEl>
                                          </p:spTgt>
                                        </p:tgtEl>
                                        <p:attrNameLst>
                                          <p:attrName>style.visibility</p:attrName>
                                        </p:attrNameLst>
                                      </p:cBhvr>
                                      <p:to>
                                        <p:strVal val="visible"/>
                                      </p:to>
                                    </p:set>
                                    <p:animEffect transition="in" filter="blinds(horizontal)">
                                      <p:cBhvr>
                                        <p:cTn id="22" dur="500"/>
                                        <p:tgtEl>
                                          <p:spTgt spid="973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73827">
                                            <p:txEl>
                                              <p:pRg st="4" end="4"/>
                                            </p:txEl>
                                          </p:spTgt>
                                        </p:tgtEl>
                                        <p:attrNameLst>
                                          <p:attrName>style.visibility</p:attrName>
                                        </p:attrNameLst>
                                      </p:cBhvr>
                                      <p:to>
                                        <p:strVal val="visible"/>
                                      </p:to>
                                    </p:set>
                                    <p:animEffect transition="in" filter="blinds(horizontal)">
                                      <p:cBhvr>
                                        <p:cTn id="27" dur="500"/>
                                        <p:tgtEl>
                                          <p:spTgt spid="973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73827">
                                            <p:txEl>
                                              <p:pRg st="5" end="5"/>
                                            </p:txEl>
                                          </p:spTgt>
                                        </p:tgtEl>
                                        <p:attrNameLst>
                                          <p:attrName>style.visibility</p:attrName>
                                        </p:attrNameLst>
                                      </p:cBhvr>
                                      <p:to>
                                        <p:strVal val="visible"/>
                                      </p:to>
                                    </p:set>
                                    <p:animEffect transition="in" filter="blinds(horizontal)">
                                      <p:cBhvr>
                                        <p:cTn id="32" dur="500"/>
                                        <p:tgtEl>
                                          <p:spTgt spid="9738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73827">
                                            <p:txEl>
                                              <p:pRg st="6" end="6"/>
                                            </p:txEl>
                                          </p:spTgt>
                                        </p:tgtEl>
                                        <p:attrNameLst>
                                          <p:attrName>style.visibility</p:attrName>
                                        </p:attrNameLst>
                                      </p:cBhvr>
                                      <p:to>
                                        <p:strVal val="visible"/>
                                      </p:to>
                                    </p:set>
                                    <p:animEffect transition="in" filter="blinds(horizontal)">
                                      <p:cBhvr>
                                        <p:cTn id="37" dur="500"/>
                                        <p:tgtEl>
                                          <p:spTgt spid="973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235638BD-00BE-40B1-AD3D-65E7951E91B3}"/>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2" name="Rectangle 3">
            <a:extLst>
              <a:ext uri="{FF2B5EF4-FFF2-40B4-BE49-F238E27FC236}">
                <a16:creationId xmlns:a16="http://schemas.microsoft.com/office/drawing/2014/main" id="{FFAC4192-311D-44E0-8827-CAEC5AD32FCF}"/>
              </a:ext>
            </a:extLst>
          </p:cNvPr>
          <p:cNvSpPr>
            <a:spLocks noGrp="1" noChangeArrowheads="1"/>
          </p:cNvSpPr>
          <p:nvPr>
            <p:ph idx="1"/>
          </p:nvPr>
        </p:nvSpPr>
        <p:spPr/>
        <p:txBody>
          <a:bodyPr/>
          <a:lstStyle/>
          <a:p>
            <a:pPr eaLnBrk="1" hangingPunct="1"/>
            <a:r>
              <a:rPr lang="zh-CN" altLang="en-US" sz="3600">
                <a:latin typeface="Times New Roman" panose="02020603050405020304" pitchFamily="18" charset="0"/>
              </a:rPr>
              <a:t>例</a:t>
            </a:r>
          </a:p>
          <a:p>
            <a:pPr eaLnBrk="1" hangingPunct="1">
              <a:buFont typeface="Wingdings" panose="05000000000000000000" pitchFamily="2" charset="2"/>
              <a:buNone/>
            </a:pPr>
            <a:r>
              <a:rPr lang="en-US" altLang="zh-CN" sz="3600">
                <a:latin typeface="Times New Roman" panose="02020603050405020304" pitchFamily="18" charset="0"/>
              </a:rPr>
              <a:t>{0,1}</a:t>
            </a:r>
            <a:r>
              <a:rPr lang="en-US" altLang="zh-CN" sz="3600" baseline="30000">
                <a:latin typeface="Times New Roman" panose="02020603050405020304" pitchFamily="18" charset="0"/>
              </a:rPr>
              <a:t>* </a:t>
            </a:r>
            <a:r>
              <a:rPr lang="en-US" altLang="zh-CN" sz="3600">
                <a:latin typeface="Times New Roman" panose="02020603050405020304" pitchFamily="18" charset="0"/>
              </a:rPr>
              <a:t>= </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zh-CN" altLang="en-US" sz="2800">
                <a:latin typeface="Times New Roman" panose="02020603050405020304" pitchFamily="18" charset="0"/>
              </a:rPr>
              <a:t>，</a:t>
            </a: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en-US" altLang="zh-CN" sz="2800">
                <a:latin typeface="Times New Roman" panose="02020603050405020304" pitchFamily="18" charset="0"/>
              </a:rPr>
              <a:t>00</a:t>
            </a:r>
            <a:r>
              <a:rPr lang="zh-CN" altLang="en-US" sz="2800">
                <a:latin typeface="Times New Roman" panose="02020603050405020304" pitchFamily="18" charset="0"/>
              </a:rPr>
              <a:t>，</a:t>
            </a:r>
            <a:r>
              <a:rPr lang="en-US" altLang="zh-CN" sz="2800">
                <a:latin typeface="Times New Roman" panose="02020603050405020304" pitchFamily="18" charset="0"/>
              </a:rPr>
              <a:t>01</a:t>
            </a:r>
            <a:r>
              <a:rPr lang="zh-CN" altLang="en-US" sz="2800">
                <a:latin typeface="Times New Roman" panose="02020603050405020304" pitchFamily="18" charset="0"/>
              </a:rPr>
              <a:t>，</a:t>
            </a:r>
            <a:r>
              <a:rPr lang="en-US" altLang="zh-CN" sz="2800">
                <a:latin typeface="Times New Roman" panose="02020603050405020304" pitchFamily="18" charset="0"/>
              </a:rPr>
              <a:t>11</a:t>
            </a:r>
            <a:r>
              <a:rPr lang="zh-CN" altLang="en-US" sz="2800">
                <a:latin typeface="Times New Roman" panose="02020603050405020304" pitchFamily="18" charset="0"/>
              </a:rPr>
              <a:t>，</a:t>
            </a:r>
            <a:r>
              <a:rPr lang="en-US" altLang="zh-CN" sz="2800">
                <a:latin typeface="Times New Roman" panose="02020603050405020304" pitchFamily="18" charset="0"/>
              </a:rPr>
              <a:t>000</a:t>
            </a:r>
            <a:r>
              <a:rPr lang="zh-CN" altLang="en-US" sz="2800">
                <a:latin typeface="Times New Roman" panose="02020603050405020304" pitchFamily="18" charset="0"/>
              </a:rPr>
              <a:t>，</a:t>
            </a:r>
            <a:r>
              <a:rPr lang="en-US" altLang="zh-CN" sz="2800">
                <a:latin typeface="Times New Roman" panose="02020603050405020304" pitchFamily="18" charset="0"/>
              </a:rPr>
              <a:t>001</a:t>
            </a:r>
            <a:r>
              <a:rPr lang="zh-CN" altLang="en-US" sz="2800">
                <a:latin typeface="Times New Roman" panose="02020603050405020304" pitchFamily="18" charset="0"/>
              </a:rPr>
              <a:t>，</a:t>
            </a:r>
            <a:r>
              <a:rPr lang="en-US" altLang="zh-CN" sz="2800">
                <a:latin typeface="Times New Roman" panose="02020603050405020304" pitchFamily="18" charset="0"/>
              </a:rPr>
              <a:t>010</a:t>
            </a:r>
            <a:r>
              <a:rPr lang="zh-CN" altLang="en-US" sz="2800">
                <a:latin typeface="Times New Roman" panose="02020603050405020304" pitchFamily="18" charset="0"/>
              </a:rPr>
              <a:t>，</a:t>
            </a:r>
            <a:r>
              <a:rPr lang="en-US" altLang="zh-CN" sz="2800">
                <a:latin typeface="Times New Roman" panose="02020603050405020304" pitchFamily="18" charset="0"/>
              </a:rPr>
              <a:t>011</a:t>
            </a:r>
            <a:r>
              <a:rPr lang="zh-CN" altLang="en-US" sz="2800">
                <a:latin typeface="Times New Roman" panose="02020603050405020304" pitchFamily="18" charset="0"/>
              </a:rPr>
              <a:t>，</a:t>
            </a:r>
            <a:r>
              <a:rPr lang="en-US" altLang="zh-CN" sz="2800">
                <a:latin typeface="Times New Roman" panose="02020603050405020304" pitchFamily="18" charset="0"/>
              </a:rPr>
              <a:t>100</a:t>
            </a:r>
            <a:r>
              <a:rPr lang="zh-CN" altLang="en-US" sz="2800">
                <a:latin typeface="Times New Roman" panose="02020603050405020304" pitchFamily="18" charset="0"/>
              </a:rPr>
              <a:t>，</a:t>
            </a:r>
            <a:r>
              <a:rPr lang="en-US" altLang="zh-CN" sz="2800">
                <a:latin typeface="Times New Roman" panose="02020603050405020304" pitchFamily="18" charset="0"/>
              </a:rPr>
              <a:t>…}</a:t>
            </a:r>
            <a:r>
              <a:rPr lang="en-US" altLang="zh-CN" sz="3600">
                <a:latin typeface="Times New Roman" panose="02020603050405020304" pitchFamily="18" charset="0"/>
              </a:rPr>
              <a:t> </a:t>
            </a:r>
          </a:p>
          <a:p>
            <a:pPr eaLnBrk="1" hangingPunct="1">
              <a:buFont typeface="Wingdings" panose="05000000000000000000" pitchFamily="2" charset="2"/>
              <a:buNone/>
            </a:pPr>
            <a:r>
              <a:rPr lang="en-US" altLang="zh-CN" sz="3600">
                <a:latin typeface="Times New Roman" panose="02020603050405020304" pitchFamily="18" charset="0"/>
              </a:rPr>
              <a:t>{</a:t>
            </a:r>
            <a:r>
              <a:rPr lang="en-US" altLang="zh-CN" sz="3600" i="1">
                <a:latin typeface="Times New Roman" panose="02020603050405020304" pitchFamily="18" charset="0"/>
              </a:rPr>
              <a:t>a</a:t>
            </a:r>
            <a:r>
              <a:rPr lang="zh-CN" altLang="en-US" sz="3600">
                <a:latin typeface="Times New Roman" panose="02020603050405020304" pitchFamily="18" charset="0"/>
              </a:rPr>
              <a:t>，</a:t>
            </a:r>
            <a:r>
              <a:rPr lang="en-US" altLang="zh-CN" sz="3600" i="1">
                <a:latin typeface="Times New Roman" panose="02020603050405020304" pitchFamily="18" charset="0"/>
              </a:rPr>
              <a:t>b</a:t>
            </a:r>
            <a:r>
              <a:rPr lang="zh-CN" altLang="en-US" sz="3600">
                <a:latin typeface="Times New Roman" panose="02020603050405020304" pitchFamily="18" charset="0"/>
              </a:rPr>
              <a:t>，</a:t>
            </a:r>
            <a:r>
              <a:rPr lang="en-US" altLang="zh-CN" sz="3600" i="1">
                <a:latin typeface="Times New Roman" panose="02020603050405020304" pitchFamily="18" charset="0"/>
              </a:rPr>
              <a:t>c</a:t>
            </a:r>
            <a:r>
              <a:rPr lang="zh-CN" altLang="en-US" sz="3600">
                <a:latin typeface="Times New Roman" panose="02020603050405020304" pitchFamily="18" charset="0"/>
              </a:rPr>
              <a:t>，</a:t>
            </a:r>
            <a:r>
              <a:rPr lang="en-US" altLang="zh-CN" sz="3600" i="1">
                <a:latin typeface="Times New Roman" panose="02020603050405020304" pitchFamily="18" charset="0"/>
              </a:rPr>
              <a:t>d</a:t>
            </a:r>
            <a:r>
              <a:rPr lang="en-US" altLang="zh-CN" sz="3600">
                <a:latin typeface="Times New Roman" panose="02020603050405020304" pitchFamily="18" charset="0"/>
              </a:rPr>
              <a:t>}</a:t>
            </a:r>
            <a:r>
              <a:rPr lang="en-US" altLang="zh-CN" sz="3600" baseline="30000">
                <a:latin typeface="Times New Roman" panose="02020603050405020304" pitchFamily="18" charset="0"/>
              </a:rPr>
              <a:t>* </a:t>
            </a:r>
            <a:r>
              <a:rPr lang="en-US" altLang="zh-CN" sz="3600">
                <a:latin typeface="Times New Roman" panose="02020603050405020304" pitchFamily="18" charset="0"/>
              </a:rPr>
              <a:t>= </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zh-CN" altLang="en-US" sz="2800">
                <a:latin typeface="Times New Roman" panose="02020603050405020304" pitchFamily="18" charset="0"/>
              </a:rPr>
              <a:t>，</a:t>
            </a:r>
            <a:r>
              <a:rPr lang="en-US" altLang="zh-CN" sz="2800" i="1">
                <a:latin typeface="Times New Roman" panose="02020603050405020304" pitchFamily="18" charset="0"/>
              </a:rPr>
              <a:t>a</a:t>
            </a:r>
            <a:r>
              <a:rPr lang="zh-CN" altLang="en-US" sz="2800">
                <a:latin typeface="Times New Roman" panose="02020603050405020304" pitchFamily="18" charset="0"/>
              </a:rPr>
              <a:t>，</a:t>
            </a:r>
            <a:r>
              <a:rPr lang="en-US" altLang="zh-CN" sz="2800" i="1">
                <a:latin typeface="Times New Roman" panose="02020603050405020304" pitchFamily="18" charset="0"/>
              </a:rPr>
              <a:t>b</a:t>
            </a:r>
            <a:r>
              <a:rPr lang="zh-CN" altLang="en-US" sz="2800">
                <a:latin typeface="Times New Roman" panose="02020603050405020304" pitchFamily="18" charset="0"/>
              </a:rPr>
              <a:t>，</a:t>
            </a:r>
            <a:r>
              <a:rPr lang="en-US" altLang="zh-CN" sz="2800" i="1">
                <a:latin typeface="Times New Roman" panose="02020603050405020304" pitchFamily="18" charset="0"/>
              </a:rPr>
              <a:t>c</a:t>
            </a:r>
            <a:r>
              <a:rPr lang="zh-CN" altLang="en-US" sz="2800">
                <a:latin typeface="Times New Roman" panose="02020603050405020304" pitchFamily="18" charset="0"/>
              </a:rPr>
              <a:t>，</a:t>
            </a:r>
            <a:r>
              <a:rPr lang="en-US" altLang="zh-CN" sz="2800" i="1">
                <a:latin typeface="Times New Roman" panose="02020603050405020304" pitchFamily="18" charset="0"/>
              </a:rPr>
              <a:t>d</a:t>
            </a:r>
            <a:r>
              <a:rPr lang="zh-CN" altLang="en-US" sz="2800">
                <a:latin typeface="Times New Roman" panose="02020603050405020304" pitchFamily="18" charset="0"/>
              </a:rPr>
              <a:t>，</a:t>
            </a:r>
            <a:r>
              <a:rPr lang="en-US" altLang="zh-CN" sz="2800" i="1">
                <a:latin typeface="Times New Roman" panose="02020603050405020304" pitchFamily="18" charset="0"/>
              </a:rPr>
              <a:t>aa</a:t>
            </a:r>
            <a:r>
              <a:rPr lang="zh-CN" altLang="en-US" sz="2800">
                <a:latin typeface="Times New Roman" panose="02020603050405020304" pitchFamily="18" charset="0"/>
              </a:rPr>
              <a:t>，</a:t>
            </a:r>
            <a:r>
              <a:rPr lang="en-US" altLang="zh-CN" sz="2800" i="1">
                <a:latin typeface="Times New Roman" panose="02020603050405020304" pitchFamily="18" charset="0"/>
              </a:rPr>
              <a:t>ab</a:t>
            </a:r>
            <a:r>
              <a:rPr lang="zh-CN" altLang="en-US" sz="2800">
                <a:latin typeface="Times New Roman" panose="02020603050405020304" pitchFamily="18" charset="0"/>
              </a:rPr>
              <a:t>，</a:t>
            </a:r>
            <a:r>
              <a:rPr lang="en-US" altLang="zh-CN" sz="2800" i="1">
                <a:latin typeface="Times New Roman" panose="02020603050405020304" pitchFamily="18" charset="0"/>
              </a:rPr>
              <a:t>ac</a:t>
            </a:r>
            <a:r>
              <a:rPr lang="zh-CN" altLang="en-US" sz="2800">
                <a:latin typeface="Times New Roman" panose="02020603050405020304" pitchFamily="18" charset="0"/>
              </a:rPr>
              <a:t>，</a:t>
            </a:r>
            <a:r>
              <a:rPr lang="en-US" altLang="zh-CN" sz="2800" i="1">
                <a:latin typeface="Times New Roman" panose="02020603050405020304" pitchFamily="18" charset="0"/>
              </a:rPr>
              <a:t>ad</a:t>
            </a:r>
            <a:r>
              <a:rPr lang="zh-CN" altLang="en-US" sz="2800">
                <a:latin typeface="Times New Roman" panose="02020603050405020304" pitchFamily="18" charset="0"/>
              </a:rPr>
              <a:t>，</a:t>
            </a:r>
            <a:r>
              <a:rPr lang="en-US" altLang="zh-CN" sz="2800" i="1">
                <a:latin typeface="Times New Roman" panose="02020603050405020304" pitchFamily="18" charset="0"/>
              </a:rPr>
              <a:t>ba</a:t>
            </a:r>
            <a:r>
              <a:rPr lang="zh-CN" altLang="en-US" sz="2800">
                <a:latin typeface="Times New Roman" panose="02020603050405020304" pitchFamily="18" charset="0"/>
              </a:rPr>
              <a:t>，</a:t>
            </a:r>
            <a:r>
              <a:rPr lang="en-US" altLang="zh-CN" sz="2800" i="1">
                <a:latin typeface="Times New Roman" panose="02020603050405020304" pitchFamily="18" charset="0"/>
              </a:rPr>
              <a:t>bb</a:t>
            </a:r>
            <a:r>
              <a:rPr lang="zh-CN" altLang="en-US" sz="2800">
                <a:latin typeface="Times New Roman" panose="02020603050405020304" pitchFamily="18" charset="0"/>
              </a:rPr>
              <a:t>，</a:t>
            </a:r>
            <a:r>
              <a:rPr lang="en-US" altLang="zh-CN" sz="2800" i="1">
                <a:latin typeface="Times New Roman" panose="02020603050405020304" pitchFamily="18" charset="0"/>
              </a:rPr>
              <a:t>bc</a:t>
            </a:r>
            <a:r>
              <a:rPr lang="zh-CN" altLang="en-US" sz="2800">
                <a:latin typeface="Times New Roman" panose="02020603050405020304" pitchFamily="18" charset="0"/>
              </a:rPr>
              <a:t>，</a:t>
            </a:r>
            <a:r>
              <a:rPr lang="en-US" altLang="zh-CN" sz="2800" i="1">
                <a:latin typeface="Times New Roman" panose="02020603050405020304" pitchFamily="18" charset="0"/>
              </a:rPr>
              <a:t>bd</a:t>
            </a:r>
            <a:r>
              <a:rPr lang="zh-CN" altLang="en-US" sz="2800">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aaa</a:t>
            </a:r>
            <a:r>
              <a:rPr lang="zh-CN" altLang="en-US" sz="2800">
                <a:latin typeface="Times New Roman" panose="02020603050405020304" pitchFamily="18" charset="0"/>
              </a:rPr>
              <a:t>，</a:t>
            </a:r>
            <a:r>
              <a:rPr lang="en-US" altLang="zh-CN" sz="2800" i="1">
                <a:latin typeface="Times New Roman" panose="02020603050405020304" pitchFamily="18" charset="0"/>
              </a:rPr>
              <a:t>aab</a:t>
            </a:r>
            <a:r>
              <a:rPr lang="zh-CN" altLang="en-US" sz="2800">
                <a:latin typeface="Times New Roman" panose="02020603050405020304" pitchFamily="18" charset="0"/>
              </a:rPr>
              <a:t>，</a:t>
            </a:r>
            <a:r>
              <a:rPr lang="en-US" altLang="zh-CN" sz="2800" i="1">
                <a:latin typeface="Times New Roman" panose="02020603050405020304" pitchFamily="18" charset="0"/>
              </a:rPr>
              <a:t>aac</a:t>
            </a:r>
            <a:r>
              <a:rPr lang="zh-CN" altLang="en-US" sz="2800">
                <a:latin typeface="Times New Roman" panose="02020603050405020304" pitchFamily="18" charset="0"/>
              </a:rPr>
              <a:t>，</a:t>
            </a:r>
            <a:r>
              <a:rPr lang="en-US" altLang="zh-CN" sz="2800" i="1">
                <a:latin typeface="Times New Roman" panose="02020603050405020304" pitchFamily="18" charset="0"/>
              </a:rPr>
              <a:t>aad</a:t>
            </a:r>
            <a:r>
              <a:rPr lang="zh-CN" altLang="en-US" sz="2800">
                <a:latin typeface="Times New Roman" panose="02020603050405020304" pitchFamily="18" charset="0"/>
              </a:rPr>
              <a:t>，</a:t>
            </a:r>
            <a:r>
              <a:rPr lang="en-US" altLang="zh-CN" sz="2800" i="1">
                <a:latin typeface="Times New Roman" panose="02020603050405020304" pitchFamily="18" charset="0"/>
              </a:rPr>
              <a:t>aba</a:t>
            </a:r>
            <a:r>
              <a:rPr lang="zh-CN" altLang="en-US" sz="2800">
                <a:latin typeface="Times New Roman" panose="02020603050405020304" pitchFamily="18" charset="0"/>
              </a:rPr>
              <a:t>，</a:t>
            </a:r>
            <a:r>
              <a:rPr lang="en-US" altLang="zh-CN" sz="2800" i="1">
                <a:latin typeface="Times New Roman" panose="02020603050405020304" pitchFamily="18" charset="0"/>
              </a:rPr>
              <a:t>abb</a:t>
            </a:r>
            <a:r>
              <a:rPr lang="zh-CN" altLang="en-US" sz="2800">
                <a:latin typeface="Times New Roman" panose="02020603050405020304" pitchFamily="18" charset="0"/>
              </a:rPr>
              <a:t>，</a:t>
            </a:r>
            <a:r>
              <a:rPr lang="en-US" altLang="zh-CN" sz="2800" i="1">
                <a:latin typeface="Times New Roman" panose="02020603050405020304" pitchFamily="18" charset="0"/>
              </a:rPr>
              <a:t>abc</a:t>
            </a:r>
            <a:r>
              <a:rPr lang="zh-CN" altLang="en-US" sz="2800">
                <a:latin typeface="Times New Roman" panose="02020603050405020304" pitchFamily="18" charset="0"/>
              </a:rPr>
              <a:t>，</a:t>
            </a:r>
            <a:r>
              <a:rPr lang="en-US" altLang="zh-CN" sz="2800">
                <a:latin typeface="Times New Roman" panose="02020603050405020304" pitchFamily="18" charset="0"/>
              </a:rPr>
              <a:t>…}</a:t>
            </a:r>
            <a:r>
              <a:rPr lang="en-US" altLang="zh-CN" sz="36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397A4FB6-ADA5-4E27-9C46-7D26ADD4ECAB}"/>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992259" name="Rectangle 3">
            <a:extLst>
              <a:ext uri="{FF2B5EF4-FFF2-40B4-BE49-F238E27FC236}">
                <a16:creationId xmlns:a16="http://schemas.microsoft.com/office/drawing/2014/main" id="{2C00ECF1-C16D-48D5-B11A-52550798E6C3}"/>
              </a:ext>
            </a:extLst>
          </p:cNvPr>
          <p:cNvSpPr>
            <a:spLocks noGrp="1" noChangeArrowheads="1"/>
          </p:cNvSpPr>
          <p:nvPr>
            <p:ph idx="1"/>
          </p:nvPr>
        </p:nvSpPr>
        <p:spPr/>
        <p:txBody>
          <a:bodyPr/>
          <a:lstStyle/>
          <a:p>
            <a:pPr marL="0" indent="565150"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2.5 </a:t>
            </a:r>
            <a:r>
              <a:rPr lang="zh-CN" altLang="en-US" dirty="0">
                <a:latin typeface="Times New Roman" panose="02020603050405020304" pitchFamily="18" charset="0"/>
              </a:rPr>
              <a:t>设∑是一个字母表，</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x</a:t>
            </a:r>
            <a:r>
              <a:rPr lang="zh-CN" altLang="en-US" dirty="0">
                <a:latin typeface="Times New Roman" panose="02020603050405020304" pitchFamily="18" charset="0"/>
              </a:rPr>
              <a:t>称为字母表∑上的一个</a:t>
            </a:r>
            <a:r>
              <a:rPr lang="zh-CN" altLang="en-US" dirty="0">
                <a:solidFill>
                  <a:srgbClr val="FFFF00"/>
                </a:solidFill>
                <a:latin typeface="Times New Roman" panose="02020603050405020304" pitchFamily="18" charset="0"/>
              </a:rPr>
              <a:t>句子</a:t>
            </a:r>
            <a:r>
              <a:rPr lang="zh-CN" altLang="en-US" dirty="0">
                <a:latin typeface="Times New Roman" panose="02020603050405020304" pitchFamily="18" charset="0"/>
              </a:rPr>
              <a:t>（</a:t>
            </a:r>
            <a:r>
              <a:rPr lang="en-US" altLang="zh-CN" dirty="0">
                <a:latin typeface="Times New Roman" panose="02020603050405020304" pitchFamily="18" charset="0"/>
              </a:rPr>
              <a:t>sentence</a:t>
            </a:r>
            <a:r>
              <a:rPr lang="zh-CN" altLang="en-US" dirty="0">
                <a:latin typeface="Times New Roman" panose="02020603050405020304" pitchFamily="18" charset="0"/>
              </a:rPr>
              <a:t>），</a:t>
            </a:r>
            <a:r>
              <a:rPr lang="en-US" altLang="zh-CN" i="1" dirty="0">
                <a:latin typeface="Times New Roman" panose="02020603050405020304" pitchFamily="18" charset="0"/>
              </a:rPr>
              <a:t>ε</a:t>
            </a:r>
            <a:r>
              <a:rPr lang="zh-CN" altLang="en-US" dirty="0">
                <a:latin typeface="Times New Roman" panose="02020603050405020304" pitchFamily="18" charset="0"/>
              </a:rPr>
              <a:t>叫做∑上的一个</a:t>
            </a:r>
            <a:r>
              <a:rPr lang="zh-CN" altLang="en-US" dirty="0">
                <a:solidFill>
                  <a:srgbClr val="FFFF00"/>
                </a:solidFill>
                <a:latin typeface="Times New Roman" panose="02020603050405020304" pitchFamily="18" charset="0"/>
              </a:rPr>
              <a:t>空句子</a:t>
            </a:r>
            <a:r>
              <a:rPr lang="zh-CN" altLang="en-US" dirty="0">
                <a:latin typeface="Times New Roman" panose="02020603050405020304" pitchFamily="18" charset="0"/>
              </a:rPr>
              <a:t>。</a:t>
            </a:r>
          </a:p>
          <a:p>
            <a:pPr marL="0" indent="565150"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2.6 </a:t>
            </a:r>
            <a:r>
              <a:rPr lang="zh-CN" altLang="en-US" dirty="0">
                <a:latin typeface="Times New Roman" panose="02020603050405020304" pitchFamily="18" charset="0"/>
              </a:rPr>
              <a:t>设∑是一个字母表，对任意的</a:t>
            </a:r>
            <a:r>
              <a:rPr lang="en-US" altLang="zh-CN" i="1" dirty="0">
                <a:latin typeface="Times New Roman" panose="02020603050405020304" pitchFamily="18" charset="0"/>
              </a:rPr>
              <a:t>x</a:t>
            </a:r>
            <a:r>
              <a:rPr lang="zh-CN" altLang="en-US" dirty="0">
                <a:latin typeface="Times New Roman" panose="02020603050405020304" pitchFamily="18" charset="0"/>
              </a:rPr>
              <a:t>，</a:t>
            </a:r>
            <a:r>
              <a:rPr lang="en-US" altLang="zh-CN" i="1" dirty="0">
                <a:latin typeface="Times New Roman" panose="02020603050405020304" pitchFamily="18" charset="0"/>
              </a:rPr>
              <a:t>y</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，句子</a:t>
            </a:r>
            <a:r>
              <a:rPr lang="en-US" altLang="zh-CN" i="1" dirty="0" err="1">
                <a:latin typeface="Times New Roman" panose="02020603050405020304" pitchFamily="18" charset="0"/>
              </a:rPr>
              <a:t>xay</a:t>
            </a:r>
            <a:r>
              <a:rPr lang="zh-CN" altLang="en-US" dirty="0">
                <a:latin typeface="Times New Roman" panose="02020603050405020304" pitchFamily="18" charset="0"/>
              </a:rPr>
              <a:t>中的</a:t>
            </a:r>
            <a:r>
              <a:rPr lang="en-US" altLang="zh-CN" i="1" dirty="0">
                <a:latin typeface="Times New Roman" panose="02020603050405020304" pitchFamily="18" charset="0"/>
              </a:rPr>
              <a:t>a</a:t>
            </a:r>
            <a:r>
              <a:rPr lang="zh-CN" altLang="en-US" dirty="0">
                <a:latin typeface="Times New Roman" panose="02020603050405020304" pitchFamily="18" charset="0"/>
              </a:rPr>
              <a:t>叫做</a:t>
            </a:r>
            <a:r>
              <a:rPr lang="en-US" altLang="zh-CN" i="1" dirty="0">
                <a:latin typeface="Times New Roman" panose="02020603050405020304" pitchFamily="18" charset="0"/>
              </a:rPr>
              <a:t>a</a:t>
            </a:r>
            <a:r>
              <a:rPr lang="zh-CN" altLang="en-US" dirty="0">
                <a:latin typeface="Times New Roman" panose="02020603050405020304" pitchFamily="18" charset="0"/>
              </a:rPr>
              <a:t>在该句子中的一个</a:t>
            </a:r>
            <a:r>
              <a:rPr lang="zh-CN" altLang="en-US" dirty="0">
                <a:solidFill>
                  <a:srgbClr val="FFFF00"/>
                </a:solidFill>
                <a:latin typeface="Times New Roman" panose="02020603050405020304" pitchFamily="18" charset="0"/>
              </a:rPr>
              <a:t>出现</a:t>
            </a:r>
            <a:r>
              <a:rPr lang="en-US" altLang="zh-CN" dirty="0">
                <a:latin typeface="Times New Roman" panose="02020603050405020304" pitchFamily="18" charset="0"/>
              </a:rPr>
              <a:t>(occurrence)</a:t>
            </a:r>
            <a:r>
              <a:rPr lang="zh-CN" altLang="en-US" dirty="0">
                <a:latin typeface="Times New Roman" panose="02020603050405020304" pitchFamily="18" charset="0"/>
              </a:rPr>
              <a:t>。</a:t>
            </a:r>
          </a:p>
          <a:p>
            <a:pPr marL="0" indent="565150"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2.7 </a:t>
            </a:r>
            <a:r>
              <a:rPr lang="zh-CN" altLang="en-US" dirty="0">
                <a:latin typeface="Times New Roman" panose="02020603050405020304" pitchFamily="18" charset="0"/>
              </a:rPr>
              <a:t>设∑是一个字母表，</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，句子</a:t>
            </a:r>
            <a:r>
              <a:rPr lang="en-US" altLang="zh-CN" i="1" dirty="0">
                <a:latin typeface="Times New Roman" panose="02020603050405020304" pitchFamily="18" charset="0"/>
              </a:rPr>
              <a:t>x</a:t>
            </a:r>
            <a:r>
              <a:rPr lang="zh-CN" altLang="en-US" dirty="0">
                <a:latin typeface="Times New Roman" panose="02020603050405020304" pitchFamily="18" charset="0"/>
              </a:rPr>
              <a:t>中字符出现的总个数叫做该字符串的</a:t>
            </a:r>
            <a:r>
              <a:rPr lang="zh-CN" altLang="en-US" dirty="0">
                <a:solidFill>
                  <a:srgbClr val="FFFF00"/>
                </a:solidFill>
                <a:latin typeface="Times New Roman" panose="02020603050405020304" pitchFamily="18" charset="0"/>
              </a:rPr>
              <a:t>长度</a:t>
            </a:r>
            <a:r>
              <a:rPr lang="en-US" altLang="zh-CN" dirty="0">
                <a:latin typeface="Times New Roman" panose="02020603050405020304" pitchFamily="18" charset="0"/>
              </a:rPr>
              <a:t>(length)</a:t>
            </a:r>
            <a:r>
              <a:rPr lang="zh-CN" altLang="en-US" dirty="0">
                <a:latin typeface="Times New Roman" panose="02020603050405020304" pitchFamily="18" charset="0"/>
              </a:rPr>
              <a:t>，记作</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Effect transition="in" filter="blinds(horizontal)">
                                      <p:cBhvr>
                                        <p:cTn id="7" dur="500"/>
                                        <p:tgtEl>
                                          <p:spTgt spid="99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2259">
                                            <p:txEl>
                                              <p:pRg st="1" end="1"/>
                                            </p:txEl>
                                          </p:spTgt>
                                        </p:tgtEl>
                                        <p:attrNameLst>
                                          <p:attrName>style.visibility</p:attrName>
                                        </p:attrNameLst>
                                      </p:cBhvr>
                                      <p:to>
                                        <p:strVal val="visible"/>
                                      </p:to>
                                    </p:set>
                                    <p:animEffect transition="in" filter="blinds(horizontal)">
                                      <p:cBhvr>
                                        <p:cTn id="12" dur="500"/>
                                        <p:tgtEl>
                                          <p:spTgt spid="992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2259">
                                            <p:txEl>
                                              <p:pRg st="2" end="2"/>
                                            </p:txEl>
                                          </p:spTgt>
                                        </p:tgtEl>
                                        <p:attrNameLst>
                                          <p:attrName>style.visibility</p:attrName>
                                        </p:attrNameLst>
                                      </p:cBhvr>
                                      <p:to>
                                        <p:strVal val="visible"/>
                                      </p:to>
                                    </p:set>
                                    <p:animEffect transition="in" filter="blinds(horizontal)">
                                      <p:cBhvr>
                                        <p:cTn id="17" dur="500"/>
                                        <p:tgtEl>
                                          <p:spTgt spid="992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B609A7EF-5187-4863-916F-ABC02C788DC9}"/>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993283" name="Rectangle 3">
            <a:extLst>
              <a:ext uri="{FF2B5EF4-FFF2-40B4-BE49-F238E27FC236}">
                <a16:creationId xmlns:a16="http://schemas.microsoft.com/office/drawing/2014/main" id="{D5CDBE37-E2BD-4958-BA28-66E0DDCDF8ED}"/>
              </a:ext>
            </a:extLst>
          </p:cNvPr>
          <p:cNvSpPr>
            <a:spLocks noGrp="1" noChangeArrowheads="1"/>
          </p:cNvSpPr>
          <p:nvPr>
            <p:ph idx="1"/>
          </p:nvPr>
        </p:nvSpPr>
        <p:spPr/>
        <p:txBody>
          <a:bodyPr/>
          <a:lstStyle/>
          <a:p>
            <a:pPr marL="0" indent="565150"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2.8 </a:t>
            </a:r>
            <a:r>
              <a:rPr lang="zh-CN" altLang="en-US" dirty="0">
                <a:latin typeface="Times New Roman" panose="02020603050405020304" pitchFamily="18" charset="0"/>
              </a:rPr>
              <a:t>设∑是一个字母表，</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zh-CN" altLang="en-US" dirty="0">
                <a:latin typeface="Times New Roman" panose="02020603050405020304" pitchFamily="18" charset="0"/>
              </a:rPr>
              <a:t>，</a:t>
            </a:r>
            <a:r>
              <a:rPr lang="en-US" altLang="zh-CN" i="1" dirty="0">
                <a:latin typeface="Times New Roman" panose="02020603050405020304" pitchFamily="18" charset="0"/>
              </a:rPr>
              <a:t>y</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x</a:t>
            </a:r>
            <a:r>
              <a:rPr lang="zh-CN" altLang="en-US" dirty="0">
                <a:latin typeface="Times New Roman" panose="02020603050405020304" pitchFamily="18" charset="0"/>
              </a:rPr>
              <a:t>，</a:t>
            </a:r>
            <a:r>
              <a:rPr lang="en-US" altLang="zh-CN" i="1" dirty="0">
                <a:latin typeface="Times New Roman" panose="02020603050405020304" pitchFamily="18" charset="0"/>
              </a:rPr>
              <a:t>y</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并置</a:t>
            </a:r>
            <a:r>
              <a:rPr lang="en-US" altLang="zh-CN" dirty="0">
                <a:latin typeface="Times New Roman" panose="02020603050405020304" pitchFamily="18" charset="0"/>
              </a:rPr>
              <a:t>(concatenation)</a:t>
            </a:r>
            <a:r>
              <a:rPr lang="zh-CN" altLang="en-US" dirty="0">
                <a:latin typeface="Times New Roman" panose="02020603050405020304" pitchFamily="18" charset="0"/>
              </a:rPr>
              <a:t>是这样一个串，该串是由串</a:t>
            </a:r>
            <a:r>
              <a:rPr lang="en-US" altLang="zh-CN" i="1" dirty="0">
                <a:latin typeface="Times New Roman" panose="02020603050405020304" pitchFamily="18" charset="0"/>
              </a:rPr>
              <a:t>x</a:t>
            </a:r>
            <a:r>
              <a:rPr lang="zh-CN" altLang="en-US" dirty="0">
                <a:latin typeface="Times New Roman" panose="02020603050405020304" pitchFamily="18" charset="0"/>
              </a:rPr>
              <a:t>直接连接串</a:t>
            </a:r>
            <a:r>
              <a:rPr lang="en-US" altLang="zh-CN" i="1" dirty="0">
                <a:latin typeface="Times New Roman" panose="02020603050405020304" pitchFamily="18" charset="0"/>
              </a:rPr>
              <a:t>y</a:t>
            </a:r>
            <a:r>
              <a:rPr lang="zh-CN" altLang="en-US" dirty="0">
                <a:latin typeface="Times New Roman" panose="02020603050405020304" pitchFamily="18" charset="0"/>
              </a:rPr>
              <a:t>所组成的。记作</a:t>
            </a:r>
            <a:r>
              <a:rPr lang="en-US" altLang="zh-CN" i="1" dirty="0" err="1">
                <a:latin typeface="Times New Roman" panose="02020603050405020304" pitchFamily="18" charset="0"/>
              </a:rPr>
              <a:t>xy</a:t>
            </a:r>
            <a:r>
              <a:rPr lang="zh-CN" altLang="en-US" dirty="0">
                <a:latin typeface="Times New Roman" panose="02020603050405020304" pitchFamily="18" charset="0"/>
              </a:rPr>
              <a:t>。并置又叫做</a:t>
            </a:r>
            <a:r>
              <a:rPr lang="zh-CN" altLang="en-US" b="1" dirty="0">
                <a:solidFill>
                  <a:srgbClr val="FFFF00"/>
                </a:solidFill>
                <a:latin typeface="Times New Roman" panose="02020603050405020304" pitchFamily="18" charset="0"/>
              </a:rPr>
              <a:t>连结</a:t>
            </a:r>
            <a:r>
              <a:rPr lang="zh-CN" altLang="en-US" dirty="0">
                <a:latin typeface="Times New Roman" panose="02020603050405020304" pitchFamily="18" charset="0"/>
              </a:rPr>
              <a:t>。</a:t>
            </a:r>
          </a:p>
          <a:p>
            <a:pPr marL="1146175" lvl="1" eaLnBrk="1" hangingPunct="1"/>
            <a:r>
              <a:rPr lang="zh-CN" altLang="en-US" dirty="0">
                <a:latin typeface="Times New Roman" panose="02020603050405020304" pitchFamily="18" charset="0"/>
              </a:rPr>
              <a:t>对于</a:t>
            </a:r>
            <a:r>
              <a:rPr lang="en-US" altLang="zh-CN" i="1" dirty="0">
                <a:latin typeface="Times New Roman" panose="02020603050405020304" pitchFamily="18" charset="0"/>
              </a:rPr>
              <a:t>n</a:t>
            </a:r>
            <a:r>
              <a:rPr lang="en-US" altLang="zh-CN" dirty="0">
                <a:latin typeface="Times New Roman" panose="02020603050405020304" pitchFamily="18" charset="0"/>
              </a:rPr>
              <a:t>≥0</a:t>
            </a:r>
            <a:r>
              <a:rPr lang="zh-CN" altLang="en-US" dirty="0">
                <a:latin typeface="Times New Roman" panose="02020603050405020304" pitchFamily="18" charset="0"/>
              </a:rPr>
              <a:t>，串</a:t>
            </a:r>
            <a:r>
              <a:rPr lang="en-US" altLang="zh-CN" i="1" dirty="0">
                <a:latin typeface="Times New Roman" panose="02020603050405020304" pitchFamily="18" charset="0"/>
              </a:rPr>
              <a:t>x</a:t>
            </a:r>
            <a:r>
              <a:rPr lang="zh-CN" altLang="en-US" dirty="0">
                <a:latin typeface="Times New Roman" panose="02020603050405020304" pitchFamily="18" charset="0"/>
              </a:rPr>
              <a:t>的</a:t>
            </a:r>
            <a:r>
              <a:rPr lang="en-US" altLang="zh-CN" i="1" dirty="0">
                <a:latin typeface="Times New Roman" panose="02020603050405020304" pitchFamily="18" charset="0"/>
              </a:rPr>
              <a:t>n</a:t>
            </a:r>
            <a:r>
              <a:rPr lang="zh-CN" altLang="en-US" dirty="0">
                <a:latin typeface="Times New Roman" panose="02020603050405020304" pitchFamily="18" charset="0"/>
              </a:rPr>
              <a:t>次幂</a:t>
            </a:r>
            <a:r>
              <a:rPr lang="en-US" altLang="zh-CN" dirty="0">
                <a:latin typeface="Times New Roman" panose="02020603050405020304" pitchFamily="18" charset="0"/>
              </a:rPr>
              <a:t>(power)</a:t>
            </a:r>
            <a:r>
              <a:rPr lang="zh-CN" altLang="en-US" dirty="0">
                <a:latin typeface="Times New Roman" panose="02020603050405020304" pitchFamily="18" charset="0"/>
              </a:rPr>
              <a:t>定义为：</a:t>
            </a:r>
          </a:p>
          <a:p>
            <a:pPr marL="1146175" lvl="1" eaLnBrk="1" hangingPunct="1"/>
            <a:r>
              <a:rPr lang="zh-CN" altLang="en-US" dirty="0">
                <a:latin typeface="Times New Roman" panose="02020603050405020304" pitchFamily="18" charset="0"/>
              </a:rPr>
              <a:t>⑴ </a:t>
            </a:r>
            <a:r>
              <a:rPr lang="en-US" altLang="zh-CN" i="1" dirty="0">
                <a:latin typeface="Times New Roman" panose="02020603050405020304" pitchFamily="18" charset="0"/>
              </a:rPr>
              <a:t>x</a:t>
            </a:r>
            <a:r>
              <a:rPr lang="en-US" altLang="zh-CN" baseline="30000" dirty="0">
                <a:latin typeface="Times New Roman" panose="02020603050405020304" pitchFamily="18" charset="0"/>
              </a:rPr>
              <a:t>0</a:t>
            </a:r>
            <a:r>
              <a:rPr lang="en-US" altLang="zh-CN" dirty="0">
                <a:latin typeface="Times New Roman" panose="02020603050405020304" pitchFamily="18" charset="0"/>
              </a:rPr>
              <a:t>=</a:t>
            </a:r>
            <a:r>
              <a:rPr lang="en-US" altLang="zh-CN" i="1" dirty="0">
                <a:latin typeface="Times New Roman" panose="02020603050405020304" pitchFamily="18" charset="0"/>
              </a:rPr>
              <a:t>ε</a:t>
            </a:r>
            <a:r>
              <a:rPr lang="zh-CN" altLang="en-US" dirty="0">
                <a:latin typeface="Times New Roman" panose="02020603050405020304" pitchFamily="18" charset="0"/>
              </a:rPr>
              <a:t>；</a:t>
            </a:r>
          </a:p>
          <a:p>
            <a:pPr marL="1146175" lvl="1" eaLnBrk="1" hangingPunct="1"/>
            <a:r>
              <a:rPr lang="zh-CN" altLang="en-US" dirty="0">
                <a:latin typeface="Times New Roman" panose="02020603050405020304" pitchFamily="18" charset="0"/>
              </a:rPr>
              <a:t>⑵ </a:t>
            </a:r>
            <a:r>
              <a:rPr lang="en-US" altLang="zh-CN" i="1" dirty="0" err="1">
                <a:latin typeface="Times New Roman" panose="02020603050405020304" pitchFamily="18" charset="0"/>
              </a:rPr>
              <a:t>x</a:t>
            </a:r>
            <a:r>
              <a:rPr lang="en-US" altLang="zh-CN" i="1" baseline="30000" dirty="0" err="1">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i="1" baseline="30000" dirty="0">
                <a:latin typeface="Times New Roman" panose="02020603050405020304" pitchFamily="18" charset="0"/>
              </a:rPr>
              <a:t>n</a:t>
            </a:r>
            <a:r>
              <a:rPr lang="en-US" altLang="zh-CN" baseline="30000" dirty="0">
                <a:latin typeface="Times New Roman" panose="02020603050405020304" pitchFamily="18" charset="0"/>
              </a:rPr>
              <a:t>-1</a:t>
            </a:r>
            <a:r>
              <a:rPr lang="en-US" altLang="zh-CN" i="1" dirty="0">
                <a:latin typeface="Times New Roman" panose="02020603050405020304" pitchFamily="18" charset="0"/>
              </a:rPr>
              <a:t>x</a:t>
            </a:r>
            <a:r>
              <a:rPr lang="zh-CN" altLang="en-US"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283">
                                            <p:txEl>
                                              <p:pRg st="0" end="0"/>
                                            </p:txEl>
                                          </p:spTgt>
                                        </p:tgtEl>
                                        <p:attrNameLst>
                                          <p:attrName>style.visibility</p:attrName>
                                        </p:attrNameLst>
                                      </p:cBhvr>
                                      <p:to>
                                        <p:strVal val="visible"/>
                                      </p:to>
                                    </p:set>
                                    <p:animEffect transition="in" filter="blinds(horizontal)">
                                      <p:cBhvr>
                                        <p:cTn id="7" dur="500"/>
                                        <p:tgtEl>
                                          <p:spTgt spid="9932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3283">
                                            <p:txEl>
                                              <p:pRg st="1" end="1"/>
                                            </p:txEl>
                                          </p:spTgt>
                                        </p:tgtEl>
                                        <p:attrNameLst>
                                          <p:attrName>style.visibility</p:attrName>
                                        </p:attrNameLst>
                                      </p:cBhvr>
                                      <p:to>
                                        <p:strVal val="visible"/>
                                      </p:to>
                                    </p:set>
                                    <p:animEffect transition="in" filter="blinds(horizontal)">
                                      <p:cBhvr>
                                        <p:cTn id="10" dur="500"/>
                                        <p:tgtEl>
                                          <p:spTgt spid="9932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93283">
                                            <p:txEl>
                                              <p:pRg st="2" end="2"/>
                                            </p:txEl>
                                          </p:spTgt>
                                        </p:tgtEl>
                                        <p:attrNameLst>
                                          <p:attrName>style.visibility</p:attrName>
                                        </p:attrNameLst>
                                      </p:cBhvr>
                                      <p:to>
                                        <p:strVal val="visible"/>
                                      </p:to>
                                    </p:set>
                                    <p:animEffect transition="in" filter="blinds(horizontal)">
                                      <p:cBhvr>
                                        <p:cTn id="13" dur="500"/>
                                        <p:tgtEl>
                                          <p:spTgt spid="99328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93283">
                                            <p:txEl>
                                              <p:pRg st="3" end="3"/>
                                            </p:txEl>
                                          </p:spTgt>
                                        </p:tgtEl>
                                        <p:attrNameLst>
                                          <p:attrName>style.visibility</p:attrName>
                                        </p:attrNameLst>
                                      </p:cBhvr>
                                      <p:to>
                                        <p:strVal val="visible"/>
                                      </p:to>
                                    </p:set>
                                    <p:animEffect transition="in" filter="blinds(horizontal)">
                                      <p:cBhvr>
                                        <p:cTn id="16" dur="500"/>
                                        <p:tgtEl>
                                          <p:spTgt spid="993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28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E61DBAC0-8066-4185-872E-B5947262FC79}"/>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994307" name="Rectangle 3">
            <a:extLst>
              <a:ext uri="{FF2B5EF4-FFF2-40B4-BE49-F238E27FC236}">
                <a16:creationId xmlns:a16="http://schemas.microsoft.com/office/drawing/2014/main" id="{09F6668C-EBED-481A-990A-4408C7E565D1}"/>
              </a:ext>
            </a:extLst>
          </p:cNvPr>
          <p:cNvSpPr>
            <a:spLocks noGrp="1" noChangeArrowheads="1"/>
          </p:cNvSpPr>
          <p:nvPr>
            <p:ph idx="1"/>
          </p:nvPr>
        </p:nvSpPr>
        <p:spPr/>
        <p:txBody>
          <a:bodyPr/>
          <a:lstStyle/>
          <a:p>
            <a:pPr marL="0" indent="565150" eaLnBrk="1" hangingPunct="1"/>
            <a:r>
              <a:rPr lang="zh-CN" altLang="en-US" sz="2800" dirty="0">
                <a:latin typeface="Times New Roman" panose="02020603050405020304" pitchFamily="18" charset="0"/>
              </a:rPr>
              <a:t>定义</a:t>
            </a:r>
            <a:r>
              <a:rPr lang="en-US" altLang="zh-CN" sz="2800" dirty="0">
                <a:latin typeface="Times New Roman" panose="02020603050405020304" pitchFamily="18" charset="0"/>
              </a:rPr>
              <a:t>2.9 </a:t>
            </a:r>
            <a:r>
              <a:rPr lang="zh-CN" altLang="en-US" sz="2800" dirty="0">
                <a:latin typeface="Times New Roman" panose="02020603050405020304" pitchFamily="18" charset="0"/>
              </a:rPr>
              <a:t>设∑是一个字母表，对</a:t>
            </a:r>
            <a:r>
              <a:rPr lang="zh-CN" altLang="en-US"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x</a:t>
            </a:r>
            <a:r>
              <a:rPr lang="zh-CN" altLang="en-US" sz="2800" dirty="0">
                <a:latin typeface="Times New Roman" panose="02020603050405020304" pitchFamily="18" charset="0"/>
              </a:rPr>
              <a:t>，</a:t>
            </a:r>
            <a:r>
              <a:rPr lang="en-US" altLang="zh-CN" sz="2800" i="1" dirty="0">
                <a:latin typeface="Times New Roman" panose="02020603050405020304" pitchFamily="18" charset="0"/>
              </a:rPr>
              <a:t>y</a:t>
            </a:r>
            <a:r>
              <a:rPr lang="zh-CN" altLang="en-US" sz="2800" dirty="0">
                <a:latin typeface="Times New Roman" panose="02020603050405020304" pitchFamily="18" charset="0"/>
              </a:rPr>
              <a:t>，</a:t>
            </a:r>
            <a:r>
              <a:rPr lang="en-US" altLang="zh-CN" sz="2800" i="1" dirty="0">
                <a:latin typeface="Times New Roman" panose="02020603050405020304" pitchFamily="18" charset="0"/>
              </a:rPr>
              <a:t>z</a:t>
            </a:r>
            <a:r>
              <a:rPr lang="en-US" altLang="zh-CN" sz="2800" dirty="0">
                <a:latin typeface="Times New Roman" panose="02020603050405020304" pitchFamily="18" charset="0"/>
              </a:rPr>
              <a:t>∈∑*</a:t>
            </a:r>
            <a:r>
              <a:rPr lang="zh-CN" altLang="en-US" sz="2800" dirty="0">
                <a:latin typeface="Times New Roman" panose="02020603050405020304" pitchFamily="18" charset="0"/>
              </a:rPr>
              <a:t>，如果</a:t>
            </a:r>
            <a:r>
              <a:rPr lang="en-US" altLang="zh-CN" sz="2800" i="1" dirty="0">
                <a:latin typeface="Times New Roman" panose="02020603050405020304" pitchFamily="18" charset="0"/>
              </a:rPr>
              <a:t>x</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yz</a:t>
            </a:r>
            <a:r>
              <a:rPr lang="zh-CN" altLang="en-US" sz="2800" dirty="0">
                <a:latin typeface="Times New Roman" panose="02020603050405020304" pitchFamily="18" charset="0"/>
              </a:rPr>
              <a:t>，则称</a:t>
            </a:r>
            <a:r>
              <a:rPr lang="en-US" altLang="zh-CN" sz="2800" i="1" dirty="0">
                <a:latin typeface="Times New Roman" panose="02020603050405020304" pitchFamily="18" charset="0"/>
              </a:rPr>
              <a:t>y</a:t>
            </a:r>
            <a:r>
              <a:rPr lang="zh-CN" altLang="en-US" sz="2800" dirty="0">
                <a:latin typeface="Times New Roman" panose="02020603050405020304" pitchFamily="18" charset="0"/>
              </a:rPr>
              <a:t>是</a:t>
            </a:r>
            <a:r>
              <a:rPr lang="en-US" altLang="zh-CN" sz="2800" i="1" dirty="0">
                <a:latin typeface="Times New Roman" panose="02020603050405020304" pitchFamily="18" charset="0"/>
              </a:rPr>
              <a:t>x</a:t>
            </a:r>
            <a:r>
              <a:rPr lang="zh-CN" altLang="en-US" sz="2800" dirty="0">
                <a:latin typeface="Times New Roman" panose="02020603050405020304" pitchFamily="18" charset="0"/>
              </a:rPr>
              <a:t>的</a:t>
            </a:r>
            <a:r>
              <a:rPr lang="zh-CN" altLang="en-US" sz="2800" dirty="0">
                <a:solidFill>
                  <a:srgbClr val="FFFF00"/>
                </a:solidFill>
                <a:latin typeface="Times New Roman" panose="02020603050405020304" pitchFamily="18" charset="0"/>
              </a:rPr>
              <a:t>前缀</a:t>
            </a:r>
            <a:r>
              <a:rPr lang="en-US" altLang="zh-CN" sz="2800" dirty="0">
                <a:latin typeface="Times New Roman" panose="02020603050405020304" pitchFamily="18" charset="0"/>
              </a:rPr>
              <a:t>(prefix)</a:t>
            </a:r>
            <a:r>
              <a:rPr lang="zh-CN" altLang="en-US" sz="2800" dirty="0">
                <a:latin typeface="Times New Roman" panose="02020603050405020304" pitchFamily="18" charset="0"/>
              </a:rPr>
              <a:t>，如果</a:t>
            </a:r>
            <a:r>
              <a:rPr lang="en-US" altLang="zh-CN" sz="2800" i="1" dirty="0" err="1">
                <a:latin typeface="Times New Roman" panose="02020603050405020304" pitchFamily="18" charset="0"/>
              </a:rPr>
              <a:t>z</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ε</a:t>
            </a:r>
            <a:r>
              <a:rPr lang="zh-CN" altLang="en-US" sz="2800" dirty="0">
                <a:latin typeface="Times New Roman" panose="02020603050405020304" pitchFamily="18" charset="0"/>
              </a:rPr>
              <a:t>，则称</a:t>
            </a:r>
            <a:r>
              <a:rPr lang="en-US" altLang="zh-CN" sz="2800" i="1" dirty="0">
                <a:latin typeface="Times New Roman" panose="02020603050405020304" pitchFamily="18" charset="0"/>
              </a:rPr>
              <a:t>y</a:t>
            </a:r>
            <a:r>
              <a:rPr lang="zh-CN" altLang="en-US" sz="2800" dirty="0">
                <a:latin typeface="Times New Roman" panose="02020603050405020304" pitchFamily="18" charset="0"/>
              </a:rPr>
              <a:t>是</a:t>
            </a:r>
            <a:r>
              <a:rPr lang="en-US" altLang="zh-CN" sz="2800" i="1" dirty="0">
                <a:latin typeface="Times New Roman" panose="02020603050405020304" pitchFamily="18" charset="0"/>
              </a:rPr>
              <a:t>x</a:t>
            </a:r>
            <a:r>
              <a:rPr lang="zh-CN" altLang="en-US" sz="2800" dirty="0">
                <a:latin typeface="Times New Roman" panose="02020603050405020304" pitchFamily="18" charset="0"/>
              </a:rPr>
              <a:t>的</a:t>
            </a:r>
            <a:r>
              <a:rPr lang="zh-CN" altLang="en-US" sz="2800" dirty="0">
                <a:solidFill>
                  <a:srgbClr val="FFFF00"/>
                </a:solidFill>
                <a:latin typeface="Times New Roman" panose="02020603050405020304" pitchFamily="18" charset="0"/>
              </a:rPr>
              <a:t>真前缀</a:t>
            </a:r>
            <a:r>
              <a:rPr lang="en-US" altLang="zh-CN" sz="2800" dirty="0">
                <a:latin typeface="Times New Roman" panose="02020603050405020304" pitchFamily="18" charset="0"/>
              </a:rPr>
              <a:t>(proper  prefix)</a:t>
            </a:r>
            <a:r>
              <a:rPr lang="zh-CN" altLang="en-US" sz="2800" dirty="0">
                <a:latin typeface="Times New Roman" panose="02020603050405020304" pitchFamily="18" charset="0"/>
              </a:rPr>
              <a:t>；</a:t>
            </a:r>
            <a:r>
              <a:rPr lang="en-US" altLang="zh-CN" sz="2800" i="1" dirty="0">
                <a:latin typeface="Times New Roman" panose="02020603050405020304" pitchFamily="18" charset="0"/>
              </a:rPr>
              <a:t>z</a:t>
            </a:r>
            <a:r>
              <a:rPr lang="zh-CN" altLang="en-US" sz="2800" dirty="0">
                <a:latin typeface="Times New Roman" panose="02020603050405020304" pitchFamily="18" charset="0"/>
              </a:rPr>
              <a:t>是</a:t>
            </a:r>
            <a:r>
              <a:rPr lang="en-US" altLang="zh-CN" sz="2800" i="1" dirty="0">
                <a:latin typeface="Times New Roman" panose="02020603050405020304" pitchFamily="18" charset="0"/>
              </a:rPr>
              <a:t>x</a:t>
            </a:r>
            <a:r>
              <a:rPr lang="zh-CN" altLang="en-US" sz="2800" dirty="0">
                <a:latin typeface="Times New Roman" panose="02020603050405020304" pitchFamily="18" charset="0"/>
              </a:rPr>
              <a:t>的后缀</a:t>
            </a:r>
            <a:r>
              <a:rPr lang="en-US" altLang="zh-CN" sz="2800" dirty="0">
                <a:latin typeface="Times New Roman" panose="02020603050405020304" pitchFamily="18" charset="0"/>
              </a:rPr>
              <a:t>(suffix)</a:t>
            </a:r>
            <a:r>
              <a:rPr lang="zh-CN" altLang="en-US" sz="2800" dirty="0">
                <a:latin typeface="Times New Roman" panose="02020603050405020304" pitchFamily="18" charset="0"/>
              </a:rPr>
              <a:t>，如果</a:t>
            </a:r>
            <a:r>
              <a:rPr lang="en-US" altLang="zh-CN" sz="2800" i="1" dirty="0" err="1">
                <a:latin typeface="Times New Roman" panose="02020603050405020304" pitchFamily="18" charset="0"/>
              </a:rPr>
              <a:t>y</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ε</a:t>
            </a:r>
            <a:r>
              <a:rPr lang="zh-CN" altLang="en-US" sz="2800" dirty="0">
                <a:latin typeface="Times New Roman" panose="02020603050405020304" pitchFamily="18" charset="0"/>
              </a:rPr>
              <a:t>，则称</a:t>
            </a:r>
            <a:r>
              <a:rPr lang="en-US" altLang="zh-CN" sz="2800" i="1" dirty="0">
                <a:latin typeface="Times New Roman" panose="02020603050405020304" pitchFamily="18" charset="0"/>
              </a:rPr>
              <a:t>z</a:t>
            </a:r>
            <a:r>
              <a:rPr lang="zh-CN" altLang="en-US" sz="2800" dirty="0">
                <a:latin typeface="Times New Roman" panose="02020603050405020304" pitchFamily="18" charset="0"/>
              </a:rPr>
              <a:t>是</a:t>
            </a:r>
            <a:r>
              <a:rPr lang="en-US" altLang="zh-CN" sz="2800" i="1" dirty="0">
                <a:latin typeface="Times New Roman" panose="02020603050405020304" pitchFamily="18" charset="0"/>
              </a:rPr>
              <a:t>x</a:t>
            </a:r>
            <a:r>
              <a:rPr lang="zh-CN" altLang="en-US" sz="2800" dirty="0">
                <a:latin typeface="Times New Roman" panose="02020603050405020304" pitchFamily="18" charset="0"/>
              </a:rPr>
              <a:t>的</a:t>
            </a:r>
            <a:r>
              <a:rPr lang="zh-CN" altLang="en-US" sz="2800" dirty="0">
                <a:solidFill>
                  <a:srgbClr val="FFFF00"/>
                </a:solidFill>
                <a:latin typeface="Times New Roman" panose="02020603050405020304" pitchFamily="18" charset="0"/>
              </a:rPr>
              <a:t>真后缀</a:t>
            </a:r>
            <a:r>
              <a:rPr lang="en-US" altLang="zh-CN" sz="2800" dirty="0">
                <a:latin typeface="Times New Roman" panose="02020603050405020304" pitchFamily="18" charset="0"/>
              </a:rPr>
              <a:t>(proper suffix)</a:t>
            </a:r>
            <a:r>
              <a:rPr lang="zh-CN" altLang="en-US" sz="2800" dirty="0">
                <a:latin typeface="Times New Roman" panose="02020603050405020304" pitchFamily="18" charset="0"/>
              </a:rPr>
              <a:t>。</a:t>
            </a:r>
          </a:p>
          <a:p>
            <a:pPr marL="1146175" lvl="1" eaLnBrk="1" hangingPunct="1"/>
            <a:r>
              <a:rPr lang="zh-CN" altLang="en-US" sz="2400" dirty="0">
                <a:latin typeface="Times New Roman" panose="02020603050405020304" pitchFamily="18" charset="0"/>
              </a:rPr>
              <a:t>字母表∑</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zh-CN" altLang="en-US"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zh-CN" altLang="en-US" sz="2400" dirty="0">
                <a:latin typeface="Times New Roman" panose="02020603050405020304" pitchFamily="18" charset="0"/>
              </a:rPr>
              <a:t>上的句子</a:t>
            </a:r>
            <a:r>
              <a:rPr lang="en-US" altLang="zh-CN" sz="2400" i="1" dirty="0" err="1">
                <a:latin typeface="Times New Roman" panose="02020603050405020304" pitchFamily="18" charset="0"/>
              </a:rPr>
              <a:t>abaabb</a:t>
            </a:r>
            <a:r>
              <a:rPr lang="zh-CN" altLang="en-US" sz="2400" dirty="0">
                <a:latin typeface="Times New Roman" panose="02020603050405020304" pitchFamily="18" charset="0"/>
              </a:rPr>
              <a:t>的前缀、后缀、真前缀和真后缀如下：</a:t>
            </a:r>
          </a:p>
          <a:p>
            <a:pPr marL="1146175" lvl="1" eaLnBrk="1" hangingPunct="1"/>
            <a:r>
              <a:rPr lang="zh-CN" altLang="en-US" sz="2400" dirty="0">
                <a:latin typeface="Times New Roman" panose="02020603050405020304" pitchFamily="18" charset="0"/>
              </a:rPr>
              <a:t>前缀：</a:t>
            </a:r>
            <a:r>
              <a:rPr lang="en-US" altLang="zh-CN" sz="2400" i="1" dirty="0">
                <a:latin typeface="Times New Roman" panose="02020603050405020304" pitchFamily="18" charset="0"/>
              </a:rPr>
              <a:t>ε</a:t>
            </a:r>
            <a:r>
              <a:rPr lang="zh-CN" altLang="en-US" sz="2400" dirty="0">
                <a:latin typeface="Times New Roman" panose="02020603050405020304" pitchFamily="18" charset="0"/>
              </a:rPr>
              <a:t>，</a:t>
            </a:r>
            <a:r>
              <a:rPr lang="en-US" altLang="zh-CN" sz="2400" i="1" dirty="0">
                <a:latin typeface="Times New Roman" panose="02020603050405020304" pitchFamily="18" charset="0"/>
              </a:rPr>
              <a:t>a</a:t>
            </a:r>
            <a:r>
              <a:rPr lang="zh-CN" altLang="en-US" sz="2400" dirty="0">
                <a:latin typeface="Times New Roman" panose="02020603050405020304" pitchFamily="18" charset="0"/>
              </a:rPr>
              <a:t>，</a:t>
            </a:r>
            <a:r>
              <a:rPr lang="en-US" altLang="zh-CN" sz="2400" i="1" dirty="0">
                <a:latin typeface="Times New Roman" panose="02020603050405020304" pitchFamily="18" charset="0"/>
              </a:rPr>
              <a:t>ab</a:t>
            </a:r>
            <a:r>
              <a:rPr lang="zh-CN" altLang="en-US" sz="2400" dirty="0">
                <a:latin typeface="Times New Roman" panose="02020603050405020304" pitchFamily="18" charset="0"/>
              </a:rPr>
              <a:t>，</a:t>
            </a:r>
            <a:r>
              <a:rPr lang="en-US" altLang="zh-CN" sz="2400" i="1" dirty="0">
                <a:latin typeface="Times New Roman" panose="02020603050405020304" pitchFamily="18" charset="0"/>
              </a:rPr>
              <a:t>aba</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abaa</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abaab</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abaabb</a:t>
            </a:r>
            <a:endParaRPr lang="en-US" altLang="zh-CN" sz="2400" dirty="0">
              <a:latin typeface="Times New Roman" panose="02020603050405020304" pitchFamily="18" charset="0"/>
            </a:endParaRPr>
          </a:p>
          <a:p>
            <a:pPr marL="1146175" lvl="1" eaLnBrk="1" hangingPunct="1"/>
            <a:r>
              <a:rPr lang="zh-CN" altLang="en-US" sz="2400" dirty="0">
                <a:latin typeface="Times New Roman" panose="02020603050405020304" pitchFamily="18" charset="0"/>
              </a:rPr>
              <a:t>真前缀：</a:t>
            </a:r>
            <a:r>
              <a:rPr lang="en-US" altLang="zh-CN" sz="2400" i="1" dirty="0">
                <a:latin typeface="Times New Roman" panose="02020603050405020304" pitchFamily="18" charset="0"/>
              </a:rPr>
              <a:t>ε</a:t>
            </a:r>
            <a:r>
              <a:rPr lang="zh-CN" altLang="en-US" sz="2400" dirty="0">
                <a:latin typeface="Times New Roman" panose="02020603050405020304" pitchFamily="18" charset="0"/>
              </a:rPr>
              <a:t>，</a:t>
            </a:r>
            <a:r>
              <a:rPr lang="en-US" altLang="zh-CN" sz="2400" i="1" dirty="0">
                <a:latin typeface="Times New Roman" panose="02020603050405020304" pitchFamily="18" charset="0"/>
              </a:rPr>
              <a:t>a</a:t>
            </a:r>
            <a:r>
              <a:rPr lang="zh-CN" altLang="en-US" sz="2400" dirty="0">
                <a:latin typeface="Times New Roman" panose="02020603050405020304" pitchFamily="18" charset="0"/>
              </a:rPr>
              <a:t>，</a:t>
            </a:r>
            <a:r>
              <a:rPr lang="en-US" altLang="zh-CN" sz="2400" i="1" dirty="0">
                <a:latin typeface="Times New Roman" panose="02020603050405020304" pitchFamily="18" charset="0"/>
              </a:rPr>
              <a:t>ab</a:t>
            </a:r>
            <a:r>
              <a:rPr lang="zh-CN" altLang="en-US" sz="2400" dirty="0">
                <a:latin typeface="Times New Roman" panose="02020603050405020304" pitchFamily="18" charset="0"/>
              </a:rPr>
              <a:t>，</a:t>
            </a:r>
            <a:r>
              <a:rPr lang="en-US" altLang="zh-CN" sz="2400" i="1" dirty="0">
                <a:latin typeface="Times New Roman" panose="02020603050405020304" pitchFamily="18" charset="0"/>
              </a:rPr>
              <a:t>aba</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abaa</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abaab</a:t>
            </a:r>
            <a:endParaRPr lang="en-US" altLang="zh-CN" sz="2400" dirty="0">
              <a:latin typeface="Times New Roman" panose="02020603050405020304" pitchFamily="18" charset="0"/>
            </a:endParaRPr>
          </a:p>
          <a:p>
            <a:pPr marL="1146175" lvl="1" eaLnBrk="1" hangingPunct="1"/>
            <a:r>
              <a:rPr lang="zh-CN" altLang="en-US" sz="2400" dirty="0">
                <a:latin typeface="Times New Roman" panose="02020603050405020304" pitchFamily="18" charset="0"/>
              </a:rPr>
              <a:t>后缀：</a:t>
            </a:r>
            <a:r>
              <a:rPr lang="en-US" altLang="zh-CN" sz="2400" i="1" dirty="0">
                <a:latin typeface="Times New Roman" panose="02020603050405020304" pitchFamily="18" charset="0"/>
              </a:rPr>
              <a:t>ε</a:t>
            </a:r>
            <a:r>
              <a:rPr lang="zh-CN" altLang="en-US" sz="2400" dirty="0">
                <a:latin typeface="Times New Roman" panose="02020603050405020304" pitchFamily="18" charset="0"/>
              </a:rPr>
              <a:t>，</a:t>
            </a:r>
            <a:r>
              <a:rPr lang="en-US" altLang="zh-CN" sz="2400" i="1" dirty="0">
                <a:latin typeface="Times New Roman" panose="02020603050405020304" pitchFamily="18" charset="0"/>
              </a:rPr>
              <a:t>b</a:t>
            </a:r>
            <a:r>
              <a:rPr lang="zh-CN" altLang="en-US" sz="2400" dirty="0">
                <a:latin typeface="Times New Roman" panose="02020603050405020304" pitchFamily="18" charset="0"/>
              </a:rPr>
              <a:t>，</a:t>
            </a:r>
            <a:r>
              <a:rPr lang="en-US" altLang="zh-CN" sz="2400" i="1" dirty="0">
                <a:latin typeface="Times New Roman" panose="02020603050405020304" pitchFamily="18" charset="0"/>
              </a:rPr>
              <a:t>bb</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abb</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aabb</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baabb</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abaabb</a:t>
            </a:r>
            <a:endParaRPr lang="en-US" altLang="zh-CN" sz="2400" dirty="0">
              <a:latin typeface="Times New Roman" panose="02020603050405020304" pitchFamily="18" charset="0"/>
            </a:endParaRPr>
          </a:p>
          <a:p>
            <a:pPr marL="1146175" lvl="1" eaLnBrk="1" hangingPunct="1"/>
            <a:r>
              <a:rPr lang="zh-CN" altLang="en-US" sz="2400" dirty="0">
                <a:latin typeface="Times New Roman" panose="02020603050405020304" pitchFamily="18" charset="0"/>
              </a:rPr>
              <a:t>真后缀：</a:t>
            </a:r>
            <a:r>
              <a:rPr lang="en-US" altLang="zh-CN" sz="2400" i="1" dirty="0">
                <a:latin typeface="Times New Roman" panose="02020603050405020304" pitchFamily="18" charset="0"/>
              </a:rPr>
              <a:t>ε</a:t>
            </a:r>
            <a:r>
              <a:rPr lang="zh-CN" altLang="en-US" sz="2400" dirty="0">
                <a:latin typeface="Times New Roman" panose="02020603050405020304" pitchFamily="18" charset="0"/>
              </a:rPr>
              <a:t>，</a:t>
            </a:r>
            <a:r>
              <a:rPr lang="en-US" altLang="zh-CN" sz="2400" i="1" dirty="0">
                <a:latin typeface="Times New Roman" panose="02020603050405020304" pitchFamily="18" charset="0"/>
              </a:rPr>
              <a:t>b</a:t>
            </a:r>
            <a:r>
              <a:rPr lang="zh-CN" altLang="en-US" sz="2400" dirty="0">
                <a:latin typeface="Times New Roman" panose="02020603050405020304" pitchFamily="18" charset="0"/>
              </a:rPr>
              <a:t>，</a:t>
            </a:r>
            <a:r>
              <a:rPr lang="en-US" altLang="zh-CN" sz="2400" i="1" dirty="0">
                <a:latin typeface="Times New Roman" panose="02020603050405020304" pitchFamily="18" charset="0"/>
              </a:rPr>
              <a:t>bb</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abb</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aabb</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baabb</a:t>
            </a:r>
            <a:r>
              <a:rPr lang="en-US" altLang="zh-CN" sz="24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94307">
                                            <p:txEl>
                                              <p:pRg st="1" end="1"/>
                                            </p:txEl>
                                          </p:spTgt>
                                        </p:tgtEl>
                                        <p:attrNameLst>
                                          <p:attrName>style.visibility</p:attrName>
                                        </p:attrNameLst>
                                      </p:cBhvr>
                                      <p:to>
                                        <p:strVal val="visible"/>
                                      </p:to>
                                    </p:set>
                                    <p:animEffect transition="in" filter="blinds(horizontal)">
                                      <p:cBhvr>
                                        <p:cTn id="7" dur="500"/>
                                        <p:tgtEl>
                                          <p:spTgt spid="9943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94307">
                                            <p:txEl>
                                              <p:pRg st="2" end="2"/>
                                            </p:txEl>
                                          </p:spTgt>
                                        </p:tgtEl>
                                        <p:attrNameLst>
                                          <p:attrName>style.visibility</p:attrName>
                                        </p:attrNameLst>
                                      </p:cBhvr>
                                      <p:to>
                                        <p:strVal val="visible"/>
                                      </p:to>
                                    </p:set>
                                    <p:animEffect transition="in" filter="blinds(horizontal)">
                                      <p:cBhvr>
                                        <p:cTn id="10" dur="500"/>
                                        <p:tgtEl>
                                          <p:spTgt spid="99430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animEffect transition="in" filter="blinds(horizontal)">
                                      <p:cBhvr>
                                        <p:cTn id="13" dur="500"/>
                                        <p:tgtEl>
                                          <p:spTgt spid="99430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94307">
                                            <p:txEl>
                                              <p:pRg st="4" end="4"/>
                                            </p:txEl>
                                          </p:spTgt>
                                        </p:tgtEl>
                                        <p:attrNameLst>
                                          <p:attrName>style.visibility</p:attrName>
                                        </p:attrNameLst>
                                      </p:cBhvr>
                                      <p:to>
                                        <p:strVal val="visible"/>
                                      </p:to>
                                    </p:set>
                                    <p:animEffect transition="in" filter="blinds(horizontal)">
                                      <p:cBhvr>
                                        <p:cTn id="16" dur="500"/>
                                        <p:tgtEl>
                                          <p:spTgt spid="99430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94307">
                                            <p:txEl>
                                              <p:pRg st="5" end="5"/>
                                            </p:txEl>
                                          </p:spTgt>
                                        </p:tgtEl>
                                        <p:attrNameLst>
                                          <p:attrName>style.visibility</p:attrName>
                                        </p:attrNameLst>
                                      </p:cBhvr>
                                      <p:to>
                                        <p:strVal val="visible"/>
                                      </p:to>
                                    </p:set>
                                    <p:animEffect transition="in" filter="blinds(horizontal)">
                                      <p:cBhvr>
                                        <p:cTn id="19" dur="500"/>
                                        <p:tgtEl>
                                          <p:spTgt spid="994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68B65E09-8BBF-4C4E-84A6-B0E727461A7A}"/>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39941" name="Rectangle 3">
            <a:extLst>
              <a:ext uri="{FF2B5EF4-FFF2-40B4-BE49-F238E27FC236}">
                <a16:creationId xmlns:a16="http://schemas.microsoft.com/office/drawing/2014/main" id="{26AB656B-B521-404D-8E86-13E8A1015DBE}"/>
              </a:ext>
            </a:extLst>
          </p:cNvPr>
          <p:cNvSpPr>
            <a:spLocks noGrp="1" noChangeArrowheads="1"/>
          </p:cNvSpPr>
          <p:nvPr>
            <p:ph idx="1"/>
          </p:nvPr>
        </p:nvSpPr>
        <p:spPr/>
        <p:txBody>
          <a:bodyPr/>
          <a:lstStyle/>
          <a:p>
            <a:pPr marL="0" indent="565150"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2.10 </a:t>
            </a:r>
            <a:r>
              <a:rPr lang="zh-CN" altLang="en-US" dirty="0">
                <a:latin typeface="Times New Roman" panose="02020603050405020304" pitchFamily="18" charset="0"/>
              </a:rPr>
              <a:t>设∑是一个字母表，对</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zh-CN" altLang="en-US" dirty="0">
                <a:latin typeface="Times New Roman" panose="02020603050405020304" pitchFamily="18" charset="0"/>
              </a:rPr>
              <a:t>，</a:t>
            </a:r>
            <a:r>
              <a:rPr lang="en-US" altLang="zh-CN" i="1" dirty="0">
                <a:latin typeface="Times New Roman" panose="02020603050405020304" pitchFamily="18" charset="0"/>
              </a:rPr>
              <a:t>y</a:t>
            </a:r>
            <a:r>
              <a:rPr lang="zh-CN" altLang="en-US" dirty="0">
                <a:latin typeface="Times New Roman" panose="02020603050405020304" pitchFamily="18" charset="0"/>
              </a:rPr>
              <a:t>，</a:t>
            </a:r>
            <a:r>
              <a:rPr lang="en-US" altLang="zh-CN" i="1" dirty="0">
                <a:latin typeface="Times New Roman" panose="02020603050405020304" pitchFamily="18" charset="0"/>
              </a:rPr>
              <a:t>z</a:t>
            </a:r>
            <a:r>
              <a:rPr lang="zh-CN" altLang="en-US" dirty="0">
                <a:latin typeface="Times New Roman" panose="02020603050405020304" pitchFamily="18" charset="0"/>
              </a:rPr>
              <a:t>，</a:t>
            </a:r>
            <a:r>
              <a:rPr lang="en-US" altLang="zh-CN" i="1" dirty="0">
                <a:latin typeface="Times New Roman" panose="02020603050405020304" pitchFamily="18" charset="0"/>
              </a:rPr>
              <a:t>w</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，如果</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err="1">
                <a:latin typeface="Times New Roman" panose="02020603050405020304" pitchFamily="18" charset="0"/>
              </a:rPr>
              <a:t>yz</a:t>
            </a:r>
            <a:r>
              <a:rPr lang="zh-CN" altLang="en-US" dirty="0">
                <a:latin typeface="Times New Roman" panose="02020603050405020304" pitchFamily="18" charset="0"/>
              </a:rPr>
              <a:t>，</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err="1">
                <a:latin typeface="Times New Roman" panose="02020603050405020304" pitchFamily="18" charset="0"/>
              </a:rPr>
              <a:t>yv</a:t>
            </a:r>
            <a:r>
              <a:rPr lang="zh-CN" altLang="en-US" dirty="0">
                <a:latin typeface="Times New Roman" panose="02020603050405020304" pitchFamily="18" charset="0"/>
              </a:rPr>
              <a:t>，则称</a:t>
            </a:r>
            <a:r>
              <a:rPr lang="en-US" altLang="zh-CN" i="1" dirty="0">
                <a:latin typeface="Times New Roman" panose="02020603050405020304" pitchFamily="18" charset="0"/>
              </a:rPr>
              <a:t>y</a:t>
            </a:r>
            <a:r>
              <a:rPr lang="zh-CN" altLang="en-US" dirty="0">
                <a:latin typeface="Times New Roman" panose="02020603050405020304" pitchFamily="18" charset="0"/>
              </a:rPr>
              <a:t>是</a:t>
            </a:r>
            <a:r>
              <a:rPr lang="en-US" altLang="zh-CN" i="1" dirty="0">
                <a:latin typeface="Times New Roman" panose="02020603050405020304" pitchFamily="18" charset="0"/>
              </a:rPr>
              <a:t>x</a:t>
            </a:r>
            <a:r>
              <a:rPr lang="zh-CN" altLang="en-US" dirty="0">
                <a:latin typeface="Times New Roman" panose="02020603050405020304" pitchFamily="18" charset="0"/>
              </a:rPr>
              <a:t>和</a:t>
            </a:r>
            <a:r>
              <a:rPr lang="en-US" altLang="zh-CN" i="1" dirty="0">
                <a:latin typeface="Times New Roman" panose="02020603050405020304" pitchFamily="18" charset="0"/>
              </a:rPr>
              <a:t>w</a:t>
            </a:r>
            <a:r>
              <a:rPr lang="zh-CN" altLang="en-US" dirty="0">
                <a:latin typeface="Times New Roman" panose="02020603050405020304" pitchFamily="18" charset="0"/>
              </a:rPr>
              <a:t>的</a:t>
            </a:r>
            <a:r>
              <a:rPr lang="zh-CN" altLang="en-US" dirty="0">
                <a:solidFill>
                  <a:srgbClr val="FFFF00"/>
                </a:solidFill>
                <a:latin typeface="Times New Roman" panose="02020603050405020304" pitchFamily="18" charset="0"/>
              </a:rPr>
              <a:t>公共前缀</a:t>
            </a:r>
            <a:r>
              <a:rPr lang="en-US" altLang="zh-CN" dirty="0">
                <a:latin typeface="Times New Roman" panose="02020603050405020304" pitchFamily="18" charset="0"/>
              </a:rPr>
              <a:t>(common prefix)</a:t>
            </a:r>
            <a:r>
              <a:rPr lang="zh-CN" altLang="en-US" dirty="0">
                <a:latin typeface="Times New Roman" panose="02020603050405020304" pitchFamily="18" charset="0"/>
              </a:rPr>
              <a:t>。如果</a:t>
            </a:r>
            <a:r>
              <a:rPr lang="en-US" altLang="zh-CN" i="1" dirty="0">
                <a:latin typeface="Times New Roman" panose="02020603050405020304" pitchFamily="18" charset="0"/>
              </a:rPr>
              <a:t>x</a:t>
            </a:r>
            <a:r>
              <a:rPr lang="zh-CN" altLang="en-US" dirty="0">
                <a:latin typeface="Times New Roman" panose="02020603050405020304" pitchFamily="18" charset="0"/>
              </a:rPr>
              <a:t>和</a:t>
            </a:r>
            <a:r>
              <a:rPr lang="en-US" altLang="zh-CN" i="1" dirty="0">
                <a:latin typeface="Times New Roman" panose="02020603050405020304" pitchFamily="18" charset="0"/>
              </a:rPr>
              <a:t>w</a:t>
            </a:r>
            <a:r>
              <a:rPr lang="zh-CN" altLang="en-US" dirty="0">
                <a:latin typeface="Times New Roman" panose="02020603050405020304" pitchFamily="18" charset="0"/>
              </a:rPr>
              <a:t>的任何公共前缀都是</a:t>
            </a:r>
            <a:r>
              <a:rPr lang="en-US" altLang="zh-CN" i="1" dirty="0">
                <a:latin typeface="Times New Roman" panose="02020603050405020304" pitchFamily="18" charset="0"/>
              </a:rPr>
              <a:t>y</a:t>
            </a:r>
            <a:r>
              <a:rPr lang="zh-CN" altLang="en-US" dirty="0">
                <a:latin typeface="Times New Roman" panose="02020603050405020304" pitchFamily="18" charset="0"/>
              </a:rPr>
              <a:t>的前缀，则称</a:t>
            </a:r>
            <a:r>
              <a:rPr lang="en-US" altLang="zh-CN" i="1" dirty="0">
                <a:latin typeface="Times New Roman" panose="02020603050405020304" pitchFamily="18" charset="0"/>
              </a:rPr>
              <a:t>y</a:t>
            </a:r>
            <a:r>
              <a:rPr lang="zh-CN" altLang="en-US" dirty="0">
                <a:latin typeface="Times New Roman" panose="02020603050405020304" pitchFamily="18" charset="0"/>
              </a:rPr>
              <a:t>是</a:t>
            </a:r>
            <a:r>
              <a:rPr lang="en-US" altLang="zh-CN" i="1" dirty="0">
                <a:latin typeface="Times New Roman" panose="02020603050405020304" pitchFamily="18" charset="0"/>
              </a:rPr>
              <a:t>x</a:t>
            </a:r>
            <a:r>
              <a:rPr lang="zh-CN" altLang="en-US" dirty="0">
                <a:latin typeface="Times New Roman" panose="02020603050405020304" pitchFamily="18" charset="0"/>
              </a:rPr>
              <a:t>和</a:t>
            </a:r>
            <a:r>
              <a:rPr lang="en-US" altLang="zh-CN" i="1" dirty="0">
                <a:latin typeface="Times New Roman" panose="02020603050405020304" pitchFamily="18" charset="0"/>
              </a:rPr>
              <a:t>w</a:t>
            </a:r>
            <a:r>
              <a:rPr lang="zh-CN" altLang="en-US" dirty="0">
                <a:latin typeface="Times New Roman" panose="02020603050405020304" pitchFamily="18" charset="0"/>
              </a:rPr>
              <a:t>的</a:t>
            </a:r>
            <a:r>
              <a:rPr lang="zh-CN" altLang="en-US" dirty="0">
                <a:solidFill>
                  <a:srgbClr val="FFFF00"/>
                </a:solidFill>
                <a:latin typeface="Times New Roman" panose="02020603050405020304" pitchFamily="18" charset="0"/>
              </a:rPr>
              <a:t>最大公共前缀</a:t>
            </a:r>
            <a:r>
              <a:rPr lang="en-US" altLang="zh-CN" dirty="0">
                <a:latin typeface="Times New Roman" panose="02020603050405020304" pitchFamily="18" charset="0"/>
              </a:rPr>
              <a:t>(maximal common prefix)</a:t>
            </a:r>
            <a:r>
              <a:rPr lang="zh-CN" altLang="en-US" dirty="0">
                <a:latin typeface="Times New Roman" panose="02020603050405020304" pitchFamily="18" charset="0"/>
              </a:rPr>
              <a:t>。如果</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err="1">
                <a:latin typeface="Times New Roman" panose="02020603050405020304" pitchFamily="18" charset="0"/>
              </a:rPr>
              <a:t>zy</a:t>
            </a:r>
            <a:r>
              <a:rPr lang="zh-CN" altLang="en-US" dirty="0">
                <a:latin typeface="Times New Roman" panose="02020603050405020304" pitchFamily="18" charset="0"/>
              </a:rPr>
              <a:t>，</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err="1">
                <a:latin typeface="Times New Roman" panose="02020603050405020304" pitchFamily="18" charset="0"/>
              </a:rPr>
              <a:t>vy</a:t>
            </a:r>
            <a:r>
              <a:rPr lang="zh-CN" altLang="en-US" dirty="0">
                <a:latin typeface="Times New Roman" panose="02020603050405020304" pitchFamily="18" charset="0"/>
              </a:rPr>
              <a:t>，则称</a:t>
            </a:r>
            <a:r>
              <a:rPr lang="en-US" altLang="zh-CN" i="1" dirty="0">
                <a:latin typeface="Times New Roman" panose="02020603050405020304" pitchFamily="18" charset="0"/>
              </a:rPr>
              <a:t>y</a:t>
            </a:r>
            <a:r>
              <a:rPr lang="zh-CN" altLang="en-US" dirty="0">
                <a:latin typeface="Times New Roman" panose="02020603050405020304" pitchFamily="18" charset="0"/>
              </a:rPr>
              <a:t>是</a:t>
            </a:r>
            <a:r>
              <a:rPr lang="en-US" altLang="zh-CN" i="1" dirty="0">
                <a:latin typeface="Times New Roman" panose="02020603050405020304" pitchFamily="18" charset="0"/>
              </a:rPr>
              <a:t>x</a:t>
            </a:r>
            <a:r>
              <a:rPr lang="zh-CN" altLang="en-US" dirty="0">
                <a:latin typeface="Times New Roman" panose="02020603050405020304" pitchFamily="18" charset="0"/>
              </a:rPr>
              <a:t>和</a:t>
            </a:r>
            <a:r>
              <a:rPr lang="en-US" altLang="zh-CN" i="1" dirty="0">
                <a:latin typeface="Times New Roman" panose="02020603050405020304" pitchFamily="18" charset="0"/>
              </a:rPr>
              <a:t>w</a:t>
            </a:r>
            <a:r>
              <a:rPr lang="zh-CN" altLang="en-US" dirty="0">
                <a:latin typeface="Times New Roman" panose="02020603050405020304" pitchFamily="18" charset="0"/>
              </a:rPr>
              <a:t>的</a:t>
            </a:r>
            <a:r>
              <a:rPr lang="zh-CN" altLang="en-US" dirty="0">
                <a:solidFill>
                  <a:srgbClr val="FFFF00"/>
                </a:solidFill>
                <a:latin typeface="Times New Roman" panose="02020603050405020304" pitchFamily="18" charset="0"/>
              </a:rPr>
              <a:t>公共后缀</a:t>
            </a:r>
            <a:r>
              <a:rPr lang="en-US" altLang="zh-CN" dirty="0">
                <a:latin typeface="Times New Roman" panose="02020603050405020304" pitchFamily="18" charset="0"/>
              </a:rPr>
              <a:t>(common suffix )</a:t>
            </a:r>
            <a:r>
              <a:rPr lang="zh-CN" altLang="en-US" dirty="0">
                <a:latin typeface="Times New Roman" panose="02020603050405020304" pitchFamily="18" charset="0"/>
              </a:rPr>
              <a:t>。如果</a:t>
            </a:r>
            <a:r>
              <a:rPr lang="en-US" altLang="zh-CN" i="1" dirty="0">
                <a:latin typeface="Times New Roman" panose="02020603050405020304" pitchFamily="18" charset="0"/>
              </a:rPr>
              <a:t>x</a:t>
            </a:r>
            <a:r>
              <a:rPr lang="zh-CN" altLang="en-US" dirty="0">
                <a:latin typeface="Times New Roman" panose="02020603050405020304" pitchFamily="18" charset="0"/>
              </a:rPr>
              <a:t>和</a:t>
            </a:r>
            <a:r>
              <a:rPr lang="en-US" altLang="zh-CN" i="1" dirty="0">
                <a:latin typeface="Times New Roman" panose="02020603050405020304" pitchFamily="18" charset="0"/>
              </a:rPr>
              <a:t>w</a:t>
            </a:r>
            <a:r>
              <a:rPr lang="zh-CN" altLang="en-US" dirty="0">
                <a:latin typeface="Times New Roman" panose="02020603050405020304" pitchFamily="18" charset="0"/>
              </a:rPr>
              <a:t>的任何公共后缀都是</a:t>
            </a:r>
            <a:r>
              <a:rPr lang="en-US" altLang="zh-CN" i="1" dirty="0">
                <a:latin typeface="Times New Roman" panose="02020603050405020304" pitchFamily="18" charset="0"/>
              </a:rPr>
              <a:t>y</a:t>
            </a:r>
            <a:r>
              <a:rPr lang="zh-CN" altLang="en-US" dirty="0">
                <a:latin typeface="Times New Roman" panose="02020603050405020304" pitchFamily="18" charset="0"/>
              </a:rPr>
              <a:t>的后缀，则称</a:t>
            </a:r>
            <a:r>
              <a:rPr lang="en-US" altLang="zh-CN" i="1" dirty="0">
                <a:latin typeface="Times New Roman" panose="02020603050405020304" pitchFamily="18" charset="0"/>
              </a:rPr>
              <a:t>y</a:t>
            </a:r>
            <a:r>
              <a:rPr lang="zh-CN" altLang="en-US" dirty="0">
                <a:latin typeface="Times New Roman" panose="02020603050405020304" pitchFamily="18" charset="0"/>
              </a:rPr>
              <a:t>是</a:t>
            </a:r>
            <a:r>
              <a:rPr lang="en-US" altLang="zh-CN" i="1" dirty="0">
                <a:latin typeface="Times New Roman" panose="02020603050405020304" pitchFamily="18" charset="0"/>
              </a:rPr>
              <a:t>x</a:t>
            </a:r>
            <a:r>
              <a:rPr lang="zh-CN" altLang="en-US" dirty="0">
                <a:latin typeface="Times New Roman" panose="02020603050405020304" pitchFamily="18" charset="0"/>
              </a:rPr>
              <a:t>和</a:t>
            </a:r>
            <a:r>
              <a:rPr lang="en-US" altLang="zh-CN" i="1" dirty="0">
                <a:latin typeface="Times New Roman" panose="02020603050405020304" pitchFamily="18" charset="0"/>
              </a:rPr>
              <a:t>w</a:t>
            </a:r>
            <a:r>
              <a:rPr lang="zh-CN" altLang="en-US" dirty="0">
                <a:latin typeface="Times New Roman" panose="02020603050405020304" pitchFamily="18" charset="0"/>
              </a:rPr>
              <a:t>的</a:t>
            </a:r>
            <a:r>
              <a:rPr lang="zh-CN" altLang="en-US" dirty="0">
                <a:solidFill>
                  <a:srgbClr val="FFFF00"/>
                </a:solidFill>
                <a:latin typeface="Times New Roman" panose="02020603050405020304" pitchFamily="18" charset="0"/>
              </a:rPr>
              <a:t>最大公共后缀</a:t>
            </a:r>
            <a:r>
              <a:rPr lang="en-US" altLang="zh-CN" dirty="0">
                <a:latin typeface="Times New Roman" panose="02020603050405020304" pitchFamily="18" charset="0"/>
              </a:rPr>
              <a:t>(maximal common suffix )</a:t>
            </a:r>
            <a:r>
              <a:rPr lang="zh-CN" altLang="en-US" dirty="0">
                <a:latin typeface="Times New Roman" panose="02020603050405020304"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05C22C06-C18C-4362-9509-33EDBD4E4357}"/>
              </a:ext>
            </a:extLst>
          </p:cNvPr>
          <p:cNvSpPr>
            <a:spLocks noGrp="1" noChangeArrowheads="1"/>
          </p:cNvSpPr>
          <p:nvPr>
            <p:ph type="title"/>
          </p:nvPr>
        </p:nvSpPr>
        <p:spPr/>
        <p:txBody>
          <a:bodyPr/>
          <a:lstStyle/>
          <a:p>
            <a:r>
              <a:rPr lang="en-US" altLang="zh-CN"/>
              <a:t>2.2 </a:t>
            </a:r>
            <a:r>
              <a:rPr lang="zh-CN" altLang="en-US"/>
              <a:t>基本定义</a:t>
            </a:r>
          </a:p>
        </p:txBody>
      </p:sp>
      <p:sp>
        <p:nvSpPr>
          <p:cNvPr id="40965" name="Rectangle 3">
            <a:extLst>
              <a:ext uri="{FF2B5EF4-FFF2-40B4-BE49-F238E27FC236}">
                <a16:creationId xmlns:a16="http://schemas.microsoft.com/office/drawing/2014/main" id="{BDE66C48-521A-4BF6-925F-66ACEDCF15FF}"/>
              </a:ext>
            </a:extLst>
          </p:cNvPr>
          <p:cNvSpPr>
            <a:spLocks noGrp="1" noChangeArrowheads="1"/>
          </p:cNvSpPr>
          <p:nvPr>
            <p:ph idx="1"/>
          </p:nvPr>
        </p:nvSpPr>
        <p:spPr/>
        <p:txBody>
          <a:bodyPr/>
          <a:lstStyle/>
          <a:p>
            <a:r>
              <a:rPr lang="zh-CN" altLang="en-US" dirty="0"/>
              <a:t>定义</a:t>
            </a:r>
            <a:r>
              <a:rPr lang="en-US" altLang="zh-CN" dirty="0"/>
              <a:t>2.11</a:t>
            </a:r>
            <a:r>
              <a:rPr lang="zh-CN" altLang="en-US" dirty="0"/>
              <a:t>设∑是一个字母表，对</a:t>
            </a:r>
            <a:r>
              <a:rPr lang="zh-CN" altLang="en-US" dirty="0">
                <a:sym typeface="Symbol" panose="05050102010706020507" pitchFamily="18" charset="2"/>
              </a:rPr>
              <a:t></a:t>
            </a:r>
            <a:r>
              <a:rPr lang="en-US" altLang="zh-CN" dirty="0"/>
              <a:t>w</a:t>
            </a:r>
            <a:r>
              <a:rPr lang="zh-CN" altLang="en-US" dirty="0"/>
              <a:t>，</a:t>
            </a:r>
            <a:r>
              <a:rPr lang="en-US" altLang="zh-CN" dirty="0"/>
              <a:t>x</a:t>
            </a:r>
            <a:r>
              <a:rPr lang="zh-CN" altLang="en-US" dirty="0"/>
              <a:t>，</a:t>
            </a:r>
            <a:r>
              <a:rPr lang="en-US" altLang="zh-CN" dirty="0"/>
              <a:t>y</a:t>
            </a:r>
            <a:r>
              <a:rPr lang="zh-CN" altLang="en-US" dirty="0"/>
              <a:t>，</a:t>
            </a:r>
            <a:r>
              <a:rPr lang="en-US" altLang="zh-CN" dirty="0"/>
              <a:t>z∈∑*</a:t>
            </a:r>
            <a:r>
              <a:rPr lang="zh-CN" altLang="en-US" dirty="0"/>
              <a:t>，如果</a:t>
            </a:r>
            <a:r>
              <a:rPr lang="en-US" altLang="zh-CN" dirty="0"/>
              <a:t>w=</a:t>
            </a:r>
            <a:r>
              <a:rPr lang="en-US" altLang="zh-CN" dirty="0" err="1"/>
              <a:t>xyz</a:t>
            </a:r>
            <a:r>
              <a:rPr lang="zh-CN" altLang="en-US" dirty="0"/>
              <a:t>，则称</a:t>
            </a:r>
            <a:r>
              <a:rPr lang="en-US" altLang="zh-CN" dirty="0"/>
              <a:t>y</a:t>
            </a:r>
            <a:r>
              <a:rPr lang="zh-CN" altLang="en-US" dirty="0"/>
              <a:t>是</a:t>
            </a:r>
            <a:r>
              <a:rPr lang="en-US" altLang="zh-CN" dirty="0"/>
              <a:t>w</a:t>
            </a:r>
            <a:r>
              <a:rPr lang="zh-CN" altLang="en-US" dirty="0"/>
              <a:t>的子串</a:t>
            </a:r>
            <a:r>
              <a:rPr lang="en-US" altLang="zh-CN" dirty="0"/>
              <a:t>(substring)</a:t>
            </a:r>
            <a:r>
              <a:rPr lang="zh-CN" altLang="en-US" dirty="0"/>
              <a:t>。 </a:t>
            </a:r>
          </a:p>
          <a:p>
            <a:r>
              <a:rPr lang="zh-CN" altLang="en-US" dirty="0"/>
              <a:t>定义</a:t>
            </a:r>
            <a:r>
              <a:rPr lang="en-US" altLang="zh-CN" dirty="0"/>
              <a:t>2.12 </a:t>
            </a:r>
            <a:r>
              <a:rPr lang="zh-CN" altLang="en-US" dirty="0"/>
              <a:t>设∑是一个字母表，对</a:t>
            </a:r>
            <a:r>
              <a:rPr lang="zh-CN" altLang="en-US" dirty="0">
                <a:sym typeface="Symbol" panose="05050102010706020507" pitchFamily="18" charset="2"/>
              </a:rPr>
              <a:t></a:t>
            </a:r>
            <a:r>
              <a:rPr lang="en-US" altLang="zh-CN" dirty="0"/>
              <a:t>t</a:t>
            </a:r>
            <a:r>
              <a:rPr lang="zh-CN" altLang="en-US" dirty="0"/>
              <a:t>，</a:t>
            </a:r>
            <a:r>
              <a:rPr lang="en-US" altLang="zh-CN" dirty="0"/>
              <a:t>u</a:t>
            </a:r>
            <a:r>
              <a:rPr lang="zh-CN" altLang="en-US" dirty="0"/>
              <a:t>，</a:t>
            </a:r>
            <a:r>
              <a:rPr lang="en-US" altLang="zh-CN" dirty="0"/>
              <a:t>v</a:t>
            </a:r>
            <a:r>
              <a:rPr lang="zh-CN" altLang="en-US" dirty="0"/>
              <a:t>，</a:t>
            </a:r>
            <a:r>
              <a:rPr lang="en-US" altLang="zh-CN" dirty="0"/>
              <a:t>w</a:t>
            </a:r>
            <a:r>
              <a:rPr lang="zh-CN" altLang="en-US" dirty="0"/>
              <a:t>，</a:t>
            </a:r>
            <a:r>
              <a:rPr lang="en-US" altLang="zh-CN" dirty="0"/>
              <a:t>x</a:t>
            </a:r>
            <a:r>
              <a:rPr lang="zh-CN" altLang="en-US" dirty="0"/>
              <a:t>，</a:t>
            </a:r>
            <a:r>
              <a:rPr lang="en-US" altLang="zh-CN" dirty="0"/>
              <a:t>y</a:t>
            </a:r>
            <a:r>
              <a:rPr lang="zh-CN" altLang="en-US" dirty="0"/>
              <a:t>，</a:t>
            </a:r>
            <a:r>
              <a:rPr lang="en-US" altLang="zh-CN" dirty="0"/>
              <a:t>z∈∑*</a:t>
            </a:r>
            <a:r>
              <a:rPr lang="zh-CN" altLang="en-US" dirty="0"/>
              <a:t>，如果</a:t>
            </a:r>
            <a:r>
              <a:rPr lang="en-US" altLang="zh-CN" dirty="0"/>
              <a:t>t=</a:t>
            </a:r>
            <a:r>
              <a:rPr lang="en-US" altLang="zh-CN" dirty="0" err="1"/>
              <a:t>uyv</a:t>
            </a:r>
            <a:r>
              <a:rPr lang="zh-CN" altLang="en-US" dirty="0"/>
              <a:t>，</a:t>
            </a:r>
            <a:r>
              <a:rPr lang="en-US" altLang="zh-CN" dirty="0"/>
              <a:t>w=</a:t>
            </a:r>
            <a:r>
              <a:rPr lang="en-US" altLang="zh-CN" dirty="0" err="1"/>
              <a:t>xyz</a:t>
            </a:r>
            <a:r>
              <a:rPr lang="zh-CN" altLang="en-US" dirty="0"/>
              <a:t>，则称</a:t>
            </a:r>
            <a:r>
              <a:rPr lang="en-US" altLang="zh-CN" dirty="0"/>
              <a:t>y</a:t>
            </a:r>
            <a:r>
              <a:rPr lang="zh-CN" altLang="en-US" dirty="0"/>
              <a:t>是</a:t>
            </a:r>
            <a:r>
              <a:rPr lang="en-US" altLang="zh-CN" dirty="0"/>
              <a:t>t</a:t>
            </a:r>
            <a:r>
              <a:rPr lang="zh-CN" altLang="en-US" dirty="0"/>
              <a:t>和</a:t>
            </a:r>
            <a:r>
              <a:rPr lang="en-US" altLang="zh-CN" dirty="0"/>
              <a:t>w</a:t>
            </a:r>
            <a:r>
              <a:rPr lang="zh-CN" altLang="en-US" dirty="0"/>
              <a:t>的公共子串</a:t>
            </a:r>
            <a:r>
              <a:rPr lang="en-US" altLang="zh-CN" dirty="0"/>
              <a:t>(common substring)</a:t>
            </a:r>
            <a:r>
              <a:rPr lang="zh-CN" altLang="en-US" dirty="0"/>
              <a:t>。如果</a:t>
            </a:r>
            <a:r>
              <a:rPr lang="en-US" altLang="zh-CN" dirty="0"/>
              <a:t>y1</a:t>
            </a:r>
            <a:r>
              <a:rPr lang="zh-CN" altLang="en-US" dirty="0"/>
              <a:t>，</a:t>
            </a:r>
            <a:r>
              <a:rPr lang="en-US" altLang="zh-CN" dirty="0"/>
              <a:t>y2</a:t>
            </a:r>
            <a:r>
              <a:rPr lang="zh-CN" altLang="en-US" dirty="0"/>
              <a:t>，</a:t>
            </a:r>
            <a:r>
              <a:rPr lang="en-US" altLang="zh-CN" dirty="0"/>
              <a:t>……</a:t>
            </a:r>
            <a:r>
              <a:rPr lang="zh-CN" altLang="en-US" dirty="0"/>
              <a:t>，</a:t>
            </a:r>
            <a:r>
              <a:rPr lang="en-US" altLang="zh-CN" dirty="0" err="1"/>
              <a:t>yn</a:t>
            </a:r>
            <a:r>
              <a:rPr lang="zh-CN" altLang="en-US" dirty="0"/>
              <a:t>是</a:t>
            </a:r>
            <a:r>
              <a:rPr lang="en-US" altLang="zh-CN" dirty="0"/>
              <a:t>t</a:t>
            </a:r>
            <a:r>
              <a:rPr lang="zh-CN" altLang="en-US" dirty="0"/>
              <a:t>和</a:t>
            </a:r>
            <a:r>
              <a:rPr lang="en-US" altLang="zh-CN" dirty="0"/>
              <a:t>w</a:t>
            </a:r>
            <a:r>
              <a:rPr lang="zh-CN" altLang="en-US" dirty="0"/>
              <a:t>的公共子串，且</a:t>
            </a:r>
            <a:r>
              <a:rPr lang="en-US" altLang="zh-CN" dirty="0"/>
              <a:t>|</a:t>
            </a:r>
            <a:r>
              <a:rPr lang="en-US" altLang="zh-CN" dirty="0" err="1"/>
              <a:t>yj</a:t>
            </a:r>
            <a:r>
              <a:rPr lang="en-US" altLang="zh-CN" dirty="0"/>
              <a:t>|=max{|y1|</a:t>
            </a:r>
            <a:r>
              <a:rPr lang="zh-CN" altLang="en-US" dirty="0"/>
              <a:t>，</a:t>
            </a:r>
            <a:r>
              <a:rPr lang="en-US" altLang="zh-CN" dirty="0"/>
              <a:t>|y2|</a:t>
            </a:r>
            <a:r>
              <a:rPr lang="zh-CN" altLang="en-US" dirty="0"/>
              <a:t>，</a:t>
            </a:r>
            <a:r>
              <a:rPr lang="en-US" altLang="zh-CN" dirty="0"/>
              <a:t>……</a:t>
            </a:r>
            <a:r>
              <a:rPr lang="zh-CN" altLang="en-US" dirty="0"/>
              <a:t>，</a:t>
            </a:r>
            <a:r>
              <a:rPr lang="en-US" altLang="zh-CN" dirty="0"/>
              <a:t>|</a:t>
            </a:r>
            <a:r>
              <a:rPr lang="en-US" altLang="zh-CN" dirty="0" err="1"/>
              <a:t>yn</a:t>
            </a:r>
            <a:r>
              <a:rPr lang="en-US" altLang="zh-CN" dirty="0"/>
              <a:t>|}</a:t>
            </a:r>
            <a:r>
              <a:rPr lang="zh-CN" altLang="en-US" dirty="0"/>
              <a:t>，则称</a:t>
            </a:r>
            <a:r>
              <a:rPr lang="en-US" altLang="zh-CN" dirty="0" err="1"/>
              <a:t>yj</a:t>
            </a:r>
            <a:r>
              <a:rPr lang="zh-CN" altLang="en-US" dirty="0"/>
              <a:t>是</a:t>
            </a:r>
            <a:r>
              <a:rPr lang="en-US" altLang="zh-CN" dirty="0"/>
              <a:t>t</a:t>
            </a:r>
            <a:r>
              <a:rPr lang="zh-CN" altLang="en-US" dirty="0"/>
              <a:t>和</a:t>
            </a:r>
            <a:r>
              <a:rPr lang="en-US" altLang="zh-CN" dirty="0"/>
              <a:t>w</a:t>
            </a:r>
            <a:r>
              <a:rPr lang="zh-CN" altLang="en-US" dirty="0"/>
              <a:t>的最大公共子串</a:t>
            </a:r>
            <a:r>
              <a:rPr lang="en-US" altLang="zh-CN" dirty="0"/>
              <a:t>(maximal common substring)</a:t>
            </a:r>
            <a:r>
              <a:rPr lang="zh-CN" alt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6D727695-3889-4FF6-AFBC-D54CCA999C53}"/>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41989" name="Rectangle 3">
            <a:extLst>
              <a:ext uri="{FF2B5EF4-FFF2-40B4-BE49-F238E27FC236}">
                <a16:creationId xmlns:a16="http://schemas.microsoft.com/office/drawing/2014/main" id="{FD60C717-9E69-4E91-8729-CA123C09F570}"/>
              </a:ext>
            </a:extLst>
          </p:cNvPr>
          <p:cNvSpPr>
            <a:spLocks noGrp="1" noChangeArrowheads="1"/>
          </p:cNvSpPr>
          <p:nvPr>
            <p:ph idx="1"/>
          </p:nvPr>
        </p:nvSpPr>
        <p:spPr/>
        <p:txBody>
          <a:bodyPr/>
          <a:lstStyle/>
          <a:p>
            <a:pPr marL="0" indent="565150" eaLnBrk="1" hangingPunct="1">
              <a:lnSpc>
                <a:spcPct val="90000"/>
              </a:lnSpc>
            </a:pPr>
            <a:r>
              <a:rPr lang="zh-CN" altLang="en-US" sz="2800" dirty="0">
                <a:latin typeface="Times New Roman" panose="02020603050405020304" pitchFamily="18" charset="0"/>
              </a:rPr>
              <a:t>定义</a:t>
            </a:r>
            <a:r>
              <a:rPr lang="en-US" altLang="zh-CN" sz="2800" dirty="0">
                <a:latin typeface="Times New Roman" panose="02020603050405020304" pitchFamily="18" charset="0"/>
              </a:rPr>
              <a:t>2.13   </a:t>
            </a:r>
            <a:r>
              <a:rPr lang="zh-CN" altLang="en-US" sz="2800" dirty="0">
                <a:latin typeface="Times New Roman" panose="02020603050405020304" pitchFamily="18" charset="0"/>
              </a:rPr>
              <a:t>设∑是一个字母表，</a:t>
            </a:r>
            <a:r>
              <a:rPr lang="zh-CN" altLang="en-US"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L</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baseline="300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latin typeface="Times New Roman" panose="02020603050405020304" pitchFamily="18" charset="0"/>
              </a:rPr>
              <a:t>L</a:t>
            </a:r>
            <a:r>
              <a:rPr lang="zh-CN" altLang="en-US" sz="2800" dirty="0">
                <a:latin typeface="Times New Roman" panose="02020603050405020304" pitchFamily="18" charset="0"/>
              </a:rPr>
              <a:t>称为字母表∑上的一个</a:t>
            </a:r>
            <a:r>
              <a:rPr lang="zh-CN" altLang="en-US" sz="2800" dirty="0">
                <a:solidFill>
                  <a:srgbClr val="FFFF00"/>
                </a:solidFill>
                <a:latin typeface="Times New Roman" panose="02020603050405020304" pitchFamily="18" charset="0"/>
              </a:rPr>
              <a:t>语言</a:t>
            </a:r>
            <a:r>
              <a:rPr lang="zh-CN" altLang="en-US" sz="2800" dirty="0">
                <a:latin typeface="Times New Roman" panose="02020603050405020304" pitchFamily="18" charset="0"/>
              </a:rPr>
              <a:t>（</a:t>
            </a:r>
            <a:r>
              <a:rPr lang="en-US" altLang="zh-CN" sz="2800" dirty="0">
                <a:latin typeface="Times New Roman" panose="02020603050405020304" pitchFamily="18" charset="0"/>
              </a:rPr>
              <a:t>Language</a:t>
            </a:r>
            <a:r>
              <a:rPr lang="zh-CN" altLang="en-US" sz="2800" dirty="0">
                <a:latin typeface="Times New Roman" panose="02020603050405020304" pitchFamily="18" charset="0"/>
              </a:rPr>
              <a:t>），</a:t>
            </a:r>
            <a:r>
              <a:rPr lang="zh-CN" altLang="en-US" sz="2800" dirty="0">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x</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L</a:t>
            </a:r>
            <a:r>
              <a:rPr lang="zh-CN" altLang="en-US" sz="2800" dirty="0">
                <a:latin typeface="Times New Roman" panose="02020603050405020304" pitchFamily="18" charset="0"/>
              </a:rPr>
              <a:t>，</a:t>
            </a:r>
            <a:r>
              <a:rPr lang="en-US" altLang="zh-CN" sz="2800" i="1" dirty="0">
                <a:latin typeface="Times New Roman" panose="02020603050405020304" pitchFamily="18" charset="0"/>
              </a:rPr>
              <a:t>x</a:t>
            </a:r>
            <a:r>
              <a:rPr lang="zh-CN" altLang="en-US" sz="2800" dirty="0">
                <a:latin typeface="Times New Roman" panose="02020603050405020304" pitchFamily="18" charset="0"/>
              </a:rPr>
              <a:t>叫做</a:t>
            </a:r>
            <a:r>
              <a:rPr lang="en-US" altLang="zh-CN" sz="2800" i="1" dirty="0">
                <a:latin typeface="Times New Roman" panose="02020603050405020304" pitchFamily="18" charset="0"/>
              </a:rPr>
              <a:t>L</a:t>
            </a:r>
            <a:r>
              <a:rPr lang="zh-CN" altLang="en-US" sz="2800" dirty="0">
                <a:latin typeface="Times New Roman" panose="02020603050405020304" pitchFamily="18" charset="0"/>
              </a:rPr>
              <a:t>的一个</a:t>
            </a:r>
            <a:r>
              <a:rPr lang="zh-CN" altLang="en-US" sz="2800" dirty="0">
                <a:solidFill>
                  <a:srgbClr val="FFFF00"/>
                </a:solidFill>
                <a:latin typeface="Times New Roman" panose="02020603050405020304" pitchFamily="18" charset="0"/>
              </a:rPr>
              <a:t>句子</a:t>
            </a:r>
            <a:r>
              <a:rPr lang="zh-CN" altLang="en-US" sz="2800" dirty="0">
                <a:latin typeface="Times New Roman" panose="02020603050405020304" pitchFamily="18" charset="0"/>
              </a:rPr>
              <a:t>。</a:t>
            </a:r>
          </a:p>
          <a:p>
            <a:pPr marL="0" indent="565150" eaLnBrk="1" hangingPunct="1">
              <a:lnSpc>
                <a:spcPct val="90000"/>
              </a:lnSpc>
            </a:pPr>
            <a:r>
              <a:rPr lang="zh-CN" altLang="en-US" sz="2800" dirty="0">
                <a:latin typeface="Times New Roman" panose="02020603050405020304" pitchFamily="18" charset="0"/>
              </a:rPr>
              <a:t>例：字母表</a:t>
            </a:r>
            <a:r>
              <a:rPr lang="en-US" altLang="zh-CN" sz="2800" dirty="0">
                <a:latin typeface="Times New Roman" panose="02020603050405020304" pitchFamily="18" charset="0"/>
              </a:rPr>
              <a:t>{0</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上的语言</a:t>
            </a:r>
          </a:p>
          <a:p>
            <a:pPr marL="0" indent="565150" eaLnBrk="1" hangingPunct="1">
              <a:lnSpc>
                <a:spcPct val="90000"/>
              </a:lnSpc>
              <a:buFont typeface="Wingdings" panose="05000000000000000000" pitchFamily="2" charset="2"/>
              <a:buNone/>
            </a:pPr>
            <a:r>
              <a:rPr lang="en-US" altLang="zh-CN" sz="2800" dirty="0">
                <a:latin typeface="Times New Roman" panose="02020603050405020304" pitchFamily="18" charset="0"/>
              </a:rPr>
              <a:t>{0</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p>
          <a:p>
            <a:pPr marL="0" indent="565150" eaLnBrk="1" hangingPunct="1">
              <a:lnSpc>
                <a:spcPct val="90000"/>
              </a:lnSpc>
              <a:buFont typeface="Wingdings" panose="05000000000000000000" pitchFamily="2" charset="2"/>
              <a:buNone/>
            </a:pPr>
            <a:r>
              <a:rPr lang="en-US" altLang="zh-CN" sz="2800" dirty="0">
                <a:latin typeface="Times New Roman" panose="02020603050405020304" pitchFamily="18" charset="0"/>
              </a:rPr>
              <a:t>{00</a:t>
            </a:r>
            <a:r>
              <a:rPr lang="zh-CN" altLang="en-US" sz="2800" dirty="0">
                <a:latin typeface="Times New Roman" panose="02020603050405020304" pitchFamily="18" charset="0"/>
              </a:rPr>
              <a:t>，</a:t>
            </a:r>
            <a:r>
              <a:rPr lang="en-US" altLang="zh-CN" sz="2800" dirty="0">
                <a:latin typeface="Times New Roman" panose="02020603050405020304" pitchFamily="18" charset="0"/>
              </a:rPr>
              <a:t>11}</a:t>
            </a:r>
          </a:p>
          <a:p>
            <a:pPr marL="0" indent="565150" eaLnBrk="1" hangingPunct="1">
              <a:lnSpc>
                <a:spcPct val="90000"/>
              </a:lnSpc>
              <a:buFont typeface="Wingdings" panose="05000000000000000000" pitchFamily="2" charset="2"/>
              <a:buNone/>
            </a:pPr>
            <a:r>
              <a:rPr lang="en-US" altLang="zh-CN" sz="2800" dirty="0">
                <a:latin typeface="Times New Roman" panose="02020603050405020304" pitchFamily="18" charset="0"/>
              </a:rPr>
              <a:t>{0</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00</a:t>
            </a:r>
            <a:r>
              <a:rPr lang="zh-CN" altLang="en-US" sz="2800" dirty="0">
                <a:latin typeface="Times New Roman" panose="02020603050405020304" pitchFamily="18" charset="0"/>
              </a:rPr>
              <a:t>，</a:t>
            </a:r>
            <a:r>
              <a:rPr lang="en-US" altLang="zh-CN" sz="2800" dirty="0">
                <a:latin typeface="Times New Roman" panose="02020603050405020304" pitchFamily="18" charset="0"/>
              </a:rPr>
              <a:t>11}</a:t>
            </a:r>
          </a:p>
          <a:p>
            <a:pPr marL="0" indent="565150" eaLnBrk="1" hangingPunct="1">
              <a:lnSpc>
                <a:spcPct val="90000"/>
              </a:lnSpc>
              <a:buFont typeface="Wingdings" panose="05000000000000000000" pitchFamily="2" charset="2"/>
              <a:buNone/>
            </a:pPr>
            <a:r>
              <a:rPr lang="en-US" altLang="zh-CN" sz="2800" dirty="0">
                <a:latin typeface="Times New Roman" panose="02020603050405020304" pitchFamily="18" charset="0"/>
              </a:rPr>
              <a:t>{0</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00</a:t>
            </a:r>
            <a:r>
              <a:rPr lang="zh-CN" altLang="en-US" sz="2800" dirty="0">
                <a:latin typeface="Times New Roman" panose="02020603050405020304" pitchFamily="18" charset="0"/>
              </a:rPr>
              <a:t>，</a:t>
            </a:r>
            <a:r>
              <a:rPr lang="en-US" altLang="zh-CN" sz="2800" dirty="0">
                <a:latin typeface="Times New Roman" panose="02020603050405020304" pitchFamily="18" charset="0"/>
              </a:rPr>
              <a:t>11</a:t>
            </a:r>
            <a:r>
              <a:rPr lang="zh-CN" altLang="en-US" sz="2800" dirty="0">
                <a:latin typeface="Times New Roman" panose="02020603050405020304" pitchFamily="18" charset="0"/>
              </a:rPr>
              <a:t>，</a:t>
            </a:r>
            <a:r>
              <a:rPr lang="en-US" altLang="zh-CN" sz="2800" dirty="0">
                <a:latin typeface="Times New Roman" panose="02020603050405020304" pitchFamily="18" charset="0"/>
              </a:rPr>
              <a:t>01</a:t>
            </a:r>
            <a:r>
              <a:rPr lang="zh-CN" altLang="en-US" sz="2800" dirty="0">
                <a:latin typeface="Times New Roman" panose="02020603050405020304" pitchFamily="18" charset="0"/>
              </a:rPr>
              <a:t>，</a:t>
            </a:r>
            <a:r>
              <a:rPr lang="en-US" altLang="zh-CN" sz="2800" dirty="0">
                <a:latin typeface="Times New Roman" panose="02020603050405020304" pitchFamily="18" charset="0"/>
              </a:rPr>
              <a:t>10}</a:t>
            </a:r>
          </a:p>
          <a:p>
            <a:pPr marL="0" indent="565150" eaLnBrk="1" hangingPunct="1">
              <a:lnSpc>
                <a:spcPct val="90000"/>
              </a:lnSpc>
              <a:buFont typeface="Wingdings" panose="05000000000000000000" pitchFamily="2" charset="2"/>
              <a:buNone/>
            </a:pPr>
            <a:r>
              <a:rPr lang="en-US" altLang="zh-CN" sz="2800" dirty="0">
                <a:latin typeface="Times New Roman" panose="02020603050405020304" pitchFamily="18" charset="0"/>
              </a:rPr>
              <a:t>{00</a:t>
            </a:r>
            <a:r>
              <a:rPr lang="zh-CN" altLang="en-US" sz="2800" dirty="0">
                <a:latin typeface="Times New Roman" panose="02020603050405020304" pitchFamily="18" charset="0"/>
              </a:rPr>
              <a:t>，</a:t>
            </a:r>
            <a:r>
              <a:rPr lang="en-US" altLang="zh-CN" sz="2800" dirty="0">
                <a:latin typeface="Times New Roman" panose="02020603050405020304" pitchFamily="18" charset="0"/>
              </a:rPr>
              <a:t>11}</a:t>
            </a:r>
            <a:r>
              <a:rPr lang="en-US" altLang="zh-CN" sz="2800" baseline="30000" dirty="0">
                <a:latin typeface="Times New Roman" panose="02020603050405020304" pitchFamily="18" charset="0"/>
              </a:rPr>
              <a:t>*</a:t>
            </a:r>
            <a:endParaRPr lang="en-US" altLang="zh-CN" sz="2800" dirty="0">
              <a:latin typeface="Times New Roman" panose="02020603050405020304" pitchFamily="18" charset="0"/>
            </a:endParaRPr>
          </a:p>
          <a:p>
            <a:pPr marL="0" indent="565150" eaLnBrk="1" hangingPunct="1">
              <a:lnSpc>
                <a:spcPct val="90000"/>
              </a:lnSpc>
              <a:buFont typeface="Wingdings" panose="05000000000000000000" pitchFamily="2" charset="2"/>
              <a:buNone/>
            </a:pPr>
            <a:r>
              <a:rPr lang="en-US" altLang="zh-CN" sz="2800" dirty="0">
                <a:latin typeface="Times New Roman" panose="02020603050405020304" pitchFamily="18" charset="0"/>
              </a:rPr>
              <a:t>{01</a:t>
            </a:r>
            <a:r>
              <a:rPr lang="zh-CN" altLang="en-US" sz="2800" dirty="0">
                <a:latin typeface="Times New Roman" panose="02020603050405020304" pitchFamily="18" charset="0"/>
              </a:rPr>
              <a:t>，</a:t>
            </a:r>
            <a:r>
              <a:rPr lang="en-US" altLang="zh-CN" sz="2800" dirty="0">
                <a:latin typeface="Times New Roman" panose="02020603050405020304" pitchFamily="18" charset="0"/>
              </a:rPr>
              <a:t>10}*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C511E4F8-A99C-4DE2-92B6-91F790A3F7FB}"/>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43013" name="Rectangle 3">
            <a:extLst>
              <a:ext uri="{FF2B5EF4-FFF2-40B4-BE49-F238E27FC236}">
                <a16:creationId xmlns:a16="http://schemas.microsoft.com/office/drawing/2014/main" id="{C896A6D0-6518-4814-955A-50A2B47BE0B5}"/>
              </a:ext>
            </a:extLst>
          </p:cNvPr>
          <p:cNvSpPr>
            <a:spLocks noGrp="1" noChangeArrowheads="1"/>
          </p:cNvSpPr>
          <p:nvPr>
            <p:ph idx="1"/>
          </p:nvPr>
        </p:nvSpPr>
        <p:spPr/>
        <p:txBody>
          <a:bodyPr/>
          <a:lstStyle/>
          <a:p>
            <a:pPr marL="0" indent="565150" eaLnBrk="1" hangingPunct="1"/>
            <a:r>
              <a:rPr lang="en-US" altLang="zh-CN" sz="3600" dirty="0">
                <a:latin typeface="Times New Roman" panose="02020603050405020304" pitchFamily="18" charset="0"/>
              </a:rPr>
              <a:t>2.14 </a:t>
            </a:r>
            <a:r>
              <a:rPr lang="zh-CN" altLang="en-US" sz="3600" dirty="0">
                <a:latin typeface="Times New Roman" panose="02020603050405020304" pitchFamily="18" charset="0"/>
              </a:rPr>
              <a:t>设∑</a:t>
            </a:r>
            <a:r>
              <a:rPr lang="en-US" altLang="zh-CN" sz="3600" baseline="-25000" dirty="0">
                <a:latin typeface="Times New Roman" panose="02020603050405020304" pitchFamily="18" charset="0"/>
              </a:rPr>
              <a:t>1</a:t>
            </a:r>
            <a:r>
              <a:rPr lang="zh-CN" altLang="en-US" sz="3600" dirty="0">
                <a:latin typeface="Times New Roman" panose="02020603050405020304" pitchFamily="18" charset="0"/>
              </a:rPr>
              <a:t>，∑</a:t>
            </a:r>
            <a:r>
              <a:rPr lang="en-US" altLang="zh-CN" sz="3600" baseline="-25000" dirty="0">
                <a:latin typeface="Times New Roman" panose="02020603050405020304" pitchFamily="18" charset="0"/>
              </a:rPr>
              <a:t>2</a:t>
            </a:r>
            <a:r>
              <a:rPr lang="zh-CN" altLang="en-US" sz="3600" dirty="0">
                <a:latin typeface="Times New Roman" panose="02020603050405020304" pitchFamily="18" charset="0"/>
              </a:rPr>
              <a:t>是字母表，</a:t>
            </a:r>
            <a:r>
              <a:rPr lang="en-US" altLang="zh-CN" sz="3600" i="1" dirty="0">
                <a:latin typeface="Times New Roman" panose="02020603050405020304" pitchFamily="18" charset="0"/>
              </a:rPr>
              <a:t>L</a:t>
            </a:r>
            <a:r>
              <a:rPr lang="en-US" altLang="zh-CN" sz="3600" baseline="-25000" dirty="0">
                <a:latin typeface="Times New Roman" panose="02020603050405020304" pitchFamily="18" charset="0"/>
              </a:rPr>
              <a:t>1</a:t>
            </a:r>
            <a:r>
              <a:rPr lang="en-US" altLang="zh-CN" sz="3600" dirty="0">
                <a:latin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rPr>
              <a:t>∑</a:t>
            </a:r>
            <a:r>
              <a:rPr lang="en-US" altLang="zh-CN" sz="3600" baseline="-25000" dirty="0">
                <a:latin typeface="Times New Roman" panose="02020603050405020304" pitchFamily="18" charset="0"/>
              </a:rPr>
              <a:t>1</a:t>
            </a:r>
            <a:r>
              <a:rPr lang="en-US" altLang="zh-CN" sz="3600" baseline="30000" dirty="0">
                <a:latin typeface="Times New Roman" panose="02020603050405020304" pitchFamily="18" charset="0"/>
              </a:rPr>
              <a:t>*</a:t>
            </a:r>
            <a:r>
              <a:rPr lang="zh-CN" altLang="en-US" sz="3600" dirty="0">
                <a:latin typeface="Times New Roman" panose="02020603050405020304" pitchFamily="18" charset="0"/>
              </a:rPr>
              <a:t>，</a:t>
            </a:r>
            <a:r>
              <a:rPr lang="en-US" altLang="zh-CN" sz="3600" i="1" dirty="0">
                <a:latin typeface="Times New Roman" panose="02020603050405020304" pitchFamily="18" charset="0"/>
              </a:rPr>
              <a:t>L</a:t>
            </a:r>
            <a:r>
              <a:rPr lang="en-US" altLang="zh-CN" sz="3600" baseline="-25000" dirty="0">
                <a:latin typeface="Times New Roman" panose="02020603050405020304" pitchFamily="18" charset="0"/>
              </a:rPr>
              <a:t>2</a:t>
            </a:r>
            <a:r>
              <a:rPr lang="en-US" altLang="zh-CN" sz="3600" dirty="0">
                <a:latin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rPr>
              <a:t>∑</a:t>
            </a:r>
            <a:r>
              <a:rPr lang="en-US" altLang="zh-CN" sz="3600" baseline="-25000" dirty="0">
                <a:latin typeface="Times New Roman" panose="02020603050405020304" pitchFamily="18" charset="0"/>
              </a:rPr>
              <a:t>2</a:t>
            </a:r>
            <a:r>
              <a:rPr lang="en-US" altLang="zh-CN" sz="3600" baseline="30000" dirty="0">
                <a:latin typeface="Times New Roman" panose="02020603050405020304" pitchFamily="18" charset="0"/>
              </a:rPr>
              <a:t>*</a:t>
            </a:r>
            <a:r>
              <a:rPr lang="zh-CN" altLang="en-US" sz="3600" dirty="0">
                <a:latin typeface="Times New Roman" panose="02020603050405020304" pitchFamily="18" charset="0"/>
              </a:rPr>
              <a:t>，语言</a:t>
            </a:r>
            <a:r>
              <a:rPr lang="en-US" altLang="zh-CN" sz="3600" i="1" dirty="0">
                <a:latin typeface="Times New Roman" panose="02020603050405020304" pitchFamily="18" charset="0"/>
              </a:rPr>
              <a:t>L</a:t>
            </a:r>
            <a:r>
              <a:rPr lang="en-US" altLang="zh-CN" sz="3600" baseline="-25000" dirty="0">
                <a:latin typeface="Times New Roman" panose="02020603050405020304" pitchFamily="18" charset="0"/>
              </a:rPr>
              <a:t>1</a:t>
            </a:r>
            <a:r>
              <a:rPr lang="zh-CN" altLang="en-US" sz="3600" dirty="0">
                <a:latin typeface="Times New Roman" panose="02020603050405020304" pitchFamily="18" charset="0"/>
              </a:rPr>
              <a:t>与</a:t>
            </a:r>
            <a:r>
              <a:rPr lang="en-US" altLang="zh-CN" sz="3600" i="1" dirty="0">
                <a:latin typeface="Times New Roman" panose="02020603050405020304" pitchFamily="18" charset="0"/>
              </a:rPr>
              <a:t>L</a:t>
            </a:r>
            <a:r>
              <a:rPr lang="en-US" altLang="zh-CN" sz="3600" baseline="-25000" dirty="0">
                <a:latin typeface="Times New Roman" panose="02020603050405020304" pitchFamily="18" charset="0"/>
              </a:rPr>
              <a:t>2</a:t>
            </a:r>
            <a:r>
              <a:rPr lang="zh-CN" altLang="en-US" sz="3600" dirty="0">
                <a:latin typeface="Times New Roman" panose="02020603050405020304" pitchFamily="18" charset="0"/>
              </a:rPr>
              <a:t>的</a:t>
            </a:r>
            <a:r>
              <a:rPr lang="zh-CN" altLang="en-US" sz="3600" dirty="0">
                <a:solidFill>
                  <a:srgbClr val="FFFF00"/>
                </a:solidFill>
                <a:latin typeface="Times New Roman" panose="02020603050405020304" pitchFamily="18" charset="0"/>
              </a:rPr>
              <a:t>乘积</a:t>
            </a:r>
            <a:r>
              <a:rPr lang="en-US" altLang="zh-CN" sz="3600" dirty="0">
                <a:latin typeface="Times New Roman" panose="02020603050405020304" pitchFamily="18" charset="0"/>
              </a:rPr>
              <a:t>(product)</a:t>
            </a:r>
            <a:r>
              <a:rPr lang="zh-CN" altLang="en-US" sz="3600" dirty="0">
                <a:latin typeface="Times New Roman" panose="02020603050405020304" pitchFamily="18" charset="0"/>
              </a:rPr>
              <a:t>是字母表∑</a:t>
            </a:r>
            <a:r>
              <a:rPr lang="en-US" altLang="zh-CN" sz="3600" baseline="-25000" dirty="0">
                <a:latin typeface="Times New Roman" panose="02020603050405020304" pitchFamily="18" charset="0"/>
              </a:rPr>
              <a:t>1</a:t>
            </a:r>
            <a:r>
              <a:rPr lang="en-US" altLang="zh-CN" sz="3600" dirty="0">
                <a:latin typeface="Times New Roman" panose="02020603050405020304" pitchFamily="18" charset="0"/>
              </a:rPr>
              <a:t>∪∑</a:t>
            </a:r>
            <a:r>
              <a:rPr lang="en-US" altLang="zh-CN" sz="3600" baseline="-25000" dirty="0">
                <a:latin typeface="Times New Roman" panose="02020603050405020304" pitchFamily="18" charset="0"/>
              </a:rPr>
              <a:t>2</a:t>
            </a:r>
            <a:r>
              <a:rPr lang="zh-CN" altLang="en-US" sz="3600" dirty="0">
                <a:latin typeface="Times New Roman" panose="02020603050405020304" pitchFamily="18" charset="0"/>
              </a:rPr>
              <a:t>上的一个语言，该语言定义为：  </a:t>
            </a:r>
          </a:p>
          <a:p>
            <a:pPr marL="0" indent="565150" eaLnBrk="1" hangingPunct="1">
              <a:buFont typeface="Wingdings" panose="05000000000000000000" pitchFamily="2" charset="2"/>
              <a:buNone/>
            </a:pPr>
            <a:r>
              <a:rPr lang="en-US" altLang="zh-CN" sz="3600" i="1" dirty="0">
                <a:latin typeface="Times New Roman" panose="02020603050405020304" pitchFamily="18" charset="0"/>
              </a:rPr>
              <a:t>L</a:t>
            </a:r>
            <a:r>
              <a:rPr lang="en-US" altLang="zh-CN" sz="3600" baseline="-25000" dirty="0">
                <a:latin typeface="Times New Roman" panose="02020603050405020304" pitchFamily="18" charset="0"/>
              </a:rPr>
              <a:t>1</a:t>
            </a:r>
            <a:r>
              <a:rPr lang="en-US" altLang="zh-CN" sz="3600" i="1" dirty="0">
                <a:latin typeface="Times New Roman" panose="02020603050405020304" pitchFamily="18" charset="0"/>
              </a:rPr>
              <a:t>L</a:t>
            </a:r>
            <a:r>
              <a:rPr lang="en-US" altLang="zh-CN" sz="3600" baseline="-25000" dirty="0">
                <a:latin typeface="Times New Roman" panose="02020603050405020304" pitchFamily="18" charset="0"/>
              </a:rPr>
              <a:t>2</a:t>
            </a:r>
            <a:r>
              <a:rPr lang="en-US" altLang="zh-CN" sz="3600" dirty="0">
                <a:latin typeface="Times New Roman" panose="02020603050405020304" pitchFamily="18" charset="0"/>
              </a:rPr>
              <a:t>={</a:t>
            </a:r>
            <a:r>
              <a:rPr lang="en-US" altLang="zh-CN" sz="3600" i="1" dirty="0">
                <a:latin typeface="Times New Roman" panose="02020603050405020304" pitchFamily="18" charset="0"/>
              </a:rPr>
              <a:t>xy</a:t>
            </a:r>
            <a:r>
              <a:rPr lang="en-US" altLang="zh-CN" sz="3600" dirty="0">
                <a:latin typeface="Times New Roman" panose="02020603050405020304" pitchFamily="18" charset="0"/>
              </a:rPr>
              <a:t>|</a:t>
            </a:r>
            <a:r>
              <a:rPr lang="en-US" altLang="zh-CN" sz="3600" i="1" dirty="0">
                <a:latin typeface="Times New Roman" panose="02020603050405020304" pitchFamily="18" charset="0"/>
              </a:rPr>
              <a:t>x</a:t>
            </a:r>
            <a:r>
              <a:rPr lang="en-US" altLang="zh-CN" sz="3600" dirty="0">
                <a:latin typeface="Times New Roman" panose="02020603050405020304" pitchFamily="18" charset="0"/>
              </a:rPr>
              <a:t>∈</a:t>
            </a:r>
            <a:r>
              <a:rPr lang="en-US" altLang="zh-CN" sz="3600" i="1" dirty="0">
                <a:latin typeface="Times New Roman" panose="02020603050405020304" pitchFamily="18" charset="0"/>
              </a:rPr>
              <a:t>L</a:t>
            </a:r>
            <a:r>
              <a:rPr lang="en-US" altLang="zh-CN" sz="3600" baseline="-25000" dirty="0">
                <a:latin typeface="Times New Roman" panose="02020603050405020304" pitchFamily="18" charset="0"/>
              </a:rPr>
              <a:t>1</a:t>
            </a:r>
            <a:r>
              <a:rPr lang="zh-CN" altLang="en-US" sz="3600" dirty="0">
                <a:latin typeface="Times New Roman" panose="02020603050405020304" pitchFamily="18" charset="0"/>
              </a:rPr>
              <a:t>，</a:t>
            </a:r>
            <a:r>
              <a:rPr lang="en-US" altLang="zh-CN" sz="3600" i="1" dirty="0">
                <a:latin typeface="Times New Roman" panose="02020603050405020304" pitchFamily="18" charset="0"/>
              </a:rPr>
              <a:t>y</a:t>
            </a:r>
            <a:r>
              <a:rPr lang="en-US" altLang="zh-CN" sz="3600" dirty="0">
                <a:latin typeface="Times New Roman" panose="02020603050405020304" pitchFamily="18" charset="0"/>
              </a:rPr>
              <a:t>∈</a:t>
            </a:r>
            <a:r>
              <a:rPr lang="en-US" altLang="zh-CN" sz="3600" i="1" dirty="0">
                <a:latin typeface="Times New Roman" panose="02020603050405020304" pitchFamily="18" charset="0"/>
              </a:rPr>
              <a:t>L</a:t>
            </a:r>
            <a:r>
              <a:rPr lang="en-US" altLang="zh-CN" sz="3600" baseline="-25000" dirty="0">
                <a:latin typeface="Times New Roman" panose="02020603050405020304" pitchFamily="18" charset="0"/>
              </a:rPr>
              <a:t>2</a:t>
            </a:r>
            <a:r>
              <a:rPr lang="en-US" altLang="zh-CN" sz="3600" dirty="0">
                <a:latin typeface="Times New Roman" panose="02020603050405020304" pitchFamily="18"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1714698B-9C2A-45EC-9564-8C44333935D5}"/>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2.2 </a:t>
            </a:r>
            <a:r>
              <a:rPr lang="zh-CN" altLang="en-US">
                <a:latin typeface="Times New Roman" panose="02020603050405020304" pitchFamily="18" charset="0"/>
              </a:rPr>
              <a:t>基本定义</a:t>
            </a:r>
          </a:p>
        </p:txBody>
      </p:sp>
      <p:sp>
        <p:nvSpPr>
          <p:cNvPr id="44037" name="Rectangle 3">
            <a:extLst>
              <a:ext uri="{FF2B5EF4-FFF2-40B4-BE49-F238E27FC236}">
                <a16:creationId xmlns:a16="http://schemas.microsoft.com/office/drawing/2014/main" id="{44408611-75D2-4739-8791-70069EB031C7}"/>
              </a:ext>
            </a:extLst>
          </p:cNvPr>
          <p:cNvSpPr>
            <a:spLocks noGrp="1" noChangeArrowheads="1"/>
          </p:cNvSpPr>
          <p:nvPr>
            <p:ph idx="1"/>
          </p:nvPr>
        </p:nvSpPr>
        <p:spPr/>
        <p:txBody>
          <a:bodyPr>
            <a:normAutofit lnSpcReduction="10000"/>
          </a:bodyPr>
          <a:lstStyle/>
          <a:p>
            <a:pPr marL="0" indent="565150" eaLnBrk="1" hangingPunct="1"/>
            <a:r>
              <a:rPr lang="zh-CN" altLang="en-US" sz="2800" dirty="0">
                <a:latin typeface="Times New Roman" panose="02020603050405020304" pitchFamily="18" charset="0"/>
              </a:rPr>
              <a:t>定义</a:t>
            </a:r>
            <a:r>
              <a:rPr lang="en-US" altLang="zh-CN" sz="2800" dirty="0">
                <a:latin typeface="Times New Roman" panose="02020603050405020304" pitchFamily="18" charset="0"/>
              </a:rPr>
              <a:t>2.15 </a:t>
            </a:r>
            <a:r>
              <a:rPr lang="zh-CN" altLang="en-US" sz="2800" dirty="0">
                <a:latin typeface="Times New Roman" panose="02020603050405020304" pitchFamily="18" charset="0"/>
              </a:rPr>
              <a:t>设∑是一个字母表，</a:t>
            </a:r>
            <a:r>
              <a:rPr lang="zh-CN" altLang="en-US"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L</a:t>
            </a:r>
            <a:r>
              <a:rPr lang="en-US" altLang="zh-CN"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baseline="300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solidFill>
                  <a:srgbClr val="FFFF00"/>
                </a:solidFill>
                <a:latin typeface="Times New Roman" panose="02020603050405020304" pitchFamily="18" charset="0"/>
              </a:rPr>
              <a:t>L</a:t>
            </a:r>
            <a:r>
              <a:rPr lang="zh-CN" altLang="en-US" sz="2800" dirty="0">
                <a:solidFill>
                  <a:srgbClr val="FFFF00"/>
                </a:solidFill>
                <a:latin typeface="Times New Roman" panose="02020603050405020304" pitchFamily="18" charset="0"/>
              </a:rPr>
              <a:t>的</a:t>
            </a:r>
            <a:r>
              <a:rPr lang="en-US" altLang="zh-CN" sz="2800" i="1" dirty="0">
                <a:solidFill>
                  <a:srgbClr val="FFFF00"/>
                </a:solidFill>
                <a:latin typeface="Times New Roman" panose="02020603050405020304" pitchFamily="18" charset="0"/>
              </a:rPr>
              <a:t>n</a:t>
            </a:r>
            <a:r>
              <a:rPr lang="zh-CN" altLang="en-US" sz="2800" dirty="0">
                <a:solidFill>
                  <a:srgbClr val="FFFF00"/>
                </a:solidFill>
                <a:latin typeface="Times New Roman" panose="02020603050405020304" pitchFamily="18" charset="0"/>
              </a:rPr>
              <a:t>次幂</a:t>
            </a:r>
            <a:r>
              <a:rPr lang="en-US" altLang="zh-CN" sz="2800" dirty="0">
                <a:latin typeface="Times New Roman" panose="02020603050405020304" pitchFamily="18" charset="0"/>
              </a:rPr>
              <a:t>(power)</a:t>
            </a:r>
            <a:r>
              <a:rPr lang="zh-CN" altLang="en-US" sz="2800" dirty="0">
                <a:latin typeface="Times New Roman" panose="02020603050405020304" pitchFamily="18" charset="0"/>
              </a:rPr>
              <a:t>是一个语言，该语言定义为：</a:t>
            </a:r>
          </a:p>
          <a:p>
            <a:pPr marL="0" indent="565150" eaLnBrk="1" hangingPunct="1">
              <a:buFont typeface="Wingdings" panose="05000000000000000000" pitchFamily="2" charset="2"/>
              <a:buNone/>
            </a:pPr>
            <a:r>
              <a:rPr lang="zh-CN" altLang="en-US" sz="2800" dirty="0">
                <a:latin typeface="Times New Roman" panose="02020603050405020304" pitchFamily="18" charset="0"/>
              </a:rPr>
              <a:t>⑴ 当</a:t>
            </a:r>
            <a:r>
              <a:rPr lang="en-US" altLang="zh-CN" sz="2800" i="1" dirty="0">
                <a:latin typeface="Times New Roman" panose="02020603050405020304" pitchFamily="18" charset="0"/>
              </a:rPr>
              <a:t>n</a:t>
            </a:r>
            <a:r>
              <a:rPr lang="en-US" altLang="zh-CN" sz="2800" dirty="0">
                <a:latin typeface="Times New Roman" panose="02020603050405020304" pitchFamily="18" charset="0"/>
              </a:rPr>
              <a:t>=0</a:t>
            </a:r>
            <a:r>
              <a:rPr lang="zh-CN" altLang="en-US" sz="2800" dirty="0">
                <a:latin typeface="Times New Roman" panose="02020603050405020304" pitchFamily="18" charset="0"/>
              </a:rPr>
              <a:t>是，</a:t>
            </a:r>
            <a:r>
              <a:rPr lang="en-US" altLang="zh-CN" sz="2800" i="1" dirty="0">
                <a:latin typeface="Times New Roman" panose="02020603050405020304" pitchFamily="18" charset="0"/>
              </a:rPr>
              <a:t>L</a:t>
            </a:r>
            <a:r>
              <a:rPr lang="en-US" altLang="zh-CN" sz="2800" i="1" baseline="30000" dirty="0">
                <a:latin typeface="Times New Roman" panose="02020603050405020304" pitchFamily="18" charset="0"/>
              </a:rPr>
              <a:t>n</a:t>
            </a:r>
            <a:r>
              <a:rPr lang="en-US" altLang="zh-CN" sz="2800" dirty="0">
                <a:latin typeface="Times New Roman" panose="02020603050405020304" pitchFamily="18" charset="0"/>
              </a:rPr>
              <a:t>={</a:t>
            </a:r>
            <a:r>
              <a:rPr lang="en-US" altLang="zh-CN" sz="2800" i="1" dirty="0">
                <a:latin typeface="Times New Roman" panose="02020603050405020304" pitchFamily="18" charset="0"/>
              </a:rPr>
              <a:t>ε</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pPr marL="0" indent="565150" eaLnBrk="1" hangingPunct="1">
              <a:buFont typeface="Wingdings" panose="05000000000000000000" pitchFamily="2" charset="2"/>
              <a:buNone/>
            </a:pPr>
            <a:r>
              <a:rPr lang="zh-CN" altLang="en-US" sz="2800" dirty="0">
                <a:latin typeface="Times New Roman" panose="02020603050405020304" pitchFamily="18" charset="0"/>
              </a:rPr>
              <a:t>⑵ 当</a:t>
            </a:r>
            <a:r>
              <a:rPr lang="en-US" altLang="zh-CN" sz="2800" i="1" dirty="0">
                <a:latin typeface="Times New Roman" panose="02020603050405020304" pitchFamily="18" charset="0"/>
              </a:rPr>
              <a:t>n</a:t>
            </a:r>
            <a:r>
              <a:rPr lang="en-US" altLang="zh-CN" sz="2800" dirty="0">
                <a:latin typeface="Times New Roman" panose="02020603050405020304" pitchFamily="18" charset="0"/>
              </a:rPr>
              <a:t>≥1</a:t>
            </a:r>
            <a:r>
              <a:rPr lang="zh-CN" altLang="en-US" sz="2800" dirty="0">
                <a:latin typeface="Times New Roman" panose="02020603050405020304" pitchFamily="18" charset="0"/>
              </a:rPr>
              <a:t>时，</a:t>
            </a:r>
            <a:r>
              <a:rPr lang="en-US" altLang="zh-CN" sz="2800" i="1" dirty="0">
                <a:latin typeface="Times New Roman" panose="02020603050405020304" pitchFamily="18" charset="0"/>
              </a:rPr>
              <a:t>L</a:t>
            </a:r>
            <a:r>
              <a:rPr lang="en-US" altLang="zh-CN" sz="2800" i="1" baseline="30000" dirty="0">
                <a:latin typeface="Times New Roman" panose="02020603050405020304" pitchFamily="18" charset="0"/>
              </a:rPr>
              <a:t>n</a:t>
            </a:r>
            <a:r>
              <a:rPr lang="en-US" altLang="zh-CN" sz="2800" dirty="0">
                <a:latin typeface="Times New Roman" panose="02020603050405020304" pitchFamily="18" charset="0"/>
              </a:rPr>
              <a:t>= </a:t>
            </a:r>
            <a:r>
              <a:rPr lang="en-US" altLang="zh-CN" sz="2800" i="1" dirty="0">
                <a:latin typeface="Times New Roman" panose="02020603050405020304" pitchFamily="18" charset="0"/>
              </a:rPr>
              <a:t>L</a:t>
            </a:r>
            <a:r>
              <a:rPr lang="en-US" altLang="zh-CN" sz="2800" i="1" baseline="30000" dirty="0">
                <a:latin typeface="Times New Roman" panose="02020603050405020304" pitchFamily="18" charset="0"/>
              </a:rPr>
              <a:t>n</a:t>
            </a:r>
            <a:r>
              <a:rPr lang="en-US" altLang="zh-CN" sz="2800" baseline="30000" dirty="0">
                <a:latin typeface="Times New Roman" panose="02020603050405020304" pitchFamily="18" charset="0"/>
              </a:rPr>
              <a:t>-1</a:t>
            </a:r>
            <a:r>
              <a:rPr lang="en-US" altLang="zh-CN" sz="2800" i="1" dirty="0">
                <a:latin typeface="Times New Roman" panose="02020603050405020304" pitchFamily="18" charset="0"/>
              </a:rPr>
              <a:t>L</a:t>
            </a:r>
            <a:r>
              <a:rPr lang="zh-CN" altLang="en-US" sz="2800" dirty="0">
                <a:latin typeface="Times New Roman" panose="02020603050405020304" pitchFamily="18" charset="0"/>
              </a:rPr>
              <a:t>。</a:t>
            </a:r>
            <a:endParaRPr lang="zh-CN" altLang="en-US" sz="2800" i="1" dirty="0">
              <a:latin typeface="Times New Roman" panose="02020603050405020304" pitchFamily="18" charset="0"/>
            </a:endParaRPr>
          </a:p>
          <a:p>
            <a:pPr marL="0" indent="565150" eaLnBrk="1" hangingPunct="1">
              <a:buFont typeface="Wingdings" panose="05000000000000000000" pitchFamily="2" charset="2"/>
              <a:buNone/>
            </a:pPr>
            <a:r>
              <a:rPr lang="en-US" altLang="zh-CN" sz="2800" i="1" dirty="0">
                <a:solidFill>
                  <a:srgbClr val="FFFF00"/>
                </a:solidFill>
                <a:latin typeface="Times New Roman" panose="02020603050405020304" pitchFamily="18" charset="0"/>
              </a:rPr>
              <a:t>L</a:t>
            </a:r>
            <a:r>
              <a:rPr lang="zh-CN" altLang="en-US" sz="2800" dirty="0">
                <a:solidFill>
                  <a:srgbClr val="FFFF00"/>
                </a:solidFill>
                <a:latin typeface="Times New Roman" panose="02020603050405020304" pitchFamily="18" charset="0"/>
              </a:rPr>
              <a:t>的正闭包</a:t>
            </a:r>
            <a:r>
              <a:rPr lang="en-US" altLang="zh-CN" sz="2800" dirty="0">
                <a:latin typeface="Times New Roman" panose="02020603050405020304" pitchFamily="18" charset="0"/>
              </a:rPr>
              <a:t>(positive closure)</a:t>
            </a: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a:t>
            </a:r>
            <a:r>
              <a:rPr lang="zh-CN" altLang="en-US" sz="2800" dirty="0">
                <a:latin typeface="Times New Roman" panose="02020603050405020304" pitchFamily="18" charset="0"/>
              </a:rPr>
              <a:t>是一个语言，该语言定义为：</a:t>
            </a:r>
            <a:endParaRPr lang="zh-CN" altLang="en-US" sz="2800" i="1" dirty="0">
              <a:latin typeface="Times New Roman" panose="02020603050405020304" pitchFamily="18" charset="0"/>
            </a:endParaRPr>
          </a:p>
          <a:p>
            <a:pPr marL="0" indent="565150" eaLnBrk="1" hangingPunct="1">
              <a:buFont typeface="Wingdings" panose="05000000000000000000" pitchFamily="2" charset="2"/>
              <a:buNone/>
            </a:pP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a:t>
            </a:r>
            <a:r>
              <a:rPr lang="en-US" altLang="zh-CN" sz="2800" dirty="0">
                <a:latin typeface="Times New Roman" panose="02020603050405020304" pitchFamily="18" charset="0"/>
              </a:rPr>
              <a:t>=</a:t>
            </a:r>
            <a:r>
              <a:rPr lang="en-US" altLang="zh-CN" sz="2800" i="1"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3</a:t>
            </a:r>
            <a:r>
              <a:rPr lang="en-US" altLang="zh-CN" sz="2800" dirty="0">
                <a:latin typeface="Times New Roman" panose="02020603050405020304" pitchFamily="18" charset="0"/>
              </a:rPr>
              <a:t>∪</a:t>
            </a: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4</a:t>
            </a:r>
            <a:r>
              <a:rPr lang="en-US" altLang="zh-CN" sz="2800" dirty="0">
                <a:latin typeface="Times New Roman" panose="02020603050405020304" pitchFamily="18" charset="0"/>
              </a:rPr>
              <a:t>∪……</a:t>
            </a:r>
            <a:endParaRPr lang="en-US" altLang="zh-CN" sz="2800" i="1" dirty="0">
              <a:latin typeface="Times New Roman" panose="02020603050405020304" pitchFamily="18" charset="0"/>
            </a:endParaRPr>
          </a:p>
          <a:p>
            <a:pPr marL="0" indent="565150" eaLnBrk="1" hangingPunct="1">
              <a:buFont typeface="Wingdings" panose="05000000000000000000" pitchFamily="2" charset="2"/>
              <a:buNone/>
            </a:pPr>
            <a:r>
              <a:rPr lang="en-US" altLang="zh-CN" sz="2800" i="1" dirty="0">
                <a:solidFill>
                  <a:srgbClr val="FFFF00"/>
                </a:solidFill>
                <a:latin typeface="Times New Roman" panose="02020603050405020304" pitchFamily="18" charset="0"/>
              </a:rPr>
              <a:t>L</a:t>
            </a:r>
            <a:r>
              <a:rPr lang="zh-CN" altLang="en-US" sz="2800" dirty="0">
                <a:solidFill>
                  <a:srgbClr val="FFFF00"/>
                </a:solidFill>
                <a:latin typeface="Times New Roman" panose="02020603050405020304" pitchFamily="18" charset="0"/>
              </a:rPr>
              <a:t>的克林闭包</a:t>
            </a:r>
            <a:r>
              <a:rPr lang="en-US" altLang="zh-CN" sz="2800" dirty="0">
                <a:latin typeface="Times New Roman" panose="02020603050405020304" pitchFamily="18" charset="0"/>
              </a:rPr>
              <a:t>(Kleene closure)</a:t>
            </a: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a:t>
            </a:r>
            <a:r>
              <a:rPr lang="zh-CN" altLang="en-US" sz="2800" dirty="0">
                <a:latin typeface="Times New Roman" panose="02020603050405020304" pitchFamily="18" charset="0"/>
              </a:rPr>
              <a:t>是一个语言，该语言定义为：</a:t>
            </a:r>
            <a:endParaRPr lang="zh-CN" altLang="en-US" sz="2800" i="1" dirty="0">
              <a:latin typeface="Times New Roman" panose="02020603050405020304" pitchFamily="18" charset="0"/>
            </a:endParaRPr>
          </a:p>
          <a:p>
            <a:pPr marL="0" indent="565150" eaLnBrk="1" hangingPunct="1">
              <a:buFont typeface="Wingdings" panose="05000000000000000000" pitchFamily="2" charset="2"/>
              <a:buNone/>
            </a:pP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0</a:t>
            </a:r>
            <a:r>
              <a:rPr lang="en-US" altLang="zh-CN" sz="2800" dirty="0">
                <a:latin typeface="Times New Roman" panose="02020603050405020304" pitchFamily="18" charset="0"/>
              </a:rPr>
              <a:t>∪</a:t>
            </a:r>
            <a:r>
              <a:rPr lang="en-US" altLang="zh-CN" sz="2800" i="1"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3</a:t>
            </a:r>
            <a:r>
              <a:rPr lang="en-US" altLang="zh-CN" sz="2800" dirty="0">
                <a:latin typeface="Times New Roman" panose="02020603050405020304" pitchFamily="18" charset="0"/>
              </a:rPr>
              <a:t>∪</a:t>
            </a:r>
            <a:r>
              <a:rPr lang="en-US" altLang="zh-CN" sz="2800" i="1" dirty="0">
                <a:latin typeface="Times New Roman" panose="02020603050405020304" pitchFamily="18" charset="0"/>
              </a:rPr>
              <a:t>L</a:t>
            </a:r>
            <a:r>
              <a:rPr lang="en-US" altLang="zh-CN" sz="2800" baseline="30000" dirty="0">
                <a:latin typeface="Times New Roman" panose="02020603050405020304" pitchFamily="18" charset="0"/>
              </a:rPr>
              <a:t>4</a:t>
            </a:r>
            <a:r>
              <a:rPr lang="en-US" altLang="zh-CN" sz="2800" dirty="0">
                <a:latin typeface="Times New Roman" panose="02020603050405020304"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F1E798AA-3A82-4FC7-8F3E-149D085CD00B}"/>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2.3 </a:t>
            </a:r>
            <a:r>
              <a:rPr lang="zh-CN" altLang="en-US">
                <a:latin typeface="Times New Roman" panose="02020603050405020304" pitchFamily="18" charset="0"/>
              </a:rPr>
              <a:t>文法的定义</a:t>
            </a:r>
          </a:p>
        </p:txBody>
      </p:sp>
      <p:sp>
        <p:nvSpPr>
          <p:cNvPr id="45061" name="Rectangle 3">
            <a:extLst>
              <a:ext uri="{FF2B5EF4-FFF2-40B4-BE49-F238E27FC236}">
                <a16:creationId xmlns:a16="http://schemas.microsoft.com/office/drawing/2014/main" id="{7DD9C50D-451A-4E95-8573-E97A350AE78C}"/>
              </a:ext>
            </a:extLst>
          </p:cNvPr>
          <p:cNvSpPr>
            <a:spLocks noGrp="1" noChangeArrowheads="1"/>
          </p:cNvSpPr>
          <p:nvPr>
            <p:ph idx="1"/>
          </p:nvPr>
        </p:nvSpPr>
        <p:spPr/>
        <p:txBody>
          <a:bodyPr lIns="92075" tIns="46038" rIns="92075" bIns="46038"/>
          <a:lstStyle/>
          <a:p>
            <a:pPr algn="ctr" eaLnBrk="1" hangingPunct="1">
              <a:lnSpc>
                <a:spcPct val="130000"/>
              </a:lnSpc>
              <a:buFont typeface="Wingdings" panose="05000000000000000000" pitchFamily="2" charset="2"/>
              <a:buNone/>
            </a:pPr>
            <a:r>
              <a:rPr lang="zh-CN" altLang="en-US" sz="4800">
                <a:latin typeface="Times New Roman" panose="02020603050405020304" pitchFamily="18" charset="0"/>
              </a:rPr>
              <a:t>如何实现语言结构的</a:t>
            </a:r>
          </a:p>
          <a:p>
            <a:pPr algn="ctr" eaLnBrk="1" hangingPunct="1">
              <a:lnSpc>
                <a:spcPct val="130000"/>
              </a:lnSpc>
              <a:buFont typeface="Wingdings" panose="05000000000000000000" pitchFamily="2" charset="2"/>
              <a:buNone/>
            </a:pPr>
            <a:r>
              <a:rPr lang="zh-CN" altLang="en-US" sz="4800">
                <a:latin typeface="Times New Roman" panose="02020603050405020304" pitchFamily="18" charset="0"/>
              </a:rPr>
              <a:t>形式化描述？</a:t>
            </a:r>
          </a:p>
        </p:txBody>
      </p:sp>
      <p:sp>
        <p:nvSpPr>
          <p:cNvPr id="1000452" name="Text Box 4">
            <a:extLst>
              <a:ext uri="{FF2B5EF4-FFF2-40B4-BE49-F238E27FC236}">
                <a16:creationId xmlns:a16="http://schemas.microsoft.com/office/drawing/2014/main" id="{BC8C0F16-B5E0-4365-A9F5-2C44E82B9858}"/>
              </a:ext>
            </a:extLst>
          </p:cNvPr>
          <p:cNvSpPr txBox="1">
            <a:spLocks noChangeArrowheads="1"/>
          </p:cNvSpPr>
          <p:nvPr/>
        </p:nvSpPr>
        <p:spPr bwMode="auto">
          <a:xfrm>
            <a:off x="684213" y="4292600"/>
            <a:ext cx="43195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zh-CN" altLang="en-US" dirty="0">
                <a:solidFill>
                  <a:srgbClr val="FFFF00"/>
                </a:solidFill>
                <a:latin typeface="Times New Roman" panose="02020603050405020304" pitchFamily="18" charset="0"/>
              </a:rPr>
              <a:t>考虑赋值语句的形式：</a:t>
            </a:r>
          </a:p>
          <a:p>
            <a:pPr eaLnBrk="1" hangingPunct="1">
              <a:spcBef>
                <a:spcPct val="50000"/>
              </a:spcBef>
              <a:buClrTx/>
              <a:buSzTx/>
              <a:buFont typeface="Arial" panose="020B0604020202020204" pitchFamily="34" charset="0"/>
              <a:buNone/>
            </a:pPr>
            <a:r>
              <a:rPr lang="zh-CN" altLang="en-US" dirty="0">
                <a:solidFill>
                  <a:srgbClr val="FFFF00"/>
                </a:solidFill>
                <a:latin typeface="Times New Roman" panose="02020603050405020304" pitchFamily="18" charset="0"/>
              </a:rPr>
              <a:t>左部量 </a:t>
            </a:r>
            <a:r>
              <a:rPr lang="en-US" altLang="zh-CN" dirty="0">
                <a:solidFill>
                  <a:srgbClr val="FFFF00"/>
                </a:solidFill>
                <a:latin typeface="Times New Roman" panose="02020603050405020304" pitchFamily="18" charset="0"/>
              </a:rPr>
              <a:t>= </a:t>
            </a:r>
            <a:r>
              <a:rPr lang="zh-CN" altLang="en-US" dirty="0">
                <a:solidFill>
                  <a:srgbClr val="FFFF00"/>
                </a:solidFill>
                <a:latin typeface="Times New Roman" panose="02020603050405020304" pitchFamily="18" charset="0"/>
              </a:rPr>
              <a:t>右部表达式</a:t>
            </a:r>
          </a:p>
        </p:txBody>
      </p:sp>
      <p:sp>
        <p:nvSpPr>
          <p:cNvPr id="1000453" name="Text Box 5">
            <a:extLst>
              <a:ext uri="{FF2B5EF4-FFF2-40B4-BE49-F238E27FC236}">
                <a16:creationId xmlns:a16="http://schemas.microsoft.com/office/drawing/2014/main" id="{F35C04F4-4098-4225-87DF-CE4FB08E9904}"/>
              </a:ext>
            </a:extLst>
          </p:cNvPr>
          <p:cNvSpPr txBox="1">
            <a:spLocks noChangeArrowheads="1"/>
          </p:cNvSpPr>
          <p:nvPr/>
        </p:nvSpPr>
        <p:spPr bwMode="auto">
          <a:xfrm>
            <a:off x="5221288" y="4181475"/>
            <a:ext cx="3311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en-US" altLang="zh-CN" sz="2400" dirty="0">
                <a:solidFill>
                  <a:schemeClr val="accent2">
                    <a:lumMod val="60000"/>
                    <a:lumOff val="40000"/>
                  </a:schemeClr>
                </a:solidFill>
                <a:latin typeface="Times New Roman" panose="02020603050405020304" pitchFamily="18" charset="0"/>
              </a:rPr>
              <a:t>a = </a:t>
            </a:r>
            <a:r>
              <a:rPr lang="en-US" altLang="zh-CN" sz="2400" dirty="0" err="1">
                <a:solidFill>
                  <a:schemeClr val="accent2">
                    <a:lumMod val="60000"/>
                    <a:lumOff val="40000"/>
                  </a:schemeClr>
                </a:solidFill>
                <a:latin typeface="Times New Roman" panose="02020603050405020304" pitchFamily="18" charset="0"/>
              </a:rPr>
              <a:t>a+a</a:t>
            </a:r>
            <a:endParaRPr lang="en-US" altLang="zh-CN" sz="2400" dirty="0">
              <a:solidFill>
                <a:schemeClr val="accent2">
                  <a:lumMod val="60000"/>
                  <a:lumOff val="40000"/>
                </a:schemeClr>
              </a:solidFill>
              <a:latin typeface="Times New Roman" panose="02020603050405020304" pitchFamily="18" charset="0"/>
            </a:endParaRPr>
          </a:p>
          <a:p>
            <a:pPr eaLnBrk="1" hangingPunct="1">
              <a:spcBef>
                <a:spcPct val="50000"/>
              </a:spcBef>
              <a:buClrTx/>
              <a:buSzTx/>
              <a:buFont typeface="Arial" panose="020B0604020202020204" pitchFamily="34" charset="0"/>
              <a:buNone/>
            </a:pPr>
            <a:r>
              <a:rPr lang="en-US" altLang="zh-CN" sz="2400" dirty="0">
                <a:solidFill>
                  <a:schemeClr val="accent2">
                    <a:lumMod val="60000"/>
                    <a:lumOff val="40000"/>
                  </a:schemeClr>
                </a:solidFill>
                <a:latin typeface="Times New Roman" panose="02020603050405020304" pitchFamily="18" charset="0"/>
              </a:rPr>
              <a:t>b = m[3]+b</a:t>
            </a:r>
          </a:p>
          <a:p>
            <a:pPr eaLnBrk="1" hangingPunct="1">
              <a:spcBef>
                <a:spcPct val="50000"/>
              </a:spcBef>
              <a:buClrTx/>
              <a:buSzTx/>
              <a:buFont typeface="Arial" panose="020B0604020202020204" pitchFamily="34" charset="0"/>
              <a:buNone/>
            </a:pPr>
            <a:r>
              <a:rPr lang="en-US" altLang="zh-CN" sz="2400" dirty="0">
                <a:solidFill>
                  <a:schemeClr val="accent2">
                    <a:lumMod val="60000"/>
                    <a:lumOff val="40000"/>
                  </a:schemeClr>
                </a:solidFill>
                <a:latin typeface="Times New Roman" panose="02020603050405020304" pitchFamily="18" charset="0"/>
              </a:rPr>
              <a:t>m[1] = </a:t>
            </a:r>
            <a:r>
              <a:rPr lang="en-US" altLang="zh-CN" sz="2400" dirty="0" err="1">
                <a:solidFill>
                  <a:schemeClr val="accent2">
                    <a:lumMod val="60000"/>
                    <a:lumOff val="40000"/>
                  </a:schemeClr>
                </a:solidFill>
                <a:latin typeface="Times New Roman" panose="02020603050405020304" pitchFamily="18" charset="0"/>
              </a:rPr>
              <a:t>a+m</a:t>
            </a:r>
            <a:r>
              <a:rPr lang="en-US" altLang="zh-CN" sz="2400" dirty="0">
                <a:solidFill>
                  <a:schemeClr val="accent2">
                    <a:lumMod val="60000"/>
                    <a:lumOff val="40000"/>
                  </a:schemeClr>
                </a:solidFill>
                <a:latin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0452"/>
                                        </p:tgtEl>
                                        <p:attrNameLst>
                                          <p:attrName>style.visibility</p:attrName>
                                        </p:attrNameLst>
                                      </p:cBhvr>
                                      <p:to>
                                        <p:strVal val="visible"/>
                                      </p:to>
                                    </p:set>
                                    <p:anim calcmode="lin" valueType="num">
                                      <p:cBhvr additive="base">
                                        <p:cTn id="7" dur="500" fill="hold"/>
                                        <p:tgtEl>
                                          <p:spTgt spid="1000452"/>
                                        </p:tgtEl>
                                        <p:attrNameLst>
                                          <p:attrName>ppt_x</p:attrName>
                                        </p:attrNameLst>
                                      </p:cBhvr>
                                      <p:tavLst>
                                        <p:tav tm="0">
                                          <p:val>
                                            <p:strVal val="#ppt_x"/>
                                          </p:val>
                                        </p:tav>
                                        <p:tav tm="100000">
                                          <p:val>
                                            <p:strVal val="#ppt_x"/>
                                          </p:val>
                                        </p:tav>
                                      </p:tavLst>
                                    </p:anim>
                                    <p:anim calcmode="lin" valueType="num">
                                      <p:cBhvr additive="base">
                                        <p:cTn id="8" dur="500" fill="hold"/>
                                        <p:tgtEl>
                                          <p:spTgt spid="10004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0453"/>
                                        </p:tgtEl>
                                        <p:attrNameLst>
                                          <p:attrName>style.visibility</p:attrName>
                                        </p:attrNameLst>
                                      </p:cBhvr>
                                      <p:to>
                                        <p:strVal val="visible"/>
                                      </p:to>
                                    </p:set>
                                    <p:anim calcmode="lin" valueType="num">
                                      <p:cBhvr additive="base">
                                        <p:cTn id="13" dur="500" fill="hold"/>
                                        <p:tgtEl>
                                          <p:spTgt spid="1000453"/>
                                        </p:tgtEl>
                                        <p:attrNameLst>
                                          <p:attrName>ppt_x</p:attrName>
                                        </p:attrNameLst>
                                      </p:cBhvr>
                                      <p:tavLst>
                                        <p:tav tm="0">
                                          <p:val>
                                            <p:strVal val="#ppt_x"/>
                                          </p:val>
                                        </p:tav>
                                        <p:tav tm="100000">
                                          <p:val>
                                            <p:strVal val="#ppt_x"/>
                                          </p:val>
                                        </p:tav>
                                      </p:tavLst>
                                    </p:anim>
                                    <p:anim calcmode="lin" valueType="num">
                                      <p:cBhvr additive="base">
                                        <p:cTn id="14" dur="500" fill="hold"/>
                                        <p:tgtEl>
                                          <p:spTgt spid="1000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2" grpId="0"/>
      <p:bldP spid="1000453"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7D501191-1967-4836-AB68-98FE5CE7FEA1}"/>
              </a:ext>
            </a:extLst>
          </p:cNvPr>
          <p:cNvSpPr>
            <a:spLocks noGrp="1" noChangeArrowheads="1"/>
          </p:cNvSpPr>
          <p:nvPr>
            <p:ph type="title"/>
          </p:nvPr>
        </p:nvSpPr>
        <p:spPr/>
        <p:txBody>
          <a:bodyPr/>
          <a:lstStyle/>
          <a:p>
            <a:r>
              <a:rPr lang="en-US" altLang="zh-CN"/>
              <a:t>2.1 </a:t>
            </a:r>
            <a:r>
              <a:rPr lang="zh-CN" altLang="en-US"/>
              <a:t>语言概述</a:t>
            </a:r>
          </a:p>
        </p:txBody>
      </p:sp>
      <p:sp>
        <p:nvSpPr>
          <p:cNvPr id="974851" name="Rectangle 3">
            <a:extLst>
              <a:ext uri="{FF2B5EF4-FFF2-40B4-BE49-F238E27FC236}">
                <a16:creationId xmlns:a16="http://schemas.microsoft.com/office/drawing/2014/main" id="{F81616E8-94CA-423D-B840-624EE64040AC}"/>
              </a:ext>
            </a:extLst>
          </p:cNvPr>
          <p:cNvSpPr>
            <a:spLocks noGrp="1" noChangeArrowheads="1"/>
          </p:cNvSpPr>
          <p:nvPr>
            <p:ph type="body" idx="4294967295"/>
          </p:nvPr>
        </p:nvSpPr>
        <p:spPr>
          <a:xfrm>
            <a:off x="838200" y="1981200"/>
            <a:ext cx="8305800" cy="4572000"/>
          </a:xfrm>
        </p:spPr>
        <p:txBody>
          <a:bodyPr/>
          <a:lstStyle/>
          <a:p>
            <a:pPr eaLnBrk="1" hangingPunct="1"/>
            <a:endParaRPr lang="en-US" altLang="zh-CN" sz="4800" b="0">
              <a:latin typeface="楷体_GB2312" pitchFamily="49" charset="-122"/>
            </a:endParaRPr>
          </a:p>
          <a:p>
            <a:pPr algn="ctr" eaLnBrk="1" hangingPunct="1">
              <a:buFont typeface="Wingdings" panose="05000000000000000000" pitchFamily="2" charset="2"/>
              <a:buNone/>
            </a:pPr>
            <a:r>
              <a:rPr lang="zh-CN" altLang="en-US" sz="6000" b="0">
                <a:latin typeface="楷体_GB2312" pitchFamily="49" charset="-122"/>
              </a:rPr>
              <a:t>什么是语言？</a:t>
            </a:r>
          </a:p>
          <a:p>
            <a:pPr eaLnBrk="1" hangingPunct="1">
              <a:buFont typeface="Wingdings" panose="05000000000000000000" pitchFamily="2" charset="2"/>
              <a:buNone/>
            </a:pPr>
            <a:endParaRPr lang="en-US" altLang="zh-CN" sz="4800" b="0">
              <a:latin typeface="楷体_GB2312" pitchFamily="49" charset="-122"/>
            </a:endParaRPr>
          </a:p>
        </p:txBody>
      </p:sp>
      <p:sp>
        <p:nvSpPr>
          <p:cNvPr id="974852" name="Rectangle 4">
            <a:extLst>
              <a:ext uri="{FF2B5EF4-FFF2-40B4-BE49-F238E27FC236}">
                <a16:creationId xmlns:a16="http://schemas.microsoft.com/office/drawing/2014/main" id="{9DE9AB03-2C07-4D55-BCA1-5622EC001554}"/>
              </a:ext>
            </a:extLst>
          </p:cNvPr>
          <p:cNvSpPr>
            <a:spLocks noChangeArrowheads="1"/>
          </p:cNvSpPr>
          <p:nvPr/>
        </p:nvSpPr>
        <p:spPr bwMode="auto">
          <a:xfrm>
            <a:off x="419100" y="1847850"/>
            <a:ext cx="8305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buClrTx/>
              <a:buSzTx/>
              <a:buFont typeface="Arial" panose="020B0604020202020204" pitchFamily="34" charset="0"/>
              <a:buChar char="•"/>
            </a:pPr>
            <a:endParaRPr lang="en-US" altLang="zh-CN" sz="4800" dirty="0">
              <a:latin typeface="楷体_GB2312" pitchFamily="49" charset="-122"/>
            </a:endParaRPr>
          </a:p>
          <a:p>
            <a:pPr algn="ctr" eaLnBrk="1" hangingPunct="1">
              <a:buClrTx/>
              <a:buSzTx/>
              <a:buFont typeface="Arial" panose="020B0604020202020204" pitchFamily="34" charset="0"/>
              <a:buNone/>
            </a:pPr>
            <a:r>
              <a:rPr lang="zh-CN" altLang="en-US" sz="4800" dirty="0">
                <a:latin typeface="楷体_GB2312" pitchFamily="49" charset="-122"/>
              </a:rPr>
              <a:t>语言是一定的群体用来进行</a:t>
            </a:r>
          </a:p>
          <a:p>
            <a:pPr algn="ctr" eaLnBrk="1" hangingPunct="1">
              <a:buClrTx/>
              <a:buSzTx/>
              <a:buFont typeface="Arial" panose="020B0604020202020204" pitchFamily="34" charset="0"/>
              <a:buNone/>
            </a:pPr>
            <a:r>
              <a:rPr lang="zh-CN" altLang="en-US" sz="4800" dirty="0">
                <a:latin typeface="楷体_GB2312" pitchFamily="49" charset="-122"/>
              </a:rPr>
              <a:t>信息交流的工具。</a:t>
            </a:r>
          </a:p>
          <a:p>
            <a:pPr eaLnBrk="1" hangingPunct="1">
              <a:buClrTx/>
              <a:buSzTx/>
              <a:buFont typeface="Arial" panose="020B0604020202020204" pitchFamily="34" charset="0"/>
              <a:buNone/>
            </a:pPr>
            <a:endParaRPr lang="en-US" altLang="zh-CN" sz="4800" dirty="0">
              <a:latin typeface="楷体_GB2312" pitchFamily="49" charset="-122"/>
            </a:endParaRPr>
          </a:p>
        </p:txBody>
      </p:sp>
      <p:pic>
        <p:nvPicPr>
          <p:cNvPr id="2" name="图片 1">
            <a:extLst>
              <a:ext uri="{FF2B5EF4-FFF2-40B4-BE49-F238E27FC236}">
                <a16:creationId xmlns:a16="http://schemas.microsoft.com/office/drawing/2014/main" id="{4BE527E2-12D4-4333-9935-85DDD8364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4133850"/>
            <a:ext cx="22860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974851">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974851">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974851">
                                            <p:txEl>
                                              <p:pRg st="1" end="1"/>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
                                        </p:tgtEl>
                                        <p:attrNameLst>
                                          <p:attrName>ppt_x</p:attrName>
                                        </p:attrNameLst>
                                      </p:cBhvr>
                                      <p:tavLst>
                                        <p:tav tm="0">
                                          <p:val>
                                            <p:strVal val="ppt_x"/>
                                          </p:val>
                                        </p:tav>
                                        <p:tav tm="100000">
                                          <p:val>
                                            <p:strVal val="ppt_x"/>
                                          </p:val>
                                        </p:tav>
                                      </p:tavLst>
                                    </p:anim>
                                    <p:anim calcmode="lin" valueType="num">
                                      <p:cBhvr additive="base">
                                        <p:cTn id="11" dur="500"/>
                                        <p:tgtEl>
                                          <p:spTgt spid="2"/>
                                        </p:tgtEl>
                                        <p:attrNameLst>
                                          <p:attrName>ppt_y</p:attrName>
                                        </p:attrNameLst>
                                      </p:cBhvr>
                                      <p:tavLst>
                                        <p:tav tm="0">
                                          <p:val>
                                            <p:strVal val="ppt_y"/>
                                          </p:val>
                                        </p:tav>
                                        <p:tav tm="100000">
                                          <p:val>
                                            <p:strVal val="1+ppt_h/2"/>
                                          </p:val>
                                        </p:tav>
                                      </p:tavLst>
                                    </p:anim>
                                    <p:set>
                                      <p:cBhvr>
                                        <p:cTn id="12" dur="1" fill="hold">
                                          <p:stCondLst>
                                            <p:cond delay="499"/>
                                          </p:stCondLst>
                                        </p:cTn>
                                        <p:tgtEl>
                                          <p:spTgt spid="2"/>
                                        </p:tgtEl>
                                        <p:attrNameLst>
                                          <p:attrName>style.visibility</p:attrName>
                                        </p:attrNameLst>
                                      </p:cBhvr>
                                      <p:to>
                                        <p:strVal val="hidden"/>
                                      </p:to>
                                    </p:set>
                                  </p:childTnLst>
                                </p:cTn>
                              </p:par>
                              <p:par>
                                <p:cTn id="13" presetID="4" presetClass="entr" presetSubtype="32" fill="hold" grpId="0" nodeType="withEffect">
                                  <p:stCondLst>
                                    <p:cond delay="0"/>
                                  </p:stCondLst>
                                  <p:childTnLst>
                                    <p:set>
                                      <p:cBhvr>
                                        <p:cTn id="14" dur="1" fill="hold">
                                          <p:stCondLst>
                                            <p:cond delay="0"/>
                                          </p:stCondLst>
                                        </p:cTn>
                                        <p:tgtEl>
                                          <p:spTgt spid="974852">
                                            <p:txEl>
                                              <p:pRg st="1" end="1"/>
                                            </p:txEl>
                                          </p:spTgt>
                                        </p:tgtEl>
                                        <p:attrNameLst>
                                          <p:attrName>style.visibility</p:attrName>
                                        </p:attrNameLst>
                                      </p:cBhvr>
                                      <p:to>
                                        <p:strVal val="visible"/>
                                      </p:to>
                                    </p:set>
                                    <p:animEffect transition="in" filter="box(out)">
                                      <p:cBhvr>
                                        <p:cTn id="15" dur="500"/>
                                        <p:tgtEl>
                                          <p:spTgt spid="974852">
                                            <p:txEl>
                                              <p:pRg st="1" end="1"/>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974852">
                                            <p:txEl>
                                              <p:pRg st="2" end="2"/>
                                            </p:txEl>
                                          </p:spTgt>
                                        </p:tgtEl>
                                        <p:attrNameLst>
                                          <p:attrName>style.visibility</p:attrName>
                                        </p:attrNameLst>
                                      </p:cBhvr>
                                      <p:to>
                                        <p:strVal val="visible"/>
                                      </p:to>
                                    </p:set>
                                    <p:animEffect transition="in" filter="box(out)">
                                      <p:cBhvr>
                                        <p:cTn id="18" dur="500"/>
                                        <p:tgtEl>
                                          <p:spTgt spid="974852">
                                            <p:txEl>
                                              <p:pRg st="2" end="2"/>
                                            </p:txEl>
                                          </p:spTgt>
                                        </p:tgtEl>
                                      </p:cBhvr>
                                    </p:animEffect>
                                  </p:childTnLst>
                                </p:cTn>
                              </p:par>
                              <p:par>
                                <p:cTn id="19" presetID="2" presetClass="entr" presetSubtype="4" fill="hold" grpId="1" nodeType="withEffect">
                                  <p:stCondLst>
                                    <p:cond delay="0"/>
                                  </p:stCondLst>
                                  <p:childTnLst>
                                    <p:set>
                                      <p:cBhvr>
                                        <p:cTn id="20" dur="1" fill="hold">
                                          <p:stCondLst>
                                            <p:cond delay="0"/>
                                          </p:stCondLst>
                                        </p:cTn>
                                        <p:tgtEl>
                                          <p:spTgt spid="974852">
                                            <p:txEl>
                                              <p:pRg st="1" end="1"/>
                                            </p:txEl>
                                          </p:spTgt>
                                        </p:tgtEl>
                                        <p:attrNameLst>
                                          <p:attrName>style.visibility</p:attrName>
                                        </p:attrNameLst>
                                      </p:cBhvr>
                                      <p:to>
                                        <p:strVal val="visible"/>
                                      </p:to>
                                    </p:set>
                                    <p:anim calcmode="lin" valueType="num">
                                      <p:cBhvr additive="base">
                                        <p:cTn id="21" dur="500" fill="hold"/>
                                        <p:tgtEl>
                                          <p:spTgt spid="97485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74852">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974852">
                                            <p:txEl>
                                              <p:pRg st="2" end="2"/>
                                            </p:txEl>
                                          </p:spTgt>
                                        </p:tgtEl>
                                        <p:attrNameLst>
                                          <p:attrName>style.visibility</p:attrName>
                                        </p:attrNameLst>
                                      </p:cBhvr>
                                      <p:to>
                                        <p:strVal val="visible"/>
                                      </p:to>
                                    </p:set>
                                    <p:anim calcmode="lin" valueType="num">
                                      <p:cBhvr additive="base">
                                        <p:cTn id="25" dur="500" fill="hold"/>
                                        <p:tgtEl>
                                          <p:spTgt spid="97485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48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P spid="974852" grpId="0" build="p" bldLvl="2"/>
      <p:bldP spid="974852" grpI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5">
            <a:extLst>
              <a:ext uri="{FF2B5EF4-FFF2-40B4-BE49-F238E27FC236}">
                <a16:creationId xmlns:a16="http://schemas.microsoft.com/office/drawing/2014/main" id="{004C98FA-FE44-42BA-9A32-F444463FC0AE}"/>
              </a:ext>
            </a:extLst>
          </p:cNvPr>
          <p:cNvSpPr>
            <a:spLocks noGrp="1" noChangeArrowheads="1"/>
          </p:cNvSpPr>
          <p:nvPr>
            <p:ph type="title"/>
          </p:nvPr>
        </p:nvSpPr>
        <p:spPr/>
        <p:txBody>
          <a:bodyPr anchor="ctr"/>
          <a:lstStyle/>
          <a:p>
            <a:pPr eaLnBrk="1" hangingPunct="1"/>
            <a:r>
              <a:rPr lang="zh-CN" altLang="en-US"/>
              <a:t>句子的组成规则</a:t>
            </a:r>
          </a:p>
        </p:txBody>
      </p:sp>
      <p:sp>
        <p:nvSpPr>
          <p:cNvPr id="1002498" name="Rectangle 2">
            <a:extLst>
              <a:ext uri="{FF2B5EF4-FFF2-40B4-BE49-F238E27FC236}">
                <a16:creationId xmlns:a16="http://schemas.microsoft.com/office/drawing/2014/main" id="{48B6B5AA-D0D8-4C2B-9B3F-8BBC9A7AF494}"/>
              </a:ext>
            </a:extLst>
          </p:cNvPr>
          <p:cNvSpPr>
            <a:spLocks noGrp="1" noChangeArrowheads="1"/>
          </p:cNvSpPr>
          <p:nvPr>
            <p:ph idx="1"/>
          </p:nvPr>
        </p:nvSpPr>
        <p:spPr/>
        <p:txBody>
          <a:bodyPr>
            <a:normAutofit fontScale="92500" lnSpcReduction="10000"/>
          </a:bodyPr>
          <a:lstStyle/>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赋值语句</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左部量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左部量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左部量</a:t>
            </a:r>
            <a:r>
              <a:rPr lang="en-US" altLang="zh-CN" sz="2000">
                <a:latin typeface="Times New Roman" panose="02020603050405020304" pitchFamily="18" charset="0"/>
                <a:sym typeface="Symbol" panose="05050102010706020507" pitchFamily="18" charset="2"/>
              </a:rPr>
              <a:t>&gt; &lt;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&gt;b</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 c</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&gt;m[1]</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&gt;m[2]</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&gt;m[3]</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 +</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 -</a:t>
            </a:r>
          </a:p>
        </p:txBody>
      </p:sp>
      <p:sp>
        <p:nvSpPr>
          <p:cNvPr id="1002500" name="Text Box 4">
            <a:extLst>
              <a:ext uri="{FF2B5EF4-FFF2-40B4-BE49-F238E27FC236}">
                <a16:creationId xmlns:a16="http://schemas.microsoft.com/office/drawing/2014/main" id="{922F03C0-2FB7-4E71-BBBB-C1409015AE69}"/>
              </a:ext>
            </a:extLst>
          </p:cNvPr>
          <p:cNvSpPr txBox="1">
            <a:spLocks noChangeArrowheads="1"/>
          </p:cNvSpPr>
          <p:nvPr/>
        </p:nvSpPr>
        <p:spPr bwMode="auto">
          <a:xfrm>
            <a:off x="2756217" y="5948082"/>
            <a:ext cx="6192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zh-CN" altLang="en-US" sz="2400" dirty="0">
                <a:solidFill>
                  <a:schemeClr val="accent2">
                    <a:lumMod val="60000"/>
                    <a:lumOff val="40000"/>
                  </a:schemeClr>
                </a:solidFill>
                <a:latin typeface="Times New Roman" panose="02020603050405020304" pitchFamily="18" charset="0"/>
              </a:rPr>
              <a:t>问题：如何用符号来描述？即如何形式化？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2500"/>
                                        </p:tgtEl>
                                        <p:attrNameLst>
                                          <p:attrName>style.visibility</p:attrName>
                                        </p:attrNameLst>
                                      </p:cBhvr>
                                      <p:to>
                                        <p:strVal val="visible"/>
                                      </p:to>
                                    </p:set>
                                    <p:anim calcmode="lin" valueType="num">
                                      <p:cBhvr additive="base">
                                        <p:cTn id="7" dur="500" fill="hold"/>
                                        <p:tgtEl>
                                          <p:spTgt spid="1002500"/>
                                        </p:tgtEl>
                                        <p:attrNameLst>
                                          <p:attrName>ppt_x</p:attrName>
                                        </p:attrNameLst>
                                      </p:cBhvr>
                                      <p:tavLst>
                                        <p:tav tm="0">
                                          <p:val>
                                            <p:strVal val="#ppt_x"/>
                                          </p:val>
                                        </p:tav>
                                        <p:tav tm="100000">
                                          <p:val>
                                            <p:strVal val="#ppt_x"/>
                                          </p:val>
                                        </p:tav>
                                      </p:tavLst>
                                    </p:anim>
                                    <p:anim calcmode="lin" valueType="num">
                                      <p:cBhvr additive="base">
                                        <p:cTn id="8" dur="500" fill="hold"/>
                                        <p:tgtEl>
                                          <p:spTgt spid="1002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02498">
                                            <p:txEl>
                                              <p:pRg st="0" end="0"/>
                                            </p:txEl>
                                          </p:spTgt>
                                        </p:tgtEl>
                                        <p:attrNameLst>
                                          <p:attrName>style.visibility</p:attrName>
                                        </p:attrNameLst>
                                      </p:cBhvr>
                                      <p:to>
                                        <p:strVal val="visible"/>
                                      </p:to>
                                    </p:set>
                                    <p:animEffect transition="in" filter="blinds(horizontal)">
                                      <p:cBhvr>
                                        <p:cTn id="13" dur="500"/>
                                        <p:tgtEl>
                                          <p:spTgt spid="100249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02498">
                                            <p:txEl>
                                              <p:pRg st="1" end="1"/>
                                            </p:txEl>
                                          </p:spTgt>
                                        </p:tgtEl>
                                        <p:attrNameLst>
                                          <p:attrName>style.visibility</p:attrName>
                                        </p:attrNameLst>
                                      </p:cBhvr>
                                      <p:to>
                                        <p:strVal val="visible"/>
                                      </p:to>
                                    </p:set>
                                    <p:animEffect transition="in" filter="blinds(horizontal)">
                                      <p:cBhvr>
                                        <p:cTn id="18" dur="500"/>
                                        <p:tgtEl>
                                          <p:spTgt spid="100249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02498">
                                            <p:txEl>
                                              <p:pRg st="2" end="2"/>
                                            </p:txEl>
                                          </p:spTgt>
                                        </p:tgtEl>
                                        <p:attrNameLst>
                                          <p:attrName>style.visibility</p:attrName>
                                        </p:attrNameLst>
                                      </p:cBhvr>
                                      <p:to>
                                        <p:strVal val="visible"/>
                                      </p:to>
                                    </p:set>
                                    <p:animEffect transition="in" filter="blinds(horizontal)">
                                      <p:cBhvr>
                                        <p:cTn id="23" dur="500"/>
                                        <p:tgtEl>
                                          <p:spTgt spid="100249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02498">
                                            <p:txEl>
                                              <p:pRg st="3" end="3"/>
                                            </p:txEl>
                                          </p:spTgt>
                                        </p:tgtEl>
                                        <p:attrNameLst>
                                          <p:attrName>style.visibility</p:attrName>
                                        </p:attrNameLst>
                                      </p:cBhvr>
                                      <p:to>
                                        <p:strVal val="visible"/>
                                      </p:to>
                                    </p:set>
                                    <p:animEffect transition="in" filter="blinds(horizontal)">
                                      <p:cBhvr>
                                        <p:cTn id="28" dur="500"/>
                                        <p:tgtEl>
                                          <p:spTgt spid="1002498">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02498">
                                            <p:txEl>
                                              <p:pRg st="4" end="4"/>
                                            </p:txEl>
                                          </p:spTgt>
                                        </p:tgtEl>
                                        <p:attrNameLst>
                                          <p:attrName>style.visibility</p:attrName>
                                        </p:attrNameLst>
                                      </p:cBhvr>
                                      <p:to>
                                        <p:strVal val="visible"/>
                                      </p:to>
                                    </p:set>
                                    <p:animEffect transition="in" filter="blinds(horizontal)">
                                      <p:cBhvr>
                                        <p:cTn id="33" dur="500"/>
                                        <p:tgtEl>
                                          <p:spTgt spid="1002498">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02498">
                                            <p:txEl>
                                              <p:pRg st="5" end="5"/>
                                            </p:txEl>
                                          </p:spTgt>
                                        </p:tgtEl>
                                        <p:attrNameLst>
                                          <p:attrName>style.visibility</p:attrName>
                                        </p:attrNameLst>
                                      </p:cBhvr>
                                      <p:to>
                                        <p:strVal val="visible"/>
                                      </p:to>
                                    </p:set>
                                    <p:animEffect transition="in" filter="blinds(horizontal)">
                                      <p:cBhvr>
                                        <p:cTn id="38" dur="500"/>
                                        <p:tgtEl>
                                          <p:spTgt spid="1002498">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02498">
                                            <p:txEl>
                                              <p:pRg st="6" end="6"/>
                                            </p:txEl>
                                          </p:spTgt>
                                        </p:tgtEl>
                                        <p:attrNameLst>
                                          <p:attrName>style.visibility</p:attrName>
                                        </p:attrNameLst>
                                      </p:cBhvr>
                                      <p:to>
                                        <p:strVal val="visible"/>
                                      </p:to>
                                    </p:set>
                                    <p:animEffect transition="in" filter="blinds(horizontal)">
                                      <p:cBhvr>
                                        <p:cTn id="43" dur="500"/>
                                        <p:tgtEl>
                                          <p:spTgt spid="1002498">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02498">
                                            <p:txEl>
                                              <p:pRg st="7" end="7"/>
                                            </p:txEl>
                                          </p:spTgt>
                                        </p:tgtEl>
                                        <p:attrNameLst>
                                          <p:attrName>style.visibility</p:attrName>
                                        </p:attrNameLst>
                                      </p:cBhvr>
                                      <p:to>
                                        <p:strVal val="visible"/>
                                      </p:to>
                                    </p:set>
                                    <p:animEffect transition="in" filter="blinds(horizontal)">
                                      <p:cBhvr>
                                        <p:cTn id="48" dur="500"/>
                                        <p:tgtEl>
                                          <p:spTgt spid="1002498">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02498">
                                            <p:txEl>
                                              <p:pRg st="8" end="8"/>
                                            </p:txEl>
                                          </p:spTgt>
                                        </p:tgtEl>
                                        <p:attrNameLst>
                                          <p:attrName>style.visibility</p:attrName>
                                        </p:attrNameLst>
                                      </p:cBhvr>
                                      <p:to>
                                        <p:strVal val="visible"/>
                                      </p:to>
                                    </p:set>
                                    <p:animEffect transition="in" filter="blinds(horizontal)">
                                      <p:cBhvr>
                                        <p:cTn id="53" dur="500"/>
                                        <p:tgtEl>
                                          <p:spTgt spid="1002498">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02498">
                                            <p:txEl>
                                              <p:pRg st="9" end="9"/>
                                            </p:txEl>
                                          </p:spTgt>
                                        </p:tgtEl>
                                        <p:attrNameLst>
                                          <p:attrName>style.visibility</p:attrName>
                                        </p:attrNameLst>
                                      </p:cBhvr>
                                      <p:to>
                                        <p:strVal val="visible"/>
                                      </p:to>
                                    </p:set>
                                    <p:animEffect transition="in" filter="blinds(horizontal)">
                                      <p:cBhvr>
                                        <p:cTn id="58" dur="500"/>
                                        <p:tgtEl>
                                          <p:spTgt spid="1002498">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02498">
                                            <p:txEl>
                                              <p:pRg st="10" end="10"/>
                                            </p:txEl>
                                          </p:spTgt>
                                        </p:tgtEl>
                                        <p:attrNameLst>
                                          <p:attrName>style.visibility</p:attrName>
                                        </p:attrNameLst>
                                      </p:cBhvr>
                                      <p:to>
                                        <p:strVal val="visible"/>
                                      </p:to>
                                    </p:set>
                                    <p:animEffect transition="in" filter="blinds(horizontal)">
                                      <p:cBhvr>
                                        <p:cTn id="63" dur="500"/>
                                        <p:tgtEl>
                                          <p:spTgt spid="1002498">
                                            <p:txEl>
                                              <p:pRg st="10" end="1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002498">
                                            <p:txEl>
                                              <p:pRg st="11" end="11"/>
                                            </p:txEl>
                                          </p:spTgt>
                                        </p:tgtEl>
                                        <p:attrNameLst>
                                          <p:attrName>style.visibility</p:attrName>
                                        </p:attrNameLst>
                                      </p:cBhvr>
                                      <p:to>
                                        <p:strVal val="visible"/>
                                      </p:to>
                                    </p:set>
                                    <p:animEffect transition="in" filter="blinds(horizontal)">
                                      <p:cBhvr>
                                        <p:cTn id="68" dur="500"/>
                                        <p:tgtEl>
                                          <p:spTgt spid="1002498">
                                            <p:txEl>
                                              <p:pRg st="11" end="1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002498">
                                            <p:txEl>
                                              <p:pRg st="12" end="12"/>
                                            </p:txEl>
                                          </p:spTgt>
                                        </p:tgtEl>
                                        <p:attrNameLst>
                                          <p:attrName>style.visibility</p:attrName>
                                        </p:attrNameLst>
                                      </p:cBhvr>
                                      <p:to>
                                        <p:strVal val="visible"/>
                                      </p:to>
                                    </p:set>
                                    <p:animEffect transition="in" filter="blinds(horizontal)">
                                      <p:cBhvr>
                                        <p:cTn id="73" dur="500"/>
                                        <p:tgtEl>
                                          <p:spTgt spid="1002498">
                                            <p:txEl>
                                              <p:pRg st="12" end="1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002498">
                                            <p:txEl>
                                              <p:pRg st="13" end="13"/>
                                            </p:txEl>
                                          </p:spTgt>
                                        </p:tgtEl>
                                        <p:attrNameLst>
                                          <p:attrName>style.visibility</p:attrName>
                                        </p:attrNameLst>
                                      </p:cBhvr>
                                      <p:to>
                                        <p:strVal val="visible"/>
                                      </p:to>
                                    </p:set>
                                    <p:animEffect transition="in" filter="blinds(horizontal)">
                                      <p:cBhvr>
                                        <p:cTn id="78" dur="500"/>
                                        <p:tgtEl>
                                          <p:spTgt spid="1002498">
                                            <p:txEl>
                                              <p:pRg st="13" end="1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002498">
                                            <p:txEl>
                                              <p:pRg st="14" end="14"/>
                                            </p:txEl>
                                          </p:spTgt>
                                        </p:tgtEl>
                                        <p:attrNameLst>
                                          <p:attrName>style.visibility</p:attrName>
                                        </p:attrNameLst>
                                      </p:cBhvr>
                                      <p:to>
                                        <p:strVal val="visible"/>
                                      </p:to>
                                    </p:set>
                                    <p:animEffect transition="in" filter="blinds(horizontal)">
                                      <p:cBhvr>
                                        <p:cTn id="83" dur="500"/>
                                        <p:tgtEl>
                                          <p:spTgt spid="100249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8" grpId="0" build="p"/>
      <p:bldP spid="100250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117A5-6E2D-4C7E-82E2-C384D95899AA}"/>
              </a:ext>
            </a:extLst>
          </p:cNvPr>
          <p:cNvSpPr>
            <a:spLocks noGrp="1"/>
          </p:cNvSpPr>
          <p:nvPr>
            <p:ph type="title"/>
          </p:nvPr>
        </p:nvSpPr>
        <p:spPr/>
        <p:txBody>
          <a:bodyPr/>
          <a:lstStyle/>
          <a:p>
            <a:r>
              <a:rPr lang="zh-CN" altLang="en-US" sz="4000" dirty="0">
                <a:latin typeface="Times New Roman" panose="02020603050405020304" pitchFamily="18" charset="0"/>
                <a:ea typeface="黑体" panose="02010609060101010101" pitchFamily="49" charset="-122"/>
              </a:rPr>
              <a:t>定义句子的规则的语法组成</a:t>
            </a:r>
            <a:br>
              <a:rPr lang="zh-CN" altLang="en-US" sz="4000" dirty="0">
                <a:latin typeface="Times New Roman" panose="02020603050405020304" pitchFamily="18" charset="0"/>
                <a:ea typeface="黑体" panose="02010609060101010101" pitchFamily="49" charset="-122"/>
              </a:rPr>
            </a:b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终结符号集，非终结符号集，语法规则，开始符号</a:t>
            </a:r>
            <a:endParaRPr lang="zh-CN" altLang="en-US" sz="2000" dirty="0"/>
          </a:p>
        </p:txBody>
      </p:sp>
      <p:sp>
        <p:nvSpPr>
          <p:cNvPr id="47108" name="Rectangle 2">
            <a:extLst>
              <a:ext uri="{FF2B5EF4-FFF2-40B4-BE49-F238E27FC236}">
                <a16:creationId xmlns:a16="http://schemas.microsoft.com/office/drawing/2014/main" id="{59292492-F74B-41A8-889A-0F0A2FD6EF10}"/>
              </a:ext>
            </a:extLst>
          </p:cNvPr>
          <p:cNvSpPr>
            <a:spLocks noGrp="1" noChangeArrowheads="1"/>
          </p:cNvSpPr>
          <p:nvPr>
            <p:ph idx="1"/>
          </p:nvPr>
        </p:nvSpPr>
        <p:spPr/>
        <p:txBody>
          <a:bodyPr/>
          <a:lstStyle/>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非终结符号集</a:t>
            </a:r>
            <a:r>
              <a:rPr lang="en-US" altLang="zh-CN" sz="2400" b="1" i="1" dirty="0">
                <a:solidFill>
                  <a:srgbClr val="FFFF00"/>
                </a:solidFill>
                <a:latin typeface="Times New Roman" panose="02020603050405020304" pitchFamily="18" charset="0"/>
              </a:rPr>
              <a:t>V</a:t>
            </a:r>
            <a:r>
              <a:rPr lang="en-US" altLang="zh-CN" sz="2400" baseline="-25000" dirty="0">
                <a:solidFill>
                  <a:srgbClr val="FF0000"/>
                </a:solidFill>
                <a:latin typeface="Times New Roman" panose="02020603050405020304" pitchFamily="18" charset="0"/>
              </a:rPr>
              <a:t> </a:t>
            </a:r>
            <a:r>
              <a:rPr lang="en-US" altLang="zh-CN" sz="2400" dirty="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赋值语句</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左部量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右部表达式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简单变量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下标变量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运算符</a:t>
            </a:r>
            <a:r>
              <a:rPr lang="en-US" altLang="zh-CN" sz="2400" dirty="0">
                <a:latin typeface="Times New Roman" panose="02020603050405020304" pitchFamily="18" charset="0"/>
                <a:sym typeface="Symbol" panose="05050102010706020507" pitchFamily="18" charset="2"/>
              </a:rPr>
              <a:t>&gt;}</a:t>
            </a:r>
          </a:p>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终结符号集</a:t>
            </a:r>
            <a:r>
              <a:rPr lang="en-US" altLang="zh-CN" sz="2400" b="1" i="1" dirty="0">
                <a:solidFill>
                  <a:srgbClr val="FFFF00"/>
                </a:solidFill>
                <a:latin typeface="Times New Roman" panose="02020603050405020304" pitchFamily="18" charset="0"/>
              </a:rPr>
              <a:t>T</a:t>
            </a:r>
            <a:r>
              <a:rPr lang="en-US" altLang="zh-CN" sz="2400" baseline="-25000" dirty="0">
                <a:solidFill>
                  <a:schemeClr val="hlink"/>
                </a:solidFill>
                <a:latin typeface="Times New Roman" panose="02020603050405020304" pitchFamily="18" charset="0"/>
              </a:rPr>
              <a:t> </a:t>
            </a:r>
            <a:r>
              <a:rPr lang="en-US" altLang="zh-CN" sz="2400" dirty="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lang="en-US" altLang="zh-CN" sz="2400" dirty="0">
                <a:latin typeface="Times New Roman" panose="02020603050405020304" pitchFamily="18" charset="0"/>
              </a:rPr>
              <a:t>		{a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b, c, m[1], m[2], m[3], +, -}</a:t>
            </a:r>
          </a:p>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语法规则集</a:t>
            </a:r>
            <a:r>
              <a:rPr lang="en-US" altLang="zh-CN" sz="2400" b="1" i="1" dirty="0">
                <a:solidFill>
                  <a:srgbClr val="FFFF00"/>
                </a:solidFill>
                <a:latin typeface="Times New Roman" panose="02020603050405020304" pitchFamily="18" charset="0"/>
              </a:rPr>
              <a:t>P</a:t>
            </a:r>
            <a:r>
              <a:rPr lang="en-US" altLang="zh-CN" sz="2400" dirty="0">
                <a:solidFill>
                  <a:schemeClr val="hlink"/>
                </a:solidFill>
                <a:latin typeface="Times New Roman" panose="02020603050405020304" pitchFamily="18" charset="0"/>
              </a:rPr>
              <a:t> </a:t>
            </a:r>
            <a:r>
              <a:rPr lang="en-US" altLang="zh-CN" sz="2400" dirty="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赋值语句</a:t>
            </a:r>
            <a:r>
              <a:rPr lang="en-US" altLang="zh-CN" sz="2400" dirty="0">
                <a:latin typeface="Times New Roman" panose="02020603050405020304" pitchFamily="18" charset="0"/>
                <a:sym typeface="Symbol" panose="05050102010706020507" pitchFamily="18" charset="2"/>
              </a:rPr>
              <a:t>&gt;&lt;</a:t>
            </a:r>
            <a:r>
              <a:rPr lang="zh-CN" altLang="en-US" sz="2400" dirty="0">
                <a:latin typeface="Times New Roman" panose="02020603050405020304" pitchFamily="18" charset="0"/>
                <a:sym typeface="Symbol" panose="05050102010706020507" pitchFamily="18" charset="2"/>
              </a:rPr>
              <a:t>左部量</a:t>
            </a:r>
            <a:r>
              <a:rPr lang="en-US" altLang="zh-CN" sz="2400" dirty="0">
                <a:latin typeface="Times New Roman" panose="02020603050405020304" pitchFamily="18" charset="0"/>
                <a:sym typeface="Symbol" panose="05050102010706020507" pitchFamily="18" charset="2"/>
              </a:rPr>
              <a:t>&gt;=&lt;</a:t>
            </a:r>
            <a:r>
              <a:rPr lang="zh-CN" altLang="en-US" sz="2400" dirty="0">
                <a:latin typeface="Times New Roman" panose="02020603050405020304" pitchFamily="18" charset="0"/>
                <a:sym typeface="Symbol" panose="05050102010706020507" pitchFamily="18" charset="2"/>
              </a:rPr>
              <a:t>右部表达式</a:t>
            </a:r>
            <a:r>
              <a:rPr lang="en-US" altLang="zh-CN" sz="2400" dirty="0">
                <a:latin typeface="Times New Roman" panose="02020603050405020304" pitchFamily="18" charset="0"/>
                <a:sym typeface="Symbol" panose="05050102010706020507" pitchFamily="18" charset="2"/>
              </a:rPr>
              <a:t>&gt; </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endParaRPr lang="zh-CN" altLang="zh-CN" sz="2400" dirty="0">
              <a:latin typeface="Times New Roman" panose="02020603050405020304" pitchFamily="18" charset="0"/>
              <a:sym typeface="Symbol" panose="05050102010706020507" pitchFamily="18" charset="2"/>
            </a:endParaRPr>
          </a:p>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开始符号</a:t>
            </a:r>
            <a:r>
              <a:rPr lang="en-US" altLang="zh-CN" sz="2400" b="1" i="1" dirty="0">
                <a:solidFill>
                  <a:srgbClr val="FFFF00"/>
                </a:solidFill>
                <a:latin typeface="Times New Roman" panose="02020603050405020304" pitchFamily="18" charset="0"/>
              </a:rPr>
              <a:t>S</a:t>
            </a:r>
            <a:r>
              <a:rPr lang="en-US" altLang="zh-CN" sz="2400" dirty="0">
                <a:solidFill>
                  <a:schemeClr val="hlink"/>
                </a:solidFill>
                <a:latin typeface="Times New Roman" panose="02020603050405020304" pitchFamily="18" charset="0"/>
              </a:rPr>
              <a:t> </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赋值语句</a:t>
            </a:r>
            <a:endParaRPr lang="zh-CN" altLang="zh-CN" sz="2400" dirty="0">
              <a:latin typeface="Times New Roman" panose="02020603050405020304" pitchFamily="18" charset="0"/>
              <a:sym typeface="Symbol" panose="05050102010706020507"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6F1D0824-B8AE-4914-A889-0F5B6FB64C5E}"/>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1006595" name="Rectangle 3">
            <a:extLst>
              <a:ext uri="{FF2B5EF4-FFF2-40B4-BE49-F238E27FC236}">
                <a16:creationId xmlns:a16="http://schemas.microsoft.com/office/drawing/2014/main" id="{060CB8E1-9C67-4F91-8C9D-78BE6CABBF29}"/>
              </a:ext>
            </a:extLst>
          </p:cNvPr>
          <p:cNvSpPr>
            <a:spLocks noGrp="1" noChangeArrowheads="1"/>
          </p:cNvSpPr>
          <p:nvPr>
            <p:ph idx="1"/>
          </p:nvPr>
        </p:nvSpPr>
        <p:spPr/>
        <p:txBody>
          <a:bodyPr>
            <a:normAutofit/>
          </a:bodyPr>
          <a:lstStyle/>
          <a:p>
            <a:pPr algn="just" eaLnBrk="1" hangingPunct="1">
              <a:lnSpc>
                <a:spcPct val="120000"/>
              </a:lnSpc>
              <a:buFont typeface="Wingdings" panose="05000000000000000000" pitchFamily="2" charset="2"/>
              <a:buNone/>
            </a:pPr>
            <a:r>
              <a:rPr lang="zh-CN" altLang="en-US" sz="2800" dirty="0">
                <a:latin typeface="Times New Roman" panose="02020603050405020304" pitchFamily="18" charset="0"/>
              </a:rPr>
              <a:t>定义</a:t>
            </a:r>
            <a:r>
              <a:rPr lang="en-US" altLang="zh-CN" sz="2800" dirty="0">
                <a:latin typeface="Times New Roman" panose="02020603050405020304" pitchFamily="18" charset="0"/>
              </a:rPr>
              <a:t>2.16 </a:t>
            </a:r>
            <a:r>
              <a:rPr lang="zh-CN" altLang="en-US" sz="2800" dirty="0">
                <a:latin typeface="Times New Roman" panose="02020603050405020304" pitchFamily="18" charset="0"/>
              </a:rPr>
              <a:t>文法</a:t>
            </a:r>
            <a:r>
              <a:rPr lang="en-US" altLang="zh-CN" sz="2800" i="1" dirty="0">
                <a:latin typeface="Times New Roman" panose="02020603050405020304" pitchFamily="18" charset="0"/>
              </a:rPr>
              <a:t>G</a:t>
            </a:r>
            <a:r>
              <a:rPr lang="zh-CN" altLang="en-US" sz="2800" dirty="0">
                <a:latin typeface="Times New Roman" panose="02020603050405020304" pitchFamily="18" charset="0"/>
              </a:rPr>
              <a:t>为一个四元组</a:t>
            </a:r>
            <a:r>
              <a:rPr lang="en-US" altLang="zh-CN" sz="2800" dirty="0">
                <a:latin typeface="Times New Roman" panose="02020603050405020304" pitchFamily="18" charset="0"/>
              </a:rPr>
              <a:t>:</a:t>
            </a:r>
            <a:endParaRPr lang="en-US" altLang="zh-CN" sz="2400" dirty="0">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2400" dirty="0">
                <a:latin typeface="Times New Roman" panose="02020603050405020304" pitchFamily="18" charset="0"/>
              </a:rPr>
              <a:t>			</a:t>
            </a:r>
            <a:r>
              <a:rPr lang="zh-CN" altLang="en-US" sz="2400" i="1" dirty="0">
                <a:latin typeface="Times New Roman" panose="02020603050405020304" pitchFamily="18" charset="0"/>
              </a:rPr>
              <a:t>Ｇ</a:t>
            </a:r>
            <a:r>
              <a:rPr lang="zh-CN" altLang="en-US" sz="2400" dirty="0">
                <a:latin typeface="Times New Roman" panose="02020603050405020304" pitchFamily="18" charset="0"/>
              </a:rPr>
              <a:t> </a:t>
            </a:r>
            <a:r>
              <a:rPr lang="en-US" altLang="zh-CN" sz="2400" dirty="0">
                <a:latin typeface="Times New Roman" panose="02020603050405020304" pitchFamily="18" charset="0"/>
              </a:rPr>
              <a:t>= (</a:t>
            </a:r>
            <a:r>
              <a:rPr lang="zh-CN" altLang="en-US" sz="2400" i="1" dirty="0">
                <a:latin typeface="Times New Roman" panose="02020603050405020304" pitchFamily="18" charset="0"/>
              </a:rPr>
              <a:t>Ｖ</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zh-CN" altLang="en-US" sz="2400" dirty="0">
                <a:latin typeface="Times New Roman" panose="02020603050405020304" pitchFamily="18" charset="0"/>
              </a:rPr>
              <a:t>，</a:t>
            </a:r>
            <a:r>
              <a:rPr lang="zh-CN" altLang="en-US" sz="2400" i="1" dirty="0">
                <a:latin typeface="Times New Roman" panose="02020603050405020304" pitchFamily="18" charset="0"/>
              </a:rPr>
              <a:t>Ｐ</a:t>
            </a:r>
            <a:r>
              <a:rPr lang="zh-CN" altLang="en-US" sz="2400" dirty="0">
                <a:latin typeface="Times New Roman" panose="02020603050405020304" pitchFamily="18" charset="0"/>
              </a:rPr>
              <a:t>，</a:t>
            </a:r>
            <a:r>
              <a:rPr lang="zh-CN" altLang="en-US" sz="2400" i="1" dirty="0">
                <a:latin typeface="Times New Roman" panose="02020603050405020304" pitchFamily="18" charset="0"/>
              </a:rPr>
              <a:t>Ｓ</a:t>
            </a:r>
            <a:r>
              <a:rPr lang="en-US" altLang="zh-CN" sz="2400" dirty="0">
                <a:latin typeface="Times New Roman" panose="02020603050405020304" pitchFamily="18" charset="0"/>
              </a:rPr>
              <a:t>)</a:t>
            </a:r>
          </a:p>
          <a:p>
            <a:pPr algn="just">
              <a:lnSpc>
                <a:spcPct val="120000"/>
              </a:lnSpc>
            </a:pPr>
            <a:r>
              <a:rPr lang="zh-CN" altLang="en-US" sz="2400" i="1" dirty="0">
                <a:latin typeface="Times New Roman" panose="02020603050405020304" pitchFamily="18" charset="0"/>
              </a:rPr>
              <a:t>Ｖ</a:t>
            </a:r>
            <a:r>
              <a:rPr lang="zh-CN" altLang="en-US" sz="2400" dirty="0">
                <a:latin typeface="Times New Roman" panose="02020603050405020304" pitchFamily="18" charset="0"/>
              </a:rPr>
              <a:t>：非终结符</a:t>
            </a:r>
            <a:r>
              <a:rPr lang="en-US" altLang="zh-CN" sz="2400" dirty="0">
                <a:latin typeface="Times New Roman" panose="02020603050405020304" pitchFamily="18" charset="0"/>
              </a:rPr>
              <a:t>(Variable)</a:t>
            </a:r>
            <a:r>
              <a:rPr lang="zh-CN" altLang="en-US" sz="2400" dirty="0">
                <a:latin typeface="Times New Roman" panose="02020603050405020304" pitchFamily="18" charset="0"/>
              </a:rPr>
              <a:t>集</a:t>
            </a:r>
          </a:p>
          <a:p>
            <a:pPr lvl="1" algn="just" eaLnBrk="1" hangingPunct="1">
              <a:lnSpc>
                <a:spcPct val="120000"/>
              </a:lnSpc>
            </a:pPr>
            <a:r>
              <a:rPr lang="zh-CN" altLang="en-US" sz="2400" dirty="0">
                <a:latin typeface="Times New Roman" panose="02020603050405020304" pitchFamily="18" charset="0"/>
              </a:rPr>
              <a:t>语法变量（成分）</a:t>
            </a:r>
            <a:r>
              <a:rPr lang="en-US" altLang="zh-CN" sz="2400" dirty="0">
                <a:latin typeface="Times New Roman" panose="02020603050405020304" pitchFamily="18" charset="0"/>
              </a:rPr>
              <a:t>——</a:t>
            </a:r>
            <a:r>
              <a:rPr lang="zh-CN" altLang="en-US" sz="2400" dirty="0">
                <a:latin typeface="Times New Roman" panose="02020603050405020304" pitchFamily="18" charset="0"/>
              </a:rPr>
              <a:t>代表某个语言的各种子结构</a:t>
            </a:r>
            <a:endParaRPr lang="zh-CN" altLang="en-US" sz="2000" dirty="0">
              <a:latin typeface="Times New Roman" panose="02020603050405020304" pitchFamily="18" charset="0"/>
            </a:endParaRPr>
          </a:p>
          <a:p>
            <a:pPr>
              <a:lnSpc>
                <a:spcPct val="120000"/>
              </a:lnSpc>
            </a:pPr>
            <a:r>
              <a:rPr lang="en-US" altLang="zh-CN" sz="2400" i="1" dirty="0">
                <a:latin typeface="Times New Roman" panose="02020603050405020304" pitchFamily="18" charset="0"/>
              </a:rPr>
              <a:t>T</a:t>
            </a:r>
            <a:r>
              <a:rPr lang="zh-CN" altLang="en-US" sz="2400" dirty="0">
                <a:latin typeface="Times New Roman" panose="02020603050405020304" pitchFamily="18" charset="0"/>
              </a:rPr>
              <a:t>：终结符</a:t>
            </a:r>
            <a:r>
              <a:rPr lang="en-US" altLang="zh-CN" sz="2400" dirty="0">
                <a:latin typeface="Times New Roman" panose="02020603050405020304" pitchFamily="18" charset="0"/>
              </a:rPr>
              <a:t>(Terminal)</a:t>
            </a:r>
            <a:r>
              <a:rPr lang="zh-CN" altLang="en-US" sz="2400" dirty="0">
                <a:latin typeface="Times New Roman" panose="02020603050405020304" pitchFamily="18" charset="0"/>
              </a:rPr>
              <a:t>集</a:t>
            </a:r>
          </a:p>
          <a:p>
            <a:pPr lvl="1" eaLnBrk="1" hangingPunct="1">
              <a:lnSpc>
                <a:spcPct val="130000"/>
              </a:lnSpc>
            </a:pPr>
            <a:r>
              <a:rPr lang="zh-CN" altLang="en-US" sz="2400" dirty="0">
                <a:latin typeface="Times New Roman" panose="02020603050405020304" pitchFamily="18" charset="0"/>
              </a:rPr>
              <a:t>语言的句子中出现的字符</a:t>
            </a:r>
            <a:r>
              <a:rPr lang="zh-CN" altLang="en-US" sz="2000" dirty="0">
                <a:latin typeface="Times New Roman" panose="02020603050405020304" pitchFamily="18" charset="0"/>
              </a:rPr>
              <a:t>，</a:t>
            </a:r>
            <a:r>
              <a:rPr lang="zh-CN" altLang="en-US" sz="2000" i="1" dirty="0">
                <a:latin typeface="Times New Roman" panose="02020603050405020304" pitchFamily="18" charset="0"/>
              </a:rPr>
              <a:t>Ｖ</a:t>
            </a:r>
            <a:r>
              <a:rPr lang="zh-CN" altLang="en-US" sz="2000" dirty="0">
                <a:latin typeface="Times New Roman" panose="02020603050405020304" pitchFamily="18" charset="0"/>
              </a:rPr>
              <a:t>∩</a:t>
            </a:r>
            <a:r>
              <a:rPr lang="en-US" altLang="zh-CN" sz="2000" i="1" dirty="0">
                <a:latin typeface="Times New Roman" panose="02020603050405020304" pitchFamily="18" charset="0"/>
              </a:rPr>
              <a:t>T </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sym typeface="Symbol" panose="05050102010706020507" pitchFamily="18" charset="2"/>
            </a:endParaRPr>
          </a:p>
          <a:p>
            <a:pPr algn="just" eaLnBrk="1" hangingPunct="1">
              <a:lnSpc>
                <a:spcPct val="120000"/>
              </a:lnSpc>
            </a:pPr>
            <a:r>
              <a:rPr lang="zh-CN" altLang="en-US" sz="2400" i="1" dirty="0">
                <a:latin typeface="Times New Roman" panose="02020603050405020304" pitchFamily="18" charset="0"/>
              </a:rPr>
              <a:t>Ｓ</a:t>
            </a:r>
            <a:r>
              <a:rPr lang="zh-CN" altLang="en-US" sz="2400" dirty="0">
                <a:latin typeface="Times New Roman" panose="02020603050405020304" pitchFamily="18" charset="0"/>
              </a:rPr>
              <a:t>：开始符号</a:t>
            </a:r>
            <a:r>
              <a:rPr lang="en-US" altLang="zh-CN" sz="2400" dirty="0">
                <a:latin typeface="Times New Roman" panose="02020603050405020304" pitchFamily="18" charset="0"/>
              </a:rPr>
              <a:t>(Start Symbol)</a:t>
            </a:r>
            <a:r>
              <a:rPr lang="zh-CN" altLang="en-US"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i="1" dirty="0">
                <a:latin typeface="Times New Roman" panose="02020603050405020304" pitchFamily="18" charset="0"/>
              </a:rPr>
              <a:t>Ｖ</a:t>
            </a:r>
          </a:p>
          <a:p>
            <a:pPr lvl="1" eaLnBrk="1" hangingPunct="1">
              <a:lnSpc>
                <a:spcPct val="120000"/>
              </a:lnSpc>
            </a:pPr>
            <a:r>
              <a:rPr lang="zh-CN" altLang="en-US" sz="2400" dirty="0">
                <a:latin typeface="Times New Roman" panose="02020603050405020304" pitchFamily="18" charset="0"/>
              </a:rPr>
              <a:t>代表文法所定义的语言，至少在产生式左侧出现一次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6595">
                                            <p:txEl>
                                              <p:pRg st="0" end="0"/>
                                            </p:txEl>
                                          </p:spTgt>
                                        </p:tgtEl>
                                        <p:attrNameLst>
                                          <p:attrName>style.visibility</p:attrName>
                                        </p:attrNameLst>
                                      </p:cBhvr>
                                      <p:to>
                                        <p:strVal val="visible"/>
                                      </p:to>
                                    </p:set>
                                    <p:animEffect transition="in" filter="box(out)">
                                      <p:cBhvr>
                                        <p:cTn id="7" dur="500"/>
                                        <p:tgtEl>
                                          <p:spTgt spid="100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06595">
                                            <p:txEl>
                                              <p:pRg st="1" end="1"/>
                                            </p:txEl>
                                          </p:spTgt>
                                        </p:tgtEl>
                                        <p:attrNameLst>
                                          <p:attrName>style.visibility</p:attrName>
                                        </p:attrNameLst>
                                      </p:cBhvr>
                                      <p:to>
                                        <p:strVal val="visible"/>
                                      </p:to>
                                    </p:set>
                                    <p:animEffect transition="in" filter="box(out)">
                                      <p:cBhvr>
                                        <p:cTn id="12" dur="500"/>
                                        <p:tgtEl>
                                          <p:spTgt spid="100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06595">
                                            <p:txEl>
                                              <p:pRg st="2" end="2"/>
                                            </p:txEl>
                                          </p:spTgt>
                                        </p:tgtEl>
                                        <p:attrNameLst>
                                          <p:attrName>style.visibility</p:attrName>
                                        </p:attrNameLst>
                                      </p:cBhvr>
                                      <p:to>
                                        <p:strVal val="visible"/>
                                      </p:to>
                                    </p:set>
                                    <p:animEffect transition="in" filter="box(out)">
                                      <p:cBhvr>
                                        <p:cTn id="17" dur="500"/>
                                        <p:tgtEl>
                                          <p:spTgt spid="100659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06595">
                                            <p:txEl>
                                              <p:pRg st="3" end="3"/>
                                            </p:txEl>
                                          </p:spTgt>
                                        </p:tgtEl>
                                        <p:attrNameLst>
                                          <p:attrName>style.visibility</p:attrName>
                                        </p:attrNameLst>
                                      </p:cBhvr>
                                      <p:to>
                                        <p:strVal val="visible"/>
                                      </p:to>
                                    </p:set>
                                    <p:animEffect transition="in" filter="box(out)">
                                      <p:cBhvr>
                                        <p:cTn id="20" dur="500"/>
                                        <p:tgtEl>
                                          <p:spTgt spid="10065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06595">
                                            <p:txEl>
                                              <p:pRg st="4" end="4"/>
                                            </p:txEl>
                                          </p:spTgt>
                                        </p:tgtEl>
                                        <p:attrNameLst>
                                          <p:attrName>style.visibility</p:attrName>
                                        </p:attrNameLst>
                                      </p:cBhvr>
                                      <p:to>
                                        <p:strVal val="visible"/>
                                      </p:to>
                                    </p:set>
                                    <p:animEffect transition="in" filter="box(out)">
                                      <p:cBhvr>
                                        <p:cTn id="25" dur="500"/>
                                        <p:tgtEl>
                                          <p:spTgt spid="100659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06595">
                                            <p:txEl>
                                              <p:pRg st="5" end="5"/>
                                            </p:txEl>
                                          </p:spTgt>
                                        </p:tgtEl>
                                        <p:attrNameLst>
                                          <p:attrName>style.visibility</p:attrName>
                                        </p:attrNameLst>
                                      </p:cBhvr>
                                      <p:to>
                                        <p:strVal val="visible"/>
                                      </p:to>
                                    </p:set>
                                    <p:animEffect transition="in" filter="box(out)">
                                      <p:cBhvr>
                                        <p:cTn id="28" dur="500"/>
                                        <p:tgtEl>
                                          <p:spTgt spid="10065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06595">
                                            <p:txEl>
                                              <p:pRg st="6" end="6"/>
                                            </p:txEl>
                                          </p:spTgt>
                                        </p:tgtEl>
                                        <p:attrNameLst>
                                          <p:attrName>style.visibility</p:attrName>
                                        </p:attrNameLst>
                                      </p:cBhvr>
                                      <p:to>
                                        <p:strVal val="visible"/>
                                      </p:to>
                                    </p:set>
                                    <p:animEffect transition="in" filter="box(out)">
                                      <p:cBhvr>
                                        <p:cTn id="33" dur="500"/>
                                        <p:tgtEl>
                                          <p:spTgt spid="100659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06595">
                                            <p:txEl>
                                              <p:pRg st="7" end="7"/>
                                            </p:txEl>
                                          </p:spTgt>
                                        </p:tgtEl>
                                        <p:attrNameLst>
                                          <p:attrName>style.visibility</p:attrName>
                                        </p:attrNameLst>
                                      </p:cBhvr>
                                      <p:to>
                                        <p:strVal val="visible"/>
                                      </p:to>
                                    </p:set>
                                    <p:animEffect transition="in" filter="box(out)">
                                      <p:cBhvr>
                                        <p:cTn id="36" dur="500"/>
                                        <p:tgtEl>
                                          <p:spTgt spid="1006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C84F8510-A227-4BCC-8B95-BDD8A8FF75FB}"/>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49157" name="Rectangle 3">
            <a:extLst>
              <a:ext uri="{FF2B5EF4-FFF2-40B4-BE49-F238E27FC236}">
                <a16:creationId xmlns:a16="http://schemas.microsoft.com/office/drawing/2014/main" id="{D024DE08-8462-462A-A793-D4A459D21901}"/>
              </a:ext>
            </a:extLst>
          </p:cNvPr>
          <p:cNvSpPr>
            <a:spLocks noGrp="1" noChangeArrowheads="1"/>
          </p:cNvSpPr>
          <p:nvPr>
            <p:ph idx="1"/>
          </p:nvPr>
        </p:nvSpPr>
        <p:spPr/>
        <p:txBody>
          <a:bodyPr/>
          <a:lstStyle/>
          <a:p>
            <a:pPr marL="0" indent="0" algn="just" eaLnBrk="1" hangingPunct="1">
              <a:lnSpc>
                <a:spcPct val="120000"/>
              </a:lnSpc>
            </a:pPr>
            <a:r>
              <a:rPr lang="zh-CN" altLang="en-US" sz="2800" i="1" dirty="0">
                <a:latin typeface="Times New Roman" panose="02020603050405020304" pitchFamily="18" charset="0"/>
              </a:rPr>
              <a:t>Ｐ</a:t>
            </a:r>
            <a:r>
              <a:rPr lang="zh-CN" altLang="en-US" sz="2800" dirty="0">
                <a:latin typeface="Times New Roman" panose="02020603050405020304" pitchFamily="18" charset="0"/>
              </a:rPr>
              <a:t>：产生式</a:t>
            </a:r>
            <a:r>
              <a:rPr lang="en-US" altLang="zh-CN" sz="2800" dirty="0">
                <a:latin typeface="Times New Roman" panose="02020603050405020304" pitchFamily="18" charset="0"/>
              </a:rPr>
              <a:t>(Product)</a:t>
            </a:r>
            <a:r>
              <a:rPr lang="zh-CN" altLang="en-US" sz="2800" dirty="0">
                <a:latin typeface="Times New Roman" panose="02020603050405020304" pitchFamily="18" charset="0"/>
              </a:rPr>
              <a:t>集合</a:t>
            </a:r>
          </a:p>
          <a:p>
            <a:pPr marL="0" indent="0" algn="just" eaLnBrk="1" hangingPunct="1">
              <a:lnSpc>
                <a:spcPct val="120000"/>
              </a:lnSpc>
              <a:buFont typeface="Wingdings" panose="05000000000000000000" pitchFamily="2" charset="2"/>
              <a:buNone/>
            </a:pPr>
            <a:r>
              <a:rPr lang="en-US" altLang="zh-CN" i="1" dirty="0">
                <a:latin typeface="Times New Roman" panose="02020603050405020304" pitchFamily="18" charset="0"/>
              </a:rPr>
              <a:t>α</a:t>
            </a:r>
            <a:r>
              <a:rPr lang="en-US" altLang="zh-CN" sz="2800"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，被称为产生式（定义式），读作：</a:t>
            </a:r>
            <a:r>
              <a:rPr lang="en-US" altLang="zh-CN" i="1" dirty="0">
                <a:latin typeface="Times New Roman" panose="02020603050405020304" pitchFamily="18" charset="0"/>
              </a:rPr>
              <a:t>α</a:t>
            </a:r>
            <a:r>
              <a:rPr lang="zh-CN" altLang="en-US" dirty="0">
                <a:latin typeface="Times New Roman" panose="02020603050405020304" pitchFamily="18" charset="0"/>
              </a:rPr>
              <a:t>定义为</a:t>
            </a:r>
            <a:r>
              <a:rPr lang="en-US" altLang="zh-CN" i="1" dirty="0">
                <a:latin typeface="Times New Roman" panose="02020603050405020304" pitchFamily="18" charset="0"/>
              </a:rPr>
              <a:t>β</a:t>
            </a:r>
            <a:r>
              <a:rPr lang="zh-CN" altLang="en-US" dirty="0">
                <a:latin typeface="Times New Roman" panose="02020603050405020304" pitchFamily="18" charset="0"/>
              </a:rPr>
              <a:t>。其中</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zh-CN" altLang="en-US" i="1" dirty="0">
                <a:latin typeface="Times New Roman" panose="02020603050405020304" pitchFamily="18" charset="0"/>
              </a:rPr>
              <a:t>Ｖ</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，且</a:t>
            </a:r>
            <a:r>
              <a:rPr lang="en-US" altLang="zh-CN" i="1" dirty="0">
                <a:latin typeface="Times New Roman" panose="02020603050405020304" pitchFamily="18" charset="0"/>
              </a:rPr>
              <a:t>α</a:t>
            </a:r>
            <a:r>
              <a:rPr lang="zh-CN" altLang="en-US" dirty="0">
                <a:latin typeface="Times New Roman" panose="02020603050405020304" pitchFamily="18" charset="0"/>
              </a:rPr>
              <a:t>中至少有</a:t>
            </a:r>
            <a:r>
              <a:rPr lang="zh-CN" altLang="en-US" i="1" dirty="0">
                <a:latin typeface="Times New Roman" panose="02020603050405020304" pitchFamily="18" charset="0"/>
              </a:rPr>
              <a:t>Ｖ</a:t>
            </a:r>
            <a:r>
              <a:rPr lang="zh-CN" altLang="en-US" dirty="0">
                <a:latin typeface="Times New Roman" panose="02020603050405020304" pitchFamily="18" charset="0"/>
              </a:rPr>
              <a:t>中元素的一个出现。</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zh-CN" altLang="en-US" i="1" dirty="0">
                <a:latin typeface="Times New Roman" panose="02020603050405020304" pitchFamily="18" charset="0"/>
              </a:rPr>
              <a:t>Ｖ</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α</a:t>
            </a:r>
            <a:r>
              <a:rPr lang="zh-CN" altLang="en-US" dirty="0">
                <a:latin typeface="Times New Roman" panose="02020603050405020304" pitchFamily="18" charset="0"/>
              </a:rPr>
              <a:t>称为产生式</a:t>
            </a:r>
            <a:r>
              <a:rPr lang="en-US" altLang="zh-CN" i="1" dirty="0">
                <a:latin typeface="Times New Roman" panose="02020603050405020304" pitchFamily="18" charset="0"/>
              </a:rPr>
              <a:t>α</a:t>
            </a:r>
            <a:r>
              <a:rPr lang="en-US" altLang="zh-CN" sz="2800"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左部</a:t>
            </a:r>
            <a:r>
              <a:rPr lang="en-US" altLang="zh-CN" dirty="0">
                <a:latin typeface="Times New Roman" panose="02020603050405020304" pitchFamily="18" charset="0"/>
              </a:rPr>
              <a:t>(Left Part)</a:t>
            </a:r>
            <a:r>
              <a:rPr lang="zh-CN" altLang="en-US"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称为产生式</a:t>
            </a:r>
            <a:r>
              <a:rPr lang="en-US" altLang="zh-CN" i="1" dirty="0">
                <a:latin typeface="Times New Roman" panose="02020603050405020304" pitchFamily="18" charset="0"/>
              </a:rPr>
              <a:t>α</a:t>
            </a:r>
            <a:r>
              <a:rPr lang="en-US" altLang="zh-CN" sz="2800"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右部</a:t>
            </a:r>
            <a:r>
              <a:rPr lang="en-US" altLang="zh-CN" dirty="0">
                <a:latin typeface="Times New Roman" panose="02020603050405020304" pitchFamily="18" charset="0"/>
              </a:rPr>
              <a:t>(Right Part)</a:t>
            </a:r>
            <a:r>
              <a:rPr lang="zh-CN" altLang="en-US" dirty="0">
                <a:latin typeface="Times New Roman" panose="02020603050405020304" pitchFamily="18" charset="0"/>
              </a:rPr>
              <a:t>。</a:t>
            </a:r>
          </a:p>
          <a:p>
            <a:pPr marL="0" indent="0" algn="just" eaLnBrk="1" hangingPunct="1">
              <a:lnSpc>
                <a:spcPct val="120000"/>
              </a:lnSpc>
              <a:buFont typeface="Wingdings" panose="05000000000000000000" pitchFamily="2" charset="2"/>
              <a:buNone/>
            </a:pPr>
            <a:r>
              <a:rPr lang="zh-CN" altLang="en-US" sz="2800" b="1" dirty="0">
                <a:solidFill>
                  <a:srgbClr val="FFFF00"/>
                </a:solidFill>
                <a:latin typeface="Times New Roman" panose="02020603050405020304" pitchFamily="18" charset="0"/>
              </a:rPr>
              <a:t>产生式定义各个语法成分的结构（组成规则）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2685E935-79C2-4421-8AF1-32199DA517A1}"/>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2.9  </a:t>
            </a:r>
            <a:r>
              <a:rPr lang="zh-CN" altLang="en-US">
                <a:latin typeface="Times New Roman" panose="02020603050405020304" pitchFamily="18" charset="0"/>
              </a:rPr>
              <a:t>赋值语句的文法</a:t>
            </a:r>
          </a:p>
        </p:txBody>
      </p:sp>
      <p:sp>
        <p:nvSpPr>
          <p:cNvPr id="50181" name="Rectangle 3">
            <a:extLst>
              <a:ext uri="{FF2B5EF4-FFF2-40B4-BE49-F238E27FC236}">
                <a16:creationId xmlns:a16="http://schemas.microsoft.com/office/drawing/2014/main" id="{3786DE96-B113-4D55-905A-07A3508CB6BB}"/>
              </a:ext>
            </a:extLst>
          </p:cNvPr>
          <p:cNvSpPr>
            <a:spLocks noGrp="1" noChangeArrowheads="1"/>
          </p:cNvSpPr>
          <p:nvPr>
            <p:ph idx="1"/>
          </p:nvPr>
        </p:nvSpPr>
        <p:spPr/>
        <p:txBody>
          <a:bodyPr>
            <a:normAutofit fontScale="92500" lnSpcReduction="10000"/>
          </a:bodyPr>
          <a:lstStyle/>
          <a:p>
            <a:pPr eaLnBrk="1" hangingPunct="1">
              <a:lnSpc>
                <a:spcPct val="80000"/>
              </a:lnSpc>
            </a:pPr>
            <a:r>
              <a:rPr lang="en-US" altLang="zh-CN" sz="2400" i="1">
                <a:latin typeface="Times New Roman" panose="02020603050405020304" pitchFamily="18" charset="0"/>
              </a:rPr>
              <a:t>V</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zh-CN" altLang="en-US" sz="2400">
                <a:latin typeface="Times New Roman" panose="02020603050405020304" pitchFamily="18" charset="0"/>
              </a:rPr>
              <a:t>，   </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T</a:t>
            </a:r>
            <a:r>
              <a:rPr lang="en-US" altLang="zh-CN" sz="2400">
                <a:latin typeface="Times New Roman" panose="02020603050405020304" pitchFamily="18" charset="0"/>
              </a:rPr>
              <a:t>={a</a:t>
            </a:r>
            <a:r>
              <a:rPr lang="zh-CN" altLang="en-US" sz="2400">
                <a:latin typeface="Times New Roman" panose="02020603050405020304" pitchFamily="18" charset="0"/>
              </a:rPr>
              <a:t>，</a:t>
            </a:r>
            <a:r>
              <a:rPr lang="en-US" altLang="zh-CN" sz="2400">
                <a:latin typeface="Times New Roman" panose="02020603050405020304" pitchFamily="18" charset="0"/>
              </a:rPr>
              <a:t>b</a:t>
            </a:r>
            <a:r>
              <a:rPr lang="zh-CN" altLang="en-US" sz="2400">
                <a:latin typeface="Times New Roman" panose="02020603050405020304" pitchFamily="18" charset="0"/>
              </a:rPr>
              <a:t>，</a:t>
            </a:r>
            <a:r>
              <a:rPr lang="en-US" altLang="zh-CN" sz="2400">
                <a:latin typeface="Times New Roman" panose="02020603050405020304" pitchFamily="18" charset="0"/>
              </a:rPr>
              <a:t>c</a:t>
            </a:r>
            <a:r>
              <a:rPr lang="zh-CN" altLang="en-US" sz="2400">
                <a:latin typeface="Times New Roman" panose="02020603050405020304" pitchFamily="18" charset="0"/>
              </a:rPr>
              <a:t>，</a:t>
            </a:r>
            <a:r>
              <a:rPr lang="en-US" altLang="zh-CN" sz="2400">
                <a:latin typeface="Times New Roman" panose="02020603050405020304" pitchFamily="18" charset="0"/>
              </a:rPr>
              <a:t>m[1]</a:t>
            </a:r>
            <a:r>
              <a:rPr lang="zh-CN" altLang="en-US" sz="2400">
                <a:latin typeface="Times New Roman" panose="02020603050405020304" pitchFamily="18" charset="0"/>
              </a:rPr>
              <a:t>，</a:t>
            </a:r>
            <a:r>
              <a:rPr lang="en-US" altLang="zh-CN" sz="2400">
                <a:latin typeface="Times New Roman" panose="02020603050405020304" pitchFamily="18" charset="0"/>
              </a:rPr>
              <a:t>m[2]</a:t>
            </a:r>
            <a:r>
              <a:rPr lang="zh-CN" altLang="en-US" sz="2400">
                <a:latin typeface="Times New Roman" panose="02020603050405020304" pitchFamily="18" charset="0"/>
              </a:rPr>
              <a:t>，</a:t>
            </a:r>
            <a:r>
              <a:rPr lang="en-US" altLang="zh-CN" sz="2400">
                <a:latin typeface="Times New Roman" panose="02020603050405020304" pitchFamily="18" charset="0"/>
              </a:rPr>
              <a:t>m[3]</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P</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左部量</a:t>
            </a:r>
            <a:r>
              <a:rPr lang="en-US" altLang="zh-CN" sz="2400">
                <a:latin typeface="Times New Roman" panose="02020603050405020304" pitchFamily="18" charset="0"/>
              </a:rPr>
              <a:t>&gt;=&lt;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 &lt;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b,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c,</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m[1],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m[2]</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m[3],</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 &lt;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  &lt;</a:t>
            </a:r>
            <a:r>
              <a:rPr lang="zh-CN" altLang="en-US" sz="2400">
                <a:latin typeface="Times New Roman" panose="02020603050405020304" pitchFamily="18" charset="0"/>
              </a:rPr>
              <a:t>下标变量</a:t>
            </a:r>
            <a:r>
              <a:rPr lang="en-US" altLang="zh-CN" sz="2400">
                <a:latin typeface="Times New Roman" panose="02020603050405020304" pitchFamily="18" charset="0"/>
              </a:rPr>
              <a:t>&gt;,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S</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8853002B-29A2-405B-83B6-75249825CF7F}"/>
              </a:ext>
            </a:extLst>
          </p:cNvPr>
          <p:cNvSpPr>
            <a:spLocks noGrp="1" noChangeArrowheads="1"/>
          </p:cNvSpPr>
          <p:nvPr>
            <p:ph type="title"/>
          </p:nvPr>
        </p:nvSpPr>
        <p:spPr/>
        <p:txBody>
          <a:bodyPr lIns="92075" tIns="46038" rIns="92075" bIns="46038"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2.9  </a:t>
            </a:r>
            <a:r>
              <a:rPr lang="zh-CN" altLang="en-US">
                <a:latin typeface="Times New Roman" panose="02020603050405020304" pitchFamily="18" charset="0"/>
              </a:rPr>
              <a:t>赋值语句的文法（续）</a:t>
            </a:r>
          </a:p>
        </p:txBody>
      </p:sp>
      <p:sp>
        <p:nvSpPr>
          <p:cNvPr id="1009667" name="Rectangle 3">
            <a:extLst>
              <a:ext uri="{FF2B5EF4-FFF2-40B4-BE49-F238E27FC236}">
                <a16:creationId xmlns:a16="http://schemas.microsoft.com/office/drawing/2014/main" id="{6F251DCA-887A-456C-9559-6E2EE448E129}"/>
              </a:ext>
            </a:extLst>
          </p:cNvPr>
          <p:cNvSpPr>
            <a:spLocks noGrp="1" noChangeArrowheads="1"/>
          </p:cNvSpPr>
          <p:nvPr>
            <p:ph idx="1"/>
          </p:nvPr>
        </p:nvSpPr>
        <p:spPr/>
        <p:txBody>
          <a:bodyPr lIns="92075" tIns="46038" rIns="92075" bIns="46038"/>
          <a:lstStyle/>
          <a:p>
            <a:pPr eaLnBrk="1" hangingPunct="1"/>
            <a:r>
              <a:rPr lang="zh-CN" altLang="en-US">
                <a:latin typeface="Times New Roman" panose="02020603050405020304" pitchFamily="18" charset="0"/>
              </a:rPr>
              <a:t>符号化之后：</a:t>
            </a:r>
          </a:p>
          <a:p>
            <a:pPr eaLnBrk="1" hangingPunct="1"/>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E</a:t>
            </a:r>
            <a:r>
              <a:rPr lang="zh-CN" altLang="en-US">
                <a:latin typeface="Times New Roman" panose="02020603050405020304" pitchFamily="18" charset="0"/>
              </a:rPr>
              <a:t>，</a:t>
            </a:r>
            <a:r>
              <a:rPr lang="en-US" altLang="zh-CN" i="1">
                <a:latin typeface="Times New Roman" panose="02020603050405020304" pitchFamily="18" charset="0"/>
              </a:rPr>
              <a:t>C</a:t>
            </a:r>
            <a:r>
              <a:rPr lang="zh-CN" altLang="en-US">
                <a:latin typeface="Times New Roman" panose="02020603050405020304" pitchFamily="18" charset="0"/>
              </a:rPr>
              <a:t>，</a:t>
            </a:r>
            <a:r>
              <a:rPr lang="en-US" altLang="zh-CN" i="1">
                <a:latin typeface="Times New Roman" panose="02020603050405020304" pitchFamily="18" charset="0"/>
              </a:rPr>
              <a:t>D</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b</a:t>
            </a:r>
            <a:r>
              <a:rPr lang="zh-CN" altLang="en-US">
                <a:latin typeface="Times New Roman" panose="02020603050405020304" pitchFamily="18" charset="0"/>
              </a:rPr>
              <a:t>，</a:t>
            </a:r>
            <a:r>
              <a:rPr lang="en-US" altLang="zh-CN">
                <a:latin typeface="Times New Roman" panose="02020603050405020304" pitchFamily="18" charset="0"/>
              </a:rPr>
              <a:t>c</a:t>
            </a:r>
            <a:r>
              <a:rPr lang="zh-CN" altLang="en-US">
                <a:latin typeface="Times New Roman" panose="02020603050405020304" pitchFamily="18" charset="0"/>
              </a:rPr>
              <a:t>，</a:t>
            </a:r>
            <a:r>
              <a:rPr lang="en-US" altLang="zh-CN">
                <a:latin typeface="Times New Roman" panose="02020603050405020304" pitchFamily="18" charset="0"/>
              </a:rPr>
              <a:t>m[1]</a:t>
            </a:r>
            <a:r>
              <a:rPr lang="zh-CN" altLang="en-US">
                <a:latin typeface="Times New Roman" panose="02020603050405020304" pitchFamily="18" charset="0"/>
              </a:rPr>
              <a:t>，</a:t>
            </a:r>
            <a:r>
              <a:rPr lang="en-US" altLang="zh-CN">
                <a:latin typeface="Times New Roman" panose="02020603050405020304" pitchFamily="18" charset="0"/>
              </a:rPr>
              <a:t>m[2]</a:t>
            </a:r>
            <a:r>
              <a:rPr lang="zh-CN" altLang="en-US">
                <a:latin typeface="Times New Roman" panose="02020603050405020304" pitchFamily="18" charset="0"/>
              </a:rPr>
              <a:t>，</a:t>
            </a:r>
            <a:r>
              <a:rPr lang="en-US" altLang="zh-CN">
                <a:latin typeface="Times New Roman" panose="02020603050405020304" pitchFamily="18" charset="0"/>
              </a:rPr>
              <a:t>m[3]</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P</a:t>
            </a:r>
            <a:r>
              <a:rPr lang="zh-CN" altLang="en-US">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buFont typeface="Wingdings" panose="05000000000000000000" pitchFamily="2" charset="2"/>
              <a:buNone/>
            </a:pPr>
            <a:r>
              <a:rPr lang="zh-CN" altLang="en-US">
                <a:latin typeface="Times New Roman" panose="02020603050405020304" pitchFamily="18" charset="0"/>
              </a:rPr>
              <a:t>其中，</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E</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c</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m[1]</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m[2]</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m[3]</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COC</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COD</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DOC</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DOD</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animEffect transition="in" filter="box(out)">
                                      <p:cBhvr>
                                        <p:cTn id="7" dur="500"/>
                                        <p:tgtEl>
                                          <p:spTgt spid="100966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09667">
                                            <p:txEl>
                                              <p:pRg st="1" end="1"/>
                                            </p:txEl>
                                          </p:spTgt>
                                        </p:tgtEl>
                                        <p:attrNameLst>
                                          <p:attrName>style.visibility</p:attrName>
                                        </p:attrNameLst>
                                      </p:cBhvr>
                                      <p:to>
                                        <p:strVal val="visible"/>
                                      </p:to>
                                    </p:set>
                                    <p:animEffect transition="in" filter="box(out)">
                                      <p:cBhvr>
                                        <p:cTn id="10" dur="500"/>
                                        <p:tgtEl>
                                          <p:spTgt spid="100966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009667">
                                            <p:txEl>
                                              <p:pRg st="2" end="2"/>
                                            </p:txEl>
                                          </p:spTgt>
                                        </p:tgtEl>
                                        <p:attrNameLst>
                                          <p:attrName>style.visibility</p:attrName>
                                        </p:attrNameLst>
                                      </p:cBhvr>
                                      <p:to>
                                        <p:strVal val="visible"/>
                                      </p:to>
                                    </p:set>
                                    <p:animEffect transition="in" filter="box(out)">
                                      <p:cBhvr>
                                        <p:cTn id="13" dur="500"/>
                                        <p:tgtEl>
                                          <p:spTgt spid="1009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ECADA439-8600-4621-9C14-F9AA43EB235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产生式的简写</a:t>
            </a:r>
          </a:p>
        </p:txBody>
      </p:sp>
      <p:sp>
        <p:nvSpPr>
          <p:cNvPr id="52229" name="Rectangle 3">
            <a:extLst>
              <a:ext uri="{FF2B5EF4-FFF2-40B4-BE49-F238E27FC236}">
                <a16:creationId xmlns:a16="http://schemas.microsoft.com/office/drawing/2014/main" id="{E4D76B6E-B1DF-4006-A353-40F7ED476556}"/>
              </a:ext>
            </a:extLst>
          </p:cNvPr>
          <p:cNvSpPr>
            <a:spLocks noGrp="1" noChangeArrowheads="1"/>
          </p:cNvSpPr>
          <p:nvPr>
            <p:ph idx="1"/>
          </p:nvPr>
        </p:nvSpPr>
        <p:spPr/>
        <p:txBody>
          <a:bodyPr>
            <a:normAutofit/>
          </a:bodyPr>
          <a:lstStyle/>
          <a:p>
            <a:pPr marL="0" indent="0" algn="just" eaLnBrk="1" hangingPunct="1"/>
            <a:r>
              <a:rPr lang="en-US" altLang="zh-CN" sz="2800" dirty="0">
                <a:latin typeface="Times New Roman" panose="02020603050405020304" pitchFamily="18" charset="0"/>
              </a:rPr>
              <a:t> </a:t>
            </a:r>
            <a:r>
              <a:rPr lang="zh-CN" altLang="en-US" sz="2800" dirty="0">
                <a:latin typeface="Times New Roman" panose="02020603050405020304" pitchFamily="18" charset="0"/>
              </a:rPr>
              <a:t>对一组有相同左部的产生式</a:t>
            </a:r>
          </a:p>
          <a:p>
            <a:pPr marL="0" indent="0" algn="just" eaLnBrk="1" hangingPunct="1">
              <a:buFont typeface="Wingdings" panose="05000000000000000000" pitchFamily="2" charset="2"/>
              <a:buNone/>
            </a:pP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p>
          <a:p>
            <a:pPr marL="0" indent="0" algn="just" eaLnBrk="1" hangingPunct="1">
              <a:buFont typeface="Wingdings" panose="05000000000000000000" pitchFamily="2" charset="2"/>
              <a:buNone/>
            </a:pPr>
            <a:r>
              <a:rPr lang="zh-CN" altLang="en-US" sz="2800" dirty="0">
                <a:latin typeface="Times New Roman" panose="02020603050405020304" pitchFamily="18" charset="0"/>
              </a:rPr>
              <a:t>可以简单地记为：</a:t>
            </a:r>
          </a:p>
          <a:p>
            <a:pPr marL="0" indent="0" algn="just" eaLnBrk="1" hangingPunct="1">
              <a:buFont typeface="Wingdings" panose="05000000000000000000" pitchFamily="2" charset="2"/>
              <a:buNone/>
            </a:pP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endParaRPr lang="en-US" altLang="zh-CN" sz="2800" i="1" dirty="0">
              <a:latin typeface="Times New Roman" panose="02020603050405020304" pitchFamily="18" charset="0"/>
            </a:endParaRPr>
          </a:p>
          <a:p>
            <a:pPr marL="0" indent="0" eaLnBrk="1" hangingPunct="1">
              <a:buFont typeface="Wingdings" panose="05000000000000000000" pitchFamily="2" charset="2"/>
              <a:buNone/>
            </a:pPr>
            <a:r>
              <a:rPr lang="zh-CN" altLang="en-US" sz="2800" dirty="0">
                <a:latin typeface="Times New Roman" panose="02020603050405020304" pitchFamily="18" charset="0"/>
              </a:rPr>
              <a:t>读作：</a:t>
            </a:r>
            <a:r>
              <a:rPr lang="en-US" altLang="zh-CN" sz="2800" i="1" dirty="0">
                <a:latin typeface="Times New Roman" panose="02020603050405020304" pitchFamily="18" charset="0"/>
              </a:rPr>
              <a:t>α</a:t>
            </a:r>
            <a:r>
              <a:rPr lang="zh-CN" altLang="en-US" sz="2800" dirty="0">
                <a:latin typeface="Times New Roman" panose="02020603050405020304" pitchFamily="18" charset="0"/>
              </a:rPr>
              <a:t>定义为或者</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，或者</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，或者</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r>
              <a:rPr lang="zh-CN" altLang="en-US" sz="2800" dirty="0">
                <a:latin typeface="Times New Roman" panose="02020603050405020304" pitchFamily="18" charset="0"/>
              </a:rPr>
              <a:t>。并且称它们为</a:t>
            </a:r>
            <a:r>
              <a:rPr lang="en-US" altLang="zh-CN" sz="2800" i="1" dirty="0">
                <a:latin typeface="Times New Roman" panose="02020603050405020304" pitchFamily="18" charset="0"/>
              </a:rPr>
              <a:t>α</a:t>
            </a:r>
            <a:r>
              <a:rPr lang="zh-CN" altLang="en-US" sz="2800" dirty="0">
                <a:latin typeface="Times New Roman" panose="02020603050405020304" pitchFamily="18" charset="0"/>
              </a:rPr>
              <a:t>产生式。</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r>
              <a:rPr lang="zh-CN" altLang="en-US" sz="2800" dirty="0">
                <a:latin typeface="Times New Roman" panose="02020603050405020304" pitchFamily="18" charset="0"/>
              </a:rPr>
              <a:t>称为</a:t>
            </a:r>
            <a:r>
              <a:rPr lang="zh-CN" altLang="en-US" sz="2800" b="1" dirty="0">
                <a:solidFill>
                  <a:srgbClr val="FFFF00"/>
                </a:solidFill>
                <a:latin typeface="Times New Roman" panose="02020603050405020304" pitchFamily="18" charset="0"/>
              </a:rPr>
              <a:t>候选式</a:t>
            </a:r>
            <a:r>
              <a:rPr lang="en-US" altLang="zh-CN" sz="2800" dirty="0">
                <a:latin typeface="Times New Roman" panose="02020603050405020304" pitchFamily="18" charset="0"/>
              </a:rPr>
              <a:t>(Candidate)</a:t>
            </a:r>
            <a:r>
              <a:rPr lang="zh-CN" altLang="en-US" sz="2800" dirty="0">
                <a:latin typeface="Times New Roman" panose="02020603050405020304" pitchFamily="18" charset="0"/>
              </a:rPr>
              <a:t>。</a:t>
            </a:r>
          </a:p>
          <a:p>
            <a:pPr marL="0" indent="0" eaLnBrk="1" hangingPunct="1"/>
            <a:r>
              <a:rPr lang="zh-CN" altLang="en-US" sz="2800" dirty="0">
                <a:latin typeface="Times New Roman" panose="02020603050405020304" pitchFamily="18" charset="0"/>
              </a:rPr>
              <a:t> 对一个文法，只列出该文法的所有产生式，且所列的第一个产生式的左部是该文法的开始符号。 </a:t>
            </a:r>
          </a:p>
        </p:txBody>
      </p:sp>
      <p:sp>
        <p:nvSpPr>
          <p:cNvPr id="1010692" name="Text Box 4">
            <a:extLst>
              <a:ext uri="{FF2B5EF4-FFF2-40B4-BE49-F238E27FC236}">
                <a16:creationId xmlns:a16="http://schemas.microsoft.com/office/drawing/2014/main" id="{04CA2A75-8A0C-44F3-B3EF-2A420A956BF5}"/>
              </a:ext>
            </a:extLst>
          </p:cNvPr>
          <p:cNvSpPr txBox="1">
            <a:spLocks noChangeArrowheads="1"/>
          </p:cNvSpPr>
          <p:nvPr/>
        </p:nvSpPr>
        <p:spPr bwMode="auto">
          <a:xfrm>
            <a:off x="4475674" y="2204864"/>
            <a:ext cx="417646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zh-CN" altLang="en-US" sz="2800" dirty="0">
                <a:solidFill>
                  <a:srgbClr val="FFFF00"/>
                </a:solidFill>
                <a:latin typeface="Times New Roman" panose="02020603050405020304" pitchFamily="18" charset="0"/>
              </a:rPr>
              <a:t>问题：有了定义句子的规则，如何判定某一句子是否属于某语言？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0692"/>
                                        </p:tgtEl>
                                        <p:attrNameLst>
                                          <p:attrName>style.visibility</p:attrName>
                                        </p:attrNameLst>
                                      </p:cBhvr>
                                      <p:to>
                                        <p:strVal val="visible"/>
                                      </p:to>
                                    </p:set>
                                    <p:anim calcmode="lin" valueType="num">
                                      <p:cBhvr additive="base">
                                        <p:cTn id="7" dur="500" fill="hold"/>
                                        <p:tgtEl>
                                          <p:spTgt spid="1010692"/>
                                        </p:tgtEl>
                                        <p:attrNameLst>
                                          <p:attrName>ppt_x</p:attrName>
                                        </p:attrNameLst>
                                      </p:cBhvr>
                                      <p:tavLst>
                                        <p:tav tm="0">
                                          <p:val>
                                            <p:strVal val="#ppt_x"/>
                                          </p:val>
                                        </p:tav>
                                        <p:tav tm="100000">
                                          <p:val>
                                            <p:strVal val="#ppt_x"/>
                                          </p:val>
                                        </p:tav>
                                      </p:tavLst>
                                    </p:anim>
                                    <p:anim calcmode="lin" valueType="num">
                                      <p:cBhvr additive="base">
                                        <p:cTn id="8" dur="500" fill="hold"/>
                                        <p:tgtEl>
                                          <p:spTgt spid="1010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177601">
            <a:extLst>
              <a:ext uri="{FF2B5EF4-FFF2-40B4-BE49-F238E27FC236}">
                <a16:creationId xmlns:a16="http://schemas.microsoft.com/office/drawing/2014/main" id="{F2E4EF71-EB7C-4A7F-8114-1A3976E2E7DD}"/>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句子的派生</a:t>
            </a:r>
            <a:r>
              <a:rPr lang="en-US" altLang="zh-CN">
                <a:latin typeface="Times New Roman" panose="02020603050405020304" pitchFamily="18" charset="0"/>
              </a:rPr>
              <a:t>(</a:t>
            </a:r>
            <a:r>
              <a:rPr lang="zh-CN" altLang="en-US">
                <a:latin typeface="Times New Roman" panose="02020603050405020304" pitchFamily="18" charset="0"/>
              </a:rPr>
              <a:t>推导</a:t>
            </a:r>
            <a:r>
              <a:rPr lang="en-US" altLang="zh-CN">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从产生语言的角度</a:t>
            </a:r>
          </a:p>
        </p:txBody>
      </p:sp>
      <p:sp>
        <p:nvSpPr>
          <p:cNvPr id="53251" name="文本占位符 1177602">
            <a:extLst>
              <a:ext uri="{FF2B5EF4-FFF2-40B4-BE49-F238E27FC236}">
                <a16:creationId xmlns:a16="http://schemas.microsoft.com/office/drawing/2014/main" id="{58610EE1-E0D6-4657-BEDB-D636E091F61A}"/>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3600" dirty="0">
                <a:latin typeface="Times New Roman" panose="02020603050405020304" pitchFamily="18" charset="0"/>
                <a:sym typeface="Symbol" panose="05050102010706020507" pitchFamily="18" charset="2"/>
              </a:rPr>
              <a:t>赋值语句 </a:t>
            </a:r>
          </a:p>
          <a:p>
            <a:pPr eaLnBrk="1" hangingPunct="1">
              <a:lnSpc>
                <a:spcPct val="90000"/>
              </a:lnSpc>
              <a:buFont typeface="Wingdings" panose="05000000000000000000" pitchFamily="2" charset="2"/>
              <a:buNone/>
            </a:pPr>
            <a:r>
              <a:rPr lang="zh-CN" altLang="en-US" sz="360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	    左部量 </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右部表达式</a:t>
            </a:r>
            <a:r>
              <a:rPr lang="zh-CN" altLang="en-US" sz="3600" dirty="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lang="zh-CN" altLang="en-US" sz="360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 </a:t>
            </a:r>
            <a:r>
              <a:rPr lang="zh-CN" altLang="en-US" b="1" dirty="0">
                <a:solidFill>
                  <a:schemeClr val="tx2"/>
                </a:solidFill>
                <a:latin typeface="Times New Roman" panose="02020603050405020304" pitchFamily="18" charset="0"/>
                <a:sym typeface="Symbol" panose="05050102010706020507" pitchFamily="18" charset="2"/>
              </a:rPr>
              <a:t>简单变量 </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dirty="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 = </a:t>
            </a:r>
            <a:r>
              <a:rPr lang="en-US" altLang="zh-CN" b="1" dirty="0">
                <a:solidFill>
                  <a:schemeClr val="tx2"/>
                </a:solidFill>
                <a:latin typeface="Times New Roman" panose="02020603050405020304" pitchFamily="18" charset="0"/>
                <a:sym typeface="Symbol" panose="05050102010706020507" pitchFamily="18" charset="2"/>
              </a:rPr>
              <a:t></a:t>
            </a:r>
            <a:r>
              <a:rPr lang="zh-CN" altLang="en-US" b="1" dirty="0">
                <a:solidFill>
                  <a:schemeClr val="tx2"/>
                </a:solidFill>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dirty="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 = </a:t>
            </a:r>
            <a:r>
              <a:rPr lang="en-US" altLang="zh-CN" b="1" dirty="0">
                <a:solidFill>
                  <a:schemeClr val="tx2"/>
                </a:solidFill>
                <a:latin typeface="Times New Roman" panose="02020603050405020304" pitchFamily="18" charset="0"/>
                <a:sym typeface="Symbol" panose="05050102010706020507" pitchFamily="18" charset="2"/>
              </a:rPr>
              <a:t></a:t>
            </a:r>
            <a:r>
              <a:rPr lang="zh-CN" altLang="en-US" b="1" dirty="0">
                <a:solidFill>
                  <a:schemeClr val="tx2"/>
                </a:solidFill>
                <a:latin typeface="Times New Roman" panose="02020603050405020304" pitchFamily="18" charset="0"/>
                <a:sym typeface="Symbol" panose="05050102010706020507" pitchFamily="18" charset="2"/>
              </a:rPr>
              <a:t>简单变量</a:t>
            </a:r>
            <a:r>
              <a:rPr lang="en-US" altLang="zh-CN" dirty="0">
                <a:latin typeface="Times New Roman" panose="02020603050405020304" pitchFamily="18" charset="0"/>
                <a:sym typeface="Symbol" panose="05050102010706020507" pitchFamily="18" charset="2"/>
              </a:rPr>
              <a:t>&lt;</a:t>
            </a:r>
            <a:r>
              <a:rPr lang="zh-CN" altLang="en-US" dirty="0">
                <a:latin typeface="Times New Roman" panose="02020603050405020304" pitchFamily="18" charset="0"/>
                <a:sym typeface="Symbol" panose="05050102010706020507" pitchFamily="18" charset="2"/>
              </a:rPr>
              <a:t>运算符</a:t>
            </a:r>
            <a:r>
              <a:rPr lang="en-US" altLang="zh-CN" dirty="0">
                <a:latin typeface="Times New Roman" panose="02020603050405020304" pitchFamily="18" charset="0"/>
                <a:sym typeface="Symbol" panose="05050102010706020507" pitchFamily="18" charset="2"/>
              </a:rPr>
              <a:t>&gt;&lt;</a:t>
            </a:r>
            <a:r>
              <a:rPr lang="zh-CN" altLang="en-US" dirty="0">
                <a:latin typeface="Times New Roman" panose="02020603050405020304" pitchFamily="18" charset="0"/>
                <a:sym typeface="Symbol" panose="05050102010706020507" pitchFamily="18" charset="2"/>
              </a:rPr>
              <a:t>简单变量</a:t>
            </a:r>
            <a:r>
              <a:rPr lang="en-US" altLang="zh-CN"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         a = a </a:t>
            </a:r>
            <a:r>
              <a:rPr lang="en-US" altLang="zh-CN" b="1" dirty="0">
                <a:solidFill>
                  <a:schemeClr val="tx2"/>
                </a:solidFill>
                <a:latin typeface="Times New Roman" panose="02020603050405020304" pitchFamily="18" charset="0"/>
                <a:sym typeface="Symbol" panose="05050102010706020507" pitchFamily="18" charset="2"/>
              </a:rPr>
              <a:t>&lt;</a:t>
            </a:r>
            <a:r>
              <a:rPr lang="zh-CN" altLang="en-US" b="1" dirty="0">
                <a:solidFill>
                  <a:schemeClr val="tx2"/>
                </a:solidFill>
                <a:latin typeface="Times New Roman" panose="02020603050405020304" pitchFamily="18" charset="0"/>
                <a:sym typeface="Symbol" panose="05050102010706020507" pitchFamily="18" charset="2"/>
              </a:rPr>
              <a:t>运算符</a:t>
            </a:r>
            <a:r>
              <a:rPr lang="en-US" altLang="zh-CN" b="1" dirty="0">
                <a:solidFill>
                  <a:schemeClr val="tx2"/>
                </a:solidFill>
                <a:latin typeface="Times New Roman" panose="02020603050405020304" pitchFamily="18" charset="0"/>
                <a:sym typeface="Symbol" panose="05050102010706020507" pitchFamily="18" charset="2"/>
              </a:rPr>
              <a:t>&gt;&lt;</a:t>
            </a:r>
            <a:r>
              <a:rPr lang="zh-CN" altLang="en-US" dirty="0">
                <a:latin typeface="Times New Roman" panose="02020603050405020304" pitchFamily="18" charset="0"/>
                <a:sym typeface="Symbol" panose="05050102010706020507" pitchFamily="18" charset="2"/>
              </a:rPr>
              <a:t>简单变量</a:t>
            </a:r>
            <a:r>
              <a:rPr lang="en-US" altLang="zh-CN"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         a = a </a:t>
            </a:r>
            <a:r>
              <a:rPr lang="en-US" altLang="zh-CN" b="1" dirty="0">
                <a:solidFill>
                  <a:schemeClr val="tx2"/>
                </a:solidFill>
                <a:latin typeface="Times New Roman" panose="02020603050405020304" pitchFamily="18" charset="0"/>
                <a:sym typeface="Symbol" panose="05050102010706020507" pitchFamily="18" charset="2"/>
              </a:rPr>
              <a:t>+ &lt;</a:t>
            </a:r>
            <a:r>
              <a:rPr lang="zh-CN" altLang="en-US" b="1" dirty="0">
                <a:solidFill>
                  <a:schemeClr val="tx2"/>
                </a:solidFill>
                <a:latin typeface="Times New Roman" panose="02020603050405020304" pitchFamily="18" charset="0"/>
                <a:sym typeface="Symbol" panose="05050102010706020507" pitchFamily="18" charset="2"/>
              </a:rPr>
              <a:t>简单变量</a:t>
            </a:r>
            <a:r>
              <a:rPr lang="en-US" altLang="zh-CN" b="1" dirty="0">
                <a:solidFill>
                  <a:schemeClr val="tx2"/>
                </a:solidFill>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         a = a + a</a:t>
            </a:r>
            <a:endParaRPr lang="en-US" altLang="zh-CN"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178625">
            <a:extLst>
              <a:ext uri="{FF2B5EF4-FFF2-40B4-BE49-F238E27FC236}">
                <a16:creationId xmlns:a16="http://schemas.microsoft.com/office/drawing/2014/main" id="{8AA00EB1-255D-4556-A03E-457395D86210}"/>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句子的归约   </a:t>
            </a:r>
            <a:r>
              <a:rPr lang="en-US" altLang="zh-CN">
                <a:latin typeface="Times New Roman" panose="02020603050405020304" pitchFamily="18" charset="0"/>
              </a:rPr>
              <a:t>---</a:t>
            </a:r>
            <a:r>
              <a:rPr lang="zh-CN" altLang="en-US" sz="2400">
                <a:latin typeface="Times New Roman" panose="02020603050405020304" pitchFamily="18" charset="0"/>
              </a:rPr>
              <a:t>从识别语言的角度</a:t>
            </a:r>
          </a:p>
        </p:txBody>
      </p:sp>
      <p:sp>
        <p:nvSpPr>
          <p:cNvPr id="54275" name="文本占位符 1178626">
            <a:extLst>
              <a:ext uri="{FF2B5EF4-FFF2-40B4-BE49-F238E27FC236}">
                <a16:creationId xmlns:a16="http://schemas.microsoft.com/office/drawing/2014/main" id="{ED2F54C8-8D6C-4F98-84D3-B92C08CFB728}"/>
              </a:ext>
            </a:extLst>
          </p:cNvPr>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a = a + a </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 a = a </a:t>
            </a:r>
            <a:r>
              <a:rPr lang="en-US" altLang="zh-CN" sz="2800" b="1" dirty="0">
                <a:solidFill>
                  <a:schemeClr val="tx2"/>
                </a:solidFill>
                <a:latin typeface="Times New Roman" panose="02020603050405020304" pitchFamily="18" charset="0"/>
                <a:sym typeface="Symbol" panose="05050102010706020507" pitchFamily="18" charset="2"/>
              </a:rPr>
              <a:t>+ &lt;</a:t>
            </a:r>
            <a:r>
              <a:rPr lang="zh-CN" altLang="en-US" sz="2800" b="1" dirty="0">
                <a:solidFill>
                  <a:schemeClr val="tx2"/>
                </a:solidFill>
                <a:latin typeface="Times New Roman" panose="02020603050405020304" pitchFamily="18" charset="0"/>
                <a:sym typeface="Symbol" panose="05050102010706020507" pitchFamily="18" charset="2"/>
              </a:rPr>
              <a:t>简单变量</a:t>
            </a:r>
            <a:r>
              <a:rPr lang="en-US" altLang="zh-CN" sz="2800" b="1" dirty="0">
                <a:solidFill>
                  <a:schemeClr val="tx2"/>
                </a:solidFill>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sz="2800" dirty="0">
                <a:solidFill>
                  <a:srgbClr val="0000FF"/>
                </a:solidFill>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 = a </a:t>
            </a:r>
            <a:r>
              <a:rPr lang="en-US" altLang="zh-CN" sz="2800" b="1" dirty="0">
                <a:solidFill>
                  <a:schemeClr val="tx2"/>
                </a:solidFill>
                <a:latin typeface="Times New Roman" panose="02020603050405020304" pitchFamily="18" charset="0"/>
                <a:sym typeface="Symbol" panose="05050102010706020507" pitchFamily="18" charset="2"/>
              </a:rPr>
              <a:t>&lt;</a:t>
            </a:r>
            <a:r>
              <a:rPr lang="zh-CN" altLang="en-US" sz="2800" b="1" dirty="0">
                <a:solidFill>
                  <a:schemeClr val="tx2"/>
                </a:solidFill>
                <a:latin typeface="Times New Roman" panose="02020603050405020304" pitchFamily="18" charset="0"/>
                <a:sym typeface="Symbol" panose="05050102010706020507" pitchFamily="18" charset="2"/>
              </a:rPr>
              <a:t>运算符</a:t>
            </a:r>
            <a:r>
              <a:rPr lang="en-US" altLang="zh-CN" sz="2800" b="1" dirty="0">
                <a:solidFill>
                  <a:schemeClr val="tx2"/>
                </a:solidFill>
                <a:latin typeface="Times New Roman" panose="02020603050405020304" pitchFamily="18" charset="0"/>
                <a:sym typeface="Symbol" panose="05050102010706020507" pitchFamily="18" charset="2"/>
              </a:rPr>
              <a:t>&gt;&lt;</a:t>
            </a:r>
            <a:r>
              <a:rPr lang="zh-CN" altLang="en-US" sz="2800" dirty="0">
                <a:latin typeface="Times New Roman" panose="02020603050405020304" pitchFamily="18" charset="0"/>
                <a:sym typeface="Symbol" panose="05050102010706020507" pitchFamily="18" charset="2"/>
              </a:rPr>
              <a:t>简单变量</a:t>
            </a:r>
            <a:r>
              <a:rPr lang="en-US" altLang="zh-CN" sz="2800"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sz="2800" dirty="0">
                <a:solidFill>
                  <a:srgbClr val="0000FF"/>
                </a:solidFill>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 = </a:t>
            </a:r>
            <a:r>
              <a:rPr lang="en-US" altLang="zh-CN" sz="2800" b="1" dirty="0">
                <a:solidFill>
                  <a:schemeClr val="tx2"/>
                </a:solidFill>
                <a:latin typeface="Times New Roman" panose="02020603050405020304" pitchFamily="18" charset="0"/>
                <a:sym typeface="Symbol" panose="05050102010706020507" pitchFamily="18" charset="2"/>
              </a:rPr>
              <a:t></a:t>
            </a:r>
            <a:r>
              <a:rPr lang="zh-CN" altLang="en-US" sz="2800" b="1" dirty="0">
                <a:solidFill>
                  <a:schemeClr val="tx2"/>
                </a:solidFill>
                <a:latin typeface="Times New Roman" panose="02020603050405020304" pitchFamily="18" charset="0"/>
                <a:sym typeface="Symbol" panose="05050102010706020507" pitchFamily="18" charset="2"/>
              </a:rPr>
              <a:t>简单变量</a:t>
            </a:r>
            <a:r>
              <a:rPr lang="en-US" altLang="zh-CN" sz="2800" dirty="0">
                <a:latin typeface="Times New Roman" panose="02020603050405020304" pitchFamily="18" charset="0"/>
                <a:sym typeface="Symbol" panose="05050102010706020507" pitchFamily="18" charset="2"/>
              </a:rPr>
              <a:t>&lt;</a:t>
            </a:r>
            <a:r>
              <a:rPr lang="zh-CN" altLang="en-US" sz="2800" dirty="0">
                <a:latin typeface="Times New Roman" panose="02020603050405020304" pitchFamily="18" charset="0"/>
                <a:sym typeface="Symbol" panose="05050102010706020507" pitchFamily="18" charset="2"/>
              </a:rPr>
              <a:t>运算符</a:t>
            </a:r>
            <a:r>
              <a:rPr lang="en-US" altLang="zh-CN" sz="2800" dirty="0">
                <a:latin typeface="Times New Roman" panose="02020603050405020304" pitchFamily="18" charset="0"/>
                <a:sym typeface="Symbol" panose="05050102010706020507" pitchFamily="18" charset="2"/>
              </a:rPr>
              <a:t>&gt;&lt;</a:t>
            </a:r>
            <a:r>
              <a:rPr lang="zh-CN" altLang="en-US" sz="2800" dirty="0">
                <a:latin typeface="Times New Roman" panose="02020603050405020304" pitchFamily="18" charset="0"/>
                <a:sym typeface="Symbol" panose="05050102010706020507" pitchFamily="18" charset="2"/>
              </a:rPr>
              <a:t>简单变量</a:t>
            </a:r>
            <a:r>
              <a:rPr lang="en-US" altLang="zh-CN" sz="2800"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sz="2800" dirty="0">
                <a:solidFill>
                  <a:srgbClr val="0000FF"/>
                </a:solidFill>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 = </a:t>
            </a:r>
            <a:r>
              <a:rPr lang="en-US" altLang="zh-CN" sz="2800" b="1" dirty="0">
                <a:solidFill>
                  <a:schemeClr val="tx2"/>
                </a:solidFill>
                <a:latin typeface="Times New Roman" panose="02020603050405020304" pitchFamily="18" charset="0"/>
                <a:sym typeface="Symbol" panose="05050102010706020507" pitchFamily="18" charset="2"/>
              </a:rPr>
              <a:t></a:t>
            </a:r>
            <a:r>
              <a:rPr lang="zh-CN" altLang="en-US" sz="2800" b="1" dirty="0">
                <a:solidFill>
                  <a:schemeClr val="tx2"/>
                </a:solidFill>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sz="2800" dirty="0">
                <a:solidFill>
                  <a:srgbClr val="0000FF"/>
                </a:solidFill>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 </a:t>
            </a:r>
            <a:r>
              <a:rPr lang="zh-CN" altLang="en-US" sz="2800" b="1" dirty="0">
                <a:solidFill>
                  <a:schemeClr val="tx2"/>
                </a:solidFill>
                <a:latin typeface="Times New Roman" panose="02020603050405020304" pitchFamily="18" charset="0"/>
                <a:sym typeface="Symbol" panose="05050102010706020507" pitchFamily="18" charset="2"/>
              </a:rPr>
              <a:t>简单变量 </a:t>
            </a:r>
            <a:r>
              <a:rPr lang="en-US" altLang="zh-CN" sz="2800"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右部表达式</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sym typeface="Symbol" panose="05050102010706020507" pitchFamily="18" charset="2"/>
              </a:rPr>
              <a:t>		 </a:t>
            </a:r>
            <a:r>
              <a:rPr lang="zh-CN" altLang="en-US" sz="2800" b="1" dirty="0">
                <a:solidFill>
                  <a:schemeClr val="tx2"/>
                </a:solidFill>
                <a:latin typeface="Times New Roman" panose="02020603050405020304" pitchFamily="18" charset="0"/>
                <a:sym typeface="Symbol" panose="05050102010706020507" pitchFamily="18" charset="2"/>
              </a:rPr>
              <a:t>左部量</a:t>
            </a:r>
            <a:r>
              <a:rPr lang="zh-CN" altLang="en-US" sz="2800" dirty="0">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sym typeface="Symbol" panose="05050102010706020507" pitchFamily="18" charset="2"/>
              </a:rPr>
              <a:t>		 赋值语句 </a:t>
            </a:r>
          </a:p>
          <a:p>
            <a:pPr eaLnBrk="1" hangingPunct="1">
              <a:lnSpc>
                <a:spcPct val="90000"/>
              </a:lnSpc>
              <a:spcBef>
                <a:spcPct val="0"/>
              </a:spcBef>
            </a:pPr>
            <a:endParaRPr lang="zh-CN" altLang="en-US" sz="2800" dirty="0">
              <a:solidFill>
                <a:srgbClr val="FF0000"/>
              </a:solidFill>
              <a:latin typeface="Times New Roman" panose="02020603050405020304" pitchFamily="18" charset="0"/>
            </a:endParaRPr>
          </a:p>
          <a:p>
            <a:pPr eaLnBrk="1" hangingPunct="1">
              <a:lnSpc>
                <a:spcPct val="90000"/>
              </a:lnSpc>
              <a:spcBef>
                <a:spcPct val="0"/>
              </a:spcBef>
            </a:pPr>
            <a:r>
              <a:rPr lang="zh-CN" altLang="en-US" sz="2800" dirty="0">
                <a:solidFill>
                  <a:srgbClr val="FFFF00"/>
                </a:solidFill>
                <a:latin typeface="Times New Roman" panose="02020603050405020304" pitchFamily="18" charset="0"/>
              </a:rPr>
              <a:t>派生与识别均根据规则</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03311BB2-E795-416C-867A-528BF65D986D}"/>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基于产生式的变换</a:t>
            </a:r>
            <a:r>
              <a:rPr lang="en-US" altLang="zh-CN" sz="2800">
                <a:latin typeface="Times New Roman" panose="02020603050405020304" pitchFamily="18" charset="0"/>
                <a:ea typeface="楷体_GB2312" pitchFamily="49" charset="-122"/>
              </a:rPr>
              <a:t>--</a:t>
            </a:r>
            <a:r>
              <a:rPr lang="zh-CN" altLang="en-US" sz="2800">
                <a:latin typeface="Times New Roman" panose="02020603050405020304" pitchFamily="18" charset="0"/>
                <a:ea typeface="楷体_GB2312" pitchFamily="49" charset="-122"/>
              </a:rPr>
              <a:t>推导或归约</a:t>
            </a:r>
          </a:p>
        </p:txBody>
      </p:sp>
      <p:sp>
        <p:nvSpPr>
          <p:cNvPr id="1011715" name="Rectangle 3">
            <a:extLst>
              <a:ext uri="{FF2B5EF4-FFF2-40B4-BE49-F238E27FC236}">
                <a16:creationId xmlns:a16="http://schemas.microsoft.com/office/drawing/2014/main" id="{ECD2E4A4-7022-487E-BFD9-01C135254187}"/>
              </a:ext>
            </a:extLst>
          </p:cNvPr>
          <p:cNvSpPr>
            <a:spLocks noGrp="1" noChangeArrowheads="1"/>
          </p:cNvSpPr>
          <p:nvPr>
            <p:ph idx="1"/>
          </p:nvPr>
        </p:nvSpPr>
        <p:spPr/>
        <p:txBody>
          <a:bodyPr/>
          <a:lstStyle/>
          <a:p>
            <a:pPr eaLnBrk="1" hangingPunct="1">
              <a:lnSpc>
                <a:spcPct val="90000"/>
              </a:lnSpc>
            </a:pPr>
            <a:r>
              <a:rPr lang="zh-CN" altLang="en-US" sz="2600" dirty="0">
                <a:latin typeface="Times New Roman" panose="02020603050405020304" pitchFamily="18" charset="0"/>
              </a:rPr>
              <a:t>定义</a:t>
            </a:r>
            <a:r>
              <a:rPr lang="en-US" altLang="zh-CN" sz="2600" dirty="0">
                <a:latin typeface="Times New Roman" panose="02020603050405020304" pitchFamily="18" charset="0"/>
              </a:rPr>
              <a:t>2.17 </a:t>
            </a:r>
            <a:r>
              <a:rPr lang="zh-CN" altLang="en-US" sz="2600" dirty="0">
                <a:latin typeface="Times New Roman" panose="02020603050405020304" pitchFamily="18" charset="0"/>
              </a:rPr>
              <a:t>设</a:t>
            </a:r>
            <a:r>
              <a:rPr lang="en-US" altLang="zh-CN" sz="2600" i="1" dirty="0">
                <a:latin typeface="Times New Roman" panose="02020603050405020304" pitchFamily="18" charset="0"/>
              </a:rPr>
              <a:t>G</a:t>
            </a:r>
            <a:r>
              <a:rPr lang="en-US" altLang="zh-CN" sz="2600" dirty="0">
                <a:latin typeface="Times New Roman" panose="02020603050405020304" pitchFamily="18" charset="0"/>
              </a:rPr>
              <a:t>=(</a:t>
            </a:r>
            <a:r>
              <a:rPr lang="en-US" altLang="zh-CN" sz="2600" i="1" dirty="0">
                <a:latin typeface="Times New Roman" panose="02020603050405020304" pitchFamily="18" charset="0"/>
              </a:rPr>
              <a:t>V</a:t>
            </a:r>
            <a:r>
              <a:rPr lang="zh-CN" altLang="en-US" sz="2600" dirty="0">
                <a:latin typeface="Times New Roman" panose="02020603050405020304" pitchFamily="18" charset="0"/>
              </a:rPr>
              <a:t>，</a:t>
            </a:r>
            <a:r>
              <a:rPr lang="en-US" altLang="zh-CN" sz="2600" i="1" dirty="0">
                <a:latin typeface="Times New Roman" panose="02020603050405020304" pitchFamily="18" charset="0"/>
              </a:rPr>
              <a:t>T</a:t>
            </a:r>
            <a:r>
              <a:rPr lang="zh-CN" altLang="en-US" sz="2600" dirty="0">
                <a:latin typeface="Times New Roman" panose="02020603050405020304" pitchFamily="18" charset="0"/>
              </a:rPr>
              <a:t>，</a:t>
            </a:r>
            <a:r>
              <a:rPr lang="en-US" altLang="zh-CN" sz="2600" i="1" dirty="0">
                <a:latin typeface="Times New Roman" panose="02020603050405020304" pitchFamily="18" charset="0"/>
              </a:rPr>
              <a:t>P</a:t>
            </a:r>
            <a:r>
              <a:rPr lang="zh-CN" altLang="en-US" sz="2600" dirty="0">
                <a:latin typeface="Times New Roman" panose="02020603050405020304" pitchFamily="18" charset="0"/>
              </a:rPr>
              <a:t>，</a:t>
            </a:r>
            <a:r>
              <a:rPr lang="en-US" altLang="zh-CN" sz="2600" i="1" dirty="0">
                <a:latin typeface="Times New Roman" panose="02020603050405020304" pitchFamily="18" charset="0"/>
              </a:rPr>
              <a:t>S</a:t>
            </a:r>
            <a:r>
              <a:rPr lang="en-US" altLang="zh-CN" sz="2600" dirty="0">
                <a:latin typeface="Times New Roman" panose="02020603050405020304" pitchFamily="18" charset="0"/>
              </a:rPr>
              <a:t>)</a:t>
            </a:r>
            <a:r>
              <a:rPr lang="zh-CN" altLang="en-US" sz="2600" dirty="0">
                <a:latin typeface="Times New Roman" panose="02020603050405020304" pitchFamily="18" charset="0"/>
              </a:rPr>
              <a:t>是一个文法，如果</a:t>
            </a:r>
            <a:r>
              <a:rPr lang="en-US" altLang="zh-CN" sz="2600" i="1" dirty="0">
                <a:latin typeface="Times New Roman" panose="02020603050405020304" pitchFamily="18" charset="0"/>
              </a:rPr>
              <a:t>α</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β</a:t>
            </a:r>
            <a:r>
              <a:rPr lang="en-US" altLang="zh-CN" sz="2600" dirty="0">
                <a:latin typeface="Times New Roman" panose="02020603050405020304" pitchFamily="18" charset="0"/>
              </a:rPr>
              <a:t>∈</a:t>
            </a:r>
            <a:r>
              <a:rPr lang="en-US" altLang="zh-CN" sz="2600" i="1" dirty="0">
                <a:latin typeface="Times New Roman" panose="02020603050405020304" pitchFamily="18" charset="0"/>
              </a:rPr>
              <a:t>P</a:t>
            </a:r>
            <a:r>
              <a:rPr lang="zh-CN" altLang="en-US" sz="2600" dirty="0">
                <a:latin typeface="Times New Roman" panose="02020603050405020304" pitchFamily="18" charset="0"/>
              </a:rPr>
              <a:t>，</a:t>
            </a:r>
            <a:r>
              <a:rPr lang="en-US" altLang="zh-CN" sz="2600" i="1" dirty="0">
                <a:latin typeface="Times New Roman" panose="02020603050405020304" pitchFamily="18" charset="0"/>
              </a:rPr>
              <a:t>γ</a:t>
            </a:r>
            <a:r>
              <a:rPr lang="zh-CN" altLang="en-US" sz="2600" dirty="0">
                <a:latin typeface="Times New Roman" panose="02020603050405020304" pitchFamily="18" charset="0"/>
              </a:rPr>
              <a:t>，</a:t>
            </a:r>
            <a:r>
              <a:rPr lang="en-US" altLang="zh-CN" sz="2600" i="1" dirty="0">
                <a:latin typeface="Times New Roman" panose="02020603050405020304" pitchFamily="18" charset="0"/>
              </a:rPr>
              <a:t>δ</a:t>
            </a:r>
            <a:r>
              <a:rPr lang="en-US" altLang="zh-CN" sz="2600" dirty="0">
                <a:latin typeface="Times New Roman" panose="02020603050405020304" pitchFamily="18" charset="0"/>
              </a:rPr>
              <a:t>∈(</a:t>
            </a:r>
            <a:r>
              <a:rPr lang="en-US" altLang="zh-CN" sz="2600" i="1" dirty="0">
                <a:latin typeface="Times New Roman" panose="02020603050405020304" pitchFamily="18" charset="0"/>
              </a:rPr>
              <a:t>V</a:t>
            </a:r>
            <a:r>
              <a:rPr lang="en-US" altLang="zh-CN" sz="2600" dirty="0">
                <a:latin typeface="Times New Roman" panose="02020603050405020304" pitchFamily="18" charset="0"/>
              </a:rPr>
              <a:t>∪</a:t>
            </a:r>
            <a:r>
              <a:rPr lang="en-US" altLang="zh-CN" sz="2600" i="1" dirty="0">
                <a:latin typeface="Times New Roman" panose="02020603050405020304" pitchFamily="18" charset="0"/>
              </a:rPr>
              <a:t>T</a:t>
            </a:r>
            <a:r>
              <a:rPr lang="en-US" altLang="zh-CN" sz="2600" dirty="0">
                <a:latin typeface="Times New Roman" panose="02020603050405020304" pitchFamily="18" charset="0"/>
              </a:rPr>
              <a:t>)*</a:t>
            </a:r>
            <a:r>
              <a:rPr lang="zh-CN" altLang="en-US" sz="2600" dirty="0">
                <a:latin typeface="Times New Roman" panose="02020603050405020304" pitchFamily="18" charset="0"/>
              </a:rPr>
              <a:t>，则称</a:t>
            </a:r>
            <a:r>
              <a:rPr lang="en-US" altLang="zh-CN" sz="2600" i="1" dirty="0">
                <a:latin typeface="Times New Roman" panose="02020603050405020304" pitchFamily="18" charset="0"/>
              </a:rPr>
              <a:t>γαδ</a:t>
            </a:r>
            <a:r>
              <a:rPr lang="zh-CN" altLang="en-US" sz="2600" dirty="0">
                <a:latin typeface="Times New Roman" panose="02020603050405020304" pitchFamily="18" charset="0"/>
              </a:rPr>
              <a:t>在</a:t>
            </a:r>
            <a:r>
              <a:rPr lang="en-US" altLang="zh-CN" sz="2600" i="1" dirty="0">
                <a:latin typeface="Times New Roman" panose="02020603050405020304" pitchFamily="18" charset="0"/>
              </a:rPr>
              <a:t>G</a:t>
            </a:r>
            <a:r>
              <a:rPr lang="zh-CN" altLang="en-US" sz="2600" b="1" dirty="0">
                <a:solidFill>
                  <a:srgbClr val="FFFF00"/>
                </a:solidFill>
                <a:latin typeface="Times New Roman" panose="02020603050405020304" pitchFamily="18" charset="0"/>
              </a:rPr>
              <a:t>中直接推导</a:t>
            </a:r>
            <a:r>
              <a:rPr lang="zh-CN" altLang="en-US" sz="2600" dirty="0">
                <a:latin typeface="Times New Roman" panose="02020603050405020304" pitchFamily="18" charset="0"/>
              </a:rPr>
              <a:t>出</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，记作：</a:t>
            </a:r>
            <a:endParaRPr lang="zh-CN" altLang="en-US" sz="2600" i="1"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600" i="1" dirty="0">
                <a:latin typeface="Times New Roman" panose="02020603050405020304" pitchFamily="18" charset="0"/>
              </a:rPr>
              <a:t>   </a:t>
            </a:r>
            <a:r>
              <a:rPr lang="en-US" altLang="zh-CN" sz="2600" i="1" dirty="0">
                <a:latin typeface="Times New Roman" panose="02020603050405020304" pitchFamily="18" charset="0"/>
              </a:rPr>
              <a:t>γαδ     γβδ</a:t>
            </a:r>
            <a:endParaRPr lang="en-US" altLang="zh-CN" sz="2600" dirty="0">
              <a:latin typeface="Times New Roman" panose="02020603050405020304" pitchFamily="18" charset="0"/>
            </a:endParaRPr>
          </a:p>
          <a:p>
            <a:pPr eaLnBrk="1" hangingPunct="1">
              <a:lnSpc>
                <a:spcPct val="90000"/>
              </a:lnSpc>
            </a:pPr>
            <a:r>
              <a:rPr lang="zh-CN" altLang="en-US" sz="2600" dirty="0">
                <a:latin typeface="Times New Roman" panose="02020603050405020304" pitchFamily="18" charset="0"/>
              </a:rPr>
              <a:t>读作：</a:t>
            </a:r>
            <a:r>
              <a:rPr lang="en-US" altLang="zh-CN" sz="2600" i="1" dirty="0">
                <a:latin typeface="Times New Roman" panose="02020603050405020304" pitchFamily="18" charset="0"/>
              </a:rPr>
              <a:t>γαδ</a:t>
            </a:r>
            <a:r>
              <a:rPr lang="zh-CN" altLang="en-US" sz="2600" dirty="0">
                <a:latin typeface="Times New Roman" panose="02020603050405020304" pitchFamily="18" charset="0"/>
              </a:rPr>
              <a:t>在文法</a:t>
            </a:r>
            <a:r>
              <a:rPr lang="en-US" altLang="zh-CN" sz="2600" i="1" dirty="0">
                <a:latin typeface="Times New Roman" panose="02020603050405020304" pitchFamily="18" charset="0"/>
              </a:rPr>
              <a:t>G</a:t>
            </a:r>
            <a:r>
              <a:rPr lang="zh-CN" altLang="en-US" sz="2600" dirty="0">
                <a:latin typeface="Times New Roman" panose="02020603050405020304" pitchFamily="18" charset="0"/>
              </a:rPr>
              <a:t>中直接推导出</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。在不特别强调推导的直接性时，“直接推导”可以简称为推导</a:t>
            </a:r>
            <a:r>
              <a:rPr lang="en-US" altLang="zh-CN" sz="2600" dirty="0">
                <a:latin typeface="Times New Roman" panose="02020603050405020304" pitchFamily="18" charset="0"/>
              </a:rPr>
              <a:t>(derivation)</a:t>
            </a:r>
            <a:r>
              <a:rPr lang="zh-CN" altLang="en-US" sz="2600" dirty="0">
                <a:latin typeface="Times New Roman" panose="02020603050405020304" pitchFamily="18" charset="0"/>
              </a:rPr>
              <a:t>，有时我们也称推导为</a:t>
            </a:r>
            <a:r>
              <a:rPr lang="zh-CN" altLang="en-US" sz="2600" b="1" dirty="0">
                <a:solidFill>
                  <a:srgbClr val="FFFF00"/>
                </a:solidFill>
                <a:latin typeface="Times New Roman" panose="02020603050405020304" pitchFamily="18" charset="0"/>
              </a:rPr>
              <a:t>派生</a:t>
            </a:r>
            <a:r>
              <a:rPr lang="zh-CN" altLang="en-US" sz="2600" dirty="0">
                <a:latin typeface="Times New Roman" panose="02020603050405020304" pitchFamily="18" charset="0"/>
              </a:rPr>
              <a:t>。</a:t>
            </a:r>
          </a:p>
          <a:p>
            <a:pPr eaLnBrk="1" hangingPunct="1">
              <a:lnSpc>
                <a:spcPct val="90000"/>
              </a:lnSpc>
            </a:pPr>
            <a:r>
              <a:rPr lang="zh-CN" altLang="en-US" sz="2600" dirty="0">
                <a:latin typeface="Times New Roman" panose="02020603050405020304" pitchFamily="18" charset="0"/>
              </a:rPr>
              <a:t>与之相对应，也可以称</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在文法</a:t>
            </a:r>
            <a:r>
              <a:rPr lang="en-US" altLang="zh-CN" sz="2600" i="1" dirty="0">
                <a:latin typeface="Times New Roman" panose="02020603050405020304" pitchFamily="18" charset="0"/>
              </a:rPr>
              <a:t>G</a:t>
            </a:r>
            <a:r>
              <a:rPr lang="zh-CN" altLang="en-US" sz="2600" b="1" dirty="0">
                <a:solidFill>
                  <a:srgbClr val="FFFF00"/>
                </a:solidFill>
                <a:latin typeface="Times New Roman" panose="02020603050405020304" pitchFamily="18" charset="0"/>
              </a:rPr>
              <a:t>中直接归约</a:t>
            </a:r>
            <a:r>
              <a:rPr lang="zh-CN" altLang="en-US" sz="2600" dirty="0">
                <a:latin typeface="Times New Roman" panose="02020603050405020304" pitchFamily="18" charset="0"/>
              </a:rPr>
              <a:t>成</a:t>
            </a:r>
            <a:r>
              <a:rPr lang="en-US" altLang="zh-CN" sz="2600" i="1" dirty="0">
                <a:latin typeface="Times New Roman" panose="02020603050405020304" pitchFamily="18" charset="0"/>
              </a:rPr>
              <a:t>γαδ</a:t>
            </a:r>
            <a:r>
              <a:rPr lang="zh-CN" altLang="en-US" sz="2600" dirty="0">
                <a:latin typeface="Times New Roman" panose="02020603050405020304" pitchFamily="18" charset="0"/>
              </a:rPr>
              <a:t>。在不特别强调归约的直接性时，“直接归约”可以简称为</a:t>
            </a:r>
            <a:r>
              <a:rPr lang="zh-CN" altLang="en-US" sz="2600" b="1" dirty="0">
                <a:solidFill>
                  <a:srgbClr val="FFFF00"/>
                </a:solidFill>
                <a:latin typeface="Times New Roman" panose="02020603050405020304" pitchFamily="18" charset="0"/>
              </a:rPr>
              <a:t>归约</a:t>
            </a:r>
            <a:r>
              <a:rPr lang="en-US" altLang="zh-CN" sz="2600" dirty="0">
                <a:latin typeface="Times New Roman" panose="02020603050405020304" pitchFamily="18" charset="0"/>
              </a:rPr>
              <a:t>(reduction)</a:t>
            </a:r>
            <a:r>
              <a:rPr lang="zh-CN" altLang="en-US" sz="2600" dirty="0">
                <a:latin typeface="Times New Roman" panose="02020603050405020304" pitchFamily="18" charset="0"/>
              </a:rPr>
              <a:t>。由于这里实际是将</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中的</a:t>
            </a:r>
            <a:r>
              <a:rPr lang="en-US" altLang="zh-CN" sz="2600" i="1" dirty="0">
                <a:latin typeface="Times New Roman" panose="02020603050405020304" pitchFamily="18" charset="0"/>
              </a:rPr>
              <a:t>β</a:t>
            </a:r>
            <a:r>
              <a:rPr lang="zh-CN" altLang="en-US" sz="2600" dirty="0">
                <a:latin typeface="Times New Roman" panose="02020603050405020304" pitchFamily="18" charset="0"/>
              </a:rPr>
              <a:t>变成了</a:t>
            </a:r>
            <a:r>
              <a:rPr lang="en-US" altLang="zh-CN" sz="2600" i="1" dirty="0">
                <a:latin typeface="Times New Roman" panose="02020603050405020304" pitchFamily="18" charset="0"/>
              </a:rPr>
              <a:t>α</a:t>
            </a:r>
            <a:r>
              <a:rPr lang="zh-CN" altLang="en-US" sz="2600" dirty="0">
                <a:latin typeface="Times New Roman" panose="02020603050405020304" pitchFamily="18" charset="0"/>
              </a:rPr>
              <a:t>，而</a:t>
            </a:r>
            <a:r>
              <a:rPr lang="en-US" altLang="zh-CN" sz="2600" i="1" dirty="0">
                <a:latin typeface="Times New Roman" panose="02020603050405020304" pitchFamily="18" charset="0"/>
              </a:rPr>
              <a:t>γ</a:t>
            </a:r>
            <a:r>
              <a:rPr lang="zh-CN" altLang="en-US" sz="2600" dirty="0">
                <a:latin typeface="Times New Roman" panose="02020603050405020304" pitchFamily="18" charset="0"/>
              </a:rPr>
              <a:t>和</a:t>
            </a:r>
            <a:r>
              <a:rPr lang="en-US" altLang="zh-CN" sz="2600" i="1" dirty="0">
                <a:latin typeface="Times New Roman" panose="02020603050405020304" pitchFamily="18" charset="0"/>
              </a:rPr>
              <a:t>δ</a:t>
            </a:r>
            <a:r>
              <a:rPr lang="zh-CN" altLang="en-US" sz="2600" dirty="0">
                <a:latin typeface="Times New Roman" panose="02020603050405020304" pitchFamily="18" charset="0"/>
              </a:rPr>
              <a:t>都没有变化，所以又称将</a:t>
            </a:r>
            <a:r>
              <a:rPr lang="en-US" altLang="zh-CN" sz="2600" i="1" dirty="0">
                <a:latin typeface="Times New Roman" panose="02020603050405020304" pitchFamily="18" charset="0"/>
              </a:rPr>
              <a:t>β</a:t>
            </a:r>
            <a:r>
              <a:rPr lang="zh-CN" altLang="en-US" sz="2600" dirty="0">
                <a:latin typeface="Times New Roman" panose="02020603050405020304" pitchFamily="18" charset="0"/>
              </a:rPr>
              <a:t>归约成</a:t>
            </a:r>
            <a:r>
              <a:rPr lang="en-US" altLang="zh-CN" sz="2600" i="1" dirty="0">
                <a:latin typeface="Times New Roman" panose="02020603050405020304" pitchFamily="18" charset="0"/>
              </a:rPr>
              <a:t>α</a:t>
            </a:r>
            <a:r>
              <a:rPr lang="zh-CN" altLang="en-US" sz="2600" dirty="0">
                <a:latin typeface="Times New Roman" panose="02020603050405020304" pitchFamily="18" charset="0"/>
              </a:rPr>
              <a:t>。 </a:t>
            </a:r>
          </a:p>
        </p:txBody>
      </p:sp>
      <p:sp>
        <p:nvSpPr>
          <p:cNvPr id="55302" name="Rectangle 5">
            <a:extLst>
              <a:ext uri="{FF2B5EF4-FFF2-40B4-BE49-F238E27FC236}">
                <a16:creationId xmlns:a16="http://schemas.microsoft.com/office/drawing/2014/main" id="{0EC9E21E-E47D-4D83-A5BF-36FA41BAF626}"/>
              </a:ext>
            </a:extLst>
          </p:cNvPr>
          <p:cNvSpPr>
            <a:spLocks noChangeArrowheads="1"/>
          </p:cNvSpPr>
          <p:nvPr/>
        </p:nvSpPr>
        <p:spPr bwMode="auto">
          <a:xfrm>
            <a:off x="-34925"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5303" name="Object 4">
                <a:extLst>
                  <a:ext uri="{FF2B5EF4-FFF2-40B4-BE49-F238E27FC236}">
                    <a16:creationId xmlns:a16="http://schemas.microsoft.com/office/drawing/2014/main" id="{A312C039-C804-4536-B07B-AEF58FED6E74}"/>
                  </a:ext>
                </a:extLst>
              </p:cNvPr>
              <p:cNvSpPr txBox="1"/>
              <p:nvPr/>
            </p:nvSpPr>
            <p:spPr bwMode="auto">
              <a:xfrm>
                <a:off x="1259632" y="2366570"/>
                <a:ext cx="873968" cy="70239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Low>
                        <m:limLowPr>
                          <m:ctrlPr>
                            <a:rPr lang="zh-CN" altLang="en-US" sz="2400" i="1" smtClean="0">
                              <a:solidFill>
                                <a:schemeClr val="tx1"/>
                              </a:solidFill>
                              <a:latin typeface="Cambria Math" panose="02040503050406030204" pitchFamily="18" charset="0"/>
                            </a:rPr>
                          </m:ctrlPr>
                        </m:limLowPr>
                        <m:e>
                          <m:r>
                            <a:rPr lang="zh-CN" altLang="en-US"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 </m:t>
                          </m:r>
                        </m:e>
                        <m:lim>
                          <m:r>
                            <a:rPr lang="zh-CN" altLang="en-US" sz="2400" i="1">
                              <a:solidFill>
                                <a:schemeClr val="tx1"/>
                              </a:solidFill>
                              <a:latin typeface="Cambria Math" panose="02040503050406030204" pitchFamily="18" charset="0"/>
                            </a:rPr>
                            <m:t>𝐺</m:t>
                          </m:r>
                        </m:lim>
                      </m:limLow>
                    </m:oMath>
                  </m:oMathPara>
                </a14:m>
                <a:endParaRPr lang="zh-CN" altLang="en-US" dirty="0"/>
              </a:p>
            </p:txBody>
          </p:sp>
        </mc:Choice>
        <mc:Fallback xmlns="">
          <p:sp>
            <p:nvSpPr>
              <p:cNvPr id="55303" name="Object 4">
                <a:extLst>
                  <a:ext uri="{FF2B5EF4-FFF2-40B4-BE49-F238E27FC236}">
                    <a16:creationId xmlns:a16="http://schemas.microsoft.com/office/drawing/2014/main" id="{A312C039-C804-4536-B07B-AEF58FED6E74}"/>
                  </a:ext>
                </a:extLst>
              </p:cNvPr>
              <p:cNvSpPr txBox="1">
                <a:spLocks noRot="1" noChangeAspect="1" noMove="1" noResize="1" noEditPoints="1" noAdjustHandles="1" noChangeArrowheads="1" noChangeShapeType="1" noTextEdit="1"/>
              </p:cNvSpPr>
              <p:nvPr/>
            </p:nvSpPr>
            <p:spPr bwMode="auto">
              <a:xfrm>
                <a:off x="1259632" y="2366570"/>
                <a:ext cx="873968" cy="702390"/>
              </a:xfrm>
              <a:prstGeom prst="rect">
                <a:avLst/>
              </a:prstGeom>
              <a:blipFill>
                <a:blip r:embed="rId2"/>
                <a:stretch>
                  <a:fillRect/>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1715">
                                            <p:txEl>
                                              <p:pRg st="0" end="0"/>
                                            </p:txEl>
                                          </p:spTgt>
                                        </p:tgtEl>
                                        <p:attrNameLst>
                                          <p:attrName>style.visibility</p:attrName>
                                        </p:attrNameLst>
                                      </p:cBhvr>
                                      <p:to>
                                        <p:strVal val="visible"/>
                                      </p:to>
                                    </p:set>
                                    <p:animEffect transition="in" filter="blinds(horizontal)">
                                      <p:cBhvr>
                                        <p:cTn id="7" dur="500"/>
                                        <p:tgtEl>
                                          <p:spTgt spid="101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1715">
                                            <p:txEl>
                                              <p:pRg st="1" end="1"/>
                                            </p:txEl>
                                          </p:spTgt>
                                        </p:tgtEl>
                                        <p:attrNameLst>
                                          <p:attrName>style.visibility</p:attrName>
                                        </p:attrNameLst>
                                      </p:cBhvr>
                                      <p:to>
                                        <p:strVal val="visible"/>
                                      </p:to>
                                    </p:set>
                                    <p:animEffect transition="in" filter="blinds(horizontal)">
                                      <p:cBhvr>
                                        <p:cTn id="12" dur="500"/>
                                        <p:tgtEl>
                                          <p:spTgt spid="1011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1715">
                                            <p:txEl>
                                              <p:pRg st="2" end="2"/>
                                            </p:txEl>
                                          </p:spTgt>
                                        </p:tgtEl>
                                        <p:attrNameLst>
                                          <p:attrName>style.visibility</p:attrName>
                                        </p:attrNameLst>
                                      </p:cBhvr>
                                      <p:to>
                                        <p:strVal val="visible"/>
                                      </p:to>
                                    </p:set>
                                    <p:animEffect transition="in" filter="blinds(horizontal)">
                                      <p:cBhvr>
                                        <p:cTn id="17" dur="500"/>
                                        <p:tgtEl>
                                          <p:spTgt spid="1011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1715">
                                            <p:txEl>
                                              <p:pRg st="3" end="3"/>
                                            </p:txEl>
                                          </p:spTgt>
                                        </p:tgtEl>
                                        <p:attrNameLst>
                                          <p:attrName>style.visibility</p:attrName>
                                        </p:attrNameLst>
                                      </p:cBhvr>
                                      <p:to>
                                        <p:strVal val="visible"/>
                                      </p:to>
                                    </p:set>
                                    <p:animEffect transition="in" filter="blinds(horizontal)">
                                      <p:cBhvr>
                                        <p:cTn id="22" dur="500"/>
                                        <p:tgtEl>
                                          <p:spTgt spid="1011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5"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F3829170-4CCF-48D5-B438-FAFB9AB7B9CA}"/>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2.1 </a:t>
            </a:r>
            <a:r>
              <a:rPr lang="zh-CN" altLang="en-US">
                <a:latin typeface="Times New Roman" panose="02020603050405020304" pitchFamily="18" charset="0"/>
              </a:rPr>
              <a:t>语言概述</a:t>
            </a:r>
          </a:p>
        </p:txBody>
      </p:sp>
      <p:sp>
        <p:nvSpPr>
          <p:cNvPr id="975875" name="Rectangle 3">
            <a:extLst>
              <a:ext uri="{FF2B5EF4-FFF2-40B4-BE49-F238E27FC236}">
                <a16:creationId xmlns:a16="http://schemas.microsoft.com/office/drawing/2014/main" id="{A686F3B8-F236-43CC-9679-6457B56C60BB}"/>
              </a:ext>
            </a:extLst>
          </p:cNvPr>
          <p:cNvSpPr>
            <a:spLocks noGrp="1" noChangeArrowheads="1"/>
          </p:cNvSpPr>
          <p:nvPr>
            <p:ph idx="1"/>
          </p:nvPr>
        </p:nvSpPr>
        <p:spPr/>
        <p:txBody>
          <a:bodyPr/>
          <a:lstStyle/>
          <a:p>
            <a:pPr eaLnBrk="1" hangingPunct="1"/>
            <a:r>
              <a:rPr lang="zh-CN" altLang="en-US" sz="4000" dirty="0">
                <a:latin typeface="楷体_GB2312" pitchFamily="49" charset="-122"/>
              </a:rPr>
              <a:t>信息交流的基础是什么？</a:t>
            </a:r>
          </a:p>
          <a:p>
            <a:pPr lvl="1" eaLnBrk="1" hangingPunct="1"/>
            <a:r>
              <a:rPr lang="zh-CN" altLang="en-US" sz="3200" dirty="0">
                <a:latin typeface="楷体_GB2312" pitchFamily="49" charset="-122"/>
              </a:rPr>
              <a:t>按照共同约定的生成规则和理解规则去生成</a:t>
            </a:r>
            <a:r>
              <a:rPr lang="zh-CN" altLang="en-US" sz="3200" dirty="0"/>
              <a:t>“</a:t>
            </a:r>
            <a:r>
              <a:rPr lang="zh-CN" altLang="en-US" sz="3200" dirty="0">
                <a:latin typeface="楷体_GB2312" pitchFamily="49" charset="-122"/>
              </a:rPr>
              <a:t>句子</a:t>
            </a:r>
            <a:r>
              <a:rPr lang="zh-CN" altLang="en-US" sz="3200" dirty="0"/>
              <a:t>”</a:t>
            </a:r>
            <a:r>
              <a:rPr lang="zh-CN" altLang="en-US" sz="3200" dirty="0">
                <a:latin typeface="楷体_GB2312" pitchFamily="49" charset="-122"/>
              </a:rPr>
              <a:t>和理解</a:t>
            </a:r>
            <a:r>
              <a:rPr lang="zh-CN" altLang="en-US" sz="3200" dirty="0"/>
              <a:t>“</a:t>
            </a:r>
            <a:r>
              <a:rPr lang="zh-CN" altLang="en-US" sz="3200" dirty="0">
                <a:latin typeface="楷体_GB2312" pitchFamily="49" charset="-122"/>
              </a:rPr>
              <a:t>句子</a:t>
            </a:r>
            <a:r>
              <a:rPr lang="zh-CN" altLang="en-US" sz="3200" dirty="0"/>
              <a:t>”</a:t>
            </a:r>
            <a:endParaRPr lang="zh-CN" altLang="en-US" sz="3200" dirty="0">
              <a:latin typeface="楷体_GB2312" pitchFamily="49" charset="-122"/>
            </a:endParaRPr>
          </a:p>
          <a:p>
            <a:pPr lvl="1" eaLnBrk="1" hangingPunct="1"/>
            <a:r>
              <a:rPr lang="zh-CN" altLang="en-US" sz="3200" dirty="0">
                <a:latin typeface="楷体_GB2312" pitchFamily="49" charset="-122"/>
              </a:rPr>
              <a:t>例：</a:t>
            </a:r>
          </a:p>
          <a:p>
            <a:pPr lvl="2" eaLnBrk="1" hangingPunct="1"/>
            <a:r>
              <a:rPr lang="zh-CN" altLang="en-US" sz="2800" dirty="0"/>
              <a:t>研表究明，汉字的序顺并一不定影阅响读。</a:t>
            </a:r>
            <a:endParaRPr lang="en-US" altLang="zh-CN" sz="2800" dirty="0"/>
          </a:p>
          <a:p>
            <a:pPr lvl="2" eaLnBrk="1" hangingPunct="1"/>
            <a:r>
              <a:rPr lang="zh-CN" altLang="en-US" sz="2800" dirty="0"/>
              <a:t>研究表明，汉字的顺序并不一定影响阅读。</a:t>
            </a:r>
            <a:endParaRPr lang="en-US" altLang="zh-CN" sz="2800" dirty="0"/>
          </a:p>
          <a:p>
            <a:pPr lvl="2" eaLnBrk="1" hangingPunct="1"/>
            <a:endParaRPr lang="zh-CN" altLang="en-US" sz="2800" dirty="0">
              <a:latin typeface="楷体_GB2312" pitchFamily="49" charset="-122"/>
            </a:endParaRPr>
          </a:p>
          <a:p>
            <a:pPr lvl="2" eaLnBrk="1" hangingPunct="1"/>
            <a:endParaRPr lang="zh-CN" altLang="en-US" sz="2800"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5875">
                                            <p:txEl>
                                              <p:pRg st="4" end="4"/>
                                            </p:txEl>
                                          </p:spTgt>
                                        </p:tgtEl>
                                        <p:attrNameLst>
                                          <p:attrName>style.visibility</p:attrName>
                                        </p:attrNameLst>
                                      </p:cBhvr>
                                      <p:to>
                                        <p:strVal val="visible"/>
                                      </p:to>
                                    </p:set>
                                    <p:animEffect transition="in" filter="fade">
                                      <p:cBhvr>
                                        <p:cTn id="7" dur="500"/>
                                        <p:tgtEl>
                                          <p:spTgt spid="975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F0B56B6A-E883-4179-B918-E72A1853EA02}"/>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a:t>
            </a:r>
            <a:r>
              <a:rPr lang="zh-CN" altLang="en-US">
                <a:latin typeface="Times New Roman" panose="02020603050405020304" pitchFamily="18" charset="0"/>
              </a:rPr>
              <a:t>多步</a:t>
            </a:r>
            <a:r>
              <a:rPr lang="en-US" altLang="zh-CN">
                <a:latin typeface="Times New Roman" panose="02020603050405020304" pitchFamily="18" charset="0"/>
              </a:rPr>
              <a:t>)</a:t>
            </a:r>
            <a:r>
              <a:rPr lang="zh-CN" altLang="en-US">
                <a:latin typeface="Times New Roman" panose="02020603050405020304" pitchFamily="18" charset="0"/>
              </a:rPr>
              <a:t>推导</a:t>
            </a:r>
          </a:p>
        </p:txBody>
      </p:sp>
      <p:sp>
        <p:nvSpPr>
          <p:cNvPr id="1013763" name="Rectangle 3">
            <a:extLst>
              <a:ext uri="{FF2B5EF4-FFF2-40B4-BE49-F238E27FC236}">
                <a16:creationId xmlns:a16="http://schemas.microsoft.com/office/drawing/2014/main" id="{6EBA09B5-FA62-44DA-A996-FE5CE2413233}"/>
              </a:ext>
            </a:extLst>
          </p:cNvPr>
          <p:cNvSpPr>
            <a:spLocks noGrp="1" noChangeArrowheads="1"/>
          </p:cNvSpPr>
          <p:nvPr>
            <p:ph idx="1"/>
          </p:nvPr>
        </p:nvSpPr>
        <p:spPr/>
        <p:txBody>
          <a:bodyPr/>
          <a:lstStyle/>
          <a:p>
            <a:pPr eaLnBrk="1" hangingPunct="1">
              <a:spcBef>
                <a:spcPct val="80000"/>
              </a:spcBef>
            </a:pPr>
            <a:r>
              <a:rPr lang="en-US" altLang="zh-CN" sz="3600" i="1">
                <a:latin typeface="Times New Roman" panose="02020603050405020304" pitchFamily="18" charset="0"/>
              </a:rPr>
              <a:t>α</a:t>
            </a:r>
            <a:r>
              <a:rPr lang="en-US" altLang="zh-CN" sz="3600" baseline="-25000">
                <a:latin typeface="Times New Roman" panose="02020603050405020304" pitchFamily="18" charset="0"/>
              </a:rPr>
              <a:t>0</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1</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2 </a:t>
            </a:r>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i="1" baseline="-25000">
                <a:latin typeface="Times New Roman" panose="02020603050405020304" pitchFamily="18" charset="0"/>
              </a:rPr>
              <a:t>n</a:t>
            </a:r>
          </a:p>
          <a:p>
            <a:pPr lvl="1" eaLnBrk="1" hangingPunct="1">
              <a:spcBef>
                <a:spcPct val="80000"/>
              </a:spcBef>
            </a:pPr>
            <a:r>
              <a:rPr lang="zh-CN" altLang="en-US" sz="3200">
                <a:latin typeface="Times New Roman" panose="02020603050405020304" pitchFamily="18" charset="0"/>
              </a:rPr>
              <a:t>记为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en-US" altLang="zh-CN">
                <a:latin typeface="Times New Roman" panose="02020603050405020304" pitchFamily="18" charset="0"/>
              </a:rPr>
              <a:t>(</a:t>
            </a:r>
            <a:r>
              <a:rPr lang="zh-CN" altLang="en-US">
                <a:latin typeface="Times New Roman" panose="02020603050405020304" pitchFamily="18" charset="0"/>
              </a:rPr>
              <a:t>恰用</a:t>
            </a:r>
            <a:r>
              <a:rPr lang="en-US" altLang="zh-CN" i="1">
                <a:latin typeface="Times New Roman" panose="02020603050405020304" pitchFamily="18" charset="0"/>
              </a:rPr>
              <a:t>n</a:t>
            </a:r>
            <a:r>
              <a:rPr lang="zh-CN" altLang="en-US">
                <a:latin typeface="Times New Roman" panose="02020603050405020304" pitchFamily="18" charset="0"/>
              </a:rPr>
              <a:t>步</a:t>
            </a:r>
            <a:r>
              <a:rPr lang="en-US" altLang="zh-CN">
                <a:latin typeface="Times New Roman" panose="02020603050405020304" pitchFamily="18" charset="0"/>
              </a:rPr>
              <a:t>)</a:t>
            </a:r>
          </a:p>
          <a:p>
            <a:pPr lvl="1" eaLnBrk="1" hangingPunct="1">
              <a:spcBef>
                <a:spcPct val="80000"/>
              </a:spcBef>
            </a:pPr>
            <a:r>
              <a:rPr lang="en-US" altLang="zh-CN"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zh-CN" altLang="en-US">
                <a:latin typeface="Times New Roman" panose="02020603050405020304" pitchFamily="18" charset="0"/>
              </a:rPr>
              <a:t>（至少一步）</a:t>
            </a:r>
          </a:p>
          <a:p>
            <a:pPr lvl="1" eaLnBrk="1" hangingPunct="1">
              <a:spcBef>
                <a:spcPct val="80000"/>
              </a:spcBef>
            </a:pPr>
            <a:r>
              <a:rPr lang="zh-CN" altLang="en-US"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zh-CN" altLang="en-US">
                <a:latin typeface="Times New Roman" panose="02020603050405020304" pitchFamily="18" charset="0"/>
              </a:rPr>
              <a:t>（若干步</a:t>
            </a:r>
            <a:r>
              <a:rPr lang="en-US" altLang="zh-CN">
                <a:latin typeface="Times New Roman" panose="02020603050405020304" pitchFamily="18" charset="0"/>
              </a:rPr>
              <a:t>:</a:t>
            </a:r>
            <a:r>
              <a:rPr lang="zh-CN" altLang="en-US">
                <a:latin typeface="Times New Roman" panose="02020603050405020304" pitchFamily="18" charset="0"/>
              </a:rPr>
              <a:t>零步或多步）</a:t>
            </a:r>
          </a:p>
        </p:txBody>
      </p:sp>
      <p:sp>
        <p:nvSpPr>
          <p:cNvPr id="56326" name="Rectangle 5">
            <a:extLst>
              <a:ext uri="{FF2B5EF4-FFF2-40B4-BE49-F238E27FC236}">
                <a16:creationId xmlns:a16="http://schemas.microsoft.com/office/drawing/2014/main" id="{321D2CFE-3B0D-4F42-9053-C52483554B6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6327" name="Object 4">
                <a:extLst>
                  <a:ext uri="{FF2B5EF4-FFF2-40B4-BE49-F238E27FC236}">
                    <a16:creationId xmlns:a16="http://schemas.microsoft.com/office/drawing/2014/main" id="{3EA085AF-3593-4B7D-A8CE-00A2B28AF710}"/>
                  </a:ext>
                </a:extLst>
              </p:cNvPr>
              <p:cNvSpPr txBox="1"/>
              <p:nvPr/>
            </p:nvSpPr>
            <p:spPr bwMode="auto">
              <a:xfrm>
                <a:off x="2171701" y="3438521"/>
                <a:ext cx="339725" cy="4762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6327" name="Object 4">
                <a:extLst>
                  <a:ext uri="{FF2B5EF4-FFF2-40B4-BE49-F238E27FC236}">
                    <a16:creationId xmlns:a16="http://schemas.microsoft.com/office/drawing/2014/main" id="{3EA085AF-3593-4B7D-A8CE-00A2B28AF710}"/>
                  </a:ext>
                </a:extLst>
              </p:cNvPr>
              <p:cNvSpPr txBox="1">
                <a:spLocks noRot="1" noChangeAspect="1" noMove="1" noResize="1" noEditPoints="1" noAdjustHandles="1" noChangeArrowheads="1" noChangeShapeType="1" noTextEdit="1"/>
              </p:cNvSpPr>
              <p:nvPr/>
            </p:nvSpPr>
            <p:spPr bwMode="auto">
              <a:xfrm>
                <a:off x="2171701" y="3438521"/>
                <a:ext cx="339725" cy="476250"/>
              </a:xfrm>
              <a:prstGeom prst="rect">
                <a:avLst/>
              </a:prstGeom>
              <a:blipFill>
                <a:blip r:embed="rId2"/>
                <a:stretch>
                  <a:fillRect/>
                </a:stretch>
              </a:blipFill>
              <a:ln>
                <a:noFill/>
              </a:ln>
            </p:spPr>
            <p:txBody>
              <a:bodyPr/>
              <a:lstStyle/>
              <a:p>
                <a:r>
                  <a:rPr lang="zh-CN" altLang="en-US">
                    <a:noFill/>
                  </a:rPr>
                  <a:t> </a:t>
                </a:r>
              </a:p>
            </p:txBody>
          </p:sp>
        </mc:Fallback>
      </mc:AlternateContent>
      <p:sp>
        <p:nvSpPr>
          <p:cNvPr id="56328" name="Rectangle 7">
            <a:extLst>
              <a:ext uri="{FF2B5EF4-FFF2-40B4-BE49-F238E27FC236}">
                <a16:creationId xmlns:a16="http://schemas.microsoft.com/office/drawing/2014/main" id="{7F6D7726-BD81-45C8-B54D-1831CF94D177}"/>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6329" name="Object 6">
                <a:extLst>
                  <a:ext uri="{FF2B5EF4-FFF2-40B4-BE49-F238E27FC236}">
                    <a16:creationId xmlns:a16="http://schemas.microsoft.com/office/drawing/2014/main" id="{2773349E-0934-400C-A239-0A6859A5736E}"/>
                  </a:ext>
                </a:extLst>
              </p:cNvPr>
              <p:cNvSpPr txBox="1"/>
              <p:nvPr/>
            </p:nvSpPr>
            <p:spPr bwMode="auto">
              <a:xfrm>
                <a:off x="2219326" y="4366419"/>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6329" name="Object 6">
                <a:extLst>
                  <a:ext uri="{FF2B5EF4-FFF2-40B4-BE49-F238E27FC236}">
                    <a16:creationId xmlns:a16="http://schemas.microsoft.com/office/drawing/2014/main" id="{2773349E-0934-400C-A239-0A6859A5736E}"/>
                  </a:ext>
                </a:extLst>
              </p:cNvPr>
              <p:cNvSpPr txBox="1">
                <a:spLocks noRot="1" noChangeAspect="1" noMove="1" noResize="1" noEditPoints="1" noAdjustHandles="1" noChangeArrowheads="1" noChangeShapeType="1" noTextEdit="1"/>
              </p:cNvSpPr>
              <p:nvPr/>
            </p:nvSpPr>
            <p:spPr bwMode="auto">
              <a:xfrm>
                <a:off x="2219326" y="4366419"/>
                <a:ext cx="292100" cy="409575"/>
              </a:xfrm>
              <a:prstGeom prst="rect">
                <a:avLst/>
              </a:prstGeom>
              <a:blipFill>
                <a:blip r:embed="rId3"/>
                <a:stretch>
                  <a:fillRect r="-6250"/>
                </a:stretch>
              </a:blipFill>
              <a:ln>
                <a:noFill/>
              </a:ln>
            </p:spPr>
            <p:txBody>
              <a:bodyPr/>
              <a:lstStyle/>
              <a:p>
                <a:r>
                  <a:rPr lang="zh-CN" altLang="en-US">
                    <a:noFill/>
                  </a:rPr>
                  <a:t> </a:t>
                </a:r>
              </a:p>
            </p:txBody>
          </p:sp>
        </mc:Fallback>
      </mc:AlternateContent>
      <p:sp>
        <p:nvSpPr>
          <p:cNvPr id="56330" name="Rectangle 9">
            <a:extLst>
              <a:ext uri="{FF2B5EF4-FFF2-40B4-BE49-F238E27FC236}">
                <a16:creationId xmlns:a16="http://schemas.microsoft.com/office/drawing/2014/main" id="{E29B9B5F-8391-427A-AFE3-03A03C79727D}"/>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6331" name="Object 8">
                <a:extLst>
                  <a:ext uri="{FF2B5EF4-FFF2-40B4-BE49-F238E27FC236}">
                    <a16:creationId xmlns:a16="http://schemas.microsoft.com/office/drawing/2014/main" id="{BD3BD144-90F9-4261-81F1-8F5F51DD14E5}"/>
                  </a:ext>
                </a:extLst>
              </p:cNvPr>
              <p:cNvSpPr txBox="1"/>
              <p:nvPr/>
            </p:nvSpPr>
            <p:spPr bwMode="auto">
              <a:xfrm>
                <a:off x="2630637" y="2599527"/>
                <a:ext cx="344487"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𝑛</m:t>
                          </m:r>
                        </m:lim>
                      </m:limUpp>
                    </m:oMath>
                  </m:oMathPara>
                </a14:m>
                <a:endParaRPr lang="zh-CN" altLang="en-US" dirty="0">
                  <a:solidFill>
                    <a:schemeClr val="tx1"/>
                  </a:solidFill>
                </a:endParaRPr>
              </a:p>
            </p:txBody>
          </p:sp>
        </mc:Choice>
        <mc:Fallback xmlns="">
          <p:sp>
            <p:nvSpPr>
              <p:cNvPr id="56331" name="Object 8">
                <a:extLst>
                  <a:ext uri="{FF2B5EF4-FFF2-40B4-BE49-F238E27FC236}">
                    <a16:creationId xmlns:a16="http://schemas.microsoft.com/office/drawing/2014/main" id="{BD3BD144-90F9-4261-81F1-8F5F51DD14E5}"/>
                  </a:ext>
                </a:extLst>
              </p:cNvPr>
              <p:cNvSpPr txBox="1">
                <a:spLocks noRot="1" noChangeAspect="1" noMove="1" noResize="1" noEditPoints="1" noAdjustHandles="1" noChangeArrowheads="1" noChangeShapeType="1" noTextEdit="1"/>
              </p:cNvSpPr>
              <p:nvPr/>
            </p:nvSpPr>
            <p:spPr bwMode="auto">
              <a:xfrm>
                <a:off x="2630637" y="2599527"/>
                <a:ext cx="344487" cy="482600"/>
              </a:xfrm>
              <a:prstGeom prst="rect">
                <a:avLst/>
              </a:prstGeom>
              <a:blipFill>
                <a:blip r:embed="rId4"/>
                <a:stretch>
                  <a:fillRect r="-5357"/>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63">
                                            <p:txEl>
                                              <p:pRg st="0" end="0"/>
                                            </p:txEl>
                                          </p:spTgt>
                                        </p:tgtEl>
                                        <p:attrNameLst>
                                          <p:attrName>style.visibility</p:attrName>
                                        </p:attrNameLst>
                                      </p:cBhvr>
                                      <p:to>
                                        <p:strVal val="visible"/>
                                      </p:to>
                                    </p:set>
                                    <p:anim calcmode="lin" valueType="num">
                                      <p:cBhvr additive="base">
                                        <p:cTn id="7" dur="500" fill="hold"/>
                                        <p:tgtEl>
                                          <p:spTgt spid="101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37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13763">
                                            <p:txEl>
                                              <p:pRg st="1" end="1"/>
                                            </p:txEl>
                                          </p:spTgt>
                                        </p:tgtEl>
                                        <p:attrNameLst>
                                          <p:attrName>style.visibility</p:attrName>
                                        </p:attrNameLst>
                                      </p:cBhvr>
                                      <p:to>
                                        <p:strVal val="visible"/>
                                      </p:to>
                                    </p:set>
                                    <p:anim calcmode="lin" valueType="num">
                                      <p:cBhvr additive="base">
                                        <p:cTn id="11" dur="500" fill="hold"/>
                                        <p:tgtEl>
                                          <p:spTgt spid="10137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137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13763">
                                            <p:txEl>
                                              <p:pRg st="2" end="2"/>
                                            </p:txEl>
                                          </p:spTgt>
                                        </p:tgtEl>
                                        <p:attrNameLst>
                                          <p:attrName>style.visibility</p:attrName>
                                        </p:attrNameLst>
                                      </p:cBhvr>
                                      <p:to>
                                        <p:strVal val="visible"/>
                                      </p:to>
                                    </p:set>
                                    <p:anim calcmode="lin" valueType="num">
                                      <p:cBhvr additive="base">
                                        <p:cTn id="15" dur="500" fill="hold"/>
                                        <p:tgtEl>
                                          <p:spTgt spid="10137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137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13763">
                                            <p:txEl>
                                              <p:pRg st="3" end="3"/>
                                            </p:txEl>
                                          </p:spTgt>
                                        </p:tgtEl>
                                        <p:attrNameLst>
                                          <p:attrName>style.visibility</p:attrName>
                                        </p:attrNameLst>
                                      </p:cBhvr>
                                      <p:to>
                                        <p:strVal val="visible"/>
                                      </p:to>
                                    </p:set>
                                    <p:anim calcmode="lin" valueType="num">
                                      <p:cBhvr additive="base">
                                        <p:cTn id="19" dur="500" fill="hold"/>
                                        <p:tgtEl>
                                          <p:spTgt spid="10137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37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BF4E2533-83CE-404F-9848-10C32BDF0BBA}"/>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a:t>
            </a:r>
            <a:r>
              <a:rPr lang="en-US" altLang="zh-CN" sz="4000" i="1">
                <a:latin typeface="Times New Roman" panose="02020603050405020304" pitchFamily="18" charset="0"/>
              </a:rPr>
              <a:t>G</a:t>
            </a:r>
            <a:r>
              <a:rPr lang="zh-CN" altLang="en-US">
                <a:latin typeface="Times New Roman" panose="02020603050405020304" pitchFamily="18" charset="0"/>
              </a:rPr>
              <a:t>产生的语言</a:t>
            </a:r>
          </a:p>
        </p:txBody>
      </p:sp>
      <p:sp>
        <p:nvSpPr>
          <p:cNvPr id="2099203" name="Rectangle 3">
            <a:extLst>
              <a:ext uri="{FF2B5EF4-FFF2-40B4-BE49-F238E27FC236}">
                <a16:creationId xmlns:a16="http://schemas.microsoft.com/office/drawing/2014/main" id="{6C734A18-675B-4457-AA98-7C713CE46765}"/>
              </a:ext>
            </a:extLst>
          </p:cNvPr>
          <p:cNvSpPr>
            <a:spLocks noGrp="1" noChangeArrowheads="1"/>
          </p:cNvSpPr>
          <p:nvPr>
            <p:ph idx="1"/>
          </p:nvPr>
        </p:nvSpPr>
        <p:spPr/>
        <p:txBody>
          <a:bodyPr/>
          <a:lstStyle/>
          <a:p>
            <a:pPr eaLnBrk="1" hangingPunct="1">
              <a:lnSpc>
                <a:spcPct val="90000"/>
              </a:lnSpc>
            </a:pPr>
            <a:r>
              <a:rPr lang="zh-CN" altLang="en-US" sz="2800">
                <a:latin typeface="楷体_GB2312" pitchFamily="49" charset="-122"/>
              </a:rPr>
              <a:t>设</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是一个文法，对于</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，令</a:t>
            </a: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x</a:t>
            </a:r>
            <a:r>
              <a:rPr lang="en-US" altLang="zh-CN" sz="2800">
                <a:latin typeface="Times New Roman" panose="02020603050405020304" pitchFamily="18" charset="0"/>
              </a:rPr>
              <a:t> | </a:t>
            </a:r>
            <a:r>
              <a:rPr lang="en-US" altLang="zh-CN" sz="2800" i="1">
                <a:latin typeface="Times New Roman" panose="02020603050405020304" pitchFamily="18" charset="0"/>
              </a:rPr>
              <a:t>A    x</a:t>
            </a:r>
            <a:r>
              <a:rPr lang="en-US" altLang="zh-CN" sz="2800">
                <a:latin typeface="Times New Roman" panose="02020603050405020304" pitchFamily="18" charset="0"/>
              </a:rPr>
              <a:t> &amp; </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800" i="1">
                <a:latin typeface="Times New Roman" panose="02020603050405020304" pitchFamily="18" charset="0"/>
              </a:rPr>
              <a:t>  </a:t>
            </a:r>
            <a:r>
              <a:rPr lang="zh-CN" altLang="en-US" sz="2800">
                <a:latin typeface="Times New Roman" panose="02020603050405020304" pitchFamily="18" charset="0"/>
              </a:rPr>
              <a:t>不难看出，</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a:latin typeface="Times New Roman" panose="02020603050405020304" pitchFamily="18" charset="0"/>
              </a:rPr>
              <a:t>就是语法变量</a:t>
            </a:r>
            <a:r>
              <a:rPr lang="en-US" altLang="zh-CN" sz="2800" i="1">
                <a:latin typeface="Times New Roman" panose="02020603050405020304" pitchFamily="18" charset="0"/>
              </a:rPr>
              <a:t>A</a:t>
            </a:r>
            <a:r>
              <a:rPr lang="zh-CN" altLang="en-US" sz="2800">
                <a:latin typeface="Times New Roman" panose="02020603050405020304" pitchFamily="18" charset="0"/>
              </a:rPr>
              <a:t>所代表的集合。</a:t>
            </a:r>
          </a:p>
          <a:p>
            <a:pPr eaLnBrk="1" hangingPunct="1">
              <a:lnSpc>
                <a:spcPct val="90000"/>
              </a:lnSpc>
            </a:pPr>
            <a:r>
              <a:rPr lang="zh-CN" altLang="en-US" sz="2800">
                <a:latin typeface="Times New Roman" panose="02020603050405020304" pitchFamily="18" charset="0"/>
              </a:rPr>
              <a:t>定义</a:t>
            </a:r>
            <a:r>
              <a:rPr lang="en-US" altLang="zh-CN" sz="2800">
                <a:latin typeface="Times New Roman" panose="02020603050405020304" pitchFamily="18" charset="0"/>
              </a:rPr>
              <a:t>2.19 </a:t>
            </a:r>
            <a:r>
              <a:rPr lang="zh-CN" altLang="en-US" sz="2800">
                <a:latin typeface="Times New Roman" panose="02020603050405020304" pitchFamily="18" charset="0"/>
              </a:rPr>
              <a:t>设有文法</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，则称</a:t>
            </a:r>
            <a:endParaRPr lang="zh-CN" altLang="en-US" sz="2800" i="1">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i="1">
                <a:latin typeface="Times New Roman" panose="02020603050405020304" pitchFamily="18" charset="0"/>
              </a:rPr>
              <a:t>    		</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w</a:t>
            </a:r>
            <a:r>
              <a:rPr lang="en-US" altLang="zh-CN" sz="2800">
                <a:latin typeface="Times New Roman" panose="02020603050405020304" pitchFamily="18" charset="0"/>
              </a:rPr>
              <a:t> | </a:t>
            </a:r>
            <a:r>
              <a:rPr lang="en-US" altLang="zh-CN" sz="2800" i="1">
                <a:latin typeface="Times New Roman" panose="02020603050405020304" pitchFamily="18" charset="0"/>
              </a:rPr>
              <a:t>S</a:t>
            </a:r>
            <a:r>
              <a:rPr lang="en-US" altLang="zh-CN" sz="2800">
                <a:latin typeface="Times New Roman" panose="02020603050405020304" pitchFamily="18" charset="0"/>
              </a:rPr>
              <a:t>    </a:t>
            </a:r>
            <a:r>
              <a:rPr lang="en-US" altLang="zh-CN" sz="2800" i="1">
                <a:latin typeface="Times New Roman" panose="02020603050405020304" pitchFamily="18" charset="0"/>
              </a:rPr>
              <a:t>w </a:t>
            </a:r>
            <a:r>
              <a:rPr lang="en-US" altLang="zh-CN" sz="2800">
                <a:latin typeface="Times New Roman" panose="02020603050405020304" pitchFamily="18" charset="0"/>
              </a:rPr>
              <a:t>&amp; </a:t>
            </a:r>
            <a:r>
              <a:rPr lang="en-US" altLang="zh-CN" sz="2800" i="1">
                <a:latin typeface="Times New Roman" panose="02020603050405020304" pitchFamily="18" charset="0"/>
              </a:rPr>
              <a:t>w</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为文法</a:t>
            </a:r>
            <a:r>
              <a:rPr lang="en-US" altLang="zh-CN" sz="2800" i="1">
                <a:latin typeface="Times New Roman" panose="02020603050405020304" pitchFamily="18" charset="0"/>
              </a:rPr>
              <a:t>G</a:t>
            </a:r>
            <a:r>
              <a:rPr lang="zh-CN" altLang="en-US" sz="2800">
                <a:latin typeface="Times New Roman" panose="02020603050405020304" pitchFamily="18" charset="0"/>
              </a:rPr>
              <a:t>产生的语言</a:t>
            </a:r>
            <a:r>
              <a:rPr lang="en-US" altLang="zh-CN" sz="2800">
                <a:latin typeface="Times New Roman" panose="02020603050405020304" pitchFamily="18" charset="0"/>
              </a:rPr>
              <a:t>(language)</a:t>
            </a:r>
            <a:r>
              <a:rPr lang="zh-CN" altLang="en-US" sz="2800">
                <a:latin typeface="Times New Roman" panose="02020603050405020304" pitchFamily="18" charset="0"/>
              </a:rPr>
              <a:t>。</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w</a:t>
            </a:r>
            <a:r>
              <a:rPr lang="en-US" altLang="zh-CN" sz="2800">
                <a:latin typeface="Times New Roman" panose="02020603050405020304" pitchFamily="18" charset="0"/>
              </a:rPr>
              <a:t>∈</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w</a:t>
            </a:r>
            <a:r>
              <a:rPr lang="zh-CN" altLang="en-US" sz="2800">
                <a:latin typeface="Times New Roman" panose="02020603050405020304" pitchFamily="18" charset="0"/>
              </a:rPr>
              <a:t>称为</a:t>
            </a:r>
            <a:r>
              <a:rPr lang="en-US" altLang="zh-CN" sz="2800" i="1">
                <a:latin typeface="Times New Roman" panose="02020603050405020304" pitchFamily="18" charset="0"/>
              </a:rPr>
              <a:t>G</a:t>
            </a:r>
            <a:r>
              <a:rPr lang="zh-CN" altLang="en-US" sz="2800">
                <a:latin typeface="Times New Roman" panose="02020603050405020304" pitchFamily="18" charset="0"/>
              </a:rPr>
              <a:t>产生的一个句子</a:t>
            </a:r>
            <a:r>
              <a:rPr lang="en-US" altLang="zh-CN" sz="2800">
                <a:latin typeface="Times New Roman" panose="02020603050405020304" pitchFamily="18" charset="0"/>
              </a:rPr>
              <a:t>(sentence)</a:t>
            </a:r>
            <a:r>
              <a:rPr lang="zh-CN" altLang="en-US" sz="28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显然，对于任意一个文法</a:t>
            </a:r>
            <a:r>
              <a:rPr lang="en-US" altLang="zh-CN" sz="2800" i="1">
                <a:latin typeface="Times New Roman" panose="02020603050405020304" pitchFamily="18" charset="0"/>
              </a:rPr>
              <a:t>G</a:t>
            </a:r>
            <a:r>
              <a:rPr lang="zh-CN" altLang="en-US" sz="2800">
                <a:latin typeface="Times New Roman" panose="02020603050405020304" pitchFamily="18" charset="0"/>
              </a:rPr>
              <a:t>，</a:t>
            </a:r>
            <a:r>
              <a:rPr lang="en-US" altLang="zh-CN" sz="2800" i="1">
                <a:latin typeface="Times New Roman" panose="02020603050405020304" pitchFamily="18" charset="0"/>
              </a:rPr>
              <a:t>G</a:t>
            </a:r>
            <a:r>
              <a:rPr lang="zh-CN" altLang="en-US" sz="2800">
                <a:latin typeface="Times New Roman" panose="02020603050405020304" pitchFamily="18" charset="0"/>
              </a:rPr>
              <a:t>产生的语言</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就是该文法的开始符号</a:t>
            </a:r>
            <a:r>
              <a:rPr lang="en-US" altLang="zh-CN" sz="2800" i="1">
                <a:latin typeface="Times New Roman" panose="02020603050405020304" pitchFamily="18" charset="0"/>
              </a:rPr>
              <a:t>S</a:t>
            </a:r>
            <a:r>
              <a:rPr lang="zh-CN" altLang="en-US" sz="2800">
                <a:latin typeface="Times New Roman" panose="02020603050405020304" pitchFamily="18" charset="0"/>
              </a:rPr>
              <a:t>所对应的集合</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 </a:t>
            </a:r>
          </a:p>
        </p:txBody>
      </p:sp>
      <p:sp>
        <p:nvSpPr>
          <p:cNvPr id="57350" name="Rectangle 4">
            <a:extLst>
              <a:ext uri="{FF2B5EF4-FFF2-40B4-BE49-F238E27FC236}">
                <a16:creationId xmlns:a16="http://schemas.microsoft.com/office/drawing/2014/main" id="{CA06FD0F-AC07-4F0C-8D5C-71C90F5B647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7351" name="Rectangle 7">
            <a:extLst>
              <a:ext uri="{FF2B5EF4-FFF2-40B4-BE49-F238E27FC236}">
                <a16:creationId xmlns:a16="http://schemas.microsoft.com/office/drawing/2014/main" id="{F8A8B968-DD2D-45B7-8195-61611D5EA9C2}"/>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7352" name="Object 6">
                <a:extLst>
                  <a:ext uri="{FF2B5EF4-FFF2-40B4-BE49-F238E27FC236}">
                    <a16:creationId xmlns:a16="http://schemas.microsoft.com/office/drawing/2014/main" id="{DAFD08A4-CB03-4F84-B85E-C880A8C67C44}"/>
                  </a:ext>
                </a:extLst>
              </p:cNvPr>
              <p:cNvSpPr txBox="1"/>
              <p:nvPr/>
            </p:nvSpPr>
            <p:spPr bwMode="auto">
              <a:xfrm>
                <a:off x="2699792" y="2060869"/>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7352" name="Object 6">
                <a:extLst>
                  <a:ext uri="{FF2B5EF4-FFF2-40B4-BE49-F238E27FC236}">
                    <a16:creationId xmlns:a16="http://schemas.microsoft.com/office/drawing/2014/main" id="{DAFD08A4-CB03-4F84-B85E-C880A8C67C44}"/>
                  </a:ext>
                </a:extLst>
              </p:cNvPr>
              <p:cNvSpPr txBox="1">
                <a:spLocks noRot="1" noChangeAspect="1" noMove="1" noResize="1" noEditPoints="1" noAdjustHandles="1" noChangeArrowheads="1" noChangeShapeType="1" noTextEdit="1"/>
              </p:cNvSpPr>
              <p:nvPr/>
            </p:nvSpPr>
            <p:spPr bwMode="auto">
              <a:xfrm>
                <a:off x="2699792" y="2060869"/>
                <a:ext cx="292100" cy="409575"/>
              </a:xfrm>
              <a:prstGeom prst="rect">
                <a:avLst/>
              </a:prstGeom>
              <a:blipFill>
                <a:blip r:embed="rId2"/>
                <a:stretch>
                  <a:fillRect r="-6250"/>
                </a:stretch>
              </a:blipFill>
              <a:ln>
                <a:noFill/>
              </a:ln>
            </p:spPr>
            <p:txBody>
              <a:bodyPr/>
              <a:lstStyle/>
              <a:p>
                <a:r>
                  <a:rPr lang="zh-CN" altLang="en-US">
                    <a:noFill/>
                  </a:rPr>
                  <a:t> </a:t>
                </a:r>
              </a:p>
            </p:txBody>
          </p:sp>
        </mc:Fallback>
      </mc:AlternateContent>
      <p:sp>
        <p:nvSpPr>
          <p:cNvPr id="57353" name="Rectangle 12">
            <a:extLst>
              <a:ext uri="{FF2B5EF4-FFF2-40B4-BE49-F238E27FC236}">
                <a16:creationId xmlns:a16="http://schemas.microsoft.com/office/drawing/2014/main" id="{2141DC1E-6BBC-4836-ADFB-D8D2B9DF62D7}"/>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7354" name="Object 11">
                <a:extLst>
                  <a:ext uri="{FF2B5EF4-FFF2-40B4-BE49-F238E27FC236}">
                    <a16:creationId xmlns:a16="http://schemas.microsoft.com/office/drawing/2014/main" id="{01F06E49-DE36-4B97-BD99-3C0EB443CAA2}"/>
                  </a:ext>
                </a:extLst>
              </p:cNvPr>
              <p:cNvSpPr txBox="1"/>
              <p:nvPr/>
            </p:nvSpPr>
            <p:spPr bwMode="auto">
              <a:xfrm>
                <a:off x="3203848" y="3573016"/>
                <a:ext cx="364108" cy="570064"/>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7354" name="Object 11">
                <a:extLst>
                  <a:ext uri="{FF2B5EF4-FFF2-40B4-BE49-F238E27FC236}">
                    <a16:creationId xmlns:a16="http://schemas.microsoft.com/office/drawing/2014/main" id="{01F06E49-DE36-4B97-BD99-3C0EB443CAA2}"/>
                  </a:ext>
                </a:extLst>
              </p:cNvPr>
              <p:cNvSpPr txBox="1">
                <a:spLocks noRot="1" noChangeAspect="1" noMove="1" noResize="1" noEditPoints="1" noAdjustHandles="1" noChangeArrowheads="1" noChangeShapeType="1" noTextEdit="1"/>
              </p:cNvSpPr>
              <p:nvPr/>
            </p:nvSpPr>
            <p:spPr bwMode="auto">
              <a:xfrm>
                <a:off x="3203848" y="3573016"/>
                <a:ext cx="364108" cy="570064"/>
              </a:xfrm>
              <a:prstGeom prst="rect">
                <a:avLst/>
              </a:prstGeom>
              <a:blipFill>
                <a:blip r:embed="rId3"/>
                <a:stretch>
                  <a:fillRect/>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03">
                                            <p:txEl>
                                              <p:pRg st="0" end="0"/>
                                            </p:txEl>
                                          </p:spTgt>
                                        </p:tgtEl>
                                        <p:attrNameLst>
                                          <p:attrName>style.visibility</p:attrName>
                                        </p:attrNameLst>
                                      </p:cBhvr>
                                      <p:to>
                                        <p:strVal val="visible"/>
                                      </p:to>
                                    </p:set>
                                    <p:animEffect transition="in" filter="blinds(horizontal)">
                                      <p:cBhvr>
                                        <p:cTn id="7" dur="500"/>
                                        <p:tgtEl>
                                          <p:spTgt spid="209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03">
                                            <p:txEl>
                                              <p:pRg st="1" end="1"/>
                                            </p:txEl>
                                          </p:spTgt>
                                        </p:tgtEl>
                                        <p:attrNameLst>
                                          <p:attrName>style.visibility</p:attrName>
                                        </p:attrNameLst>
                                      </p:cBhvr>
                                      <p:to>
                                        <p:strVal val="visible"/>
                                      </p:to>
                                    </p:set>
                                    <p:animEffect transition="in" filter="blinds(horizontal)">
                                      <p:cBhvr>
                                        <p:cTn id="12" dur="500"/>
                                        <p:tgtEl>
                                          <p:spTgt spid="209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9203">
                                            <p:txEl>
                                              <p:pRg st="2" end="2"/>
                                            </p:txEl>
                                          </p:spTgt>
                                        </p:tgtEl>
                                        <p:attrNameLst>
                                          <p:attrName>style.visibility</p:attrName>
                                        </p:attrNameLst>
                                      </p:cBhvr>
                                      <p:to>
                                        <p:strVal val="visible"/>
                                      </p:to>
                                    </p:set>
                                    <p:animEffect transition="in" filter="blinds(horizontal)">
                                      <p:cBhvr>
                                        <p:cTn id="17" dur="500"/>
                                        <p:tgtEl>
                                          <p:spTgt spid="209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9203">
                                            <p:txEl>
                                              <p:pRg st="3" end="3"/>
                                            </p:txEl>
                                          </p:spTgt>
                                        </p:tgtEl>
                                        <p:attrNameLst>
                                          <p:attrName>style.visibility</p:attrName>
                                        </p:attrNameLst>
                                      </p:cBhvr>
                                      <p:to>
                                        <p:strVal val="visible"/>
                                      </p:to>
                                    </p:set>
                                    <p:animEffect transition="in" filter="blinds(horizontal)">
                                      <p:cBhvr>
                                        <p:cTn id="22" dur="500"/>
                                        <p:tgtEl>
                                          <p:spTgt spid="2099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9203">
                                            <p:txEl>
                                              <p:pRg st="4" end="4"/>
                                            </p:txEl>
                                          </p:spTgt>
                                        </p:tgtEl>
                                        <p:attrNameLst>
                                          <p:attrName>style.visibility</p:attrName>
                                        </p:attrNameLst>
                                      </p:cBhvr>
                                      <p:to>
                                        <p:strVal val="visible"/>
                                      </p:to>
                                    </p:set>
                                    <p:animEffect transition="in" filter="blinds(horizontal)">
                                      <p:cBhvr>
                                        <p:cTn id="27" dur="500"/>
                                        <p:tgtEl>
                                          <p:spTgt spid="2099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9203">
                                            <p:txEl>
                                              <p:pRg st="5" end="5"/>
                                            </p:txEl>
                                          </p:spTgt>
                                        </p:tgtEl>
                                        <p:attrNameLst>
                                          <p:attrName>style.visibility</p:attrName>
                                        </p:attrNameLst>
                                      </p:cBhvr>
                                      <p:to>
                                        <p:strVal val="visible"/>
                                      </p:to>
                                    </p:set>
                                    <p:animEffect transition="in" filter="blinds(horizontal)">
                                      <p:cBhvr>
                                        <p:cTn id="32" dur="500"/>
                                        <p:tgtEl>
                                          <p:spTgt spid="2099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99203">
                                            <p:txEl>
                                              <p:pRg st="6" end="6"/>
                                            </p:txEl>
                                          </p:spTgt>
                                        </p:tgtEl>
                                        <p:attrNameLst>
                                          <p:attrName>style.visibility</p:attrName>
                                        </p:attrNameLst>
                                      </p:cBhvr>
                                      <p:to>
                                        <p:strVal val="visible"/>
                                      </p:to>
                                    </p:set>
                                    <p:animEffect transition="in" filter="blinds(horizontal)">
                                      <p:cBhvr>
                                        <p:cTn id="37" dur="500"/>
                                        <p:tgtEl>
                                          <p:spTgt spid="2099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3"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5E9CF06E-B845-414F-9FD9-3CBE153E2A9B}"/>
              </a:ext>
            </a:extLst>
          </p:cNvPr>
          <p:cNvSpPr>
            <a:spLocks noGrp="1" noChangeArrowheads="1"/>
          </p:cNvSpPr>
          <p:nvPr>
            <p:ph type="title"/>
          </p:nvPr>
        </p:nvSpPr>
        <p:spPr/>
        <p:txBody>
          <a:bodyPr lIns="92075" tIns="46038" rIns="92075" bIns="46038" anchor="ctr"/>
          <a:lstStyle/>
          <a:p>
            <a:pPr eaLnBrk="1" hangingPunct="1"/>
            <a:r>
              <a:rPr lang="zh-CN" altLang="en-US">
                <a:latin typeface="Times New Roman" panose="02020603050405020304" pitchFamily="18" charset="0"/>
              </a:rPr>
              <a:t>文法</a:t>
            </a:r>
            <a:r>
              <a:rPr lang="en-US" altLang="zh-CN" i="1">
                <a:latin typeface="Times New Roman" panose="02020603050405020304" pitchFamily="18" charset="0"/>
              </a:rPr>
              <a:t>G</a:t>
            </a:r>
            <a:r>
              <a:rPr lang="zh-CN" altLang="en-US">
                <a:latin typeface="Times New Roman" panose="02020603050405020304" pitchFamily="18" charset="0"/>
              </a:rPr>
              <a:t>产生的语言</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p>
        </p:txBody>
      </p:sp>
      <p:sp>
        <p:nvSpPr>
          <p:cNvPr id="1016835" name="Rectangle 3">
            <a:extLst>
              <a:ext uri="{FF2B5EF4-FFF2-40B4-BE49-F238E27FC236}">
                <a16:creationId xmlns:a16="http://schemas.microsoft.com/office/drawing/2014/main" id="{264C0DB6-0425-4EA8-8553-41570EF382BE}"/>
              </a:ext>
            </a:extLst>
          </p:cNvPr>
          <p:cNvSpPr>
            <a:spLocks noGrp="1" noChangeArrowheads="1"/>
          </p:cNvSpPr>
          <p:nvPr>
            <p:ph idx="1"/>
          </p:nvPr>
        </p:nvSpPr>
        <p:spPr/>
        <p:txBody>
          <a:bodyPr lIns="92075" tIns="46038" rIns="92075" bIns="46038">
            <a:normAutofit/>
          </a:bodyPr>
          <a:lstStyle/>
          <a:p>
            <a:pPr marL="0" indent="0" eaLnBrk="1" hangingPunct="1">
              <a:buFont typeface="Wingdings" panose="05000000000000000000" pitchFamily="2" charset="2"/>
              <a:buNone/>
            </a:pPr>
            <a:r>
              <a:rPr lang="zh-CN" altLang="en-US" sz="2400" i="1" dirty="0">
                <a:latin typeface="Times New Roman" panose="02020603050405020304" pitchFamily="18" charset="0"/>
              </a:rPr>
              <a:t>Ｌ</a:t>
            </a:r>
            <a:r>
              <a:rPr lang="en-US" altLang="zh-CN" sz="2400" dirty="0">
                <a:latin typeface="Times New Roman" panose="02020603050405020304" pitchFamily="18" charset="0"/>
              </a:rPr>
              <a:t>(</a:t>
            </a:r>
            <a:r>
              <a:rPr lang="zh-CN" altLang="en-US" sz="2400" i="1" dirty="0">
                <a:latin typeface="Times New Roman" panose="02020603050405020304" pitchFamily="18" charset="0"/>
              </a:rPr>
              <a:t>Ｇ</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r>
              <a:rPr lang="zh-CN" altLang="en-US" sz="2400" i="1" dirty="0">
                <a:latin typeface="Times New Roman" panose="02020603050405020304" pitchFamily="18" charset="0"/>
              </a:rPr>
              <a:t>Ｓ</a:t>
            </a:r>
            <a:r>
              <a:rPr lang="zh-CN" altLang="en-US" sz="2400" dirty="0">
                <a:latin typeface="Times New Roman" panose="02020603050405020304" pitchFamily="18" charset="0"/>
                <a:sym typeface="Symbol" panose="05050102010706020507" pitchFamily="18" charset="2"/>
              </a:rPr>
              <a:t></a:t>
            </a:r>
            <a:r>
              <a:rPr lang="zh-CN" altLang="en-US" sz="2400" baseline="300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and </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T</a:t>
            </a:r>
            <a:r>
              <a:rPr lang="en-US" altLang="zh-CN" sz="2400" baseline="30000" dirty="0">
                <a:latin typeface="Times New Roman" panose="02020603050405020304" pitchFamily="18" charset="0"/>
              </a:rPr>
              <a:t>*</a:t>
            </a:r>
            <a:r>
              <a:rPr lang="en-US" altLang="zh-CN" sz="2400" dirty="0">
                <a:latin typeface="Times New Roman" panose="02020603050405020304" pitchFamily="18" charset="0"/>
              </a:rPr>
              <a:t>}</a:t>
            </a:r>
          </a:p>
          <a:p>
            <a:pPr marL="190500" lvl="1" indent="0" eaLnBrk="1" hangingPunct="1"/>
            <a:r>
              <a:rPr lang="zh-CN" altLang="en-US" sz="2800" dirty="0">
                <a:latin typeface="Times New Roman" panose="02020603050405020304" pitchFamily="18" charset="0"/>
              </a:rPr>
              <a:t>文法</a:t>
            </a:r>
            <a:r>
              <a:rPr lang="zh-CN" altLang="en-US" sz="2000" i="1" dirty="0">
                <a:latin typeface="Times New Roman" panose="02020603050405020304" pitchFamily="18" charset="0"/>
              </a:rPr>
              <a:t>Ｇ</a:t>
            </a:r>
            <a:r>
              <a:rPr lang="zh-CN" altLang="en-US" sz="2800" dirty="0">
                <a:latin typeface="Times New Roman" panose="02020603050405020304" pitchFamily="18" charset="0"/>
              </a:rPr>
              <a:t>可以派生出多少个句子？</a:t>
            </a:r>
          </a:p>
          <a:p>
            <a:pPr marL="190500" lvl="1" indent="0" eaLnBrk="1" hangingPunct="1"/>
            <a:r>
              <a:rPr lang="zh-CN" altLang="en-US" sz="2800" dirty="0">
                <a:latin typeface="Times New Roman" panose="02020603050405020304" pitchFamily="18" charset="0"/>
              </a:rPr>
              <a:t>文法</a:t>
            </a:r>
            <a:r>
              <a:rPr lang="zh-CN" altLang="en-US" sz="2000" i="1" dirty="0">
                <a:latin typeface="Times New Roman" panose="02020603050405020304" pitchFamily="18" charset="0"/>
              </a:rPr>
              <a:t>Ｇ</a:t>
            </a:r>
            <a:r>
              <a:rPr lang="zh-CN" altLang="en-US" sz="2800" dirty="0">
                <a:latin typeface="Times New Roman" panose="02020603050405020304" pitchFamily="18" charset="0"/>
              </a:rPr>
              <a:t>的作用</a:t>
            </a:r>
            <a:r>
              <a:rPr lang="en-US" altLang="zh-CN" sz="2800" dirty="0">
                <a:latin typeface="Times New Roman" panose="02020603050405020304" pitchFamily="18" charset="0"/>
              </a:rPr>
              <a:t>——</a:t>
            </a:r>
            <a:r>
              <a:rPr lang="zh-CN" altLang="en-US" sz="2800" dirty="0">
                <a:latin typeface="Times New Roman" panose="02020603050405020304" pitchFamily="18" charset="0"/>
              </a:rPr>
              <a:t>语言的有穷描述</a:t>
            </a:r>
          </a:p>
          <a:p>
            <a:pPr marL="1177925" lvl="2" eaLnBrk="1" hangingPunct="1"/>
            <a:r>
              <a:rPr lang="zh-CN" altLang="en-US" sz="2800" dirty="0">
                <a:latin typeface="Times New Roman" panose="02020603050405020304" pitchFamily="18" charset="0"/>
              </a:rPr>
              <a:t>以有限的规则描述无限的语言现象</a:t>
            </a:r>
          </a:p>
          <a:p>
            <a:pPr marL="190500" lvl="1" indent="0" eaLnBrk="1" hangingPunct="1"/>
            <a:r>
              <a:rPr lang="zh-CN" altLang="en-US" sz="2800" dirty="0">
                <a:latin typeface="Times New Roman" panose="02020603050405020304" pitchFamily="18" charset="0"/>
              </a:rPr>
              <a:t>有限：</a:t>
            </a:r>
          </a:p>
          <a:p>
            <a:pPr marL="1177925" lvl="2" eaLnBrk="1" hangingPunct="1"/>
            <a:r>
              <a:rPr lang="zh-CN" altLang="en-US" sz="2800" dirty="0">
                <a:latin typeface="Times New Roman" panose="02020603050405020304" pitchFamily="18" charset="0"/>
              </a:rPr>
              <a:t>产生式集合、终结符集合、非终结符集合</a:t>
            </a:r>
          </a:p>
          <a:p>
            <a:pPr marL="190500" lvl="1" indent="0" eaLnBrk="1" hangingPunct="1"/>
            <a:r>
              <a:rPr lang="zh-CN" altLang="en-US" sz="2800" dirty="0">
                <a:latin typeface="Times New Roman" panose="02020603050405020304" pitchFamily="18" charset="0"/>
              </a:rPr>
              <a:t>无限：</a:t>
            </a:r>
          </a:p>
          <a:p>
            <a:pPr marL="1177925" lvl="2" eaLnBrk="1" hangingPunct="1"/>
            <a:r>
              <a:rPr lang="zh-CN" altLang="en-US" sz="2800" dirty="0">
                <a:latin typeface="Times New Roman" panose="02020603050405020304" pitchFamily="18" charset="0"/>
              </a:rPr>
              <a:t>可以导出无穷多个句子（</a:t>
            </a:r>
            <a:r>
              <a:rPr lang="en-US" altLang="zh-CN" sz="2800" i="1" dirty="0">
                <a:latin typeface="Times New Roman" panose="02020603050405020304" pitchFamily="18" charset="0"/>
              </a:rPr>
              <a:t>L</a:t>
            </a:r>
            <a:r>
              <a:rPr lang="zh-CN" altLang="en-US" sz="2800" dirty="0">
                <a:latin typeface="Times New Roman" panose="02020603050405020304" pitchFamily="18" charset="0"/>
              </a:rPr>
              <a:t>也可是有穷）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animEffect transition="in" filter="box(out)">
                                      <p:cBhvr>
                                        <p:cTn id="7" dur="500"/>
                                        <p:tgtEl>
                                          <p:spTgt spid="101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16835">
                                            <p:txEl>
                                              <p:pRg st="1" end="1"/>
                                            </p:txEl>
                                          </p:spTgt>
                                        </p:tgtEl>
                                        <p:attrNameLst>
                                          <p:attrName>style.visibility</p:attrName>
                                        </p:attrNameLst>
                                      </p:cBhvr>
                                      <p:to>
                                        <p:strVal val="visible"/>
                                      </p:to>
                                    </p:set>
                                    <p:animEffect transition="in" filter="box(out)">
                                      <p:cBhvr>
                                        <p:cTn id="12" dur="500"/>
                                        <p:tgtEl>
                                          <p:spTgt spid="1016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16835">
                                            <p:txEl>
                                              <p:pRg st="2" end="2"/>
                                            </p:txEl>
                                          </p:spTgt>
                                        </p:tgtEl>
                                        <p:attrNameLst>
                                          <p:attrName>style.visibility</p:attrName>
                                        </p:attrNameLst>
                                      </p:cBhvr>
                                      <p:to>
                                        <p:strVal val="visible"/>
                                      </p:to>
                                    </p:set>
                                    <p:animEffect transition="in" filter="box(out)">
                                      <p:cBhvr>
                                        <p:cTn id="17" dur="500"/>
                                        <p:tgtEl>
                                          <p:spTgt spid="101683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16835">
                                            <p:txEl>
                                              <p:pRg st="3" end="3"/>
                                            </p:txEl>
                                          </p:spTgt>
                                        </p:tgtEl>
                                        <p:attrNameLst>
                                          <p:attrName>style.visibility</p:attrName>
                                        </p:attrNameLst>
                                      </p:cBhvr>
                                      <p:to>
                                        <p:strVal val="visible"/>
                                      </p:to>
                                    </p:set>
                                    <p:animEffect transition="in" filter="box(out)">
                                      <p:cBhvr>
                                        <p:cTn id="20" dur="500"/>
                                        <p:tgtEl>
                                          <p:spTgt spid="10168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16835">
                                            <p:txEl>
                                              <p:pRg st="4" end="4"/>
                                            </p:txEl>
                                          </p:spTgt>
                                        </p:tgtEl>
                                        <p:attrNameLst>
                                          <p:attrName>style.visibility</p:attrName>
                                        </p:attrNameLst>
                                      </p:cBhvr>
                                      <p:to>
                                        <p:strVal val="visible"/>
                                      </p:to>
                                    </p:set>
                                    <p:animEffect transition="in" filter="box(out)">
                                      <p:cBhvr>
                                        <p:cTn id="25" dur="500"/>
                                        <p:tgtEl>
                                          <p:spTgt spid="101683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16835">
                                            <p:txEl>
                                              <p:pRg st="5" end="5"/>
                                            </p:txEl>
                                          </p:spTgt>
                                        </p:tgtEl>
                                        <p:attrNameLst>
                                          <p:attrName>style.visibility</p:attrName>
                                        </p:attrNameLst>
                                      </p:cBhvr>
                                      <p:to>
                                        <p:strVal val="visible"/>
                                      </p:to>
                                    </p:set>
                                    <p:animEffect transition="in" filter="box(out)">
                                      <p:cBhvr>
                                        <p:cTn id="28" dur="500"/>
                                        <p:tgtEl>
                                          <p:spTgt spid="101683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16835">
                                            <p:txEl>
                                              <p:pRg st="6" end="6"/>
                                            </p:txEl>
                                          </p:spTgt>
                                        </p:tgtEl>
                                        <p:attrNameLst>
                                          <p:attrName>style.visibility</p:attrName>
                                        </p:attrNameLst>
                                      </p:cBhvr>
                                      <p:to>
                                        <p:strVal val="visible"/>
                                      </p:to>
                                    </p:set>
                                    <p:animEffect transition="in" filter="box(out)">
                                      <p:cBhvr>
                                        <p:cTn id="33" dur="500"/>
                                        <p:tgtEl>
                                          <p:spTgt spid="101683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16835">
                                            <p:txEl>
                                              <p:pRg st="7" end="7"/>
                                            </p:txEl>
                                          </p:spTgt>
                                        </p:tgtEl>
                                        <p:attrNameLst>
                                          <p:attrName>style.visibility</p:attrName>
                                        </p:attrNameLst>
                                      </p:cBhvr>
                                      <p:to>
                                        <p:strVal val="visible"/>
                                      </p:to>
                                    </p:set>
                                    <p:animEffect transition="in" filter="box(out)">
                                      <p:cBhvr>
                                        <p:cTn id="36" dur="500"/>
                                        <p:tgtEl>
                                          <p:spTgt spid="1016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18BCD104-52D1-424C-AB18-E80C35B3886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推导</a:t>
            </a:r>
            <a:r>
              <a:rPr lang="en-US" altLang="zh-CN">
                <a:latin typeface="Times New Roman" panose="02020603050405020304" pitchFamily="18" charset="0"/>
              </a:rPr>
              <a:t>/</a:t>
            </a:r>
            <a:r>
              <a:rPr lang="zh-CN" altLang="en-US">
                <a:latin typeface="Times New Roman" panose="02020603050405020304" pitchFamily="18" charset="0"/>
              </a:rPr>
              <a:t>归约举例</a:t>
            </a:r>
          </a:p>
        </p:txBody>
      </p:sp>
      <p:sp>
        <p:nvSpPr>
          <p:cNvPr id="1014787" name="Rectangle 3">
            <a:extLst>
              <a:ext uri="{FF2B5EF4-FFF2-40B4-BE49-F238E27FC236}">
                <a16:creationId xmlns:a16="http://schemas.microsoft.com/office/drawing/2014/main" id="{D163E263-66E0-4434-914F-6B0DC0CEC454}"/>
              </a:ext>
            </a:extLst>
          </p:cNvPr>
          <p:cNvSpPr>
            <a:spLocks noGrp="1" noChangeArrowheads="1"/>
          </p:cNvSpPr>
          <p:nvPr>
            <p:ph idx="1"/>
          </p:nvPr>
        </p:nvSpPr>
        <p:spPr>
          <a:xfrm>
            <a:off x="-56052" y="2996952"/>
            <a:ext cx="8136904" cy="3116468"/>
          </a:xfrm>
        </p:spPr>
        <p:txBody>
          <a:bodyPr>
            <a:normAutofit/>
          </a:bodyPr>
          <a:lstStyle/>
          <a:p>
            <a:pPr marL="190500" lvl="1" indent="282575" eaLnBrk="1" hangingPunct="1">
              <a:buFont typeface="Wingdings" panose="05000000000000000000" pitchFamily="2" charset="2"/>
              <a:buNone/>
            </a:pPr>
            <a:r>
              <a:rPr lang="en-US" altLang="zh-CN" sz="2000" i="1" dirty="0">
                <a:latin typeface="Times New Roman" panose="02020603050405020304" pitchFamily="18" charset="0"/>
              </a:rPr>
              <a:t>A </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 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A</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zh-CN" altLang="en-US" sz="2000" dirty="0">
                <a:latin typeface="Times New Roman" panose="02020603050405020304" pitchFamily="18" charset="0"/>
              </a:rPr>
              <a:t>，所以可以将</a:t>
            </a:r>
            <a:r>
              <a:rPr lang="en-US" altLang="zh-CN" sz="2000" i="1" dirty="0">
                <a:latin typeface="Times New Roman" panose="02020603050405020304" pitchFamily="18" charset="0"/>
              </a:rPr>
              <a:t>A</a:t>
            </a:r>
            <a:r>
              <a:rPr lang="zh-CN" altLang="en-US" sz="2000" dirty="0">
                <a:latin typeface="Times New Roman" panose="02020603050405020304" pitchFamily="18" charset="0"/>
              </a:rPr>
              <a:t>换成</a:t>
            </a:r>
            <a:r>
              <a:rPr lang="en-US" altLang="zh-CN" sz="2000" i="1" dirty="0">
                <a:latin typeface="Times New Roman" panose="02020603050405020304" pitchFamily="18" charset="0"/>
              </a:rPr>
              <a:t>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endParaRPr lang="en-US" altLang="zh-CN" sz="2000" dirty="0">
              <a:latin typeface="Times New Roman" panose="02020603050405020304" pitchFamily="18" charset="0"/>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r>
              <a:rPr lang="en-US" altLang="zh-CN" sz="2000" i="1" dirty="0">
                <a:latin typeface="Times New Roman" panose="02020603050405020304" pitchFamily="18" charset="0"/>
              </a:rPr>
              <a:t>C</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B</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C</a:t>
            </a:r>
            <a:r>
              <a:rPr lang="zh-CN" altLang="en-US" sz="2000" dirty="0">
                <a:latin typeface="Times New Roman" panose="02020603050405020304" pitchFamily="18" charset="0"/>
              </a:rPr>
              <a:t>，所以可以将</a:t>
            </a:r>
            <a:r>
              <a:rPr lang="en-US" altLang="zh-CN" sz="2000" i="1" dirty="0">
                <a:latin typeface="Times New Roman" panose="02020603050405020304" pitchFamily="18" charset="0"/>
              </a:rPr>
              <a:t>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B</a:t>
            </a:r>
            <a:r>
              <a:rPr lang="zh-CN" altLang="en-US" sz="2000" dirty="0">
                <a:latin typeface="Times New Roman" panose="02020603050405020304" pitchFamily="18" charset="0"/>
              </a:rPr>
              <a:t>换成</a:t>
            </a:r>
            <a:r>
              <a:rPr lang="en-US" altLang="zh-CN" sz="2000" i="1" dirty="0">
                <a:latin typeface="Times New Roman" panose="02020603050405020304" pitchFamily="18" charset="0"/>
              </a:rPr>
              <a:t>C</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i="1" dirty="0">
                <a:latin typeface="Times New Roman" panose="02020603050405020304" pitchFamily="18" charset="0"/>
              </a:rPr>
              <a:t>E</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err="1">
                <a:latin typeface="Times New Roman" panose="02020603050405020304" pitchFamily="18" charset="0"/>
              </a:rPr>
              <a:t>C</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a</a:t>
            </a:r>
            <a:r>
              <a:rPr lang="zh-CN" altLang="en-US" sz="2000" dirty="0">
                <a:latin typeface="Times New Roman" panose="02020603050405020304" pitchFamily="18" charset="0"/>
              </a:rPr>
              <a:t>，所以可以将</a:t>
            </a:r>
            <a:r>
              <a:rPr lang="en-US" altLang="zh-CN" sz="2000" i="1" dirty="0">
                <a:latin typeface="Times New Roman" panose="02020603050405020304" pitchFamily="18" charset="0"/>
              </a:rPr>
              <a:t>C</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C</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a</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i="1" dirty="0">
                <a:latin typeface="Times New Roman" panose="02020603050405020304" pitchFamily="18" charset="0"/>
              </a:rPr>
              <a:t>COD</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E</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COD</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a=E</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E</a:t>
            </a:r>
            <a:r>
              <a:rPr lang="zh-CN" altLang="en-US" sz="2000" dirty="0">
                <a:latin typeface="Times New Roman" panose="02020603050405020304" pitchFamily="18" charset="0"/>
              </a:rPr>
              <a:t>换成</a:t>
            </a:r>
            <a:r>
              <a:rPr lang="en-US" altLang="zh-CN" sz="2000" i="1" dirty="0">
                <a:latin typeface="Times New Roman" panose="02020603050405020304" pitchFamily="18" charset="0"/>
              </a:rPr>
              <a:t>COD</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OD</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err="1">
                <a:latin typeface="Times New Roman" panose="02020603050405020304" pitchFamily="18" charset="0"/>
              </a:rPr>
              <a:t>C</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b</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a:t>
            </a:r>
            <a:r>
              <a:rPr lang="en-US" altLang="zh-CN" sz="2000" i="1" dirty="0">
                <a:latin typeface="Times New Roman" panose="02020603050405020304" pitchFamily="18" charset="0"/>
              </a:rPr>
              <a:t>COD</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C</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b</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D</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O</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OD</a:t>
            </a:r>
            <a:r>
              <a:rPr lang="zh-CN" altLang="en-US" sz="2000" dirty="0">
                <a:latin typeface="Times New Roman" panose="02020603050405020304" pitchFamily="18" charset="0"/>
              </a:rPr>
              <a:t>的</a:t>
            </a:r>
            <a:r>
              <a:rPr lang="en-US" altLang="zh-CN" sz="2000" i="1" dirty="0">
                <a:latin typeface="Times New Roman" panose="02020603050405020304" pitchFamily="18" charset="0"/>
              </a:rPr>
              <a:t>O</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dirty="0" err="1">
                <a:latin typeface="Times New Roman" panose="02020603050405020304" pitchFamily="18" charset="0"/>
              </a:rPr>
              <a:t>b+m</a:t>
            </a:r>
            <a:r>
              <a:rPr lang="en-US" altLang="zh-CN" sz="2000" dirty="0">
                <a:latin typeface="Times New Roman" panose="02020603050405020304" pitchFamily="18" charset="0"/>
              </a:rPr>
              <a:t>[1]  </a:t>
            </a:r>
            <a:r>
              <a:rPr lang="zh-CN" altLang="en-US" sz="2000" dirty="0">
                <a:latin typeface="Times New Roman" panose="02020603050405020304" pitchFamily="18" charset="0"/>
              </a:rPr>
              <a:t>有产生式</a:t>
            </a:r>
            <a:r>
              <a:rPr lang="en-US" altLang="zh-CN" sz="2000" i="1" dirty="0" err="1">
                <a:latin typeface="Times New Roman" panose="02020603050405020304" pitchFamily="18" charset="0"/>
              </a:rPr>
              <a:t>D</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m</a:t>
            </a:r>
            <a:r>
              <a:rPr lang="en-US" altLang="zh-CN" sz="2000" dirty="0">
                <a:latin typeface="Times New Roman" panose="02020603050405020304" pitchFamily="18" charset="0"/>
              </a:rPr>
              <a:t>[1]</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D</a:t>
            </a:r>
            <a:r>
              <a:rPr lang="zh-CN" altLang="en-US" sz="2000" dirty="0">
                <a:latin typeface="Times New Roman" panose="02020603050405020304" pitchFamily="18" charset="0"/>
              </a:rPr>
              <a:t>的</a:t>
            </a:r>
            <a:r>
              <a:rPr lang="en-US" altLang="zh-CN" sz="2000" i="1" dirty="0">
                <a:latin typeface="Times New Roman" panose="02020603050405020304" pitchFamily="18" charset="0"/>
              </a:rPr>
              <a:t>D</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m[1] </a:t>
            </a:r>
          </a:p>
        </p:txBody>
      </p:sp>
      <p:sp>
        <p:nvSpPr>
          <p:cNvPr id="1014788" name="Rectangle 4">
            <a:extLst>
              <a:ext uri="{FF2B5EF4-FFF2-40B4-BE49-F238E27FC236}">
                <a16:creationId xmlns:a16="http://schemas.microsoft.com/office/drawing/2014/main" id="{6310CF53-115A-482C-B4CD-25F2F60E9AAB}"/>
              </a:ext>
            </a:extLst>
          </p:cNvPr>
          <p:cNvSpPr>
            <a:spLocks noChangeArrowheads="1"/>
          </p:cNvSpPr>
          <p:nvPr/>
        </p:nvSpPr>
        <p:spPr bwMode="auto">
          <a:xfrm>
            <a:off x="4716016" y="452718"/>
            <a:ext cx="3200400" cy="2247411"/>
          </a:xfrm>
          <a:prstGeom prst="rect">
            <a:avLst/>
          </a:prstGeom>
          <a:noFill/>
          <a:ln w="9525">
            <a:noFill/>
            <a:miter lim="800000"/>
          </a:ln>
          <a:effectLst/>
        </p:spPr>
        <p:txBody>
          <a:bodyPr lIns="92075" tIns="46038" rIns="92075" bIns="46038">
            <a:spAutoFit/>
          </a:bodyPr>
          <a:lstStyle/>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A</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i="1" noProof="1">
                <a:solidFill>
                  <a:srgbClr val="FFFF00"/>
                </a:solidFill>
                <a:effectLst>
                  <a:outerShdw blurRad="38100" dist="38100" dir="2700000" algn="tl">
                    <a:srgbClr val="C0C0C0"/>
                  </a:outerShdw>
                </a:effectLst>
                <a:ea typeface="楷体_GB2312" pitchFamily="49" charset="-122"/>
              </a:rPr>
              <a:t>B</a:t>
            </a:r>
            <a:r>
              <a:rPr lang="en-US" altLang="zh-CN" sz="2000" b="1" noProof="1">
                <a:solidFill>
                  <a:srgbClr val="FFFF00"/>
                </a:solidFill>
                <a:effectLst>
                  <a:outerShdw blurRad="38100" dist="38100" dir="2700000" algn="tl">
                    <a:srgbClr val="C0C0C0"/>
                  </a:outerShdw>
                </a:effectLst>
                <a:ea typeface="楷体_GB2312" pitchFamily="49" charset="-122"/>
              </a:rPr>
              <a:t>=</a:t>
            </a:r>
            <a:r>
              <a:rPr lang="en-US" altLang="zh-CN" sz="2000" b="1" i="1" noProof="1">
                <a:solidFill>
                  <a:srgbClr val="FFFF00"/>
                </a:solidFill>
                <a:effectLst>
                  <a:outerShdw blurRad="38100" dist="38100" dir="2700000" algn="tl">
                    <a:srgbClr val="C0C0C0"/>
                  </a:outerShdw>
                </a:effectLst>
                <a:ea typeface="楷体_GB2312" pitchFamily="49" charset="-122"/>
              </a:rPr>
              <a:t>E</a:t>
            </a:r>
            <a:endParaRPr lang="en-US" altLang="zh-CN" sz="2000" b="1" i="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B</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i="1" noProof="1">
                <a:solidFill>
                  <a:srgbClr val="FFFF00"/>
                </a:solidFill>
                <a:effectLst>
                  <a:outerShdw blurRad="38100" dist="38100" dir="2700000" algn="tl">
                    <a:srgbClr val="C0C0C0"/>
                  </a:outerShdw>
                </a:effectLst>
                <a:ea typeface="楷体_GB2312" pitchFamily="49" charset="-122"/>
              </a:rPr>
              <a:t>C</a:t>
            </a:r>
            <a:r>
              <a:rPr lang="en-US" altLang="zh-CN" sz="2000" b="1" noProof="1">
                <a:solidFill>
                  <a:srgbClr val="FFFF00"/>
                </a:solidFill>
                <a:effectLst>
                  <a:outerShdw blurRad="38100" dist="38100" dir="2700000" algn="tl">
                    <a:srgbClr val="C0C0C0"/>
                  </a:outerShdw>
                </a:effectLst>
                <a:ea typeface="楷体_GB2312" pitchFamily="49" charset="-122"/>
              </a:rPr>
              <a:t>| </a:t>
            </a:r>
            <a:r>
              <a:rPr lang="en-US" altLang="zh-CN" sz="2000" b="1" i="1" noProof="1">
                <a:solidFill>
                  <a:srgbClr val="FFFF00"/>
                </a:solidFill>
                <a:effectLst>
                  <a:outerShdw blurRad="38100" dist="38100" dir="2700000" algn="tl">
                    <a:srgbClr val="C0C0C0"/>
                  </a:outerShdw>
                </a:effectLst>
                <a:ea typeface="楷体_GB2312" pitchFamily="49" charset="-122"/>
              </a:rPr>
              <a:t>D</a:t>
            </a:r>
            <a:endParaRPr lang="en-US" altLang="zh-CN" sz="2000" b="1" i="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C</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noProof="1">
                <a:solidFill>
                  <a:srgbClr val="FFFF00"/>
                </a:solidFill>
                <a:effectLst>
                  <a:outerShdw blurRad="38100" dist="38100" dir="2700000" algn="tl">
                    <a:srgbClr val="C0C0C0"/>
                  </a:outerShdw>
                </a:effectLst>
                <a:ea typeface="楷体_GB2312" pitchFamily="49" charset="-122"/>
              </a:rPr>
              <a:t>a | b | c</a:t>
            </a:r>
            <a:endParaRPr lang="en-US" altLang="zh-CN" sz="2000" b="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D</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noProof="1">
                <a:solidFill>
                  <a:srgbClr val="FFFF00"/>
                </a:solidFill>
                <a:effectLst>
                  <a:outerShdw blurRad="38100" dist="38100" dir="2700000" algn="tl">
                    <a:srgbClr val="C0C0C0"/>
                  </a:outerShdw>
                </a:effectLst>
                <a:ea typeface="楷体_GB2312" pitchFamily="49" charset="-122"/>
              </a:rPr>
              <a:t>m[1] | m[2]| m[3]</a:t>
            </a:r>
            <a:endParaRPr lang="en-US" altLang="zh-CN" sz="2000" b="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E</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i="1" noProof="1">
                <a:solidFill>
                  <a:srgbClr val="FFFF00"/>
                </a:solidFill>
                <a:effectLst>
                  <a:outerShdw blurRad="38100" dist="38100" dir="2700000" algn="tl">
                    <a:srgbClr val="C0C0C0"/>
                  </a:outerShdw>
                </a:effectLst>
                <a:ea typeface="楷体_GB2312" pitchFamily="49" charset="-122"/>
              </a:rPr>
              <a:t>COC </a:t>
            </a:r>
            <a:r>
              <a:rPr lang="en-US" altLang="zh-CN" sz="2000" b="1" noProof="1">
                <a:solidFill>
                  <a:srgbClr val="FFFF00"/>
                </a:solidFill>
                <a:effectLst>
                  <a:outerShdw blurRad="38100" dist="38100" dir="2700000" algn="tl">
                    <a:srgbClr val="C0C0C0"/>
                  </a:outerShdw>
                </a:effectLst>
                <a:ea typeface="楷体_GB2312" pitchFamily="49" charset="-122"/>
              </a:rPr>
              <a:t>| </a:t>
            </a:r>
            <a:r>
              <a:rPr lang="en-US" altLang="zh-CN" sz="2000" b="1" i="1" noProof="1">
                <a:solidFill>
                  <a:srgbClr val="FFFF00"/>
                </a:solidFill>
                <a:effectLst>
                  <a:outerShdw blurRad="38100" dist="38100" dir="2700000" algn="tl">
                    <a:srgbClr val="C0C0C0"/>
                  </a:outerShdw>
                </a:effectLst>
                <a:ea typeface="楷体_GB2312" pitchFamily="49" charset="-122"/>
              </a:rPr>
              <a:t>COD</a:t>
            </a:r>
            <a:r>
              <a:rPr lang="en-US" altLang="zh-CN" sz="2000" b="1" noProof="1">
                <a:solidFill>
                  <a:srgbClr val="FFFF00"/>
                </a:solidFill>
                <a:effectLst>
                  <a:outerShdw blurRad="38100" dist="38100" dir="2700000" algn="tl">
                    <a:srgbClr val="C0C0C0"/>
                  </a:outerShdw>
                </a:effectLst>
                <a:ea typeface="楷体_GB2312" pitchFamily="49" charset="-122"/>
              </a:rPr>
              <a:t> | </a:t>
            </a:r>
            <a:r>
              <a:rPr lang="en-US" altLang="zh-CN" sz="2000" b="1" i="1" noProof="1">
                <a:solidFill>
                  <a:srgbClr val="FFFF00"/>
                </a:solidFill>
                <a:effectLst>
                  <a:outerShdw blurRad="38100" dist="38100" dir="2700000" algn="tl">
                    <a:srgbClr val="C0C0C0"/>
                  </a:outerShdw>
                </a:effectLst>
                <a:ea typeface="楷体_GB2312" pitchFamily="49" charset="-122"/>
              </a:rPr>
              <a:t>DOC</a:t>
            </a:r>
            <a:r>
              <a:rPr lang="en-US" altLang="zh-CN" sz="2000" b="1" noProof="1">
                <a:solidFill>
                  <a:srgbClr val="FFFF00"/>
                </a:solidFill>
                <a:effectLst>
                  <a:outerShdw blurRad="38100" dist="38100" dir="2700000" algn="tl">
                    <a:srgbClr val="C0C0C0"/>
                  </a:outerShdw>
                </a:effectLst>
                <a:ea typeface="楷体_GB2312" pitchFamily="49" charset="-122"/>
              </a:rPr>
              <a:t> | </a:t>
            </a:r>
            <a:r>
              <a:rPr lang="en-US" altLang="zh-CN" sz="2000" b="1" i="1" noProof="1">
                <a:solidFill>
                  <a:srgbClr val="FFFF00"/>
                </a:solidFill>
                <a:effectLst>
                  <a:outerShdw blurRad="38100" dist="38100" dir="2700000" algn="tl">
                    <a:srgbClr val="C0C0C0"/>
                  </a:outerShdw>
                </a:effectLst>
                <a:ea typeface="楷体_GB2312" pitchFamily="49" charset="-122"/>
              </a:rPr>
              <a:t>DOD</a:t>
            </a:r>
            <a:endParaRPr lang="en-US" altLang="zh-CN" sz="2000" b="1" i="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O</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noProof="1">
                <a:solidFill>
                  <a:srgbClr val="FFFF00"/>
                </a:solidFill>
                <a:effectLst>
                  <a:outerShdw blurRad="38100" dist="38100" dir="2700000" algn="tl">
                    <a:srgbClr val="C0C0C0"/>
                  </a:outerShdw>
                </a:effectLst>
                <a:ea typeface="楷体_GB2312" pitchFamily="49" charset="-122"/>
              </a:rPr>
              <a:t> + | -</a:t>
            </a:r>
            <a:r>
              <a:rPr lang="en-US" altLang="zh-CN" sz="2000" noProof="1">
                <a:solidFill>
                  <a:srgbClr val="FFFF00"/>
                </a:solidFill>
                <a:ea typeface="楷体_GB2312" pitchFamily="49" charset="-122"/>
              </a:rPr>
              <a:t> </a:t>
            </a:r>
            <a:endParaRPr lang="en-US" altLang="zh-CN" sz="2000" noProof="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anim calcmode="lin" valueType="num">
                                      <p:cBhvr additive="base">
                                        <p:cTn id="7" dur="500" fill="hold"/>
                                        <p:tgtEl>
                                          <p:spTgt spid="1014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4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4787">
                                            <p:txEl>
                                              <p:pRg st="1" end="1"/>
                                            </p:txEl>
                                          </p:spTgt>
                                        </p:tgtEl>
                                        <p:attrNameLst>
                                          <p:attrName>style.visibility</p:attrName>
                                        </p:attrNameLst>
                                      </p:cBhvr>
                                      <p:to>
                                        <p:strVal val="visible"/>
                                      </p:to>
                                    </p:set>
                                    <p:anim calcmode="lin" valueType="num">
                                      <p:cBhvr additive="base">
                                        <p:cTn id="13" dur="500" fill="hold"/>
                                        <p:tgtEl>
                                          <p:spTgt spid="1014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4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4787">
                                            <p:txEl>
                                              <p:pRg st="2" end="2"/>
                                            </p:txEl>
                                          </p:spTgt>
                                        </p:tgtEl>
                                        <p:attrNameLst>
                                          <p:attrName>style.visibility</p:attrName>
                                        </p:attrNameLst>
                                      </p:cBhvr>
                                      <p:to>
                                        <p:strVal val="visible"/>
                                      </p:to>
                                    </p:set>
                                    <p:anim calcmode="lin" valueType="num">
                                      <p:cBhvr additive="base">
                                        <p:cTn id="19" dur="500" fill="hold"/>
                                        <p:tgtEl>
                                          <p:spTgt spid="10147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4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14787">
                                            <p:txEl>
                                              <p:pRg st="3" end="3"/>
                                            </p:txEl>
                                          </p:spTgt>
                                        </p:tgtEl>
                                        <p:attrNameLst>
                                          <p:attrName>style.visibility</p:attrName>
                                        </p:attrNameLst>
                                      </p:cBhvr>
                                      <p:to>
                                        <p:strVal val="visible"/>
                                      </p:to>
                                    </p:set>
                                    <p:anim calcmode="lin" valueType="num">
                                      <p:cBhvr additive="base">
                                        <p:cTn id="25" dur="500" fill="hold"/>
                                        <p:tgtEl>
                                          <p:spTgt spid="10147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47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14787">
                                            <p:txEl>
                                              <p:pRg st="4" end="4"/>
                                            </p:txEl>
                                          </p:spTgt>
                                        </p:tgtEl>
                                        <p:attrNameLst>
                                          <p:attrName>style.visibility</p:attrName>
                                        </p:attrNameLst>
                                      </p:cBhvr>
                                      <p:to>
                                        <p:strVal val="visible"/>
                                      </p:to>
                                    </p:set>
                                    <p:anim calcmode="lin" valueType="num">
                                      <p:cBhvr additive="base">
                                        <p:cTn id="31" dur="500" fill="hold"/>
                                        <p:tgtEl>
                                          <p:spTgt spid="10147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47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14787">
                                            <p:txEl>
                                              <p:pRg st="5" end="5"/>
                                            </p:txEl>
                                          </p:spTgt>
                                        </p:tgtEl>
                                        <p:attrNameLst>
                                          <p:attrName>style.visibility</p:attrName>
                                        </p:attrNameLst>
                                      </p:cBhvr>
                                      <p:to>
                                        <p:strVal val="visible"/>
                                      </p:to>
                                    </p:set>
                                    <p:anim calcmode="lin" valueType="num">
                                      <p:cBhvr additive="base">
                                        <p:cTn id="37" dur="500" fill="hold"/>
                                        <p:tgtEl>
                                          <p:spTgt spid="10147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147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14787">
                                            <p:txEl>
                                              <p:pRg st="6" end="6"/>
                                            </p:txEl>
                                          </p:spTgt>
                                        </p:tgtEl>
                                        <p:attrNameLst>
                                          <p:attrName>style.visibility</p:attrName>
                                        </p:attrNameLst>
                                      </p:cBhvr>
                                      <p:to>
                                        <p:strVal val="visible"/>
                                      </p:to>
                                    </p:set>
                                    <p:anim calcmode="lin" valueType="num">
                                      <p:cBhvr additive="base">
                                        <p:cTn id="43" dur="500" fill="hold"/>
                                        <p:tgtEl>
                                          <p:spTgt spid="10147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147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标题 1179649">
            <a:extLst>
              <a:ext uri="{FF2B5EF4-FFF2-40B4-BE49-F238E27FC236}">
                <a16:creationId xmlns:a16="http://schemas.microsoft.com/office/drawing/2014/main" id="{90365A29-8D70-446B-A41C-2DF6D64AA005}"/>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句型与句子</a:t>
            </a:r>
          </a:p>
        </p:txBody>
      </p:sp>
      <p:sp>
        <p:nvSpPr>
          <p:cNvPr id="1179651" name="内容占位符 1179650">
            <a:extLst>
              <a:ext uri="{FF2B5EF4-FFF2-40B4-BE49-F238E27FC236}">
                <a16:creationId xmlns:a16="http://schemas.microsoft.com/office/drawing/2014/main" id="{E70CF2E2-B2D6-4CB6-9E29-9B5EA8662CAC}"/>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2.20 </a:t>
            </a:r>
            <a:r>
              <a:rPr lang="zh-CN" altLang="en-US" dirty="0">
                <a:latin typeface="Times New Roman" panose="02020603050405020304" pitchFamily="18" charset="0"/>
              </a:rPr>
              <a:t>设文法</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，对于</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，如果</a:t>
            </a:r>
            <a:r>
              <a:rPr lang="en-US" altLang="zh-CN" i="1" dirty="0">
                <a:latin typeface="Times New Roman" panose="02020603050405020304" pitchFamily="18" charset="0"/>
              </a:rPr>
              <a:t>S   α</a:t>
            </a:r>
            <a:r>
              <a:rPr lang="zh-CN" altLang="en-US" dirty="0">
                <a:latin typeface="Times New Roman" panose="02020603050405020304" pitchFamily="18" charset="0"/>
              </a:rPr>
              <a:t>，则称</a:t>
            </a:r>
            <a:r>
              <a:rPr lang="en-US" altLang="zh-CN" i="1" dirty="0">
                <a:latin typeface="Times New Roman" panose="02020603050405020304" pitchFamily="18" charset="0"/>
              </a:rPr>
              <a:t>α</a:t>
            </a:r>
            <a:r>
              <a:rPr lang="zh-CN" altLang="en-US" dirty="0">
                <a:latin typeface="Times New Roman" panose="02020603050405020304" pitchFamily="18" charset="0"/>
              </a:rPr>
              <a:t>是</a:t>
            </a:r>
            <a:r>
              <a:rPr lang="en-US" altLang="zh-CN" i="1" dirty="0">
                <a:latin typeface="Times New Roman" panose="02020603050405020304" pitchFamily="18" charset="0"/>
              </a:rPr>
              <a:t>G</a:t>
            </a:r>
            <a:r>
              <a:rPr lang="zh-CN" altLang="en-US" dirty="0">
                <a:latin typeface="Times New Roman" panose="02020603050405020304" pitchFamily="18" charset="0"/>
              </a:rPr>
              <a:t>产生的一个句型</a:t>
            </a:r>
            <a:r>
              <a:rPr lang="en-US" altLang="zh-CN" dirty="0">
                <a:latin typeface="Times New Roman" panose="02020603050405020304" pitchFamily="18" charset="0"/>
              </a:rPr>
              <a:t>(sentential form)</a:t>
            </a:r>
            <a:r>
              <a:rPr lang="zh-CN" altLang="en-US" dirty="0">
                <a:latin typeface="Times New Roman" panose="02020603050405020304" pitchFamily="18" charset="0"/>
              </a:rPr>
              <a:t>，简称为</a:t>
            </a:r>
            <a:r>
              <a:rPr lang="zh-CN" altLang="en-US" dirty="0">
                <a:solidFill>
                  <a:srgbClr val="FFFF00"/>
                </a:solidFill>
                <a:latin typeface="Times New Roman" panose="02020603050405020304" pitchFamily="18" charset="0"/>
              </a:rPr>
              <a:t>句型</a:t>
            </a:r>
            <a:r>
              <a:rPr lang="zh-CN" altLang="en-US" dirty="0">
                <a:latin typeface="Times New Roman" panose="02020603050405020304" pitchFamily="18" charset="0"/>
              </a:rPr>
              <a:t> </a:t>
            </a:r>
          </a:p>
          <a:p>
            <a:pPr eaLnBrk="1" hangingPunct="1"/>
            <a:r>
              <a:rPr lang="zh-CN" altLang="en-US" dirty="0">
                <a:latin typeface="Times New Roman" panose="02020603050405020304" pitchFamily="18" charset="0"/>
              </a:rPr>
              <a:t>对于任意文法</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G</a:t>
            </a:r>
            <a:r>
              <a:rPr lang="zh-CN" altLang="en-US" dirty="0">
                <a:latin typeface="Times New Roman" panose="02020603050405020304" pitchFamily="18" charset="0"/>
              </a:rPr>
              <a:t>产生的句子和句型的区别在于句子满足</a:t>
            </a:r>
            <a:r>
              <a:rPr lang="en-US" altLang="zh-CN" i="1" dirty="0" err="1">
                <a:latin typeface="Times New Roman" panose="02020603050405020304" pitchFamily="18" charset="0"/>
              </a:rPr>
              <a:t>w</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，而句型满足</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p>
        </p:txBody>
      </p:sp>
      <p:sp>
        <p:nvSpPr>
          <p:cNvPr id="60420" name="矩形 1179651">
            <a:extLst>
              <a:ext uri="{FF2B5EF4-FFF2-40B4-BE49-F238E27FC236}">
                <a16:creationId xmlns:a16="http://schemas.microsoft.com/office/drawing/2014/main" id="{C173760D-E74F-434E-8BB0-0DED7063FC93}"/>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60421" name="对象 1179652">
                <a:extLst>
                  <a:ext uri="{FF2B5EF4-FFF2-40B4-BE49-F238E27FC236}">
                    <a16:creationId xmlns:a16="http://schemas.microsoft.com/office/drawing/2014/main" id="{8A806B6A-787A-4E5F-B0DA-FC92DF202BFB}"/>
                  </a:ext>
                </a:extLst>
              </p:cNvPr>
              <p:cNvSpPr txBox="1"/>
              <p:nvPr/>
            </p:nvSpPr>
            <p:spPr bwMode="auto">
              <a:xfrm>
                <a:off x="4139952" y="2032645"/>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60421" name="对象 1179652">
                <a:extLst>
                  <a:ext uri="{FF2B5EF4-FFF2-40B4-BE49-F238E27FC236}">
                    <a16:creationId xmlns:a16="http://schemas.microsoft.com/office/drawing/2014/main" id="{8A806B6A-787A-4E5F-B0DA-FC92DF202BFB}"/>
                  </a:ext>
                </a:extLst>
              </p:cNvPr>
              <p:cNvSpPr txBox="1">
                <a:spLocks noRot="1" noChangeAspect="1" noMove="1" noResize="1" noEditPoints="1" noAdjustHandles="1" noChangeArrowheads="1" noChangeShapeType="1" noTextEdit="1"/>
              </p:cNvSpPr>
              <p:nvPr/>
            </p:nvSpPr>
            <p:spPr bwMode="auto">
              <a:xfrm>
                <a:off x="4139952" y="2032645"/>
                <a:ext cx="292100" cy="409575"/>
              </a:xfrm>
              <a:prstGeom prst="rect">
                <a:avLst/>
              </a:prstGeom>
              <a:blipFill>
                <a:blip r:embed="rId2"/>
                <a:stretch>
                  <a:fillRect r="-6250"/>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animEffect transition="in" filter="blinds(horizontal)">
                                      <p:cBhvr>
                                        <p:cTn id="7" dur="500"/>
                                        <p:tgtEl>
                                          <p:spTgt spid="117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9651">
                                            <p:txEl>
                                              <p:pRg st="1" end="1"/>
                                            </p:txEl>
                                          </p:spTgt>
                                        </p:tgtEl>
                                        <p:attrNameLst>
                                          <p:attrName>style.visibility</p:attrName>
                                        </p:attrNameLst>
                                      </p:cBhvr>
                                      <p:to>
                                        <p:strVal val="visible"/>
                                      </p:to>
                                    </p:set>
                                    <p:animEffect transition="in" filter="blinds(horizontal)">
                                      <p:cBhvr>
                                        <p:cTn id="12" dur="500"/>
                                        <p:tgtEl>
                                          <p:spTgt spid="1179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标题 1180673">
            <a:extLst>
              <a:ext uri="{FF2B5EF4-FFF2-40B4-BE49-F238E27FC236}">
                <a16:creationId xmlns:a16="http://schemas.microsoft.com/office/drawing/2014/main" id="{7810AD11-C311-4CF6-9085-1D8C8CFCF8C8}"/>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句型与句子</a:t>
            </a:r>
          </a:p>
        </p:txBody>
      </p:sp>
      <p:sp>
        <p:nvSpPr>
          <p:cNvPr id="1180675" name="内容占位符 1180674">
            <a:extLst>
              <a:ext uri="{FF2B5EF4-FFF2-40B4-BE49-F238E27FC236}">
                <a16:creationId xmlns:a16="http://schemas.microsoft.com/office/drawing/2014/main" id="{12DA2D94-F47A-48F9-9A77-D10048CD0737}"/>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句子</a:t>
            </a:r>
            <a:r>
              <a:rPr lang="en-US" altLang="zh-CN" i="1" dirty="0">
                <a:latin typeface="Times New Roman" panose="02020603050405020304" pitchFamily="18" charset="0"/>
              </a:rPr>
              <a:t>w</a:t>
            </a:r>
            <a:r>
              <a:rPr lang="zh-CN" altLang="en-US" dirty="0">
                <a:latin typeface="Times New Roman" panose="02020603050405020304" pitchFamily="18" charset="0"/>
              </a:rPr>
              <a:t>是从</a:t>
            </a:r>
            <a:r>
              <a:rPr lang="en-US" altLang="zh-CN" i="1" dirty="0">
                <a:latin typeface="Times New Roman" panose="02020603050405020304" pitchFamily="18" charset="0"/>
              </a:rPr>
              <a:t>S</a:t>
            </a:r>
            <a:r>
              <a:rPr lang="zh-CN" altLang="en-US" dirty="0">
                <a:latin typeface="Times New Roman" panose="02020603050405020304" pitchFamily="18" charset="0"/>
              </a:rPr>
              <a:t>开始，在</a:t>
            </a:r>
            <a:r>
              <a:rPr lang="en-US" altLang="zh-CN" i="1" dirty="0">
                <a:latin typeface="Times New Roman" panose="02020603050405020304" pitchFamily="18" charset="0"/>
              </a:rPr>
              <a:t>G</a:t>
            </a:r>
            <a:r>
              <a:rPr lang="zh-CN" altLang="en-US" dirty="0">
                <a:latin typeface="Times New Roman" panose="02020603050405020304" pitchFamily="18" charset="0"/>
              </a:rPr>
              <a:t>中可以推导出来的终结符号行，它不含语法变量；</a:t>
            </a:r>
          </a:p>
          <a:p>
            <a:pPr eaLnBrk="1" hangingPunct="1"/>
            <a:r>
              <a:rPr lang="zh-CN" altLang="en-US" dirty="0">
                <a:latin typeface="Times New Roman" panose="02020603050405020304" pitchFamily="18" charset="0"/>
              </a:rPr>
              <a:t>句型</a:t>
            </a:r>
            <a:r>
              <a:rPr lang="el-GR" altLang="zh-CN" i="1" dirty="0">
                <a:latin typeface="楷体_GB2312" pitchFamily="49" charset="-122"/>
              </a:rPr>
              <a:t>α</a:t>
            </a:r>
            <a:r>
              <a:rPr lang="zh-CN" altLang="en-US" dirty="0">
                <a:latin typeface="Times New Roman" panose="02020603050405020304" pitchFamily="18" charset="0"/>
              </a:rPr>
              <a:t>是从</a:t>
            </a:r>
            <a:r>
              <a:rPr lang="en-US" altLang="zh-CN" i="1" dirty="0">
                <a:latin typeface="Times New Roman" panose="02020603050405020304" pitchFamily="18" charset="0"/>
              </a:rPr>
              <a:t>S</a:t>
            </a:r>
            <a:r>
              <a:rPr lang="zh-CN" altLang="en-US" dirty="0">
                <a:latin typeface="Times New Roman" panose="02020603050405020304" pitchFamily="18" charset="0"/>
              </a:rPr>
              <a:t>开始，在</a:t>
            </a:r>
            <a:r>
              <a:rPr lang="en-US" altLang="zh-CN" i="1" dirty="0">
                <a:latin typeface="Times New Roman" panose="02020603050405020304" pitchFamily="18" charset="0"/>
              </a:rPr>
              <a:t>G</a:t>
            </a:r>
            <a:r>
              <a:rPr lang="zh-CN" altLang="en-US" dirty="0">
                <a:latin typeface="Times New Roman" panose="02020603050405020304" pitchFamily="18" charset="0"/>
              </a:rPr>
              <a:t>中可以推导出来的符号行，它可能含有语法变量；</a:t>
            </a:r>
          </a:p>
          <a:p>
            <a:pPr eaLnBrk="1" hangingPunct="1"/>
            <a:r>
              <a:rPr lang="zh-CN" altLang="en-US" dirty="0">
                <a:latin typeface="Times New Roman" panose="02020603050405020304" pitchFamily="18" charset="0"/>
              </a:rPr>
              <a:t>句子一定是句型；但句型不一定是句子 </a:t>
            </a:r>
          </a:p>
        </p:txBody>
      </p:sp>
      <p:sp>
        <p:nvSpPr>
          <p:cNvPr id="61444" name="矩形 1180675">
            <a:extLst>
              <a:ext uri="{FF2B5EF4-FFF2-40B4-BE49-F238E27FC236}">
                <a16:creationId xmlns:a16="http://schemas.microsoft.com/office/drawing/2014/main" id="{F3273344-D41C-41C1-9435-4B513E9CDC50}"/>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0675">
                                            <p:txEl>
                                              <p:pRg st="0" end="0"/>
                                            </p:txEl>
                                          </p:spTgt>
                                        </p:tgtEl>
                                        <p:attrNameLst>
                                          <p:attrName>style.visibility</p:attrName>
                                        </p:attrNameLst>
                                      </p:cBhvr>
                                      <p:to>
                                        <p:strVal val="visible"/>
                                      </p:to>
                                    </p:set>
                                    <p:animEffect transition="in" filter="blinds(horizontal)">
                                      <p:cBhvr>
                                        <p:cTn id="7" dur="500"/>
                                        <p:tgtEl>
                                          <p:spTgt spid="1180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0675">
                                            <p:txEl>
                                              <p:pRg st="1" end="1"/>
                                            </p:txEl>
                                          </p:spTgt>
                                        </p:tgtEl>
                                        <p:attrNameLst>
                                          <p:attrName>style.visibility</p:attrName>
                                        </p:attrNameLst>
                                      </p:cBhvr>
                                      <p:to>
                                        <p:strVal val="visible"/>
                                      </p:to>
                                    </p:set>
                                    <p:animEffect transition="in" filter="blinds(horizontal)">
                                      <p:cBhvr>
                                        <p:cTn id="12" dur="500"/>
                                        <p:tgtEl>
                                          <p:spTgt spid="1180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0675">
                                            <p:txEl>
                                              <p:pRg st="2" end="2"/>
                                            </p:txEl>
                                          </p:spTgt>
                                        </p:tgtEl>
                                        <p:attrNameLst>
                                          <p:attrName>style.visibility</p:attrName>
                                        </p:attrNameLst>
                                      </p:cBhvr>
                                      <p:to>
                                        <p:strVal val="visible"/>
                                      </p:to>
                                    </p:set>
                                    <p:animEffect transition="in" filter="blinds(horizontal)">
                                      <p:cBhvr>
                                        <p:cTn id="17" dur="500"/>
                                        <p:tgtEl>
                                          <p:spTgt spid="1180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FE4E2EE9-D705-46AE-A9B9-A802EBE26E62}"/>
              </a:ext>
            </a:extLst>
          </p:cNvPr>
          <p:cNvSpPr>
            <a:spLocks noGrp="1" noChangeArrowheads="1"/>
          </p:cNvSpPr>
          <p:nvPr>
            <p:ph type="title"/>
          </p:nvPr>
        </p:nvSpPr>
        <p:spPr>
          <a:xfrm>
            <a:off x="484710" y="452718"/>
            <a:ext cx="7471666" cy="918879"/>
          </a:xfrm>
        </p:spPr>
        <p:txBody>
          <a:bodyPr lIns="92075" tIns="46038" rIns="92075" bIns="46038" anchor="ctr"/>
          <a:lstStyle/>
          <a:p>
            <a:pPr eaLnBrk="1" hangingPunct="1"/>
            <a:r>
              <a:rPr lang="en-US" altLang="zh-CN" sz="4000" dirty="0">
                <a:latin typeface="Times New Roman" panose="02020603050405020304" pitchFamily="18" charset="0"/>
              </a:rPr>
              <a:t>2.</a:t>
            </a:r>
            <a:r>
              <a:rPr lang="zh-CN" altLang="en-US" sz="4000" dirty="0">
                <a:latin typeface="Times New Roman" panose="02020603050405020304" pitchFamily="18" charset="0"/>
              </a:rPr>
              <a:t>４ 文法的分类</a:t>
            </a:r>
            <a:r>
              <a:rPr lang="en-US" altLang="zh-CN" sz="4000" dirty="0">
                <a:latin typeface="Times New Roman" panose="02020603050405020304" pitchFamily="18" charset="0"/>
              </a:rPr>
              <a:t>(Chomsky</a:t>
            </a:r>
            <a:r>
              <a:rPr lang="zh-CN" altLang="en-US" sz="4000" dirty="0">
                <a:latin typeface="Times New Roman" panose="02020603050405020304" pitchFamily="18" charset="0"/>
              </a:rPr>
              <a:t>体系</a:t>
            </a:r>
            <a:r>
              <a:rPr lang="en-US" altLang="zh-CN" sz="4000" dirty="0">
                <a:latin typeface="Times New Roman" panose="02020603050405020304" pitchFamily="18" charset="0"/>
              </a:rPr>
              <a:t>)</a:t>
            </a:r>
          </a:p>
        </p:txBody>
      </p:sp>
      <p:sp>
        <p:nvSpPr>
          <p:cNvPr id="1025027" name="Rectangle 3">
            <a:extLst>
              <a:ext uri="{FF2B5EF4-FFF2-40B4-BE49-F238E27FC236}">
                <a16:creationId xmlns:a16="http://schemas.microsoft.com/office/drawing/2014/main" id="{EF815BF2-3EE4-4B3E-AA73-CE6AC2E68A01}"/>
              </a:ext>
            </a:extLst>
          </p:cNvPr>
          <p:cNvSpPr>
            <a:spLocks noGrp="1" noChangeArrowheads="1"/>
          </p:cNvSpPr>
          <p:nvPr>
            <p:ph idx="1"/>
          </p:nvPr>
        </p:nvSpPr>
        <p:spPr/>
        <p:txBody>
          <a:bodyPr lIns="92075" tIns="46038" rIns="92075" bIns="46038">
            <a:normAutofit/>
          </a:bodyPr>
          <a:lstStyle/>
          <a:p>
            <a:pPr algn="just" eaLnBrk="1" hangingPunct="1">
              <a:lnSpc>
                <a:spcPct val="120000"/>
              </a:lnSpc>
            </a:pPr>
            <a:r>
              <a:rPr lang="zh-CN" altLang="en-US" sz="2800" dirty="0">
                <a:latin typeface="Times New Roman" panose="02020603050405020304" pitchFamily="18" charset="0"/>
              </a:rPr>
              <a:t>根据语言结构的复杂程度（形式语言）</a:t>
            </a:r>
          </a:p>
          <a:p>
            <a:pPr lvl="1" eaLnBrk="1" hangingPunct="1">
              <a:lnSpc>
                <a:spcPct val="120000"/>
              </a:lnSpc>
            </a:pPr>
            <a:r>
              <a:rPr lang="zh-CN" altLang="en-US" sz="2400" dirty="0">
                <a:latin typeface="Times New Roman" panose="02020603050405020304" pitchFamily="18" charset="0"/>
              </a:rPr>
              <a:t>涉及文法的复杂程度、分析方法的选择</a:t>
            </a:r>
          </a:p>
          <a:p>
            <a:pPr lvl="1" eaLnBrk="1" hangingPunct="1">
              <a:lnSpc>
                <a:spcPct val="120000"/>
              </a:lnSpc>
            </a:pPr>
            <a:r>
              <a:rPr lang="zh-CN" altLang="en-US" sz="2400" dirty="0">
                <a:latin typeface="Times New Roman" panose="02020603050405020304" pitchFamily="18" charset="0"/>
              </a:rPr>
              <a:t>反映文法描述语言的能力</a:t>
            </a:r>
          </a:p>
          <a:p>
            <a:pPr eaLnBrk="1" hangingPunct="1">
              <a:lnSpc>
                <a:spcPct val="120000"/>
              </a:lnSpc>
            </a:pPr>
            <a:r>
              <a:rPr lang="zh-CN" altLang="en-US" sz="2800" dirty="0">
                <a:latin typeface="Times New Roman" panose="02020603050405020304" pitchFamily="18" charset="0"/>
              </a:rPr>
              <a:t>如果</a:t>
            </a:r>
            <a:r>
              <a:rPr lang="en-US" altLang="zh-CN" sz="2800" i="1" dirty="0">
                <a:latin typeface="Times New Roman" panose="02020603050405020304" pitchFamily="18" charset="0"/>
              </a:rPr>
              <a:t>G</a:t>
            </a:r>
            <a:r>
              <a:rPr lang="zh-CN" altLang="en-US" sz="2800" dirty="0">
                <a:latin typeface="Times New Roman" panose="02020603050405020304" pitchFamily="18" charset="0"/>
              </a:rPr>
              <a:t>满足文法定义的要求，则</a:t>
            </a:r>
            <a:r>
              <a:rPr lang="zh-CN" altLang="en-US" sz="2800" i="1" dirty="0">
                <a:latin typeface="Times New Roman" panose="02020603050405020304" pitchFamily="18" charset="0"/>
              </a:rPr>
              <a:t>Ｇ</a:t>
            </a:r>
            <a:r>
              <a:rPr lang="zh-CN" altLang="en-US" sz="2800" dirty="0">
                <a:latin typeface="Times New Roman" panose="02020603050405020304" pitchFamily="18" charset="0"/>
              </a:rPr>
              <a:t>是</a:t>
            </a:r>
            <a:r>
              <a:rPr lang="zh-CN" altLang="en-US" sz="2800" dirty="0">
                <a:solidFill>
                  <a:srgbClr val="FFFF00"/>
                </a:solidFill>
                <a:latin typeface="Times New Roman" panose="02020603050405020304" pitchFamily="18" charset="0"/>
              </a:rPr>
              <a:t>０型文法</a:t>
            </a:r>
            <a:r>
              <a:rPr lang="zh-CN" altLang="en-US" sz="2800" dirty="0">
                <a:latin typeface="Times New Roman" panose="02020603050405020304" pitchFamily="18" charset="0"/>
              </a:rPr>
              <a:t>（短语结构文法</a:t>
            </a:r>
            <a:r>
              <a:rPr lang="en-US" altLang="zh-CN" sz="2800" dirty="0">
                <a:latin typeface="Times New Roman" panose="02020603050405020304" pitchFamily="18" charset="0"/>
              </a:rPr>
              <a:t>PSG: Phrase Structure Grammar </a:t>
            </a:r>
            <a:r>
              <a:rPr lang="zh-CN" altLang="en-US" sz="2800" dirty="0">
                <a:latin typeface="Times New Roman" panose="02020603050405020304" pitchFamily="18" charset="0"/>
              </a:rPr>
              <a:t>）。</a:t>
            </a:r>
          </a:p>
          <a:p>
            <a:pPr algn="just" eaLnBrk="1" hangingPunct="1">
              <a:lnSpc>
                <a:spcPct val="120000"/>
              </a:lnSpc>
            </a:pPr>
            <a:r>
              <a:rPr lang="en-US" altLang="zh-CN" sz="2800" i="1"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zh-CN" altLang="en-US" sz="2800" dirty="0">
                <a:latin typeface="Times New Roman" panose="02020603050405020304" pitchFamily="18" charset="0"/>
              </a:rPr>
              <a:t>为</a:t>
            </a:r>
            <a:r>
              <a:rPr lang="en-US" altLang="zh-CN" sz="2800" dirty="0">
                <a:latin typeface="Times New Roman" panose="02020603050405020304" pitchFamily="18" charset="0"/>
              </a:rPr>
              <a:t>PSL</a:t>
            </a:r>
            <a:r>
              <a:rPr lang="zh-CN" altLang="en-US" sz="28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animEffect transition="in" filter="box(out)">
                                      <p:cBhvr>
                                        <p:cTn id="7" dur="500"/>
                                        <p:tgtEl>
                                          <p:spTgt spid="102502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25027">
                                            <p:txEl>
                                              <p:pRg st="1" end="1"/>
                                            </p:txEl>
                                          </p:spTgt>
                                        </p:tgtEl>
                                        <p:attrNameLst>
                                          <p:attrName>style.visibility</p:attrName>
                                        </p:attrNameLst>
                                      </p:cBhvr>
                                      <p:to>
                                        <p:strVal val="visible"/>
                                      </p:to>
                                    </p:set>
                                    <p:animEffect transition="in" filter="box(out)">
                                      <p:cBhvr>
                                        <p:cTn id="10" dur="500"/>
                                        <p:tgtEl>
                                          <p:spTgt spid="102502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025027">
                                            <p:txEl>
                                              <p:pRg st="2" end="2"/>
                                            </p:txEl>
                                          </p:spTgt>
                                        </p:tgtEl>
                                        <p:attrNameLst>
                                          <p:attrName>style.visibility</p:attrName>
                                        </p:attrNameLst>
                                      </p:cBhvr>
                                      <p:to>
                                        <p:strVal val="visible"/>
                                      </p:to>
                                    </p:set>
                                    <p:animEffect transition="in" filter="box(out)">
                                      <p:cBhvr>
                                        <p:cTn id="13" dur="500"/>
                                        <p:tgtEl>
                                          <p:spTgt spid="10250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25027">
                                            <p:txEl>
                                              <p:pRg st="3" end="3"/>
                                            </p:txEl>
                                          </p:spTgt>
                                        </p:tgtEl>
                                        <p:attrNameLst>
                                          <p:attrName>style.visibility</p:attrName>
                                        </p:attrNameLst>
                                      </p:cBhvr>
                                      <p:to>
                                        <p:strVal val="visible"/>
                                      </p:to>
                                    </p:set>
                                    <p:animEffect transition="in" filter="box(out)">
                                      <p:cBhvr>
                                        <p:cTn id="18" dur="500"/>
                                        <p:tgtEl>
                                          <p:spTgt spid="10250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25027">
                                            <p:txEl>
                                              <p:pRg st="4" end="4"/>
                                            </p:txEl>
                                          </p:spTgt>
                                        </p:tgtEl>
                                        <p:attrNameLst>
                                          <p:attrName>style.visibility</p:attrName>
                                        </p:attrNameLst>
                                      </p:cBhvr>
                                      <p:to>
                                        <p:strVal val="visible"/>
                                      </p:to>
                                    </p:set>
                                    <p:animEffect transition="in" filter="box(out)">
                                      <p:cBhvr>
                                        <p:cTn id="23" dur="500"/>
                                        <p:tgtEl>
                                          <p:spTgt spid="1025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976D0008-5532-4F93-8BEB-3AD32B237227}"/>
              </a:ext>
            </a:extLst>
          </p:cNvPr>
          <p:cNvSpPr>
            <a:spLocks noGrp="1" noChangeArrowheads="1"/>
          </p:cNvSpPr>
          <p:nvPr>
            <p:ph type="title"/>
          </p:nvPr>
        </p:nvSpPr>
        <p:spPr/>
        <p:txBody>
          <a:bodyPr lIns="92075" tIns="46038" rIns="92075" bIns="46038" anchor="ctr"/>
          <a:lstStyle/>
          <a:p>
            <a:pPr eaLnBrk="1" hangingPunct="1"/>
            <a:r>
              <a:rPr lang="en-US" altLang="zh-CN" sz="4000">
                <a:latin typeface="Times New Roman" panose="02020603050405020304" pitchFamily="18" charset="0"/>
              </a:rPr>
              <a:t>1. </a:t>
            </a:r>
            <a:r>
              <a:rPr lang="zh-CN" altLang="en-US" sz="4000">
                <a:latin typeface="Times New Roman" panose="02020603050405020304" pitchFamily="18" charset="0"/>
              </a:rPr>
              <a:t>上下文有关文法</a:t>
            </a:r>
            <a:r>
              <a:rPr lang="en-US" altLang="zh-CN" sz="4000">
                <a:latin typeface="Times New Roman" panose="02020603050405020304" pitchFamily="18" charset="0"/>
              </a:rPr>
              <a:t>(CSG)</a:t>
            </a:r>
          </a:p>
        </p:txBody>
      </p:sp>
      <p:sp>
        <p:nvSpPr>
          <p:cNvPr id="1026051" name="Rectangle 3">
            <a:extLst>
              <a:ext uri="{FF2B5EF4-FFF2-40B4-BE49-F238E27FC236}">
                <a16:creationId xmlns:a16="http://schemas.microsoft.com/office/drawing/2014/main" id="{04637ECF-AF1D-4194-9AA9-39337CC5186D}"/>
              </a:ext>
            </a:extLst>
          </p:cNvPr>
          <p:cNvSpPr>
            <a:spLocks noGrp="1" noChangeArrowheads="1"/>
          </p:cNvSpPr>
          <p:nvPr>
            <p:ph idx="1"/>
          </p:nvPr>
        </p:nvSpPr>
        <p:spPr/>
        <p:txBody>
          <a:bodyPr lIns="92075" tIns="46038" rIns="92075" bIns="46038"/>
          <a:lstStyle/>
          <a:p>
            <a:pPr algn="just" eaLnBrk="1" hangingPunct="1">
              <a:lnSpc>
                <a:spcPct val="120000"/>
              </a:lnSpc>
            </a:pPr>
            <a:r>
              <a:rPr lang="zh-CN" altLang="en-US" dirty="0">
                <a:latin typeface="Times New Roman" panose="02020603050405020304" pitchFamily="18" charset="0"/>
              </a:rPr>
              <a:t>如果对于</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，均有</a:t>
            </a:r>
            <a:r>
              <a:rPr lang="en-US" altLang="zh-CN" dirty="0">
                <a:latin typeface="Times New Roman" panose="02020603050405020304" pitchFamily="18" charset="0"/>
              </a:rPr>
              <a:t>|</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zh-CN" altLang="en-US" dirty="0">
                <a:latin typeface="Times New Roman" panose="02020603050405020304" pitchFamily="18" charset="0"/>
              </a:rPr>
              <a:t>成立</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ε</a:t>
            </a:r>
            <a:r>
              <a:rPr lang="zh-CN" altLang="en-US" dirty="0">
                <a:latin typeface="Times New Roman" panose="02020603050405020304" pitchFamily="18" charset="0"/>
              </a:rPr>
              <a:t>除外</a:t>
            </a:r>
            <a:r>
              <a:rPr lang="en-US" altLang="zh-CN" dirty="0">
                <a:latin typeface="Times New Roman" panose="02020603050405020304" pitchFamily="18" charset="0"/>
              </a:rPr>
              <a:t>)</a:t>
            </a:r>
            <a:r>
              <a:rPr lang="zh-CN" altLang="en-US" dirty="0">
                <a:latin typeface="Times New Roman" panose="02020603050405020304" pitchFamily="18" charset="0"/>
              </a:rPr>
              <a:t>，则称</a:t>
            </a:r>
            <a:r>
              <a:rPr lang="zh-CN" altLang="en-US" i="1" dirty="0">
                <a:latin typeface="Times New Roman" panose="02020603050405020304" pitchFamily="18" charset="0"/>
              </a:rPr>
              <a:t>Ｇ</a:t>
            </a:r>
            <a:r>
              <a:rPr lang="zh-CN" altLang="en-US" dirty="0">
                <a:latin typeface="Times New Roman" panose="02020603050405020304" pitchFamily="18" charset="0"/>
              </a:rPr>
              <a:t>为</a:t>
            </a:r>
            <a:r>
              <a:rPr lang="zh-CN" altLang="en-US" b="1" dirty="0">
                <a:solidFill>
                  <a:srgbClr val="FFFF00"/>
                </a:solidFill>
                <a:latin typeface="Times New Roman" panose="02020603050405020304" pitchFamily="18" charset="0"/>
              </a:rPr>
              <a:t>１型文法</a:t>
            </a:r>
          </a:p>
          <a:p>
            <a:pPr lvl="1" algn="just" eaLnBrk="1" hangingPunct="1">
              <a:lnSpc>
                <a:spcPct val="120000"/>
              </a:lnSpc>
            </a:pPr>
            <a:r>
              <a:rPr lang="zh-CN" altLang="en-US" dirty="0">
                <a:latin typeface="Times New Roman" panose="02020603050405020304" pitchFamily="18" charset="0"/>
              </a:rPr>
              <a:t>即：上下文有关文法（</a:t>
            </a:r>
            <a:r>
              <a:rPr lang="en-US" altLang="zh-CN" dirty="0">
                <a:latin typeface="Times New Roman" panose="02020603050405020304" pitchFamily="18" charset="0"/>
              </a:rPr>
              <a:t>CSG——Context Sensitive Grammar</a:t>
            </a:r>
            <a:r>
              <a:rPr lang="zh-CN" altLang="en-US" dirty="0">
                <a:latin typeface="Times New Roman" panose="02020603050405020304" pitchFamily="18" charset="0"/>
              </a:rPr>
              <a:t>） </a:t>
            </a:r>
          </a:p>
          <a:p>
            <a:pPr algn="just" eaLnBrk="1" hangingPunct="1">
              <a:lnSpc>
                <a:spcPct val="120000"/>
              </a:lnSpc>
            </a:pPr>
            <a:r>
              <a:rPr lang="en-US" altLang="zh-CN" i="1" dirty="0">
                <a:latin typeface="Times New Roman" panose="02020603050405020304" pitchFamily="18" charset="0"/>
              </a:rPr>
              <a:t>L</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dirty="0">
                <a:latin typeface="Times New Roman" panose="02020603050405020304" pitchFamily="18" charset="0"/>
              </a:rPr>
              <a:t>1</a:t>
            </a:r>
            <a:r>
              <a:rPr lang="zh-CN" altLang="en-US" dirty="0">
                <a:latin typeface="Times New Roman" panose="02020603050405020304" pitchFamily="18" charset="0"/>
              </a:rPr>
              <a:t>型</a:t>
            </a:r>
            <a:r>
              <a:rPr lang="en-US" altLang="zh-CN" dirty="0">
                <a:latin typeface="Times New Roman" panose="02020603050405020304" pitchFamily="18" charset="0"/>
              </a:rPr>
              <a:t>/</a:t>
            </a:r>
            <a:r>
              <a:rPr lang="zh-CN" altLang="en-US" dirty="0">
                <a:latin typeface="Times New Roman" panose="02020603050405020304" pitchFamily="18" charset="0"/>
              </a:rPr>
              <a:t>上下文有关</a:t>
            </a:r>
            <a:r>
              <a:rPr lang="en-US" altLang="zh-CN" dirty="0">
                <a:latin typeface="Times New Roman" panose="02020603050405020304" pitchFamily="18" charset="0"/>
              </a:rPr>
              <a:t>/</a:t>
            </a:r>
            <a:r>
              <a:rPr lang="zh-CN" altLang="en-US" dirty="0">
                <a:latin typeface="Times New Roman" panose="02020603050405020304" pitchFamily="18" charset="0"/>
              </a:rPr>
              <a:t>敏感语言</a:t>
            </a:r>
            <a:r>
              <a:rPr lang="en-US" altLang="zh-CN" dirty="0">
                <a:latin typeface="Times New Roman" panose="02020603050405020304" pitchFamily="18" charset="0"/>
              </a:rPr>
              <a:t>(CSL)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6051"/>
                                        </p:tgtEl>
                                        <p:attrNameLst>
                                          <p:attrName>style.visibility</p:attrName>
                                        </p:attrNameLst>
                                      </p:cBhvr>
                                      <p:to>
                                        <p:strVal val="visible"/>
                                      </p:to>
                                    </p:set>
                                    <p:animEffect transition="in" filter="box(out)">
                                      <p:cBhvr>
                                        <p:cTn id="7" dur="500"/>
                                        <p:tgtEl>
                                          <p:spTgt spid="1026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6" name="Rectangle 2">
            <a:extLst>
              <a:ext uri="{FF2B5EF4-FFF2-40B4-BE49-F238E27FC236}">
                <a16:creationId xmlns:a16="http://schemas.microsoft.com/office/drawing/2014/main" id="{F0289CE5-A933-431C-80C8-25E08AD602C7}"/>
              </a:ext>
            </a:extLst>
          </p:cNvPr>
          <p:cNvSpPr>
            <a:spLocks noGrp="1" noChangeArrowheads="1"/>
          </p:cNvSpPr>
          <p:nvPr>
            <p:ph type="title"/>
          </p:nvPr>
        </p:nvSpPr>
        <p:spPr/>
        <p:txBody>
          <a:bodyPr anchor="ctr"/>
          <a:lstStyle/>
          <a:p>
            <a:pPr algn="just" eaLnBrk="1" hangingPunct="1"/>
            <a:r>
              <a:rPr lang="en-US" altLang="zh-CN">
                <a:latin typeface="Times New Roman" panose="02020603050405020304" pitchFamily="18" charset="0"/>
              </a:rPr>
              <a:t>2.</a:t>
            </a:r>
            <a:r>
              <a:rPr lang="zh-CN" altLang="en-US">
                <a:latin typeface="Times New Roman" panose="02020603050405020304" pitchFamily="18" charset="0"/>
              </a:rPr>
              <a:t>上下文无关文法</a:t>
            </a:r>
            <a:r>
              <a:rPr lang="en-US" altLang="zh-CN">
                <a:latin typeface="Times New Roman" panose="02020603050405020304" pitchFamily="18" charset="0"/>
              </a:rPr>
              <a:t>(CFG)</a:t>
            </a:r>
          </a:p>
        </p:txBody>
      </p:sp>
      <p:sp>
        <p:nvSpPr>
          <p:cNvPr id="1027075" name="Rectangle 3">
            <a:extLst>
              <a:ext uri="{FF2B5EF4-FFF2-40B4-BE49-F238E27FC236}">
                <a16:creationId xmlns:a16="http://schemas.microsoft.com/office/drawing/2014/main" id="{46018CAE-332C-480E-B22D-6279C2621579}"/>
              </a:ext>
            </a:extLst>
          </p:cNvPr>
          <p:cNvSpPr>
            <a:spLocks noGrp="1" noChangeArrowheads="1"/>
          </p:cNvSpPr>
          <p:nvPr>
            <p:ph idx="1"/>
          </p:nvPr>
        </p:nvSpPr>
        <p:spPr/>
        <p:txBody>
          <a:bodyPr/>
          <a:lstStyle/>
          <a:p>
            <a:pPr algn="just" eaLnBrk="1" hangingPunct="1">
              <a:lnSpc>
                <a:spcPct val="130000"/>
              </a:lnSpc>
            </a:pPr>
            <a:r>
              <a:rPr lang="zh-CN" altLang="en-US" sz="2800" dirty="0">
                <a:latin typeface="Times New Roman" panose="02020603050405020304" pitchFamily="18" charset="0"/>
              </a:rPr>
              <a:t>如果对于</a:t>
            </a:r>
            <a:r>
              <a:rPr lang="zh-CN" altLang="en-US"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β</a:t>
            </a:r>
            <a:r>
              <a:rPr lang="en-US" altLang="zh-CN" sz="2800" dirty="0">
                <a:latin typeface="Times New Roman" panose="02020603050405020304" pitchFamily="18" charset="0"/>
              </a:rPr>
              <a:t>∈</a:t>
            </a:r>
            <a:r>
              <a:rPr lang="en-US" altLang="zh-CN" sz="2800" i="1" dirty="0">
                <a:latin typeface="Times New Roman" panose="02020603050405020304" pitchFamily="18" charset="0"/>
              </a:rPr>
              <a:t>P</a:t>
            </a:r>
            <a:r>
              <a:rPr lang="zh-CN" altLang="en-US" sz="2800" dirty="0">
                <a:latin typeface="Times New Roman" panose="02020603050405020304" pitchFamily="18" charset="0"/>
              </a:rPr>
              <a:t>，均有</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dirty="0">
                <a:latin typeface="Times New Roman" panose="02020603050405020304" pitchFamily="18" charset="0"/>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rPr>
              <a:t>| (</a:t>
            </a:r>
            <a:r>
              <a:rPr lang="en-US" altLang="zh-CN" sz="2800" i="1" dirty="0">
                <a:latin typeface="Times New Roman" panose="02020603050405020304" pitchFamily="18" charset="0"/>
              </a:rPr>
              <a:t>A</a:t>
            </a:r>
            <a:r>
              <a:rPr lang="zh-CN" altLang="en-US" sz="2800" dirty="0">
                <a:latin typeface="Times New Roman" panose="02020603050405020304" pitchFamily="18" charset="0"/>
              </a:rPr>
              <a:t>→</a:t>
            </a:r>
            <a:r>
              <a:rPr lang="en-US" altLang="zh-CN" sz="2800" i="1" dirty="0">
                <a:latin typeface="Times New Roman" panose="02020603050405020304" pitchFamily="18" charset="0"/>
              </a:rPr>
              <a:t>ε</a:t>
            </a:r>
            <a:r>
              <a:rPr lang="zh-CN" altLang="en-US" sz="2800" dirty="0">
                <a:latin typeface="Times New Roman" panose="02020603050405020304" pitchFamily="18" charset="0"/>
              </a:rPr>
              <a:t>除外</a:t>
            </a:r>
            <a:r>
              <a:rPr lang="en-US" altLang="zh-CN" sz="2800" dirty="0">
                <a:latin typeface="Times New Roman" panose="02020603050405020304" pitchFamily="18" charset="0"/>
              </a:rPr>
              <a:t>) </a:t>
            </a:r>
            <a:r>
              <a:rPr lang="zh-CN" altLang="en-US" sz="2800" dirty="0">
                <a:latin typeface="Times New Roman" panose="02020603050405020304" pitchFamily="18" charset="0"/>
              </a:rPr>
              <a:t>，并且</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V</a:t>
            </a:r>
            <a:r>
              <a:rPr lang="zh-CN" altLang="en-US" sz="2800" dirty="0">
                <a:latin typeface="Times New Roman" panose="02020603050405020304" pitchFamily="18" charset="0"/>
              </a:rPr>
              <a:t>成立，则称</a:t>
            </a:r>
            <a:r>
              <a:rPr lang="en-US" altLang="zh-CN" sz="2800" i="1" dirty="0">
                <a:latin typeface="Times New Roman" panose="02020603050405020304" pitchFamily="18" charset="0"/>
              </a:rPr>
              <a:t>G</a:t>
            </a:r>
            <a:r>
              <a:rPr lang="zh-CN" altLang="en-US" sz="2800" dirty="0">
                <a:latin typeface="Times New Roman" panose="02020603050405020304" pitchFamily="18" charset="0"/>
              </a:rPr>
              <a:t>为</a:t>
            </a:r>
            <a:r>
              <a:rPr lang="zh-CN" altLang="en-US" sz="2800" b="1" dirty="0">
                <a:solidFill>
                  <a:srgbClr val="FFFF00"/>
                </a:solidFill>
                <a:latin typeface="Times New Roman" panose="02020603050405020304" pitchFamily="18" charset="0"/>
              </a:rPr>
              <a:t>２型文法</a:t>
            </a:r>
          </a:p>
          <a:p>
            <a:pPr lvl="1" algn="just" eaLnBrk="1" hangingPunct="1">
              <a:lnSpc>
                <a:spcPct val="130000"/>
              </a:lnSpc>
            </a:pPr>
            <a:r>
              <a:rPr lang="zh-CN" altLang="en-US" sz="2400" dirty="0">
                <a:latin typeface="Times New Roman" panose="02020603050405020304" pitchFamily="18" charset="0"/>
              </a:rPr>
              <a:t>即：上下文无关文法</a:t>
            </a:r>
            <a:r>
              <a:rPr lang="en-US" altLang="zh-CN" sz="2400" dirty="0">
                <a:latin typeface="Times New Roman" panose="02020603050405020304" pitchFamily="18" charset="0"/>
              </a:rPr>
              <a:t>(CFG: Context Free Grammar)</a:t>
            </a:r>
          </a:p>
          <a:p>
            <a:pPr algn="just" eaLnBrk="1" hangingPunct="1">
              <a:lnSpc>
                <a:spcPct val="130000"/>
              </a:lnSpc>
            </a:pPr>
            <a:r>
              <a:rPr lang="en-US" altLang="zh-CN" sz="2800" i="1"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zh-CN" altLang="en-US" sz="2800" dirty="0">
                <a:latin typeface="Times New Roman" panose="02020603050405020304" pitchFamily="18" charset="0"/>
              </a:rPr>
              <a:t>为</a:t>
            </a:r>
            <a:r>
              <a:rPr lang="en-US" altLang="zh-CN" sz="2800" dirty="0">
                <a:latin typeface="Times New Roman" panose="02020603050405020304" pitchFamily="18" charset="0"/>
              </a:rPr>
              <a:t>2</a:t>
            </a:r>
            <a:r>
              <a:rPr lang="zh-CN" altLang="en-US" sz="2800" dirty="0">
                <a:latin typeface="Times New Roman" panose="02020603050405020304" pitchFamily="18" charset="0"/>
              </a:rPr>
              <a:t>型</a:t>
            </a:r>
            <a:r>
              <a:rPr lang="en-US" altLang="zh-CN" sz="2800" dirty="0">
                <a:latin typeface="Times New Roman" panose="02020603050405020304" pitchFamily="18" charset="0"/>
              </a:rPr>
              <a:t>/</a:t>
            </a:r>
            <a:r>
              <a:rPr lang="zh-CN" altLang="en-US" sz="2800" dirty="0">
                <a:latin typeface="Times New Roman" panose="02020603050405020304" pitchFamily="18" charset="0"/>
              </a:rPr>
              <a:t>上下文无关语言（</a:t>
            </a:r>
            <a:r>
              <a:rPr lang="en-US" altLang="zh-CN" sz="2800" dirty="0">
                <a:latin typeface="Times New Roman" panose="02020603050405020304" pitchFamily="18" charset="0"/>
              </a:rPr>
              <a:t>CFL</a:t>
            </a:r>
            <a:r>
              <a:rPr lang="zh-CN" altLang="en-US" sz="2800" dirty="0">
                <a:latin typeface="Times New Roman" panose="02020603050405020304" pitchFamily="18" charset="0"/>
              </a:rPr>
              <a:t>）</a:t>
            </a:r>
          </a:p>
          <a:p>
            <a:pPr lvl="1" algn="just" eaLnBrk="1" hangingPunct="1"/>
            <a:r>
              <a:rPr lang="en-US" altLang="zh-CN" sz="2400" dirty="0">
                <a:latin typeface="Times New Roman" panose="02020603050405020304" pitchFamily="18" charset="0"/>
              </a:rPr>
              <a:t>CFG</a:t>
            </a:r>
            <a:r>
              <a:rPr lang="zh-CN" altLang="en-US" sz="2400" dirty="0">
                <a:latin typeface="Times New Roman" panose="02020603050405020304" pitchFamily="18" charset="0"/>
              </a:rPr>
              <a:t>能描述程序设计语言的多数语法成分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7075"/>
                                        </p:tgtEl>
                                        <p:attrNameLst>
                                          <p:attrName>style.visibility</p:attrName>
                                        </p:attrNameLst>
                                      </p:cBhvr>
                                      <p:to>
                                        <p:strVal val="visible"/>
                                      </p:to>
                                    </p:set>
                                    <p:animEffect transition="in" filter="box(out)">
                                      <p:cBhvr>
                                        <p:cTn id="7" dur="500"/>
                                        <p:tgtEl>
                                          <p:spTgt spid="1027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DFA31D56-C634-4E8B-B18F-8014A6D99E28}"/>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例  标识符的文法</a:t>
            </a:r>
          </a:p>
        </p:txBody>
      </p:sp>
      <p:sp>
        <p:nvSpPr>
          <p:cNvPr id="1028099" name="Rectangle 3">
            <a:extLst>
              <a:ext uri="{FF2B5EF4-FFF2-40B4-BE49-F238E27FC236}">
                <a16:creationId xmlns:a16="http://schemas.microsoft.com/office/drawing/2014/main" id="{8508E6FF-ADA1-484A-8199-5DCE6E329A55}"/>
              </a:ext>
            </a:extLst>
          </p:cNvPr>
          <p:cNvSpPr>
            <a:spLocks noGrp="1" noChangeArrowheads="1"/>
          </p:cNvSpPr>
          <p:nvPr>
            <p:ph idx="1"/>
          </p:nvPr>
        </p:nvSpPr>
        <p:spPr/>
        <p:txBody>
          <a:bodyPr/>
          <a:lstStyle/>
          <a:p>
            <a:pPr eaLnBrk="1" hangingPunct="1">
              <a:spcBef>
                <a:spcPct val="80000"/>
              </a:spcBef>
            </a:pPr>
            <a:r>
              <a:rPr lang="en-US" altLang="zh-CN" b="0" i="1" dirty="0">
                <a:solidFill>
                  <a:schemeClr val="tx2"/>
                </a:solidFill>
                <a:latin typeface="Times New Roman" panose="02020603050405020304" pitchFamily="18" charset="0"/>
              </a:rPr>
              <a:t>S</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L</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LT</a:t>
            </a:r>
          </a:p>
          <a:p>
            <a:pPr eaLnBrk="1" hangingPunct="1">
              <a:spcBef>
                <a:spcPct val="80000"/>
              </a:spcBef>
              <a:buFont typeface="Wingdings" panose="05000000000000000000" pitchFamily="2" charset="2"/>
              <a:buNone/>
            </a:pPr>
            <a:r>
              <a:rPr lang="en-US" altLang="zh-CN" b="0" dirty="0">
                <a:solidFill>
                  <a:schemeClr val="tx2"/>
                </a:solidFill>
                <a:latin typeface="Times New Roman" panose="02020603050405020304" pitchFamily="18" charset="0"/>
              </a:rPr>
              <a:t>	</a:t>
            </a:r>
            <a:r>
              <a:rPr lang="en-US" altLang="zh-CN" b="0" i="1" dirty="0">
                <a:solidFill>
                  <a:schemeClr val="tx2"/>
                </a:solidFill>
                <a:latin typeface="Times New Roman" panose="02020603050405020304" pitchFamily="18" charset="0"/>
              </a:rPr>
              <a:t>T</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L</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N</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TL</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TN</a:t>
            </a:r>
            <a:r>
              <a:rPr lang="en-US" altLang="zh-CN" b="0" dirty="0">
                <a:solidFill>
                  <a:schemeClr val="tx2"/>
                </a:solidFill>
                <a:latin typeface="Times New Roman" panose="02020603050405020304" pitchFamily="18" charset="0"/>
              </a:rPr>
              <a:t> </a:t>
            </a:r>
          </a:p>
          <a:p>
            <a:pPr eaLnBrk="1" hangingPunct="1">
              <a:spcBef>
                <a:spcPct val="80000"/>
              </a:spcBef>
              <a:buFont typeface="Wingdings" panose="05000000000000000000" pitchFamily="2" charset="2"/>
              <a:buNone/>
            </a:pPr>
            <a:r>
              <a:rPr lang="en-US" altLang="zh-CN" b="0" dirty="0">
                <a:solidFill>
                  <a:schemeClr val="tx2"/>
                </a:solidFill>
                <a:latin typeface="Times New Roman" panose="02020603050405020304" pitchFamily="18" charset="0"/>
              </a:rPr>
              <a:t>	</a:t>
            </a:r>
            <a:r>
              <a:rPr lang="en-US" altLang="zh-CN" b="0" i="1" dirty="0" err="1">
                <a:solidFill>
                  <a:schemeClr val="tx2"/>
                </a:solidFill>
                <a:latin typeface="Times New Roman" panose="02020603050405020304" pitchFamily="18" charset="0"/>
              </a:rPr>
              <a:t>L</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a</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b</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c</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d</a:t>
            </a:r>
            <a:endParaRPr lang="en-US" altLang="zh-CN" b="0" i="1" dirty="0">
              <a:solidFill>
                <a:schemeClr val="tx2"/>
              </a:solidFill>
              <a:latin typeface="Times New Roman" panose="02020603050405020304" pitchFamily="18" charset="0"/>
            </a:endParaRPr>
          </a:p>
          <a:p>
            <a:pPr eaLnBrk="1" hangingPunct="1">
              <a:spcBef>
                <a:spcPct val="80000"/>
              </a:spcBef>
              <a:buFont typeface="Wingdings" panose="05000000000000000000" pitchFamily="2" charset="2"/>
              <a:buNone/>
            </a:pPr>
            <a:r>
              <a:rPr lang="en-US" altLang="zh-CN" b="0" dirty="0">
                <a:solidFill>
                  <a:schemeClr val="tx2"/>
                </a:solidFill>
                <a:latin typeface="Times New Roman" panose="02020603050405020304" pitchFamily="18" charset="0"/>
              </a:rPr>
              <a:t>	</a:t>
            </a:r>
            <a:r>
              <a:rPr lang="en-US" altLang="zh-CN" b="0" i="1" dirty="0">
                <a:solidFill>
                  <a:schemeClr val="tx2"/>
                </a:solidFill>
                <a:latin typeface="Times New Roman" panose="02020603050405020304" pitchFamily="18" charset="0"/>
              </a:rPr>
              <a:t>N</a:t>
            </a:r>
            <a:r>
              <a:rPr lang="en-US" altLang="zh-CN" b="0" dirty="0">
                <a:solidFill>
                  <a:schemeClr val="tx2"/>
                </a:solidFill>
                <a:latin typeface="Times New Roman" panose="02020603050405020304" pitchFamily="18" charset="0"/>
              </a:rPr>
              <a:t>→0|1|2|3|4|5</a:t>
            </a:r>
          </a:p>
        </p:txBody>
      </p:sp>
      <p:sp>
        <p:nvSpPr>
          <p:cNvPr id="1028100" name="Rectangle 4">
            <a:extLst>
              <a:ext uri="{FF2B5EF4-FFF2-40B4-BE49-F238E27FC236}">
                <a16:creationId xmlns:a16="http://schemas.microsoft.com/office/drawing/2014/main" id="{04F8DC1B-7170-4C7C-B8CE-7E46A631B0FB}"/>
              </a:ext>
            </a:extLst>
          </p:cNvPr>
          <p:cNvSpPr>
            <a:spLocks noChangeArrowheads="1"/>
          </p:cNvSpPr>
          <p:nvPr/>
        </p:nvSpPr>
        <p:spPr bwMode="auto">
          <a:xfrm>
            <a:off x="3706813" y="1773238"/>
            <a:ext cx="5257800" cy="4475162"/>
          </a:xfrm>
          <a:prstGeom prst="rect">
            <a:avLst/>
          </a:prstGeom>
          <a:noFill/>
          <a:ln w="9525">
            <a:noFill/>
            <a:miter lim="800000"/>
          </a:ln>
          <a:effectLst/>
        </p:spPr>
        <p:txBody>
          <a:bodyPr lIns="92075" tIns="46038" rIns="92075" bIns="46038"/>
          <a:lstStyle/>
          <a:p>
            <a:pPr marL="342900" indent="-342900">
              <a:spcBef>
                <a:spcPct val="80000"/>
              </a:spcBef>
              <a:buClr>
                <a:schemeClr val="tx2"/>
              </a:buClr>
              <a:buSzPct val="75000"/>
              <a:buFont typeface="Monotype Sorts" charset="2"/>
              <a:buChar char="n"/>
              <a:defRPr/>
            </a:pPr>
            <a:r>
              <a:rPr lang="en-US" altLang="zh-CN" sz="3200" b="1" i="1" dirty="0" err="1">
                <a:effectLst>
                  <a:outerShdw blurRad="38100" dist="38100" dir="2700000" algn="tl">
                    <a:srgbClr val="C0C0C0"/>
                  </a:outerShdw>
                </a:effectLst>
                <a:ea typeface="楷体_GB2312" pitchFamily="49" charset="-122"/>
              </a:rPr>
              <a:t>S</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a</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b</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c</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d</a:t>
            </a:r>
            <a:endParaRPr lang="en-US" altLang="zh-CN" sz="3200" b="1" i="1" dirty="0">
              <a:effectLst>
                <a:outerShdw blurRad="38100" dist="38100" dir="2700000" algn="tl">
                  <a:srgbClr val="C0C0C0"/>
                </a:outerShdw>
              </a:effectLst>
              <a:ea typeface="楷体_GB2312" pitchFamily="49" charset="-122"/>
            </a:endParaRP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err="1">
                <a:effectLst>
                  <a:outerShdw blurRad="38100" dist="38100" dir="2700000" algn="tl">
                    <a:srgbClr val="C0C0C0"/>
                  </a:outerShdw>
                </a:effectLst>
                <a:ea typeface="楷体_GB2312" pitchFamily="49" charset="-122"/>
              </a:rPr>
              <a:t>S</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aT</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bT</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cT</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dT</a:t>
            </a:r>
            <a:endParaRPr lang="en-US" altLang="zh-CN" sz="3200" b="1" i="1" dirty="0">
              <a:effectLst>
                <a:outerShdw blurRad="38100" dist="38100" dir="2700000" algn="tl">
                  <a:srgbClr val="C0C0C0"/>
                </a:outerShdw>
              </a:effectLst>
              <a:ea typeface="楷体_GB2312" pitchFamily="49" charset="-122"/>
            </a:endParaRP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a</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b</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c</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d</a:t>
            </a:r>
            <a:r>
              <a:rPr lang="en-US" altLang="zh-CN" sz="3200" b="1" dirty="0">
                <a:effectLst>
                  <a:outerShdw blurRad="38100" dist="38100" dir="2700000" algn="tl">
                    <a:srgbClr val="C0C0C0"/>
                  </a:outerShdw>
                </a:effectLst>
                <a:ea typeface="楷体_GB2312" pitchFamily="49" charset="-122"/>
              </a:rPr>
              <a:t>|0|1|2|3|4|5</a:t>
            </a: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aT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bT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cT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dT</a:t>
            </a:r>
            <a:r>
              <a:rPr lang="en-US" altLang="zh-CN" sz="3200" b="1" dirty="0">
                <a:effectLst>
                  <a:outerShdw blurRad="38100" dist="38100" dir="2700000" algn="tl">
                    <a:srgbClr val="C0C0C0"/>
                  </a:outerShdw>
                </a:effectLst>
                <a:ea typeface="楷体_GB2312" pitchFamily="49" charset="-122"/>
              </a:rPr>
              <a:t>|0</a:t>
            </a:r>
            <a:r>
              <a:rPr lang="en-US" altLang="zh-CN" sz="3200" b="1" i="1" dirty="0">
                <a:effectLst>
                  <a:outerShdw blurRad="38100" dist="38100" dir="2700000" algn="tl">
                    <a:srgbClr val="C0C0C0"/>
                  </a:outerShdw>
                </a:effectLst>
                <a:ea typeface="楷体_GB2312" pitchFamily="49" charset="-122"/>
              </a:rPr>
              <a:t>T</a:t>
            </a: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a:effectLst>
                  <a:outerShdw blurRad="38100" dist="38100" dir="2700000" algn="tl">
                    <a:srgbClr val="C0C0C0"/>
                  </a:outerShdw>
                </a:effectLst>
                <a:ea typeface="楷体_GB2312" pitchFamily="49" charset="-122"/>
              </a:rPr>
              <a:t>N</a:t>
            </a:r>
            <a:r>
              <a:rPr lang="en-US" altLang="zh-CN" sz="3200" b="1" dirty="0">
                <a:effectLst>
                  <a:outerShdw blurRad="38100" dist="38100" dir="2700000" algn="tl">
                    <a:srgbClr val="C0C0C0"/>
                  </a:outerShdw>
                </a:effectLst>
                <a:ea typeface="楷体_GB2312" pitchFamily="49" charset="-122"/>
              </a:rPr>
              <a:t>→1</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|2</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|3</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|4</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|5</a:t>
            </a:r>
            <a:r>
              <a:rPr lang="en-US" altLang="zh-CN" sz="3200" b="1" i="1" dirty="0">
                <a:effectLst>
                  <a:outerShdw blurRad="38100" dist="38100" dir="2700000" algn="tl">
                    <a:srgbClr val="C0C0C0"/>
                  </a:outerShdw>
                </a:effectLst>
                <a:ea typeface="楷体_GB2312" pitchFamily="49" charset="-122"/>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099"/>
                                        </p:tgtEl>
                                        <p:attrNameLst>
                                          <p:attrName>style.visibility</p:attrName>
                                        </p:attrNameLst>
                                      </p:cBhvr>
                                      <p:to>
                                        <p:strVal val="visible"/>
                                      </p:to>
                                    </p:set>
                                    <p:animEffect transition="in" filter="blinds(horizontal)">
                                      <p:cBhvr>
                                        <p:cTn id="7" dur="500"/>
                                        <p:tgtEl>
                                          <p:spTgt spid="1028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28100">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28100">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28100">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28100">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281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p:bldP spid="1028100"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灯片编号占位符 5">
            <a:extLst>
              <a:ext uri="{FF2B5EF4-FFF2-40B4-BE49-F238E27FC236}">
                <a16:creationId xmlns:a16="http://schemas.microsoft.com/office/drawing/2014/main" id="{D3755B5B-7352-4C2A-A310-8D7880E6238F}"/>
              </a:ext>
            </a:extLst>
          </p:cNvPr>
          <p:cNvSpPr>
            <a:spLocks noGrp="1" noChangeArrowheads="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4EADFE41-F708-47C5-BC0F-EE445865AC1B}" type="slidenum">
              <a:rPr altLang="zh-CN" sz="1400" b="0" smtClean="0">
                <a:latin typeface="Arial" panose="020B0604020202020204" pitchFamily="34" charset="0"/>
              </a:rPr>
              <a:pPr>
                <a:spcBef>
                  <a:spcPct val="0"/>
                </a:spcBef>
                <a:buClrTx/>
                <a:buSzTx/>
                <a:buFont typeface="Arial" panose="020B0604020202020204" pitchFamily="34" charset="0"/>
                <a:buNone/>
              </a:pPr>
              <a:t>5</a:t>
            </a:fld>
            <a:endParaRPr lang="zh-CN" altLang="zh-CN" sz="1400" b="0">
              <a:latin typeface="Arial" panose="020B0604020202020204" pitchFamily="34" charset="0"/>
            </a:endParaRPr>
          </a:p>
        </p:txBody>
      </p:sp>
      <p:sp>
        <p:nvSpPr>
          <p:cNvPr id="18436" name="Rectangle 2">
            <a:extLst>
              <a:ext uri="{FF2B5EF4-FFF2-40B4-BE49-F238E27FC236}">
                <a16:creationId xmlns:a16="http://schemas.microsoft.com/office/drawing/2014/main" id="{565B665A-DD29-44AC-A6AD-ED8256C84FFE}"/>
              </a:ext>
            </a:extLst>
          </p:cNvPr>
          <p:cNvSpPr>
            <a:spLocks noGrp="1" noChangeArrowheads="1"/>
          </p:cNvSpPr>
          <p:nvPr>
            <p:ph type="title" idx="4294967295"/>
          </p:nvPr>
        </p:nvSpPr>
        <p:spPr>
          <a:xfrm>
            <a:off x="323528" y="377826"/>
            <a:ext cx="6418263" cy="792162"/>
          </a:xfrm>
        </p:spPr>
        <p:txBody>
          <a:bodyPr anchor="ctr"/>
          <a:lstStyle/>
          <a:p>
            <a:pPr eaLnBrk="1" hangingPunct="1"/>
            <a:r>
              <a:rPr lang="en-US" altLang="zh-CN" dirty="0">
                <a:latin typeface="Times New Roman" panose="02020603050405020304" pitchFamily="18" charset="0"/>
              </a:rPr>
              <a:t>2.1 </a:t>
            </a:r>
            <a:r>
              <a:rPr lang="zh-CN" altLang="en-US" dirty="0">
                <a:latin typeface="Times New Roman" panose="02020603050405020304" pitchFamily="18" charset="0"/>
              </a:rPr>
              <a:t>语言概述</a:t>
            </a:r>
          </a:p>
        </p:txBody>
      </p:sp>
      <p:sp>
        <p:nvSpPr>
          <p:cNvPr id="976899" name="Rectangle 3">
            <a:extLst>
              <a:ext uri="{FF2B5EF4-FFF2-40B4-BE49-F238E27FC236}">
                <a16:creationId xmlns:a16="http://schemas.microsoft.com/office/drawing/2014/main" id="{56678298-632A-498B-81C9-661002F77519}"/>
              </a:ext>
            </a:extLst>
          </p:cNvPr>
          <p:cNvSpPr>
            <a:spLocks noGrp="1" noChangeArrowheads="1"/>
          </p:cNvSpPr>
          <p:nvPr>
            <p:ph type="body" idx="4294967295"/>
          </p:nvPr>
        </p:nvSpPr>
        <p:spPr>
          <a:xfrm>
            <a:off x="838200" y="1484313"/>
            <a:ext cx="8305800" cy="5068887"/>
          </a:xfrm>
        </p:spPr>
        <p:txBody>
          <a:bodyPr/>
          <a:lstStyle/>
          <a:p>
            <a:pPr eaLnBrk="1" hangingPunct="1"/>
            <a:r>
              <a:rPr lang="zh-CN" altLang="en-US" sz="3600">
                <a:latin typeface="Times New Roman" panose="02020603050405020304" pitchFamily="18" charset="0"/>
              </a:rPr>
              <a:t>语言的特征</a:t>
            </a:r>
          </a:p>
          <a:p>
            <a:pPr lvl="1" eaLnBrk="1" hangingPunct="1"/>
            <a:r>
              <a:rPr lang="zh-CN" altLang="en-US">
                <a:latin typeface="Times New Roman" panose="02020603050405020304" pitchFamily="18" charset="0"/>
              </a:rPr>
              <a:t>自然语言</a:t>
            </a:r>
            <a:r>
              <a:rPr lang="en-US" altLang="zh-CN">
                <a:latin typeface="Times New Roman" panose="02020603050405020304" pitchFamily="18" charset="0"/>
              </a:rPr>
              <a:t>(Natural Language)</a:t>
            </a:r>
          </a:p>
          <a:p>
            <a:pPr lvl="2" eaLnBrk="1" hangingPunct="1"/>
            <a:r>
              <a:rPr lang="zh-CN" altLang="en-US" sz="2800">
                <a:latin typeface="Times New Roman" panose="02020603050405020304" pitchFamily="18" charset="0"/>
              </a:rPr>
              <a:t>是人与人的通讯工具</a:t>
            </a:r>
          </a:p>
          <a:p>
            <a:pPr lvl="2" eaLnBrk="1" hangingPunct="1"/>
            <a:r>
              <a:rPr lang="zh-CN" altLang="en-US" sz="2800">
                <a:latin typeface="Times New Roman" panose="02020603050405020304" pitchFamily="18" charset="0"/>
              </a:rPr>
              <a:t>语义</a:t>
            </a:r>
            <a:r>
              <a:rPr lang="en-US" altLang="zh-CN" sz="2800">
                <a:latin typeface="Times New Roman" panose="02020603050405020304" pitchFamily="18" charset="0"/>
              </a:rPr>
              <a:t>(semantics):</a:t>
            </a:r>
            <a:r>
              <a:rPr lang="zh-CN" altLang="en-US" sz="2800">
                <a:latin typeface="Times New Roman" panose="02020603050405020304" pitchFamily="18" charset="0"/>
              </a:rPr>
              <a:t>环境、背景知识、语气、二义性</a:t>
            </a:r>
            <a:r>
              <a:rPr lang="en-US" altLang="zh-CN" sz="2800">
                <a:latin typeface="Times New Roman" panose="02020603050405020304" pitchFamily="18" charset="0"/>
              </a:rPr>
              <a:t>——</a:t>
            </a:r>
            <a:r>
              <a:rPr lang="zh-CN" altLang="en-US" sz="2800">
                <a:latin typeface="Times New Roman" panose="02020603050405020304" pitchFamily="18" charset="0"/>
              </a:rPr>
              <a:t>难以形式化</a:t>
            </a:r>
          </a:p>
        </p:txBody>
      </p:sp>
      <p:sp>
        <p:nvSpPr>
          <p:cNvPr id="2" name="圆角矩形 1">
            <a:extLst>
              <a:ext uri="{FF2B5EF4-FFF2-40B4-BE49-F238E27FC236}">
                <a16:creationId xmlns:a16="http://schemas.microsoft.com/office/drawing/2014/main" id="{35B70111-E934-447C-9239-57339F65F2A3}"/>
              </a:ext>
            </a:extLst>
          </p:cNvPr>
          <p:cNvSpPr/>
          <p:nvPr/>
        </p:nvSpPr>
        <p:spPr>
          <a:xfrm>
            <a:off x="4356100" y="1341438"/>
            <a:ext cx="4464050" cy="935037"/>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defRPr/>
            </a:pPr>
            <a:r>
              <a:rPr lang="en-US" altLang="zh-CN" sz="2000" b="1" dirty="0">
                <a:solidFill>
                  <a:schemeClr val="tx1"/>
                </a:solidFill>
              </a:rPr>
              <a:t>The </a:t>
            </a:r>
            <a:r>
              <a:rPr lang="en-US" altLang="zh-CN" sz="2000" b="1" dirty="0">
                <a:solidFill>
                  <a:srgbClr val="0000FF"/>
                </a:solidFill>
              </a:rPr>
              <a:t>book</a:t>
            </a:r>
            <a:r>
              <a:rPr lang="en-US" altLang="zh-CN" sz="2000" b="1" dirty="0">
                <a:solidFill>
                  <a:schemeClr val="tx1"/>
                </a:solidFill>
              </a:rPr>
              <a:t> does not fit in the </a:t>
            </a:r>
            <a:r>
              <a:rPr lang="en-US" altLang="zh-CN" sz="2000" b="1" dirty="0">
                <a:solidFill>
                  <a:srgbClr val="0000FF"/>
                </a:solidFill>
              </a:rPr>
              <a:t>bag</a:t>
            </a:r>
            <a:r>
              <a:rPr lang="en-US" altLang="zh-CN" sz="2000" b="1" dirty="0">
                <a:solidFill>
                  <a:schemeClr val="tx1"/>
                </a:solidFill>
              </a:rPr>
              <a:t>, </a:t>
            </a:r>
            <a:r>
              <a:rPr lang="en-US" altLang="zh-CN" sz="2000" b="1" dirty="0" err="1">
                <a:solidFill>
                  <a:schemeClr val="tx1"/>
                </a:solidFill>
              </a:rPr>
              <a:t>‘cause</a:t>
            </a:r>
            <a:r>
              <a:rPr lang="en-US" altLang="zh-CN" sz="2000" b="1" dirty="0">
                <a:solidFill>
                  <a:schemeClr val="tx1"/>
                </a:solidFill>
              </a:rPr>
              <a:t> </a:t>
            </a:r>
            <a:r>
              <a:rPr lang="en-US" altLang="zh-CN" sz="2000" b="1" dirty="0">
                <a:solidFill>
                  <a:srgbClr val="FFFF00"/>
                </a:solidFill>
              </a:rPr>
              <a:t>it</a:t>
            </a:r>
            <a:r>
              <a:rPr lang="en-US" altLang="zh-CN" sz="2000" b="1" dirty="0">
                <a:solidFill>
                  <a:schemeClr val="tx1"/>
                </a:solidFill>
              </a:rPr>
              <a:t>’s too </a:t>
            </a:r>
            <a:r>
              <a:rPr lang="en-US" altLang="zh-CN" sz="2000" b="1" dirty="0">
                <a:solidFill>
                  <a:srgbClr val="FFFF00"/>
                </a:solidFill>
              </a:rPr>
              <a:t>big</a:t>
            </a:r>
            <a:r>
              <a:rPr lang="en-US" altLang="zh-CN" sz="2000" b="1" dirty="0">
                <a:solidFill>
                  <a:schemeClr val="tx1"/>
                </a:solidFill>
              </a:rPr>
              <a:t>.</a:t>
            </a:r>
            <a:endParaRPr lang="zh-CN" altLang="en-US" sz="2000" b="1" dirty="0">
              <a:solidFill>
                <a:schemeClr val="tx1"/>
              </a:solidFill>
            </a:endParaRPr>
          </a:p>
        </p:txBody>
      </p:sp>
      <p:sp>
        <p:nvSpPr>
          <p:cNvPr id="8" name="圆角矩形 7">
            <a:extLst>
              <a:ext uri="{FF2B5EF4-FFF2-40B4-BE49-F238E27FC236}">
                <a16:creationId xmlns:a16="http://schemas.microsoft.com/office/drawing/2014/main" id="{77C58787-61AF-4BA6-9677-E8B377E9B6B4}"/>
              </a:ext>
            </a:extLst>
          </p:cNvPr>
          <p:cNvSpPr/>
          <p:nvPr/>
        </p:nvSpPr>
        <p:spPr>
          <a:xfrm>
            <a:off x="4356100" y="1323210"/>
            <a:ext cx="4464050" cy="935037"/>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defRPr/>
            </a:pPr>
            <a:r>
              <a:rPr lang="en-US" altLang="zh-CN" sz="2000" b="1" dirty="0">
                <a:solidFill>
                  <a:schemeClr val="tx1"/>
                </a:solidFill>
              </a:rPr>
              <a:t>The </a:t>
            </a:r>
            <a:r>
              <a:rPr lang="en-US" altLang="zh-CN" sz="2000" b="1" dirty="0">
                <a:solidFill>
                  <a:srgbClr val="0000FF"/>
                </a:solidFill>
              </a:rPr>
              <a:t>book</a:t>
            </a:r>
            <a:r>
              <a:rPr lang="en-US" altLang="zh-CN" sz="2000" b="1" dirty="0">
                <a:solidFill>
                  <a:schemeClr val="tx1"/>
                </a:solidFill>
              </a:rPr>
              <a:t> does not fit in the </a:t>
            </a:r>
            <a:r>
              <a:rPr lang="en-US" altLang="zh-CN" sz="2000" b="1" dirty="0">
                <a:solidFill>
                  <a:srgbClr val="0000FF"/>
                </a:solidFill>
              </a:rPr>
              <a:t>bag</a:t>
            </a:r>
            <a:r>
              <a:rPr lang="en-US" altLang="zh-CN" sz="2000" b="1" dirty="0">
                <a:solidFill>
                  <a:schemeClr val="tx1"/>
                </a:solidFill>
              </a:rPr>
              <a:t>, </a:t>
            </a:r>
            <a:r>
              <a:rPr lang="en-US" altLang="zh-CN" sz="2000" b="1" dirty="0" err="1">
                <a:solidFill>
                  <a:schemeClr val="tx1"/>
                </a:solidFill>
              </a:rPr>
              <a:t>‘cause</a:t>
            </a:r>
            <a:r>
              <a:rPr lang="en-US" altLang="zh-CN" sz="2000" b="1" dirty="0">
                <a:solidFill>
                  <a:schemeClr val="tx1"/>
                </a:solidFill>
              </a:rPr>
              <a:t> </a:t>
            </a:r>
            <a:r>
              <a:rPr lang="en-US" altLang="zh-CN" sz="2000" b="1" dirty="0">
                <a:solidFill>
                  <a:srgbClr val="FFFF00"/>
                </a:solidFill>
              </a:rPr>
              <a:t>it</a:t>
            </a:r>
            <a:r>
              <a:rPr lang="en-US" altLang="zh-CN" sz="2000" b="1" dirty="0">
                <a:solidFill>
                  <a:schemeClr val="tx1"/>
                </a:solidFill>
              </a:rPr>
              <a:t>’s too </a:t>
            </a:r>
            <a:r>
              <a:rPr lang="en-US" altLang="zh-CN" sz="2000" b="1" dirty="0">
                <a:solidFill>
                  <a:srgbClr val="FFFF00"/>
                </a:solidFill>
              </a:rPr>
              <a:t>small</a:t>
            </a:r>
            <a:r>
              <a:rPr lang="en-US" altLang="zh-CN" sz="2000" b="1" dirty="0">
                <a:solidFill>
                  <a:schemeClr val="tx1"/>
                </a:solidFill>
              </a:rPr>
              <a:t>.</a:t>
            </a:r>
            <a:endParaRPr lang="zh-CN" altLang="en-US" sz="2000" b="1" dirty="0">
              <a:solidFill>
                <a:schemeClr val="tx1"/>
              </a:solidFill>
            </a:endParaRPr>
          </a:p>
        </p:txBody>
      </p:sp>
      <p:sp>
        <p:nvSpPr>
          <p:cNvPr id="10" name="圆角矩形 7">
            <a:extLst>
              <a:ext uri="{FF2B5EF4-FFF2-40B4-BE49-F238E27FC236}">
                <a16:creationId xmlns:a16="http://schemas.microsoft.com/office/drawing/2014/main" id="{162706AE-EB73-4BD3-A5CB-7013293DB163}"/>
              </a:ext>
            </a:extLst>
          </p:cNvPr>
          <p:cNvSpPr/>
          <p:nvPr/>
        </p:nvSpPr>
        <p:spPr>
          <a:xfrm>
            <a:off x="684213" y="1343025"/>
            <a:ext cx="2954337" cy="93503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defRPr/>
            </a:pPr>
            <a:r>
              <a:rPr lang="en-US" altLang="zh-CN" sz="2000" b="1" dirty="0">
                <a:solidFill>
                  <a:schemeClr val="tx1"/>
                </a:solidFill>
              </a:rPr>
              <a:t>In 《Friends》</a:t>
            </a:r>
          </a:p>
          <a:p>
            <a:pPr marL="176213" indent="-176213">
              <a:buFont typeface="Arial" panose="020B0604020202020204" pitchFamily="34" charset="0"/>
              <a:buChar char="•"/>
              <a:defRPr/>
            </a:pPr>
            <a:r>
              <a:rPr lang="en-US" altLang="zh-CN" sz="2000" b="1" dirty="0">
                <a:solidFill>
                  <a:srgbClr val="FFFF00"/>
                </a:solidFill>
              </a:rPr>
              <a:t>Got the keys~~~</a:t>
            </a:r>
          </a:p>
          <a:p>
            <a:pPr marL="176213" indent="-176213">
              <a:buFont typeface="Arial" panose="020B0604020202020204" pitchFamily="34" charset="0"/>
              <a:buChar char="•"/>
              <a:defRPr/>
            </a:pPr>
            <a:r>
              <a:rPr lang="en-US" altLang="zh-CN" sz="2000" b="1" dirty="0">
                <a:solidFill>
                  <a:srgbClr val="FFFF00"/>
                </a:solidFill>
              </a:rPr>
              <a:t>I’m sorry~</a:t>
            </a:r>
            <a:endParaRPr lang="zh-CN" altLang="en-US" sz="20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76899">
                                            <p:txEl>
                                              <p:pRg st="0" end="0"/>
                                            </p:txEl>
                                          </p:spTgt>
                                        </p:tgtEl>
                                        <p:attrNameLst>
                                          <p:attrName>style.visibility</p:attrName>
                                        </p:attrNameLst>
                                      </p:cBhvr>
                                      <p:to>
                                        <p:strVal val="visible"/>
                                      </p:to>
                                    </p:set>
                                    <p:animEffect transition="in" filter="box(out)">
                                      <p:cBhvr>
                                        <p:cTn id="7" dur="500"/>
                                        <p:tgtEl>
                                          <p:spTgt spid="976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76899">
                                            <p:txEl>
                                              <p:pRg st="1" end="1"/>
                                            </p:txEl>
                                          </p:spTgt>
                                        </p:tgtEl>
                                        <p:attrNameLst>
                                          <p:attrName>style.visibility</p:attrName>
                                        </p:attrNameLst>
                                      </p:cBhvr>
                                      <p:to>
                                        <p:strVal val="visible"/>
                                      </p:to>
                                    </p:set>
                                    <p:animEffect transition="in" filter="box(out)">
                                      <p:cBhvr>
                                        <p:cTn id="12" dur="500"/>
                                        <p:tgtEl>
                                          <p:spTgt spid="976899">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976899">
                                            <p:txEl>
                                              <p:pRg st="2" end="2"/>
                                            </p:txEl>
                                          </p:spTgt>
                                        </p:tgtEl>
                                        <p:attrNameLst>
                                          <p:attrName>style.visibility</p:attrName>
                                        </p:attrNameLst>
                                      </p:cBhvr>
                                      <p:to>
                                        <p:strVal val="visible"/>
                                      </p:to>
                                    </p:set>
                                    <p:animEffect transition="in" filter="box(out)">
                                      <p:cBhvr>
                                        <p:cTn id="15" dur="500"/>
                                        <p:tgtEl>
                                          <p:spTgt spid="976899">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976899">
                                            <p:txEl>
                                              <p:pRg st="3" end="3"/>
                                            </p:txEl>
                                          </p:spTgt>
                                        </p:tgtEl>
                                        <p:attrNameLst>
                                          <p:attrName>style.visibility</p:attrName>
                                        </p:attrNameLst>
                                      </p:cBhvr>
                                      <p:to>
                                        <p:strVal val="visible"/>
                                      </p:to>
                                    </p:set>
                                    <p:animEffect transition="in" filter="box(out)">
                                      <p:cBhvr>
                                        <p:cTn id="18" dur="500"/>
                                        <p:tgtEl>
                                          <p:spTgt spid="9768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anim calcmode="lin" valueType="num">
                                      <p:cBhvr>
                                        <p:cTn id="24" dur="500" fill="hold"/>
                                        <p:tgtEl>
                                          <p:spTgt spid="2"/>
                                        </p:tgtEl>
                                        <p:attrNameLst>
                                          <p:attrName>ppt_x</p:attrName>
                                        </p:attrNameLst>
                                      </p:cBhvr>
                                      <p:tavLst>
                                        <p:tav tm="0">
                                          <p:val>
                                            <p:strVal val="#ppt_x"/>
                                          </p:val>
                                        </p:tav>
                                        <p:tav tm="100000">
                                          <p:val>
                                            <p:strVal val="#ppt_x"/>
                                          </p:val>
                                        </p:tav>
                                      </p:tavLst>
                                    </p:anim>
                                    <p:anim calcmode="lin" valueType="num">
                                      <p:cBhvr>
                                        <p:cTn id="25"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9" grpId="0" build="p" bldLvl="2"/>
      <p:bldP spid="2" grpId="0" animBg="1"/>
      <p:bldP spid="8"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Rectangle 2">
            <a:extLst>
              <a:ext uri="{FF2B5EF4-FFF2-40B4-BE49-F238E27FC236}">
                <a16:creationId xmlns:a16="http://schemas.microsoft.com/office/drawing/2014/main" id="{9C6B310A-36AB-4992-A521-2D89D6B452A6}"/>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3. </a:t>
            </a:r>
            <a:r>
              <a:rPr lang="zh-CN" altLang="en-US">
                <a:latin typeface="Times New Roman" panose="02020603050405020304" pitchFamily="18" charset="0"/>
              </a:rPr>
              <a:t>正规文法</a:t>
            </a:r>
            <a:r>
              <a:rPr lang="en-US" altLang="zh-CN">
                <a:latin typeface="Times New Roman" panose="02020603050405020304" pitchFamily="18" charset="0"/>
              </a:rPr>
              <a:t>(RG)</a:t>
            </a:r>
          </a:p>
        </p:txBody>
      </p:sp>
      <p:sp>
        <p:nvSpPr>
          <p:cNvPr id="1029123" name="Rectangle 3">
            <a:extLst>
              <a:ext uri="{FF2B5EF4-FFF2-40B4-BE49-F238E27FC236}">
                <a16:creationId xmlns:a16="http://schemas.microsoft.com/office/drawing/2014/main" id="{7A5FCAB1-560C-4799-B048-E3CE963E9025}"/>
              </a:ext>
            </a:extLst>
          </p:cNvPr>
          <p:cNvSpPr>
            <a:spLocks noGrp="1" noChangeArrowheads="1"/>
          </p:cNvSpPr>
          <p:nvPr>
            <p:ph idx="1"/>
          </p:nvPr>
        </p:nvSpPr>
        <p:spPr/>
        <p:txBody>
          <a:bodyPr lIns="92075" tIns="46038" rIns="92075" bIns="46038">
            <a:normAutofit fontScale="92500" lnSpcReduction="20000"/>
          </a:bodyPr>
          <a:lstStyle/>
          <a:p>
            <a:pPr algn="just" eaLnBrk="1" hangingPunct="1">
              <a:lnSpc>
                <a:spcPct val="130000"/>
              </a:lnSpc>
            </a:pPr>
            <a:r>
              <a:rPr lang="zh-CN" altLang="en-US" sz="3000" dirty="0">
                <a:latin typeface="Times New Roman" panose="02020603050405020304" pitchFamily="18" charset="0"/>
              </a:rPr>
              <a:t>设</a:t>
            </a:r>
            <a:r>
              <a:rPr lang="en-US" altLang="zh-CN" sz="3000" i="1" dirty="0">
                <a:latin typeface="Times New Roman" panose="02020603050405020304" pitchFamily="18" charset="0"/>
              </a:rPr>
              <a:t>A</a:t>
            </a:r>
            <a:r>
              <a:rPr lang="zh-CN" altLang="en-US" sz="3000" dirty="0">
                <a:latin typeface="Times New Roman" panose="02020603050405020304" pitchFamily="18" charset="0"/>
              </a:rPr>
              <a:t>、</a:t>
            </a:r>
            <a:r>
              <a:rPr lang="en-US" altLang="zh-CN" sz="3000" i="1" dirty="0">
                <a:latin typeface="Times New Roman" panose="02020603050405020304" pitchFamily="18" charset="0"/>
              </a:rPr>
              <a:t>B</a:t>
            </a:r>
            <a:r>
              <a:rPr lang="en-US" altLang="zh-CN" sz="3000" dirty="0">
                <a:latin typeface="Times New Roman" panose="02020603050405020304" pitchFamily="18" charset="0"/>
              </a:rPr>
              <a:t>∈</a:t>
            </a:r>
            <a:r>
              <a:rPr lang="en-US" altLang="zh-CN" sz="3000" i="1" dirty="0">
                <a:latin typeface="Times New Roman" panose="02020603050405020304" pitchFamily="18" charset="0"/>
              </a:rPr>
              <a:t>V</a:t>
            </a:r>
            <a:r>
              <a:rPr lang="zh-CN" altLang="en-US" sz="3000" dirty="0">
                <a:latin typeface="Times New Roman" panose="02020603050405020304" pitchFamily="18" charset="0"/>
              </a:rPr>
              <a:t>，</a:t>
            </a:r>
            <a:r>
              <a:rPr lang="en-US" altLang="zh-CN" sz="3000" i="1" dirty="0" err="1">
                <a:latin typeface="Times New Roman" panose="02020603050405020304" pitchFamily="18" charset="0"/>
              </a:rPr>
              <a:t>w</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T</a:t>
            </a:r>
            <a:r>
              <a:rPr lang="en-US" altLang="zh-CN" sz="3000" i="1" baseline="30000" dirty="0">
                <a:latin typeface="Times New Roman" panose="02020603050405020304" pitchFamily="18" charset="0"/>
              </a:rPr>
              <a:t>+</a:t>
            </a:r>
            <a:endParaRPr lang="zh-CN" altLang="en-US" sz="3000" i="1" dirty="0">
              <a:latin typeface="Times New Roman" panose="02020603050405020304" pitchFamily="18" charset="0"/>
            </a:endParaRPr>
          </a:p>
          <a:p>
            <a:pPr algn="just">
              <a:lnSpc>
                <a:spcPct val="130000"/>
              </a:lnSpc>
            </a:pPr>
            <a:r>
              <a:rPr lang="zh-CN" altLang="en-US" sz="3000" dirty="0">
                <a:latin typeface="Times New Roman" panose="02020603050405020304" pitchFamily="18" charset="0"/>
              </a:rPr>
              <a:t>右线性</a:t>
            </a:r>
            <a:r>
              <a:rPr lang="en-US" altLang="zh-CN" sz="3000" dirty="0">
                <a:latin typeface="Times New Roman" panose="02020603050405020304" pitchFamily="18" charset="0"/>
              </a:rPr>
              <a:t>(Right Linear)</a:t>
            </a:r>
            <a:r>
              <a:rPr lang="zh-CN" altLang="en-US" sz="3000" dirty="0">
                <a:latin typeface="Times New Roman" panose="02020603050405020304" pitchFamily="18" charset="0"/>
              </a:rPr>
              <a:t>文法：</a:t>
            </a:r>
            <a:endParaRPr lang="en-US" altLang="zh-CN" sz="3000" dirty="0">
              <a:latin typeface="Times New Roman" panose="02020603050405020304" pitchFamily="18" charset="0"/>
            </a:endParaRPr>
          </a:p>
          <a:p>
            <a:pPr lvl="1" algn="just">
              <a:lnSpc>
                <a:spcPct val="130000"/>
              </a:lnSpc>
            </a:pPr>
            <a:r>
              <a:rPr lang="en-US" altLang="zh-CN" sz="2600" i="1" dirty="0" err="1">
                <a:latin typeface="Times New Roman" panose="02020603050405020304" pitchFamily="18" charset="0"/>
              </a:rPr>
              <a:t>A</a:t>
            </a:r>
            <a:r>
              <a:rPr lang="en-US" altLang="zh-CN" sz="2600" dirty="0" err="1">
                <a:latin typeface="Times New Roman" panose="02020603050405020304" pitchFamily="18" charset="0"/>
              </a:rPr>
              <a:t>→</a:t>
            </a:r>
            <a:r>
              <a:rPr lang="en-US" altLang="zh-CN" sz="2600" i="1" dirty="0" err="1">
                <a:latin typeface="Times New Roman" panose="02020603050405020304" pitchFamily="18" charset="0"/>
              </a:rPr>
              <a:t>wB</a:t>
            </a:r>
            <a:r>
              <a:rPr lang="zh-CN" altLang="en-US" sz="2600" dirty="0">
                <a:latin typeface="Times New Roman" panose="02020603050405020304" pitchFamily="18" charset="0"/>
              </a:rPr>
              <a:t>或</a:t>
            </a:r>
            <a:r>
              <a:rPr lang="en-US" altLang="zh-CN" sz="2600" i="1" dirty="0" err="1">
                <a:latin typeface="Times New Roman" panose="02020603050405020304" pitchFamily="18" charset="0"/>
              </a:rPr>
              <a:t>A</a:t>
            </a:r>
            <a:r>
              <a:rPr lang="en-US" altLang="zh-CN" sz="2600" dirty="0" err="1">
                <a:latin typeface="Times New Roman" panose="02020603050405020304" pitchFamily="18" charset="0"/>
              </a:rPr>
              <a:t>→</a:t>
            </a:r>
            <a:r>
              <a:rPr lang="en-US" altLang="zh-CN" sz="2600" i="1" dirty="0" err="1">
                <a:latin typeface="Times New Roman" panose="02020603050405020304" pitchFamily="18" charset="0"/>
              </a:rPr>
              <a:t>w</a:t>
            </a:r>
            <a:r>
              <a:rPr lang="zh-CN" altLang="en-US" sz="2600" dirty="0">
                <a:latin typeface="Times New Roman" panose="02020603050405020304" pitchFamily="18" charset="0"/>
              </a:rPr>
              <a:t>或</a:t>
            </a:r>
            <a:r>
              <a:rPr lang="en-US" altLang="zh-CN" sz="2800" i="1" dirty="0">
                <a:latin typeface="Times New Roman" panose="02020603050405020304" pitchFamily="18" charset="0"/>
              </a:rPr>
              <a:t>A</a:t>
            </a:r>
            <a:r>
              <a:rPr lang="zh-CN" altLang="en-US" sz="2800" dirty="0">
                <a:latin typeface="Times New Roman" panose="02020603050405020304" pitchFamily="18" charset="0"/>
              </a:rPr>
              <a:t>→</a:t>
            </a:r>
            <a:r>
              <a:rPr lang="en-US" altLang="zh-CN" sz="2800" i="1" dirty="0">
                <a:latin typeface="Times New Roman" panose="02020603050405020304" pitchFamily="18" charset="0"/>
              </a:rPr>
              <a:t>ε</a:t>
            </a:r>
            <a:endParaRPr lang="en-US" altLang="zh-CN" sz="2600" i="1" dirty="0">
              <a:latin typeface="Times New Roman" panose="02020603050405020304" pitchFamily="18" charset="0"/>
            </a:endParaRPr>
          </a:p>
          <a:p>
            <a:pPr algn="just">
              <a:lnSpc>
                <a:spcPct val="130000"/>
              </a:lnSpc>
            </a:pPr>
            <a:r>
              <a:rPr lang="zh-CN" altLang="en-US" sz="3000" dirty="0">
                <a:latin typeface="Times New Roman" panose="02020603050405020304" pitchFamily="18" charset="0"/>
              </a:rPr>
              <a:t>左线性</a:t>
            </a:r>
            <a:r>
              <a:rPr lang="en-US" altLang="zh-CN" sz="3000" dirty="0">
                <a:latin typeface="Times New Roman" panose="02020603050405020304" pitchFamily="18" charset="0"/>
              </a:rPr>
              <a:t>(Left Linear)</a:t>
            </a:r>
            <a:r>
              <a:rPr lang="zh-CN" altLang="en-US" sz="3000" dirty="0">
                <a:latin typeface="Times New Roman" panose="02020603050405020304" pitchFamily="18" charset="0"/>
              </a:rPr>
              <a:t>文法：</a:t>
            </a:r>
            <a:endParaRPr lang="en-US" altLang="zh-CN" sz="3000" dirty="0">
              <a:latin typeface="Times New Roman" panose="02020603050405020304" pitchFamily="18" charset="0"/>
            </a:endParaRPr>
          </a:p>
          <a:p>
            <a:pPr lvl="1" algn="just">
              <a:lnSpc>
                <a:spcPct val="130000"/>
              </a:lnSpc>
            </a:pPr>
            <a:r>
              <a:rPr lang="en-US" altLang="zh-CN" sz="2600" i="1" dirty="0" err="1">
                <a:latin typeface="Times New Roman" panose="02020603050405020304" pitchFamily="18" charset="0"/>
              </a:rPr>
              <a:t>A</a:t>
            </a:r>
            <a:r>
              <a:rPr lang="en-US" altLang="zh-CN" sz="2600" dirty="0" err="1">
                <a:latin typeface="Times New Roman" panose="02020603050405020304" pitchFamily="18" charset="0"/>
              </a:rPr>
              <a:t>→</a:t>
            </a:r>
            <a:r>
              <a:rPr lang="en-US" altLang="zh-CN" sz="2600" i="1" dirty="0" err="1">
                <a:latin typeface="Times New Roman" panose="02020603050405020304" pitchFamily="18" charset="0"/>
              </a:rPr>
              <a:t>Bw</a:t>
            </a:r>
            <a:r>
              <a:rPr lang="zh-CN" altLang="en-US" sz="2600" dirty="0">
                <a:latin typeface="Times New Roman" panose="02020603050405020304" pitchFamily="18" charset="0"/>
              </a:rPr>
              <a:t>或</a:t>
            </a:r>
            <a:r>
              <a:rPr lang="en-US" altLang="zh-CN" sz="2600" i="1" dirty="0" err="1">
                <a:latin typeface="Times New Roman" panose="02020603050405020304" pitchFamily="18" charset="0"/>
              </a:rPr>
              <a:t>A</a:t>
            </a:r>
            <a:r>
              <a:rPr lang="en-US" altLang="zh-CN" sz="2600" dirty="0" err="1">
                <a:latin typeface="Times New Roman" panose="02020603050405020304" pitchFamily="18" charset="0"/>
              </a:rPr>
              <a:t>→</a:t>
            </a:r>
            <a:r>
              <a:rPr lang="en-US" altLang="zh-CN" sz="2600" i="1" dirty="0" err="1">
                <a:latin typeface="Times New Roman" panose="02020603050405020304" pitchFamily="18" charset="0"/>
              </a:rPr>
              <a:t>w</a:t>
            </a:r>
            <a:r>
              <a:rPr lang="zh-CN" altLang="en-US" sz="2600" i="1" dirty="0">
                <a:latin typeface="Times New Roman" panose="02020603050405020304" pitchFamily="18" charset="0"/>
              </a:rPr>
              <a:t>或</a:t>
            </a:r>
            <a:r>
              <a:rPr lang="en-US" altLang="zh-CN" sz="2600" i="1" dirty="0">
                <a:latin typeface="Times New Roman" panose="02020603050405020304" pitchFamily="18" charset="0"/>
              </a:rPr>
              <a:t>A→</a:t>
            </a:r>
            <a:r>
              <a:rPr lang="el-GR" altLang="zh-CN" sz="2600" i="1" dirty="0">
                <a:latin typeface="Times New Roman" panose="02020603050405020304" pitchFamily="18" charset="0"/>
              </a:rPr>
              <a:t>ε</a:t>
            </a:r>
            <a:endParaRPr lang="zh-CN" altLang="en-US" sz="2600" i="1" dirty="0">
              <a:latin typeface="Times New Roman" panose="02020603050405020304" pitchFamily="18" charset="0"/>
            </a:endParaRPr>
          </a:p>
          <a:p>
            <a:pPr eaLnBrk="1" hangingPunct="1">
              <a:buFont typeface="Wingdings" panose="05000000000000000000" pitchFamily="2" charset="2"/>
              <a:buNone/>
            </a:pPr>
            <a:r>
              <a:rPr lang="zh-CN" altLang="en-US" sz="3000" dirty="0">
                <a:latin typeface="Times New Roman" panose="02020603050405020304" pitchFamily="18" charset="0"/>
              </a:rPr>
              <a:t>  都是</a:t>
            </a:r>
            <a:r>
              <a:rPr lang="zh-CN" altLang="en-US" sz="3000" dirty="0">
                <a:solidFill>
                  <a:srgbClr val="FFFF00"/>
                </a:solidFill>
                <a:latin typeface="Times New Roman" panose="02020603050405020304" pitchFamily="18" charset="0"/>
              </a:rPr>
              <a:t>３型文法</a:t>
            </a:r>
            <a:r>
              <a:rPr lang="en-US" altLang="zh-CN" sz="3000" dirty="0">
                <a:latin typeface="Times New Roman" panose="02020603050405020304" pitchFamily="18" charset="0"/>
              </a:rPr>
              <a:t>(</a:t>
            </a:r>
            <a:r>
              <a:rPr lang="zh-CN" altLang="en-US" sz="3000" dirty="0">
                <a:latin typeface="Times New Roman" panose="02020603050405020304" pitchFamily="18" charset="0"/>
              </a:rPr>
              <a:t>正规文法 </a:t>
            </a:r>
            <a:r>
              <a:rPr lang="en-US" altLang="zh-CN" sz="3000" dirty="0">
                <a:latin typeface="Times New Roman" panose="02020603050405020304" pitchFamily="18" charset="0"/>
              </a:rPr>
              <a:t>Regular Grammar -RG)</a:t>
            </a:r>
          </a:p>
          <a:p>
            <a:pPr algn="just" eaLnBrk="1" hangingPunct="1"/>
            <a:r>
              <a:rPr lang="en-US" altLang="zh-CN" sz="3000" i="1" dirty="0">
                <a:latin typeface="Times New Roman" panose="02020603050405020304" pitchFamily="18" charset="0"/>
              </a:rPr>
              <a:t>L</a:t>
            </a:r>
            <a:r>
              <a:rPr lang="en-US" altLang="zh-CN" sz="3000" dirty="0">
                <a:latin typeface="Times New Roman" panose="02020603050405020304" pitchFamily="18" charset="0"/>
              </a:rPr>
              <a:t>(</a:t>
            </a:r>
            <a:r>
              <a:rPr lang="en-US" altLang="zh-CN" sz="3000" i="1" dirty="0">
                <a:latin typeface="Times New Roman" panose="02020603050405020304" pitchFamily="18" charset="0"/>
              </a:rPr>
              <a:t>G</a:t>
            </a:r>
            <a:r>
              <a:rPr lang="en-US" altLang="zh-CN" sz="3000" dirty="0">
                <a:latin typeface="Times New Roman" panose="02020603050405020304" pitchFamily="18" charset="0"/>
              </a:rPr>
              <a:t>)</a:t>
            </a:r>
            <a:r>
              <a:rPr lang="zh-CN" altLang="en-US" sz="3000" dirty="0">
                <a:latin typeface="Times New Roman" panose="02020603050405020304" pitchFamily="18" charset="0"/>
              </a:rPr>
              <a:t>为</a:t>
            </a:r>
            <a:r>
              <a:rPr lang="en-US" altLang="zh-CN" sz="3000" dirty="0">
                <a:latin typeface="Times New Roman" panose="02020603050405020304" pitchFamily="18" charset="0"/>
              </a:rPr>
              <a:t>3</a:t>
            </a:r>
            <a:r>
              <a:rPr lang="zh-CN" altLang="en-US" sz="3000" dirty="0">
                <a:latin typeface="Times New Roman" panose="02020603050405020304" pitchFamily="18" charset="0"/>
              </a:rPr>
              <a:t>型</a:t>
            </a:r>
            <a:r>
              <a:rPr lang="en-US" altLang="zh-CN" sz="3000" dirty="0">
                <a:latin typeface="Times New Roman" panose="02020603050405020304" pitchFamily="18" charset="0"/>
              </a:rPr>
              <a:t>/</a:t>
            </a:r>
            <a:r>
              <a:rPr lang="zh-CN" altLang="en-US" sz="3000" dirty="0">
                <a:latin typeface="Times New Roman" panose="02020603050405020304" pitchFamily="18" charset="0"/>
              </a:rPr>
              <a:t>正规集</a:t>
            </a:r>
            <a:r>
              <a:rPr lang="en-US" altLang="zh-CN" sz="3000" dirty="0">
                <a:latin typeface="Times New Roman" panose="02020603050405020304" pitchFamily="18" charset="0"/>
              </a:rPr>
              <a:t>/</a:t>
            </a:r>
            <a:r>
              <a:rPr lang="zh-CN" altLang="en-US" sz="3000" dirty="0">
                <a:latin typeface="Times New Roman" panose="02020603050405020304" pitchFamily="18" charset="0"/>
              </a:rPr>
              <a:t>正则集</a:t>
            </a:r>
            <a:r>
              <a:rPr lang="en-US" altLang="zh-CN" sz="3000" dirty="0">
                <a:latin typeface="Times New Roman" panose="02020603050405020304" pitchFamily="18" charset="0"/>
              </a:rPr>
              <a:t>/</a:t>
            </a:r>
            <a:r>
              <a:rPr lang="zh-CN" altLang="en-US" sz="3000" dirty="0">
                <a:latin typeface="Times New Roman" panose="02020603050405020304" pitchFamily="18" charset="0"/>
              </a:rPr>
              <a:t>正则语言（</a:t>
            </a:r>
            <a:r>
              <a:rPr lang="en-US" altLang="zh-CN" sz="3000" dirty="0">
                <a:latin typeface="Times New Roman" panose="02020603050405020304" pitchFamily="18" charset="0"/>
              </a:rPr>
              <a:t>RL</a:t>
            </a:r>
            <a:r>
              <a:rPr lang="zh-CN" altLang="en-US" sz="3000" dirty="0">
                <a:latin typeface="Times New Roman" panose="02020603050405020304" pitchFamily="18" charset="0"/>
              </a:rPr>
              <a:t>）</a:t>
            </a:r>
          </a:p>
          <a:p>
            <a:pPr lvl="1" algn="just" eaLnBrk="1" hangingPunct="1"/>
            <a:r>
              <a:rPr lang="zh-CN" altLang="en-US" sz="3000" dirty="0">
                <a:latin typeface="Times New Roman" panose="02020603050405020304" pitchFamily="18" charset="0"/>
              </a:rPr>
              <a:t>能描述程序设计语言的多数单词</a:t>
            </a:r>
          </a:p>
          <a:p>
            <a:pPr lvl="1" algn="just" eaLnBrk="1" hangingPunct="1"/>
            <a:r>
              <a:rPr lang="zh-CN" altLang="en-US" sz="3000" dirty="0">
                <a:latin typeface="Times New Roman" panose="02020603050405020304" pitchFamily="18" charset="0"/>
              </a:rPr>
              <a:t>左、右线性文法不可混用</a:t>
            </a:r>
          </a:p>
        </p:txBody>
      </p:sp>
      <p:sp>
        <p:nvSpPr>
          <p:cNvPr id="2" name="文本框 1">
            <a:extLst>
              <a:ext uri="{FF2B5EF4-FFF2-40B4-BE49-F238E27FC236}">
                <a16:creationId xmlns:a16="http://schemas.microsoft.com/office/drawing/2014/main" id="{7B4EADF2-73D8-44CE-A034-FC234CC4D817}"/>
              </a:ext>
            </a:extLst>
          </p:cNvPr>
          <p:cNvSpPr txBox="1"/>
          <p:nvPr/>
        </p:nvSpPr>
        <p:spPr>
          <a:xfrm>
            <a:off x="6012160" y="1371597"/>
            <a:ext cx="1944216" cy="461665"/>
          </a:xfrm>
          <a:prstGeom prst="rect">
            <a:avLst/>
          </a:prstGeom>
          <a:noFill/>
        </p:spPr>
        <p:txBody>
          <a:bodyPr wrap="square" rtlCol="0">
            <a:spAutoFit/>
          </a:bodyPr>
          <a:lstStyle/>
          <a:p>
            <a:r>
              <a:rPr lang="en-US" altLang="zh-CN" sz="2400" i="1" dirty="0">
                <a:solidFill>
                  <a:srgbClr val="FFFF00"/>
                </a:solidFill>
                <a:latin typeface="Times New Roman" panose="02020603050405020304" pitchFamily="18" charset="0"/>
              </a:rPr>
              <a:t>A</a:t>
            </a:r>
            <a:r>
              <a:rPr lang="zh-CN" altLang="en-US" sz="2400" dirty="0">
                <a:solidFill>
                  <a:srgbClr val="FFFF00"/>
                </a:solidFill>
                <a:latin typeface="Times New Roman" panose="02020603050405020304" pitchFamily="18" charset="0"/>
              </a:rPr>
              <a:t>→</a:t>
            </a:r>
            <a:r>
              <a:rPr lang="en-US" altLang="zh-CN" sz="2400" dirty="0" err="1">
                <a:solidFill>
                  <a:srgbClr val="FFFF00"/>
                </a:solidFill>
                <a:latin typeface="Times New Roman" panose="02020603050405020304" pitchFamily="18" charset="0"/>
              </a:rPr>
              <a:t>aabB</a:t>
            </a:r>
            <a:endParaRPr lang="zh-CN" altLang="en-US" sz="2400" dirty="0">
              <a:solidFill>
                <a:srgbClr val="FFFF00"/>
              </a:solidFill>
            </a:endParaRPr>
          </a:p>
        </p:txBody>
      </p:sp>
      <p:sp>
        <p:nvSpPr>
          <p:cNvPr id="5" name="文本框 4">
            <a:extLst>
              <a:ext uri="{FF2B5EF4-FFF2-40B4-BE49-F238E27FC236}">
                <a16:creationId xmlns:a16="http://schemas.microsoft.com/office/drawing/2014/main" id="{D46DD2CB-0F80-4639-AA7A-E62730783632}"/>
              </a:ext>
            </a:extLst>
          </p:cNvPr>
          <p:cNvSpPr txBox="1"/>
          <p:nvPr/>
        </p:nvSpPr>
        <p:spPr>
          <a:xfrm>
            <a:off x="6012160" y="1975022"/>
            <a:ext cx="1944216" cy="1200329"/>
          </a:xfrm>
          <a:prstGeom prst="rect">
            <a:avLst/>
          </a:prstGeom>
          <a:noFill/>
        </p:spPr>
        <p:txBody>
          <a:bodyPr wrap="square" rtlCol="0">
            <a:spAutoFit/>
          </a:bodyPr>
          <a:lstStyle/>
          <a:p>
            <a:r>
              <a:rPr lang="en-US" altLang="zh-CN" sz="2400" i="1" dirty="0">
                <a:solidFill>
                  <a:schemeClr val="accent5">
                    <a:lumMod val="40000"/>
                    <a:lumOff val="60000"/>
                  </a:schemeClr>
                </a:solidFill>
                <a:latin typeface="Times New Roman" panose="02020603050405020304" pitchFamily="18" charset="0"/>
              </a:rPr>
              <a:t>A</a:t>
            </a:r>
            <a:r>
              <a:rPr lang="zh-CN" altLang="en-US" sz="2400" dirty="0">
                <a:solidFill>
                  <a:schemeClr val="accent5">
                    <a:lumMod val="40000"/>
                    <a:lumOff val="60000"/>
                  </a:schemeClr>
                </a:solidFill>
                <a:latin typeface="Times New Roman" panose="02020603050405020304" pitchFamily="18" charset="0"/>
              </a:rPr>
              <a:t>→</a:t>
            </a:r>
            <a:r>
              <a:rPr lang="en-US" altLang="zh-CN" sz="2400" dirty="0" err="1">
                <a:solidFill>
                  <a:schemeClr val="accent5">
                    <a:lumMod val="40000"/>
                    <a:lumOff val="60000"/>
                  </a:schemeClr>
                </a:solidFill>
                <a:latin typeface="Times New Roman" panose="02020603050405020304" pitchFamily="18" charset="0"/>
              </a:rPr>
              <a:t>aX</a:t>
            </a:r>
            <a:endParaRPr lang="en-US" altLang="zh-CN" sz="2400" dirty="0">
              <a:solidFill>
                <a:schemeClr val="accent5">
                  <a:lumMod val="40000"/>
                  <a:lumOff val="60000"/>
                </a:schemeClr>
              </a:solidFill>
              <a:latin typeface="Times New Roman" panose="02020603050405020304" pitchFamily="18" charset="0"/>
            </a:endParaRPr>
          </a:p>
          <a:p>
            <a:r>
              <a:rPr lang="en-US" altLang="zh-CN" sz="2400" i="1" dirty="0">
                <a:solidFill>
                  <a:schemeClr val="accent5">
                    <a:lumMod val="40000"/>
                    <a:lumOff val="60000"/>
                  </a:schemeClr>
                </a:solidFill>
                <a:latin typeface="Times New Roman" panose="02020603050405020304" pitchFamily="18" charset="0"/>
              </a:rPr>
              <a:t>X</a:t>
            </a:r>
            <a:r>
              <a:rPr lang="zh-CN" altLang="en-US" sz="2400" dirty="0">
                <a:solidFill>
                  <a:schemeClr val="accent5">
                    <a:lumMod val="40000"/>
                    <a:lumOff val="60000"/>
                  </a:schemeClr>
                </a:solidFill>
                <a:latin typeface="Times New Roman" panose="02020603050405020304" pitchFamily="18" charset="0"/>
              </a:rPr>
              <a:t>→</a:t>
            </a:r>
            <a:r>
              <a:rPr lang="en-US" altLang="zh-CN" sz="2400" dirty="0" err="1">
                <a:solidFill>
                  <a:schemeClr val="accent5">
                    <a:lumMod val="40000"/>
                    <a:lumOff val="60000"/>
                  </a:schemeClr>
                </a:solidFill>
                <a:latin typeface="Times New Roman" panose="02020603050405020304" pitchFamily="18" charset="0"/>
              </a:rPr>
              <a:t>aY</a:t>
            </a:r>
            <a:endParaRPr lang="en-US" altLang="zh-CN" sz="2400" dirty="0">
              <a:solidFill>
                <a:schemeClr val="accent5">
                  <a:lumMod val="40000"/>
                  <a:lumOff val="60000"/>
                </a:schemeClr>
              </a:solidFill>
              <a:latin typeface="Times New Roman" panose="02020603050405020304" pitchFamily="18" charset="0"/>
            </a:endParaRPr>
          </a:p>
          <a:p>
            <a:r>
              <a:rPr lang="en-US" altLang="zh-CN" sz="2400" dirty="0">
                <a:solidFill>
                  <a:schemeClr val="accent5">
                    <a:lumMod val="40000"/>
                    <a:lumOff val="60000"/>
                  </a:schemeClr>
                </a:solidFill>
                <a:latin typeface="Times New Roman" panose="02020603050405020304" pitchFamily="18" charset="0"/>
              </a:rPr>
              <a:t>Y</a:t>
            </a:r>
            <a:r>
              <a:rPr lang="zh-CN" altLang="en-US" sz="2400" dirty="0">
                <a:solidFill>
                  <a:schemeClr val="accent5">
                    <a:lumMod val="40000"/>
                    <a:lumOff val="60000"/>
                  </a:schemeClr>
                </a:solidFill>
                <a:latin typeface="Times New Roman" panose="02020603050405020304" pitchFamily="18" charset="0"/>
              </a:rPr>
              <a:t>→</a:t>
            </a:r>
            <a:r>
              <a:rPr lang="en-US" altLang="zh-CN" sz="2400" dirty="0" err="1">
                <a:solidFill>
                  <a:schemeClr val="accent5">
                    <a:lumMod val="40000"/>
                    <a:lumOff val="60000"/>
                  </a:schemeClr>
                </a:solidFill>
                <a:latin typeface="Times New Roman" panose="02020603050405020304" pitchFamily="18" charset="0"/>
              </a:rPr>
              <a:t>bB</a:t>
            </a:r>
            <a:endParaRPr lang="zh-CN" altLang="en-US" sz="2400" dirty="0">
              <a:solidFill>
                <a:schemeClr val="accent5">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9123"/>
                                        </p:tgtEl>
                                        <p:attrNameLst>
                                          <p:attrName>style.visibility</p:attrName>
                                        </p:attrNameLst>
                                      </p:cBhvr>
                                      <p:to>
                                        <p:strVal val="visible"/>
                                      </p:to>
                                    </p:set>
                                    <p:animEffect transition="in" filter="box(out)">
                                      <p:cBhvr>
                                        <p:cTn id="7" dur="500"/>
                                        <p:tgtEl>
                                          <p:spTgt spid="1029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8" name="Rectangle 2">
            <a:extLst>
              <a:ext uri="{FF2B5EF4-FFF2-40B4-BE49-F238E27FC236}">
                <a16:creationId xmlns:a16="http://schemas.microsoft.com/office/drawing/2014/main" id="{E790E6F3-70A3-4300-9564-4ECDD447E86E}"/>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例 非</a:t>
            </a:r>
            <a:r>
              <a:rPr lang="en-US" altLang="zh-CN">
                <a:latin typeface="Times New Roman" panose="02020603050405020304" pitchFamily="18" charset="0"/>
              </a:rPr>
              <a:t>CFL</a:t>
            </a:r>
            <a:r>
              <a:rPr lang="zh-CN" altLang="en-US">
                <a:latin typeface="Times New Roman" panose="02020603050405020304" pitchFamily="18" charset="0"/>
              </a:rPr>
              <a:t>的文法</a:t>
            </a:r>
          </a:p>
        </p:txBody>
      </p:sp>
      <p:sp>
        <p:nvSpPr>
          <p:cNvPr id="1030147" name="Rectangle 3">
            <a:extLst>
              <a:ext uri="{FF2B5EF4-FFF2-40B4-BE49-F238E27FC236}">
                <a16:creationId xmlns:a16="http://schemas.microsoft.com/office/drawing/2014/main" id="{71B6EE19-443D-4AFC-9CD3-37457E7AC6B0}"/>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i="1">
                <a:latin typeface="Times New Roman" panose="02020603050405020304" pitchFamily="18" charset="0"/>
              </a:rPr>
              <a:t>L</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i="1" baseline="30000">
                <a:latin typeface="Times New Roman" panose="02020603050405020304" pitchFamily="18" charset="0"/>
              </a:rPr>
              <a:t>n</a:t>
            </a:r>
            <a:r>
              <a:rPr lang="en-US" altLang="zh-CN" i="1">
                <a:latin typeface="Times New Roman" panose="02020603050405020304" pitchFamily="18" charset="0"/>
              </a:rPr>
              <a:t>b</a:t>
            </a:r>
            <a:r>
              <a:rPr lang="en-US" altLang="zh-CN" i="1" baseline="30000">
                <a:latin typeface="Times New Roman" panose="02020603050405020304" pitchFamily="18" charset="0"/>
              </a:rPr>
              <a:t>n</a:t>
            </a:r>
            <a:r>
              <a:rPr lang="en-US" altLang="zh-CN" i="1">
                <a:latin typeface="Times New Roman" panose="02020603050405020304" pitchFamily="18" charset="0"/>
              </a:rPr>
              <a:t>c</a:t>
            </a:r>
            <a:r>
              <a:rPr lang="en-US" altLang="zh-CN" i="1" baseline="30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&gt;0}</a:t>
            </a:r>
            <a:r>
              <a:rPr lang="zh-CN" altLang="en-US">
                <a:latin typeface="Times New Roman" panose="02020603050405020304" pitchFamily="18" charset="0"/>
              </a:rPr>
              <a:t>的文法</a:t>
            </a:r>
          </a:p>
          <a:p>
            <a:pPr algn="just" eaLnBrk="1" hangingPunct="1">
              <a:buFont typeface="Wingdings" panose="05000000000000000000" pitchFamily="2" charset="2"/>
              <a:buNone/>
            </a:pPr>
            <a:r>
              <a:rPr lang="en-US" altLang="zh-CN" i="1">
                <a:latin typeface="Times New Roman" panose="02020603050405020304" pitchFamily="18" charset="0"/>
              </a:rPr>
              <a:t>S</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aBC</a:t>
            </a:r>
            <a:r>
              <a:rPr lang="en-US" altLang="zh-CN">
                <a:latin typeface="Times New Roman" panose="02020603050405020304" pitchFamily="18" charset="0"/>
              </a:rPr>
              <a:t>|</a:t>
            </a:r>
            <a:r>
              <a:rPr lang="en-US" altLang="zh-CN" i="1">
                <a:latin typeface="Times New Roman" panose="02020603050405020304" pitchFamily="18" charset="0"/>
              </a:rPr>
              <a:t>aSBC</a:t>
            </a:r>
          </a:p>
          <a:p>
            <a:pPr algn="just" eaLnBrk="1" hangingPunct="1">
              <a:buFont typeface="Wingdings" panose="05000000000000000000" pitchFamily="2" charset="2"/>
              <a:buNone/>
            </a:pPr>
            <a:r>
              <a:rPr lang="en-US" altLang="zh-CN" i="1">
                <a:latin typeface="Times New Roman" panose="02020603050405020304" pitchFamily="18" charset="0"/>
              </a:rPr>
              <a:t>CB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BC</a:t>
            </a:r>
          </a:p>
          <a:p>
            <a:pPr algn="just" eaLnBrk="1" hangingPunct="1">
              <a:buFont typeface="Wingdings" panose="05000000000000000000" pitchFamily="2" charset="2"/>
              <a:buNone/>
            </a:pPr>
            <a:r>
              <a:rPr lang="en-US" altLang="zh-CN" i="1">
                <a:latin typeface="Times New Roman" panose="02020603050405020304" pitchFamily="18" charset="0"/>
              </a:rPr>
              <a:t>aB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ab</a:t>
            </a:r>
          </a:p>
          <a:p>
            <a:pPr algn="just" eaLnBrk="1" hangingPunct="1">
              <a:buFont typeface="Wingdings" panose="05000000000000000000" pitchFamily="2" charset="2"/>
              <a:buNone/>
            </a:pPr>
            <a:r>
              <a:rPr lang="en-US" altLang="zh-CN" i="1">
                <a:latin typeface="Times New Roman" panose="02020603050405020304" pitchFamily="18" charset="0"/>
              </a:rPr>
              <a:t>bB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bb</a:t>
            </a:r>
          </a:p>
          <a:p>
            <a:pPr algn="just" eaLnBrk="1" hangingPunct="1">
              <a:buFont typeface="Wingdings" panose="05000000000000000000" pitchFamily="2" charset="2"/>
              <a:buNone/>
            </a:pPr>
            <a:r>
              <a:rPr lang="en-US" altLang="zh-CN" i="1">
                <a:latin typeface="Times New Roman" panose="02020603050405020304" pitchFamily="18" charset="0"/>
              </a:rPr>
              <a:t>bC</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bc</a:t>
            </a:r>
          </a:p>
          <a:p>
            <a:pPr algn="just" eaLnBrk="1" hangingPunct="1">
              <a:buFont typeface="Wingdings" panose="05000000000000000000" pitchFamily="2" charset="2"/>
              <a:buNone/>
            </a:pPr>
            <a:r>
              <a:rPr lang="en-US" altLang="zh-CN" i="1">
                <a:latin typeface="Times New Roman" panose="02020603050405020304" pitchFamily="18" charset="0"/>
              </a:rPr>
              <a:t>cC</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cc</a:t>
            </a:r>
          </a:p>
        </p:txBody>
      </p:sp>
      <p:pic>
        <p:nvPicPr>
          <p:cNvPr id="3" name="图片 2">
            <a:extLst>
              <a:ext uri="{FF2B5EF4-FFF2-40B4-BE49-F238E27FC236}">
                <a16:creationId xmlns:a16="http://schemas.microsoft.com/office/drawing/2014/main" id="{6BCE1E18-31F0-4C5D-BF7B-3C862D88B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2064287"/>
            <a:ext cx="5240446" cy="4581128"/>
          </a:xfrm>
          <a:prstGeom prst="rect">
            <a:avLst/>
          </a:prstGeom>
        </p:spPr>
      </p:pic>
      <p:pic>
        <p:nvPicPr>
          <p:cNvPr id="5" name="图片 4">
            <a:extLst>
              <a:ext uri="{FF2B5EF4-FFF2-40B4-BE49-F238E27FC236}">
                <a16:creationId xmlns:a16="http://schemas.microsoft.com/office/drawing/2014/main" id="{1F2A9733-DFE9-47D5-8ACE-13BDFCB5F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413017"/>
            <a:ext cx="4752975" cy="933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0147"/>
                                        </p:tgtEl>
                                        <p:attrNameLst>
                                          <p:attrName>style.visibility</p:attrName>
                                        </p:attrNameLst>
                                      </p:cBhvr>
                                      <p:to>
                                        <p:strVal val="visible"/>
                                      </p:to>
                                    </p:set>
                                    <p:anim calcmode="lin" valueType="num">
                                      <p:cBhvr additive="base">
                                        <p:cTn id="7" dur="500" fill="hold"/>
                                        <p:tgtEl>
                                          <p:spTgt spid="1030147"/>
                                        </p:tgtEl>
                                        <p:attrNameLst>
                                          <p:attrName>ppt_x</p:attrName>
                                        </p:attrNameLst>
                                      </p:cBhvr>
                                      <p:tavLst>
                                        <p:tav tm="0">
                                          <p:val>
                                            <p:strVal val="0-#ppt_w/2"/>
                                          </p:val>
                                        </p:tav>
                                        <p:tav tm="100000">
                                          <p:val>
                                            <p:strVal val="#ppt_x"/>
                                          </p:val>
                                        </p:tav>
                                      </p:tavLst>
                                    </p:anim>
                                    <p:anim calcmode="lin" valueType="num">
                                      <p:cBhvr additive="base">
                                        <p:cTn id="8" dur="500" fill="hold"/>
                                        <p:tgtEl>
                                          <p:spTgt spid="1030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182721">
            <a:extLst>
              <a:ext uri="{FF2B5EF4-FFF2-40B4-BE49-F238E27FC236}">
                <a16:creationId xmlns:a16="http://schemas.microsoft.com/office/drawing/2014/main" id="{E3C37D22-6740-4CFF-8679-01748ADA704F}"/>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非上下文无关的语言结构</a:t>
            </a:r>
          </a:p>
        </p:txBody>
      </p:sp>
      <p:sp>
        <p:nvSpPr>
          <p:cNvPr id="1182723" name="内容占位符 1182722">
            <a:extLst>
              <a:ext uri="{FF2B5EF4-FFF2-40B4-BE49-F238E27FC236}">
                <a16:creationId xmlns:a16="http://schemas.microsoft.com/office/drawing/2014/main" id="{2D9E988A-BBE7-4C32-9EBA-DF58F448AF8E}"/>
              </a:ext>
            </a:extLst>
          </p:cNvPr>
          <p:cNvSpPr>
            <a:spLocks noGrp="1" noChangeArrowheads="1"/>
          </p:cNvSpPr>
          <p:nvPr>
            <p:ph idx="1"/>
          </p:nvPr>
        </p:nvSpPr>
        <p:spPr>
          <a:xfrm>
            <a:off x="483974" y="1371598"/>
            <a:ext cx="8465080" cy="5486402"/>
          </a:xfrm>
        </p:spPr>
        <p:txBody>
          <a:bodyPr>
            <a:noAutofit/>
          </a:bodyPr>
          <a:lstStyle/>
          <a:p>
            <a:pPr eaLnBrk="1" hangingPunct="1"/>
            <a:r>
              <a:rPr lang="zh-CN" altLang="en-US" sz="1600" dirty="0">
                <a:latin typeface="Times New Roman" panose="02020603050405020304" pitchFamily="18" charset="0"/>
              </a:rPr>
              <a:t>程序设计语言的有些语言结构不能用上下文无关文法描述</a:t>
            </a:r>
          </a:p>
          <a:p>
            <a:pPr eaLnBrk="1" hangingPunct="1"/>
            <a:r>
              <a:rPr lang="zh-CN" altLang="en-US" sz="1600" dirty="0">
                <a:latin typeface="Times New Roman" panose="02020603050405020304" pitchFamily="18" charset="0"/>
              </a:rPr>
              <a:t> 例</a:t>
            </a:r>
            <a:r>
              <a:rPr lang="en-US" altLang="zh-CN" sz="1600" dirty="0">
                <a:latin typeface="Times New Roman" panose="02020603050405020304" pitchFamily="18" charset="0"/>
              </a:rPr>
              <a:t>2.9   </a:t>
            </a:r>
            <a:r>
              <a:rPr lang="en-US" altLang="zh-CN" sz="1600" i="1" dirty="0">
                <a:latin typeface="Times New Roman" panose="02020603050405020304" pitchFamily="18" charset="0"/>
              </a:rPr>
              <a:t>L</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rPr>
              <a:t>={</a:t>
            </a:r>
            <a:r>
              <a:rPr lang="en-US" altLang="zh-CN" sz="1600" i="1" dirty="0" err="1">
                <a:latin typeface="Times New Roman" panose="02020603050405020304" pitchFamily="18" charset="0"/>
              </a:rPr>
              <a:t>wcw</a:t>
            </a:r>
            <a:r>
              <a:rPr lang="en-US" altLang="zh-CN" sz="1600" dirty="0" err="1">
                <a:latin typeface="Times New Roman" panose="02020603050405020304" pitchFamily="18" charset="0"/>
              </a:rPr>
              <a:t>|</a:t>
            </a:r>
            <a:r>
              <a:rPr lang="en-US" altLang="zh-CN" sz="1600" i="1" dirty="0" err="1">
                <a:latin typeface="Times New Roman" panose="02020603050405020304" pitchFamily="18" charset="0"/>
              </a:rPr>
              <a:t>w</a:t>
            </a:r>
            <a:r>
              <a:rPr lang="en-US" altLang="zh-CN" sz="1600" dirty="0">
                <a:latin typeface="Times New Roman" panose="02020603050405020304" pitchFamily="18" charset="0"/>
              </a:rPr>
              <a:t>∈{</a:t>
            </a:r>
            <a:r>
              <a:rPr lang="en-US" altLang="zh-CN" sz="1600" i="1" dirty="0" err="1">
                <a:latin typeface="Times New Roman" panose="02020603050405020304" pitchFamily="18" charset="0"/>
              </a:rPr>
              <a:t>a</a:t>
            </a:r>
            <a:r>
              <a:rPr lang="en-US" altLang="zh-CN" sz="1600" dirty="0" err="1">
                <a:latin typeface="Times New Roman" panose="02020603050405020304" pitchFamily="18" charset="0"/>
              </a:rPr>
              <a:t>,</a:t>
            </a:r>
            <a:r>
              <a:rPr lang="en-US" altLang="zh-CN" sz="1600" i="1" dirty="0" err="1">
                <a:latin typeface="Times New Roman" panose="02020603050405020304" pitchFamily="18" charset="0"/>
              </a:rPr>
              <a:t>b</a:t>
            </a:r>
            <a:r>
              <a:rPr lang="en-US" altLang="zh-CN" sz="1600" dirty="0">
                <a:latin typeface="Times New Roman" panose="02020603050405020304" pitchFamily="18" charset="0"/>
              </a:rPr>
              <a:t>}</a:t>
            </a:r>
            <a:r>
              <a:rPr lang="en-US" altLang="zh-CN" sz="1600" baseline="30000" dirty="0">
                <a:latin typeface="Times New Roman" panose="02020603050405020304" pitchFamily="18" charset="0"/>
              </a:rPr>
              <a:t>+</a:t>
            </a:r>
            <a:r>
              <a:rPr lang="en-US" altLang="zh-CN" sz="1600" dirty="0">
                <a:latin typeface="Times New Roman" panose="02020603050405020304" pitchFamily="18" charset="0"/>
              </a:rPr>
              <a:t>}</a:t>
            </a:r>
          </a:p>
          <a:p>
            <a:pPr eaLnBrk="1" hangingPunct="1">
              <a:buFont typeface="Wingdings" panose="05000000000000000000" pitchFamily="2" charset="2"/>
              <a:buNone/>
            </a:pPr>
            <a:r>
              <a:rPr lang="en-US" altLang="zh-CN" sz="1600" dirty="0">
                <a:latin typeface="Times New Roman" panose="02020603050405020304" pitchFamily="18" charset="0"/>
              </a:rPr>
              <a:t>       </a:t>
            </a:r>
            <a:r>
              <a:rPr lang="en-US" altLang="zh-CN" sz="1600" i="1" dirty="0">
                <a:latin typeface="Times New Roman" panose="02020603050405020304" pitchFamily="18" charset="0"/>
              </a:rPr>
              <a:t> </a:t>
            </a:r>
            <a:r>
              <a:rPr lang="en-US" altLang="zh-CN" sz="1600" i="1" dirty="0" err="1">
                <a:latin typeface="Times New Roman" panose="02020603050405020304" pitchFamily="18" charset="0"/>
              </a:rPr>
              <a:t>aabcaab</a:t>
            </a:r>
            <a:r>
              <a:rPr lang="zh-CN" altLang="en-US" sz="1600" dirty="0">
                <a:latin typeface="Times New Roman" panose="02020603050405020304" pitchFamily="18" charset="0"/>
              </a:rPr>
              <a:t>就是</a:t>
            </a:r>
            <a:r>
              <a:rPr lang="en-US" altLang="zh-CN" sz="1600" i="1" dirty="0">
                <a:latin typeface="Times New Roman" panose="02020603050405020304" pitchFamily="18" charset="0"/>
              </a:rPr>
              <a:t>L</a:t>
            </a:r>
            <a:r>
              <a:rPr lang="en-US" altLang="zh-CN" sz="1600" baseline="-25000" dirty="0">
                <a:latin typeface="Times New Roman" panose="02020603050405020304" pitchFamily="18" charset="0"/>
              </a:rPr>
              <a:t>1</a:t>
            </a:r>
            <a:r>
              <a:rPr lang="zh-CN" altLang="en-US" sz="1600" dirty="0">
                <a:latin typeface="Times New Roman" panose="02020603050405020304" pitchFamily="18" charset="0"/>
              </a:rPr>
              <a:t>的一个句子</a:t>
            </a:r>
          </a:p>
          <a:p>
            <a:pPr eaLnBrk="1" hangingPunct="1">
              <a:buFont typeface="Wingdings" panose="05000000000000000000" pitchFamily="2" charset="2"/>
              <a:buNone/>
            </a:pPr>
            <a:r>
              <a:rPr lang="zh-CN" altLang="en-US" sz="1600" dirty="0">
                <a:latin typeface="Times New Roman" panose="02020603050405020304" pitchFamily="18" charset="0"/>
              </a:rPr>
              <a:t>        这个语言是检查程序中标识符的声明应先于引用的抽象</a:t>
            </a:r>
            <a:endParaRPr lang="en-US" altLang="zh-CN" sz="1600" dirty="0">
              <a:latin typeface="Times New Roman" panose="02020603050405020304" pitchFamily="18" charset="0"/>
            </a:endParaRPr>
          </a:p>
          <a:p>
            <a:pPr>
              <a:buFont typeface="+mj-lt"/>
              <a:buAutoNum type="arabicPeriod"/>
            </a:pPr>
            <a:r>
              <a:rPr lang="en-US" altLang="zh-CN" sz="1600" dirty="0"/>
              <a:t> S → AYS | BZS | C </a:t>
            </a:r>
            <a:r>
              <a:rPr lang="en-US" altLang="zh-CN" sz="1600" dirty="0">
                <a:solidFill>
                  <a:srgbClr val="FFC000"/>
                </a:solidFill>
              </a:rPr>
              <a:t>(Generate w and the copies of each character with dummy symbols) </a:t>
            </a:r>
          </a:p>
          <a:p>
            <a:pPr>
              <a:buFont typeface="+mj-lt"/>
              <a:buAutoNum type="arabicPeriod"/>
            </a:pPr>
            <a:r>
              <a:rPr lang="en-US" altLang="zh-CN" sz="1600" dirty="0"/>
              <a:t> YA → AY </a:t>
            </a:r>
            <a:r>
              <a:rPr lang="en-US" altLang="zh-CN" sz="1600" dirty="0">
                <a:solidFill>
                  <a:srgbClr val="FFC000"/>
                </a:solidFill>
              </a:rPr>
              <a:t>(Move Y towards the end of the generated string) </a:t>
            </a:r>
          </a:p>
          <a:p>
            <a:pPr>
              <a:buFont typeface="+mj-lt"/>
              <a:buAutoNum type="arabicPeriod"/>
            </a:pPr>
            <a:r>
              <a:rPr lang="en-US" altLang="zh-CN" sz="1600" dirty="0"/>
              <a:t> YB → BY</a:t>
            </a:r>
            <a:r>
              <a:rPr lang="en-US" altLang="zh-CN" sz="1600" dirty="0">
                <a:solidFill>
                  <a:srgbClr val="FFC000"/>
                </a:solidFill>
              </a:rPr>
              <a:t> (Move Y towards the end of the generated string) </a:t>
            </a:r>
          </a:p>
          <a:p>
            <a:pPr>
              <a:buFont typeface="+mj-lt"/>
              <a:buAutoNum type="arabicPeriod"/>
            </a:pPr>
            <a:r>
              <a:rPr lang="en-US" altLang="zh-CN" sz="1600" dirty="0"/>
              <a:t> ZA → AZ </a:t>
            </a:r>
            <a:r>
              <a:rPr lang="en-US" altLang="zh-CN" sz="1600" dirty="0">
                <a:solidFill>
                  <a:srgbClr val="FFC000"/>
                </a:solidFill>
              </a:rPr>
              <a:t>(Move Z towards the end of the generated string) </a:t>
            </a:r>
          </a:p>
          <a:p>
            <a:pPr>
              <a:buFont typeface="+mj-lt"/>
              <a:buAutoNum type="arabicPeriod"/>
            </a:pPr>
            <a:r>
              <a:rPr lang="en-US" altLang="zh-CN" sz="1600" dirty="0"/>
              <a:t> ZB → BZ</a:t>
            </a:r>
            <a:r>
              <a:rPr lang="en-US" altLang="zh-CN" sz="1600" dirty="0">
                <a:solidFill>
                  <a:srgbClr val="FFC000"/>
                </a:solidFill>
              </a:rPr>
              <a:t> (Move Z towards the end of the generated string) </a:t>
            </a:r>
          </a:p>
          <a:p>
            <a:pPr>
              <a:buFont typeface="+mj-lt"/>
              <a:buAutoNum type="arabicPeriod"/>
            </a:pPr>
            <a:r>
              <a:rPr lang="en-US" altLang="zh-CN" sz="1600" dirty="0"/>
              <a:t> YC → Ca </a:t>
            </a:r>
            <a:r>
              <a:rPr lang="en-US" altLang="zh-CN" sz="1600" dirty="0">
                <a:solidFill>
                  <a:srgbClr val="FFC000"/>
                </a:solidFill>
              </a:rPr>
              <a:t>(Turn a Y into a since the second part of the string has been reached) </a:t>
            </a:r>
          </a:p>
          <a:p>
            <a:pPr>
              <a:buFont typeface="+mj-lt"/>
              <a:buAutoNum type="arabicPeriod"/>
            </a:pPr>
            <a:r>
              <a:rPr lang="en-US" altLang="zh-CN" sz="1600" dirty="0"/>
              <a:t> ZC → </a:t>
            </a:r>
            <a:r>
              <a:rPr lang="en-US" altLang="zh-CN" sz="1600" dirty="0" err="1"/>
              <a:t>Cb</a:t>
            </a:r>
            <a:r>
              <a:rPr lang="en-US" altLang="zh-CN" sz="1600" dirty="0"/>
              <a:t> </a:t>
            </a:r>
            <a:r>
              <a:rPr lang="en-US" altLang="zh-CN" sz="1600" dirty="0">
                <a:solidFill>
                  <a:srgbClr val="FFC000"/>
                </a:solidFill>
              </a:rPr>
              <a:t>(Turn a Z into b since the second part of the string has been reached) </a:t>
            </a:r>
          </a:p>
          <a:p>
            <a:pPr>
              <a:buFont typeface="+mj-lt"/>
              <a:buAutoNum type="arabicPeriod"/>
            </a:pPr>
            <a:r>
              <a:rPr lang="en-US" altLang="zh-CN" sz="1600" dirty="0"/>
              <a:t> A → a</a:t>
            </a:r>
            <a:r>
              <a:rPr lang="en-US" altLang="zh-CN" sz="1600" dirty="0">
                <a:solidFill>
                  <a:srgbClr val="FFC000"/>
                </a:solidFill>
              </a:rPr>
              <a:t> (Generate a) </a:t>
            </a:r>
          </a:p>
          <a:p>
            <a:pPr>
              <a:buFont typeface="+mj-lt"/>
              <a:buAutoNum type="arabicPeriod"/>
            </a:pPr>
            <a:r>
              <a:rPr lang="en-US" altLang="zh-CN" sz="1600" dirty="0"/>
              <a:t> B → b </a:t>
            </a:r>
            <a:r>
              <a:rPr lang="en-US" altLang="zh-CN" sz="1600" dirty="0">
                <a:solidFill>
                  <a:srgbClr val="FFC000"/>
                </a:solidFill>
              </a:rPr>
              <a:t>(Generate b) </a:t>
            </a:r>
            <a:endParaRPr lang="en-US" altLang="zh-CN" sz="1600" dirty="0"/>
          </a:p>
          <a:p>
            <a:pPr>
              <a:buFont typeface="+mj-lt"/>
              <a:buAutoNum type="arabicPeriod"/>
            </a:pPr>
            <a:r>
              <a:rPr lang="en-US" altLang="zh-CN" sz="1600" dirty="0"/>
              <a:t> C → c</a:t>
            </a:r>
            <a:endParaRPr lang="zh-CN" altLang="en-US" sz="16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2723">
                                            <p:txEl>
                                              <p:pRg st="0" end="0"/>
                                            </p:txEl>
                                          </p:spTgt>
                                        </p:tgtEl>
                                        <p:attrNameLst>
                                          <p:attrName>style.visibility</p:attrName>
                                        </p:attrNameLst>
                                      </p:cBhvr>
                                      <p:to>
                                        <p:strVal val="visible"/>
                                      </p:to>
                                    </p:set>
                                    <p:animEffect transition="in" filter="blinds(horizontal)">
                                      <p:cBhvr>
                                        <p:cTn id="7" dur="500"/>
                                        <p:tgtEl>
                                          <p:spTgt spid="1182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2723">
                                            <p:txEl>
                                              <p:pRg st="1" end="1"/>
                                            </p:txEl>
                                          </p:spTgt>
                                        </p:tgtEl>
                                        <p:attrNameLst>
                                          <p:attrName>style.visibility</p:attrName>
                                        </p:attrNameLst>
                                      </p:cBhvr>
                                      <p:to>
                                        <p:strVal val="visible"/>
                                      </p:to>
                                    </p:set>
                                    <p:animEffect transition="in" filter="blinds(horizontal)">
                                      <p:cBhvr>
                                        <p:cTn id="12" dur="500"/>
                                        <p:tgtEl>
                                          <p:spTgt spid="1182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2723">
                                            <p:txEl>
                                              <p:pRg st="2" end="2"/>
                                            </p:txEl>
                                          </p:spTgt>
                                        </p:tgtEl>
                                        <p:attrNameLst>
                                          <p:attrName>style.visibility</p:attrName>
                                        </p:attrNameLst>
                                      </p:cBhvr>
                                      <p:to>
                                        <p:strVal val="visible"/>
                                      </p:to>
                                    </p:set>
                                    <p:animEffect transition="in" filter="blinds(horizontal)">
                                      <p:cBhvr>
                                        <p:cTn id="17" dur="500"/>
                                        <p:tgtEl>
                                          <p:spTgt spid="1182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2723">
                                            <p:txEl>
                                              <p:pRg st="3" end="3"/>
                                            </p:txEl>
                                          </p:spTgt>
                                        </p:tgtEl>
                                        <p:attrNameLst>
                                          <p:attrName>style.visibility</p:attrName>
                                        </p:attrNameLst>
                                      </p:cBhvr>
                                      <p:to>
                                        <p:strVal val="visible"/>
                                      </p:to>
                                    </p:set>
                                    <p:animEffect transition="in" filter="blinds(horizontal)">
                                      <p:cBhvr>
                                        <p:cTn id="22" dur="500"/>
                                        <p:tgtEl>
                                          <p:spTgt spid="1182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2723">
                                            <p:txEl>
                                              <p:pRg st="4" end="4"/>
                                            </p:txEl>
                                          </p:spTgt>
                                        </p:tgtEl>
                                        <p:attrNameLst>
                                          <p:attrName>style.visibility</p:attrName>
                                        </p:attrNameLst>
                                      </p:cBhvr>
                                      <p:to>
                                        <p:strVal val="visible"/>
                                      </p:to>
                                    </p:set>
                                    <p:animEffect transition="in" filter="blinds(horizontal)">
                                      <p:cBhvr>
                                        <p:cTn id="27" dur="500"/>
                                        <p:tgtEl>
                                          <p:spTgt spid="1182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2723">
                                            <p:txEl>
                                              <p:pRg st="5" end="5"/>
                                            </p:txEl>
                                          </p:spTgt>
                                        </p:tgtEl>
                                        <p:attrNameLst>
                                          <p:attrName>style.visibility</p:attrName>
                                        </p:attrNameLst>
                                      </p:cBhvr>
                                      <p:to>
                                        <p:strVal val="visible"/>
                                      </p:to>
                                    </p:set>
                                    <p:animEffect transition="in" filter="blinds(horizontal)">
                                      <p:cBhvr>
                                        <p:cTn id="32" dur="500"/>
                                        <p:tgtEl>
                                          <p:spTgt spid="1182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2723">
                                            <p:txEl>
                                              <p:pRg st="6" end="6"/>
                                            </p:txEl>
                                          </p:spTgt>
                                        </p:tgtEl>
                                        <p:attrNameLst>
                                          <p:attrName>style.visibility</p:attrName>
                                        </p:attrNameLst>
                                      </p:cBhvr>
                                      <p:to>
                                        <p:strVal val="visible"/>
                                      </p:to>
                                    </p:set>
                                    <p:animEffect transition="in" filter="blinds(horizontal)">
                                      <p:cBhvr>
                                        <p:cTn id="37" dur="500"/>
                                        <p:tgtEl>
                                          <p:spTgt spid="1182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2723">
                                            <p:txEl>
                                              <p:pRg st="7" end="7"/>
                                            </p:txEl>
                                          </p:spTgt>
                                        </p:tgtEl>
                                        <p:attrNameLst>
                                          <p:attrName>style.visibility</p:attrName>
                                        </p:attrNameLst>
                                      </p:cBhvr>
                                      <p:to>
                                        <p:strVal val="visible"/>
                                      </p:to>
                                    </p:set>
                                    <p:animEffect transition="in" filter="blinds(horizontal)">
                                      <p:cBhvr>
                                        <p:cTn id="42" dur="500"/>
                                        <p:tgtEl>
                                          <p:spTgt spid="11827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2723">
                                            <p:txEl>
                                              <p:pRg st="8" end="8"/>
                                            </p:txEl>
                                          </p:spTgt>
                                        </p:tgtEl>
                                        <p:attrNameLst>
                                          <p:attrName>style.visibility</p:attrName>
                                        </p:attrNameLst>
                                      </p:cBhvr>
                                      <p:to>
                                        <p:strVal val="visible"/>
                                      </p:to>
                                    </p:set>
                                    <p:animEffect transition="in" filter="blinds(horizontal)">
                                      <p:cBhvr>
                                        <p:cTn id="47" dur="500"/>
                                        <p:tgtEl>
                                          <p:spTgt spid="11827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82723">
                                            <p:txEl>
                                              <p:pRg st="9" end="9"/>
                                            </p:txEl>
                                          </p:spTgt>
                                        </p:tgtEl>
                                        <p:attrNameLst>
                                          <p:attrName>style.visibility</p:attrName>
                                        </p:attrNameLst>
                                      </p:cBhvr>
                                      <p:to>
                                        <p:strVal val="visible"/>
                                      </p:to>
                                    </p:set>
                                    <p:animEffect transition="in" filter="blinds(horizontal)">
                                      <p:cBhvr>
                                        <p:cTn id="52" dur="500"/>
                                        <p:tgtEl>
                                          <p:spTgt spid="11827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82723">
                                            <p:txEl>
                                              <p:pRg st="10" end="10"/>
                                            </p:txEl>
                                          </p:spTgt>
                                        </p:tgtEl>
                                        <p:attrNameLst>
                                          <p:attrName>style.visibility</p:attrName>
                                        </p:attrNameLst>
                                      </p:cBhvr>
                                      <p:to>
                                        <p:strVal val="visible"/>
                                      </p:to>
                                    </p:set>
                                    <p:animEffect transition="in" filter="blinds(horizontal)">
                                      <p:cBhvr>
                                        <p:cTn id="57" dur="500"/>
                                        <p:tgtEl>
                                          <p:spTgt spid="118272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82723">
                                            <p:txEl>
                                              <p:pRg st="11" end="11"/>
                                            </p:txEl>
                                          </p:spTgt>
                                        </p:tgtEl>
                                        <p:attrNameLst>
                                          <p:attrName>style.visibility</p:attrName>
                                        </p:attrNameLst>
                                      </p:cBhvr>
                                      <p:to>
                                        <p:strVal val="visible"/>
                                      </p:to>
                                    </p:set>
                                    <p:animEffect transition="in" filter="blinds(horizontal)">
                                      <p:cBhvr>
                                        <p:cTn id="62" dur="500"/>
                                        <p:tgtEl>
                                          <p:spTgt spid="118272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82723">
                                            <p:txEl>
                                              <p:pRg st="12" end="12"/>
                                            </p:txEl>
                                          </p:spTgt>
                                        </p:tgtEl>
                                        <p:attrNameLst>
                                          <p:attrName>style.visibility</p:attrName>
                                        </p:attrNameLst>
                                      </p:cBhvr>
                                      <p:to>
                                        <p:strVal val="visible"/>
                                      </p:to>
                                    </p:set>
                                    <p:animEffect transition="in" filter="blinds(horizontal)">
                                      <p:cBhvr>
                                        <p:cTn id="67" dur="500"/>
                                        <p:tgtEl>
                                          <p:spTgt spid="118272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82723">
                                            <p:txEl>
                                              <p:pRg st="13" end="13"/>
                                            </p:txEl>
                                          </p:spTgt>
                                        </p:tgtEl>
                                        <p:attrNameLst>
                                          <p:attrName>style.visibility</p:attrName>
                                        </p:attrNameLst>
                                      </p:cBhvr>
                                      <p:to>
                                        <p:strVal val="visible"/>
                                      </p:to>
                                    </p:set>
                                    <p:animEffect transition="in" filter="blinds(horizontal)">
                                      <p:cBhvr>
                                        <p:cTn id="72" dur="500"/>
                                        <p:tgtEl>
                                          <p:spTgt spid="11827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183745">
            <a:extLst>
              <a:ext uri="{FF2B5EF4-FFF2-40B4-BE49-F238E27FC236}">
                <a16:creationId xmlns:a16="http://schemas.microsoft.com/office/drawing/2014/main" id="{AA9CD6BB-DCCF-445C-A853-328AA0BC57AB}"/>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非上下文无关的语言结构</a:t>
            </a:r>
          </a:p>
        </p:txBody>
      </p:sp>
      <mc:AlternateContent xmlns:mc="http://schemas.openxmlformats.org/markup-compatibility/2006" xmlns:a14="http://schemas.microsoft.com/office/drawing/2010/main">
        <mc:Choice Requires="a14">
          <p:sp>
            <p:nvSpPr>
              <p:cNvPr id="1183747" name="内容占位符 1183746">
                <a:extLst>
                  <a:ext uri="{FF2B5EF4-FFF2-40B4-BE49-F238E27FC236}">
                    <a16:creationId xmlns:a16="http://schemas.microsoft.com/office/drawing/2014/main" id="{DFA3B042-B9A6-4884-95E7-BE6C0EC465AB}"/>
                  </a:ext>
                </a:extLst>
              </p:cNvPr>
              <p:cNvSpPr>
                <a:spLocks noGrp="1" noChangeArrowheads="1"/>
              </p:cNvSpPr>
              <p:nvPr>
                <p:ph idx="1"/>
              </p:nvPr>
            </p:nvSpPr>
            <p:spPr>
              <a:xfrm>
                <a:off x="483974" y="1550400"/>
                <a:ext cx="8465080" cy="5155197"/>
              </a:xfrm>
            </p:spPr>
            <p:txBody>
              <a:bodyPr>
                <a:normAutofit fontScale="77500" lnSpcReduction="20000"/>
              </a:bodyPr>
              <a:lstStyle/>
              <a:p>
                <a:pPr eaLnBrk="1" hangingPunct="1"/>
                <a:r>
                  <a:rPr lang="zh-CN" altLang="en-US" dirty="0">
                    <a:latin typeface="Times New Roman" panose="02020603050405020304" pitchFamily="18" charset="0"/>
                    <a:ea typeface="宋体" panose="02010600030101010101" pitchFamily="2" charset="-122"/>
                  </a:rPr>
                  <a:t> 例</a:t>
                </a:r>
                <a:r>
                  <a:rPr lang="en-US" altLang="zh-CN" dirty="0">
                    <a:latin typeface="Times New Roman" panose="02020603050405020304" pitchFamily="18" charset="0"/>
                    <a:ea typeface="宋体" panose="02010600030101010101" pitchFamily="2" charset="-122"/>
                  </a:rPr>
                  <a:t>2.10 </a:t>
                </a:r>
              </a:p>
              <a:p>
                <a:pPr algn="ctr" eaLnBrk="1" hangingPunct="1">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L</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i="1" baseline="30000" dirty="0">
                    <a:latin typeface="Times New Roman" panose="02020603050405020304" pitchFamily="18" charset="0"/>
                    <a:ea typeface="宋体" panose="02010600030101010101" pitchFamily="2" charset="-122"/>
                  </a:rPr>
                  <a:t>m</a:t>
                </a:r>
                <a:r>
                  <a:rPr lang="en-US" altLang="zh-CN" i="1" dirty="0">
                    <a:latin typeface="Times New Roman" panose="02020603050405020304" pitchFamily="18" charset="0"/>
                    <a:ea typeface="宋体" panose="02010600030101010101" pitchFamily="2" charset="-122"/>
                  </a:rPr>
                  <a:t>b</a:t>
                </a:r>
                <a:r>
                  <a:rPr lang="en-US" altLang="zh-CN" i="1" baseline="30000" dirty="0">
                    <a:latin typeface="Times New Roman" panose="02020603050405020304" pitchFamily="18" charset="0"/>
                    <a:ea typeface="宋体" panose="02010600030101010101" pitchFamily="2" charset="-122"/>
                  </a:rPr>
                  <a:t>n</a:t>
                </a:r>
                <a:r>
                  <a:rPr lang="en-US" altLang="zh-CN" i="1" dirty="0">
                    <a:latin typeface="Times New Roman" panose="02020603050405020304" pitchFamily="18" charset="0"/>
                    <a:ea typeface="宋体" panose="02010600030101010101" pitchFamily="2" charset="-122"/>
                  </a:rPr>
                  <a:t>c</a:t>
                </a:r>
                <a:r>
                  <a:rPr lang="en-US" altLang="zh-CN" i="1" baseline="30000" dirty="0">
                    <a:latin typeface="Times New Roman" panose="02020603050405020304" pitchFamily="18" charset="0"/>
                    <a:ea typeface="宋体" panose="02010600030101010101" pitchFamily="2" charset="-122"/>
                  </a:rPr>
                  <a:t>m</a:t>
                </a:r>
                <a:r>
                  <a:rPr lang="en-US" altLang="zh-CN" i="1" dirty="0">
                    <a:latin typeface="Times New Roman" panose="02020603050405020304" pitchFamily="18" charset="0"/>
                    <a:ea typeface="宋体" panose="02010600030101010101" pitchFamily="2" charset="-122"/>
                  </a:rPr>
                  <a:t>d</a:t>
                </a:r>
                <a:r>
                  <a:rPr lang="en-US" altLang="zh-CN" i="1" baseline="30000"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m</a:t>
                </a:r>
                <a:r>
                  <a:rPr lang="en-US" altLang="zh-CN" dirty="0">
                    <a:latin typeface="Times New Roman" panose="02020603050405020304" pitchFamily="18" charset="0"/>
                    <a:ea typeface="宋体" panose="02010600030101010101" pitchFamily="2" charset="-122"/>
                  </a:rPr>
                  <a:t>≥0}</a:t>
                </a:r>
              </a:p>
              <a:p>
                <a:pPr eaLnBrk="1" hangingPunct="1"/>
                <a:r>
                  <a:rPr lang="zh-CN" altLang="en-US" dirty="0">
                    <a:latin typeface="Times New Roman" panose="02020603050405020304" pitchFamily="18" charset="0"/>
                    <a:ea typeface="宋体" panose="02010600030101010101" pitchFamily="2" charset="-122"/>
                  </a:rPr>
                  <a:t>它是检查过程声明的形参个数和过程引用的参数个数是否一致问题的抽象</a:t>
                </a:r>
                <a:endParaRPr lang="en-US" altLang="zh-CN" dirty="0">
                  <a:latin typeface="Times New Roman" panose="02020603050405020304" pitchFamily="18" charset="0"/>
                  <a:ea typeface="宋体" panose="02010600030101010101" pitchFamily="2" charset="-122"/>
                </a:endParaRPr>
              </a:p>
              <a:p>
                <a14:m>
                  <m:oMath xmlns:m="http://schemas.openxmlformats.org/officeDocument/2006/math">
                    <m:r>
                      <a:rPr lang="en-US" altLang="zh-CN" i="1">
                        <a:latin typeface="Cambria Math" panose="02040503050406030204" pitchFamily="18" charset="0"/>
                      </a:rPr>
                      <m:t>𝑅</m:t>
                    </m:r>
                    <m:r>
                      <a:rPr lang="en-US" altLang="zh-CN" i="1" smtClean="0">
                        <a:latin typeface="Cambria Math" panose="02040503050406030204" pitchFamily="18" charset="0"/>
                      </a:rPr>
                      <m:t>→</m:t>
                    </m:r>
                    <m:r>
                      <a:rPr lang="en-US" altLang="zh-CN" i="1">
                        <a:latin typeface="Cambria Math" panose="02040503050406030204" pitchFamily="18" charset="0"/>
                      </a:rPr>
                      <m:t>𝑎𝑅𝐶</m:t>
                    </m:r>
                    <m:r>
                      <a:rPr lang="en-US" altLang="zh-CN" i="1">
                        <a:latin typeface="Cambria Math" panose="02040503050406030204" pitchFamily="18" charset="0"/>
                      </a:rPr>
                      <m:t>|</m:t>
                    </m:r>
                    <m:r>
                      <a:rPr lang="en-US" altLang="zh-CN" i="1">
                        <a:latin typeface="Cambria Math" panose="02040503050406030204" pitchFamily="18" charset="0"/>
                      </a:rPr>
                      <m:t>𝑎𝐶</m:t>
                    </m:r>
                  </m:oMath>
                </a14:m>
                <a:endParaRPr lang="en-US" altLang="zh-CN" dirty="0">
                  <a:latin typeface="Times New Roman" panose="02020603050405020304" pitchFamily="18" charset="0"/>
                  <a:ea typeface="宋体" panose="02010600030101010101" pitchFamily="2" charset="-122"/>
                </a:endParaRPr>
              </a:p>
              <a:p>
                <a14:m>
                  <m:oMath xmlns:m="http://schemas.openxmlformats.org/officeDocument/2006/math">
                    <m:r>
                      <a:rPr lang="en-US" altLang="zh-CN" i="1">
                        <a:latin typeface="Cambria Math" panose="02040503050406030204" pitchFamily="18" charset="0"/>
                      </a:rPr>
                      <m:t>𝑇</m:t>
                    </m:r>
                    <m:r>
                      <a:rPr lang="en-US" altLang="zh-CN" i="1" smtClean="0">
                        <a:latin typeface="Cambria Math" panose="02040503050406030204" pitchFamily="18" charset="0"/>
                      </a:rPr>
                      <m:t>→</m:t>
                    </m:r>
                    <m:r>
                      <a:rPr lang="en-US" altLang="zh-CN" i="1">
                        <a:latin typeface="Cambria Math" panose="02040503050406030204" pitchFamily="18" charset="0"/>
                      </a:rPr>
                      <m:t>𝐵𝑇𝑑</m:t>
                    </m:r>
                    <m:r>
                      <a:rPr lang="en-US" altLang="zh-CN" i="1">
                        <a:latin typeface="Cambria Math" panose="02040503050406030204" pitchFamily="18" charset="0"/>
                      </a:rPr>
                      <m:t>|</m:t>
                    </m:r>
                    <m:r>
                      <a:rPr lang="en-US" altLang="zh-CN" i="1">
                        <a:latin typeface="Cambria Math" panose="02040503050406030204" pitchFamily="18" charset="0"/>
                      </a:rPr>
                      <m:t>𝐵𝑑</m:t>
                    </m:r>
                  </m:oMath>
                </a14:m>
                <a:endParaRPr lang="en-US" altLang="zh-CN" dirty="0">
                  <a:latin typeface="Times New Roman" panose="02020603050405020304" pitchFamily="18" charset="0"/>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𝐶𝐵</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𝐵𝐶</m:t>
                    </m:r>
                  </m:oMath>
                </a14:m>
                <a:endParaRPr lang="en-US" altLang="zh-CN" b="0"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𝑆</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𝑅𝑇</m:t>
                    </m:r>
                  </m:oMath>
                </a14:m>
                <a:endParaRPr lang="en-US" altLang="zh-CN" b="0"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𝑎𝐵</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𝑎𝑏</m:t>
                    </m:r>
                  </m:oMath>
                </a14:m>
                <a:endParaRPr lang="en-US" altLang="zh-CN" b="0"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rPr>
                      <m:t>𝑏</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𝑏</m:t>
                    </m:r>
                  </m:oMath>
                </a14:m>
                <a:endParaRPr lang="en-US" altLang="zh-CN" dirty="0">
                  <a:latin typeface="Times New Roman" panose="02020603050405020304" pitchFamily="18" charset="0"/>
                </a:endParaRPr>
              </a:p>
              <a:p>
                <a14:m>
                  <m:oMath xmlns:m="http://schemas.openxmlformats.org/officeDocument/2006/math">
                    <m:r>
                      <m:rPr>
                        <m:sty m:val="p"/>
                      </m:rPr>
                      <a:rPr lang="en-US" altLang="zh-CN" b="0" i="0" smtClean="0">
                        <a:latin typeface="Cambria Math" panose="02040503050406030204" pitchFamily="18" charset="0"/>
                      </a:rPr>
                      <m:t>C</m:t>
                    </m:r>
                    <m:r>
                      <a:rPr lang="en-US" altLang="zh-CN" b="0" i="1" smtClean="0">
                        <a:latin typeface="Cambria Math" panose="02040503050406030204" pitchFamily="18" charset="0"/>
                      </a:rPr>
                      <m:t>𝑑</m:t>
                    </m:r>
                    <m:r>
                      <a:rPr lang="en-US" altLang="zh-CN" i="1">
                        <a:latin typeface="Cambria Math" panose="02040503050406030204" pitchFamily="18" charset="0"/>
                      </a:rPr>
                      <m:t>→</m:t>
                    </m:r>
                    <m:r>
                      <a:rPr lang="en-US" altLang="zh-CN" b="0" i="1" smtClean="0">
                        <a:latin typeface="Cambria Math" panose="02040503050406030204" pitchFamily="18" charset="0"/>
                      </a:rPr>
                      <m:t>𝑐𝑑</m:t>
                    </m:r>
                  </m:oMath>
                </a14:m>
                <a:endParaRPr lang="en-US" altLang="zh-CN" dirty="0">
                  <a:latin typeface="Times New Roman" panose="02020603050405020304" pitchFamily="18" charset="0"/>
                </a:endParaRPr>
              </a:p>
              <a:p>
                <a14:m>
                  <m:oMath xmlns:m="http://schemas.openxmlformats.org/officeDocument/2006/math">
                    <m:r>
                      <m:rPr>
                        <m:sty m:val="p"/>
                      </m:rPr>
                      <a:rPr lang="en-US" altLang="zh-CN" b="0" i="0" smtClean="0">
                        <a:latin typeface="Cambria Math" panose="02040503050406030204" pitchFamily="18" charset="0"/>
                      </a:rPr>
                      <m:t>Cc</m:t>
                    </m:r>
                    <m:r>
                      <a:rPr lang="en-US" altLang="zh-CN" i="1">
                        <a:latin typeface="Cambria Math" panose="02040503050406030204" pitchFamily="18" charset="0"/>
                      </a:rPr>
                      <m:t>→</m:t>
                    </m:r>
                    <m:r>
                      <a:rPr lang="en-US" altLang="zh-CN" b="0" i="1" smtClean="0">
                        <a:latin typeface="Cambria Math" panose="02040503050406030204" pitchFamily="18" charset="0"/>
                      </a:rPr>
                      <m:t>𝑐𝑐</m:t>
                    </m:r>
                  </m:oMath>
                </a14:m>
                <a:endParaRPr lang="zh-CN" altLang="en-US" dirty="0">
                  <a:latin typeface="Times New Roman" panose="02020603050405020304" pitchFamily="18" charset="0"/>
                  <a:ea typeface="宋体" panose="02010600030101010101" pitchFamily="2" charset="-122"/>
                </a:endParaRPr>
              </a:p>
            </p:txBody>
          </p:sp>
        </mc:Choice>
        <mc:Fallback xmlns="">
          <p:sp>
            <p:nvSpPr>
              <p:cNvPr id="1183747" name="内容占位符 1183746">
                <a:extLst>
                  <a:ext uri="{FF2B5EF4-FFF2-40B4-BE49-F238E27FC236}">
                    <a16:creationId xmlns:a16="http://schemas.microsoft.com/office/drawing/2014/main" id="{DFA3B042-B9A6-4884-95E7-BE6C0EC465AB}"/>
                  </a:ext>
                </a:extLst>
              </p:cNvPr>
              <p:cNvSpPr>
                <a:spLocks noGrp="1" noRot="1" noChangeAspect="1" noMove="1" noResize="1" noEditPoints="1" noAdjustHandles="1" noChangeArrowheads="1" noChangeShapeType="1" noTextEdit="1"/>
              </p:cNvSpPr>
              <p:nvPr>
                <p:ph idx="1"/>
              </p:nvPr>
            </p:nvSpPr>
            <p:spPr>
              <a:xfrm>
                <a:off x="483974" y="1550400"/>
                <a:ext cx="8465080" cy="5155197"/>
              </a:xfrm>
              <a:blipFill>
                <a:blip r:embed="rId2"/>
                <a:stretch>
                  <a:fillRect l="-432" t="-2364" b="-591"/>
                </a:stretch>
              </a:blipFill>
            </p:spPr>
            <p:txBody>
              <a:bodyPr/>
              <a:lstStyle/>
              <a:p>
                <a:r>
                  <a:rPr lang="zh-CN" altLang="en-US">
                    <a:noFill/>
                  </a:rPr>
                  <a:t> </a:t>
                </a:r>
              </a:p>
            </p:txBody>
          </p:sp>
        </mc:Fallback>
      </mc:AlternateContent>
      <p:sp>
        <p:nvSpPr>
          <p:cNvPr id="24" name="Rectangle 23">
            <a:extLst>
              <a:ext uri="{FF2B5EF4-FFF2-40B4-BE49-F238E27FC236}">
                <a16:creationId xmlns:a16="http://schemas.microsoft.com/office/drawing/2014/main" id="{743B2296-1E66-D9F0-34D8-7BF9F3BBE14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9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AutoShape 24" descr="{\displaystyle p_{1}:R\rightarrow aRC|aC}">
            <a:extLst>
              <a:ext uri="{FF2B5EF4-FFF2-40B4-BE49-F238E27FC236}">
                <a16:creationId xmlns:a16="http://schemas.microsoft.com/office/drawing/2014/main" id="{030C05AF-02DB-3E4A-4152-BF26124B7285}"/>
              </a:ext>
            </a:extLst>
          </p:cNvPr>
          <p:cNvSpPr>
            <a:spLocks noChangeAspect="1" noChangeArrowheads="1"/>
          </p:cNvSpPr>
          <p:nvPr/>
        </p:nvSpPr>
        <p:spPr bwMode="auto">
          <a:xfrm>
            <a:off x="698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5">
            <a:extLst>
              <a:ext uri="{FF2B5EF4-FFF2-40B4-BE49-F238E27FC236}">
                <a16:creationId xmlns:a16="http://schemas.microsoft.com/office/drawing/2014/main" id="{EF7C1884-2B13-3517-A8E0-B98CA4C7BCA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9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AutoShape 26" descr="{\displaystyle p_{1}:R\rightarrow aRC|aC}">
            <a:extLst>
              <a:ext uri="{FF2B5EF4-FFF2-40B4-BE49-F238E27FC236}">
                <a16:creationId xmlns:a16="http://schemas.microsoft.com/office/drawing/2014/main" id="{5F3C0D15-1237-4ED3-3602-B8BB5F002D28}"/>
              </a:ext>
            </a:extLst>
          </p:cNvPr>
          <p:cNvSpPr>
            <a:spLocks noChangeAspect="1" noChangeArrowheads="1"/>
          </p:cNvSpPr>
          <p:nvPr/>
        </p:nvSpPr>
        <p:spPr bwMode="auto">
          <a:xfrm>
            <a:off x="22225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animEffect transition="in" filter="blinds(horizontal)">
                                      <p:cBhvr>
                                        <p:cTn id="7" dur="500"/>
                                        <p:tgtEl>
                                          <p:spTgt spid="118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3747">
                                            <p:txEl>
                                              <p:pRg st="1" end="1"/>
                                            </p:txEl>
                                          </p:spTgt>
                                        </p:tgtEl>
                                        <p:attrNameLst>
                                          <p:attrName>style.visibility</p:attrName>
                                        </p:attrNameLst>
                                      </p:cBhvr>
                                      <p:to>
                                        <p:strVal val="visible"/>
                                      </p:to>
                                    </p:set>
                                    <p:animEffect transition="in" filter="blinds(horizontal)">
                                      <p:cBhvr>
                                        <p:cTn id="12" dur="500"/>
                                        <p:tgtEl>
                                          <p:spTgt spid="1183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3747">
                                            <p:txEl>
                                              <p:pRg st="2" end="2"/>
                                            </p:txEl>
                                          </p:spTgt>
                                        </p:tgtEl>
                                        <p:attrNameLst>
                                          <p:attrName>style.visibility</p:attrName>
                                        </p:attrNameLst>
                                      </p:cBhvr>
                                      <p:to>
                                        <p:strVal val="visible"/>
                                      </p:to>
                                    </p:set>
                                    <p:animEffect transition="in" filter="blinds(horizontal)">
                                      <p:cBhvr>
                                        <p:cTn id="17" dur="500"/>
                                        <p:tgtEl>
                                          <p:spTgt spid="1183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3747">
                                            <p:txEl>
                                              <p:pRg st="3" end="3"/>
                                            </p:txEl>
                                          </p:spTgt>
                                        </p:tgtEl>
                                        <p:attrNameLst>
                                          <p:attrName>style.visibility</p:attrName>
                                        </p:attrNameLst>
                                      </p:cBhvr>
                                      <p:to>
                                        <p:strVal val="visible"/>
                                      </p:to>
                                    </p:set>
                                    <p:animEffect transition="in" filter="blinds(horizontal)">
                                      <p:cBhvr>
                                        <p:cTn id="22" dur="500"/>
                                        <p:tgtEl>
                                          <p:spTgt spid="1183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3747">
                                            <p:txEl>
                                              <p:pRg st="4" end="4"/>
                                            </p:txEl>
                                          </p:spTgt>
                                        </p:tgtEl>
                                        <p:attrNameLst>
                                          <p:attrName>style.visibility</p:attrName>
                                        </p:attrNameLst>
                                      </p:cBhvr>
                                      <p:to>
                                        <p:strVal val="visible"/>
                                      </p:to>
                                    </p:set>
                                    <p:animEffect transition="in" filter="blinds(horizontal)">
                                      <p:cBhvr>
                                        <p:cTn id="27" dur="500"/>
                                        <p:tgtEl>
                                          <p:spTgt spid="1183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3747">
                                            <p:txEl>
                                              <p:pRg st="5" end="5"/>
                                            </p:txEl>
                                          </p:spTgt>
                                        </p:tgtEl>
                                        <p:attrNameLst>
                                          <p:attrName>style.visibility</p:attrName>
                                        </p:attrNameLst>
                                      </p:cBhvr>
                                      <p:to>
                                        <p:strVal val="visible"/>
                                      </p:to>
                                    </p:set>
                                    <p:animEffect transition="in" filter="blinds(horizontal)">
                                      <p:cBhvr>
                                        <p:cTn id="32" dur="500"/>
                                        <p:tgtEl>
                                          <p:spTgt spid="1183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3747">
                                            <p:txEl>
                                              <p:pRg st="6" end="6"/>
                                            </p:txEl>
                                          </p:spTgt>
                                        </p:tgtEl>
                                        <p:attrNameLst>
                                          <p:attrName>style.visibility</p:attrName>
                                        </p:attrNameLst>
                                      </p:cBhvr>
                                      <p:to>
                                        <p:strVal val="visible"/>
                                      </p:to>
                                    </p:set>
                                    <p:animEffect transition="in" filter="blinds(horizontal)">
                                      <p:cBhvr>
                                        <p:cTn id="37" dur="500"/>
                                        <p:tgtEl>
                                          <p:spTgt spid="1183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3747">
                                            <p:txEl>
                                              <p:pRg st="7" end="7"/>
                                            </p:txEl>
                                          </p:spTgt>
                                        </p:tgtEl>
                                        <p:attrNameLst>
                                          <p:attrName>style.visibility</p:attrName>
                                        </p:attrNameLst>
                                      </p:cBhvr>
                                      <p:to>
                                        <p:strVal val="visible"/>
                                      </p:to>
                                    </p:set>
                                    <p:animEffect transition="in" filter="blinds(horizontal)">
                                      <p:cBhvr>
                                        <p:cTn id="42" dur="500"/>
                                        <p:tgtEl>
                                          <p:spTgt spid="11837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3747">
                                            <p:txEl>
                                              <p:pRg st="8" end="8"/>
                                            </p:txEl>
                                          </p:spTgt>
                                        </p:tgtEl>
                                        <p:attrNameLst>
                                          <p:attrName>style.visibility</p:attrName>
                                        </p:attrNameLst>
                                      </p:cBhvr>
                                      <p:to>
                                        <p:strVal val="visible"/>
                                      </p:to>
                                    </p:set>
                                    <p:animEffect transition="in" filter="blinds(horizontal)">
                                      <p:cBhvr>
                                        <p:cTn id="47" dur="500"/>
                                        <p:tgtEl>
                                          <p:spTgt spid="11837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83747">
                                            <p:txEl>
                                              <p:pRg st="9" end="9"/>
                                            </p:txEl>
                                          </p:spTgt>
                                        </p:tgtEl>
                                        <p:attrNameLst>
                                          <p:attrName>style.visibility</p:attrName>
                                        </p:attrNameLst>
                                      </p:cBhvr>
                                      <p:to>
                                        <p:strVal val="visible"/>
                                      </p:to>
                                    </p:set>
                                    <p:animEffect transition="in" filter="blinds(horizontal)">
                                      <p:cBhvr>
                                        <p:cTn id="52" dur="500"/>
                                        <p:tgtEl>
                                          <p:spTgt spid="11837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83747">
                                            <p:txEl>
                                              <p:pRg st="10" end="10"/>
                                            </p:txEl>
                                          </p:spTgt>
                                        </p:tgtEl>
                                        <p:attrNameLst>
                                          <p:attrName>style.visibility</p:attrName>
                                        </p:attrNameLst>
                                      </p:cBhvr>
                                      <p:to>
                                        <p:strVal val="visible"/>
                                      </p:to>
                                    </p:set>
                                    <p:animEffect transition="in" filter="blinds(horizontal)">
                                      <p:cBhvr>
                                        <p:cTn id="57" dur="500"/>
                                        <p:tgtEl>
                                          <p:spTgt spid="11837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183745">
            <a:extLst>
              <a:ext uri="{FF2B5EF4-FFF2-40B4-BE49-F238E27FC236}">
                <a16:creationId xmlns:a16="http://schemas.microsoft.com/office/drawing/2014/main" id="{AA9CD6BB-DCCF-445C-A853-328AA0BC57AB}"/>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非上下文无关的语言结构</a:t>
            </a:r>
          </a:p>
        </p:txBody>
      </p:sp>
      <mc:AlternateContent xmlns:mc="http://schemas.openxmlformats.org/markup-compatibility/2006" xmlns:a14="http://schemas.microsoft.com/office/drawing/2010/main">
        <mc:Choice Requires="a14">
          <p:sp>
            <p:nvSpPr>
              <p:cNvPr id="1183747" name="内容占位符 1183746">
                <a:extLst>
                  <a:ext uri="{FF2B5EF4-FFF2-40B4-BE49-F238E27FC236}">
                    <a16:creationId xmlns:a16="http://schemas.microsoft.com/office/drawing/2014/main" id="{DFA3B042-B9A6-4884-95E7-BE6C0EC465AB}"/>
                  </a:ext>
                </a:extLst>
              </p:cNvPr>
              <p:cNvSpPr>
                <a:spLocks noGrp="1" noChangeArrowheads="1"/>
              </p:cNvSpPr>
              <p:nvPr>
                <p:ph idx="1"/>
              </p:nvPr>
            </p:nvSpPr>
            <p:spPr/>
            <p:txBody>
              <a:bodyPr>
                <a:normAutofit lnSpcReduction="10000"/>
              </a:bodyPr>
              <a:lstStyle/>
              <a:p>
                <a:pPr eaLnBrk="1" hangingPunct="1"/>
                <a:r>
                  <a:rPr lang="zh-CN" altLang="en-US" dirty="0">
                    <a:latin typeface="Times New Roman" panose="02020603050405020304" pitchFamily="18" charset="0"/>
                    <a:ea typeface="宋体" panose="02010600030101010101" pitchFamily="2" charset="-122"/>
                  </a:rPr>
                  <a:t> 例</a:t>
                </a:r>
                <a:r>
                  <a:rPr lang="en-US" altLang="zh-CN" dirty="0">
                    <a:latin typeface="Times New Roman" panose="02020603050405020304" pitchFamily="18" charset="0"/>
                    <a:ea typeface="宋体" panose="02010600030101010101" pitchFamily="2" charset="-122"/>
                  </a:rPr>
                  <a:t>2.11 </a:t>
                </a:r>
              </a:p>
              <a:p>
                <a:pPr algn="ctr" eaLnBrk="1" hangingPunct="1">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L</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i="1" baseline="30000" dirty="0">
                    <a:latin typeface="Times New Roman" panose="02020603050405020304" pitchFamily="18" charset="0"/>
                    <a:ea typeface="宋体" panose="02010600030101010101" pitchFamily="2" charset="-122"/>
                  </a:rPr>
                  <a:t>n</a:t>
                </a:r>
                <a:r>
                  <a:rPr lang="en-US" altLang="zh-CN" i="1" dirty="0">
                    <a:latin typeface="Times New Roman" panose="02020603050405020304" pitchFamily="18" charset="0"/>
                    <a:ea typeface="宋体" panose="02010600030101010101" pitchFamily="2" charset="-122"/>
                  </a:rPr>
                  <a:t>b</a:t>
                </a:r>
                <a:r>
                  <a:rPr lang="en-US" altLang="zh-CN" i="1" baseline="30000" dirty="0">
                    <a:latin typeface="Times New Roman" panose="02020603050405020304" pitchFamily="18" charset="0"/>
                    <a:ea typeface="宋体" panose="02010600030101010101" pitchFamily="2" charset="-122"/>
                  </a:rPr>
                  <a:t>n</a:t>
                </a:r>
                <a:r>
                  <a:rPr lang="en-US" altLang="zh-CN" i="1" dirty="0">
                    <a:latin typeface="Times New Roman" panose="02020603050405020304" pitchFamily="18" charset="0"/>
                    <a:ea typeface="宋体" panose="02010600030101010101" pitchFamily="2" charset="-122"/>
                  </a:rPr>
                  <a:t>c</a:t>
                </a:r>
                <a:r>
                  <a:rPr lang="en-US" altLang="zh-CN" i="1" baseline="30000"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m</a:t>
                </a:r>
                <a:r>
                  <a:rPr lang="en-US" altLang="zh-CN" dirty="0">
                    <a:latin typeface="Times New Roman" panose="02020603050405020304" pitchFamily="18" charset="0"/>
                    <a:ea typeface="宋体" panose="02010600030101010101" pitchFamily="2" charset="-122"/>
                  </a:rPr>
                  <a:t>≥0}</a:t>
                </a:r>
              </a:p>
              <a:p>
                <a:r>
                  <a:rPr lang="en-US" altLang="zh-CN" dirty="0"/>
                  <a:t>T = {a, b, c}</a:t>
                </a:r>
              </a:p>
              <a:p>
                <a:r>
                  <a:rPr lang="pt-BR" altLang="zh-CN" dirty="0"/>
                  <a:t>N = {S, A, B, C, T}</a:t>
                </a:r>
              </a:p>
              <a:p>
                <a:r>
                  <a:rPr lang="en-US" altLang="zh-CN" dirty="0"/>
                  <a:t>R = {S→ </a:t>
                </a:r>
                <a14:m>
                  <m:oMath xmlns:m="http://schemas.openxmlformats.org/officeDocument/2006/math">
                    <m:r>
                      <m:rPr>
                        <m:sty m:val="p"/>
                      </m:rPr>
                      <a:rPr lang="en-US" altLang="zh-CN" b="0" i="1" smtClean="0">
                        <a:latin typeface="Cambria Math" panose="02040503050406030204" pitchFamily="18" charset="0"/>
                      </a:rPr>
                      <m:t>ϵ</m:t>
                    </m:r>
                  </m:oMath>
                </a14:m>
                <a:r>
                  <a:rPr lang="en-US" altLang="zh-CN" dirty="0"/>
                  <a:t>, S→ T, T→ </a:t>
                </a:r>
                <a:r>
                  <a:rPr lang="en-US" altLang="zh-CN" dirty="0" err="1"/>
                  <a:t>aBC</a:t>
                </a:r>
                <a:r>
                  <a:rPr lang="en-US" altLang="zh-CN" dirty="0"/>
                  <a:t>, T→ </a:t>
                </a:r>
                <a:r>
                  <a:rPr lang="en-US" altLang="zh-CN" dirty="0" err="1"/>
                  <a:t>aTBC</a:t>
                </a:r>
                <a:r>
                  <a:rPr lang="en-US" altLang="zh-CN" dirty="0"/>
                  <a:t>,</a:t>
                </a:r>
                <a:endParaRPr lang="pt-BR" altLang="zh-CN" dirty="0"/>
              </a:p>
              <a:p>
                <a:pPr marL="0" indent="0">
                  <a:buNone/>
                </a:pPr>
                <a:r>
                  <a:rPr lang="pt-BR" altLang="zh-CN" dirty="0"/>
                  <a:t>	</a:t>
                </a:r>
                <a:r>
                  <a:rPr lang="pt-BR" altLang="zh-CN" dirty="0">
                    <a:solidFill>
                      <a:srgbClr val="FFC000"/>
                    </a:solidFill>
                  </a:rPr>
                  <a:t>(recursively generating </a:t>
                </a:r>
                <a:r>
                  <a:rPr lang="en-US" altLang="zh-CN" i="1" dirty="0">
                    <a:solidFill>
                      <a:srgbClr val="FFC000"/>
                    </a:solidFill>
                    <a:latin typeface="Times New Roman" panose="02020603050405020304" pitchFamily="18" charset="0"/>
                  </a:rPr>
                  <a:t>a</a:t>
                </a:r>
                <a:r>
                  <a:rPr lang="en-US" altLang="zh-CN" i="1" baseline="30000" dirty="0">
                    <a:solidFill>
                      <a:srgbClr val="FFC000"/>
                    </a:solidFill>
                    <a:latin typeface="Times New Roman" panose="02020603050405020304" pitchFamily="18" charset="0"/>
                  </a:rPr>
                  <a:t>n</a:t>
                </a:r>
                <a:r>
                  <a:rPr lang="en-US" altLang="zh-CN" i="1" dirty="0">
                    <a:solidFill>
                      <a:srgbClr val="FFC000"/>
                    </a:solidFill>
                    <a:latin typeface="Times New Roman" panose="02020603050405020304" pitchFamily="18" charset="0"/>
                  </a:rPr>
                  <a:t>(BC)</a:t>
                </a:r>
                <a:r>
                  <a:rPr lang="en-US" altLang="zh-CN" i="1" baseline="30000" dirty="0">
                    <a:solidFill>
                      <a:srgbClr val="FFC000"/>
                    </a:solidFill>
                    <a:latin typeface="Times New Roman" panose="02020603050405020304" pitchFamily="18" charset="0"/>
                  </a:rPr>
                  <a:t>n</a:t>
                </a:r>
                <a:r>
                  <a:rPr lang="pt-BR" altLang="zh-CN" dirty="0">
                    <a:solidFill>
                      <a:srgbClr val="FFC000"/>
                    </a:solidFill>
                  </a:rPr>
                  <a:t> )               </a:t>
                </a:r>
              </a:p>
              <a:p>
                <a:pPr marL="0" indent="0">
                  <a:buNone/>
                </a:pPr>
                <a:r>
                  <a:rPr lang="pt-BR" altLang="zh-CN" dirty="0"/>
                  <a:t>	</a:t>
                </a:r>
                <a:r>
                  <a:rPr lang="en-US" altLang="zh-CN" dirty="0"/>
                  <a:t>CB → CX, CX → BX, BX → BC, </a:t>
                </a:r>
              </a:p>
              <a:p>
                <a:pPr marL="0" indent="0">
                  <a:buNone/>
                </a:pPr>
                <a:r>
                  <a:rPr lang="en-US" altLang="zh-CN" dirty="0"/>
                  <a:t>	</a:t>
                </a:r>
                <a:r>
                  <a:rPr lang="en-US" altLang="zh-CN" dirty="0">
                    <a:solidFill>
                      <a:srgbClr val="FFC000"/>
                    </a:solidFill>
                  </a:rPr>
                  <a:t>(swapping two non-terminals: CB → BC)</a:t>
                </a:r>
              </a:p>
              <a:p>
                <a:pPr marL="0" indent="0">
                  <a:buNone/>
                </a:pPr>
                <a:r>
                  <a:rPr lang="en-US" altLang="zh-CN" dirty="0">
                    <a:latin typeface="Times New Roman" panose="02020603050405020304" pitchFamily="18" charset="0"/>
                    <a:ea typeface="宋体" panose="02010600030101010101" pitchFamily="2" charset="-122"/>
                  </a:rPr>
                  <a:t>	</a:t>
                </a:r>
                <a:r>
                  <a:rPr lang="pt-BR" altLang="zh-CN" dirty="0"/>
                  <a:t> aB → ab, bB → bb, bC → bc, cC → cc}</a:t>
                </a:r>
              </a:p>
              <a:p>
                <a:pPr marL="0" indent="0">
                  <a:buNone/>
                </a:pPr>
                <a:r>
                  <a:rPr lang="pt-BR" altLang="zh-CN" dirty="0"/>
                  <a:t>	</a:t>
                </a:r>
                <a:r>
                  <a:rPr lang="pt-BR" altLang="zh-CN" dirty="0">
                    <a:solidFill>
                      <a:srgbClr val="FFC000"/>
                    </a:solidFill>
                  </a:rPr>
                  <a:t>(from </a:t>
                </a:r>
                <a:r>
                  <a:rPr lang="en-US" altLang="zh-CN" i="1" dirty="0" err="1">
                    <a:solidFill>
                      <a:srgbClr val="FFC000"/>
                    </a:solidFill>
                    <a:latin typeface="Times New Roman" panose="02020603050405020304" pitchFamily="18" charset="0"/>
                  </a:rPr>
                  <a:t>a</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B</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C</a:t>
                </a:r>
                <a:r>
                  <a:rPr lang="en-US" altLang="zh-CN" i="1" baseline="30000" dirty="0" err="1">
                    <a:solidFill>
                      <a:srgbClr val="FFC000"/>
                    </a:solidFill>
                    <a:latin typeface="Times New Roman" panose="02020603050405020304" pitchFamily="18" charset="0"/>
                  </a:rPr>
                  <a:t>n</a:t>
                </a:r>
                <a:r>
                  <a:rPr lang="en-US" altLang="zh-CN" i="1" baseline="30000" dirty="0">
                    <a:solidFill>
                      <a:srgbClr val="FFC000"/>
                    </a:solidFill>
                    <a:latin typeface="Times New Roman" panose="02020603050405020304" pitchFamily="18" charset="0"/>
                  </a:rPr>
                  <a:t> </a:t>
                </a:r>
                <a:r>
                  <a:rPr lang="pt-BR" altLang="zh-CN" dirty="0">
                    <a:solidFill>
                      <a:srgbClr val="FFC000"/>
                    </a:solidFill>
                  </a:rPr>
                  <a:t>to </a:t>
                </a:r>
                <a:r>
                  <a:rPr lang="en-US" altLang="zh-CN" i="1" dirty="0" err="1">
                    <a:solidFill>
                      <a:srgbClr val="FFC000"/>
                    </a:solidFill>
                    <a:latin typeface="Times New Roman" panose="02020603050405020304" pitchFamily="18" charset="0"/>
                  </a:rPr>
                  <a:t>a</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b</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c</a:t>
                </a:r>
                <a:r>
                  <a:rPr lang="en-US" altLang="zh-CN" i="1" baseline="30000" dirty="0" err="1">
                    <a:solidFill>
                      <a:srgbClr val="FFC000"/>
                    </a:solidFill>
                    <a:latin typeface="Times New Roman" panose="02020603050405020304" pitchFamily="18" charset="0"/>
                  </a:rPr>
                  <a:t>n</a:t>
                </a:r>
                <a:r>
                  <a:rPr lang="pt-BR" altLang="zh-CN" dirty="0">
                    <a:solidFill>
                      <a:srgbClr val="FFC000"/>
                    </a:solidFill>
                  </a:rPr>
                  <a:t>)</a:t>
                </a:r>
                <a:endParaRPr lang="zh-CN" altLang="en-US" dirty="0">
                  <a:solidFill>
                    <a:srgbClr val="FFC000"/>
                  </a:solidFill>
                  <a:latin typeface="Times New Roman" panose="02020603050405020304" pitchFamily="18" charset="0"/>
                  <a:ea typeface="宋体" panose="02010600030101010101" pitchFamily="2" charset="-122"/>
                </a:endParaRPr>
              </a:p>
            </p:txBody>
          </p:sp>
        </mc:Choice>
        <mc:Fallback xmlns="">
          <p:sp>
            <p:nvSpPr>
              <p:cNvPr id="1183747" name="内容占位符 1183746">
                <a:extLst>
                  <a:ext uri="{FF2B5EF4-FFF2-40B4-BE49-F238E27FC236}">
                    <a16:creationId xmlns:a16="http://schemas.microsoft.com/office/drawing/2014/main" id="{DFA3B042-B9A6-4884-95E7-BE6C0EC465AB}"/>
                  </a:ext>
                </a:extLst>
              </p:cNvPr>
              <p:cNvSpPr>
                <a:spLocks noGrp="1" noRot="1" noChangeAspect="1" noMove="1" noResize="1" noEditPoints="1" noAdjustHandles="1" noChangeArrowheads="1" noChangeShapeType="1" noTextEdit="1"/>
              </p:cNvSpPr>
              <p:nvPr>
                <p:ph idx="1"/>
              </p:nvPr>
            </p:nvSpPr>
            <p:spPr>
              <a:blipFill>
                <a:blip r:embed="rId2"/>
                <a:stretch>
                  <a:fillRect l="-864" t="-2395" b="-31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7549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animEffect transition="in" filter="blinds(horizontal)">
                                      <p:cBhvr>
                                        <p:cTn id="7" dur="500"/>
                                        <p:tgtEl>
                                          <p:spTgt spid="118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3747">
                                            <p:txEl>
                                              <p:pRg st="1" end="1"/>
                                            </p:txEl>
                                          </p:spTgt>
                                        </p:tgtEl>
                                        <p:attrNameLst>
                                          <p:attrName>style.visibility</p:attrName>
                                        </p:attrNameLst>
                                      </p:cBhvr>
                                      <p:to>
                                        <p:strVal val="visible"/>
                                      </p:to>
                                    </p:set>
                                    <p:animEffect transition="in" filter="blinds(horizontal)">
                                      <p:cBhvr>
                                        <p:cTn id="12" dur="500"/>
                                        <p:tgtEl>
                                          <p:spTgt spid="1183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3747">
                                            <p:txEl>
                                              <p:pRg st="2" end="2"/>
                                            </p:txEl>
                                          </p:spTgt>
                                        </p:tgtEl>
                                        <p:attrNameLst>
                                          <p:attrName>style.visibility</p:attrName>
                                        </p:attrNameLst>
                                      </p:cBhvr>
                                      <p:to>
                                        <p:strVal val="visible"/>
                                      </p:to>
                                    </p:set>
                                    <p:animEffect transition="in" filter="blinds(horizontal)">
                                      <p:cBhvr>
                                        <p:cTn id="17" dur="500"/>
                                        <p:tgtEl>
                                          <p:spTgt spid="1183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3747">
                                            <p:txEl>
                                              <p:pRg st="3" end="3"/>
                                            </p:txEl>
                                          </p:spTgt>
                                        </p:tgtEl>
                                        <p:attrNameLst>
                                          <p:attrName>style.visibility</p:attrName>
                                        </p:attrNameLst>
                                      </p:cBhvr>
                                      <p:to>
                                        <p:strVal val="visible"/>
                                      </p:to>
                                    </p:set>
                                    <p:animEffect transition="in" filter="blinds(horizontal)">
                                      <p:cBhvr>
                                        <p:cTn id="22" dur="500"/>
                                        <p:tgtEl>
                                          <p:spTgt spid="1183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3747">
                                            <p:txEl>
                                              <p:pRg st="4" end="4"/>
                                            </p:txEl>
                                          </p:spTgt>
                                        </p:tgtEl>
                                        <p:attrNameLst>
                                          <p:attrName>style.visibility</p:attrName>
                                        </p:attrNameLst>
                                      </p:cBhvr>
                                      <p:to>
                                        <p:strVal val="visible"/>
                                      </p:to>
                                    </p:set>
                                    <p:animEffect transition="in" filter="blinds(horizontal)">
                                      <p:cBhvr>
                                        <p:cTn id="27" dur="500"/>
                                        <p:tgtEl>
                                          <p:spTgt spid="1183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3747">
                                            <p:txEl>
                                              <p:pRg st="5" end="5"/>
                                            </p:txEl>
                                          </p:spTgt>
                                        </p:tgtEl>
                                        <p:attrNameLst>
                                          <p:attrName>style.visibility</p:attrName>
                                        </p:attrNameLst>
                                      </p:cBhvr>
                                      <p:to>
                                        <p:strVal val="visible"/>
                                      </p:to>
                                    </p:set>
                                    <p:animEffect transition="in" filter="blinds(horizontal)">
                                      <p:cBhvr>
                                        <p:cTn id="32" dur="500"/>
                                        <p:tgtEl>
                                          <p:spTgt spid="1183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3747">
                                            <p:txEl>
                                              <p:pRg st="6" end="6"/>
                                            </p:txEl>
                                          </p:spTgt>
                                        </p:tgtEl>
                                        <p:attrNameLst>
                                          <p:attrName>style.visibility</p:attrName>
                                        </p:attrNameLst>
                                      </p:cBhvr>
                                      <p:to>
                                        <p:strVal val="visible"/>
                                      </p:to>
                                    </p:set>
                                    <p:animEffect transition="in" filter="blinds(horizontal)">
                                      <p:cBhvr>
                                        <p:cTn id="37" dur="500"/>
                                        <p:tgtEl>
                                          <p:spTgt spid="1183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3747">
                                            <p:txEl>
                                              <p:pRg st="7" end="7"/>
                                            </p:txEl>
                                          </p:spTgt>
                                        </p:tgtEl>
                                        <p:attrNameLst>
                                          <p:attrName>style.visibility</p:attrName>
                                        </p:attrNameLst>
                                      </p:cBhvr>
                                      <p:to>
                                        <p:strVal val="visible"/>
                                      </p:to>
                                    </p:set>
                                    <p:animEffect transition="in" filter="blinds(horizontal)">
                                      <p:cBhvr>
                                        <p:cTn id="42" dur="500"/>
                                        <p:tgtEl>
                                          <p:spTgt spid="11837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3747">
                                            <p:txEl>
                                              <p:pRg st="8" end="8"/>
                                            </p:txEl>
                                          </p:spTgt>
                                        </p:tgtEl>
                                        <p:attrNameLst>
                                          <p:attrName>style.visibility</p:attrName>
                                        </p:attrNameLst>
                                      </p:cBhvr>
                                      <p:to>
                                        <p:strVal val="visible"/>
                                      </p:to>
                                    </p:set>
                                    <p:animEffect transition="in" filter="blinds(horizontal)">
                                      <p:cBhvr>
                                        <p:cTn id="47" dur="500"/>
                                        <p:tgtEl>
                                          <p:spTgt spid="11837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83747">
                                            <p:txEl>
                                              <p:pRg st="9" end="9"/>
                                            </p:txEl>
                                          </p:spTgt>
                                        </p:tgtEl>
                                        <p:attrNameLst>
                                          <p:attrName>style.visibility</p:attrName>
                                        </p:attrNameLst>
                                      </p:cBhvr>
                                      <p:to>
                                        <p:strVal val="visible"/>
                                      </p:to>
                                    </p:set>
                                    <p:animEffect transition="in" filter="blinds(horizontal)">
                                      <p:cBhvr>
                                        <p:cTn id="52" dur="500"/>
                                        <p:tgtEl>
                                          <p:spTgt spid="11837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a:extLst>
              <a:ext uri="{FF2B5EF4-FFF2-40B4-BE49-F238E27FC236}">
                <a16:creationId xmlns:a16="http://schemas.microsoft.com/office/drawing/2014/main" id="{AC0402D5-7BFB-4A4A-9043-D95F94E122BE}"/>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Chomsky</a:t>
            </a:r>
            <a:r>
              <a:rPr lang="zh-CN" altLang="en-US">
                <a:latin typeface="Times New Roman" panose="02020603050405020304" pitchFamily="18" charset="0"/>
              </a:rPr>
              <a:t>体系</a:t>
            </a:r>
            <a:r>
              <a:rPr lang="en-US" altLang="zh-CN">
                <a:latin typeface="Times New Roman" panose="02020603050405020304" pitchFamily="18" charset="0"/>
              </a:rPr>
              <a:t>——</a:t>
            </a:r>
            <a:r>
              <a:rPr lang="zh-CN" altLang="en-US">
                <a:latin typeface="Times New Roman" panose="02020603050405020304" pitchFamily="18" charset="0"/>
              </a:rPr>
              <a:t>总结</a:t>
            </a:r>
          </a:p>
        </p:txBody>
      </p:sp>
      <p:sp>
        <p:nvSpPr>
          <p:cNvPr id="70661" name="Rectangle 3">
            <a:extLst>
              <a:ext uri="{FF2B5EF4-FFF2-40B4-BE49-F238E27FC236}">
                <a16:creationId xmlns:a16="http://schemas.microsoft.com/office/drawing/2014/main" id="{588C77F9-7FFA-492C-BD99-BA05115EB231}"/>
              </a:ext>
            </a:extLst>
          </p:cNvPr>
          <p:cNvSpPr>
            <a:spLocks noGrp="1" noChangeArrowheads="1"/>
          </p:cNvSpPr>
          <p:nvPr>
            <p:ph idx="1"/>
          </p:nvPr>
        </p:nvSpPr>
        <p:spPr/>
        <p:txBody>
          <a:bodyPr>
            <a:normAutofit/>
          </a:bodyPr>
          <a:lstStyle/>
          <a:p>
            <a:pPr eaLnBrk="1" hangingPunct="1">
              <a:buFont typeface="Wingdings" panose="05000000000000000000" pitchFamily="2" charset="2"/>
              <a:buNone/>
            </a:pPr>
            <a:r>
              <a:rPr lang="en-US" altLang="zh-CN" sz="2400" i="1" dirty="0">
                <a:latin typeface="Times New Roman" panose="02020603050405020304" pitchFamily="18" charset="0"/>
              </a:rPr>
              <a:t>G</a:t>
            </a:r>
            <a:r>
              <a:rPr lang="en-US" altLang="zh-CN" sz="2400" dirty="0">
                <a:latin typeface="Times New Roman" panose="02020603050405020304" pitchFamily="18" charset="0"/>
              </a:rPr>
              <a:t> = (</a:t>
            </a:r>
            <a:r>
              <a:rPr lang="en-US" altLang="zh-CN" sz="2400" i="1" dirty="0">
                <a:latin typeface="Times New Roman" panose="02020603050405020304" pitchFamily="18" charset="0"/>
              </a:rPr>
              <a:t>V</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zh-CN" altLang="en-US" sz="2400" dirty="0">
                <a:latin typeface="Times New Roman" panose="02020603050405020304" pitchFamily="18" charset="0"/>
              </a:rPr>
              <a:t>，</a:t>
            </a:r>
            <a:r>
              <a:rPr lang="en-US" altLang="zh-CN" sz="2400" i="1" dirty="0">
                <a:latin typeface="Times New Roman" panose="02020603050405020304" pitchFamily="18" charset="0"/>
              </a:rPr>
              <a:t>P</a:t>
            </a:r>
            <a:r>
              <a:rPr lang="zh-CN" altLang="en-US"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Times New Roman" panose="02020603050405020304" pitchFamily="18" charset="0"/>
              </a:rPr>
              <a:t>是一个文法</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en-US" altLang="zh-CN" sz="2400" i="1" dirty="0">
                <a:latin typeface="Times New Roman" panose="02020603050405020304" pitchFamily="18" charset="0"/>
              </a:rPr>
              <a:t>β</a:t>
            </a:r>
            <a:r>
              <a:rPr lang="en-US" altLang="zh-CN" sz="2400" dirty="0">
                <a:latin typeface="Times New Roman" panose="02020603050405020304" pitchFamily="18" charset="0"/>
              </a:rPr>
              <a:t> ∈ </a:t>
            </a:r>
            <a:r>
              <a:rPr lang="en-US" altLang="zh-CN" sz="2400" i="1" dirty="0">
                <a:latin typeface="Times New Roman" panose="02020603050405020304" pitchFamily="18" charset="0"/>
              </a:rPr>
              <a:t>P</a:t>
            </a:r>
          </a:p>
          <a:p>
            <a:pPr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a:t>
            </a:r>
            <a:r>
              <a:rPr lang="en-US" altLang="zh-CN" sz="2400" dirty="0">
                <a:latin typeface="Times New Roman" panose="02020603050405020304" pitchFamily="18" charset="0"/>
              </a:rPr>
              <a:t>0</a:t>
            </a:r>
            <a:r>
              <a:rPr lang="zh-CN" altLang="en-US" sz="2400" dirty="0">
                <a:latin typeface="Times New Roman" panose="02020603050405020304" pitchFamily="18" charset="0"/>
              </a:rPr>
              <a:t>型文法，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0</a:t>
            </a:r>
            <a:r>
              <a:rPr lang="zh-CN" altLang="en-US" sz="2400" dirty="0">
                <a:latin typeface="Times New Roman" panose="02020603050405020304" pitchFamily="18" charset="0"/>
              </a:rPr>
              <a:t>型语言；</a:t>
            </a:r>
          </a:p>
          <a:p>
            <a:pPr eaLnBrk="1" hangingPunct="1">
              <a:buFont typeface="Wingdings" panose="05000000000000000000" pitchFamily="2" charset="2"/>
              <a:buNone/>
            </a:pPr>
            <a:r>
              <a:rPr lang="zh-CN" altLang="en-US" sz="2400" b="1"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a:t>
            </a:r>
            <a:r>
              <a:rPr lang="zh-CN" altLang="en-US" sz="2400" b="1" dirty="0">
                <a:solidFill>
                  <a:srgbClr val="FFFF00"/>
                </a:solidFill>
                <a:latin typeface="Times New Roman" panose="02020603050405020304" pitchFamily="18" charset="0"/>
              </a:rPr>
              <a:t>其能力相当于图灵机</a:t>
            </a:r>
          </a:p>
          <a:p>
            <a:pPr eaLnBrk="1" hangingPunct="1">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en-US" altLang="zh-CN" sz="2400" i="1" dirty="0">
                <a:latin typeface="Times New Roman" panose="02020603050405020304" pitchFamily="18" charset="0"/>
              </a:rPr>
              <a:t>β</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a:t>
            </a:r>
            <a:r>
              <a:rPr lang="en-US" altLang="zh-CN" sz="2400" dirty="0">
                <a:latin typeface="Times New Roman" panose="02020603050405020304" pitchFamily="18" charset="0"/>
              </a:rPr>
              <a:t>1</a:t>
            </a:r>
            <a:r>
              <a:rPr lang="zh-CN" altLang="en-US" sz="2400" dirty="0">
                <a:latin typeface="Times New Roman" panose="02020603050405020304" pitchFamily="18" charset="0"/>
              </a:rPr>
              <a:t>型文法，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1</a:t>
            </a:r>
            <a:r>
              <a:rPr lang="zh-CN" altLang="en-US" sz="2400" dirty="0">
                <a:latin typeface="Times New Roman" panose="02020603050405020304" pitchFamily="18" charset="0"/>
              </a:rPr>
              <a:t>型语言</a:t>
            </a:r>
            <a:r>
              <a:rPr lang="en-US" altLang="zh-CN" sz="2400" dirty="0">
                <a:latin typeface="Times New Roman" panose="02020603050405020304" pitchFamily="18" charset="0"/>
              </a:rPr>
              <a:t>(</a:t>
            </a:r>
            <a:r>
              <a:rPr lang="zh-CN" altLang="en-US" sz="2400" dirty="0">
                <a:latin typeface="Times New Roman" panose="02020603050405020304" pitchFamily="18" charset="0"/>
              </a:rPr>
              <a:t>除</a:t>
            </a:r>
            <a:r>
              <a:rPr lang="zh-CN" altLang="en-US" sz="2400" i="1" dirty="0">
                <a:latin typeface="Times New Roman" panose="02020603050405020304" pitchFamily="18" charset="0"/>
              </a:rPr>
              <a:t>Ｓ</a:t>
            </a:r>
            <a:r>
              <a:rPr lang="zh-CN" altLang="en-US"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a:t>
            </a:r>
          </a:p>
          <a:p>
            <a:pPr eaLnBrk="1" hangingPunct="1">
              <a:buFont typeface="Wingdings" panose="05000000000000000000" pitchFamily="2" charset="2"/>
              <a:buNone/>
            </a:pPr>
            <a:r>
              <a:rPr lang="en-US" altLang="zh-CN" sz="2400" b="1" dirty="0">
                <a:solidFill>
                  <a:srgbClr val="FFFF00"/>
                </a:solidFill>
                <a:latin typeface="Times New Roman" panose="02020603050405020304" pitchFamily="18" charset="0"/>
              </a:rPr>
              <a:t>    ---</a:t>
            </a:r>
            <a:r>
              <a:rPr lang="zh-CN" altLang="en-US" sz="2400" b="1" dirty="0">
                <a:solidFill>
                  <a:srgbClr val="FFFF00"/>
                </a:solidFill>
                <a:latin typeface="Times New Roman" panose="02020603050405020304" pitchFamily="18" charset="0"/>
              </a:rPr>
              <a:t>其识别系统是线性界限自动机</a:t>
            </a:r>
          </a:p>
          <a:p>
            <a:pPr eaLnBrk="1" hangingPunct="1">
              <a:buFont typeface="Wingdings" panose="05000000000000000000" pitchFamily="2" charset="2"/>
              <a:buNone/>
            </a:pPr>
            <a:r>
              <a:rPr lang="zh-CN" altLang="en-US" sz="2400" dirty="0">
                <a:latin typeface="Times New Roman" panose="02020603050405020304" pitchFamily="18" charset="0"/>
              </a:rPr>
              <a:t>*	</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zh-CN" altLang="en-US" sz="2400" i="1" dirty="0">
                <a:latin typeface="Times New Roman" panose="02020603050405020304" pitchFamily="18" charset="0"/>
              </a:rPr>
              <a:t>Ｖ</a:t>
            </a:r>
            <a:r>
              <a:rPr lang="en-US" altLang="zh-CN" sz="2400" dirty="0">
                <a:latin typeface="Times New Roman" panose="02020603050405020304" pitchFamily="18" charset="0"/>
              </a:rPr>
              <a:t> :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a:t>
            </a:r>
            <a:r>
              <a:rPr lang="en-US" altLang="zh-CN" sz="2400" dirty="0">
                <a:latin typeface="Times New Roman" panose="02020603050405020304" pitchFamily="18" charset="0"/>
              </a:rPr>
              <a:t>2</a:t>
            </a:r>
            <a:r>
              <a:rPr lang="zh-CN" altLang="en-US" sz="2400" dirty="0">
                <a:latin typeface="Times New Roman" panose="02020603050405020304" pitchFamily="18" charset="0"/>
              </a:rPr>
              <a:t>型文法，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2</a:t>
            </a:r>
            <a:r>
              <a:rPr lang="zh-CN" altLang="en-US" sz="2400" dirty="0">
                <a:latin typeface="Times New Roman" panose="02020603050405020304" pitchFamily="18" charset="0"/>
              </a:rPr>
              <a:t>型语言</a:t>
            </a:r>
            <a:r>
              <a:rPr lang="en-US" altLang="zh-CN" sz="2400" dirty="0">
                <a:latin typeface="Times New Roman" panose="02020603050405020304" pitchFamily="18" charset="0"/>
              </a:rPr>
              <a:t>;</a:t>
            </a:r>
          </a:p>
          <a:p>
            <a:pPr eaLnBrk="1" hangingPunct="1">
              <a:buFont typeface="Wingdings" panose="05000000000000000000" pitchFamily="2" charset="2"/>
              <a:buNone/>
            </a:pPr>
            <a:r>
              <a:rPr lang="en-US" altLang="zh-CN" sz="2400" b="1" dirty="0">
                <a:solidFill>
                  <a:srgbClr val="FFFF00"/>
                </a:solidFill>
                <a:latin typeface="Times New Roman" panose="02020603050405020304" pitchFamily="18" charset="0"/>
              </a:rPr>
              <a:t>    ---</a:t>
            </a:r>
            <a:r>
              <a:rPr lang="zh-CN" altLang="en-US" sz="2400" b="1" dirty="0">
                <a:solidFill>
                  <a:srgbClr val="FFFF00"/>
                </a:solidFill>
                <a:latin typeface="Times New Roman" panose="02020603050405020304" pitchFamily="18" charset="0"/>
              </a:rPr>
              <a:t>其识别系统是不确定的下推自动机</a:t>
            </a:r>
          </a:p>
          <a:p>
            <a:pPr eaLnBrk="1" hangingPunct="1">
              <a:buFont typeface="Wingdings" panose="05000000000000000000" pitchFamily="2" charset="2"/>
              <a:buNone/>
            </a:pPr>
            <a:r>
              <a:rPr lang="zh-CN" altLang="en-US" sz="3000" dirty="0">
                <a:latin typeface="Times New Roman" panose="02020603050405020304" pitchFamily="18" charset="0"/>
              </a:rPr>
              <a:t>*	</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aB</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r>
              <a:rPr lang="en-US" altLang="zh-CN" sz="30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是右线性文法，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3</a:t>
            </a:r>
            <a:r>
              <a:rPr lang="zh-CN" altLang="en-US" sz="2400" dirty="0">
                <a:latin typeface="Times New Roman" panose="02020603050405020304" pitchFamily="18" charset="0"/>
              </a:rPr>
              <a:t>型语言</a:t>
            </a:r>
          </a:p>
          <a:p>
            <a:pPr eaLnBrk="1" hangingPunct="1">
              <a:buFont typeface="Wingdings" panose="05000000000000000000" pitchFamily="2" charset="2"/>
              <a:buNone/>
            </a:pPr>
            <a:r>
              <a:rPr lang="zh-CN" altLang="en-US" sz="3000" dirty="0">
                <a:latin typeface="Times New Roman" panose="02020603050405020304" pitchFamily="18" charset="0"/>
              </a:rPr>
              <a:t>	</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Ba</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r>
              <a:rPr lang="zh-CN" altLang="en-US" sz="3000" i="1" dirty="0">
                <a:latin typeface="Times New Roman" panose="02020603050405020304" pitchFamily="18" charset="0"/>
              </a:rPr>
              <a:t> </a:t>
            </a:r>
            <a:r>
              <a:rPr lang="en-US" altLang="zh-CN" sz="30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是左线性文法，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3</a:t>
            </a:r>
            <a:r>
              <a:rPr lang="zh-CN" altLang="en-US" sz="2400" dirty="0">
                <a:latin typeface="Times New Roman" panose="02020603050405020304" pitchFamily="18" charset="0"/>
              </a:rPr>
              <a:t>型语言</a:t>
            </a:r>
          </a:p>
          <a:p>
            <a:pPr eaLnBrk="1" hangingPunct="1">
              <a:buFont typeface="Wingdings" panose="05000000000000000000" pitchFamily="2" charset="2"/>
              <a:buNone/>
            </a:pPr>
            <a:r>
              <a:rPr lang="zh-CN" altLang="en-US" sz="2400" b="1"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a:t>
            </a:r>
            <a:r>
              <a:rPr lang="zh-CN" altLang="en-US" sz="2400" b="1" dirty="0">
                <a:solidFill>
                  <a:srgbClr val="FFFF00"/>
                </a:solidFill>
                <a:latin typeface="Times New Roman" panose="02020603050405020304" pitchFamily="18" charset="0"/>
              </a:rPr>
              <a:t>其识别系统是有穷自动机</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a:extLst>
              <a:ext uri="{FF2B5EF4-FFF2-40B4-BE49-F238E27FC236}">
                <a16:creationId xmlns:a16="http://schemas.microsoft.com/office/drawing/2014/main" id="{A4043322-C91A-491D-AFFE-4480FE0A6CB9}"/>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文法的类型</a:t>
            </a:r>
          </a:p>
        </p:txBody>
      </p:sp>
      <p:sp>
        <p:nvSpPr>
          <p:cNvPr id="71685" name="Text Box 3">
            <a:extLst>
              <a:ext uri="{FF2B5EF4-FFF2-40B4-BE49-F238E27FC236}">
                <a16:creationId xmlns:a16="http://schemas.microsoft.com/office/drawing/2014/main" id="{F37F40E9-9654-41F5-99AC-A8A9FF0BF7FB}"/>
              </a:ext>
            </a:extLst>
          </p:cNvPr>
          <p:cNvSpPr>
            <a:spLocks noGrp="1" noChangeArrowheads="1"/>
          </p:cNvSpPr>
          <p:nvPr>
            <p:ph idx="1"/>
          </p:nvPr>
        </p:nvSpPr>
        <p:spPr/>
        <p:txBody>
          <a:bodyPr/>
          <a:lstStyle/>
          <a:p>
            <a:pPr eaLnBrk="1" hangingPunct="1">
              <a:spcBef>
                <a:spcPct val="50000"/>
              </a:spcBef>
              <a:buFont typeface="Wingdings" panose="05000000000000000000" pitchFamily="2" charset="2"/>
              <a:buNone/>
            </a:pPr>
            <a:r>
              <a:rPr lang="zh-CN" altLang="en-US" sz="2400" dirty="0">
                <a:latin typeface="Times New Roman" panose="02020603050405020304" pitchFamily="18" charset="0"/>
              </a:rPr>
              <a:t>四种文法之间的关系是将产生式作进一步限制而定义的。</a:t>
            </a:r>
          </a:p>
          <a:p>
            <a:pPr eaLnBrk="1" hangingPunct="1">
              <a:spcBef>
                <a:spcPct val="50000"/>
              </a:spcBef>
              <a:buFont typeface="Wingdings" panose="05000000000000000000" pitchFamily="2" charset="2"/>
              <a:buNone/>
            </a:pPr>
            <a:r>
              <a:rPr lang="zh-CN" altLang="en-US" dirty="0">
                <a:latin typeface="Times New Roman" panose="02020603050405020304" pitchFamily="18" charset="0"/>
              </a:rPr>
              <a:t>四种文法之间的逐级“包含”关系如下：</a:t>
            </a:r>
          </a:p>
        </p:txBody>
      </p:sp>
      <p:sp>
        <p:nvSpPr>
          <p:cNvPr id="2" name="椭圆 1">
            <a:extLst>
              <a:ext uri="{FF2B5EF4-FFF2-40B4-BE49-F238E27FC236}">
                <a16:creationId xmlns:a16="http://schemas.microsoft.com/office/drawing/2014/main" id="{E17489B3-3655-47BE-830D-847349EA7048}"/>
              </a:ext>
            </a:extLst>
          </p:cNvPr>
          <p:cNvSpPr/>
          <p:nvPr/>
        </p:nvSpPr>
        <p:spPr>
          <a:xfrm>
            <a:off x="2681790" y="2812461"/>
            <a:ext cx="3780420" cy="3780420"/>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0" bIns="3564000" rtlCol="0" anchor="t" anchorCtr="0"/>
          <a:lstStyle/>
          <a:p>
            <a:pPr algn="ctr"/>
            <a:r>
              <a:rPr lang="en-US" altLang="zh-CN" sz="2400" b="1" dirty="0"/>
              <a:t>0</a:t>
            </a:r>
            <a:r>
              <a:rPr lang="zh-CN" altLang="en-US" sz="2400" b="1" dirty="0"/>
              <a:t>型文法</a:t>
            </a:r>
          </a:p>
        </p:txBody>
      </p:sp>
      <p:sp>
        <p:nvSpPr>
          <p:cNvPr id="17" name="椭圆 16">
            <a:extLst>
              <a:ext uri="{FF2B5EF4-FFF2-40B4-BE49-F238E27FC236}">
                <a16:creationId xmlns:a16="http://schemas.microsoft.com/office/drawing/2014/main" id="{806330AE-1680-4D28-B7B7-BB34D8B328FB}"/>
              </a:ext>
            </a:extLst>
          </p:cNvPr>
          <p:cNvSpPr/>
          <p:nvPr/>
        </p:nvSpPr>
        <p:spPr>
          <a:xfrm>
            <a:off x="2987824" y="3374555"/>
            <a:ext cx="3168352" cy="3168352"/>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0" bIns="3024000" rtlCol="0" anchor="t" anchorCtr="0"/>
          <a:lstStyle/>
          <a:p>
            <a:pPr algn="ctr"/>
            <a:r>
              <a:rPr lang="en-US" altLang="zh-CN" sz="2400" b="1" dirty="0"/>
              <a:t>1</a:t>
            </a:r>
            <a:r>
              <a:rPr lang="zh-CN" altLang="en-US" sz="2400" b="1" dirty="0"/>
              <a:t>型文法</a:t>
            </a:r>
          </a:p>
        </p:txBody>
      </p:sp>
      <p:sp>
        <p:nvSpPr>
          <p:cNvPr id="18" name="椭圆 17">
            <a:extLst>
              <a:ext uri="{FF2B5EF4-FFF2-40B4-BE49-F238E27FC236}">
                <a16:creationId xmlns:a16="http://schemas.microsoft.com/office/drawing/2014/main" id="{D6E74FB6-BD3F-42E5-BD09-E7FAFB89BCE9}"/>
              </a:ext>
            </a:extLst>
          </p:cNvPr>
          <p:cNvSpPr/>
          <p:nvPr/>
        </p:nvSpPr>
        <p:spPr>
          <a:xfrm>
            <a:off x="3311860" y="3950619"/>
            <a:ext cx="2520280" cy="2520280"/>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0" bIns="2484000" rtlCol="0" anchor="t" anchorCtr="0"/>
          <a:lstStyle/>
          <a:p>
            <a:pPr algn="ctr"/>
            <a:r>
              <a:rPr lang="en-US" altLang="zh-CN" sz="2400" b="1" dirty="0"/>
              <a:t>2</a:t>
            </a:r>
            <a:r>
              <a:rPr lang="zh-CN" altLang="en-US" sz="2400" b="1" dirty="0"/>
              <a:t>型文法</a:t>
            </a:r>
          </a:p>
        </p:txBody>
      </p:sp>
      <p:sp>
        <p:nvSpPr>
          <p:cNvPr id="19" name="椭圆 18">
            <a:extLst>
              <a:ext uri="{FF2B5EF4-FFF2-40B4-BE49-F238E27FC236}">
                <a16:creationId xmlns:a16="http://schemas.microsoft.com/office/drawing/2014/main" id="{C7E1E208-0515-49CF-97D9-52BF90984158}"/>
              </a:ext>
            </a:extLst>
          </p:cNvPr>
          <p:cNvSpPr/>
          <p:nvPr/>
        </p:nvSpPr>
        <p:spPr>
          <a:xfrm>
            <a:off x="3635896" y="4533074"/>
            <a:ext cx="1872208" cy="1872208"/>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540000" bIns="1332000" rtlCol="0" anchor="t" anchorCtr="0"/>
          <a:lstStyle/>
          <a:p>
            <a:pPr algn="ctr"/>
            <a:r>
              <a:rPr lang="en-US" altLang="zh-CN" sz="2400" b="1" dirty="0"/>
              <a:t>3</a:t>
            </a:r>
            <a:r>
              <a:rPr lang="zh-CN" altLang="en-US" sz="2400" b="1" dirty="0"/>
              <a:t>型文法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1679E298-E58C-4B26-897F-02C6C8AAB6C0}"/>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2.1 </a:t>
            </a:r>
            <a:r>
              <a:rPr lang="zh-CN" altLang="en-US">
                <a:latin typeface="Times New Roman" panose="02020603050405020304" pitchFamily="18" charset="0"/>
              </a:rPr>
              <a:t>语言概述</a:t>
            </a:r>
          </a:p>
        </p:txBody>
      </p:sp>
      <p:sp>
        <p:nvSpPr>
          <p:cNvPr id="977923" name="Rectangle 3">
            <a:extLst>
              <a:ext uri="{FF2B5EF4-FFF2-40B4-BE49-F238E27FC236}">
                <a16:creationId xmlns:a16="http://schemas.microsoft.com/office/drawing/2014/main" id="{CD3E87D3-0F43-47B7-A993-3F4164160D9D}"/>
              </a:ext>
            </a:extLst>
          </p:cNvPr>
          <p:cNvSpPr>
            <a:spLocks noGrp="1" noChangeArrowheads="1"/>
          </p:cNvSpPr>
          <p:nvPr>
            <p:ph idx="1"/>
          </p:nvPr>
        </p:nvSpPr>
        <p:spPr/>
        <p:txBody>
          <a:bodyPr lIns="92075" tIns="46038" rIns="92075" bIns="46038"/>
          <a:lstStyle/>
          <a:p>
            <a:pPr eaLnBrk="1" hangingPunct="1">
              <a:lnSpc>
                <a:spcPct val="110000"/>
              </a:lnSpc>
            </a:pPr>
            <a:r>
              <a:rPr lang="zh-CN" altLang="en-US" dirty="0">
                <a:latin typeface="楷体_GB2312" pitchFamily="49" charset="-122"/>
              </a:rPr>
              <a:t>语言的描述方法</a:t>
            </a:r>
            <a:r>
              <a:rPr lang="en-US" altLang="zh-CN" dirty="0">
                <a:latin typeface="楷体_GB2312" pitchFamily="49" charset="-122"/>
              </a:rPr>
              <a:t>——</a:t>
            </a:r>
            <a:r>
              <a:rPr lang="zh-CN" altLang="en-US" dirty="0">
                <a:latin typeface="楷体_GB2312" pitchFamily="49" charset="-122"/>
              </a:rPr>
              <a:t>现状</a:t>
            </a:r>
          </a:p>
          <a:p>
            <a:pPr lvl="1" eaLnBrk="1" hangingPunct="1">
              <a:lnSpc>
                <a:spcPct val="110000"/>
              </a:lnSpc>
            </a:pPr>
            <a:r>
              <a:rPr lang="zh-CN" altLang="en-US" sz="3200" dirty="0">
                <a:latin typeface="楷体_GB2312" pitchFamily="49" charset="-122"/>
              </a:rPr>
              <a:t>自然语言：自然、方便</a:t>
            </a:r>
            <a:r>
              <a:rPr lang="en-US" altLang="zh-CN" sz="3200" dirty="0">
                <a:latin typeface="楷体_GB2312" pitchFamily="49" charset="-122"/>
              </a:rPr>
              <a:t>-</a:t>
            </a:r>
            <a:r>
              <a:rPr lang="zh-CN" altLang="en-US" sz="3200" dirty="0">
                <a:latin typeface="楷体_GB2312" pitchFamily="49" charset="-122"/>
              </a:rPr>
              <a:t>非形式化</a:t>
            </a:r>
          </a:p>
          <a:p>
            <a:pPr lvl="1" eaLnBrk="1" hangingPunct="1">
              <a:lnSpc>
                <a:spcPct val="110000"/>
              </a:lnSpc>
            </a:pPr>
            <a:r>
              <a:rPr lang="zh-CN" altLang="en-US" sz="3200" dirty="0">
                <a:latin typeface="楷体_GB2312" pitchFamily="49" charset="-122"/>
              </a:rPr>
              <a:t>数学语言（符号）：严格、准确</a:t>
            </a:r>
            <a:r>
              <a:rPr lang="en-US" altLang="zh-CN" sz="3200" dirty="0">
                <a:latin typeface="楷体_GB2312" pitchFamily="49" charset="-122"/>
              </a:rPr>
              <a:t>-</a:t>
            </a:r>
            <a:r>
              <a:rPr lang="zh-CN" altLang="en-US" sz="3200" dirty="0">
                <a:latin typeface="楷体_GB2312" pitchFamily="49" charset="-122"/>
              </a:rPr>
              <a:t>形式化</a:t>
            </a:r>
          </a:p>
          <a:p>
            <a:pPr lvl="1" algn="just" eaLnBrk="1" hangingPunct="1">
              <a:lnSpc>
                <a:spcPct val="110000"/>
              </a:lnSpc>
            </a:pPr>
            <a:r>
              <a:rPr lang="zh-CN" altLang="en-US" sz="3200" dirty="0">
                <a:latin typeface="楷体_GB2312" pitchFamily="49" charset="-122"/>
              </a:rPr>
              <a:t>形式化描述</a:t>
            </a:r>
          </a:p>
          <a:p>
            <a:pPr lvl="2" algn="just" eaLnBrk="1" hangingPunct="1">
              <a:lnSpc>
                <a:spcPct val="110000"/>
              </a:lnSpc>
            </a:pPr>
            <a:r>
              <a:rPr lang="zh-CN" altLang="en-US" sz="2800" dirty="0">
                <a:latin typeface="楷体_GB2312" pitchFamily="49" charset="-122"/>
              </a:rPr>
              <a:t>高度的抽象，严格的理论基础和方便的计算机表示。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77923">
                                            <p:txEl>
                                              <p:pRg st="0" end="0"/>
                                            </p:txEl>
                                          </p:spTgt>
                                        </p:tgtEl>
                                        <p:attrNameLst>
                                          <p:attrName>style.visibility</p:attrName>
                                        </p:attrNameLst>
                                      </p:cBhvr>
                                      <p:to>
                                        <p:strVal val="visible"/>
                                      </p:to>
                                    </p:set>
                                    <p:animEffect transition="in" filter="box(out)">
                                      <p:cBhvr>
                                        <p:cTn id="7" dur="500"/>
                                        <p:tgtEl>
                                          <p:spTgt spid="977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77923">
                                            <p:txEl>
                                              <p:pRg st="1" end="1"/>
                                            </p:txEl>
                                          </p:spTgt>
                                        </p:tgtEl>
                                        <p:attrNameLst>
                                          <p:attrName>style.visibility</p:attrName>
                                        </p:attrNameLst>
                                      </p:cBhvr>
                                      <p:to>
                                        <p:strVal val="visible"/>
                                      </p:to>
                                    </p:set>
                                    <p:animEffect transition="in" filter="box(out)">
                                      <p:cBhvr>
                                        <p:cTn id="12" dur="500"/>
                                        <p:tgtEl>
                                          <p:spTgt spid="977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77923">
                                            <p:txEl>
                                              <p:pRg st="2" end="2"/>
                                            </p:txEl>
                                          </p:spTgt>
                                        </p:tgtEl>
                                        <p:attrNameLst>
                                          <p:attrName>style.visibility</p:attrName>
                                        </p:attrNameLst>
                                      </p:cBhvr>
                                      <p:to>
                                        <p:strVal val="visible"/>
                                      </p:to>
                                    </p:set>
                                    <p:animEffect transition="in" filter="box(out)">
                                      <p:cBhvr>
                                        <p:cTn id="17" dur="500"/>
                                        <p:tgtEl>
                                          <p:spTgt spid="977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77923">
                                            <p:txEl>
                                              <p:pRg st="3" end="3"/>
                                            </p:txEl>
                                          </p:spTgt>
                                        </p:tgtEl>
                                        <p:attrNameLst>
                                          <p:attrName>style.visibility</p:attrName>
                                        </p:attrNameLst>
                                      </p:cBhvr>
                                      <p:to>
                                        <p:strVal val="visible"/>
                                      </p:to>
                                    </p:set>
                                    <p:animEffect transition="in" filter="box(out)">
                                      <p:cBhvr>
                                        <p:cTn id="22" dur="500"/>
                                        <p:tgtEl>
                                          <p:spTgt spid="977923">
                                            <p:txEl>
                                              <p:pRg st="3" end="3"/>
                                            </p:txEl>
                                          </p:spTgt>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977923">
                                            <p:txEl>
                                              <p:pRg st="4" end="4"/>
                                            </p:txEl>
                                          </p:spTgt>
                                        </p:tgtEl>
                                        <p:attrNameLst>
                                          <p:attrName>style.visibility</p:attrName>
                                        </p:attrNameLst>
                                      </p:cBhvr>
                                      <p:to>
                                        <p:strVal val="visible"/>
                                      </p:to>
                                    </p:set>
                                    <p:animEffect transition="in" filter="box(out)">
                                      <p:cBhvr>
                                        <p:cTn id="25" dur="500"/>
                                        <p:tgtEl>
                                          <p:spTgt spid="977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928873F-BB44-450C-95BB-0B0DC3F1A6A9}"/>
              </a:ext>
            </a:extLst>
          </p:cNvPr>
          <p:cNvSpPr>
            <a:spLocks noGrp="1" noChangeArrowheads="1"/>
          </p:cNvSpPr>
          <p:nvPr>
            <p:ph type="title"/>
          </p:nvPr>
        </p:nvSpPr>
        <p:spPr/>
        <p:txBody>
          <a:bodyPr anchor="ctr"/>
          <a:lstStyle/>
          <a:p>
            <a:pPr eaLnBrk="1" hangingPunct="1">
              <a:lnSpc>
                <a:spcPct val="120000"/>
              </a:lnSpc>
            </a:pPr>
            <a:r>
              <a:rPr lang="en-US" altLang="zh-CN">
                <a:latin typeface="Times New Roman" panose="02020603050405020304" pitchFamily="18" charset="0"/>
              </a:rPr>
              <a:t>2.1 </a:t>
            </a:r>
            <a:r>
              <a:rPr lang="zh-CN" altLang="en-US">
                <a:latin typeface="Times New Roman" panose="02020603050405020304" pitchFamily="18" charset="0"/>
              </a:rPr>
              <a:t>语言概述</a:t>
            </a:r>
          </a:p>
        </p:txBody>
      </p:sp>
      <p:sp>
        <p:nvSpPr>
          <p:cNvPr id="978947" name="Rectangle 3">
            <a:extLst>
              <a:ext uri="{FF2B5EF4-FFF2-40B4-BE49-F238E27FC236}">
                <a16:creationId xmlns:a16="http://schemas.microsoft.com/office/drawing/2014/main" id="{D4A6D40C-62C4-4335-AF3E-78835DC2541B}"/>
              </a:ext>
            </a:extLst>
          </p:cNvPr>
          <p:cNvSpPr>
            <a:spLocks noGrp="1" noChangeArrowheads="1"/>
          </p:cNvSpPr>
          <p:nvPr>
            <p:ph idx="1"/>
          </p:nvPr>
        </p:nvSpPr>
        <p:spPr/>
        <p:txBody>
          <a:bodyPr>
            <a:noAutofit/>
          </a:bodyPr>
          <a:lstStyle/>
          <a:p>
            <a:pPr algn="just" eaLnBrk="1" hangingPunct="1"/>
            <a:r>
              <a:rPr lang="zh-CN" altLang="en-US" sz="3200" dirty="0">
                <a:latin typeface="Times New Roman" panose="02020603050405020304" pitchFamily="18" charset="0"/>
              </a:rPr>
              <a:t>语言</a:t>
            </a:r>
            <a:r>
              <a:rPr lang="en-US" altLang="zh-CN" sz="3200" dirty="0">
                <a:latin typeface="Times New Roman" panose="02020603050405020304" pitchFamily="18" charset="0"/>
              </a:rPr>
              <a:t>——</a:t>
            </a:r>
            <a:r>
              <a:rPr lang="zh-CN" altLang="en-US" sz="3200" dirty="0">
                <a:latin typeface="Times New Roman" panose="02020603050405020304" pitchFamily="18" charset="0"/>
              </a:rPr>
              <a:t>形式化的内容提取</a:t>
            </a:r>
          </a:p>
          <a:p>
            <a:pPr lvl="1" eaLnBrk="1" hangingPunct="1"/>
            <a:r>
              <a:rPr lang="zh-CN" altLang="en-US" sz="3200" dirty="0">
                <a:latin typeface="Times New Roman" panose="02020603050405020304" pitchFamily="18" charset="0"/>
              </a:rPr>
              <a:t>语言</a:t>
            </a:r>
            <a:r>
              <a:rPr lang="en-US" altLang="zh-CN" sz="3200" dirty="0">
                <a:latin typeface="Times New Roman" panose="02020603050405020304" pitchFamily="18" charset="0"/>
              </a:rPr>
              <a:t>(Language)</a:t>
            </a:r>
            <a:r>
              <a:rPr lang="zh-CN" altLang="en-US" sz="3200" dirty="0">
                <a:latin typeface="Times New Roman" panose="02020603050405020304" pitchFamily="18" charset="0"/>
              </a:rPr>
              <a:t>：满足一定条件的句子集合</a:t>
            </a:r>
          </a:p>
          <a:p>
            <a:pPr lvl="1" eaLnBrk="1" hangingPunct="1"/>
            <a:r>
              <a:rPr lang="zh-CN" altLang="en-US" sz="3200" dirty="0">
                <a:latin typeface="Times New Roman" panose="02020603050405020304" pitchFamily="18" charset="0"/>
              </a:rPr>
              <a:t>句子</a:t>
            </a:r>
            <a:r>
              <a:rPr lang="en-US" altLang="zh-CN" sz="3200" dirty="0">
                <a:latin typeface="Times New Roman" panose="02020603050405020304" pitchFamily="18" charset="0"/>
              </a:rPr>
              <a:t>(Sentence)</a:t>
            </a:r>
            <a:r>
              <a:rPr lang="zh-CN" altLang="en-US" sz="3200" dirty="0">
                <a:latin typeface="Times New Roman" panose="02020603050405020304" pitchFamily="18" charset="0"/>
              </a:rPr>
              <a:t>：满足一定规则的单词序列</a:t>
            </a:r>
          </a:p>
          <a:p>
            <a:pPr lvl="1" eaLnBrk="1" hangingPunct="1"/>
            <a:r>
              <a:rPr lang="zh-CN" altLang="en-US" sz="3200" dirty="0">
                <a:latin typeface="Times New Roman" panose="02020603050405020304" pitchFamily="18" charset="0"/>
              </a:rPr>
              <a:t>单词</a:t>
            </a:r>
            <a:r>
              <a:rPr lang="en-US" altLang="zh-CN" sz="3200" dirty="0">
                <a:latin typeface="Times New Roman" panose="02020603050405020304" pitchFamily="18" charset="0"/>
              </a:rPr>
              <a:t>(Token)</a:t>
            </a:r>
            <a:r>
              <a:rPr lang="zh-CN" altLang="en-US" sz="3200" dirty="0">
                <a:latin typeface="Times New Roman" panose="02020603050405020304" pitchFamily="18" charset="0"/>
              </a:rPr>
              <a:t>：满足一定规则的字符</a:t>
            </a:r>
            <a:r>
              <a:rPr lang="en-US" altLang="zh-CN" sz="3200" dirty="0">
                <a:latin typeface="Times New Roman" panose="02020603050405020304" pitchFamily="18" charset="0"/>
              </a:rPr>
              <a:t>(Character)</a:t>
            </a:r>
            <a:r>
              <a:rPr lang="zh-CN" altLang="en-US" sz="3200" dirty="0">
                <a:latin typeface="Times New Roman" panose="02020603050405020304" pitchFamily="18" charset="0"/>
              </a:rPr>
              <a:t>串</a:t>
            </a:r>
          </a:p>
          <a:p>
            <a:pPr algn="just" eaLnBrk="1" hangingPunct="1"/>
            <a:r>
              <a:rPr lang="zh-CN" altLang="en-US" sz="3200" dirty="0">
                <a:latin typeface="Times New Roman" panose="02020603050405020304" pitchFamily="18" charset="0"/>
              </a:rPr>
              <a:t>语言是字和组合字的规则</a:t>
            </a:r>
          </a:p>
          <a:p>
            <a:pPr lvl="1" algn="just" eaLnBrk="1" hangingPunct="1"/>
            <a:r>
              <a:rPr lang="zh-CN" altLang="en-US" sz="3200" dirty="0">
                <a:latin typeface="Times New Roman" panose="02020603050405020304" pitchFamily="18" charset="0"/>
              </a:rPr>
              <a:t>例（自然语言：第译始二天课今开编上节）</a:t>
            </a:r>
          </a:p>
          <a:p>
            <a:pPr lvl="1" algn="just" eaLnBrk="1" hangingPunct="1"/>
            <a:r>
              <a:rPr lang="zh-CN" altLang="en-US" sz="3200" dirty="0">
                <a:latin typeface="Times New Roman" panose="02020603050405020304" pitchFamily="18" charset="0"/>
              </a:rPr>
              <a:t>今天开始上第二节编译课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Effect transition="in" filter="fade">
                                      <p:cBhvr>
                                        <p:cTn id="7" dur="500"/>
                                        <p:tgtEl>
                                          <p:spTgt spid="9789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8947">
                                            <p:txEl>
                                              <p:pRg st="1" end="1"/>
                                            </p:txEl>
                                          </p:spTgt>
                                        </p:tgtEl>
                                        <p:attrNameLst>
                                          <p:attrName>style.visibility</p:attrName>
                                        </p:attrNameLst>
                                      </p:cBhvr>
                                      <p:to>
                                        <p:strVal val="visible"/>
                                      </p:to>
                                    </p:set>
                                    <p:animEffect transition="in" filter="fade">
                                      <p:cBhvr>
                                        <p:cTn id="10" dur="500"/>
                                        <p:tgtEl>
                                          <p:spTgt spid="9789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78947">
                                            <p:txEl>
                                              <p:pRg st="2" end="2"/>
                                            </p:txEl>
                                          </p:spTgt>
                                        </p:tgtEl>
                                        <p:attrNameLst>
                                          <p:attrName>style.visibility</p:attrName>
                                        </p:attrNameLst>
                                      </p:cBhvr>
                                      <p:to>
                                        <p:strVal val="visible"/>
                                      </p:to>
                                    </p:set>
                                    <p:animEffect transition="in" filter="fade">
                                      <p:cBhvr>
                                        <p:cTn id="13" dur="500"/>
                                        <p:tgtEl>
                                          <p:spTgt spid="97894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78947">
                                            <p:txEl>
                                              <p:pRg st="3" end="3"/>
                                            </p:txEl>
                                          </p:spTgt>
                                        </p:tgtEl>
                                        <p:attrNameLst>
                                          <p:attrName>style.visibility</p:attrName>
                                        </p:attrNameLst>
                                      </p:cBhvr>
                                      <p:to>
                                        <p:strVal val="visible"/>
                                      </p:to>
                                    </p:set>
                                    <p:animEffect transition="in" filter="fade">
                                      <p:cBhvr>
                                        <p:cTn id="16" dur="500"/>
                                        <p:tgtEl>
                                          <p:spTgt spid="9789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78947">
                                            <p:txEl>
                                              <p:pRg st="4" end="4"/>
                                            </p:txEl>
                                          </p:spTgt>
                                        </p:tgtEl>
                                        <p:attrNameLst>
                                          <p:attrName>style.visibility</p:attrName>
                                        </p:attrNameLst>
                                      </p:cBhvr>
                                      <p:to>
                                        <p:strVal val="visible"/>
                                      </p:to>
                                    </p:set>
                                    <p:animEffect transition="in" filter="fade">
                                      <p:cBhvr>
                                        <p:cTn id="21" dur="500"/>
                                        <p:tgtEl>
                                          <p:spTgt spid="97894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78947">
                                            <p:txEl>
                                              <p:pRg st="5" end="5"/>
                                            </p:txEl>
                                          </p:spTgt>
                                        </p:tgtEl>
                                        <p:attrNameLst>
                                          <p:attrName>style.visibility</p:attrName>
                                        </p:attrNameLst>
                                      </p:cBhvr>
                                      <p:to>
                                        <p:strVal val="visible"/>
                                      </p:to>
                                    </p:set>
                                    <p:animEffect transition="in" filter="fade">
                                      <p:cBhvr>
                                        <p:cTn id="24" dur="500"/>
                                        <p:tgtEl>
                                          <p:spTgt spid="97894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78947">
                                            <p:txEl>
                                              <p:pRg st="6" end="6"/>
                                            </p:txEl>
                                          </p:spTgt>
                                        </p:tgtEl>
                                        <p:attrNameLst>
                                          <p:attrName>style.visibility</p:attrName>
                                        </p:attrNameLst>
                                      </p:cBhvr>
                                      <p:to>
                                        <p:strVal val="visible"/>
                                      </p:to>
                                    </p:set>
                                    <p:animEffect transition="in" filter="fade">
                                      <p:cBhvr>
                                        <p:cTn id="27" dur="500"/>
                                        <p:tgtEl>
                                          <p:spTgt spid="97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6D5BD901-D2C0-4565-8E78-2798603DEAA4}"/>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2.1 </a:t>
            </a:r>
            <a:r>
              <a:rPr lang="zh-CN" altLang="en-US">
                <a:latin typeface="Times New Roman" panose="02020603050405020304" pitchFamily="18" charset="0"/>
              </a:rPr>
              <a:t>语言概述</a:t>
            </a:r>
          </a:p>
        </p:txBody>
      </p:sp>
      <p:sp>
        <p:nvSpPr>
          <p:cNvPr id="980995" name="Rectangle 3">
            <a:extLst>
              <a:ext uri="{FF2B5EF4-FFF2-40B4-BE49-F238E27FC236}">
                <a16:creationId xmlns:a16="http://schemas.microsoft.com/office/drawing/2014/main" id="{848EB540-C109-4603-AABA-8C8A938E218F}"/>
              </a:ext>
            </a:extLst>
          </p:cNvPr>
          <p:cNvSpPr>
            <a:spLocks noGrp="1" noChangeArrowheads="1"/>
          </p:cNvSpPr>
          <p:nvPr>
            <p:ph idx="1"/>
          </p:nvPr>
        </p:nvSpPr>
        <p:spPr/>
        <p:txBody>
          <a:bodyPr/>
          <a:lstStyle/>
          <a:p>
            <a:pPr algn="just" eaLnBrk="1" hangingPunct="1"/>
            <a:r>
              <a:rPr lang="zh-CN" altLang="en-US" sz="2800">
                <a:latin typeface="Times New Roman" panose="02020603050405020304" pitchFamily="18" charset="0"/>
              </a:rPr>
              <a:t>程序设计语言</a:t>
            </a:r>
            <a:r>
              <a:rPr lang="en-US" altLang="zh-CN" sz="2800">
                <a:latin typeface="Times New Roman" panose="02020603050405020304" pitchFamily="18" charset="0"/>
              </a:rPr>
              <a:t>——</a:t>
            </a:r>
            <a:r>
              <a:rPr lang="zh-CN" altLang="en-US" sz="2800">
                <a:latin typeface="Times New Roman" panose="02020603050405020304" pitchFamily="18" charset="0"/>
              </a:rPr>
              <a:t>形式化的内容提取</a:t>
            </a:r>
          </a:p>
          <a:p>
            <a:pPr lvl="1" eaLnBrk="1" hangingPunct="1"/>
            <a:r>
              <a:rPr lang="zh-CN" altLang="en-US" sz="2400">
                <a:latin typeface="Times New Roman" panose="02020603050405020304" pitchFamily="18" charset="0"/>
              </a:rPr>
              <a:t>程序设计语言</a:t>
            </a:r>
            <a:r>
              <a:rPr lang="en-US" altLang="zh-CN" sz="2400">
                <a:latin typeface="Times New Roman" panose="02020603050405020304" pitchFamily="18" charset="0"/>
              </a:rPr>
              <a:t>(Programming Language)</a:t>
            </a:r>
            <a:r>
              <a:rPr lang="zh-CN" altLang="en-US" sz="2400">
                <a:latin typeface="Times New Roman" panose="02020603050405020304" pitchFamily="18" charset="0"/>
              </a:rPr>
              <a:t>：组成程序的所有语句的集合。</a:t>
            </a:r>
          </a:p>
          <a:p>
            <a:pPr lvl="1" eaLnBrk="1" hangingPunct="1"/>
            <a:r>
              <a:rPr lang="zh-CN" altLang="en-US" sz="2400">
                <a:latin typeface="Times New Roman" panose="02020603050405020304" pitchFamily="18" charset="0"/>
              </a:rPr>
              <a:t>程序</a:t>
            </a:r>
            <a:r>
              <a:rPr lang="en-US" altLang="zh-CN" sz="2400">
                <a:latin typeface="Times New Roman" panose="02020603050405020304" pitchFamily="18" charset="0"/>
              </a:rPr>
              <a:t>(Program)</a:t>
            </a:r>
            <a:r>
              <a:rPr lang="zh-CN" altLang="en-US" sz="2400">
                <a:latin typeface="Times New Roman" panose="02020603050405020304" pitchFamily="18" charset="0"/>
              </a:rPr>
              <a:t>：满足语法规则的语句序列。</a:t>
            </a:r>
          </a:p>
          <a:p>
            <a:pPr lvl="1" eaLnBrk="1" hangingPunct="1"/>
            <a:r>
              <a:rPr lang="zh-CN" altLang="en-US" sz="2400">
                <a:latin typeface="Times New Roman" panose="02020603050405020304" pitchFamily="18" charset="0"/>
              </a:rPr>
              <a:t>语句</a:t>
            </a:r>
            <a:r>
              <a:rPr lang="en-US" altLang="zh-CN" sz="2400">
                <a:latin typeface="Times New Roman" panose="02020603050405020304" pitchFamily="18" charset="0"/>
              </a:rPr>
              <a:t>(Sentence) </a:t>
            </a:r>
            <a:r>
              <a:rPr lang="zh-CN" altLang="en-US" sz="2400">
                <a:latin typeface="Times New Roman" panose="02020603050405020304" pitchFamily="18" charset="0"/>
              </a:rPr>
              <a:t>：满足语法规则的单词序列。</a:t>
            </a:r>
          </a:p>
          <a:p>
            <a:pPr lvl="1" eaLnBrk="1" hangingPunct="1"/>
            <a:r>
              <a:rPr lang="zh-CN" altLang="en-US" sz="2400">
                <a:latin typeface="Times New Roman" panose="02020603050405020304" pitchFamily="18" charset="0"/>
              </a:rPr>
              <a:t>单词</a:t>
            </a:r>
            <a:r>
              <a:rPr lang="en-US" altLang="zh-CN" sz="2400">
                <a:latin typeface="Times New Roman" panose="02020603050405020304" pitchFamily="18" charset="0"/>
              </a:rPr>
              <a:t>(Token) </a:t>
            </a:r>
            <a:r>
              <a:rPr lang="zh-CN" altLang="en-US" sz="2400">
                <a:latin typeface="Times New Roman" panose="02020603050405020304" pitchFamily="18" charset="0"/>
              </a:rPr>
              <a:t>：满足词法规则的字符串。</a:t>
            </a:r>
          </a:p>
          <a:p>
            <a:pPr eaLnBrk="1" hangingPunct="1"/>
            <a:r>
              <a:rPr lang="zh-CN" altLang="en-US" sz="2800">
                <a:latin typeface="Times New Roman" panose="02020603050405020304" pitchFamily="18" charset="0"/>
              </a:rPr>
              <a:t>例：变量</a:t>
            </a:r>
            <a:r>
              <a:rPr lang="en-US" altLang="zh-CN" sz="2800">
                <a:latin typeface="Times New Roman" panose="02020603050405020304" pitchFamily="18" charset="0"/>
              </a:rPr>
              <a:t>:=</a:t>
            </a:r>
            <a:r>
              <a:rPr lang="zh-CN" altLang="en-US" sz="2800">
                <a:latin typeface="Times New Roman" panose="02020603050405020304" pitchFamily="18" charset="0"/>
              </a:rPr>
              <a:t>表达式</a:t>
            </a:r>
          </a:p>
          <a:p>
            <a:pPr lvl="1" eaLnBrk="1" hangingPunct="1"/>
            <a:r>
              <a:rPr lang="en-US" altLang="zh-CN" sz="2400">
                <a:latin typeface="Times New Roman" panose="02020603050405020304" pitchFamily="18" charset="0"/>
              </a:rPr>
              <a:t>if </a:t>
            </a:r>
            <a:r>
              <a:rPr lang="zh-CN" altLang="en-US" sz="2400">
                <a:latin typeface="Times New Roman" panose="02020603050405020304" pitchFamily="18" charset="0"/>
              </a:rPr>
              <a:t>条件表达式 </a:t>
            </a:r>
            <a:r>
              <a:rPr lang="en-US" altLang="zh-CN" sz="2400">
                <a:latin typeface="Times New Roman" panose="02020603050405020304" pitchFamily="18" charset="0"/>
              </a:rPr>
              <a:t>then </a:t>
            </a:r>
            <a:r>
              <a:rPr lang="zh-CN" altLang="en-US" sz="2400">
                <a:latin typeface="Times New Roman" panose="02020603050405020304" pitchFamily="18" charset="0"/>
              </a:rPr>
              <a:t>语句</a:t>
            </a:r>
          </a:p>
          <a:p>
            <a:pPr lvl="1" eaLnBrk="1" hangingPunct="1"/>
            <a:r>
              <a:rPr lang="en-US" altLang="zh-CN" sz="2400">
                <a:latin typeface="Times New Roman" panose="02020603050405020304" pitchFamily="18" charset="0"/>
              </a:rPr>
              <a:t>while </a:t>
            </a:r>
            <a:r>
              <a:rPr lang="zh-CN" altLang="en-US" sz="2400">
                <a:latin typeface="Times New Roman" panose="02020603050405020304" pitchFamily="18" charset="0"/>
              </a:rPr>
              <a:t>条件表达式 </a:t>
            </a:r>
            <a:r>
              <a:rPr lang="en-US" altLang="zh-CN" sz="2400">
                <a:latin typeface="Times New Roman" panose="02020603050405020304" pitchFamily="18" charset="0"/>
              </a:rPr>
              <a:t>do </a:t>
            </a:r>
            <a:r>
              <a:rPr lang="zh-CN" altLang="en-US" sz="2400">
                <a:latin typeface="Times New Roman" panose="02020603050405020304" pitchFamily="18" charset="0"/>
              </a:rPr>
              <a:t>语句</a:t>
            </a:r>
          </a:p>
          <a:p>
            <a:pPr lvl="1" eaLnBrk="1" hangingPunct="1"/>
            <a:r>
              <a:rPr lang="en-US" altLang="zh-CN" sz="2400">
                <a:latin typeface="Times New Roman" panose="02020603050405020304" pitchFamily="18" charset="0"/>
              </a:rPr>
              <a:t>call </a:t>
            </a:r>
            <a:r>
              <a:rPr lang="zh-CN" altLang="en-US" sz="2400">
                <a:latin typeface="Times New Roman" panose="02020603050405020304" pitchFamily="18" charset="0"/>
              </a:rPr>
              <a:t>过程名</a:t>
            </a:r>
            <a:r>
              <a:rPr lang="en-US" altLang="zh-CN" sz="2400">
                <a:latin typeface="Times New Roman" panose="02020603050405020304" pitchFamily="18" charset="0"/>
              </a:rPr>
              <a:t>(</a:t>
            </a:r>
            <a:r>
              <a:rPr lang="zh-CN" altLang="en-US" sz="2400">
                <a:latin typeface="Times New Roman" panose="02020603050405020304" pitchFamily="18" charset="0"/>
              </a:rPr>
              <a:t>参数表</a:t>
            </a:r>
            <a:r>
              <a:rPr lang="en-US" altLang="zh-CN" sz="24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0995">
                                            <p:txEl>
                                              <p:pRg st="0" end="0"/>
                                            </p:txEl>
                                          </p:spTgt>
                                        </p:tgtEl>
                                        <p:attrNameLst>
                                          <p:attrName>style.visibility</p:attrName>
                                        </p:attrNameLst>
                                      </p:cBhvr>
                                      <p:to>
                                        <p:strVal val="visible"/>
                                      </p:to>
                                    </p:set>
                                    <p:anim calcmode="lin" valueType="num">
                                      <p:cBhvr additive="base">
                                        <p:cTn id="7" dur="500" fill="hold"/>
                                        <p:tgtEl>
                                          <p:spTgt spid="980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09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80995">
                                            <p:txEl>
                                              <p:pRg st="1" end="1"/>
                                            </p:txEl>
                                          </p:spTgt>
                                        </p:tgtEl>
                                        <p:attrNameLst>
                                          <p:attrName>style.visibility</p:attrName>
                                        </p:attrNameLst>
                                      </p:cBhvr>
                                      <p:to>
                                        <p:strVal val="visible"/>
                                      </p:to>
                                    </p:set>
                                    <p:anim calcmode="lin" valueType="num">
                                      <p:cBhvr additive="base">
                                        <p:cTn id="11" dur="500" fill="hold"/>
                                        <p:tgtEl>
                                          <p:spTgt spid="9809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809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80995">
                                            <p:txEl>
                                              <p:pRg st="2" end="2"/>
                                            </p:txEl>
                                          </p:spTgt>
                                        </p:tgtEl>
                                        <p:attrNameLst>
                                          <p:attrName>style.visibility</p:attrName>
                                        </p:attrNameLst>
                                      </p:cBhvr>
                                      <p:to>
                                        <p:strVal val="visible"/>
                                      </p:to>
                                    </p:set>
                                    <p:anim calcmode="lin" valueType="num">
                                      <p:cBhvr additive="base">
                                        <p:cTn id="15" dur="500" fill="hold"/>
                                        <p:tgtEl>
                                          <p:spTgt spid="9809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809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80995">
                                            <p:txEl>
                                              <p:pRg st="3" end="3"/>
                                            </p:txEl>
                                          </p:spTgt>
                                        </p:tgtEl>
                                        <p:attrNameLst>
                                          <p:attrName>style.visibility</p:attrName>
                                        </p:attrNameLst>
                                      </p:cBhvr>
                                      <p:to>
                                        <p:strVal val="visible"/>
                                      </p:to>
                                    </p:set>
                                    <p:anim calcmode="lin" valueType="num">
                                      <p:cBhvr additive="base">
                                        <p:cTn id="19" dur="500" fill="hold"/>
                                        <p:tgtEl>
                                          <p:spTgt spid="9809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099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80995">
                                            <p:txEl>
                                              <p:pRg st="4" end="4"/>
                                            </p:txEl>
                                          </p:spTgt>
                                        </p:tgtEl>
                                        <p:attrNameLst>
                                          <p:attrName>style.visibility</p:attrName>
                                        </p:attrNameLst>
                                      </p:cBhvr>
                                      <p:to>
                                        <p:strVal val="visible"/>
                                      </p:to>
                                    </p:set>
                                    <p:anim calcmode="lin" valueType="num">
                                      <p:cBhvr additive="base">
                                        <p:cTn id="23" dur="500" fill="hold"/>
                                        <p:tgtEl>
                                          <p:spTgt spid="98099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809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80995">
                                            <p:txEl>
                                              <p:pRg st="5" end="5"/>
                                            </p:txEl>
                                          </p:spTgt>
                                        </p:tgtEl>
                                        <p:attrNameLst>
                                          <p:attrName>style.visibility</p:attrName>
                                        </p:attrNameLst>
                                      </p:cBhvr>
                                      <p:to>
                                        <p:strVal val="visible"/>
                                      </p:to>
                                    </p:set>
                                    <p:anim calcmode="lin" valueType="num">
                                      <p:cBhvr additive="base">
                                        <p:cTn id="29" dur="500" fill="hold"/>
                                        <p:tgtEl>
                                          <p:spTgt spid="98099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8099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80995">
                                            <p:txEl>
                                              <p:pRg st="6" end="6"/>
                                            </p:txEl>
                                          </p:spTgt>
                                        </p:tgtEl>
                                        <p:attrNameLst>
                                          <p:attrName>style.visibility</p:attrName>
                                        </p:attrNameLst>
                                      </p:cBhvr>
                                      <p:to>
                                        <p:strVal val="visible"/>
                                      </p:to>
                                    </p:set>
                                    <p:anim calcmode="lin" valueType="num">
                                      <p:cBhvr additive="base">
                                        <p:cTn id="33" dur="500" fill="hold"/>
                                        <p:tgtEl>
                                          <p:spTgt spid="98099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8099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980995">
                                            <p:txEl>
                                              <p:pRg st="7" end="7"/>
                                            </p:txEl>
                                          </p:spTgt>
                                        </p:tgtEl>
                                        <p:attrNameLst>
                                          <p:attrName>style.visibility</p:attrName>
                                        </p:attrNameLst>
                                      </p:cBhvr>
                                      <p:to>
                                        <p:strVal val="visible"/>
                                      </p:to>
                                    </p:set>
                                    <p:anim calcmode="lin" valueType="num">
                                      <p:cBhvr additive="base">
                                        <p:cTn id="37" dur="500" fill="hold"/>
                                        <p:tgtEl>
                                          <p:spTgt spid="98099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8099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980995">
                                            <p:txEl>
                                              <p:pRg st="8" end="8"/>
                                            </p:txEl>
                                          </p:spTgt>
                                        </p:tgtEl>
                                        <p:attrNameLst>
                                          <p:attrName>style.visibility</p:attrName>
                                        </p:attrNameLst>
                                      </p:cBhvr>
                                      <p:to>
                                        <p:strVal val="visible"/>
                                      </p:to>
                                    </p:set>
                                    <p:anim calcmode="lin" valueType="num">
                                      <p:cBhvr additive="base">
                                        <p:cTn id="41" dur="500" fill="hold"/>
                                        <p:tgtEl>
                                          <p:spTgt spid="98099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8099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2B3FB827-179E-4DEF-8CB0-D1F69ABD5BED}"/>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2.1 </a:t>
            </a:r>
            <a:r>
              <a:rPr lang="zh-CN" altLang="en-US">
                <a:latin typeface="Times New Roman" panose="02020603050405020304" pitchFamily="18" charset="0"/>
              </a:rPr>
              <a:t>语言概述</a:t>
            </a:r>
          </a:p>
        </p:txBody>
      </p:sp>
      <p:sp>
        <p:nvSpPr>
          <p:cNvPr id="982019" name="Rectangle 3">
            <a:extLst>
              <a:ext uri="{FF2B5EF4-FFF2-40B4-BE49-F238E27FC236}">
                <a16:creationId xmlns:a16="http://schemas.microsoft.com/office/drawing/2014/main" id="{4B3A0A68-0E62-41B2-94D7-601C0ADD7479}"/>
              </a:ext>
            </a:extLst>
          </p:cNvPr>
          <p:cNvSpPr>
            <a:spLocks noGrp="1" noChangeArrowheads="1"/>
          </p:cNvSpPr>
          <p:nvPr>
            <p:ph idx="1"/>
          </p:nvPr>
        </p:nvSpPr>
        <p:spPr/>
        <p:txBody>
          <a:bodyPr lIns="92075" tIns="46038" rIns="92075" bIns="46038"/>
          <a:lstStyle/>
          <a:p>
            <a:pPr eaLnBrk="1" hangingPunct="1"/>
            <a:r>
              <a:rPr lang="zh-CN" altLang="en-US">
                <a:latin typeface="Times New Roman" panose="02020603050405020304" pitchFamily="18" charset="0"/>
              </a:rPr>
              <a:t>描述形式</a:t>
            </a:r>
            <a:r>
              <a:rPr lang="en-US" altLang="zh-CN">
                <a:latin typeface="Times New Roman" panose="02020603050405020304" pitchFamily="18" charset="0"/>
              </a:rPr>
              <a:t>——</a:t>
            </a:r>
            <a:r>
              <a:rPr lang="zh-CN" altLang="en-US">
                <a:latin typeface="Times New Roman" panose="02020603050405020304" pitchFamily="18" charset="0"/>
              </a:rPr>
              <a:t>文法</a:t>
            </a:r>
          </a:p>
          <a:p>
            <a:pPr lvl="1" eaLnBrk="1" hangingPunct="1"/>
            <a:r>
              <a:rPr lang="zh-CN" altLang="en-US" sz="3200">
                <a:latin typeface="Times New Roman" panose="02020603050405020304" pitchFamily="18" charset="0"/>
              </a:rPr>
              <a:t>语法</a:t>
            </a:r>
            <a:r>
              <a:rPr lang="en-US" altLang="zh-CN" sz="3200">
                <a:latin typeface="Times New Roman" panose="02020603050405020304" pitchFamily="18" charset="0"/>
              </a:rPr>
              <a:t>——</a:t>
            </a:r>
            <a:r>
              <a:rPr lang="zh-CN" altLang="en-US" sz="3200">
                <a:latin typeface="Times New Roman" panose="02020603050405020304" pitchFamily="18" charset="0"/>
              </a:rPr>
              <a:t>语句</a:t>
            </a:r>
          </a:p>
          <a:p>
            <a:pPr lvl="2" eaLnBrk="1" hangingPunct="1"/>
            <a:r>
              <a:rPr lang="zh-CN" altLang="en-US" sz="3200">
                <a:latin typeface="Times New Roman" panose="02020603050405020304" pitchFamily="18" charset="0"/>
              </a:rPr>
              <a:t>语句的组成规则</a:t>
            </a:r>
          </a:p>
          <a:p>
            <a:pPr lvl="2" eaLnBrk="1" hangingPunct="1"/>
            <a:r>
              <a:rPr lang="zh-CN" altLang="en-US" sz="3200">
                <a:latin typeface="Times New Roman" panose="02020603050405020304" pitchFamily="18" charset="0"/>
              </a:rPr>
              <a:t>描述方法：</a:t>
            </a:r>
            <a:r>
              <a:rPr lang="en-US" altLang="zh-CN" sz="3200">
                <a:latin typeface="Times New Roman" panose="02020603050405020304" pitchFamily="18" charset="0"/>
              </a:rPr>
              <a:t>BNF</a:t>
            </a:r>
            <a:r>
              <a:rPr lang="zh-CN" altLang="en-US" sz="3200">
                <a:latin typeface="Times New Roman" panose="02020603050405020304" pitchFamily="18" charset="0"/>
              </a:rPr>
              <a:t>范式、语法</a:t>
            </a:r>
            <a:r>
              <a:rPr lang="en-US" altLang="zh-CN" sz="3200">
                <a:latin typeface="Times New Roman" panose="02020603050405020304" pitchFamily="18" charset="0"/>
              </a:rPr>
              <a:t>(</a:t>
            </a:r>
            <a:r>
              <a:rPr lang="zh-CN" altLang="en-US" sz="3200">
                <a:latin typeface="Times New Roman" panose="02020603050405020304" pitchFamily="18" charset="0"/>
              </a:rPr>
              <a:t>描述</a:t>
            </a:r>
            <a:r>
              <a:rPr lang="en-US" altLang="zh-CN" sz="3200">
                <a:latin typeface="Times New Roman" panose="02020603050405020304" pitchFamily="18" charset="0"/>
              </a:rPr>
              <a:t>)</a:t>
            </a:r>
            <a:r>
              <a:rPr lang="zh-CN" altLang="en-US" sz="3200">
                <a:latin typeface="Times New Roman" panose="02020603050405020304" pitchFamily="18" charset="0"/>
              </a:rPr>
              <a:t>图</a:t>
            </a:r>
          </a:p>
          <a:p>
            <a:pPr lvl="1" eaLnBrk="1" hangingPunct="1"/>
            <a:r>
              <a:rPr lang="zh-CN" altLang="en-US" sz="3200">
                <a:latin typeface="Times New Roman" panose="02020603050405020304" pitchFamily="18" charset="0"/>
              </a:rPr>
              <a:t>词法</a:t>
            </a:r>
            <a:r>
              <a:rPr lang="en-US" altLang="zh-CN" sz="3200">
                <a:latin typeface="Times New Roman" panose="02020603050405020304" pitchFamily="18" charset="0"/>
              </a:rPr>
              <a:t>——</a:t>
            </a:r>
            <a:r>
              <a:rPr lang="zh-CN" altLang="en-US" sz="3200">
                <a:latin typeface="Times New Roman" panose="02020603050405020304" pitchFamily="18" charset="0"/>
              </a:rPr>
              <a:t>单词</a:t>
            </a:r>
          </a:p>
          <a:p>
            <a:pPr lvl="2" eaLnBrk="1" hangingPunct="1"/>
            <a:r>
              <a:rPr lang="zh-CN" altLang="en-US" sz="3200">
                <a:latin typeface="Times New Roman" panose="02020603050405020304" pitchFamily="18" charset="0"/>
              </a:rPr>
              <a:t>单词的组成规则</a:t>
            </a:r>
          </a:p>
          <a:p>
            <a:pPr lvl="2" eaLnBrk="1" hangingPunct="1"/>
            <a:r>
              <a:rPr lang="zh-CN" altLang="en-US" sz="3200">
                <a:latin typeface="Times New Roman" panose="02020603050405020304" pitchFamily="18" charset="0"/>
              </a:rPr>
              <a:t>描述方法：</a:t>
            </a:r>
            <a:r>
              <a:rPr lang="en-US" altLang="zh-CN" sz="3200">
                <a:latin typeface="Times New Roman" panose="02020603050405020304" pitchFamily="18" charset="0"/>
              </a:rPr>
              <a:t>BNF</a:t>
            </a:r>
            <a:r>
              <a:rPr lang="zh-CN" altLang="en-US" sz="3200">
                <a:latin typeface="Times New Roman" panose="02020603050405020304" pitchFamily="18" charset="0"/>
              </a:rPr>
              <a:t>范式、正规式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2019">
                                            <p:txEl>
                                              <p:pRg st="0" end="0"/>
                                            </p:txEl>
                                          </p:spTgt>
                                        </p:tgtEl>
                                        <p:attrNameLst>
                                          <p:attrName>style.visibility</p:attrName>
                                        </p:attrNameLst>
                                      </p:cBhvr>
                                      <p:to>
                                        <p:strVal val="visible"/>
                                      </p:to>
                                    </p:set>
                                    <p:animEffect transition="in" filter="box(out)">
                                      <p:cBhvr>
                                        <p:cTn id="7" dur="500"/>
                                        <p:tgtEl>
                                          <p:spTgt spid="982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82019">
                                            <p:txEl>
                                              <p:pRg st="1" end="1"/>
                                            </p:txEl>
                                          </p:spTgt>
                                        </p:tgtEl>
                                        <p:attrNameLst>
                                          <p:attrName>style.visibility</p:attrName>
                                        </p:attrNameLst>
                                      </p:cBhvr>
                                      <p:to>
                                        <p:strVal val="visible"/>
                                      </p:to>
                                    </p:set>
                                    <p:animEffect transition="in" filter="box(out)">
                                      <p:cBhvr>
                                        <p:cTn id="12" dur="500"/>
                                        <p:tgtEl>
                                          <p:spTgt spid="982019">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982019">
                                            <p:txEl>
                                              <p:pRg st="2" end="2"/>
                                            </p:txEl>
                                          </p:spTgt>
                                        </p:tgtEl>
                                        <p:attrNameLst>
                                          <p:attrName>style.visibility</p:attrName>
                                        </p:attrNameLst>
                                      </p:cBhvr>
                                      <p:to>
                                        <p:strVal val="visible"/>
                                      </p:to>
                                    </p:set>
                                    <p:animEffect transition="in" filter="box(out)">
                                      <p:cBhvr>
                                        <p:cTn id="15" dur="500"/>
                                        <p:tgtEl>
                                          <p:spTgt spid="982019">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982019">
                                            <p:txEl>
                                              <p:pRg st="3" end="3"/>
                                            </p:txEl>
                                          </p:spTgt>
                                        </p:tgtEl>
                                        <p:attrNameLst>
                                          <p:attrName>style.visibility</p:attrName>
                                        </p:attrNameLst>
                                      </p:cBhvr>
                                      <p:to>
                                        <p:strVal val="visible"/>
                                      </p:to>
                                    </p:set>
                                    <p:animEffect transition="in" filter="box(out)">
                                      <p:cBhvr>
                                        <p:cTn id="18" dur="500"/>
                                        <p:tgtEl>
                                          <p:spTgt spid="98201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82019">
                                            <p:txEl>
                                              <p:pRg st="4" end="4"/>
                                            </p:txEl>
                                          </p:spTgt>
                                        </p:tgtEl>
                                        <p:attrNameLst>
                                          <p:attrName>style.visibility</p:attrName>
                                        </p:attrNameLst>
                                      </p:cBhvr>
                                      <p:to>
                                        <p:strVal val="visible"/>
                                      </p:to>
                                    </p:set>
                                    <p:animEffect transition="in" filter="box(out)">
                                      <p:cBhvr>
                                        <p:cTn id="23" dur="500"/>
                                        <p:tgtEl>
                                          <p:spTgt spid="982019">
                                            <p:txEl>
                                              <p:pRg st="4" end="4"/>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982019">
                                            <p:txEl>
                                              <p:pRg st="5" end="5"/>
                                            </p:txEl>
                                          </p:spTgt>
                                        </p:tgtEl>
                                        <p:attrNameLst>
                                          <p:attrName>style.visibility</p:attrName>
                                        </p:attrNameLst>
                                      </p:cBhvr>
                                      <p:to>
                                        <p:strVal val="visible"/>
                                      </p:to>
                                    </p:set>
                                    <p:animEffect transition="in" filter="box(out)">
                                      <p:cBhvr>
                                        <p:cTn id="26" dur="500"/>
                                        <p:tgtEl>
                                          <p:spTgt spid="982019">
                                            <p:txEl>
                                              <p:pRg st="5" end="5"/>
                                            </p:txEl>
                                          </p:spTgt>
                                        </p:tgtEl>
                                      </p:cBhvr>
                                    </p:animEffect>
                                  </p:childTnLst>
                                </p:cTn>
                              </p:par>
                              <p:par>
                                <p:cTn id="27" presetID="4" presetClass="entr" presetSubtype="32" fill="hold" grpId="0" nodeType="withEffect">
                                  <p:stCondLst>
                                    <p:cond delay="0"/>
                                  </p:stCondLst>
                                  <p:childTnLst>
                                    <p:set>
                                      <p:cBhvr>
                                        <p:cTn id="28" dur="1" fill="hold">
                                          <p:stCondLst>
                                            <p:cond delay="0"/>
                                          </p:stCondLst>
                                        </p:cTn>
                                        <p:tgtEl>
                                          <p:spTgt spid="982019">
                                            <p:txEl>
                                              <p:pRg st="6" end="6"/>
                                            </p:txEl>
                                          </p:spTgt>
                                        </p:tgtEl>
                                        <p:attrNameLst>
                                          <p:attrName>style.visibility</p:attrName>
                                        </p:attrNameLst>
                                      </p:cBhvr>
                                      <p:to>
                                        <p:strVal val="visible"/>
                                      </p:to>
                                    </p:set>
                                    <p:animEffect transition="in" filter="box(out)">
                                      <p:cBhvr>
                                        <p:cTn id="29" dur="500"/>
                                        <p:tgtEl>
                                          <p:spTgt spid="982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wdyTalk">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howdyTalk" id="{71CF73D1-5582-45AB-9F53-DF194B918FCB}" vid="{B2999386-9302-4A75-AAEE-D1DFB40C258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howdyTalk</Template>
  <TotalTime>4515</TotalTime>
  <Words>5390</Words>
  <Application>Microsoft Office PowerPoint</Application>
  <PresentationFormat>全屏显示(4:3)</PresentationFormat>
  <Paragraphs>417</Paragraphs>
  <Slides>56</Slides>
  <Notes>0</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56</vt:i4>
      </vt:variant>
    </vt:vector>
  </HeadingPairs>
  <TitlesOfParts>
    <vt:vector size="70" baseType="lpstr">
      <vt:lpstr>Monotype Sorts</vt:lpstr>
      <vt:lpstr>楷体_GB2312</vt:lpstr>
      <vt:lpstr>微软雅黑</vt:lpstr>
      <vt:lpstr>Arial</vt:lpstr>
      <vt:lpstr>Arial Black</vt:lpstr>
      <vt:lpstr>Calibri</vt:lpstr>
      <vt:lpstr>Cambria Math</vt:lpstr>
      <vt:lpstr>Century Gothic</vt:lpstr>
      <vt:lpstr>Harlow Solid Italic</vt:lpstr>
      <vt:lpstr>Symbol</vt:lpstr>
      <vt:lpstr>Times New Roman</vt:lpstr>
      <vt:lpstr>Wingdings</vt:lpstr>
      <vt:lpstr>Wingdings 3</vt:lpstr>
      <vt:lpstr>howdyTalk</vt:lpstr>
      <vt:lpstr>第二章 高级语言及其文法</vt:lpstr>
      <vt:lpstr>第2章 高级语言及其文法</vt:lpstr>
      <vt:lpstr>2.1 语言概述</vt:lpstr>
      <vt:lpstr>2.1 语言概述</vt:lpstr>
      <vt:lpstr>2.1 语言概述</vt:lpstr>
      <vt:lpstr>2.1 语言概述</vt:lpstr>
      <vt:lpstr>2.1 语言概述</vt:lpstr>
      <vt:lpstr>2.1 语言概述</vt:lpstr>
      <vt:lpstr>2.1 语言概述</vt:lpstr>
      <vt:lpstr>形式语言与自动机理论的产生与作用</vt:lpstr>
      <vt:lpstr>形式语言与自动机理论的产生与作用</vt:lpstr>
      <vt:lpstr>形式语言与自动机理论的产生与作用</vt:lpstr>
      <vt:lpstr>形式语言与自动机理论的产生与作用</vt:lpstr>
      <vt:lpstr>形式语言与自动机理论的产生与作用</vt:lpstr>
      <vt:lpstr>形式语言与自动机理论的产生与作用</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2.3 文法的定义</vt:lpstr>
      <vt:lpstr>句子的组成规则</vt:lpstr>
      <vt:lpstr>定义句子的规则的语法组成 ——终结符号集，非终结符号集，语法规则，开始符号</vt:lpstr>
      <vt:lpstr>文法G的形式定义</vt:lpstr>
      <vt:lpstr>文法G的形式定义</vt:lpstr>
      <vt:lpstr>例2.9  赋值语句的文法</vt:lpstr>
      <vt:lpstr>例2.9  赋值语句的文法（续）</vt:lpstr>
      <vt:lpstr>产生式的简写</vt:lpstr>
      <vt:lpstr>句子的派生(推导)-从产生语言的角度</vt:lpstr>
      <vt:lpstr>句子的归约   ---从识别语言的角度</vt:lpstr>
      <vt:lpstr>基于产生式的变换--推导或归约</vt:lpstr>
      <vt:lpstr>(多步)推导</vt:lpstr>
      <vt:lpstr>文法G产生的语言</vt:lpstr>
      <vt:lpstr>文法G产生的语言(续)</vt:lpstr>
      <vt:lpstr>推导/归约举例</vt:lpstr>
      <vt:lpstr>句型与句子</vt:lpstr>
      <vt:lpstr>句型与句子</vt:lpstr>
      <vt:lpstr>2.４ 文法的分类(Chomsky体系)</vt:lpstr>
      <vt:lpstr>1. 上下文有关文法(CSG)</vt:lpstr>
      <vt:lpstr>2.上下文无关文法(CFG)</vt:lpstr>
      <vt:lpstr>例  标识符的文法</vt:lpstr>
      <vt:lpstr>3. 正规文法(RG)</vt:lpstr>
      <vt:lpstr>例 非CFL的文法</vt:lpstr>
      <vt:lpstr>非上下文无关的语言结构</vt:lpstr>
      <vt:lpstr>非上下文无关的语言结构</vt:lpstr>
      <vt:lpstr>非上下文无关的语言结构</vt:lpstr>
      <vt:lpstr>Chomsky体系——总结</vt:lpstr>
      <vt:lpstr>文法的类型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高级语言及其文法</dc:title>
  <dc:creator>Howdy</dc:creator>
  <cp:lastModifiedBy>雨婷 郑</cp:lastModifiedBy>
  <cp:revision>88</cp:revision>
  <dcterms:modified xsi:type="dcterms:W3CDTF">2024-12-15T15:09:28Z</dcterms:modified>
</cp:coreProperties>
</file>