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27"/>
  </p:notesMasterIdLst>
  <p:sldIdLst>
    <p:sldId id="2640" r:id="rId2"/>
    <p:sldId id="1297" r:id="rId3"/>
    <p:sldId id="1249" r:id="rId4"/>
    <p:sldId id="1250" r:id="rId5"/>
    <p:sldId id="1251" r:id="rId6"/>
    <p:sldId id="1252" r:id="rId7"/>
    <p:sldId id="1253" r:id="rId8"/>
    <p:sldId id="1254" r:id="rId9"/>
    <p:sldId id="1255" r:id="rId10"/>
    <p:sldId id="1259" r:id="rId11"/>
    <p:sldId id="1260" r:id="rId12"/>
    <p:sldId id="2060" r:id="rId13"/>
    <p:sldId id="2061" r:id="rId14"/>
    <p:sldId id="1261" r:id="rId15"/>
    <p:sldId id="2063" r:id="rId16"/>
    <p:sldId id="1263" r:id="rId17"/>
    <p:sldId id="1264" r:id="rId18"/>
    <p:sldId id="1265" r:id="rId19"/>
    <p:sldId id="1270" r:id="rId20"/>
    <p:sldId id="2065" r:id="rId21"/>
    <p:sldId id="2066" r:id="rId22"/>
    <p:sldId id="2064" r:id="rId23"/>
    <p:sldId id="2582" r:id="rId24"/>
    <p:sldId id="2067" r:id="rId25"/>
    <p:sldId id="2716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FD0"/>
    <a:srgbClr val="8F8FFF"/>
    <a:srgbClr val="0000FF"/>
    <a:srgbClr val="000000"/>
    <a:srgbClr val="FFF4C7"/>
    <a:srgbClr val="FF5D5D"/>
    <a:srgbClr val="FF00FF"/>
    <a:srgbClr val="8F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4660" autoAdjust="0"/>
  </p:normalViewPr>
  <p:slideViewPr>
    <p:cSldViewPr>
      <p:cViewPr varScale="1">
        <p:scale>
          <a:sx n="155" d="100"/>
          <a:sy n="155" d="100"/>
        </p:scale>
        <p:origin x="1836" y="14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46EA69-0BCB-47F3-843B-FDD13C4191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235E41-2BD3-4500-AB2C-5673F43E12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5E62D70-7243-4F8D-B69B-0B7F0273FE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02BB925-CE11-4D96-9626-15BBDF347E2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57811D5E-EA20-4C49-9017-F97B46EE2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BEF7DCB-045B-47EE-9396-8395E0476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Char char="•"/>
              <a:defRPr sz="1200" noProof="1"/>
            </a:lvl1pPr>
          </a:lstStyle>
          <a:p>
            <a:fld id="{491DE3BA-127A-4FB7-BFBF-F739459A7140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AA01C85B-94AB-4CC3-B7D6-3666B58FA07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7E4B147-E4E2-46ED-93D2-0EFB297B27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148A4949-E168-4B19-847A-9C5830EB8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4CF91883-C437-4AD6-BC06-DFFC7DFFFF2A}" type="slidenum">
              <a:rPr altLang="zh-CN">
                <a:sym typeface="+mn-ea" charset="-122"/>
              </a:rPr>
              <a:pPr>
                <a:spcBef>
                  <a:spcPct val="0"/>
                </a:spcBef>
                <a:buFontTx/>
                <a:buChar char="•"/>
              </a:pPr>
              <a:t>9</a:t>
            </a:fld>
            <a:endParaRPr lang="zh-CN" altLang="zh-CN">
              <a:sym typeface="+mn-ea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0C44-BC1A-4EC2-902A-9F1D98EF93D1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9A73-95A4-46F3-9EE8-EFE7F63B5B9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61FC-6F6D-455C-BA22-80122BED5707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F14D-8DB0-4779-B9B6-A48993D99A49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1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4A79-84A0-4B8E-85C9-2304F07A160F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63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53F-67BB-47EF-870F-39C6E5C51E9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2FF-AD12-4F3C-A315-73E4A5D58C8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8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6B36-2EEB-46A9-B3B3-758742020836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9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2C6-E2A1-4D70-A446-3407F3B61CDB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B4C7-0414-4383-AD8A-B6D988BE6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88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93AA-0770-486F-ABAC-2B5FEA7A28C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90CB-469E-4F48-87F0-483F54B0E25C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fld id="{E4B92671-3919-4551-B01E-6DE12CEF194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5714-F4ED-4AF7-BB94-C6796434166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421E-0E4C-4BF2-8F72-6BC08ED6FE31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CB72-58C2-4138-AAFB-2F62C9C9BB4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503-3757-4A14-AE60-E6C89E34B33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D01F-AA18-4D3F-954B-1C2D3E6E01A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DFAE-8530-403C-9C1B-DD807935479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Arial Black" panose="020B0A04020102020204" pitchFamily="34" charset="0"/>
              </a:defRPr>
            </a:lvl1pPr>
          </a:lstStyle>
          <a:p>
            <a:fld id="{388FD6BD-529E-40AC-9500-EA86F07DFC6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7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3D54-1773-46D4-B126-8500E77B8D01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C8A-EE1B-4E98-8537-CA8875BD724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06F7-E15D-4248-8FC2-A6D2B91D3FF3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9290-9840-4ECB-9ED0-79D4846CF88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B16C-1129-4DA8-A564-BB78D180491E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07E4-4DD7-4AD1-B06F-C467D92E90E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129654" y="19431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74" y="1550401"/>
            <a:ext cx="8465080" cy="509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EBD372-40A8-4B34-A6ED-BBD6B2EF37D2}" type="datetime1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86960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6B22F825-74FB-4A90-8F26-C04107F2087A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A2C16-632A-4CD2-8B5F-641C59E6F729}"/>
              </a:ext>
            </a:extLst>
          </p:cNvPr>
          <p:cNvSpPr txBox="1"/>
          <p:nvPr/>
        </p:nvSpPr>
        <p:spPr>
          <a:xfrm>
            <a:off x="8087806" y="6381328"/>
            <a:ext cx="116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45576C"/>
                </a:solidFill>
                <a:latin typeface="Harlow Solid Italic" panose="04030604020F02020D02" pitchFamily="82" charset="0"/>
              </a:rPr>
              <a:t>Howdy</a:t>
            </a:r>
            <a:endParaRPr lang="zh-CN" altLang="en-US" sz="2400" b="0" dirty="0">
              <a:solidFill>
                <a:srgbClr val="45576C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3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emf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228801">
            <a:extLst>
              <a:ext uri="{FF2B5EF4-FFF2-40B4-BE49-F238E27FC236}">
                <a16:creationId xmlns:a16="http://schemas.microsoft.com/office/drawing/2014/main" id="{465E0AC2-4105-4597-8E87-CA47347AF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2" y="2780928"/>
            <a:ext cx="6491287" cy="1027112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词法分析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08" name="矩形 1228807">
            <a:extLst>
              <a:ext uri="{FF2B5EF4-FFF2-40B4-BE49-F238E27FC236}">
                <a16:creationId xmlns:a16="http://schemas.microsoft.com/office/drawing/2014/main" id="{F51FB4AD-B3C3-41FA-A45F-9B42E388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4365104"/>
            <a:ext cx="7343775" cy="180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重点：词法分析器的输入、输出，用于识别符号的状态转移图的构造，根据状态转移图实现词法分析器。 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49" charset="-122"/>
              </a:rPr>
              <a:t>难点：词法的正规文法表示、正规表达式表示、状态转移图表示，它们之间的转换。 </a:t>
            </a:r>
            <a:endParaRPr lang="en-US" altLang="zh-CN" sz="2400" dirty="0">
              <a:latin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4BB37DD-ADB8-48B2-8967-FDE7C6335C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6198" y="544445"/>
            <a:ext cx="7921625" cy="877888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3.1.3 </a:t>
            </a:r>
            <a:r>
              <a:rPr lang="zh-CN" altLang="en-US" sz="3600" dirty="0"/>
              <a:t>源程序的输入缓冲与预处理</a:t>
            </a:r>
            <a:r>
              <a:rPr lang="en-US" altLang="zh-CN" sz="3600" dirty="0"/>
              <a:t>(</a:t>
            </a:r>
            <a:r>
              <a:rPr lang="zh-CN" altLang="en-US" sz="3600" dirty="0"/>
              <a:t>续</a:t>
            </a:r>
            <a:r>
              <a:rPr lang="en-US" altLang="zh-CN" sz="3600" dirty="0"/>
              <a:t>)</a:t>
            </a:r>
          </a:p>
        </p:txBody>
      </p:sp>
      <p:sp>
        <p:nvSpPr>
          <p:cNvPr id="16389" name="Rectangle 15">
            <a:extLst>
              <a:ext uri="{FF2B5EF4-FFF2-40B4-BE49-F238E27FC236}">
                <a16:creationId xmlns:a16="http://schemas.microsoft.com/office/drawing/2014/main" id="{4AC8190B-C7E5-48F6-96BC-88C14092E6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9025" y="1628775"/>
            <a:ext cx="8054975" cy="4684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输入缓冲区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16388" name="Group 3">
            <a:extLst>
              <a:ext uri="{FF2B5EF4-FFF2-40B4-BE49-F238E27FC236}">
                <a16:creationId xmlns:a16="http://schemas.microsoft.com/office/drawing/2014/main" id="{DF040755-57C0-43D3-A929-73A1C2BF31AE}"/>
              </a:ext>
            </a:extLst>
          </p:cNvPr>
          <p:cNvGrpSpPr>
            <a:grpSpLocks/>
          </p:cNvGrpSpPr>
          <p:nvPr/>
        </p:nvGrpSpPr>
        <p:grpSpPr bwMode="auto">
          <a:xfrm>
            <a:off x="882551" y="2527859"/>
            <a:ext cx="7200900" cy="2265831"/>
            <a:chOff x="612" y="2236"/>
            <a:chExt cx="4428" cy="1441"/>
          </a:xfrm>
        </p:grpSpPr>
        <p:sp>
          <p:nvSpPr>
            <p:cNvPr id="16390" name="Line 4">
              <a:extLst>
                <a:ext uri="{FF2B5EF4-FFF2-40B4-BE49-F238E27FC236}">
                  <a16:creationId xmlns:a16="http://schemas.microsoft.com/office/drawing/2014/main" id="{61E43BEF-7687-426F-9D3C-A12C0C82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36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93" name="Text Box 5">
              <a:extLst>
                <a:ext uri="{FF2B5EF4-FFF2-40B4-BE49-F238E27FC236}">
                  <a16:creationId xmlns:a16="http://schemas.microsoft.com/office/drawing/2014/main" id="{4679CDBF-A8D0-4DFA-BE07-E58B957DF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52"/>
              <a:ext cx="912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宋体" panose="02010600030101010101" pitchFamily="2" charset="-122"/>
                  <a:ea typeface="楷体_GB2312" pitchFamily="49" charset="-122"/>
                </a:rPr>
                <a:t>工作区</a:t>
              </a:r>
              <a:r>
                <a:rPr lang="en-US" altLang="zh-CN" sz="28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宋体" panose="02010600030101010101" pitchFamily="2" charset="-122"/>
                  <a:ea typeface="楷体_GB2312" pitchFamily="49" charset="-122"/>
                </a:rPr>
                <a:t>(token)</a:t>
              </a:r>
              <a:endParaRPr lang="en-US" altLang="zh-CN" sz="2800" b="1" noProof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16392" name="Freeform 6">
              <a:extLst>
                <a:ext uri="{FF2B5EF4-FFF2-40B4-BE49-F238E27FC236}">
                  <a16:creationId xmlns:a16="http://schemas.microsoft.com/office/drawing/2014/main" id="{AC069A3F-B916-4E3B-8725-17D7646F3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20"/>
              <a:ext cx="1440" cy="672"/>
            </a:xfrm>
            <a:custGeom>
              <a:avLst/>
              <a:gdLst>
                <a:gd name="T0" fmla="*/ 0 w 1440"/>
                <a:gd name="T1" fmla="*/ 0 h 672"/>
                <a:gd name="T2" fmla="*/ 240 w 1440"/>
                <a:gd name="T3" fmla="*/ 432 h 672"/>
                <a:gd name="T4" fmla="*/ 1440 w 1440"/>
                <a:gd name="T5" fmla="*/ 672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0" h="672">
                  <a:moveTo>
                    <a:pt x="0" y="0"/>
                  </a:moveTo>
                  <a:cubicBezTo>
                    <a:pt x="0" y="160"/>
                    <a:pt x="0" y="320"/>
                    <a:pt x="240" y="432"/>
                  </a:cubicBezTo>
                  <a:cubicBezTo>
                    <a:pt x="480" y="544"/>
                    <a:pt x="1248" y="640"/>
                    <a:pt x="1440" y="67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3" name="Group 7">
              <a:extLst>
                <a:ext uri="{FF2B5EF4-FFF2-40B4-BE49-F238E27FC236}">
                  <a16:creationId xmlns:a16="http://schemas.microsoft.com/office/drawing/2014/main" id="{7F4E162E-130C-4892-8A82-92E05EAE5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250"/>
              <a:ext cx="1658" cy="763"/>
              <a:chOff x="672" y="2016"/>
              <a:chExt cx="1658" cy="763"/>
            </a:xfrm>
          </p:grpSpPr>
          <p:sp>
            <p:nvSpPr>
              <p:cNvPr id="16399" name="Line 8">
                <a:extLst>
                  <a:ext uri="{FF2B5EF4-FFF2-40B4-BE49-F238E27FC236}">
                    <a16:creationId xmlns:a16="http://schemas.microsoft.com/office/drawing/2014/main" id="{1766DE32-A4A0-40D4-98C5-2D961A07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897" name="Rectangle 9">
                <a:extLst>
                  <a:ext uri="{FF2B5EF4-FFF2-40B4-BE49-F238E27FC236}">
                    <a16:creationId xmlns:a16="http://schemas.microsoft.com/office/drawing/2014/main" id="{0133A040-5F1C-4F66-90D8-365E1DEA4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658" cy="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zh-CN" altLang="en-US" sz="32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ea typeface="楷体_GB2312" pitchFamily="49" charset="-122"/>
                  </a:rPr>
                  <a:t>单词开始指针</a:t>
                </a:r>
              </a:p>
            </p:txBody>
          </p:sp>
        </p:grpSp>
        <p:grpSp>
          <p:nvGrpSpPr>
            <p:cNvPr id="16394" name="Group 10">
              <a:extLst>
                <a:ext uri="{FF2B5EF4-FFF2-40B4-BE49-F238E27FC236}">
                  <a16:creationId xmlns:a16="http://schemas.microsoft.com/office/drawing/2014/main" id="{D9580CE2-F8F3-4BAC-80EC-59E8093FA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50"/>
              <a:ext cx="1127" cy="715"/>
              <a:chOff x="2832" y="2016"/>
              <a:chExt cx="1127" cy="715"/>
            </a:xfrm>
          </p:grpSpPr>
          <p:sp>
            <p:nvSpPr>
              <p:cNvPr id="16397" name="Line 11">
                <a:extLst>
                  <a:ext uri="{FF2B5EF4-FFF2-40B4-BE49-F238E27FC236}">
                    <a16:creationId xmlns:a16="http://schemas.microsoft.com/office/drawing/2014/main" id="{7AAF5152-6083-4083-9B56-378D19187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900" name="Rectangle 12">
                <a:extLst>
                  <a:ext uri="{FF2B5EF4-FFF2-40B4-BE49-F238E27FC236}">
                    <a16:creationId xmlns:a16="http://schemas.microsoft.com/office/drawing/2014/main" id="{F3C0201E-EFAA-48D6-A948-6BF72D080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127" cy="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eaLnBrk="0" hangingPunct="0"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charset="2"/>
                  <a:buNone/>
                  <a:defRPr/>
                </a:pPr>
                <a:r>
                  <a:rPr lang="zh-CN" altLang="en-US" sz="3200" b="1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ea typeface="楷体_GB2312" pitchFamily="49" charset="-122"/>
                  </a:rPr>
                  <a:t>扫描指针</a:t>
                </a:r>
              </a:p>
            </p:txBody>
          </p:sp>
        </p:grpSp>
        <p:sp>
          <p:nvSpPr>
            <p:cNvPr id="16395" name="AutoShape 13">
              <a:extLst>
                <a:ext uri="{FF2B5EF4-FFF2-40B4-BE49-F238E27FC236}">
                  <a16:creationId xmlns:a16="http://schemas.microsoft.com/office/drawing/2014/main" id="{7635F955-E001-4496-B20E-6960B6FBD506}"/>
                </a:ext>
              </a:extLst>
            </p:cNvPr>
            <p:cNvSpPr>
              <a:spLocks/>
            </p:cNvSpPr>
            <p:nvPr/>
          </p:nvSpPr>
          <p:spPr bwMode="auto">
            <a:xfrm rot="-5360865">
              <a:off x="2548" y="1708"/>
              <a:ext cx="192" cy="1248"/>
            </a:xfrm>
            <a:prstGeom prst="leftBrace">
              <a:avLst>
                <a:gd name="adj1" fmla="val 5407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1902" name="Rectangle 14">
              <a:extLst>
                <a:ext uri="{FF2B5EF4-FFF2-40B4-BE49-F238E27FC236}">
                  <a16:creationId xmlns:a16="http://schemas.microsoft.com/office/drawing/2014/main" id="{7C264265-5B4D-4485-97E6-D068E9F5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80"/>
              <a:ext cx="851" cy="2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  <a:defRPr/>
              </a:pPr>
              <a:r>
                <a:rPr lang="zh-CN" altLang="en-US" sz="2000" b="1" noProof="1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ea typeface="楷体_GB2312" pitchFamily="49" charset="-122"/>
                </a:rPr>
                <a:t>正拼单词</a:t>
              </a:r>
              <a:endParaRPr lang="zh-CN" altLang="en-US" sz="2000" b="1" noProof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FA2776DE-56D1-4745-8FD5-340808AA7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10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6CAF74-0074-43B6-BA9D-DDB5AFDCA4D0}"/>
              </a:ext>
            </a:extLst>
          </p:cNvPr>
          <p:cNvSpPr/>
          <p:nvPr/>
        </p:nvSpPr>
        <p:spPr>
          <a:xfrm>
            <a:off x="2083097" y="4299956"/>
            <a:ext cx="28568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DO 90 k=1,10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55992DFF-9950-4B35-9FDD-C885FEB52A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2836" y="458640"/>
            <a:ext cx="7632700" cy="655638"/>
          </a:xfrm>
        </p:spPr>
        <p:txBody>
          <a:bodyPr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3.1.3 </a:t>
            </a:r>
            <a:r>
              <a:rPr lang="zh-CN" altLang="en-US" sz="3600" dirty="0"/>
              <a:t>源程序的输入缓冲与预处理</a:t>
            </a:r>
            <a:r>
              <a:rPr lang="en-US" altLang="zh-CN" sz="3600" dirty="0"/>
              <a:t>(</a:t>
            </a:r>
            <a:r>
              <a:rPr lang="zh-CN" altLang="en-US" sz="3600" dirty="0"/>
              <a:t>续</a:t>
            </a:r>
            <a:r>
              <a:rPr lang="en-US" altLang="zh-CN" sz="3600" dirty="0"/>
              <a:t>)</a:t>
            </a:r>
          </a:p>
        </p:txBody>
      </p:sp>
      <p:sp>
        <p:nvSpPr>
          <p:cNvPr id="1062916" name="Rectangle 4">
            <a:extLst>
              <a:ext uri="{FF2B5EF4-FFF2-40B4-BE49-F238E27FC236}">
                <a16:creationId xmlns:a16="http://schemas.microsoft.com/office/drawing/2014/main" id="{D3CF1D65-0D53-4BED-BEF7-CD703C0649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2"/>
            <a:ext cx="6553200" cy="197795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2800" dirty="0">
                <a:latin typeface="楷体_GB2312" pitchFamily="49" charset="-122"/>
              </a:rPr>
              <a:t>缓冲区问题：</a:t>
            </a:r>
            <a:endParaRPr lang="en-US" altLang="zh-CN" sz="2800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缓冲等待</a:t>
            </a:r>
            <a:endParaRPr lang="en-US" altLang="zh-CN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单词载入不完整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en-US" sz="2800" dirty="0">
                <a:latin typeface="楷体_GB2312" pitchFamily="49" charset="-122"/>
              </a:rPr>
              <a:t>双缓冲区问题</a:t>
            </a:r>
            <a:r>
              <a:rPr lang="zh-CN" altLang="en-US" dirty="0">
                <a:latin typeface="楷体_GB2312" pitchFamily="49" charset="-122"/>
              </a:rPr>
              <a:t>：</a:t>
            </a:r>
            <a:endParaRPr lang="en-US" altLang="zh-CN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超前扫描导致的效率问题</a:t>
            </a:r>
          </a:p>
        </p:txBody>
      </p:sp>
      <p:sp>
        <p:nvSpPr>
          <p:cNvPr id="1062919" name="Rectangle 7">
            <a:extLst>
              <a:ext uri="{FF2B5EF4-FFF2-40B4-BE49-F238E27FC236}">
                <a16:creationId xmlns:a16="http://schemas.microsoft.com/office/drawing/2014/main" id="{8D7F3CD7-042A-4003-8AED-2D12EB0A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2227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2920" name="Object 8">
            <a:extLst>
              <a:ext uri="{FF2B5EF4-FFF2-40B4-BE49-F238E27FC236}">
                <a16:creationId xmlns:a16="http://schemas.microsoft.com/office/drawing/2014/main" id="{38C1A352-6AFF-4591-9308-FB56FFDFB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08584"/>
              </p:ext>
            </p:extLst>
          </p:nvPr>
        </p:nvGraphicFramePr>
        <p:xfrm>
          <a:off x="642938" y="3611563"/>
          <a:ext cx="33623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5831640" imgH="1942920" progId="Visio.Drawing.11">
                  <p:embed/>
                </p:oleObj>
              </mc:Choice>
              <mc:Fallback>
                <p:oleObj r:id="rId4" imgW="5831640" imgH="1942920" progId="Visio.Drawing.11">
                  <p:embed/>
                  <p:pic>
                    <p:nvPicPr>
                      <p:cNvPr id="1062920" name="Object 8">
                        <a:extLst>
                          <a:ext uri="{FF2B5EF4-FFF2-40B4-BE49-F238E27FC236}">
                            <a16:creationId xmlns:a16="http://schemas.microsoft.com/office/drawing/2014/main" id="{38C1A352-6AFF-4591-9308-FB56FFDFB2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611563"/>
                        <a:ext cx="3362325" cy="1400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2922" name="Object 10">
            <a:extLst>
              <a:ext uri="{FF2B5EF4-FFF2-40B4-BE49-F238E27FC236}">
                <a16:creationId xmlns:a16="http://schemas.microsoft.com/office/drawing/2014/main" id="{651280FD-F490-4118-BC5E-75698080D9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963021"/>
              </p:ext>
            </p:extLst>
          </p:nvPr>
        </p:nvGraphicFramePr>
        <p:xfrm>
          <a:off x="4310062" y="3611635"/>
          <a:ext cx="44862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3888000" imgH="1402560" progId="Visio.Drawing.11">
                  <p:embed/>
                </p:oleObj>
              </mc:Choice>
              <mc:Fallback>
                <p:oleObj r:id="rId6" imgW="3888000" imgH="1402560" progId="Visio.Drawing.11">
                  <p:embed/>
                  <p:pic>
                    <p:nvPicPr>
                      <p:cNvPr id="1062922" name="Object 10">
                        <a:extLst>
                          <a:ext uri="{FF2B5EF4-FFF2-40B4-BE49-F238E27FC236}">
                            <a16:creationId xmlns:a16="http://schemas.microsoft.com/office/drawing/2014/main" id="{651280FD-F490-4118-BC5E-75698080D9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2" y="3611635"/>
                        <a:ext cx="4486275" cy="1400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14" name="AutoShape 2">
            <a:extLst>
              <a:ext uri="{FF2B5EF4-FFF2-40B4-BE49-F238E27FC236}">
                <a16:creationId xmlns:a16="http://schemas.microsoft.com/office/drawing/2014/main" id="{05108273-8F0B-4F4A-ABAC-A988AA53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2" y="2553220"/>
            <a:ext cx="2399159" cy="732458"/>
          </a:xfrm>
          <a:prstGeom prst="wedgeRoundRectCallout">
            <a:avLst>
              <a:gd name="adj1" fmla="val -109148"/>
              <a:gd name="adj2" fmla="val 1037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每次移动向前指针都需要做两次测试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051354CE-B821-430D-9469-6C81DAE75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11</a:t>
            </a:fld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6" grpId="0" uiExpand="1" build="p"/>
      <p:bldP spid="1062919" grpId="0" animBg="1"/>
      <p:bldP spid="10629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7B55845E-453F-499F-AE7F-BE325342BD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79450"/>
            <a:ext cx="7058025" cy="588963"/>
          </a:xfrm>
        </p:spPr>
        <p:txBody>
          <a:bodyPr anchor="ctr"/>
          <a:lstStyle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3.1.4 </a:t>
            </a:r>
            <a:r>
              <a:rPr lang="zh-CN" altLang="en-US" sz="4000" dirty="0"/>
              <a:t>词法分析阶段的错误处理 </a:t>
            </a:r>
          </a:p>
        </p:txBody>
      </p:sp>
      <p:sp>
        <p:nvSpPr>
          <p:cNvPr id="2108419" name="Rectangle 3">
            <a:extLst>
              <a:ext uri="{FF2B5EF4-FFF2-40B4-BE49-F238E27FC236}">
                <a16:creationId xmlns:a16="http://schemas.microsoft.com/office/drawing/2014/main" id="{3FD7EF54-DD1E-468C-9653-80D7724B52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484313"/>
            <a:ext cx="8640762" cy="5040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．非法字符检查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．关键字拼写错误检查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</a:rPr>
              <a:t>．不封闭错误检查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</a:rPr>
              <a:t>．重复说明检查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</a:rPr>
              <a:t>．错误恢复与续编译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紧急方式恢复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(panic-mode recovery)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</a:rPr>
              <a:t>反复删掉剩余输入最前面的字符，直到词法分析器能发现一个正确的单词为止。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262EC68-76A2-4016-B0B4-01A3A104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8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5C1F4310-F8ED-42BD-967A-E92E1BE63F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895" y="207785"/>
            <a:ext cx="7453312" cy="877887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3.1.5 </a:t>
            </a:r>
            <a:r>
              <a:rPr lang="zh-CN" altLang="en-US" dirty="0"/>
              <a:t>词法分析器的位置 </a:t>
            </a:r>
          </a:p>
        </p:txBody>
      </p:sp>
      <p:sp>
        <p:nvSpPr>
          <p:cNvPr id="2109464" name="Rectangle 24">
            <a:extLst>
              <a:ext uri="{FF2B5EF4-FFF2-40B4-BE49-F238E27FC236}">
                <a16:creationId xmlns:a16="http://schemas.microsoft.com/office/drawing/2014/main" id="{B6FE15B6-3C80-405B-8895-172FCAE96F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4221163"/>
            <a:ext cx="8640762" cy="2160587"/>
          </a:xfrm>
        </p:spPr>
        <p:txBody>
          <a:bodyPr/>
          <a:lstStyle/>
          <a:p>
            <a:pPr eaLnBrk="1" hangingPunct="1"/>
            <a:r>
              <a:rPr lang="zh-CN" altLang="en-US"/>
              <a:t>以词法分析作为独立的阶段：</a:t>
            </a:r>
          </a:p>
          <a:p>
            <a:pPr lvl="1" eaLnBrk="1" hangingPunct="1"/>
            <a:r>
              <a:rPr lang="zh-CN" altLang="en-US"/>
              <a:t>简化编译器的设计。</a:t>
            </a:r>
          </a:p>
          <a:p>
            <a:pPr lvl="1" eaLnBrk="1" hangingPunct="1"/>
            <a:r>
              <a:rPr lang="zh-CN" altLang="en-US"/>
              <a:t>提高编译器的效率。</a:t>
            </a:r>
          </a:p>
          <a:p>
            <a:pPr lvl="1" eaLnBrk="1" hangingPunct="1"/>
            <a:r>
              <a:rPr lang="zh-CN" altLang="en-US"/>
              <a:t>增强编译器的可移植性。</a:t>
            </a: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D1BC18C8-C798-4ED8-9FE6-4F3FFCCF44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750" y="836613"/>
            <a:ext cx="8120063" cy="3417887"/>
            <a:chOff x="2472" y="8574"/>
            <a:chExt cx="6552" cy="2808"/>
          </a:xfrm>
        </p:grpSpPr>
        <p:sp>
          <p:nvSpPr>
            <p:cNvPr id="19462" name="AutoShape 5">
              <a:extLst>
                <a:ext uri="{FF2B5EF4-FFF2-40B4-BE49-F238E27FC236}">
                  <a16:creationId xmlns:a16="http://schemas.microsoft.com/office/drawing/2014/main" id="{54D07D3A-3101-46C6-ACDB-652B1BC59A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2" y="8574"/>
              <a:ext cx="6552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Text Box 6">
              <a:extLst>
                <a:ext uri="{FF2B5EF4-FFF2-40B4-BE49-F238E27FC236}">
                  <a16:creationId xmlns:a16="http://schemas.microsoft.com/office/drawing/2014/main" id="{C963E154-30F9-41DC-AF93-E3469BAA7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" y="10290"/>
              <a:ext cx="1080" cy="4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目标程序</a:t>
              </a:r>
            </a:p>
          </p:txBody>
        </p:sp>
        <p:sp>
          <p:nvSpPr>
            <p:cNvPr id="19464" name="Text Box 7">
              <a:extLst>
                <a:ext uri="{FF2B5EF4-FFF2-40B4-BE49-F238E27FC236}">
                  <a16:creationId xmlns:a16="http://schemas.microsoft.com/office/drawing/2014/main" id="{A24C7A26-6783-43AA-A25B-D7FB3F660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9510"/>
              <a:ext cx="126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词法分析器</a:t>
              </a:r>
            </a:p>
          </p:txBody>
        </p:sp>
        <p:sp>
          <p:nvSpPr>
            <p:cNvPr id="19465" name="Text Box 8">
              <a:extLst>
                <a:ext uri="{FF2B5EF4-FFF2-40B4-BE49-F238E27FC236}">
                  <a16:creationId xmlns:a16="http://schemas.microsoft.com/office/drawing/2014/main" id="{32377930-9DCE-4B23-BB66-5BE255773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" y="9510"/>
              <a:ext cx="1259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语法分析器</a:t>
              </a:r>
            </a:p>
          </p:txBody>
        </p:sp>
        <p:sp>
          <p:nvSpPr>
            <p:cNvPr id="19466" name="Text Box 9">
              <a:extLst>
                <a:ext uri="{FF2B5EF4-FFF2-40B4-BE49-F238E27FC236}">
                  <a16:creationId xmlns:a16="http://schemas.microsoft.com/office/drawing/2014/main" id="{47DA0320-63D3-4565-8B7E-257677FA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2" y="9510"/>
              <a:ext cx="1260" cy="624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语义分析与代码生成</a:t>
              </a:r>
            </a:p>
          </p:txBody>
        </p:sp>
        <p:sp>
          <p:nvSpPr>
            <p:cNvPr id="19467" name="Text Box 10">
              <a:extLst>
                <a:ext uri="{FF2B5EF4-FFF2-40B4-BE49-F238E27FC236}">
                  <a16:creationId xmlns:a16="http://schemas.microsoft.com/office/drawing/2014/main" id="{CD0299AA-92DA-439B-8857-99290FE1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" y="10290"/>
              <a:ext cx="1458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目标代码整理</a:t>
              </a:r>
            </a:p>
          </p:txBody>
        </p:sp>
        <p:sp>
          <p:nvSpPr>
            <p:cNvPr id="19468" name="Text Box 11">
              <a:extLst>
                <a:ext uri="{FF2B5EF4-FFF2-40B4-BE49-F238E27FC236}">
                  <a16:creationId xmlns:a16="http://schemas.microsoft.com/office/drawing/2014/main" id="{0CC1B233-B37E-4385-99F7-64E7869AD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914"/>
              <a:ext cx="2700" cy="4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3.4</a:t>
              </a: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　以语法分析器为中心</a:t>
              </a:r>
            </a:p>
          </p:txBody>
        </p:sp>
        <p:sp>
          <p:nvSpPr>
            <p:cNvPr id="19469" name="Line 12">
              <a:extLst>
                <a:ext uri="{FF2B5EF4-FFF2-40B4-BE49-F238E27FC236}">
                  <a16:creationId xmlns:a16="http://schemas.microsoft.com/office/drawing/2014/main" id="{CC8D4273-AD02-4512-B53E-C67C1882E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9756"/>
              <a:ext cx="5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3">
              <a:extLst>
                <a:ext uri="{FF2B5EF4-FFF2-40B4-BE49-F238E27FC236}">
                  <a16:creationId xmlns:a16="http://schemas.microsoft.com/office/drawing/2014/main" id="{D5BBA364-36D5-4AF9-82A0-3D520F861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9510"/>
              <a:ext cx="900" cy="46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源程序</a:t>
              </a:r>
            </a:p>
          </p:txBody>
        </p:sp>
        <p:sp>
          <p:nvSpPr>
            <p:cNvPr id="19471" name="Line 14">
              <a:extLst>
                <a:ext uri="{FF2B5EF4-FFF2-40B4-BE49-F238E27FC236}">
                  <a16:creationId xmlns:a16="http://schemas.microsoft.com/office/drawing/2014/main" id="{7153037B-C80A-42E1-B54B-92F3E690D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2" y="9756"/>
              <a:ext cx="5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5">
              <a:extLst>
                <a:ext uri="{FF2B5EF4-FFF2-40B4-BE49-F238E27FC236}">
                  <a16:creationId xmlns:a16="http://schemas.microsoft.com/office/drawing/2014/main" id="{B837C17F-883A-4B68-B5E8-991E1E131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978"/>
              <a:ext cx="1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AutoShape 16">
              <a:extLst>
                <a:ext uri="{FF2B5EF4-FFF2-40B4-BE49-F238E27FC236}">
                  <a16:creationId xmlns:a16="http://schemas.microsoft.com/office/drawing/2014/main" id="{1F55BD42-019E-41CA-9BCA-C0838447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9666"/>
              <a:ext cx="540" cy="156"/>
            </a:xfrm>
            <a:prstGeom prst="rightArrow">
              <a:avLst>
                <a:gd name="adj1" fmla="val 50000"/>
                <a:gd name="adj2" fmla="val 864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AutoShape 17">
              <a:extLst>
                <a:ext uri="{FF2B5EF4-FFF2-40B4-BE49-F238E27FC236}">
                  <a16:creationId xmlns:a16="http://schemas.microsoft.com/office/drawing/2014/main" id="{2E6F4D52-79BD-4DC0-AA59-840684477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" y="10446"/>
              <a:ext cx="720" cy="156"/>
            </a:xfrm>
            <a:prstGeom prst="rightArrow">
              <a:avLst>
                <a:gd name="adj1" fmla="val 50000"/>
                <a:gd name="adj2" fmla="val 1153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AutoShape 18">
              <a:extLst>
                <a:ext uri="{FF2B5EF4-FFF2-40B4-BE49-F238E27FC236}">
                  <a16:creationId xmlns:a16="http://schemas.microsoft.com/office/drawing/2014/main" id="{50320DA7-3BAE-41C3-A0D0-6E027E23B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" y="10119"/>
              <a:ext cx="180" cy="312"/>
            </a:xfrm>
            <a:prstGeom prst="downArrow">
              <a:avLst>
                <a:gd name="adj1" fmla="val 50000"/>
                <a:gd name="adj2" fmla="val 4330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Text Box 19">
              <a:extLst>
                <a:ext uri="{FF2B5EF4-FFF2-40B4-BE49-F238E27FC236}">
                  <a16:creationId xmlns:a16="http://schemas.microsoft.com/office/drawing/2014/main" id="{53F9CAD6-12A9-4A53-A09B-D19537A69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8730"/>
              <a:ext cx="2340" cy="4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符号表</a:t>
              </a:r>
            </a:p>
          </p:txBody>
        </p:sp>
        <p:sp>
          <p:nvSpPr>
            <p:cNvPr id="19477" name="Freeform 20">
              <a:extLst>
                <a:ext uri="{FF2B5EF4-FFF2-40B4-BE49-F238E27FC236}">
                  <a16:creationId xmlns:a16="http://schemas.microsoft.com/office/drawing/2014/main" id="{D18856A8-8C3D-40F1-BB7A-93534CF49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198"/>
              <a:ext cx="1260" cy="312"/>
            </a:xfrm>
            <a:custGeom>
              <a:avLst/>
              <a:gdLst>
                <a:gd name="T0" fmla="*/ 0 w 1260"/>
                <a:gd name="T1" fmla="*/ 312 h 312"/>
                <a:gd name="T2" fmla="*/ 360 w 1260"/>
                <a:gd name="T3" fmla="*/ 156 h 312"/>
                <a:gd name="T4" fmla="*/ 1260 w 1260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312">
                  <a:moveTo>
                    <a:pt x="0" y="312"/>
                  </a:moveTo>
                  <a:cubicBezTo>
                    <a:pt x="75" y="260"/>
                    <a:pt x="150" y="208"/>
                    <a:pt x="360" y="156"/>
                  </a:cubicBezTo>
                  <a:cubicBezTo>
                    <a:pt x="570" y="104"/>
                    <a:pt x="915" y="52"/>
                    <a:pt x="12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1">
              <a:extLst>
                <a:ext uri="{FF2B5EF4-FFF2-40B4-BE49-F238E27FC236}">
                  <a16:creationId xmlns:a16="http://schemas.microsoft.com/office/drawing/2014/main" id="{F9582BBB-F8A3-490C-9843-DAAB177C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7" y="9198"/>
              <a:ext cx="1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22">
              <a:extLst>
                <a:ext uri="{FF2B5EF4-FFF2-40B4-BE49-F238E27FC236}">
                  <a16:creationId xmlns:a16="http://schemas.microsoft.com/office/drawing/2014/main" id="{BFB856AB-1944-4B6D-9D6B-16DF4432D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" y="9198"/>
              <a:ext cx="1260" cy="312"/>
            </a:xfrm>
            <a:custGeom>
              <a:avLst/>
              <a:gdLst>
                <a:gd name="T0" fmla="*/ 1260 w 1260"/>
                <a:gd name="T1" fmla="*/ 624 h 156"/>
                <a:gd name="T2" fmla="*/ 0 w 1260"/>
                <a:gd name="T3" fmla="*/ 0 h 15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0" h="156">
                  <a:moveTo>
                    <a:pt x="1260" y="156"/>
                  </a:moveTo>
                  <a:cubicBezTo>
                    <a:pt x="765" y="78"/>
                    <a:pt x="27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23">
              <a:extLst>
                <a:ext uri="{FF2B5EF4-FFF2-40B4-BE49-F238E27FC236}">
                  <a16:creationId xmlns:a16="http://schemas.microsoft.com/office/drawing/2014/main" id="{33DBEA1C-1E52-4EBB-AEC9-AA56F4B77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" y="9198"/>
              <a:ext cx="720" cy="1092"/>
            </a:xfrm>
            <a:custGeom>
              <a:avLst/>
              <a:gdLst>
                <a:gd name="T0" fmla="*/ 0 w 720"/>
                <a:gd name="T1" fmla="*/ 1092 h 1092"/>
                <a:gd name="T2" fmla="*/ 720 w 720"/>
                <a:gd name="T3" fmla="*/ 624 h 1092"/>
                <a:gd name="T4" fmla="*/ 0 w 720"/>
                <a:gd name="T5" fmla="*/ 0 h 10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1092">
                  <a:moveTo>
                    <a:pt x="0" y="1092"/>
                  </a:moveTo>
                  <a:cubicBezTo>
                    <a:pt x="360" y="949"/>
                    <a:pt x="720" y="806"/>
                    <a:pt x="720" y="624"/>
                  </a:cubicBezTo>
                  <a:cubicBezTo>
                    <a:pt x="720" y="442"/>
                    <a:pt x="360" y="22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CE2F8244-8E9B-4DB4-9A4A-43706F58C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AB21FD4-56C3-4041-9120-28547BD2A8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68635"/>
            <a:ext cx="7905750" cy="115093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3.2  </a:t>
            </a:r>
            <a:r>
              <a:rPr lang="zh-CN" altLang="en-US" sz="4000" dirty="0">
                <a:latin typeface="Times New Roman" panose="02020603050405020304" pitchFamily="18" charset="0"/>
              </a:rPr>
              <a:t>单词的描述</a:t>
            </a:r>
            <a:br>
              <a:rPr lang="zh-CN" altLang="en-US" sz="4000" dirty="0">
                <a:latin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</a:rPr>
              <a:t>3.2.1 </a:t>
            </a:r>
            <a:r>
              <a:rPr lang="zh-CN" altLang="en-US" sz="3600" dirty="0">
                <a:latin typeface="Times New Roman" panose="02020603050405020304" pitchFamily="18" charset="0"/>
              </a:rPr>
              <a:t>正则文法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FCE7ACE-641C-417B-92D7-7A66539D28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28788"/>
            <a:ext cx="8458200" cy="4724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正则文法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中，对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</a:rPr>
              <a:t>β</a:t>
            </a:r>
            <a:r>
              <a:rPr lang="en-US" altLang="zh-CN" sz="2800" dirty="0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α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Times New Roman" panose="02020603050405020304" pitchFamily="18" charset="0"/>
              </a:rPr>
              <a:t>β</a:t>
            </a:r>
            <a:r>
              <a:rPr lang="zh-CN" altLang="en-US" sz="2800" dirty="0">
                <a:latin typeface="Times New Roman" panose="02020603050405020304" pitchFamily="18" charset="0"/>
              </a:rPr>
              <a:t>均具有形式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wB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Bw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w</a:t>
            </a:r>
            <a:r>
              <a:rPr lang="en-US" altLang="zh-CN" sz="280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3.2 </a:t>
            </a:r>
            <a:r>
              <a:rPr lang="zh-CN" altLang="en-US" sz="2800" dirty="0">
                <a:latin typeface="Times New Roman" panose="02020603050405020304" pitchFamily="18" charset="0"/>
              </a:rPr>
              <a:t>标识符的文法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约定：用</a:t>
            </a:r>
            <a:r>
              <a:rPr lang="en-US" altLang="zh-CN" sz="2400" dirty="0">
                <a:latin typeface="Times New Roman" panose="02020603050405020304" pitchFamily="18" charset="0"/>
              </a:rPr>
              <a:t>digit</a:t>
            </a:r>
            <a:r>
              <a:rPr lang="zh-CN" altLang="en-US" sz="2400" dirty="0">
                <a:latin typeface="Times New Roman" panose="02020603050405020304" pitchFamily="18" charset="0"/>
              </a:rPr>
              <a:t>表示数字：</a:t>
            </a:r>
            <a:r>
              <a:rPr lang="en-US" altLang="zh-CN" sz="2400" dirty="0">
                <a:latin typeface="Times New Roman" panose="02020603050405020304" pitchFamily="18" charset="0"/>
              </a:rPr>
              <a:t>0,1,2,…,9;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     </a:t>
            </a:r>
            <a:r>
              <a:rPr lang="zh-CN" altLang="en-US" sz="2400" dirty="0">
                <a:latin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</a:rPr>
              <a:t>letter</a:t>
            </a:r>
            <a:r>
              <a:rPr lang="zh-CN" altLang="en-US" sz="2400" dirty="0">
                <a:latin typeface="Times New Roman" panose="02020603050405020304" pitchFamily="18" charset="0"/>
              </a:rPr>
              <a:t>表示字母：</a:t>
            </a:r>
            <a:r>
              <a:rPr lang="en-US" altLang="zh-CN" sz="2400" dirty="0">
                <a:latin typeface="Times New Roman" panose="02020603050405020304" pitchFamily="18" charset="0"/>
              </a:rPr>
              <a:t>A,B,…,</a:t>
            </a:r>
            <a:r>
              <a:rPr lang="en-US" altLang="zh-CN" sz="2400" dirty="0" err="1">
                <a:latin typeface="Times New Roman" panose="02020603050405020304" pitchFamily="18" charset="0"/>
              </a:rPr>
              <a:t>Z,a,b</a:t>
            </a:r>
            <a:r>
              <a:rPr lang="en-US" altLang="zh-CN" sz="2400" dirty="0">
                <a:latin typeface="Times New Roman" panose="02020603050405020304" pitchFamily="18" charset="0"/>
              </a:rPr>
              <a:t>,…,z</a:t>
            </a:r>
          </a:p>
          <a:p>
            <a:pPr lvl="1" eaLnBrk="1" hangingPunct="1"/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&lt;id&gt;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&lt;letter&gt; | &lt;id&gt;&lt;digit&gt; | &lt;id&gt;&lt;letter&gt;</a:t>
            </a:r>
          </a:p>
          <a:p>
            <a:pPr lvl="1" eaLnBrk="1" hangingPunct="1"/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&lt;letter&gt;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| … 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| … |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z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&lt;digit&gt;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0 | 1 | 2 | … | 9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9AF55CD-C0F4-429C-919D-4CBB06CF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FB39780F-380E-46FC-8B2C-C0EA777E99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577627"/>
            <a:ext cx="7905750" cy="7683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3.2.2  </a:t>
            </a:r>
            <a:r>
              <a:rPr lang="zh-CN" altLang="en-US" dirty="0">
                <a:latin typeface="Times New Roman" panose="02020603050405020304" pitchFamily="18" charset="0"/>
              </a:rPr>
              <a:t>正则表达式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BF47546-569D-49B3-80C6-AE0AEED2B1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84325"/>
            <a:ext cx="8458200" cy="4724400"/>
          </a:xfrm>
        </p:spPr>
        <p:txBody>
          <a:bodyPr lIns="92075" tIns="46038" rIns="92075" bIns="46038"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3.2</a:t>
            </a:r>
            <a:r>
              <a:rPr lang="zh-CN" altLang="en-US">
                <a:latin typeface="Times New Roman" panose="02020603050405020304" pitchFamily="18" charset="0"/>
              </a:rPr>
              <a:t>：标识符的另一种表示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letter(letter|digit)</a:t>
            </a:r>
            <a:r>
              <a:rPr lang="en-US" altLang="zh-CN" sz="3600" baseline="30000">
                <a:latin typeface="Times New Roman" panose="02020603050405020304" pitchFamily="18" charset="0"/>
              </a:rPr>
              <a:t>*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"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 * 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Kleene</a:t>
            </a:r>
            <a:r>
              <a:rPr lang="zh-CN" altLang="en-US">
                <a:latin typeface="Times New Roman" panose="02020603050405020304" pitchFamily="18" charset="0"/>
              </a:rPr>
              <a:t>闭包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</a:rPr>
              <a:t>表示正闭包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 ？表示“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个”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letter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(letter|digit)</a:t>
            </a:r>
            <a:r>
              <a:rPr lang="en-US" altLang="zh-CN" sz="3600" baseline="30000">
                <a:latin typeface="Times New Roman" panose="02020603050405020304" pitchFamily="18" charset="0"/>
              </a:rPr>
              <a:t>*</a:t>
            </a:r>
            <a:r>
              <a:rPr lang="zh-CN" altLang="en-US">
                <a:latin typeface="Times New Roman" panose="02020603050405020304" pitchFamily="18" charset="0"/>
              </a:rPr>
              <a:t>的并列表示两者的连接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正则式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表示正则集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相应的正则集记为 </a:t>
            </a:r>
            <a:r>
              <a:rPr lang="en-US" altLang="zh-CN">
                <a:latin typeface="Times New Roman" panose="02020603050405020304" pitchFamily="18" charset="0"/>
              </a:rPr>
              <a:t>L(r)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691983-1BFF-4FEB-A9A9-CDEB8339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624D3EBC-4D52-433A-9729-650390D14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81807"/>
            <a:ext cx="7161212" cy="792162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3.2.2  </a:t>
            </a:r>
            <a:r>
              <a:rPr lang="zh-CN" altLang="en-US" dirty="0">
                <a:latin typeface="Times New Roman" panose="02020603050405020304" pitchFamily="18" charset="0"/>
              </a:rPr>
              <a:t>正则表达式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续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44F47F2-D6C1-406E-9722-E15D7C7BBF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484313"/>
            <a:ext cx="8424862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定义</a:t>
            </a:r>
            <a:r>
              <a:rPr lang="en-US" altLang="zh-CN" sz="2400">
                <a:latin typeface="Times New Roman" panose="02020603050405020304" pitchFamily="18" charset="0"/>
              </a:rPr>
              <a:t>3.1 </a:t>
            </a:r>
            <a:r>
              <a:rPr lang="zh-CN" altLang="en-US" sz="2400">
                <a:latin typeface="Times New Roman" panose="02020603050405020304" pitchFamily="18" charset="0"/>
              </a:rPr>
              <a:t>设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是一个字母表，则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上的正则表达式及其所表示的正则语言可递归地定义如下：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⑴ 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上的一个正则表达式，它表示空集；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⑵ </a:t>
            </a:r>
            <a:r>
              <a:rPr lang="en-US" altLang="zh-CN" sz="2400" i="1">
                <a:latin typeface="Times New Roman" panose="02020603050405020304" pitchFamily="18" charset="0"/>
              </a:rPr>
              <a:t>ε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上的一个正则表达式，它表示语言</a:t>
            </a:r>
            <a:r>
              <a:rPr lang="en-US" altLang="zh-CN" sz="2400">
                <a:latin typeface="Times New Roman" panose="02020603050405020304" pitchFamily="18" charset="0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</a:rPr>
              <a:t>ε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⑶ 对于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∈</a:t>
            </a:r>
            <a:r>
              <a:rPr lang="en-US" altLang="zh-CN" sz="2400" i="1">
                <a:latin typeface="Times New Roman" panose="02020603050405020304" pitchFamily="18" charset="0"/>
              </a:rPr>
              <a:t>∑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上的一个正则表达式，它表示的正则语言是</a:t>
            </a:r>
            <a:r>
              <a:rPr lang="en-US" altLang="zh-CN" sz="2400">
                <a:latin typeface="Times New Roman" panose="02020603050405020304" pitchFamily="18" charset="0"/>
              </a:rPr>
              <a:t>{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⑷ 假设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都是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上的正则表达式，它们表示的语言分别为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，则：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①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②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)∪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③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•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④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*)</a:t>
            </a:r>
            <a:r>
              <a:rPr lang="zh-CN" altLang="en-US" sz="2400">
                <a:latin typeface="Times New Roman" panose="02020603050405020304" pitchFamily="18" charset="0"/>
              </a:rPr>
              <a:t>也是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上的正则表达式，它表示的语言为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))*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⑸ 只有经有限次使用上述规则构造的表达式才是</a:t>
            </a:r>
            <a:r>
              <a:rPr lang="zh-CN" altLang="en-US" sz="2400" i="1">
                <a:latin typeface="Times New Roman" panose="02020603050405020304" pitchFamily="18" charset="0"/>
              </a:rPr>
              <a:t>∑</a:t>
            </a:r>
            <a:r>
              <a:rPr lang="zh-CN" altLang="en-US" sz="2400">
                <a:latin typeface="Times New Roman" panose="02020603050405020304" pitchFamily="18" charset="0"/>
              </a:rPr>
              <a:t>上的正则表达式。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3BD5CF1-DBCF-42E1-A381-61A08A5F2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16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A1172448-7C2B-41C4-B4C9-15D91A61DF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53802"/>
            <a:ext cx="7121525" cy="8651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正则表达式中的运算优先级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FD523C9-776C-4C12-935E-E0FF961EB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1238" y="1657350"/>
            <a:ext cx="8132762" cy="4724400"/>
          </a:xfrm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运算优先级和结合性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*</a:t>
            </a:r>
            <a:r>
              <a:rPr lang="zh-CN" altLang="en-US" sz="2400">
                <a:latin typeface="Times New Roman" panose="02020603050405020304" pitchFamily="18" charset="0"/>
              </a:rPr>
              <a:t>高于“连接” 和</a:t>
            </a:r>
            <a:r>
              <a:rPr lang="en-US" altLang="zh-CN" sz="2400">
                <a:latin typeface="Times New Roman" panose="02020603050405020304" pitchFamily="18" charset="0"/>
              </a:rPr>
              <a:t>| </a:t>
            </a:r>
            <a:r>
              <a:rPr lang="zh-CN" altLang="en-US" sz="2400">
                <a:latin typeface="Times New Roman" panose="02020603050405020304" pitchFamily="18" charset="0"/>
              </a:rPr>
              <a:t>， “连接” 高于 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zh-CN" altLang="en-US" sz="2400">
                <a:latin typeface="Times New Roman" panose="02020603050405020304" pitchFamily="18" charset="0"/>
              </a:rPr>
              <a:t>具有交换律、结合律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“连接”	 具有结合律、和对</a:t>
            </a:r>
            <a:r>
              <a:rPr lang="en-US" altLang="zh-CN" sz="2400">
                <a:latin typeface="Times New Roman" panose="02020603050405020304" pitchFamily="18" charset="0"/>
              </a:rPr>
              <a:t>|</a:t>
            </a:r>
            <a:r>
              <a:rPr lang="zh-CN" altLang="en-US" sz="2400">
                <a:latin typeface="Times New Roman" panose="02020603050405020304" pitchFamily="18" charset="0"/>
              </a:rPr>
              <a:t>的分配律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( )</a:t>
            </a:r>
            <a:r>
              <a:rPr lang="zh-CN" altLang="en-US" sz="2400">
                <a:latin typeface="Times New Roman" panose="02020603050405020304" pitchFamily="18" charset="0"/>
              </a:rPr>
              <a:t>指定优先关系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意义清楚时，括号可以省略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1.</a:t>
            </a:r>
            <a:r>
              <a:rPr lang="en-US" altLang="zh-CN" sz="2800" i="1">
                <a:latin typeface="Times New Roman" panose="02020603050405020304" pitchFamily="18" charset="0"/>
              </a:rPr>
              <a:t> L</a:t>
            </a:r>
            <a:r>
              <a:rPr lang="en-US" altLang="zh-CN" sz="2800">
                <a:latin typeface="Times New Roman" panose="02020603050405020304" pitchFamily="18" charset="0"/>
              </a:rPr>
              <a:t>((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|b)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)=</a:t>
            </a:r>
            <a:r>
              <a:rPr lang="en-US" altLang="zh-CN" sz="2800" i="1"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latin typeface="Times New Roman" panose="02020603050405020304" pitchFamily="18" charset="0"/>
              </a:rPr>
              <a:t>((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</a:rPr>
              <a:t>)={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构成的符号串，包括</a:t>
            </a:r>
            <a:r>
              <a:rPr lang="en-US" altLang="zh-CN" sz="2800" i="1">
                <a:latin typeface="Times New Roman" panose="02020603050405020304" pitchFamily="18" charset="0"/>
              </a:rPr>
              <a:t>ε</a:t>
            </a:r>
            <a:r>
              <a:rPr lang="en-US" altLang="zh-CN" sz="2800"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</a:t>
            </a:r>
            <a:r>
              <a:rPr lang="en-US" altLang="zh-CN" sz="2800" i="1">
                <a:latin typeface="Times New Roman" panose="02020603050405020304" pitchFamily="18" charset="0"/>
              </a:rPr>
              <a:t> L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|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baseline="30000">
                <a:latin typeface="Times New Roman" panose="02020603050405020304" pitchFamily="18" charset="0"/>
              </a:rPr>
              <a:t>*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)={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aab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aaab</a:t>
            </a:r>
            <a:r>
              <a:rPr lang="en-US" altLang="zh-CN" sz="2800">
                <a:latin typeface="Times New Roman" panose="02020603050405020304" pitchFamily="18" charset="0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</a:rPr>
              <a:t>aaaab</a:t>
            </a:r>
            <a:r>
              <a:rPr lang="en-US" altLang="zh-CN" sz="2800">
                <a:latin typeface="Times New Roman" panose="02020603050405020304" pitchFamily="18" charset="0"/>
              </a:rPr>
              <a:t>,...}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403275C-0ED6-4DC7-B072-001764D51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17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7DDF93DF-69B9-4B0D-B54F-4781E966C7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65931"/>
            <a:ext cx="7704137" cy="11953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3.2.3 </a:t>
            </a:r>
            <a:r>
              <a:rPr lang="zh-CN" altLang="en-US" sz="3600" dirty="0">
                <a:latin typeface="Times New Roman" panose="02020603050405020304" pitchFamily="18" charset="0"/>
              </a:rPr>
              <a:t>正则表达式与正则文法的等价性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10E7435-75AB-40D6-B3A4-44A5673C18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844675"/>
            <a:ext cx="8569325" cy="4175125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正则表达式与正则文法等价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3200">
                <a:latin typeface="楷体_GB2312" pitchFamily="49" charset="-122"/>
              </a:rPr>
              <a:t>对任意一个正则表达式，存在一个定义同一语言的正则文法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3200">
                <a:latin typeface="楷体_GB2312" pitchFamily="49" charset="-122"/>
              </a:rPr>
              <a:t>对任意一个正则文法，存在一个定义同一语言的正则表达式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EA7F6E-0D70-4124-A0F2-3A7B36A8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18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37A23247-E34E-4C06-ACAF-64EEAC1DBB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618331"/>
            <a:ext cx="7705725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7DA254ED-CF8A-42D6-A82F-BF60DCF142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6913" y="1484313"/>
            <a:ext cx="8447087" cy="489743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问题：给定正则文法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，构造一个正则表达式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基本思路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为正则文法的每个产生式构造一个正则表达式方程式，这些方程式中的变量是文法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中的语法变量，各变量的系数是正则表达式，简称为方程式。从而得到一个联立方程组。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用代入消元法消去联立方程组中除开始符号外的其他变量，最后得到关于开始符号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的解：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即为所求的正则表达式。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F228FB4-A49C-413B-B4DF-3E533485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19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8972644-EC56-4C76-BE35-6F2C07443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词法分析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0803" name="Rectangle 3">
            <a:extLst>
              <a:ext uri="{FF2B5EF4-FFF2-40B4-BE49-F238E27FC236}">
                <a16:creationId xmlns:a16="http://schemas.microsoft.com/office/drawing/2014/main" id="{8A7CF732-2D2B-43DE-9327-A4378B289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3.1 </a:t>
            </a:r>
            <a:r>
              <a:rPr lang="zh-CN" altLang="en-US" b="1" dirty="0">
                <a:latin typeface="Times New Roman" panose="02020603050405020304" pitchFamily="18" charset="0"/>
              </a:rPr>
              <a:t>词法分析器的功能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3.2 </a:t>
            </a:r>
            <a:r>
              <a:rPr lang="zh-CN" altLang="en-US" b="1" dirty="0">
                <a:latin typeface="Times New Roman" panose="02020603050405020304" pitchFamily="18" charset="0"/>
              </a:rPr>
              <a:t>单词的描述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3.3 </a:t>
            </a:r>
            <a:r>
              <a:rPr lang="zh-CN" altLang="en-US" b="1" dirty="0">
                <a:latin typeface="Times New Roman" panose="02020603050405020304" pitchFamily="18" charset="0"/>
              </a:rPr>
              <a:t>单词的识别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3.4 </a:t>
            </a:r>
            <a:r>
              <a:rPr lang="zh-CN" altLang="en-US" b="1" dirty="0">
                <a:latin typeface="Times New Roman" panose="02020603050405020304" pitchFamily="18" charset="0"/>
              </a:rPr>
              <a:t>词法分析程序的自动生成</a:t>
            </a:r>
          </a:p>
          <a:p>
            <a:pPr marL="533400" indent="-533400"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3.5 </a:t>
            </a:r>
            <a:r>
              <a:rPr lang="zh-CN" altLang="en-US" b="1" dirty="0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CC898-EE5E-4D3A-B6EB-45704E60B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2B4D6B9F-46E5-49C5-BAF1-0E629D6F80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50875"/>
            <a:ext cx="7705725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4563" name="Rectangle 3">
            <a:extLst>
              <a:ext uri="{FF2B5EF4-FFF2-40B4-BE49-F238E27FC236}">
                <a16:creationId xmlns:a16="http://schemas.microsoft.com/office/drawing/2014/main" id="{374486C6-38DE-40A8-B89B-22430E6255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554163"/>
            <a:ext cx="8664575" cy="50434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具体步骤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根据正则文法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构造正则表达式联立方程组。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假设正则文法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是右线性的，其每个产生式的右部只含有一个终结符，则有如下方程式构造规则：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① 对形如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的产生式，构造方程式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|a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|…|a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。其中可以有形如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ε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② 对形如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A|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A|…|</a:t>
            </a:r>
            <a:r>
              <a:rPr lang="en-US" altLang="zh-CN" sz="24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的产生式，构造方程式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③ 对形如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B|</a:t>
            </a:r>
            <a:r>
              <a:rPr lang="en-US" altLang="zh-CN" sz="2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B|…|</a:t>
            </a:r>
            <a:r>
              <a:rPr lang="en-US" altLang="zh-CN" sz="24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的产生式，构造方程式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≠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3449AEA-C6EE-4400-B374-DE897FD3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56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51B4269D-8B65-4F7B-BBDC-54F3282C45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735806"/>
            <a:ext cx="7632700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5587" name="Rectangle 3">
            <a:extLst>
              <a:ext uri="{FF2B5EF4-FFF2-40B4-BE49-F238E27FC236}">
                <a16:creationId xmlns:a16="http://schemas.microsoft.com/office/drawing/2014/main" id="{C3F74A8B-6480-4ACC-B3EC-79954D45A6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700213"/>
            <a:ext cx="8664575" cy="46085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</a:rPr>
              <a:t>解联立方程组，求等价的正则表达式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用代入消元法逐个消去方程组中除开始符号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外的其他变量，最后即可得到关于开始符号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的解。代入消元规则如下：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① 如果有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</a:rPr>
              <a:t>，则用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i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</a:rPr>
              <a:t>替换之，其中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≠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② 如果有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，则用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替换之；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124133D-C21C-4C09-AF2F-DBFFF7D7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5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61EF557-F546-4EEC-A921-7465E0ECCB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4628" y="762793"/>
            <a:ext cx="7848600" cy="655638"/>
          </a:xfrm>
        </p:spPr>
        <p:txBody>
          <a:bodyPr anchor="ctr"/>
          <a:lstStyle/>
          <a:p>
            <a:pPr eaLnBrk="1" hangingPunct="1"/>
            <a:r>
              <a:rPr lang="zh-CN" altLang="en-US" sz="3600"/>
              <a:t>根据正则文法构造等价的正则表达式 </a:t>
            </a:r>
          </a:p>
        </p:txBody>
      </p:sp>
      <p:sp>
        <p:nvSpPr>
          <p:cNvPr id="2113539" name="Rectangle 3">
            <a:extLst>
              <a:ext uri="{FF2B5EF4-FFF2-40B4-BE49-F238E27FC236}">
                <a16:creationId xmlns:a16="http://schemas.microsoft.com/office/drawing/2014/main" id="{C83F2AD2-364D-4B67-A0CD-C3BF435C36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8893175" cy="43926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③ </a:t>
            </a:r>
            <a:r>
              <a:rPr lang="zh-CN" altLang="en-US" dirty="0">
                <a:latin typeface="Times New Roman" panose="02020603050405020304" pitchFamily="18" charset="0"/>
              </a:rPr>
              <a:t>如果有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，则用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)C</a:t>
            </a:r>
            <a:r>
              <a:rPr lang="zh-CN" altLang="en-US" dirty="0">
                <a:latin typeface="Times New Roman" panose="02020603050405020304" pitchFamily="18" charset="0"/>
              </a:rPr>
              <a:t>替换之，其中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如果有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替换之，其中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④ 对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替换之；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对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则用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替换之；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7AF54C-A3AA-48C3-8DB4-3B4C39DF6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353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B15694BA-05CC-4390-BC50-2426C64A0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12775"/>
            <a:ext cx="7561262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931715" name="Rectangle 3">
            <a:extLst>
              <a:ext uri="{FF2B5EF4-FFF2-40B4-BE49-F238E27FC236}">
                <a16:creationId xmlns:a16="http://schemas.microsoft.com/office/drawing/2014/main" id="{A3E6AEB9-A0C4-4018-B763-24A249F6A1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8785225" cy="51117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⑤ </a:t>
            </a:r>
            <a:r>
              <a:rPr lang="zh-CN" altLang="en-US" sz="3200" dirty="0">
                <a:latin typeface="Times New Roman" panose="02020603050405020304" pitchFamily="18" charset="0"/>
              </a:rPr>
              <a:t>如果有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i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</a:rPr>
              <a:t>，则用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3200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</a:rPr>
              <a:t>代替之。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如果最后得到的关于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</a:rPr>
              <a:t>的方程式为如下形式，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i="1" dirty="0">
                <a:latin typeface="Times New Roman" panose="02020603050405020304" pitchFamily="18" charset="0"/>
              </a:rPr>
              <a:t>  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</a:rPr>
              <a:t>α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|</a:t>
            </a:r>
            <a:r>
              <a:rPr lang="en-US" altLang="zh-CN" sz="3200" i="1" dirty="0">
                <a:latin typeface="Times New Roman" panose="02020603050405020304" pitchFamily="18" charset="0"/>
              </a:rPr>
              <a:t>α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|…|</a:t>
            </a:r>
            <a:r>
              <a:rPr lang="en-US" altLang="zh-CN" sz="3200" i="1" dirty="0">
                <a:latin typeface="Times New Roman" panose="02020603050405020304" pitchFamily="18" charset="0"/>
              </a:rPr>
              <a:t>α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则将方程式右边所有其中仍然含有语法变量的</a:t>
            </a:r>
            <a:r>
              <a:rPr lang="en-US" altLang="zh-CN" sz="3200" dirty="0">
                <a:latin typeface="Times New Roman" panose="02020603050405020304" pitchFamily="18" charset="0"/>
              </a:rPr>
              <a:t>α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(1≤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≤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删除，得到的结果就是与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等价的正则表达式；如果任意的</a:t>
            </a:r>
            <a:r>
              <a:rPr lang="en-US" altLang="zh-CN" sz="3200" dirty="0">
                <a:latin typeface="Times New Roman" panose="02020603050405020304" pitchFamily="18" charset="0"/>
              </a:rPr>
              <a:t>α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(1≤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≤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均含有语法变量，则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3200" dirty="0">
                <a:latin typeface="Times New Roman" panose="02020603050405020304" pitchFamily="18" charset="0"/>
              </a:rPr>
              <a:t>就是与</a:t>
            </a:r>
            <a:r>
              <a:rPr lang="en-US" altLang="zh-CN" sz="3200" dirty="0">
                <a:latin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</a:rPr>
              <a:t>等价的正则表达式。 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C77DF5D-20C3-416E-AA4D-E4E5FB50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17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932AABFC-D731-4241-B184-9852F6E14A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18331"/>
            <a:ext cx="7632700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6611" name="Rectangle 3">
            <a:extLst>
              <a:ext uri="{FF2B5EF4-FFF2-40B4-BE49-F238E27FC236}">
                <a16:creationId xmlns:a16="http://schemas.microsoft.com/office/drawing/2014/main" id="{C7CBB24C-E6E2-4D44-974F-8F1094E1A8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84313"/>
            <a:ext cx="8569325" cy="50403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</a:rPr>
              <a:t>3.6 </a:t>
            </a:r>
            <a:r>
              <a:rPr lang="zh-CN" altLang="en-US" sz="2000" dirty="0">
                <a:latin typeface="Times New Roman" panose="02020603050405020304" pitchFamily="18" charset="0"/>
              </a:rPr>
              <a:t>将如下文法</a:t>
            </a:r>
            <a:r>
              <a:rPr lang="en-US" altLang="zh-CN" sz="2000" i="1" dirty="0">
                <a:latin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</a:rPr>
              <a:t>转换成相应的正则表达式</a:t>
            </a:r>
            <a:endParaRPr lang="zh-CN" altLang="en-US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i="1" dirty="0">
                <a:latin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aS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aB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	B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bB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bC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aB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bS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	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cC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</a:rPr>
              <a:t>列方程组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S  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aB</a:t>
            </a:r>
            <a:r>
              <a:rPr lang="en-US" altLang="zh-CN" sz="2000" i="1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B     B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bC</a:t>
            </a:r>
            <a:r>
              <a:rPr lang="en-US" altLang="zh-CN" sz="2000" i="1" dirty="0">
                <a:latin typeface="Times New Roman" panose="02020603050405020304" pitchFamily="18" charset="0"/>
              </a:rPr>
              <a:t>	    B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bS</a:t>
            </a:r>
            <a:r>
              <a:rPr lang="en-US" altLang="zh-CN" sz="2000" i="1" dirty="0">
                <a:latin typeface="Times New Roman" panose="02020603050405020304" pitchFamily="18" charset="0"/>
              </a:rPr>
              <a:t> 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C	C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</a:rPr>
              <a:t>代入法解方程组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*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bS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 =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楷体_GB2312" pitchFamily="49" charset="-122"/>
              </a:rPr>
              <a:t>*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c)|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bS</a:t>
            </a:r>
            <a:endParaRPr lang="en-US" altLang="zh-CN" sz="2000" i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aB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=(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bc</a:t>
            </a:r>
            <a:r>
              <a:rPr lang="pt-BR" altLang="zh-CN" sz="2000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pt-BR" altLang="zh-CN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pt-BR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如果用正闭包表示，则为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</a:rPr>
              <a:t>|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bc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625181-62D9-4863-BAAE-37B1B29C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66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7CBDC097-78B5-4796-A6AD-585113892C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618331"/>
            <a:ext cx="7632700" cy="655638"/>
          </a:xfrm>
        </p:spPr>
        <p:txBody>
          <a:bodyPr anchor="ctr"/>
          <a:lstStyle/>
          <a:p>
            <a:pPr eaLnBrk="1" hangingPunct="1"/>
            <a:r>
              <a:rPr lang="zh-CN" altLang="en-US" sz="3600" dirty="0"/>
              <a:t>根据正则文法构造等价的正则表达式 </a:t>
            </a:r>
          </a:p>
        </p:txBody>
      </p:sp>
      <p:sp>
        <p:nvSpPr>
          <p:cNvPr id="2116611" name="Rectangle 3">
            <a:extLst>
              <a:ext uri="{FF2B5EF4-FFF2-40B4-BE49-F238E27FC236}">
                <a16:creationId xmlns:a16="http://schemas.microsoft.com/office/drawing/2014/main" id="{2ABE103A-9024-4499-90E7-FC55498FBB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484313"/>
            <a:ext cx="8569325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练习：将如下文法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转换成相应的正则表达式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i="1" dirty="0">
                <a:latin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</a:rPr>
              <a:t>G: 	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aS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bB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aB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 err="1">
                <a:latin typeface="Times New Roman" panose="02020603050405020304" pitchFamily="18" charset="0"/>
              </a:rPr>
              <a:t>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 = a*a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 = </a:t>
            </a:r>
            <a:r>
              <a:rPr lang="en-US" altLang="zh-CN" sz="21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= a</a:t>
            </a:r>
            <a:r>
              <a:rPr lang="zh-CN" altLang="en-US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 S=aba*a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= a*aba*a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 = </a:t>
            </a:r>
            <a:r>
              <a:rPr lang="en-US" altLang="zh-CN" sz="21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100" i="1" baseline="30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100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sz="2100" i="1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+</a:t>
            </a:r>
            <a:endParaRPr lang="en-US" altLang="zh-CN" sz="2100" i="1" baseline="300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C741CCF-26E6-48EE-8834-FEBB6333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25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DE17247D-F862-4A2C-B6FC-75209D0B0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3.1  </a:t>
            </a:r>
            <a:r>
              <a:rPr lang="zh-CN" altLang="en-US">
                <a:latin typeface="Times New Roman" panose="02020603050405020304" pitchFamily="18" charset="0"/>
              </a:rPr>
              <a:t>词法分析器的功能</a:t>
            </a:r>
          </a:p>
        </p:txBody>
      </p:sp>
      <p:sp>
        <p:nvSpPr>
          <p:cNvPr id="1051651" name="Rectangle 3">
            <a:extLst>
              <a:ext uri="{FF2B5EF4-FFF2-40B4-BE49-F238E27FC236}">
                <a16:creationId xmlns:a16="http://schemas.microsoft.com/office/drawing/2014/main" id="{7A6CFAC3-8984-4066-AB75-B06D8316C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功能：输入源程序，输出单词符号</a:t>
            </a:r>
            <a:r>
              <a:rPr lang="en-US" altLang="zh-CN" dirty="0">
                <a:latin typeface="Times New Roman" panose="02020603050405020304" pitchFamily="18" charset="0"/>
              </a:rPr>
              <a:t>(token)</a:t>
            </a:r>
            <a:r>
              <a:rPr lang="zh-CN" altLang="en-US" dirty="0">
                <a:latin typeface="Times New Roman" panose="02020603050405020304" pitchFamily="18" charset="0"/>
              </a:rPr>
              <a:t>。即：把构成源程序的字符串转换成“等价的”单词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记号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序列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根据词法规则识别及组合单词，进行词法检查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对数字常数完成数字字符串到二进制数值的转换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删去空格字符和注释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EB3DE-780A-4502-8190-8983DEFE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5275"/>
            <a:ext cx="745752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fld id="{ADA1EADC-4E2C-4E46-BA55-AF355FB637A2}" type="slidenum">
              <a:rPr lang="en-US" altLang="zh-CN" smtClean="0"/>
              <a:pPr>
                <a:buFont typeface="Wingdings" panose="05000000000000000000" pitchFamily="2" charset="2"/>
                <a:buNone/>
              </a:pPr>
              <a:t>3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F4C57D7B-C2D9-4980-ACAD-334D98262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1185FEB5-A3C4-4501-BE0E-F4A16A2B0211}" type="slidenum">
              <a:rPr lang="en-US" altLang="zh-CN"/>
              <a:pPr>
                <a:buNone/>
              </a:pPr>
              <a:t>4</a:t>
            </a:fld>
            <a:endParaRPr lang="zh-CN" altLang="en-US" dirty="0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6A8242A6-3C25-45C8-AD72-BA13A84C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00" y="635497"/>
            <a:ext cx="7245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dirty="0">
                <a:latin typeface="Times New Roman" panose="02020603050405020304" pitchFamily="18" charset="0"/>
                <a:ea typeface="黑体" panose="02010609060101010101" pitchFamily="49" charset="-122"/>
              </a:rPr>
              <a:t>3.1.1 </a:t>
            </a:r>
            <a:r>
              <a:rPr lang="zh-CN" altLang="en-US" sz="4400" dirty="0">
                <a:latin typeface="Times New Roman" panose="02020603050405020304" pitchFamily="18" charset="0"/>
                <a:ea typeface="黑体" panose="02010609060101010101" pitchFamily="49" charset="-122"/>
              </a:rPr>
              <a:t>单词的分类与表示</a:t>
            </a:r>
          </a:p>
        </p:txBody>
      </p:sp>
      <p:sp>
        <p:nvSpPr>
          <p:cNvPr id="1052675" name="AutoShape 3">
            <a:extLst>
              <a:ext uri="{FF2B5EF4-FFF2-40B4-BE49-F238E27FC236}">
                <a16:creationId xmlns:a16="http://schemas.microsoft.com/office/drawing/2014/main" id="{0670478B-73CF-4FF1-81CE-8B917CAE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856662" cy="4535487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一、单词的种类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0099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</a:rPr>
              <a:t>关键字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r>
              <a:rPr lang="zh-CN" altLang="en-US" sz="2800">
                <a:latin typeface="Times New Roman" panose="02020603050405020304" pitchFamily="18" charset="0"/>
              </a:rPr>
              <a:t>也称基本字，</a:t>
            </a:r>
            <a:r>
              <a:rPr lang="en-US" altLang="zh-CN" sz="2800">
                <a:latin typeface="Times New Roman" panose="02020603050405020304" pitchFamily="18" charset="0"/>
              </a:rPr>
              <a:t>begin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end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for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do...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标识符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由用户定义，表示各种名字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常数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整常数、实常数、布尔常数、字符串常数等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</a:rPr>
              <a:t>运算符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 sz="2400">
                <a:latin typeface="Times New Roman" panose="02020603050405020304" pitchFamily="18" charset="0"/>
              </a:rPr>
              <a:t>算术运算符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zh-CN" altLang="en-US" sz="2400">
                <a:latin typeface="Times New Roman" panose="02020603050405020304" pitchFamily="18" charset="0"/>
              </a:rPr>
              <a:t>、*、</a:t>
            </a:r>
            <a:r>
              <a:rPr lang="en-US" altLang="zh-CN" sz="2400">
                <a:latin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</a:rPr>
              <a:t>等；逻辑运算符</a:t>
            </a:r>
            <a:r>
              <a:rPr lang="en-US" altLang="zh-CN" sz="2400">
                <a:latin typeface="Times New Roman" panose="02020603050405020304" pitchFamily="18" charset="0"/>
              </a:rPr>
              <a:t>not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or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</a:rPr>
              <a:t>and</a:t>
            </a:r>
            <a:r>
              <a:rPr lang="zh-CN" altLang="en-US" sz="2400">
                <a:latin typeface="Times New Roman" panose="02020603050405020304" pitchFamily="18" charset="0"/>
              </a:rPr>
              <a:t>等；关系运算符</a:t>
            </a:r>
            <a:r>
              <a:rPr lang="en-US" altLang="zh-CN" sz="2400">
                <a:latin typeface="Times New Roman" panose="02020603050405020304" pitchFamily="18" charset="0"/>
              </a:rPr>
              <a:t>=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&lt;&gt;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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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sz="2400">
                <a:latin typeface="Times New Roman" panose="02020603050405020304" pitchFamily="18" charset="0"/>
              </a:rPr>
              <a:t>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5. </a:t>
            </a:r>
            <a:r>
              <a:rPr lang="zh-CN" altLang="en-US">
                <a:latin typeface="Times New Roman" panose="02020603050405020304" pitchFamily="18" charset="0"/>
              </a:rPr>
              <a:t>分界符</a:t>
            </a:r>
            <a:r>
              <a:rPr lang="en-US" altLang="zh-CN"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，、；、（、）</a:t>
            </a:r>
            <a:r>
              <a:rPr lang="en-US" altLang="zh-CN">
                <a:latin typeface="楷体_GB2312" pitchFamily="49" charset="-122"/>
              </a:rPr>
              <a:t>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2A8FF6F2-8409-4033-A9D6-395796759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A7502D81-A7C5-46DA-B601-76EC370D6EED}" type="slidenum">
              <a:rPr lang="en-US" altLang="zh-CN"/>
              <a:pPr>
                <a:buNone/>
              </a:pPr>
              <a:t>5</a:t>
            </a:fld>
            <a:endParaRPr lang="zh-CN" altLang="en-US" dirty="0"/>
          </a:p>
        </p:txBody>
      </p:sp>
      <p:sp>
        <p:nvSpPr>
          <p:cNvPr id="10243" name="AutoShape 2">
            <a:extLst>
              <a:ext uri="{FF2B5EF4-FFF2-40B4-BE49-F238E27FC236}">
                <a16:creationId xmlns:a16="http://schemas.microsoft.com/office/drawing/2014/main" id="{D689141E-E0D5-4550-8667-50CAF933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285750"/>
            <a:ext cx="6988175" cy="911225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>
                <a:latin typeface="Times New Roman" panose="02020603050405020304" pitchFamily="18" charset="0"/>
                <a:ea typeface="黑体" panose="02010609060101010101" pitchFamily="49" charset="-122"/>
              </a:rPr>
              <a:t>二、单词的内部形式</a:t>
            </a:r>
          </a:p>
        </p:txBody>
      </p:sp>
      <p:sp>
        <p:nvSpPr>
          <p:cNvPr id="1053699" name="AutoShape 3">
            <a:extLst>
              <a:ext uri="{FF2B5EF4-FFF2-40B4-BE49-F238E27FC236}">
                <a16:creationId xmlns:a16="http://schemas.microsoft.com/office/drawing/2014/main" id="{137CEE8C-BB54-44EF-B010-1C829F39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08275"/>
            <a:ext cx="8064500" cy="3816350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几种常用的单词内部形式：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楷体_GB2312" pitchFamily="49" charset="-122"/>
              </a:rPr>
              <a:t>1</a:t>
            </a:r>
            <a:r>
              <a:rPr lang="zh-CN" altLang="en-US" sz="3200">
                <a:latin typeface="楷体_GB2312" pitchFamily="49" charset="-122"/>
              </a:rPr>
              <a:t>、按单词种类分类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楷体_GB2312" pitchFamily="49" charset="-122"/>
              </a:rPr>
              <a:t>2</a:t>
            </a:r>
            <a:r>
              <a:rPr lang="zh-CN" altLang="en-US" sz="3200">
                <a:latin typeface="楷体_GB2312" pitchFamily="49" charset="-122"/>
              </a:rPr>
              <a:t>、保留字和分界符采用一符一类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latin typeface="楷体_GB2312" pitchFamily="49" charset="-122"/>
              </a:rPr>
              <a:t>3</a:t>
            </a:r>
            <a:r>
              <a:rPr lang="zh-CN" altLang="en-US" sz="3200">
                <a:latin typeface="楷体_GB2312" pitchFamily="49" charset="-122"/>
              </a:rPr>
              <a:t>、标识符和常数的单词值又为指示字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latin typeface="楷体_GB2312" pitchFamily="49" charset="-122"/>
              </a:rPr>
              <a:t>（指针值）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>
              <a:latin typeface="楷体_GB2312" pitchFamily="49" charset="-122"/>
            </a:endParaRP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B49331CB-EBA2-429C-B770-C788B4B0D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043113"/>
            <a:ext cx="3043238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楷体_GB2312" pitchFamily="49" charset="-122"/>
              </a:rPr>
              <a:t>种别  属性值</a:t>
            </a:r>
            <a:endParaRPr lang="zh-CN" altLang="en-US" sz="28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009DCB8A-73AA-4DB7-912B-0A6AD0604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2060575"/>
            <a:ext cx="0" cy="5048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702" name="AutoShape 6">
            <a:extLst>
              <a:ext uri="{FF2B5EF4-FFF2-40B4-BE49-F238E27FC236}">
                <a16:creationId xmlns:a16="http://schemas.microsoft.com/office/drawing/2014/main" id="{2E543D72-3B6E-463B-B33F-DECB99AE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85800"/>
            <a:ext cx="3621088" cy="762000"/>
          </a:xfrm>
          <a:prstGeom prst="wedgeRectCallout">
            <a:avLst>
              <a:gd name="adj1" fmla="val -50921"/>
              <a:gd name="adj2" fmla="val 111875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表示单词的种类，可用整数编码或记忆符表示</a:t>
            </a:r>
          </a:p>
        </p:txBody>
      </p:sp>
      <p:sp>
        <p:nvSpPr>
          <p:cNvPr id="1053703" name="AutoShape 7">
            <a:extLst>
              <a:ext uri="{FF2B5EF4-FFF2-40B4-BE49-F238E27FC236}">
                <a16:creationId xmlns:a16="http://schemas.microsoft.com/office/drawing/2014/main" id="{A0B63E22-CBCB-4A91-A255-5361920D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2971800" cy="457200"/>
          </a:xfrm>
          <a:prstGeom prst="wedgeRectCallout">
            <a:avLst>
              <a:gd name="adj1" fmla="val -69338"/>
              <a:gd name="adj2" fmla="val 82639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不同的单词不同的值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 bldLvl="2"/>
      <p:bldP spid="1053702" grpId="0" animBg="1"/>
      <p:bldP spid="10537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93CEE8E-E28B-4C71-B4E3-1AF08F0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、按单词种类分类</a:t>
            </a:r>
            <a:endParaRPr lang="zh-CN" altLang="en-US" dirty="0"/>
          </a:p>
        </p:txBody>
      </p:sp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D529767C-5A98-4B5C-8E80-312CF660F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fld id="{5A30B77D-884C-4AA3-B0CE-74A169343E6B}" type="slidenum">
              <a:rPr altLang="zh-CN"/>
              <a:pPr>
                <a:spcBef>
                  <a:spcPct val="0"/>
                </a:spcBef>
                <a:buClrTx/>
                <a:buSzTx/>
                <a:buNone/>
              </a:pPr>
              <a:t>6</a:t>
            </a:fld>
            <a:endParaRPr lang="zh-CN" altLang="zh-CN" dirty="0"/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556F5840-F018-43AC-927A-7A12AEB5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565275"/>
            <a:ext cx="22098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单词名称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标识符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无符号常数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整</a:t>
            </a:r>
            <a:r>
              <a:rPr lang="en-US" altLang="zh-CN" sz="240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无符号浮点数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布尔常数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字符串常数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保留字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分界符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1E5A29A1-9B0D-4C2F-8C14-64B0D41FA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1557338"/>
            <a:ext cx="212090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类别编码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楷体_GB2312" pitchFamily="49" charset="-122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1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2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3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4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5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6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7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8E706A0D-58CF-48C1-9497-23369F0F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25" y="1565275"/>
            <a:ext cx="2884488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楷体_GB2312" pitchFamily="49" charset="-122"/>
              </a:rPr>
              <a:t>单词值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整数值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数值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楷体_GB2312" pitchFamily="49" charset="-122"/>
              </a:rPr>
              <a:t>0 </a:t>
            </a:r>
            <a:r>
              <a:rPr lang="zh-CN" altLang="en-US" sz="2400">
                <a:latin typeface="楷体_GB2312" pitchFamily="49" charset="-122"/>
              </a:rPr>
              <a:t>或 </a:t>
            </a:r>
            <a:r>
              <a:rPr lang="en-US" altLang="zh-CN" sz="2400">
                <a:latin typeface="楷体_GB2312" pitchFamily="49" charset="-122"/>
              </a:rPr>
              <a:t>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保留字或内部编码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楷体_GB2312" pitchFamily="49" charset="-122"/>
              </a:rPr>
              <a:t>分界符或内部编码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latin typeface="楷体_GB2312" pitchFamily="49" charset="-122"/>
            </a:endParaRP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E3C71ACD-01BB-4668-8A11-483D1FB63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" y="2492896"/>
            <a:ext cx="6705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762FD8-6E64-49B6-85E4-2EF728C6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、保留字和分界符采用一符一类</a:t>
            </a:r>
            <a:endParaRPr lang="zh-CN" altLang="en-US" sz="4000" dirty="0"/>
          </a:p>
        </p:txBody>
      </p:sp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25759279-BB0B-4CB6-8368-BEE3F6B08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fld id="{F23EAA94-2B26-4076-8752-168C91E939FD}" type="slidenum">
              <a:rPr altLang="zh-CN"/>
              <a:pPr>
                <a:spcBef>
                  <a:spcPct val="0"/>
                </a:spcBef>
                <a:buClrTx/>
                <a:buSzTx/>
                <a:buNone/>
              </a:pPr>
              <a:t>7</a:t>
            </a:fld>
            <a:endParaRPr lang="zh-CN" altLang="zh-CN" dirty="0"/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ECDA6AAE-3700-47B3-857C-690754FDF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124744"/>
            <a:ext cx="1997075" cy="576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00"/>
                </a:solidFill>
                <a:latin typeface="楷体_GB2312" pitchFamily="49" charset="-122"/>
              </a:rPr>
              <a:t>单词名称</a:t>
            </a:r>
            <a:endParaRPr lang="en-US" altLang="zh-CN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标识符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无符号常数</a:t>
            </a:r>
            <a:r>
              <a:rPr lang="en-US" altLang="zh-CN" sz="2000" dirty="0">
                <a:latin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</a:rPr>
              <a:t>整</a:t>
            </a:r>
            <a:r>
              <a:rPr lang="en-US" altLang="zh-CN" sz="2000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无符号浮点数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布尔常数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字符串常数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FOR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DO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………</a:t>
            </a:r>
            <a:endParaRPr lang="en-US" altLang="zh-CN" sz="2000" dirty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+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*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(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D80A74A3-D16F-4B20-8529-9B7CE5136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1124744"/>
            <a:ext cx="1430338" cy="576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00"/>
                </a:solidFill>
                <a:latin typeface="楷体_GB2312" pitchFamily="49" charset="-122"/>
              </a:rPr>
              <a:t>类别编码</a:t>
            </a:r>
            <a:endParaRPr lang="en-US" altLang="zh-CN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1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3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4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5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6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7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8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9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20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21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22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23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FD5AE25B-D3B3-4E82-87C4-6CBC03FB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1124744"/>
            <a:ext cx="1868488" cy="576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00"/>
                </a:solidFill>
                <a:latin typeface="楷体_GB2312" pitchFamily="49" charset="-122"/>
              </a:rPr>
              <a:t>单词值</a:t>
            </a:r>
            <a:endParaRPr lang="en-US" altLang="zh-CN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FF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整数值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数值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0 </a:t>
            </a:r>
            <a:r>
              <a:rPr lang="zh-CN" altLang="en-US" sz="2000" dirty="0">
                <a:latin typeface="楷体_GB2312" pitchFamily="49" charset="-122"/>
              </a:rPr>
              <a:t>或 </a:t>
            </a:r>
            <a:r>
              <a:rPr lang="en-US" altLang="zh-CN" sz="2000" dirty="0">
                <a:latin typeface="楷体_GB2312" pitchFamily="49" charset="-12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 pitchFamily="49" charset="-122"/>
              </a:rPr>
              <a:t>内部字符串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 pitchFamily="49" charset="-122"/>
              </a:rPr>
              <a:t>-</a:t>
            </a:r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80CB1C33-3A89-41D8-B6CE-AAE2D5C13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640" y="1628800"/>
            <a:ext cx="6705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C473F3B4-839D-4D2B-A0DB-DBA11F448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918879"/>
          </a:xfrm>
        </p:spPr>
        <p:txBody>
          <a:bodyPr lIns="92075" tIns="46038" rIns="92075" bIns="46038" anchor="ctr"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3.1 if count&gt;7 then result := 3.14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2379863E-4D17-4EA7-BB64-971DD0B24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727B22D2-0B40-4B3C-9B29-1DE121F458E3}" type="slidenum">
              <a:rPr lang="en-US" altLang="zh-CN"/>
              <a:pPr>
                <a:buNone/>
              </a:pPr>
              <a:t>8</a:t>
            </a:fld>
            <a:endParaRPr lang="zh-CN" altLang="en-US" dirty="0"/>
          </a:p>
        </p:txBody>
      </p:sp>
      <p:sp>
        <p:nvSpPr>
          <p:cNvPr id="1056771" name="Rectangle 3">
            <a:extLst>
              <a:ext uri="{FF2B5EF4-FFF2-40B4-BE49-F238E27FC236}">
                <a16:creationId xmlns:a16="http://schemas.microsoft.com/office/drawing/2014/main" id="{A412CA3F-E64E-4BB3-83DC-8C6E61BB01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0825"/>
            <a:ext cx="8458200" cy="4645025"/>
          </a:xfrm>
        </p:spPr>
        <p:txBody>
          <a:bodyPr lIns="92075" tIns="46038" rIns="92075" bIns="46038"/>
          <a:lstStyle/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(IF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(ID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指向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count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的符号表入口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(GT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(INT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7)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(THEN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(ID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指向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</a:rPr>
              <a:t>result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</a:rPr>
              <a:t>的符号表入口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(ASSIGN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(REAL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3.14)</a:t>
            </a:r>
          </a:p>
          <a:p>
            <a:pPr marL="190500" lvl="1" indent="3175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楷体_GB2312" pitchFamily="49" charset="-122"/>
              </a:rPr>
              <a:t>(SEMIC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0) </a:t>
            </a:r>
          </a:p>
        </p:txBody>
      </p:sp>
      <p:sp>
        <p:nvSpPr>
          <p:cNvPr id="1056772" name="AutoShape 4">
            <a:extLst>
              <a:ext uri="{FF2B5EF4-FFF2-40B4-BE49-F238E27FC236}">
                <a16:creationId xmlns:a16="http://schemas.microsoft.com/office/drawing/2014/main" id="{FEDDB246-4AE8-4E3F-84B4-56119099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609975"/>
            <a:ext cx="2665413" cy="576263"/>
          </a:xfrm>
          <a:prstGeom prst="wedgeEllipseCallout">
            <a:avLst>
              <a:gd name="adj1" fmla="val -71204"/>
              <a:gd name="adj2" fmla="val -140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跟实现有关</a:t>
            </a:r>
          </a:p>
        </p:txBody>
      </p:sp>
      <p:sp>
        <p:nvSpPr>
          <p:cNvPr id="1056773" name="AutoShape 5">
            <a:extLst>
              <a:ext uri="{FF2B5EF4-FFF2-40B4-BE49-F238E27FC236}">
                <a16:creationId xmlns:a16="http://schemas.microsoft.com/office/drawing/2014/main" id="{6DC65090-C6C9-43CB-AFD3-6DA05BD76AAB}"/>
              </a:ext>
            </a:extLst>
          </p:cNvPr>
          <p:cNvSpPr>
            <a:spLocks/>
          </p:cNvSpPr>
          <p:nvPr/>
        </p:nvSpPr>
        <p:spPr bwMode="auto">
          <a:xfrm>
            <a:off x="5580063" y="2025650"/>
            <a:ext cx="215900" cy="3960813"/>
          </a:xfrm>
          <a:prstGeom prst="rightBrace">
            <a:avLst>
              <a:gd name="adj1" fmla="val 1526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 bldLvl="2"/>
      <p:bldP spid="1056772" grpId="0" animBg="1"/>
      <p:bldP spid="10567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2F757436-948C-4EA1-BB2B-5FA43BF0D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710" y="452718"/>
            <a:ext cx="7055380" cy="918879"/>
          </a:xfrm>
        </p:spPr>
        <p:txBody>
          <a:bodyPr anchor="ctr"/>
          <a:lstStyle/>
          <a:p>
            <a:r>
              <a:rPr lang="en-US" altLang="zh-CN" sz="3600" dirty="0"/>
              <a:t>3.1.3 </a:t>
            </a:r>
            <a:r>
              <a:rPr lang="zh-CN" altLang="en-US" sz="3600" dirty="0"/>
              <a:t>源程序的输入缓冲与预处理 </a:t>
            </a:r>
          </a:p>
        </p:txBody>
      </p:sp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DB22C3C6-50E2-43ED-8676-FDE642B19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786960" y="295736"/>
            <a:ext cx="628813" cy="76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buNone/>
            </a:pPr>
            <a:fld id="{ADA1EADC-4E2C-4E46-BA55-AF355FB637A2}" type="slidenum">
              <a:rPr lang="en-US" altLang="zh-CN"/>
              <a:pPr>
                <a:buNone/>
              </a:pPr>
              <a:t>9</a:t>
            </a:fld>
            <a:endParaRPr lang="zh-CN" altLang="en-US" dirty="0"/>
          </a:p>
        </p:txBody>
      </p:sp>
      <p:sp>
        <p:nvSpPr>
          <p:cNvPr id="1057795" name="Rectangle 3">
            <a:extLst>
              <a:ext uri="{FF2B5EF4-FFF2-40B4-BE49-F238E27FC236}">
                <a16:creationId xmlns:a16="http://schemas.microsoft.com/office/drawing/2014/main" id="{7C726659-9126-48BC-A2A3-1667829915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8640762" cy="504031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楷体_GB2312" pitchFamily="49" charset="-122"/>
              </a:rPr>
              <a:t>超前搜索和回退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双字符运算符（**</a:t>
            </a:r>
            <a:r>
              <a:rPr lang="en-US" altLang="zh-CN" dirty="0">
                <a:latin typeface="楷体_GB2312" pitchFamily="49" charset="-122"/>
              </a:rPr>
              <a:t>, /=,:=,</a:t>
            </a:r>
            <a:r>
              <a:rPr lang="en-US" altLang="zh-CN" dirty="0"/>
              <a:t>…</a:t>
            </a:r>
            <a:r>
              <a:rPr lang="zh-CN" altLang="en-US" dirty="0">
                <a:latin typeface="楷体_GB2312" pitchFamily="49" charset="-122"/>
              </a:rPr>
              <a:t>）</a:t>
            </a:r>
          </a:p>
          <a:p>
            <a:pPr lvl="1" eaLnBrk="1" hangingPunct="1"/>
            <a:r>
              <a:rPr lang="en-US" altLang="zh-CN" dirty="0">
                <a:latin typeface="楷体_GB2312" pitchFamily="49" charset="-122"/>
              </a:rPr>
              <a:t>DO 90 k=1,10</a:t>
            </a:r>
          </a:p>
          <a:p>
            <a:pPr lvl="1" eaLnBrk="1" hangingPunct="1"/>
            <a:r>
              <a:rPr lang="en-US" altLang="zh-CN" dirty="0">
                <a:latin typeface="楷体_GB2312" pitchFamily="49" charset="-122"/>
              </a:rPr>
              <a:t>DO 90 k=1.10 </a:t>
            </a:r>
          </a:p>
          <a:p>
            <a:pPr eaLnBrk="1" hangingPunct="1"/>
            <a:r>
              <a:rPr lang="zh-CN" altLang="en-US" sz="3600" dirty="0">
                <a:latin typeface="楷体_GB2312" pitchFamily="49" charset="-122"/>
              </a:rPr>
              <a:t>缓冲区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假定源程序存储在磁盘上，这样每读一个字符就需要访问一次磁盘，效率显然是很低的。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sz="3200" dirty="0">
              <a:latin typeface="楷体_GB2312" pitchFamily="49" charset="-122"/>
            </a:endParaRPr>
          </a:p>
          <a:p>
            <a:pPr eaLnBrk="1" hangingPunct="1"/>
            <a:r>
              <a:rPr lang="zh-CN" altLang="en-US" sz="3600" dirty="0">
                <a:latin typeface="楷体_GB2312" pitchFamily="49" charset="-122"/>
              </a:rPr>
              <a:t>空白字符的剔除</a:t>
            </a:r>
          </a:p>
          <a:p>
            <a:pPr lvl="1" eaLnBrk="1" hangingPunct="1"/>
            <a:r>
              <a:rPr lang="zh-CN" altLang="en-US" dirty="0">
                <a:latin typeface="楷体_GB2312" pitchFamily="49" charset="-122"/>
              </a:rPr>
              <a:t>剔除源程序中的无用符号、空格、换行、注释等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0495c48fd60c61fbb8315e74bcc06ca6&quot;,&quot;LanguageCode&quot;:&quot;zh-CN&quot;,&quot;SlideGuids&quot;:[&quot;4ef829aa-30b0-4327-872b-2552be07fdd1&quot;,&quot;dd188950-71ac-48ef-b030-1630c952293f&quot;,&quot;96ffea0f-b9d5-4cec-b71a-61b8377afded&quot;,&quot;5a21d414-8019-4d51-ad7b-426a32f81def&quot;,&quot;7be4d5b4-c5b2-44c8-91a1-e2d24cfb0ce4&quot;,&quot;ea71fa5f-e676-4cf9-88b7-506f848bcaf2&quot;,&quot;9011db81-dc8e-456f-b4c6-d48342b49bce&quot;,&quot;f0f5709e-6a78-4743-996d-a1cf7bb3be6a&quot;,&quot;3cb214fd-84e6-4c8f-890e-9fed018e0c31&quot;,&quot;db5d85e4-91dc-4b32-bf0a-470e11b5b67e&quot;,&quot;74af7fc3-9da7-4aae-97fb-012847e78308&quot;,&quot;b04cf5e2-991f-4f38-8960-63c865da5306&quot;,&quot;c35f139a-1648-41a0-a154-cebf194767cd&quot;,&quot;223f5def-105d-4f0d-b407-3ac8d4eff242&quot;,&quot;d3f7e8da-c3cb-497d-9589-3c4bba3978dd&quot;,&quot;1c022948-16e3-4a34-b418-1965521f7e14&quot;,&quot;285eea86-e305-4048-9c13-51cf2efd08be&quot;,&quot;5b15e414-1048-4399-88f6-c5b0ea0bb146&quot;,&quot;bfc6bdfd-4b2c-4c54-a31f-d1664f237499&quot;,&quot;39171e10-3de7-46e9-a00c-474e2d99353b&quot;,&quot;dffd7138-3b02-4fde-8301-15751e096e56&quot;,&quot;aee6eb51-8b6f-4528-a443-d429eba6022a&quot;,&quot;d9080704-5a52-46cd-a6ae-46f435fb8f73&quot;,&quot;40fb41f7-84d7-4614-af72-225196bdb4bb&quot;,&quot;2b550c85-7afe-4227-bfda-bac229a8db29&quot;,&quot;ef617849-c9c2-4a86-934d-72561e2c59da&quot;,&quot;9abfbb5d-2977-41fb-96f1-4bae9aee07c5&quot;,&quot;75f6ab9b-17ae-4b8a-9cb2-184f128060ac&quot;,&quot;9d39fca8-38be-4bec-b4b6-2c455b87ee18&quot;,&quot;52ba071d-a995-4948-98f7-ad32f2802b1c&quot;,&quot;3683eaa9-f9a8-42bb-a638-6283a91e2360&quot;,&quot;83151fcb-3e32-4f79-8a15-b33c0495c72a&quot;,&quot;16bc9dd8-2a13-461d-b67e-7a2bd923adc7&quot;,&quot;18f64234-16e1-4e0c-8ca5-72c5d856ff16&quot;,&quot;6d48410c-b387-46d9-96c3-7dfbf154513f&quot;,&quot;3f972407-7bf7-4895-b67d-cd2d142545f0&quot;,&quot;27820bdb-8fba-4ead-b9ec-d152441e5a8e&quot;,&quot;3ade159a-99e2-463f-a139-8836df3d520a&quot;,&quot;14c7100a-d670-43bf-bccc-999454716554&quot;,&quot;49a3e15e-ff03-4b6c-952e-3646abed2a13&quot;,&quot;947baff7-0583-4f08-aeb2-fcea9106570d&quot;,&quot;a859d9e3-db2c-47a5-ad3c-4b13f8d5c28d&quot;,&quot;45abc901-31c9-474b-9627-e89d5237ebe4&quot;,&quot;6230ca2c-7ebf-4734-ad1a-b7e59f0b23ef&quot;,&quot;07c637d8-b02f-4c82-90c2-d8e430cc41fa&quot;,&quot;5a37c101-7727-4ece-a84d-c3948d945b49&quot;,&quot;29d605ea-d42e-425b-b63a-e230192f1bcf&quot;,&quot;05354f67-ff03-42e9-b4b3-993a77014d5b&quot;,&quot;7a097701-fd07-4d20-aac6-a2e5625acacb&quot;,&quot;7ae54470-6418-4ee0-b3d0-db04b6576c10&quot;,&quot;0a908b64-7c9b-447a-a0f0-3d8d3f790af9&quot;,&quot;1dfaf6fc-8540-4700-ad62-fb3d2df0e650&quot;,&quot;108075c8-a958-44a3-a4c2-453a084b5942&quot;,&quot;494e0cec-dac2-46bf-a85f-e866af5f86b0&quot;,&quot;f7ed2b72-f63f-4663-b666-0cf6147591f7&quot;,&quot;5a324654-8156-418b-9d3f-4e9a17bc6743&quot;,&quot;64c6b3a4-fb75-42e3-80e9-87ec023b1312&quot;,&quot;fcbd2009-db16-4cb2-bbed-c0cb0ac9c8ab&quot;,&quot;ffa5c72f-3368-4db7-8d52-675c04860f51&quot;,&quot;1686d9bc-68b2-442b-b661-7d4145caac54&quot;,&quot;1481fb6c-07b7-4a04-9399-6c1eddf233f2&quot;,&quot;3c587ce0-72fc-470c-8fc8-b11fdb1e111b&quot;,&quot;599d3f4f-3366-463f-8937-fe052fa7072e&quot;,&quot;9d3b6567-9c11-44d9-ac53-bffb850027e6&quot;,&quot;7f26c7eb-ca70-4e52-af15-71887ac015bc&quot;,&quot;ad4ec747-b788-4f20-be71-0c620213f331&quot;,&quot;49362f22-ddb3-422c-920a-d3d0af641a74&quot;,&quot;058f81fd-7743-4c55-b3e8-1112a1e60e0b&quot;,&quot;8bcd60c6-94f9-454c-9968-692ef665cd4b&quot;,&quot;3fbb081e-aae8-464f-b002-f15310483f16&quot;,&quot;92e782e9-b21d-4ce0-96e2-bc6f59c05687&quot;,&quot;6ee4d763-9cce-4593-8a9d-2bc553cd54cf&quot;,&quot;440639f0-c1ba-4968-8f51-9ee8ce72287c&quot;,&quot;b373fc3c-cbea-4bba-8dc1-dbcbd15e0246&quot;,&quot;698f19f4-50b6-45fe-b03b-e7bc93cdb09a&quot;,&quot;df701d5e-54b8-477e-b18a-f82bf039e0c9&quot;,&quot;c8adec11-5150-44f6-bdf8-e4a01c80f706&quot;,&quot;6c2e7900-6d0b-433a-a516-ebc1848939c2&quot;,&quot;8a2e39cf-ac6d-426c-9aa6-f0d3ce43518c&quot;,&quot;13dd4742-6060-411d-b3b8-fdfe6a080bcd&quot;,&quot;b1804679-57ad-4663-90fb-68536123ddeb&quot;,&quot;dfadd1c3-a378-4d49-9e99-a7c972b67e3e&quot;,&quot;d78f00a5-a682-4508-ab44-8e2865f21371&quot;,&quot;574eeb44-c310-4a7a-a532-a2a31a90b84c&quot;,&quot;08307e2e-2bbe-4c0f-9f94-1d39718e7855&quot;,&quot;8962d378-1e77-4ffe-8255-9894971b1305&quot;,&quot;752363b1-8134-419d-a446-230ec26efbf5&quot;],&quot;TimeStamp&quot;:&quot;2020-04-06T13:20:45.7449101+08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cb214fd-84e6-4c8f-890e-9fed018e0c31&quot;,&quot;TimeStamp&quot;:&quot;2020-04-06T13:20:45.7359641+08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b5d85e4-91dc-4b32-bf0a-470e11b5b67e&quot;,&quot;TimeStamp&quot;:&quot;2020-04-06T13:20:45.7359641+08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4af7fc3-9da7-4aae-97fb-012847e78308&quot;,&quot;TimeStamp&quot;:&quot;2020-04-06T13:20:45.7359641+08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04cf5e2-991f-4f38-8960-63c865da5306&quot;,&quot;TimeStamp&quot;:&quot;2020-04-06T13:20:45.7359641+08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35f139a-1648-41a0-a154-cebf194767cd&quot;,&quot;TimeStamp&quot;:&quot;2020-04-06T13:20:45.7359641+08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23f5def-105d-4f0d-b407-3ac8d4eff242&quot;,&quot;TimeStamp&quot;:&quot;2020-04-06T13:20:45.7359641+08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3f7e8da-c3cb-497d-9589-3c4bba3978dd&quot;,&quot;TimeStamp&quot;:&quot;2020-04-06T13:20:45.736963+08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c022948-16e3-4a34-b418-1965521f7e14&quot;,&quot;TimeStamp&quot;:&quot;2020-04-06T13:20:45.736963+08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85eea86-e305-4048-9c13-51cf2efd08be&quot;,&quot;TimeStamp&quot;:&quot;2020-04-06T13:20:45.736963+08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b15e414-1048-4399-88f6-c5b0ea0bb146&quot;,&quot;TimeStamp&quot;:&quot;2020-04-06T13:20:45.736963+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f829aa-30b0-4327-872b-2552be07fdd1&quot;,&quot;TimeStamp&quot;:&quot;2020-04-06T13:20:45.734938+08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fc6bdfd-4b2c-4c54-a31f-d1664f237499&quot;,&quot;TimeStamp&quot;:&quot;2020-04-06T13:20:45.736963+08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9171e10-3de7-46e9-a00c-474e2d99353b&quot;,&quot;TimeStamp&quot;:&quot;2020-04-06T13:20:45.736963+08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ffd7138-3b02-4fde-8301-15751e096e56&quot;,&quot;TimeStamp&quot;:&quot;2020-04-06T13:20:45.736963+08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ee6eb51-8b6f-4528-a443-d429eba6022a&quot;,&quot;TimeStamp&quot;:&quot;2020-04-06T13:20:45.736963+08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080704-5a52-46cd-a6ae-46f435fb8f73&quot;,&quot;TimeStamp&quot;:&quot;2020-04-06T13:20:45.736963+08:00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0fb41f7-84d7-4614-af72-225196bdb4bb&quot;,&quot;TimeStamp&quot;:&quot;2020-04-06T13:20:45.7379577+08:00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b550c85-7afe-4227-bfda-bac229a8db29&quot;,&quot;TimeStamp&quot;:&quot;2020-04-06T13:20:45.7379577+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d188950-71ac-48ef-b030-1630c952293f&quot;,&quot;TimeStamp&quot;:&quot;2020-04-06T13:20:45.734938+08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ffea0f-b9d5-4cec-b71a-61b8377afded&quot;,&quot;TimeStamp&quot;:&quot;2020-04-06T13:20:45.734938+08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a21d414-8019-4d51-ad7b-426a32f81def&quot;,&quot;TimeStamp&quot;:&quot;2020-04-06T13:20:45.734938+08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be4d5b4-c5b2-44c8-91a1-e2d24cfb0ce4&quot;,&quot;TimeStamp&quot;:&quot;2020-04-06T13:20:45.734938+08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a71fa5f-e676-4cf9-88b7-506f848bcaf2&quot;,&quot;TimeStamp&quot;:&quot;2020-04-06T13:20:45.7359641+08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011db81-dc8e-456f-b4c6-d48342b49bce&quot;,&quot;TimeStamp&quot;:&quot;2020-04-06T13:20:45.7359641+08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0f5709e-6a78-4743-996d-a1cf7bb3be6a&quot;,&quot;TimeStamp&quot;:&quot;2020-04-06T13:20:45.7359641+08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wdyTalk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dyTalk" id="{71CF73D1-5582-45AB-9F53-DF194B918FCB}" vid="{B2999386-9302-4A75-AAEE-D1DFB40C258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12598</TotalTime>
  <Pages>0</Pages>
  <Words>2323</Words>
  <Characters>0</Characters>
  <Application>Microsoft Office PowerPoint</Application>
  <DocSecurity>0</DocSecurity>
  <PresentationFormat>全屏显示(4:3)</PresentationFormat>
  <Lines>0</Lines>
  <Paragraphs>295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Monotype Sorts</vt:lpstr>
      <vt:lpstr>黑体</vt:lpstr>
      <vt:lpstr>楷体_GB2312</vt:lpstr>
      <vt:lpstr>宋体</vt:lpstr>
      <vt:lpstr>微软雅黑</vt:lpstr>
      <vt:lpstr>Arial</vt:lpstr>
      <vt:lpstr>Arial Black</vt:lpstr>
      <vt:lpstr>Century Gothic</vt:lpstr>
      <vt:lpstr>Harlow Solid Italic</vt:lpstr>
      <vt:lpstr>Tahoma</vt:lpstr>
      <vt:lpstr>Times New Roman</vt:lpstr>
      <vt:lpstr>Wingdings</vt:lpstr>
      <vt:lpstr>Wingdings 3</vt:lpstr>
      <vt:lpstr>howdyTalk</vt:lpstr>
      <vt:lpstr>Visio.Drawing.11</vt:lpstr>
      <vt:lpstr>第三章 词法分析</vt:lpstr>
      <vt:lpstr>第3章  词法分析</vt:lpstr>
      <vt:lpstr>3.1  词法分析器的功能</vt:lpstr>
      <vt:lpstr>PowerPoint 演示文稿</vt:lpstr>
      <vt:lpstr>PowerPoint 演示文稿</vt:lpstr>
      <vt:lpstr>1、按单词种类分类</vt:lpstr>
      <vt:lpstr>2、保留字和分界符采用一符一类</vt:lpstr>
      <vt:lpstr>例3.1 if count&gt;7 then result := 3.14， </vt:lpstr>
      <vt:lpstr>3.1.3 源程序的输入缓冲与预处理 </vt:lpstr>
      <vt:lpstr>3.1.3 源程序的输入缓冲与预处理(续)</vt:lpstr>
      <vt:lpstr>3.1.3 源程序的输入缓冲与预处理(续)</vt:lpstr>
      <vt:lpstr>3.1.4 词法分析阶段的错误处理 </vt:lpstr>
      <vt:lpstr>3.1.5 词法分析器的位置 </vt:lpstr>
      <vt:lpstr>3.2  单词的描述 3.2.1 正则文法</vt:lpstr>
      <vt:lpstr>3.2.2  正则表达式</vt:lpstr>
      <vt:lpstr>3.2.2  正则表达式(续)</vt:lpstr>
      <vt:lpstr>正则表达式中的运算优先级</vt:lpstr>
      <vt:lpstr>3.2.3 正则表达式与正则文法的等价性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  <vt:lpstr>根据正则文法构造等价的正则表达式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</dc:title>
  <dc:subject/>
  <dc:creator>Howdy</dc:creator>
  <cp:keywords/>
  <dc:description/>
  <cp:lastModifiedBy>Howdy Chang</cp:lastModifiedBy>
  <cp:revision>129</cp:revision>
  <dcterms:created xsi:type="dcterms:W3CDTF">2017-04-05T01:44:28Z</dcterms:created>
  <dcterms:modified xsi:type="dcterms:W3CDTF">2022-03-24T00:20:25Z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