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110" r:id="rId2"/>
    <p:sldId id="2112" r:id="rId3"/>
    <p:sldId id="1337" r:id="rId4"/>
    <p:sldId id="2760" r:id="rId5"/>
    <p:sldId id="2108" r:id="rId6"/>
    <p:sldId id="2765" r:id="rId7"/>
    <p:sldId id="2766" r:id="rId8"/>
    <p:sldId id="2767" r:id="rId9"/>
    <p:sldId id="2113" r:id="rId10"/>
    <p:sldId id="2768" r:id="rId11"/>
    <p:sldId id="2109" r:id="rId12"/>
    <p:sldId id="1340" r:id="rId13"/>
    <p:sldId id="1343" r:id="rId14"/>
    <p:sldId id="1344" r:id="rId15"/>
    <p:sldId id="1345" r:id="rId16"/>
    <p:sldId id="1346" r:id="rId17"/>
    <p:sldId id="1347" r:id="rId18"/>
    <p:sldId id="2115" r:id="rId19"/>
    <p:sldId id="2114" r:id="rId20"/>
    <p:sldId id="2116" r:id="rId21"/>
    <p:sldId id="1348" r:id="rId22"/>
    <p:sldId id="1349" r:id="rId23"/>
    <p:sldId id="1350" r:id="rId24"/>
    <p:sldId id="1351" r:id="rId25"/>
    <p:sldId id="1353" r:id="rId26"/>
    <p:sldId id="1355" r:id="rId27"/>
    <p:sldId id="1356" r:id="rId28"/>
    <p:sldId id="2770" r:id="rId29"/>
    <p:sldId id="2769" r:id="rId30"/>
    <p:sldId id="1358" r:id="rId31"/>
    <p:sldId id="1359" r:id="rId32"/>
    <p:sldId id="2584" r:id="rId33"/>
    <p:sldId id="2585" r:id="rId34"/>
    <p:sldId id="1360" r:id="rId35"/>
    <p:sldId id="2119" r:id="rId36"/>
    <p:sldId id="2118" r:id="rId37"/>
    <p:sldId id="2586" r:id="rId38"/>
    <p:sldId id="2120" r:id="rId39"/>
    <p:sldId id="1366" r:id="rId40"/>
    <p:sldId id="1367" r:id="rId41"/>
    <p:sldId id="1368" r:id="rId42"/>
    <p:sldId id="1369" r:id="rId43"/>
    <p:sldId id="2117" r:id="rId44"/>
    <p:sldId id="1372" r:id="rId45"/>
    <p:sldId id="2121" r:id="rId46"/>
    <p:sldId id="2587" r:id="rId4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6" d="100"/>
          <a:sy n="76" d="100"/>
        </p:scale>
        <p:origin x="132" y="5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F2E321-2B21-4332-AC1D-E564A6E5A1E0}" type="datetimeFigureOut">
              <a:rPr lang="zh-CN" altLang="en-US" smtClean="0"/>
              <a:t>2024/5/7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421258-1336-49CD-9697-662A9C9B9295}" type="slidenum">
              <a:rPr lang="zh-CN" altLang="en-US" smtClean="0"/>
              <a:t>‹#›</a:t>
            </a:fld>
            <a:endParaRPr lang="zh-CN" altLang="en-US"/>
          </a:p>
        </p:txBody>
      </p:sp>
    </p:spTree>
    <p:extLst>
      <p:ext uri="{BB962C8B-B14F-4D97-AF65-F5344CB8AC3E}">
        <p14:creationId xmlns:p14="http://schemas.microsoft.com/office/powerpoint/2010/main" val="1335642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B84B0210-0CF3-4B30-A78F-941C2EAEE6E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a:buFontTx/>
              <a:buNone/>
            </a:pPr>
            <a:fld id="{EEE00899-F588-4D81-81E7-676C1494B2ED}" type="slidenum">
              <a:rPr lang="en-US" altLang="zh-CN" sz="1200"/>
              <a:pPr>
                <a:buFontTx/>
                <a:buNone/>
              </a:pPr>
              <a:t>22</a:t>
            </a:fld>
            <a:endParaRPr lang="en-US" altLang="zh-CN" sz="1200"/>
          </a:p>
        </p:txBody>
      </p:sp>
      <p:sp>
        <p:nvSpPr>
          <p:cNvPr id="91139" name="Rectangle 2">
            <a:extLst>
              <a:ext uri="{FF2B5EF4-FFF2-40B4-BE49-F238E27FC236}">
                <a16:creationId xmlns:a16="http://schemas.microsoft.com/office/drawing/2014/main" id="{77968D69-C0C2-4226-A30E-4392D03FC066}"/>
              </a:ext>
            </a:extLst>
          </p:cNvPr>
          <p:cNvSpPr>
            <a:spLocks noGrp="1" noRot="1" noChangeAspect="1" noChangeArrowheads="1" noTextEdit="1"/>
          </p:cNvSpPr>
          <p:nvPr>
            <p:ph type="sldImg" idx="4294967295"/>
          </p:nvPr>
        </p:nvSpPr>
        <p:spPr>
          <a:xfrm>
            <a:off x="393700" y="692150"/>
            <a:ext cx="6070600" cy="3416300"/>
          </a:xfrm>
          <a:ln w="12700">
            <a:solidFill>
              <a:schemeClr val="tx1"/>
            </a:solidFill>
          </a:ln>
        </p:spPr>
      </p:sp>
      <p:sp>
        <p:nvSpPr>
          <p:cNvPr id="91140" name="Rectangle 3">
            <a:extLst>
              <a:ext uri="{FF2B5EF4-FFF2-40B4-BE49-F238E27FC236}">
                <a16:creationId xmlns:a16="http://schemas.microsoft.com/office/drawing/2014/main" id="{1C632235-C08E-4A50-A104-87D54E67AE01}"/>
              </a:ext>
            </a:extLst>
          </p:cNvPr>
          <p:cNvSpPr>
            <a:spLocks noGrp="1" noChangeArrowheads="1"/>
          </p:cNvSpPr>
          <p:nvPr>
            <p:ph type="body" idx="4294967295"/>
          </p:nvPr>
        </p:nvSpPr>
        <p:spPr/>
        <p:txBody>
          <a:bodyPr lIns="92066" tIns="46033" rIns="92066" bIns="46033"/>
          <a:lstStyle/>
          <a:p>
            <a:pPr eaLnBrk="1" hangingPunct="1"/>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E06F73-0C39-4DA8-821C-3C701297A9F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D5D2737-51F8-422C-B603-9989FC3136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D3BEDF7-ADBF-4388-B538-406500936776}"/>
              </a:ext>
            </a:extLst>
          </p:cNvPr>
          <p:cNvSpPr>
            <a:spLocks noGrp="1"/>
          </p:cNvSpPr>
          <p:nvPr>
            <p:ph type="dt" sz="half" idx="10"/>
          </p:nvPr>
        </p:nvSpPr>
        <p:spPr/>
        <p:txBody>
          <a:bodyPr/>
          <a:lstStyle/>
          <a:p>
            <a:fld id="{1BDB5350-2D28-4FDF-9975-99325DD686D7}" type="datetimeFigureOut">
              <a:rPr lang="zh-CN" altLang="en-US" smtClean="0"/>
              <a:t>2024/5/7</a:t>
            </a:fld>
            <a:endParaRPr lang="zh-CN" altLang="en-US"/>
          </a:p>
        </p:txBody>
      </p:sp>
      <p:sp>
        <p:nvSpPr>
          <p:cNvPr id="5" name="页脚占位符 4">
            <a:extLst>
              <a:ext uri="{FF2B5EF4-FFF2-40B4-BE49-F238E27FC236}">
                <a16:creationId xmlns:a16="http://schemas.microsoft.com/office/drawing/2014/main" id="{338C728E-393A-4FA5-9568-E92630550CB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57621B3-4D8C-45FB-9F31-F2A4CC30B3F8}"/>
              </a:ext>
            </a:extLst>
          </p:cNvPr>
          <p:cNvSpPr>
            <a:spLocks noGrp="1"/>
          </p:cNvSpPr>
          <p:nvPr>
            <p:ph type="sldNum" sz="quarter" idx="12"/>
          </p:nvPr>
        </p:nvSpPr>
        <p:spPr/>
        <p:txBody>
          <a:bodyPr/>
          <a:lstStyle/>
          <a:p>
            <a:fld id="{D4D246F3-2170-4418-AEA2-DE8ABE061B27}" type="slidenum">
              <a:rPr lang="zh-CN" altLang="en-US" smtClean="0"/>
              <a:t>‹#›</a:t>
            </a:fld>
            <a:endParaRPr lang="zh-CN" altLang="en-US"/>
          </a:p>
        </p:txBody>
      </p:sp>
    </p:spTree>
    <p:extLst>
      <p:ext uri="{BB962C8B-B14F-4D97-AF65-F5344CB8AC3E}">
        <p14:creationId xmlns:p14="http://schemas.microsoft.com/office/powerpoint/2010/main" val="1008199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8BD9AA-5D44-4461-B855-3E1FD728A0F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31532F6-6273-41E6-BEC4-B7EA5218105C}"/>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C0A6877-7571-47C7-87D9-62963B2D32AA}"/>
              </a:ext>
            </a:extLst>
          </p:cNvPr>
          <p:cNvSpPr>
            <a:spLocks noGrp="1"/>
          </p:cNvSpPr>
          <p:nvPr>
            <p:ph type="dt" sz="half" idx="10"/>
          </p:nvPr>
        </p:nvSpPr>
        <p:spPr/>
        <p:txBody>
          <a:bodyPr/>
          <a:lstStyle/>
          <a:p>
            <a:fld id="{1BDB5350-2D28-4FDF-9975-99325DD686D7}" type="datetimeFigureOut">
              <a:rPr lang="zh-CN" altLang="en-US" smtClean="0"/>
              <a:t>2024/5/7</a:t>
            </a:fld>
            <a:endParaRPr lang="zh-CN" altLang="en-US"/>
          </a:p>
        </p:txBody>
      </p:sp>
      <p:sp>
        <p:nvSpPr>
          <p:cNvPr id="5" name="页脚占位符 4">
            <a:extLst>
              <a:ext uri="{FF2B5EF4-FFF2-40B4-BE49-F238E27FC236}">
                <a16:creationId xmlns:a16="http://schemas.microsoft.com/office/drawing/2014/main" id="{F8DCA8EB-FCE2-4A69-B95A-0335F8F529B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B9E260D-EC8D-4CE5-868C-223D36FA4B8C}"/>
              </a:ext>
            </a:extLst>
          </p:cNvPr>
          <p:cNvSpPr>
            <a:spLocks noGrp="1"/>
          </p:cNvSpPr>
          <p:nvPr>
            <p:ph type="sldNum" sz="quarter" idx="12"/>
          </p:nvPr>
        </p:nvSpPr>
        <p:spPr/>
        <p:txBody>
          <a:bodyPr/>
          <a:lstStyle/>
          <a:p>
            <a:fld id="{D4D246F3-2170-4418-AEA2-DE8ABE061B27}" type="slidenum">
              <a:rPr lang="zh-CN" altLang="en-US" smtClean="0"/>
              <a:t>‹#›</a:t>
            </a:fld>
            <a:endParaRPr lang="zh-CN" altLang="en-US"/>
          </a:p>
        </p:txBody>
      </p:sp>
    </p:spTree>
    <p:extLst>
      <p:ext uri="{BB962C8B-B14F-4D97-AF65-F5344CB8AC3E}">
        <p14:creationId xmlns:p14="http://schemas.microsoft.com/office/powerpoint/2010/main" val="2983360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E9940D6-C023-44F3-B00C-1511E34BAB4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B569A1D-62D3-4C79-9AC4-50AF5F82FA2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F88663F-24AF-4B2B-9C2D-13463DDF9A65}"/>
              </a:ext>
            </a:extLst>
          </p:cNvPr>
          <p:cNvSpPr>
            <a:spLocks noGrp="1"/>
          </p:cNvSpPr>
          <p:nvPr>
            <p:ph type="dt" sz="half" idx="10"/>
          </p:nvPr>
        </p:nvSpPr>
        <p:spPr/>
        <p:txBody>
          <a:bodyPr/>
          <a:lstStyle/>
          <a:p>
            <a:fld id="{1BDB5350-2D28-4FDF-9975-99325DD686D7}" type="datetimeFigureOut">
              <a:rPr lang="zh-CN" altLang="en-US" smtClean="0"/>
              <a:t>2024/5/7</a:t>
            </a:fld>
            <a:endParaRPr lang="zh-CN" altLang="en-US"/>
          </a:p>
        </p:txBody>
      </p:sp>
      <p:sp>
        <p:nvSpPr>
          <p:cNvPr id="5" name="页脚占位符 4">
            <a:extLst>
              <a:ext uri="{FF2B5EF4-FFF2-40B4-BE49-F238E27FC236}">
                <a16:creationId xmlns:a16="http://schemas.microsoft.com/office/drawing/2014/main" id="{0FC76712-6A8E-478C-9BAB-6937DCA8130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7D29F36-99BD-4579-865A-68A9B4468A3D}"/>
              </a:ext>
            </a:extLst>
          </p:cNvPr>
          <p:cNvSpPr>
            <a:spLocks noGrp="1"/>
          </p:cNvSpPr>
          <p:nvPr>
            <p:ph type="sldNum" sz="quarter" idx="12"/>
          </p:nvPr>
        </p:nvSpPr>
        <p:spPr/>
        <p:txBody>
          <a:bodyPr/>
          <a:lstStyle/>
          <a:p>
            <a:fld id="{D4D246F3-2170-4418-AEA2-DE8ABE061B27}" type="slidenum">
              <a:rPr lang="zh-CN" altLang="en-US" smtClean="0"/>
              <a:t>‹#›</a:t>
            </a:fld>
            <a:endParaRPr lang="zh-CN" altLang="en-US"/>
          </a:p>
        </p:txBody>
      </p:sp>
    </p:spTree>
    <p:extLst>
      <p:ext uri="{BB962C8B-B14F-4D97-AF65-F5344CB8AC3E}">
        <p14:creationId xmlns:p14="http://schemas.microsoft.com/office/powerpoint/2010/main" val="848438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C74CCB-85D3-4E4D-94E0-2859CC89837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467C3E6-1F5A-4D48-A3AF-8BDE02A165E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01E54A8-892A-45A0-A421-4A73B9A4A0BD}"/>
              </a:ext>
            </a:extLst>
          </p:cNvPr>
          <p:cNvSpPr>
            <a:spLocks noGrp="1"/>
          </p:cNvSpPr>
          <p:nvPr>
            <p:ph type="dt" sz="half" idx="10"/>
          </p:nvPr>
        </p:nvSpPr>
        <p:spPr/>
        <p:txBody>
          <a:bodyPr/>
          <a:lstStyle/>
          <a:p>
            <a:fld id="{1BDB5350-2D28-4FDF-9975-99325DD686D7}" type="datetimeFigureOut">
              <a:rPr lang="zh-CN" altLang="en-US" smtClean="0"/>
              <a:t>2024/5/7</a:t>
            </a:fld>
            <a:endParaRPr lang="zh-CN" altLang="en-US"/>
          </a:p>
        </p:txBody>
      </p:sp>
      <p:sp>
        <p:nvSpPr>
          <p:cNvPr id="5" name="页脚占位符 4">
            <a:extLst>
              <a:ext uri="{FF2B5EF4-FFF2-40B4-BE49-F238E27FC236}">
                <a16:creationId xmlns:a16="http://schemas.microsoft.com/office/drawing/2014/main" id="{8942ABA1-FC30-467F-95E9-5AB547B29DA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4997478-686E-455A-80EC-BC1DB5FBB084}"/>
              </a:ext>
            </a:extLst>
          </p:cNvPr>
          <p:cNvSpPr>
            <a:spLocks noGrp="1"/>
          </p:cNvSpPr>
          <p:nvPr>
            <p:ph type="sldNum" sz="quarter" idx="12"/>
          </p:nvPr>
        </p:nvSpPr>
        <p:spPr/>
        <p:txBody>
          <a:bodyPr/>
          <a:lstStyle/>
          <a:p>
            <a:fld id="{D4D246F3-2170-4418-AEA2-DE8ABE061B27}" type="slidenum">
              <a:rPr lang="zh-CN" altLang="en-US" smtClean="0"/>
              <a:t>‹#›</a:t>
            </a:fld>
            <a:endParaRPr lang="zh-CN" altLang="en-US"/>
          </a:p>
        </p:txBody>
      </p:sp>
    </p:spTree>
    <p:extLst>
      <p:ext uri="{BB962C8B-B14F-4D97-AF65-F5344CB8AC3E}">
        <p14:creationId xmlns:p14="http://schemas.microsoft.com/office/powerpoint/2010/main" val="2330031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6FAA7E-DE09-491C-BFB5-86B4DE80518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562F3D9-360B-4237-939E-F4EFA5C62B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FD1DD99-350B-48E6-A4A2-A42ED5983484}"/>
              </a:ext>
            </a:extLst>
          </p:cNvPr>
          <p:cNvSpPr>
            <a:spLocks noGrp="1"/>
          </p:cNvSpPr>
          <p:nvPr>
            <p:ph type="dt" sz="half" idx="10"/>
          </p:nvPr>
        </p:nvSpPr>
        <p:spPr/>
        <p:txBody>
          <a:bodyPr/>
          <a:lstStyle/>
          <a:p>
            <a:fld id="{1BDB5350-2D28-4FDF-9975-99325DD686D7}" type="datetimeFigureOut">
              <a:rPr lang="zh-CN" altLang="en-US" smtClean="0"/>
              <a:t>2024/5/7</a:t>
            </a:fld>
            <a:endParaRPr lang="zh-CN" altLang="en-US"/>
          </a:p>
        </p:txBody>
      </p:sp>
      <p:sp>
        <p:nvSpPr>
          <p:cNvPr id="5" name="页脚占位符 4">
            <a:extLst>
              <a:ext uri="{FF2B5EF4-FFF2-40B4-BE49-F238E27FC236}">
                <a16:creationId xmlns:a16="http://schemas.microsoft.com/office/drawing/2014/main" id="{DEF9EDEF-840F-4F21-9D4A-B8C342A55D4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0C8399A-681D-4A1A-B05A-81F512E1BD18}"/>
              </a:ext>
            </a:extLst>
          </p:cNvPr>
          <p:cNvSpPr>
            <a:spLocks noGrp="1"/>
          </p:cNvSpPr>
          <p:nvPr>
            <p:ph type="sldNum" sz="quarter" idx="12"/>
          </p:nvPr>
        </p:nvSpPr>
        <p:spPr/>
        <p:txBody>
          <a:bodyPr/>
          <a:lstStyle/>
          <a:p>
            <a:fld id="{D4D246F3-2170-4418-AEA2-DE8ABE061B27}" type="slidenum">
              <a:rPr lang="zh-CN" altLang="en-US" smtClean="0"/>
              <a:t>‹#›</a:t>
            </a:fld>
            <a:endParaRPr lang="zh-CN" altLang="en-US"/>
          </a:p>
        </p:txBody>
      </p:sp>
    </p:spTree>
    <p:extLst>
      <p:ext uri="{BB962C8B-B14F-4D97-AF65-F5344CB8AC3E}">
        <p14:creationId xmlns:p14="http://schemas.microsoft.com/office/powerpoint/2010/main" val="140037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1E7E4B-46D9-47A4-B89C-ED182C67385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F0668FE-68EE-464E-B16D-FA633DFE4F5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939E6F8-0208-43CC-9125-20DFE687DA90}"/>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6BB9BD8-B81C-4DE7-BDE0-B246485C4090}"/>
              </a:ext>
            </a:extLst>
          </p:cNvPr>
          <p:cNvSpPr>
            <a:spLocks noGrp="1"/>
          </p:cNvSpPr>
          <p:nvPr>
            <p:ph type="dt" sz="half" idx="10"/>
          </p:nvPr>
        </p:nvSpPr>
        <p:spPr/>
        <p:txBody>
          <a:bodyPr/>
          <a:lstStyle/>
          <a:p>
            <a:fld id="{1BDB5350-2D28-4FDF-9975-99325DD686D7}" type="datetimeFigureOut">
              <a:rPr lang="zh-CN" altLang="en-US" smtClean="0"/>
              <a:t>2024/5/7</a:t>
            </a:fld>
            <a:endParaRPr lang="zh-CN" altLang="en-US"/>
          </a:p>
        </p:txBody>
      </p:sp>
      <p:sp>
        <p:nvSpPr>
          <p:cNvPr id="6" name="页脚占位符 5">
            <a:extLst>
              <a:ext uri="{FF2B5EF4-FFF2-40B4-BE49-F238E27FC236}">
                <a16:creationId xmlns:a16="http://schemas.microsoft.com/office/drawing/2014/main" id="{84F4348F-FAEB-419E-AEDD-032BAE54B5F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242799B-93DC-4CC2-91FB-4FF32AB58A5A}"/>
              </a:ext>
            </a:extLst>
          </p:cNvPr>
          <p:cNvSpPr>
            <a:spLocks noGrp="1"/>
          </p:cNvSpPr>
          <p:nvPr>
            <p:ph type="sldNum" sz="quarter" idx="12"/>
          </p:nvPr>
        </p:nvSpPr>
        <p:spPr/>
        <p:txBody>
          <a:bodyPr/>
          <a:lstStyle/>
          <a:p>
            <a:fld id="{D4D246F3-2170-4418-AEA2-DE8ABE061B27}" type="slidenum">
              <a:rPr lang="zh-CN" altLang="en-US" smtClean="0"/>
              <a:t>‹#›</a:t>
            </a:fld>
            <a:endParaRPr lang="zh-CN" altLang="en-US"/>
          </a:p>
        </p:txBody>
      </p:sp>
    </p:spTree>
    <p:extLst>
      <p:ext uri="{BB962C8B-B14F-4D97-AF65-F5344CB8AC3E}">
        <p14:creationId xmlns:p14="http://schemas.microsoft.com/office/powerpoint/2010/main" val="1876002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D9BCBF-0ECF-4BE0-B5A0-84DDD0849BB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76D1D48-FC6F-4F04-B953-4137F67B71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6448595-CA4B-4888-9CA0-767F85F77F3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5D8B583-813E-49AD-BA96-7D28D1DD51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53218FB-4EEC-4856-BA2B-6AE5481BB76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240F632-9352-465F-A1CD-0DA13B5D9749}"/>
              </a:ext>
            </a:extLst>
          </p:cNvPr>
          <p:cNvSpPr>
            <a:spLocks noGrp="1"/>
          </p:cNvSpPr>
          <p:nvPr>
            <p:ph type="dt" sz="half" idx="10"/>
          </p:nvPr>
        </p:nvSpPr>
        <p:spPr/>
        <p:txBody>
          <a:bodyPr/>
          <a:lstStyle/>
          <a:p>
            <a:fld id="{1BDB5350-2D28-4FDF-9975-99325DD686D7}" type="datetimeFigureOut">
              <a:rPr lang="zh-CN" altLang="en-US" smtClean="0"/>
              <a:t>2024/5/7</a:t>
            </a:fld>
            <a:endParaRPr lang="zh-CN" altLang="en-US"/>
          </a:p>
        </p:txBody>
      </p:sp>
      <p:sp>
        <p:nvSpPr>
          <p:cNvPr id="8" name="页脚占位符 7">
            <a:extLst>
              <a:ext uri="{FF2B5EF4-FFF2-40B4-BE49-F238E27FC236}">
                <a16:creationId xmlns:a16="http://schemas.microsoft.com/office/drawing/2014/main" id="{8E052CDD-64C9-412C-8E57-205FE74E0A4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44FEF5B-8F9E-4178-94DB-F7CE63CFF1FB}"/>
              </a:ext>
            </a:extLst>
          </p:cNvPr>
          <p:cNvSpPr>
            <a:spLocks noGrp="1"/>
          </p:cNvSpPr>
          <p:nvPr>
            <p:ph type="sldNum" sz="quarter" idx="12"/>
          </p:nvPr>
        </p:nvSpPr>
        <p:spPr/>
        <p:txBody>
          <a:bodyPr/>
          <a:lstStyle/>
          <a:p>
            <a:fld id="{D4D246F3-2170-4418-AEA2-DE8ABE061B27}" type="slidenum">
              <a:rPr lang="zh-CN" altLang="en-US" smtClean="0"/>
              <a:t>‹#›</a:t>
            </a:fld>
            <a:endParaRPr lang="zh-CN" altLang="en-US"/>
          </a:p>
        </p:txBody>
      </p:sp>
    </p:spTree>
    <p:extLst>
      <p:ext uri="{BB962C8B-B14F-4D97-AF65-F5344CB8AC3E}">
        <p14:creationId xmlns:p14="http://schemas.microsoft.com/office/powerpoint/2010/main" val="2449400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1848A8-2B92-4F9D-9016-9D7CC917D97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6DDAA27-EC93-477C-8D71-ADC127F859EF}"/>
              </a:ext>
            </a:extLst>
          </p:cNvPr>
          <p:cNvSpPr>
            <a:spLocks noGrp="1"/>
          </p:cNvSpPr>
          <p:nvPr>
            <p:ph type="dt" sz="half" idx="10"/>
          </p:nvPr>
        </p:nvSpPr>
        <p:spPr/>
        <p:txBody>
          <a:bodyPr/>
          <a:lstStyle/>
          <a:p>
            <a:fld id="{1BDB5350-2D28-4FDF-9975-99325DD686D7}" type="datetimeFigureOut">
              <a:rPr lang="zh-CN" altLang="en-US" smtClean="0"/>
              <a:t>2024/5/7</a:t>
            </a:fld>
            <a:endParaRPr lang="zh-CN" altLang="en-US"/>
          </a:p>
        </p:txBody>
      </p:sp>
      <p:sp>
        <p:nvSpPr>
          <p:cNvPr id="4" name="页脚占位符 3">
            <a:extLst>
              <a:ext uri="{FF2B5EF4-FFF2-40B4-BE49-F238E27FC236}">
                <a16:creationId xmlns:a16="http://schemas.microsoft.com/office/drawing/2014/main" id="{A0873CAD-CEA9-4FF7-9AB4-7FA1D0AB125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20D531B-A513-4531-A441-3D49F0A37626}"/>
              </a:ext>
            </a:extLst>
          </p:cNvPr>
          <p:cNvSpPr>
            <a:spLocks noGrp="1"/>
          </p:cNvSpPr>
          <p:nvPr>
            <p:ph type="sldNum" sz="quarter" idx="12"/>
          </p:nvPr>
        </p:nvSpPr>
        <p:spPr/>
        <p:txBody>
          <a:bodyPr/>
          <a:lstStyle/>
          <a:p>
            <a:fld id="{D4D246F3-2170-4418-AEA2-DE8ABE061B27}" type="slidenum">
              <a:rPr lang="zh-CN" altLang="en-US" smtClean="0"/>
              <a:t>‹#›</a:t>
            </a:fld>
            <a:endParaRPr lang="zh-CN" altLang="en-US"/>
          </a:p>
        </p:txBody>
      </p:sp>
    </p:spTree>
    <p:extLst>
      <p:ext uri="{BB962C8B-B14F-4D97-AF65-F5344CB8AC3E}">
        <p14:creationId xmlns:p14="http://schemas.microsoft.com/office/powerpoint/2010/main" val="515339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118D136-20CA-4339-B349-A22C4BAAEEBB}"/>
              </a:ext>
            </a:extLst>
          </p:cNvPr>
          <p:cNvSpPr>
            <a:spLocks noGrp="1"/>
          </p:cNvSpPr>
          <p:nvPr>
            <p:ph type="dt" sz="half" idx="10"/>
          </p:nvPr>
        </p:nvSpPr>
        <p:spPr/>
        <p:txBody>
          <a:bodyPr/>
          <a:lstStyle/>
          <a:p>
            <a:fld id="{1BDB5350-2D28-4FDF-9975-99325DD686D7}" type="datetimeFigureOut">
              <a:rPr lang="zh-CN" altLang="en-US" smtClean="0"/>
              <a:t>2024/5/7</a:t>
            </a:fld>
            <a:endParaRPr lang="zh-CN" altLang="en-US"/>
          </a:p>
        </p:txBody>
      </p:sp>
      <p:sp>
        <p:nvSpPr>
          <p:cNvPr id="3" name="页脚占位符 2">
            <a:extLst>
              <a:ext uri="{FF2B5EF4-FFF2-40B4-BE49-F238E27FC236}">
                <a16:creationId xmlns:a16="http://schemas.microsoft.com/office/drawing/2014/main" id="{7F8951D6-FB0B-4D8B-912E-9BA61445B35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30B2DE5-4F09-4649-9660-6A168C3889EF}"/>
              </a:ext>
            </a:extLst>
          </p:cNvPr>
          <p:cNvSpPr>
            <a:spLocks noGrp="1"/>
          </p:cNvSpPr>
          <p:nvPr>
            <p:ph type="sldNum" sz="quarter" idx="12"/>
          </p:nvPr>
        </p:nvSpPr>
        <p:spPr/>
        <p:txBody>
          <a:bodyPr/>
          <a:lstStyle/>
          <a:p>
            <a:fld id="{D4D246F3-2170-4418-AEA2-DE8ABE061B27}" type="slidenum">
              <a:rPr lang="zh-CN" altLang="en-US" smtClean="0"/>
              <a:t>‹#›</a:t>
            </a:fld>
            <a:endParaRPr lang="zh-CN" altLang="en-US"/>
          </a:p>
        </p:txBody>
      </p:sp>
    </p:spTree>
    <p:extLst>
      <p:ext uri="{BB962C8B-B14F-4D97-AF65-F5344CB8AC3E}">
        <p14:creationId xmlns:p14="http://schemas.microsoft.com/office/powerpoint/2010/main" val="1338287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8FE951-710A-4B50-814D-E9EDC7A123B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7EE4742-FD47-4C4C-823C-BA5DB5CE3C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4696352-F1D3-4D94-B5AF-5F114A63B9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719FBE1-94FF-4F73-84C7-4C587C583A81}"/>
              </a:ext>
            </a:extLst>
          </p:cNvPr>
          <p:cNvSpPr>
            <a:spLocks noGrp="1"/>
          </p:cNvSpPr>
          <p:nvPr>
            <p:ph type="dt" sz="half" idx="10"/>
          </p:nvPr>
        </p:nvSpPr>
        <p:spPr/>
        <p:txBody>
          <a:bodyPr/>
          <a:lstStyle/>
          <a:p>
            <a:fld id="{1BDB5350-2D28-4FDF-9975-99325DD686D7}" type="datetimeFigureOut">
              <a:rPr lang="zh-CN" altLang="en-US" smtClean="0"/>
              <a:t>2024/5/7</a:t>
            </a:fld>
            <a:endParaRPr lang="zh-CN" altLang="en-US"/>
          </a:p>
        </p:txBody>
      </p:sp>
      <p:sp>
        <p:nvSpPr>
          <p:cNvPr id="6" name="页脚占位符 5">
            <a:extLst>
              <a:ext uri="{FF2B5EF4-FFF2-40B4-BE49-F238E27FC236}">
                <a16:creationId xmlns:a16="http://schemas.microsoft.com/office/drawing/2014/main" id="{158539AB-01B6-466D-89E7-F4AB10FADDC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C98E462-BFB0-471F-AFEC-E4C817167A46}"/>
              </a:ext>
            </a:extLst>
          </p:cNvPr>
          <p:cNvSpPr>
            <a:spLocks noGrp="1"/>
          </p:cNvSpPr>
          <p:nvPr>
            <p:ph type="sldNum" sz="quarter" idx="12"/>
          </p:nvPr>
        </p:nvSpPr>
        <p:spPr/>
        <p:txBody>
          <a:bodyPr/>
          <a:lstStyle/>
          <a:p>
            <a:fld id="{D4D246F3-2170-4418-AEA2-DE8ABE061B27}" type="slidenum">
              <a:rPr lang="zh-CN" altLang="en-US" smtClean="0"/>
              <a:t>‹#›</a:t>
            </a:fld>
            <a:endParaRPr lang="zh-CN" altLang="en-US"/>
          </a:p>
        </p:txBody>
      </p:sp>
    </p:spTree>
    <p:extLst>
      <p:ext uri="{BB962C8B-B14F-4D97-AF65-F5344CB8AC3E}">
        <p14:creationId xmlns:p14="http://schemas.microsoft.com/office/powerpoint/2010/main" val="3935663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B15EFC-887F-4AF4-A2AA-97651BC449F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4E1344B-6713-4DDD-834C-71629E14FB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B589958-5BEF-4CBB-BC49-0AA13D91B5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5D34748-5127-4004-8BB4-C8BB9A126F7E}"/>
              </a:ext>
            </a:extLst>
          </p:cNvPr>
          <p:cNvSpPr>
            <a:spLocks noGrp="1"/>
          </p:cNvSpPr>
          <p:nvPr>
            <p:ph type="dt" sz="half" idx="10"/>
          </p:nvPr>
        </p:nvSpPr>
        <p:spPr/>
        <p:txBody>
          <a:bodyPr/>
          <a:lstStyle/>
          <a:p>
            <a:fld id="{1BDB5350-2D28-4FDF-9975-99325DD686D7}" type="datetimeFigureOut">
              <a:rPr lang="zh-CN" altLang="en-US" smtClean="0"/>
              <a:t>2024/5/7</a:t>
            </a:fld>
            <a:endParaRPr lang="zh-CN" altLang="en-US"/>
          </a:p>
        </p:txBody>
      </p:sp>
      <p:sp>
        <p:nvSpPr>
          <p:cNvPr id="6" name="页脚占位符 5">
            <a:extLst>
              <a:ext uri="{FF2B5EF4-FFF2-40B4-BE49-F238E27FC236}">
                <a16:creationId xmlns:a16="http://schemas.microsoft.com/office/drawing/2014/main" id="{398031E4-8350-4F15-BD17-3C49CF88D6B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4D21893-DEB9-46F3-842B-3A37A6F41EB3}"/>
              </a:ext>
            </a:extLst>
          </p:cNvPr>
          <p:cNvSpPr>
            <a:spLocks noGrp="1"/>
          </p:cNvSpPr>
          <p:nvPr>
            <p:ph type="sldNum" sz="quarter" idx="12"/>
          </p:nvPr>
        </p:nvSpPr>
        <p:spPr/>
        <p:txBody>
          <a:bodyPr/>
          <a:lstStyle/>
          <a:p>
            <a:fld id="{D4D246F3-2170-4418-AEA2-DE8ABE061B27}" type="slidenum">
              <a:rPr lang="zh-CN" altLang="en-US" smtClean="0"/>
              <a:t>‹#›</a:t>
            </a:fld>
            <a:endParaRPr lang="zh-CN" altLang="en-US"/>
          </a:p>
        </p:txBody>
      </p:sp>
    </p:spTree>
    <p:extLst>
      <p:ext uri="{BB962C8B-B14F-4D97-AF65-F5344CB8AC3E}">
        <p14:creationId xmlns:p14="http://schemas.microsoft.com/office/powerpoint/2010/main" val="1850751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5809BBB-3D64-44E5-8467-7622CE5615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D3A9C5F-5E47-48D5-84B8-4EB24F9898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639FFBC-9D3F-41C1-B75A-8A6B21E166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DB5350-2D28-4FDF-9975-99325DD686D7}" type="datetimeFigureOut">
              <a:rPr lang="zh-CN" altLang="en-US" smtClean="0"/>
              <a:t>2024/5/7</a:t>
            </a:fld>
            <a:endParaRPr lang="zh-CN" altLang="en-US"/>
          </a:p>
        </p:txBody>
      </p:sp>
      <p:sp>
        <p:nvSpPr>
          <p:cNvPr id="5" name="页脚占位符 4">
            <a:extLst>
              <a:ext uri="{FF2B5EF4-FFF2-40B4-BE49-F238E27FC236}">
                <a16:creationId xmlns:a16="http://schemas.microsoft.com/office/drawing/2014/main" id="{8B0401B2-BD4C-468C-93CF-79AE7DE18E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6FBA284-5A90-4257-84EE-1C619FD8CF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D246F3-2170-4418-AEA2-DE8ABE061B27}" type="slidenum">
              <a:rPr lang="zh-CN" altLang="en-US" smtClean="0"/>
              <a:t>‹#›</a:t>
            </a:fld>
            <a:endParaRPr lang="zh-CN" altLang="en-US"/>
          </a:p>
        </p:txBody>
      </p:sp>
    </p:spTree>
    <p:extLst>
      <p:ext uri="{BB962C8B-B14F-4D97-AF65-F5344CB8AC3E}">
        <p14:creationId xmlns:p14="http://schemas.microsoft.com/office/powerpoint/2010/main" val="6121615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2.png"/><Relationship Id="rId5" Type="http://schemas.openxmlformats.org/officeDocument/2006/relationships/oleObject" Target="../embeddings/oleObject2.bin"/><Relationship Id="rId4" Type="http://schemas.openxmlformats.org/officeDocument/2006/relationships/image" Target="../media/image1.w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1.wmf"/></Relationships>
</file>

<file path=ppt/slides/_rels/slide1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4.emf"/><Relationship Id="rId4" Type="http://schemas.openxmlformats.org/officeDocument/2006/relationships/oleObject" Target="../embeddings/oleObject7.bin"/></Relationships>
</file>

<file path=ppt/slides/_rels/slide2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8.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7.vml"/><Relationship Id="rId5" Type="http://schemas.openxmlformats.org/officeDocument/2006/relationships/image" Target="../media/image10.png"/><Relationship Id="rId4" Type="http://schemas.openxmlformats.org/officeDocument/2006/relationships/image" Target="../media/image9.emf"/></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oleObject" Target="../embeddings/oleObject4.bin"/><Relationship Id="rId4" Type="http://schemas.openxmlformats.org/officeDocument/2006/relationships/image" Target="../media/image1.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3.wmf"/></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4" name="日期占位符 3">
            <a:extLst>
              <a:ext uri="{FF2B5EF4-FFF2-40B4-BE49-F238E27FC236}">
                <a16:creationId xmlns:a16="http://schemas.microsoft.com/office/drawing/2014/main" id="{D172D91F-0B95-400C-B241-8BB3FEEEAB86}"/>
              </a:ext>
            </a:extLst>
          </p:cNvPr>
          <p:cNvSpPr>
            <a:spLocks noGrp="1" noChangeArrowheads="1"/>
          </p:cNvSpPr>
          <p:nvPr>
            <p:ph type="dt" sz="quarter" idx="10"/>
          </p:nvPr>
        </p:nvSpPr>
        <p:spPr bwMode="auto">
          <a:xfrm>
            <a:off x="1981200" y="6408738"/>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fld id="{31DC5B9C-A8F4-43D8-9226-A2F03B80F694}" type="datetime1">
              <a:rPr lang="zh-CN" altLang="en-US" sz="1400">
                <a:latin typeface="Tahoma" panose="020B0604030504040204" pitchFamily="34" charset="0"/>
              </a:rPr>
              <a:pPr/>
              <a:t>2024/5/7</a:t>
            </a:fld>
            <a:endParaRPr lang="zh-CN" altLang="zh-CN" sz="1400">
              <a:latin typeface="Tahoma" panose="020B0604030504040204" pitchFamily="34" charset="0"/>
            </a:endParaRPr>
          </a:p>
        </p:txBody>
      </p:sp>
      <p:sp>
        <p:nvSpPr>
          <p:cNvPr id="5125" name="灯片编号占位符 5">
            <a:extLst>
              <a:ext uri="{FF2B5EF4-FFF2-40B4-BE49-F238E27FC236}">
                <a16:creationId xmlns:a16="http://schemas.microsoft.com/office/drawing/2014/main" id="{F03CEB08-738C-488D-A09E-5AED1E18CA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eaLnBrk="0" hangingPunct="0"/>
            <a:fld id="{D21FE866-7A16-40F8-B958-E02185454C69}" type="slidenum">
              <a:rPr lang="en-US" altLang="zh-CN" sz="1400">
                <a:latin typeface="Arial" panose="020B0604020202020204" pitchFamily="34" charset="0"/>
              </a:rPr>
              <a:pPr eaLnBrk="0" hangingPunct="0"/>
              <a:t>1</a:t>
            </a:fld>
            <a:endParaRPr lang="en-US" altLang="zh-CN" sz="1400">
              <a:latin typeface="Arial" panose="020B0604020202020204" pitchFamily="34" charset="0"/>
            </a:endParaRPr>
          </a:p>
        </p:txBody>
      </p:sp>
      <p:sp>
        <p:nvSpPr>
          <p:cNvPr id="5126" name="Rectangle 5">
            <a:extLst>
              <a:ext uri="{FF2B5EF4-FFF2-40B4-BE49-F238E27FC236}">
                <a16:creationId xmlns:a16="http://schemas.microsoft.com/office/drawing/2014/main" id="{7F510C60-4B18-4C44-82E2-7DA093A51CAD}"/>
              </a:ext>
            </a:extLst>
          </p:cNvPr>
          <p:cNvSpPr>
            <a:spLocks noChangeArrowheads="1"/>
          </p:cNvSpPr>
          <p:nvPr/>
        </p:nvSpPr>
        <p:spPr bwMode="auto">
          <a:xfrm>
            <a:off x="1524001" y="3083869"/>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sz="2400"/>
          </a:p>
        </p:txBody>
      </p:sp>
      <p:graphicFrame>
        <p:nvGraphicFramePr>
          <p:cNvPr id="5122" name="Object 4">
            <a:extLst>
              <a:ext uri="{FF2B5EF4-FFF2-40B4-BE49-F238E27FC236}">
                <a16:creationId xmlns:a16="http://schemas.microsoft.com/office/drawing/2014/main" id="{15073BF4-2ECD-4117-8C7A-1F88D9AF5624}"/>
              </a:ext>
            </a:extLst>
          </p:cNvPr>
          <p:cNvGraphicFramePr>
            <a:graphicFrameLocks/>
          </p:cNvGraphicFramePr>
          <p:nvPr/>
        </p:nvGraphicFramePr>
        <p:xfrm>
          <a:off x="5951539" y="5259389"/>
          <a:ext cx="295275" cy="401637"/>
        </p:xfrm>
        <a:graphic>
          <a:graphicData uri="http://schemas.openxmlformats.org/presentationml/2006/ole">
            <mc:AlternateContent xmlns:mc="http://schemas.openxmlformats.org/markup-compatibility/2006">
              <mc:Choice xmlns:v="urn:schemas-microsoft-com:vml" Requires="v">
                <p:oleObj spid="_x0000_s1036" r:id="rId3" imgW="165028" imgH="228501" progId="Equation.DSMT4">
                  <p:embed/>
                </p:oleObj>
              </mc:Choice>
              <mc:Fallback>
                <p:oleObj r:id="rId3" imgW="165028" imgH="228501" progId="Equation.DSMT4">
                  <p:embed/>
                  <p:pic>
                    <p:nvPicPr>
                      <p:cNvPr id="5122" name="Object 4">
                        <a:extLst>
                          <a:ext uri="{FF2B5EF4-FFF2-40B4-BE49-F238E27FC236}">
                            <a16:creationId xmlns:a16="http://schemas.microsoft.com/office/drawing/2014/main" id="{15073BF4-2ECD-4117-8C7A-1F88D9AF5624}"/>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51539" y="5259389"/>
                        <a:ext cx="295275"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127" name="Rectangle 7">
            <a:extLst>
              <a:ext uri="{FF2B5EF4-FFF2-40B4-BE49-F238E27FC236}">
                <a16:creationId xmlns:a16="http://schemas.microsoft.com/office/drawing/2014/main" id="{C95AC47F-ED5F-465D-9218-396B22336353}"/>
              </a:ext>
            </a:extLst>
          </p:cNvPr>
          <p:cNvSpPr>
            <a:spLocks noChangeArrowheads="1"/>
          </p:cNvSpPr>
          <p:nvPr/>
        </p:nvSpPr>
        <p:spPr bwMode="auto">
          <a:xfrm>
            <a:off x="1524001" y="3083869"/>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sz="2400"/>
          </a:p>
        </p:txBody>
      </p:sp>
      <p:graphicFrame>
        <p:nvGraphicFramePr>
          <p:cNvPr id="5123" name="Object 6">
            <a:extLst>
              <a:ext uri="{FF2B5EF4-FFF2-40B4-BE49-F238E27FC236}">
                <a16:creationId xmlns:a16="http://schemas.microsoft.com/office/drawing/2014/main" id="{8A78E36E-0DBA-4DD6-B396-9747B4093BBF}"/>
              </a:ext>
            </a:extLst>
          </p:cNvPr>
          <p:cNvGraphicFramePr>
            <a:graphicFrameLocks/>
          </p:cNvGraphicFramePr>
          <p:nvPr/>
        </p:nvGraphicFramePr>
        <p:xfrm>
          <a:off x="3568701" y="5949950"/>
          <a:ext cx="295275" cy="401638"/>
        </p:xfrm>
        <a:graphic>
          <a:graphicData uri="http://schemas.openxmlformats.org/presentationml/2006/ole">
            <mc:AlternateContent xmlns:mc="http://schemas.openxmlformats.org/markup-compatibility/2006">
              <mc:Choice xmlns:v="urn:schemas-microsoft-com:vml" Requires="v">
                <p:oleObj spid="_x0000_s1037" r:id="rId5" imgW="165028" imgH="228501" progId="Equation.DSMT4">
                  <p:embed/>
                </p:oleObj>
              </mc:Choice>
              <mc:Fallback>
                <p:oleObj r:id="rId5" imgW="165028" imgH="228501" progId="Equation.DSMT4">
                  <p:embed/>
                  <p:pic>
                    <p:nvPicPr>
                      <p:cNvPr id="5123" name="Object 6">
                        <a:extLst>
                          <a:ext uri="{FF2B5EF4-FFF2-40B4-BE49-F238E27FC236}">
                            <a16:creationId xmlns:a16="http://schemas.microsoft.com/office/drawing/2014/main" id="{8A78E36E-0DBA-4DD6-B396-9747B4093BBF}"/>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8701" y="5949950"/>
                        <a:ext cx="295275"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pic>
        <p:nvPicPr>
          <p:cNvPr id="5128" name="图片 22539">
            <a:extLst>
              <a:ext uri="{FF2B5EF4-FFF2-40B4-BE49-F238E27FC236}">
                <a16:creationId xmlns:a16="http://schemas.microsoft.com/office/drawing/2014/main" id="{006501A5-E425-4B89-90D3-8C59D002E90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9763" y="188914"/>
            <a:ext cx="857885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9" name="Rectangle 2">
            <a:extLst>
              <a:ext uri="{FF2B5EF4-FFF2-40B4-BE49-F238E27FC236}">
                <a16:creationId xmlns:a16="http://schemas.microsoft.com/office/drawing/2014/main" id="{D97B569E-3BDF-44D1-957F-056EB5025380}"/>
              </a:ext>
            </a:extLst>
          </p:cNvPr>
          <p:cNvSpPr>
            <a:spLocks noChangeArrowheads="1"/>
          </p:cNvSpPr>
          <p:nvPr/>
        </p:nvSpPr>
        <p:spPr bwMode="auto">
          <a:xfrm>
            <a:off x="1644650" y="115888"/>
            <a:ext cx="7475538"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pPr>
            <a:r>
              <a:rPr lang="en-US" altLang="zh-CN" sz="4000" b="1">
                <a:solidFill>
                  <a:schemeClr val="tx2"/>
                </a:solidFill>
                <a:ea typeface="黑体" panose="02010609060101010101" pitchFamily="49" charset="-122"/>
              </a:rPr>
              <a:t>LL(1)</a:t>
            </a:r>
            <a:r>
              <a:rPr lang="zh-CN" altLang="en-US" sz="3600" b="1">
                <a:solidFill>
                  <a:schemeClr val="tx2"/>
                </a:solidFill>
                <a:latin typeface="黑体" panose="02010609060101010101" pitchFamily="49" charset="-122"/>
                <a:ea typeface="黑体" panose="02010609060101010101" pitchFamily="49" charset="-122"/>
              </a:rPr>
              <a:t>文法的判定</a:t>
            </a:r>
          </a:p>
        </p:txBody>
      </p:sp>
      <p:sp>
        <p:nvSpPr>
          <p:cNvPr id="22542" name="Rectangle 3">
            <a:extLst>
              <a:ext uri="{FF2B5EF4-FFF2-40B4-BE49-F238E27FC236}">
                <a16:creationId xmlns:a16="http://schemas.microsoft.com/office/drawing/2014/main" id="{AC28E0C9-D765-43D5-94E6-1961D5590014}"/>
              </a:ext>
            </a:extLst>
          </p:cNvPr>
          <p:cNvSpPr>
            <a:spLocks noChangeArrowheads="1"/>
          </p:cNvSpPr>
          <p:nvPr/>
        </p:nvSpPr>
        <p:spPr bwMode="auto">
          <a:xfrm>
            <a:off x="1847850" y="692150"/>
            <a:ext cx="8591550" cy="597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812800" indent="-812800">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20000"/>
              </a:spcBef>
              <a:buFont typeface="Arial" panose="020B0604020202020204" pitchFamily="34" charset="0"/>
              <a:buNone/>
            </a:pPr>
            <a:r>
              <a:rPr lang="zh-CN" altLang="en-US" sz="2200" b="1" dirty="0">
                <a:ea typeface="楷体_GB2312" pitchFamily="49" charset="-122"/>
              </a:rPr>
              <a:t>算法</a:t>
            </a:r>
            <a:r>
              <a:rPr lang="en-US" altLang="zh-CN" sz="2200" b="1" dirty="0">
                <a:ea typeface="楷体_GB2312" pitchFamily="49" charset="-122"/>
              </a:rPr>
              <a:t>4.2 </a:t>
            </a:r>
            <a:r>
              <a:rPr lang="zh-CN" altLang="en-US" sz="2200" b="1" dirty="0">
                <a:ea typeface="楷体_GB2312" pitchFamily="49" charset="-122"/>
              </a:rPr>
              <a:t>计算</a:t>
            </a:r>
            <a:r>
              <a:rPr lang="en-US" altLang="zh-CN" sz="2200" b="1" dirty="0">
                <a:ea typeface="楷体_GB2312" pitchFamily="49" charset="-122"/>
              </a:rPr>
              <a:t>FIRST(</a:t>
            </a:r>
            <a:r>
              <a:rPr lang="en-US" altLang="zh-CN" sz="2200" b="1" i="1" dirty="0">
                <a:ea typeface="楷体_GB2312" pitchFamily="49" charset="-122"/>
              </a:rPr>
              <a:t>X</a:t>
            </a:r>
            <a:r>
              <a:rPr lang="en-US" altLang="zh-CN" sz="2200" b="1" dirty="0">
                <a:ea typeface="楷体_GB2312" pitchFamily="49" charset="-122"/>
              </a:rPr>
              <a:t>)</a:t>
            </a:r>
            <a:r>
              <a:rPr lang="zh-CN" altLang="en-US" sz="2200" b="1" dirty="0">
                <a:ea typeface="楷体_GB2312" pitchFamily="49" charset="-122"/>
              </a:rPr>
              <a:t>。</a:t>
            </a:r>
          </a:p>
          <a:p>
            <a:pPr eaLnBrk="1" hangingPunct="1">
              <a:lnSpc>
                <a:spcPct val="80000"/>
              </a:lnSpc>
              <a:spcBef>
                <a:spcPct val="20000"/>
              </a:spcBef>
              <a:buFont typeface="Arial" panose="020B0604020202020204" pitchFamily="34" charset="0"/>
              <a:buNone/>
            </a:pPr>
            <a:r>
              <a:rPr lang="zh-CN" altLang="en-US" sz="2200" b="1" dirty="0">
                <a:ea typeface="楷体_GB2312" pitchFamily="49" charset="-122"/>
              </a:rPr>
              <a:t>输入：文法</a:t>
            </a:r>
            <a:r>
              <a:rPr lang="en-US" altLang="zh-CN" sz="2200" b="1" i="1" dirty="0">
                <a:ea typeface="楷体_GB2312" pitchFamily="49" charset="-122"/>
              </a:rPr>
              <a:t>G</a:t>
            </a:r>
            <a:r>
              <a:rPr lang="en-US" altLang="zh-CN" sz="2200" b="1" dirty="0">
                <a:ea typeface="楷体_GB2312" pitchFamily="49" charset="-122"/>
              </a:rPr>
              <a:t>=(</a:t>
            </a:r>
            <a:r>
              <a:rPr lang="en-US" altLang="zh-CN" sz="2200" b="1" i="1" dirty="0">
                <a:ea typeface="楷体_GB2312" pitchFamily="49" charset="-122"/>
              </a:rPr>
              <a:t>V</a:t>
            </a:r>
            <a:r>
              <a:rPr lang="zh-CN" altLang="en-US" sz="2200" b="1" dirty="0">
                <a:ea typeface="楷体_GB2312" pitchFamily="49" charset="-122"/>
              </a:rPr>
              <a:t>，</a:t>
            </a:r>
            <a:r>
              <a:rPr lang="en-US" altLang="zh-CN" sz="2200" b="1" i="1" dirty="0">
                <a:ea typeface="楷体_GB2312" pitchFamily="49" charset="-122"/>
              </a:rPr>
              <a:t>T</a:t>
            </a:r>
            <a:r>
              <a:rPr lang="zh-CN" altLang="en-US" sz="2200" b="1" dirty="0">
                <a:ea typeface="楷体_GB2312" pitchFamily="49" charset="-122"/>
              </a:rPr>
              <a:t>，</a:t>
            </a:r>
            <a:r>
              <a:rPr lang="en-US" altLang="zh-CN" sz="2200" b="1" i="1" dirty="0">
                <a:ea typeface="楷体_GB2312" pitchFamily="49" charset="-122"/>
              </a:rPr>
              <a:t>P</a:t>
            </a:r>
            <a:r>
              <a:rPr lang="zh-CN" altLang="en-US" sz="2200" b="1" dirty="0">
                <a:ea typeface="楷体_GB2312" pitchFamily="49" charset="-122"/>
              </a:rPr>
              <a:t>，</a:t>
            </a:r>
            <a:r>
              <a:rPr lang="en-US" altLang="zh-CN" sz="2200" b="1" i="1" dirty="0">
                <a:ea typeface="楷体_GB2312" pitchFamily="49" charset="-122"/>
              </a:rPr>
              <a:t>S</a:t>
            </a:r>
            <a:r>
              <a:rPr lang="en-US" altLang="zh-CN" sz="2200" b="1" dirty="0">
                <a:ea typeface="楷体_GB2312" pitchFamily="49" charset="-122"/>
              </a:rPr>
              <a:t>)</a:t>
            </a:r>
            <a:r>
              <a:rPr lang="zh-CN" altLang="en-US" sz="2200" b="1" dirty="0">
                <a:ea typeface="楷体_GB2312" pitchFamily="49" charset="-122"/>
              </a:rPr>
              <a:t>，</a:t>
            </a:r>
            <a:r>
              <a:rPr lang="en-US" altLang="zh-CN" sz="2200" b="1" i="1" dirty="0">
                <a:ea typeface="楷体_GB2312" pitchFamily="49" charset="-122"/>
              </a:rPr>
              <a:t>X</a:t>
            </a:r>
            <a:r>
              <a:rPr lang="en-US" altLang="zh-CN" sz="2200" b="1" dirty="0">
                <a:ea typeface="楷体_GB2312" pitchFamily="49" charset="-122"/>
                <a:sym typeface="Symbol" panose="05050102010706020507" pitchFamily="18" charset="2"/>
              </a:rPr>
              <a:t></a:t>
            </a:r>
            <a:r>
              <a:rPr lang="en-US" altLang="zh-CN" sz="2200" b="1" dirty="0">
                <a:ea typeface="楷体_GB2312" pitchFamily="49" charset="-122"/>
              </a:rPr>
              <a:t>(</a:t>
            </a:r>
            <a:r>
              <a:rPr lang="en-US" altLang="zh-CN" sz="2200" b="1" i="1" dirty="0">
                <a:ea typeface="楷体_GB2312" pitchFamily="49" charset="-122"/>
              </a:rPr>
              <a:t>V</a:t>
            </a:r>
            <a:r>
              <a:rPr lang="en-US" altLang="zh-CN" sz="2200" b="1" dirty="0">
                <a:ea typeface="楷体_GB2312" pitchFamily="49" charset="-122"/>
              </a:rPr>
              <a:t>∪</a:t>
            </a:r>
            <a:r>
              <a:rPr lang="en-US" altLang="zh-CN" sz="2200" b="1" i="1" dirty="0">
                <a:ea typeface="楷体_GB2312" pitchFamily="49" charset="-122"/>
              </a:rPr>
              <a:t>T</a:t>
            </a:r>
            <a:r>
              <a:rPr lang="en-US" altLang="zh-CN" sz="2200" b="1" dirty="0">
                <a:ea typeface="楷体_GB2312" pitchFamily="49" charset="-122"/>
              </a:rPr>
              <a:t>);</a:t>
            </a:r>
          </a:p>
          <a:p>
            <a:pPr eaLnBrk="1" hangingPunct="1">
              <a:lnSpc>
                <a:spcPct val="80000"/>
              </a:lnSpc>
              <a:spcBef>
                <a:spcPct val="20000"/>
              </a:spcBef>
              <a:buFont typeface="Arial" panose="020B0604020202020204" pitchFamily="34" charset="0"/>
              <a:buNone/>
            </a:pPr>
            <a:r>
              <a:rPr lang="zh-CN" altLang="en-US" sz="2200" b="1" dirty="0">
                <a:ea typeface="楷体_GB2312" pitchFamily="49" charset="-122"/>
              </a:rPr>
              <a:t>输出：</a:t>
            </a:r>
            <a:r>
              <a:rPr lang="en-US" altLang="zh-CN" sz="2200" b="1" dirty="0">
                <a:ea typeface="楷体_GB2312" pitchFamily="49" charset="-122"/>
              </a:rPr>
              <a:t>FIRST(</a:t>
            </a:r>
            <a:r>
              <a:rPr lang="en-US" altLang="zh-CN" sz="2200" b="1" i="1" dirty="0">
                <a:ea typeface="楷体_GB2312" pitchFamily="49" charset="-122"/>
              </a:rPr>
              <a:t>X</a:t>
            </a:r>
            <a:r>
              <a:rPr lang="en-US" altLang="zh-CN" sz="2200" b="1" dirty="0">
                <a:ea typeface="楷体_GB2312" pitchFamily="49" charset="-122"/>
              </a:rPr>
              <a:t>);</a:t>
            </a:r>
          </a:p>
          <a:p>
            <a:pPr eaLnBrk="1" hangingPunct="1">
              <a:lnSpc>
                <a:spcPct val="80000"/>
              </a:lnSpc>
              <a:spcBef>
                <a:spcPct val="20000"/>
              </a:spcBef>
              <a:buFont typeface="Arial" panose="020B0604020202020204" pitchFamily="34" charset="0"/>
              <a:buNone/>
            </a:pPr>
            <a:r>
              <a:rPr lang="zh-CN" altLang="en-US" sz="2200" b="1" dirty="0">
                <a:ea typeface="楷体_GB2312" pitchFamily="49" charset="-122"/>
              </a:rPr>
              <a:t>步骤：</a:t>
            </a:r>
          </a:p>
          <a:p>
            <a:pPr eaLnBrk="1" hangingPunct="1">
              <a:lnSpc>
                <a:spcPct val="80000"/>
              </a:lnSpc>
              <a:spcBef>
                <a:spcPct val="20000"/>
              </a:spcBef>
              <a:buFont typeface="Arial" panose="020B0604020202020204" pitchFamily="34" charset="0"/>
              <a:buNone/>
            </a:pPr>
            <a:r>
              <a:rPr lang="en-US" altLang="zh-CN" sz="2200" b="1" dirty="0">
                <a:ea typeface="楷体_GB2312" pitchFamily="49" charset="-122"/>
              </a:rPr>
              <a:t>1</a:t>
            </a:r>
            <a:r>
              <a:rPr lang="zh-CN" altLang="en-US" sz="2200" b="1" dirty="0">
                <a:ea typeface="楷体_GB2312" pitchFamily="49" charset="-122"/>
              </a:rPr>
              <a:t>．</a:t>
            </a:r>
            <a:r>
              <a:rPr lang="en-US" altLang="zh-CN" sz="2200" b="1" dirty="0">
                <a:ea typeface="楷体_GB2312" pitchFamily="49" charset="-122"/>
              </a:rPr>
              <a:t>FIRST(</a:t>
            </a:r>
            <a:r>
              <a:rPr lang="en-US" altLang="zh-CN" sz="2200" b="1" i="1" dirty="0">
                <a:ea typeface="楷体_GB2312" pitchFamily="49" charset="-122"/>
              </a:rPr>
              <a:t>X</a:t>
            </a:r>
            <a:r>
              <a:rPr lang="en-US" altLang="zh-CN" sz="2200" b="1" dirty="0">
                <a:ea typeface="楷体_GB2312" pitchFamily="49" charset="-122"/>
              </a:rPr>
              <a:t>)= </a:t>
            </a:r>
            <a:r>
              <a:rPr lang="en-US" altLang="zh-CN" sz="2200" b="1" dirty="0">
                <a:ea typeface="楷体_GB2312" pitchFamily="49" charset="-122"/>
                <a:sym typeface="Symbol" panose="05050102010706020507" pitchFamily="18" charset="2"/>
              </a:rPr>
              <a:t></a:t>
            </a:r>
            <a:r>
              <a:rPr lang="en-US" altLang="zh-CN" sz="2200" b="1" dirty="0">
                <a:ea typeface="楷体_GB2312" pitchFamily="49" charset="-122"/>
              </a:rPr>
              <a:t>;</a:t>
            </a:r>
          </a:p>
          <a:p>
            <a:pPr eaLnBrk="1" hangingPunct="1">
              <a:lnSpc>
                <a:spcPct val="80000"/>
              </a:lnSpc>
              <a:spcBef>
                <a:spcPct val="20000"/>
              </a:spcBef>
              <a:buFont typeface="Arial" panose="020B0604020202020204" pitchFamily="34" charset="0"/>
              <a:buNone/>
            </a:pPr>
            <a:r>
              <a:rPr lang="en-US" altLang="zh-CN" sz="2200" b="1" dirty="0">
                <a:ea typeface="楷体_GB2312" pitchFamily="49" charset="-122"/>
              </a:rPr>
              <a:t>2</a:t>
            </a:r>
            <a:r>
              <a:rPr lang="zh-CN" altLang="en-US" sz="2200" b="1" dirty="0">
                <a:ea typeface="楷体_GB2312" pitchFamily="49" charset="-122"/>
              </a:rPr>
              <a:t>．</a:t>
            </a:r>
            <a:r>
              <a:rPr lang="en-US" altLang="zh-CN" sz="2200" b="1" dirty="0">
                <a:ea typeface="楷体_GB2312" pitchFamily="49" charset="-122"/>
              </a:rPr>
              <a:t>if (</a:t>
            </a:r>
            <a:r>
              <a:rPr lang="en-US" altLang="zh-CN" sz="2200" b="1" i="1" dirty="0">
                <a:ea typeface="楷体_GB2312" pitchFamily="49" charset="-122"/>
              </a:rPr>
              <a:t>X</a:t>
            </a:r>
            <a:r>
              <a:rPr lang="en-US" altLang="zh-CN" sz="2200" b="1" dirty="0">
                <a:ea typeface="楷体_GB2312" pitchFamily="49" charset="-122"/>
              </a:rPr>
              <a:t>∈</a:t>
            </a:r>
            <a:r>
              <a:rPr lang="en-US" altLang="zh-CN" sz="2200" b="1" i="1" dirty="0">
                <a:ea typeface="楷体_GB2312" pitchFamily="49" charset="-122"/>
              </a:rPr>
              <a:t>T</a:t>
            </a:r>
            <a:r>
              <a:rPr lang="en-US" altLang="zh-CN" sz="2200" b="1" dirty="0">
                <a:ea typeface="楷体_GB2312" pitchFamily="49" charset="-122"/>
              </a:rPr>
              <a:t>) then FIRST(</a:t>
            </a:r>
            <a:r>
              <a:rPr lang="en-US" altLang="zh-CN" sz="2200" b="1" i="1" dirty="0">
                <a:ea typeface="楷体_GB2312" pitchFamily="49" charset="-122"/>
              </a:rPr>
              <a:t>X</a:t>
            </a:r>
            <a:r>
              <a:rPr lang="en-US" altLang="zh-CN" sz="2200" b="1" dirty="0">
                <a:ea typeface="楷体_GB2312" pitchFamily="49" charset="-122"/>
              </a:rPr>
              <a:t>):= {</a:t>
            </a:r>
            <a:r>
              <a:rPr lang="en-US" altLang="zh-CN" sz="2200" b="1" i="1" dirty="0">
                <a:ea typeface="楷体_GB2312" pitchFamily="49" charset="-122"/>
              </a:rPr>
              <a:t>X</a:t>
            </a:r>
            <a:r>
              <a:rPr lang="en-US" altLang="zh-CN" sz="2200" b="1" dirty="0">
                <a:ea typeface="楷体_GB2312" pitchFamily="49" charset="-122"/>
              </a:rPr>
              <a:t>} ;</a:t>
            </a:r>
          </a:p>
          <a:p>
            <a:pPr eaLnBrk="1" hangingPunct="1">
              <a:lnSpc>
                <a:spcPct val="80000"/>
              </a:lnSpc>
              <a:spcBef>
                <a:spcPct val="20000"/>
              </a:spcBef>
              <a:buFont typeface="Arial" panose="020B0604020202020204" pitchFamily="34" charset="0"/>
              <a:buNone/>
            </a:pPr>
            <a:r>
              <a:rPr lang="en-US" altLang="zh-CN" sz="2200" b="1" dirty="0">
                <a:ea typeface="楷体_GB2312" pitchFamily="49" charset="-122"/>
              </a:rPr>
              <a:t>3</a:t>
            </a:r>
            <a:r>
              <a:rPr lang="zh-CN" altLang="en-US" sz="2200" b="1" dirty="0">
                <a:ea typeface="楷体_GB2312" pitchFamily="49" charset="-122"/>
              </a:rPr>
              <a:t>．</a:t>
            </a:r>
            <a:r>
              <a:rPr lang="en-US" altLang="zh-CN" sz="2200" b="1" dirty="0">
                <a:ea typeface="楷体_GB2312" pitchFamily="49" charset="-122"/>
              </a:rPr>
              <a:t>if </a:t>
            </a:r>
            <a:r>
              <a:rPr lang="en-US" altLang="zh-CN" sz="2200" b="1" i="1" dirty="0">
                <a:ea typeface="楷体_GB2312" pitchFamily="49" charset="-122"/>
              </a:rPr>
              <a:t>X</a:t>
            </a:r>
            <a:r>
              <a:rPr lang="en-US" altLang="zh-CN" sz="2200" b="1" dirty="0">
                <a:ea typeface="楷体_GB2312" pitchFamily="49" charset="-122"/>
              </a:rPr>
              <a:t>∈</a:t>
            </a:r>
            <a:r>
              <a:rPr lang="en-US" altLang="zh-CN" sz="2200" b="1" i="1" dirty="0">
                <a:ea typeface="楷体_GB2312" pitchFamily="49" charset="-122"/>
              </a:rPr>
              <a:t>V</a:t>
            </a:r>
            <a:r>
              <a:rPr lang="en-US" altLang="zh-CN" sz="2200" b="1" dirty="0">
                <a:ea typeface="楷体_GB2312" pitchFamily="49" charset="-122"/>
              </a:rPr>
              <a:t> then </a:t>
            </a:r>
          </a:p>
          <a:p>
            <a:pPr eaLnBrk="1" hangingPunct="1">
              <a:lnSpc>
                <a:spcPct val="80000"/>
              </a:lnSpc>
              <a:spcBef>
                <a:spcPct val="20000"/>
              </a:spcBef>
              <a:buFont typeface="Arial" panose="020B0604020202020204" pitchFamily="34" charset="0"/>
              <a:buNone/>
            </a:pPr>
            <a:r>
              <a:rPr lang="en-US" altLang="zh-CN" sz="2200" b="1" dirty="0">
                <a:ea typeface="楷体_GB2312" pitchFamily="49" charset="-122"/>
              </a:rPr>
              <a:t>begin</a:t>
            </a:r>
          </a:p>
          <a:p>
            <a:pPr eaLnBrk="1" hangingPunct="1">
              <a:lnSpc>
                <a:spcPct val="80000"/>
              </a:lnSpc>
              <a:spcBef>
                <a:spcPct val="20000"/>
              </a:spcBef>
            </a:pPr>
            <a:r>
              <a:rPr lang="en-US" altLang="zh-CN" sz="2200" b="1" dirty="0">
                <a:ea typeface="楷体_GB2312" pitchFamily="49" charset="-122"/>
              </a:rPr>
              <a:t>4</a:t>
            </a:r>
            <a:r>
              <a:rPr lang="zh-CN" altLang="en-US" sz="2200" b="1" dirty="0">
                <a:ea typeface="楷体_GB2312" pitchFamily="49" charset="-122"/>
              </a:rPr>
              <a:t>．</a:t>
            </a:r>
            <a:r>
              <a:rPr lang="en-US" altLang="zh-CN" sz="2200" b="1" dirty="0">
                <a:ea typeface="楷体_GB2312" pitchFamily="49" charset="-122"/>
              </a:rPr>
              <a:t>if (</a:t>
            </a:r>
            <a:r>
              <a:rPr lang="en-US" altLang="zh-CN" sz="2200" b="1" i="1" dirty="0" err="1">
                <a:ea typeface="楷体_GB2312" pitchFamily="49" charset="-122"/>
              </a:rPr>
              <a:t>X</a:t>
            </a:r>
            <a:r>
              <a:rPr lang="en-US" altLang="zh-CN" sz="2200" b="1" dirty="0" err="1">
                <a:ea typeface="楷体_GB2312" pitchFamily="49" charset="-122"/>
              </a:rPr>
              <a:t>→</a:t>
            </a:r>
            <a:r>
              <a:rPr lang="en-US" altLang="zh-CN" sz="2200" b="1" i="1" dirty="0" err="1">
                <a:ea typeface="楷体_GB2312" pitchFamily="49" charset="-122"/>
              </a:rPr>
              <a:t>ε</a:t>
            </a:r>
            <a:r>
              <a:rPr lang="en-US" altLang="zh-CN" sz="2200" b="1" dirty="0" err="1">
                <a:ea typeface="楷体_GB2312" pitchFamily="49" charset="-122"/>
              </a:rPr>
              <a:t>∈</a:t>
            </a:r>
            <a:r>
              <a:rPr lang="en-US" altLang="zh-CN" sz="2200" b="1" i="1" dirty="0" err="1">
                <a:ea typeface="楷体_GB2312" pitchFamily="49" charset="-122"/>
              </a:rPr>
              <a:t>P</a:t>
            </a:r>
            <a:r>
              <a:rPr lang="en-US" altLang="zh-CN" sz="2200" b="1" dirty="0">
                <a:ea typeface="楷体_GB2312" pitchFamily="49" charset="-122"/>
              </a:rPr>
              <a:t>) then FIRST(</a:t>
            </a:r>
            <a:r>
              <a:rPr lang="en-US" altLang="zh-CN" sz="2200" b="1" i="1" dirty="0">
                <a:ea typeface="楷体_GB2312" pitchFamily="49" charset="-122"/>
              </a:rPr>
              <a:t>X</a:t>
            </a:r>
            <a:r>
              <a:rPr lang="en-US" altLang="zh-CN" sz="2200" b="1" dirty="0">
                <a:ea typeface="楷体_GB2312" pitchFamily="49" charset="-122"/>
              </a:rPr>
              <a:t>):= FIRST(</a:t>
            </a:r>
            <a:r>
              <a:rPr lang="en-US" altLang="zh-CN" sz="2200" b="1" i="1" dirty="0">
                <a:ea typeface="楷体_GB2312" pitchFamily="49" charset="-122"/>
              </a:rPr>
              <a:t>X</a:t>
            </a:r>
            <a:r>
              <a:rPr lang="en-US" altLang="zh-CN" sz="2200" b="1" dirty="0">
                <a:ea typeface="楷体_GB2312" pitchFamily="49" charset="-122"/>
              </a:rPr>
              <a:t>)∪{</a:t>
            </a:r>
            <a:r>
              <a:rPr lang="en-US" altLang="zh-CN" sz="2200" b="1" i="1" dirty="0" err="1">
                <a:ea typeface="楷体_GB2312" pitchFamily="49" charset="-122"/>
              </a:rPr>
              <a:t>a|X</a:t>
            </a:r>
            <a:r>
              <a:rPr lang="en-US" altLang="zh-CN" sz="2200" b="1" dirty="0" err="1">
                <a:ea typeface="楷体_GB2312" pitchFamily="49" charset="-122"/>
              </a:rPr>
              <a:t>→</a:t>
            </a:r>
            <a:r>
              <a:rPr lang="en-US" altLang="zh-CN" sz="2200" b="1" i="1" dirty="0" err="1">
                <a:ea typeface="楷体_GB2312" pitchFamily="49" charset="-122"/>
              </a:rPr>
              <a:t>a</a:t>
            </a:r>
            <a:r>
              <a:rPr lang="en-US" altLang="zh-CN" sz="2200" b="1" dirty="0">
                <a:ea typeface="楷体_GB2312" pitchFamily="49" charset="-122"/>
              </a:rPr>
              <a:t>…∈</a:t>
            </a:r>
            <a:r>
              <a:rPr lang="en-US" altLang="zh-CN" sz="2200" b="1" i="1" dirty="0">
                <a:ea typeface="楷体_GB2312" pitchFamily="49" charset="-122"/>
              </a:rPr>
              <a:t>P</a:t>
            </a:r>
            <a:r>
              <a:rPr lang="en-US" altLang="zh-CN" sz="2200" b="1" dirty="0">
                <a:ea typeface="楷体_GB2312" pitchFamily="49" charset="-122"/>
              </a:rPr>
              <a:t>}∪{</a:t>
            </a:r>
            <a:r>
              <a:rPr lang="en-US" altLang="zh-CN" sz="2200" b="1" i="1" dirty="0">
                <a:ea typeface="楷体_GB2312" pitchFamily="49" charset="-122"/>
              </a:rPr>
              <a:t>ε</a:t>
            </a:r>
            <a:r>
              <a:rPr lang="en-US" altLang="zh-CN" sz="2200" b="1" dirty="0">
                <a:ea typeface="楷体_GB2312" pitchFamily="49" charset="-122"/>
              </a:rPr>
              <a:t>}</a:t>
            </a:r>
          </a:p>
          <a:p>
            <a:pPr eaLnBrk="1" hangingPunct="1">
              <a:lnSpc>
                <a:spcPct val="80000"/>
              </a:lnSpc>
              <a:spcBef>
                <a:spcPct val="20000"/>
              </a:spcBef>
              <a:buFont typeface="Arial" panose="020B0604020202020204" pitchFamily="34" charset="0"/>
              <a:buNone/>
            </a:pPr>
            <a:r>
              <a:rPr lang="en-US" altLang="zh-CN" sz="2200" b="1" dirty="0">
                <a:ea typeface="楷体_GB2312" pitchFamily="49" charset="-122"/>
              </a:rPr>
              <a:t>5.   if (</a:t>
            </a:r>
            <a:r>
              <a:rPr lang="en-US" altLang="zh-CN" sz="2200" b="1" i="1" dirty="0" err="1">
                <a:ea typeface="楷体_GB2312" pitchFamily="49" charset="-122"/>
              </a:rPr>
              <a:t>X</a:t>
            </a:r>
            <a:r>
              <a:rPr lang="en-US" altLang="zh-CN" sz="2200" b="1" dirty="0" err="1">
                <a:ea typeface="楷体_GB2312" pitchFamily="49" charset="-122"/>
              </a:rPr>
              <a:t>→</a:t>
            </a:r>
            <a:r>
              <a:rPr lang="en-US" altLang="zh-CN" sz="2200" b="1" i="1" dirty="0" err="1">
                <a:ea typeface="楷体_GB2312" pitchFamily="49" charset="-122"/>
              </a:rPr>
              <a:t>ε</a:t>
            </a:r>
            <a:r>
              <a:rPr lang="en-US" altLang="zh-CN" sz="2200" b="1" dirty="0" err="1">
                <a:ea typeface="楷体_GB2312" pitchFamily="49" charset="-122"/>
                <a:sym typeface="Symbol" panose="05050102010706020507" pitchFamily="18" charset="2"/>
              </a:rPr>
              <a:t></a:t>
            </a:r>
            <a:r>
              <a:rPr lang="en-US" altLang="zh-CN" sz="2200" b="1" i="1" dirty="0" err="1">
                <a:ea typeface="楷体_GB2312" pitchFamily="49" charset="-122"/>
              </a:rPr>
              <a:t>P</a:t>
            </a:r>
            <a:r>
              <a:rPr lang="en-US" altLang="zh-CN" sz="2200" b="1" dirty="0">
                <a:ea typeface="楷体_GB2312" pitchFamily="49" charset="-122"/>
              </a:rPr>
              <a:t>) then FIRST(</a:t>
            </a:r>
            <a:r>
              <a:rPr lang="en-US" altLang="zh-CN" sz="2200" b="1" i="1" dirty="0">
                <a:ea typeface="楷体_GB2312" pitchFamily="49" charset="-122"/>
              </a:rPr>
              <a:t>X</a:t>
            </a:r>
            <a:r>
              <a:rPr lang="en-US" altLang="zh-CN" sz="2200" b="1" dirty="0">
                <a:ea typeface="楷体_GB2312" pitchFamily="49" charset="-122"/>
              </a:rPr>
              <a:t>):= FIRST(</a:t>
            </a:r>
            <a:r>
              <a:rPr lang="en-US" altLang="zh-CN" sz="2200" b="1" i="1" dirty="0">
                <a:ea typeface="楷体_GB2312" pitchFamily="49" charset="-122"/>
              </a:rPr>
              <a:t>X</a:t>
            </a:r>
            <a:r>
              <a:rPr lang="en-US" altLang="zh-CN" sz="2200" b="1" dirty="0">
                <a:ea typeface="楷体_GB2312" pitchFamily="49" charset="-122"/>
              </a:rPr>
              <a:t>)∪{</a:t>
            </a:r>
            <a:r>
              <a:rPr lang="en-US" altLang="zh-CN" sz="2200" b="1" i="1" dirty="0" err="1">
                <a:ea typeface="楷体_GB2312" pitchFamily="49" charset="-122"/>
              </a:rPr>
              <a:t>a</a:t>
            </a:r>
            <a:r>
              <a:rPr lang="en-US" altLang="zh-CN" sz="2200" b="1" dirty="0" err="1">
                <a:ea typeface="楷体_GB2312" pitchFamily="49" charset="-122"/>
              </a:rPr>
              <a:t>|</a:t>
            </a:r>
            <a:r>
              <a:rPr lang="en-US" altLang="zh-CN" sz="2200" b="1" i="1" dirty="0" err="1">
                <a:ea typeface="楷体_GB2312" pitchFamily="49" charset="-122"/>
              </a:rPr>
              <a:t>X</a:t>
            </a:r>
            <a:r>
              <a:rPr lang="en-US" altLang="zh-CN" sz="2200" b="1" dirty="0" err="1">
                <a:ea typeface="楷体_GB2312" pitchFamily="49" charset="-122"/>
              </a:rPr>
              <a:t>→</a:t>
            </a:r>
            <a:r>
              <a:rPr lang="en-US" altLang="zh-CN" sz="2200" b="1" i="1" dirty="0" err="1">
                <a:ea typeface="楷体_GB2312" pitchFamily="49" charset="-122"/>
              </a:rPr>
              <a:t>a</a:t>
            </a:r>
            <a:r>
              <a:rPr lang="en-US" altLang="zh-CN" sz="2200" b="1" dirty="0">
                <a:ea typeface="楷体_GB2312" pitchFamily="49" charset="-122"/>
              </a:rPr>
              <a:t>…∈</a:t>
            </a:r>
            <a:r>
              <a:rPr lang="en-US" altLang="zh-CN" sz="2200" b="1" i="1" dirty="0">
                <a:ea typeface="楷体_GB2312" pitchFamily="49" charset="-122"/>
              </a:rPr>
              <a:t>P</a:t>
            </a:r>
            <a:r>
              <a:rPr lang="en-US" altLang="zh-CN" sz="2200" b="1" dirty="0">
                <a:ea typeface="楷体_GB2312" pitchFamily="49" charset="-122"/>
              </a:rPr>
              <a:t>};</a:t>
            </a:r>
          </a:p>
          <a:p>
            <a:pPr eaLnBrk="1" hangingPunct="1">
              <a:lnSpc>
                <a:spcPct val="80000"/>
              </a:lnSpc>
              <a:spcBef>
                <a:spcPct val="20000"/>
              </a:spcBef>
              <a:buFont typeface="Arial" panose="020B0604020202020204" pitchFamily="34" charset="0"/>
              <a:buNone/>
            </a:pPr>
            <a:r>
              <a:rPr lang="en-US" altLang="zh-CN" sz="2200" b="1" dirty="0">
                <a:ea typeface="楷体_GB2312" pitchFamily="49" charset="-122"/>
              </a:rPr>
              <a:t>end</a:t>
            </a:r>
          </a:p>
          <a:p>
            <a:pPr eaLnBrk="1" hangingPunct="1">
              <a:lnSpc>
                <a:spcPct val="80000"/>
              </a:lnSpc>
              <a:spcBef>
                <a:spcPct val="20000"/>
              </a:spcBef>
              <a:buFont typeface="Arial" panose="020B0604020202020204" pitchFamily="34" charset="0"/>
              <a:buNone/>
            </a:pPr>
            <a:r>
              <a:rPr lang="en-US" altLang="zh-CN" sz="2200" b="1" dirty="0">
                <a:ea typeface="楷体_GB2312" pitchFamily="49" charset="-122"/>
              </a:rPr>
              <a:t>6</a:t>
            </a:r>
            <a:r>
              <a:rPr lang="zh-CN" altLang="en-US" sz="2200" b="1" dirty="0">
                <a:ea typeface="楷体_GB2312" pitchFamily="49" charset="-122"/>
              </a:rPr>
              <a:t>．对</a:t>
            </a:r>
            <a:r>
              <a:rPr lang="zh-CN" altLang="en-US" sz="2200" b="1" dirty="0">
                <a:ea typeface="楷体_GB2312" pitchFamily="49" charset="-122"/>
                <a:sym typeface="Symbol" panose="05050102010706020507" pitchFamily="18" charset="2"/>
              </a:rPr>
              <a:t></a:t>
            </a:r>
            <a:r>
              <a:rPr lang="en-US" altLang="zh-CN" sz="2200" b="1" i="1" dirty="0">
                <a:ea typeface="楷体_GB2312" pitchFamily="49" charset="-122"/>
              </a:rPr>
              <a:t>X</a:t>
            </a:r>
            <a:r>
              <a:rPr lang="en-US" altLang="zh-CN" sz="2200" b="1" dirty="0">
                <a:ea typeface="楷体_GB2312" pitchFamily="49" charset="-122"/>
              </a:rPr>
              <a:t>∈</a:t>
            </a:r>
            <a:r>
              <a:rPr lang="zh-CN" altLang="en-US" sz="2200" b="1" i="1" dirty="0">
                <a:ea typeface="楷体_GB2312" pitchFamily="49" charset="-122"/>
              </a:rPr>
              <a:t>Ｖ</a:t>
            </a:r>
            <a:r>
              <a:rPr lang="zh-CN" altLang="en-US" sz="2200" b="1" dirty="0">
                <a:ea typeface="楷体_GB2312" pitchFamily="49" charset="-122"/>
              </a:rPr>
              <a:t>，重复如下的过程</a:t>
            </a:r>
            <a:r>
              <a:rPr lang="en-US" altLang="zh-CN" sz="2200" b="1" dirty="0">
                <a:ea typeface="楷体_GB2312" pitchFamily="49" charset="-122"/>
              </a:rPr>
              <a:t>7-10</a:t>
            </a:r>
            <a:r>
              <a:rPr lang="zh-CN" altLang="en-US" sz="2200" b="1" dirty="0">
                <a:ea typeface="楷体_GB2312" pitchFamily="49" charset="-122"/>
              </a:rPr>
              <a:t>，直到所有</a:t>
            </a:r>
            <a:r>
              <a:rPr lang="en-US" altLang="zh-CN" sz="2200" b="1" dirty="0">
                <a:ea typeface="楷体_GB2312" pitchFamily="49" charset="-122"/>
              </a:rPr>
              <a:t>FIRST</a:t>
            </a:r>
            <a:r>
              <a:rPr lang="zh-CN" altLang="en-US" sz="2200" b="1" dirty="0">
                <a:ea typeface="楷体_GB2312" pitchFamily="49" charset="-122"/>
              </a:rPr>
              <a:t>集不变为止。</a:t>
            </a:r>
          </a:p>
          <a:p>
            <a:pPr eaLnBrk="1" hangingPunct="1">
              <a:lnSpc>
                <a:spcPct val="80000"/>
              </a:lnSpc>
              <a:spcBef>
                <a:spcPct val="20000"/>
              </a:spcBef>
              <a:buFont typeface="Arial" panose="020B0604020202020204" pitchFamily="34" charset="0"/>
              <a:buNone/>
            </a:pPr>
            <a:r>
              <a:rPr lang="en-US" altLang="zh-CN" sz="2200" b="1" dirty="0">
                <a:ea typeface="楷体_GB2312" pitchFamily="49" charset="-122"/>
              </a:rPr>
              <a:t>7</a:t>
            </a:r>
            <a:r>
              <a:rPr lang="zh-CN" altLang="en-US" sz="2200" b="1" dirty="0">
                <a:ea typeface="楷体_GB2312" pitchFamily="49" charset="-122"/>
              </a:rPr>
              <a:t>．</a:t>
            </a:r>
            <a:r>
              <a:rPr lang="en-US" altLang="zh-CN" sz="2200" b="1" dirty="0">
                <a:ea typeface="楷体_GB2312" pitchFamily="49" charset="-122"/>
              </a:rPr>
              <a:t>if (</a:t>
            </a:r>
            <a:r>
              <a:rPr lang="en-US" altLang="zh-CN" sz="2200" b="1" i="1" dirty="0">
                <a:ea typeface="楷体_GB2312" pitchFamily="49" charset="-122"/>
              </a:rPr>
              <a:t>X</a:t>
            </a:r>
            <a:r>
              <a:rPr lang="en-US" altLang="zh-CN" sz="2200" b="1" dirty="0">
                <a:ea typeface="楷体_GB2312" pitchFamily="49" charset="-122"/>
              </a:rPr>
              <a:t>→</a:t>
            </a:r>
            <a:r>
              <a:rPr lang="en-US" altLang="zh-CN" sz="2200" b="1" i="1" dirty="0">
                <a:ea typeface="楷体_GB2312" pitchFamily="49" charset="-122"/>
              </a:rPr>
              <a:t>Y</a:t>
            </a:r>
            <a:r>
              <a:rPr lang="en-US" altLang="zh-CN" sz="2200" b="1" dirty="0">
                <a:ea typeface="楷体_GB2312" pitchFamily="49" charset="-122"/>
              </a:rPr>
              <a:t>…∈</a:t>
            </a:r>
            <a:r>
              <a:rPr lang="en-US" altLang="zh-CN" sz="2200" b="1" i="1" dirty="0">
                <a:ea typeface="楷体_GB2312" pitchFamily="49" charset="-122"/>
              </a:rPr>
              <a:t>P</a:t>
            </a:r>
            <a:r>
              <a:rPr lang="en-US" altLang="zh-CN" sz="2200" b="1" dirty="0">
                <a:ea typeface="楷体_GB2312" pitchFamily="49" charset="-122"/>
              </a:rPr>
              <a:t> and </a:t>
            </a:r>
            <a:r>
              <a:rPr lang="en-US" altLang="zh-CN" sz="2200" b="1" i="1" dirty="0">
                <a:ea typeface="楷体_GB2312" pitchFamily="49" charset="-122"/>
              </a:rPr>
              <a:t>Y</a:t>
            </a:r>
            <a:r>
              <a:rPr lang="en-US" altLang="zh-CN" sz="2200" b="1" dirty="0">
                <a:ea typeface="楷体_GB2312" pitchFamily="49" charset="-122"/>
              </a:rPr>
              <a:t>∈</a:t>
            </a:r>
            <a:r>
              <a:rPr lang="en-US" altLang="zh-CN" sz="2200" b="1" i="1" dirty="0">
                <a:ea typeface="楷体_GB2312" pitchFamily="49" charset="-122"/>
              </a:rPr>
              <a:t>V</a:t>
            </a:r>
            <a:r>
              <a:rPr lang="en-US" altLang="zh-CN" sz="2200" b="1" dirty="0">
                <a:ea typeface="楷体_GB2312" pitchFamily="49" charset="-122"/>
              </a:rPr>
              <a:t>) then </a:t>
            </a:r>
          </a:p>
          <a:p>
            <a:pPr eaLnBrk="1" hangingPunct="1">
              <a:lnSpc>
                <a:spcPct val="80000"/>
              </a:lnSpc>
              <a:spcBef>
                <a:spcPct val="20000"/>
              </a:spcBef>
              <a:buFont typeface="Arial" panose="020B0604020202020204" pitchFamily="34" charset="0"/>
              <a:buNone/>
            </a:pPr>
            <a:r>
              <a:rPr lang="en-US" altLang="zh-CN" sz="2200" b="1" dirty="0">
                <a:ea typeface="楷体_GB2312" pitchFamily="49" charset="-122"/>
              </a:rPr>
              <a:t>          FIRST(</a:t>
            </a:r>
            <a:r>
              <a:rPr lang="en-US" altLang="zh-CN" sz="2200" b="1" i="1" dirty="0">
                <a:ea typeface="楷体_GB2312" pitchFamily="49" charset="-122"/>
              </a:rPr>
              <a:t>X</a:t>
            </a:r>
            <a:r>
              <a:rPr lang="en-US" altLang="zh-CN" sz="2200" b="1" dirty="0">
                <a:ea typeface="楷体_GB2312" pitchFamily="49" charset="-122"/>
              </a:rPr>
              <a:t>):=  FIRST(</a:t>
            </a:r>
            <a:r>
              <a:rPr lang="en-US" altLang="zh-CN" sz="2200" b="1" i="1" dirty="0">
                <a:ea typeface="楷体_GB2312" pitchFamily="49" charset="-122"/>
              </a:rPr>
              <a:t>X)</a:t>
            </a:r>
            <a:r>
              <a:rPr lang="en-US" altLang="zh-CN" sz="2200" b="1" dirty="0">
                <a:ea typeface="楷体_GB2312" pitchFamily="49" charset="-122"/>
              </a:rPr>
              <a:t>∪(FIRST(</a:t>
            </a:r>
            <a:r>
              <a:rPr lang="en-US" altLang="zh-CN" sz="2200" b="1" i="1" dirty="0">
                <a:ea typeface="楷体_GB2312" pitchFamily="49" charset="-122"/>
              </a:rPr>
              <a:t>Y</a:t>
            </a:r>
            <a:r>
              <a:rPr lang="en-US" altLang="zh-CN" sz="2200" b="1" dirty="0">
                <a:ea typeface="楷体_GB2312" pitchFamily="49" charset="-122"/>
              </a:rPr>
              <a:t>)-{</a:t>
            </a:r>
            <a:r>
              <a:rPr lang="en-US" altLang="zh-CN" sz="2200" b="1" i="1" dirty="0">
                <a:ea typeface="楷体_GB2312" pitchFamily="49" charset="-122"/>
              </a:rPr>
              <a:t>ε</a:t>
            </a:r>
            <a:r>
              <a:rPr lang="en-US" altLang="zh-CN" sz="2200" b="1" dirty="0">
                <a:ea typeface="楷体_GB2312" pitchFamily="49" charset="-122"/>
              </a:rPr>
              <a:t>})</a:t>
            </a:r>
            <a:r>
              <a:rPr lang="zh-CN" altLang="en-US" sz="2200" b="1" dirty="0">
                <a:ea typeface="楷体_GB2312" pitchFamily="49" charset="-122"/>
              </a:rPr>
              <a:t>；</a:t>
            </a:r>
          </a:p>
          <a:p>
            <a:pPr eaLnBrk="1" hangingPunct="1">
              <a:lnSpc>
                <a:spcPct val="80000"/>
              </a:lnSpc>
              <a:spcBef>
                <a:spcPct val="20000"/>
              </a:spcBef>
              <a:buFont typeface="Arial" panose="020B0604020202020204" pitchFamily="34" charset="0"/>
              <a:buNone/>
            </a:pPr>
            <a:r>
              <a:rPr lang="en-US" altLang="zh-CN" sz="2200" b="1" dirty="0">
                <a:ea typeface="楷体_GB2312" pitchFamily="49" charset="-122"/>
              </a:rPr>
              <a:t>8</a:t>
            </a:r>
            <a:r>
              <a:rPr lang="zh-CN" altLang="en-US" sz="2200" b="1" dirty="0">
                <a:ea typeface="楷体_GB2312" pitchFamily="49" charset="-122"/>
              </a:rPr>
              <a:t>．</a:t>
            </a:r>
            <a:r>
              <a:rPr lang="en-US" altLang="zh-CN" sz="2200" b="1" dirty="0">
                <a:ea typeface="楷体_GB2312" pitchFamily="49" charset="-122"/>
              </a:rPr>
              <a:t>if (</a:t>
            </a:r>
            <a:r>
              <a:rPr lang="en-US" altLang="zh-CN" sz="2200" b="1" i="1" dirty="0">
                <a:ea typeface="楷体_GB2312" pitchFamily="49" charset="-122"/>
              </a:rPr>
              <a:t>X</a:t>
            </a:r>
            <a:r>
              <a:rPr lang="en-US" altLang="zh-CN" sz="2200" b="1" dirty="0">
                <a:ea typeface="楷体_GB2312" pitchFamily="49" charset="-122"/>
              </a:rPr>
              <a:t>→</a:t>
            </a:r>
            <a:r>
              <a:rPr lang="en-US" altLang="zh-CN" sz="2200" b="1" i="1" dirty="0">
                <a:ea typeface="楷体_GB2312" pitchFamily="49" charset="-122"/>
              </a:rPr>
              <a:t>Y</a:t>
            </a:r>
            <a:r>
              <a:rPr lang="en-US" altLang="zh-CN" sz="2200" b="1" baseline="-25000" dirty="0">
                <a:ea typeface="楷体_GB2312" pitchFamily="49" charset="-122"/>
              </a:rPr>
              <a:t>1</a:t>
            </a:r>
            <a:r>
              <a:rPr lang="en-US" altLang="zh-CN" sz="2200" b="1" dirty="0">
                <a:ea typeface="楷体_GB2312" pitchFamily="49" charset="-122"/>
              </a:rPr>
              <a:t>…</a:t>
            </a:r>
            <a:r>
              <a:rPr lang="en-US" altLang="zh-CN" sz="2200" b="1" i="1" dirty="0" err="1">
                <a:ea typeface="楷体_GB2312" pitchFamily="49" charset="-122"/>
              </a:rPr>
              <a:t>Y</a:t>
            </a:r>
            <a:r>
              <a:rPr lang="en-US" altLang="zh-CN" sz="2200" b="1" i="1" baseline="-25000" dirty="0" err="1">
                <a:ea typeface="楷体_GB2312" pitchFamily="49" charset="-122"/>
              </a:rPr>
              <a:t>n</a:t>
            </a:r>
            <a:r>
              <a:rPr lang="en-US" altLang="zh-CN" sz="2200" b="1" dirty="0" err="1">
                <a:ea typeface="楷体_GB2312" pitchFamily="49" charset="-122"/>
              </a:rPr>
              <a:t>∈</a:t>
            </a:r>
            <a:r>
              <a:rPr lang="en-US" altLang="zh-CN" sz="2200" b="1" i="1" dirty="0" err="1">
                <a:ea typeface="楷体_GB2312" pitchFamily="49" charset="-122"/>
              </a:rPr>
              <a:t>P</a:t>
            </a:r>
            <a:r>
              <a:rPr lang="en-US" altLang="zh-CN" sz="2200" b="1" dirty="0">
                <a:ea typeface="楷体_GB2312" pitchFamily="49" charset="-122"/>
              </a:rPr>
              <a:t> and </a:t>
            </a:r>
            <a:r>
              <a:rPr lang="en-US" altLang="zh-CN" sz="2200" b="1" i="1" dirty="0">
                <a:ea typeface="楷体_GB2312" pitchFamily="49" charset="-122"/>
              </a:rPr>
              <a:t>Y</a:t>
            </a:r>
            <a:r>
              <a:rPr lang="en-US" altLang="zh-CN" sz="2200" b="1" baseline="-25000" dirty="0">
                <a:ea typeface="楷体_GB2312" pitchFamily="49" charset="-122"/>
              </a:rPr>
              <a:t>1</a:t>
            </a:r>
            <a:r>
              <a:rPr lang="en-US" altLang="zh-CN" sz="2200" b="1" dirty="0">
                <a:ea typeface="楷体_GB2312" pitchFamily="49" charset="-122"/>
              </a:rPr>
              <a:t>...</a:t>
            </a:r>
            <a:r>
              <a:rPr lang="en-US" altLang="zh-CN" sz="2200" b="1" i="1" dirty="0">
                <a:ea typeface="楷体_GB2312" pitchFamily="49" charset="-122"/>
              </a:rPr>
              <a:t>Y</a:t>
            </a:r>
            <a:r>
              <a:rPr lang="en-US" altLang="zh-CN" sz="2200" b="1" i="1" baseline="-25000" dirty="0">
                <a:ea typeface="楷体_GB2312" pitchFamily="49" charset="-122"/>
              </a:rPr>
              <a:t>i</a:t>
            </a:r>
            <a:r>
              <a:rPr lang="en-US" altLang="zh-CN" sz="2200" b="1" baseline="-25000" dirty="0">
                <a:ea typeface="楷体_GB2312" pitchFamily="49" charset="-122"/>
              </a:rPr>
              <a:t>-1</a:t>
            </a:r>
            <a:r>
              <a:rPr lang="en-US" altLang="zh-CN" sz="2200" b="1" dirty="0">
                <a:ea typeface="楷体_GB2312" pitchFamily="49" charset="-122"/>
              </a:rPr>
              <a:t>    </a:t>
            </a:r>
            <a:r>
              <a:rPr lang="en-US" altLang="zh-CN" sz="2200" b="1" i="1" dirty="0">
                <a:ea typeface="楷体_GB2312" pitchFamily="49" charset="-122"/>
              </a:rPr>
              <a:t>ε</a:t>
            </a:r>
            <a:r>
              <a:rPr lang="en-US" altLang="zh-CN" sz="2200" b="1" dirty="0">
                <a:ea typeface="楷体_GB2312" pitchFamily="49" charset="-122"/>
              </a:rPr>
              <a:t>) then </a:t>
            </a:r>
          </a:p>
          <a:p>
            <a:pPr eaLnBrk="1" hangingPunct="1">
              <a:lnSpc>
                <a:spcPct val="80000"/>
              </a:lnSpc>
              <a:spcBef>
                <a:spcPct val="20000"/>
              </a:spcBef>
              <a:buFont typeface="Arial" panose="020B0604020202020204" pitchFamily="34" charset="0"/>
              <a:buNone/>
            </a:pPr>
            <a:r>
              <a:rPr lang="en-US" altLang="zh-CN" sz="2200" b="1" dirty="0">
                <a:ea typeface="楷体_GB2312" pitchFamily="49" charset="-122"/>
              </a:rPr>
              <a:t>9</a:t>
            </a:r>
            <a:r>
              <a:rPr lang="zh-CN" altLang="en-US" sz="2200" b="1" dirty="0">
                <a:ea typeface="楷体_GB2312" pitchFamily="49" charset="-122"/>
              </a:rPr>
              <a:t>．</a:t>
            </a:r>
            <a:r>
              <a:rPr lang="en-US" altLang="zh-CN" sz="2200" b="1" dirty="0">
                <a:ea typeface="楷体_GB2312" pitchFamily="49" charset="-122"/>
              </a:rPr>
              <a:t>for </a:t>
            </a:r>
            <a:r>
              <a:rPr lang="en-US" altLang="zh-CN" sz="2200" b="1" i="1" dirty="0">
                <a:ea typeface="楷体_GB2312" pitchFamily="49" charset="-122"/>
              </a:rPr>
              <a:t>k</a:t>
            </a:r>
            <a:r>
              <a:rPr lang="en-US" altLang="zh-CN" sz="2200" b="1" dirty="0">
                <a:ea typeface="楷体_GB2312" pitchFamily="49" charset="-122"/>
              </a:rPr>
              <a:t>=2 to </a:t>
            </a:r>
            <a:r>
              <a:rPr lang="en-US" altLang="zh-CN" sz="2200" b="1" i="1" dirty="0" err="1">
                <a:ea typeface="楷体_GB2312" pitchFamily="49" charset="-122"/>
              </a:rPr>
              <a:t>i</a:t>
            </a:r>
            <a:r>
              <a:rPr lang="en-US" altLang="zh-CN" sz="2200" b="1" dirty="0">
                <a:ea typeface="楷体_GB2312" pitchFamily="49" charset="-122"/>
              </a:rPr>
              <a:t> do FIRST(</a:t>
            </a:r>
            <a:r>
              <a:rPr lang="en-US" altLang="zh-CN" sz="2200" b="1" i="1" dirty="0">
                <a:ea typeface="楷体_GB2312" pitchFamily="49" charset="-122"/>
              </a:rPr>
              <a:t>X</a:t>
            </a:r>
            <a:r>
              <a:rPr lang="en-US" altLang="zh-CN" sz="2200" b="1" dirty="0">
                <a:ea typeface="楷体_GB2312" pitchFamily="49" charset="-122"/>
              </a:rPr>
              <a:t>):= FIRST(</a:t>
            </a:r>
            <a:r>
              <a:rPr lang="en-US" altLang="zh-CN" sz="2200" b="1" i="1" dirty="0">
                <a:ea typeface="楷体_GB2312" pitchFamily="49" charset="-122"/>
              </a:rPr>
              <a:t>X</a:t>
            </a:r>
            <a:r>
              <a:rPr lang="en-US" altLang="zh-CN" sz="2200" b="1" dirty="0">
                <a:ea typeface="楷体_GB2312" pitchFamily="49" charset="-122"/>
              </a:rPr>
              <a:t>)∪(FIRST(</a:t>
            </a:r>
            <a:r>
              <a:rPr lang="en-US" altLang="zh-CN" sz="2200" b="1" i="1" dirty="0" err="1">
                <a:ea typeface="楷体_GB2312" pitchFamily="49" charset="-122"/>
              </a:rPr>
              <a:t>Y</a:t>
            </a:r>
            <a:r>
              <a:rPr lang="en-US" altLang="zh-CN" sz="2200" b="1" i="1" baseline="-25000" dirty="0" err="1">
                <a:ea typeface="楷体_GB2312" pitchFamily="49" charset="-122"/>
              </a:rPr>
              <a:t>k</a:t>
            </a:r>
            <a:r>
              <a:rPr lang="en-US" altLang="zh-CN" sz="2200" b="1" dirty="0">
                <a:ea typeface="楷体_GB2312" pitchFamily="49" charset="-122"/>
              </a:rPr>
              <a:t>)-{</a:t>
            </a:r>
            <a:r>
              <a:rPr lang="en-US" altLang="zh-CN" sz="2200" b="1" i="1" dirty="0">
                <a:ea typeface="楷体_GB2312" pitchFamily="49" charset="-122"/>
              </a:rPr>
              <a:t>ε</a:t>
            </a:r>
            <a:r>
              <a:rPr lang="en-US" altLang="zh-CN" sz="2200" b="1" dirty="0">
                <a:ea typeface="楷体_GB2312" pitchFamily="49" charset="-122"/>
              </a:rPr>
              <a:t>});</a:t>
            </a:r>
          </a:p>
          <a:p>
            <a:pPr eaLnBrk="1" hangingPunct="1">
              <a:lnSpc>
                <a:spcPct val="80000"/>
              </a:lnSpc>
              <a:spcBef>
                <a:spcPct val="20000"/>
              </a:spcBef>
              <a:buFont typeface="Arial" panose="020B0604020202020204" pitchFamily="34" charset="0"/>
              <a:buNone/>
            </a:pPr>
            <a:r>
              <a:rPr lang="en-US" altLang="zh-CN" sz="2200" b="1" dirty="0">
                <a:ea typeface="楷体_GB2312" pitchFamily="49" charset="-122"/>
              </a:rPr>
              <a:t>10</a:t>
            </a:r>
            <a:r>
              <a:rPr lang="zh-CN" altLang="en-US" sz="2200" b="1" dirty="0">
                <a:ea typeface="楷体_GB2312" pitchFamily="49" charset="-122"/>
              </a:rPr>
              <a:t>．</a:t>
            </a:r>
            <a:r>
              <a:rPr lang="en-US" altLang="zh-CN" sz="2200" b="1" dirty="0">
                <a:ea typeface="楷体_GB2312" pitchFamily="49" charset="-122"/>
              </a:rPr>
              <a:t>if </a:t>
            </a:r>
            <a:r>
              <a:rPr lang="en-US" altLang="zh-CN" sz="2200" b="1" i="1" dirty="0">
                <a:ea typeface="楷体_GB2312" pitchFamily="49" charset="-122"/>
              </a:rPr>
              <a:t>Y</a:t>
            </a:r>
            <a:r>
              <a:rPr lang="en-US" altLang="zh-CN" sz="2200" b="1" baseline="-25000" dirty="0">
                <a:ea typeface="楷体_GB2312" pitchFamily="49" charset="-122"/>
              </a:rPr>
              <a:t>1</a:t>
            </a:r>
            <a:r>
              <a:rPr lang="en-US" altLang="zh-CN" sz="2200" b="1" dirty="0">
                <a:ea typeface="楷体_GB2312" pitchFamily="49" charset="-122"/>
              </a:rPr>
              <a:t>...</a:t>
            </a:r>
            <a:r>
              <a:rPr lang="en-US" altLang="zh-CN" sz="2200" b="1" i="1" dirty="0" err="1">
                <a:ea typeface="楷体_GB2312" pitchFamily="49" charset="-122"/>
              </a:rPr>
              <a:t>Y</a:t>
            </a:r>
            <a:r>
              <a:rPr lang="en-US" altLang="zh-CN" sz="2200" b="1" i="1" baseline="-25000" dirty="0" err="1">
                <a:ea typeface="楷体_GB2312" pitchFamily="49" charset="-122"/>
              </a:rPr>
              <a:t>n</a:t>
            </a:r>
            <a:r>
              <a:rPr lang="en-US" altLang="zh-CN" sz="2200" b="1" i="1" dirty="0">
                <a:ea typeface="楷体_GB2312" pitchFamily="49" charset="-122"/>
              </a:rPr>
              <a:t>    ε</a:t>
            </a:r>
            <a:r>
              <a:rPr lang="en-US" altLang="zh-CN" sz="2200" b="1" dirty="0">
                <a:ea typeface="楷体_GB2312" pitchFamily="49" charset="-122"/>
              </a:rPr>
              <a:t> then FIRST(</a:t>
            </a:r>
            <a:r>
              <a:rPr lang="en-US" altLang="zh-CN" sz="2200" b="1" i="1" dirty="0">
                <a:ea typeface="楷体_GB2312" pitchFamily="49" charset="-122"/>
              </a:rPr>
              <a:t>X</a:t>
            </a:r>
            <a:r>
              <a:rPr lang="en-US" altLang="zh-CN" sz="2200" b="1" dirty="0">
                <a:ea typeface="楷体_GB2312" pitchFamily="49" charset="-122"/>
              </a:rPr>
              <a:t>):=FIRST(</a:t>
            </a:r>
            <a:r>
              <a:rPr lang="en-US" altLang="zh-CN" sz="2200" b="1" i="1" dirty="0">
                <a:ea typeface="楷体_GB2312" pitchFamily="49" charset="-122"/>
              </a:rPr>
              <a:t>X)</a:t>
            </a:r>
            <a:r>
              <a:rPr lang="en-US" altLang="zh-CN" sz="2200" b="1" dirty="0">
                <a:ea typeface="楷体_GB2312" pitchFamily="49" charset="-122"/>
              </a:rPr>
              <a:t>∪{</a:t>
            </a:r>
            <a:r>
              <a:rPr lang="en-US" altLang="zh-CN" sz="2200" b="1" i="1" dirty="0">
                <a:ea typeface="楷体_GB2312" pitchFamily="49" charset="-122"/>
              </a:rPr>
              <a:t>ε</a:t>
            </a:r>
            <a:r>
              <a:rPr lang="en-US" altLang="zh-CN" sz="2200" b="1" dirty="0">
                <a:ea typeface="楷体_GB2312" pitchFamily="49"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2542">
                                            <p:txEl>
                                              <p:pRg st="0" end="0"/>
                                            </p:txEl>
                                          </p:spTgt>
                                        </p:tgtEl>
                                        <p:attrNameLst>
                                          <p:attrName>style.visibility</p:attrName>
                                        </p:attrNameLst>
                                      </p:cBhvr>
                                      <p:to>
                                        <p:strVal val="visible"/>
                                      </p:to>
                                    </p:set>
                                    <p:animEffect transition="in" filter="slide(fromBottom)">
                                      <p:cBhvr>
                                        <p:cTn id="7" dur="500"/>
                                        <p:tgtEl>
                                          <p:spTgt spid="2254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2542">
                                            <p:txEl>
                                              <p:pRg st="1" end="1"/>
                                            </p:txEl>
                                          </p:spTgt>
                                        </p:tgtEl>
                                        <p:attrNameLst>
                                          <p:attrName>style.visibility</p:attrName>
                                        </p:attrNameLst>
                                      </p:cBhvr>
                                      <p:to>
                                        <p:strVal val="visible"/>
                                      </p:to>
                                    </p:set>
                                    <p:animEffect transition="in" filter="slide(fromBottom)">
                                      <p:cBhvr>
                                        <p:cTn id="12" dur="500"/>
                                        <p:tgtEl>
                                          <p:spTgt spid="2254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22542">
                                            <p:txEl>
                                              <p:pRg st="2" end="2"/>
                                            </p:txEl>
                                          </p:spTgt>
                                        </p:tgtEl>
                                        <p:attrNameLst>
                                          <p:attrName>style.visibility</p:attrName>
                                        </p:attrNameLst>
                                      </p:cBhvr>
                                      <p:to>
                                        <p:strVal val="visible"/>
                                      </p:to>
                                    </p:set>
                                    <p:animEffect transition="in" filter="slide(fromBottom)">
                                      <p:cBhvr>
                                        <p:cTn id="17" dur="500"/>
                                        <p:tgtEl>
                                          <p:spTgt spid="2254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22542">
                                            <p:txEl>
                                              <p:pRg st="3" end="3"/>
                                            </p:txEl>
                                          </p:spTgt>
                                        </p:tgtEl>
                                        <p:attrNameLst>
                                          <p:attrName>style.visibility</p:attrName>
                                        </p:attrNameLst>
                                      </p:cBhvr>
                                      <p:to>
                                        <p:strVal val="visible"/>
                                      </p:to>
                                    </p:set>
                                    <p:animEffect transition="in" filter="slide(fromBottom)">
                                      <p:cBhvr>
                                        <p:cTn id="22" dur="500"/>
                                        <p:tgtEl>
                                          <p:spTgt spid="2254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22542">
                                            <p:txEl>
                                              <p:pRg st="4" end="4"/>
                                            </p:txEl>
                                          </p:spTgt>
                                        </p:tgtEl>
                                        <p:attrNameLst>
                                          <p:attrName>style.visibility</p:attrName>
                                        </p:attrNameLst>
                                      </p:cBhvr>
                                      <p:to>
                                        <p:strVal val="visible"/>
                                      </p:to>
                                    </p:set>
                                    <p:animEffect transition="in" filter="slide(fromBottom)">
                                      <p:cBhvr>
                                        <p:cTn id="27" dur="500"/>
                                        <p:tgtEl>
                                          <p:spTgt spid="22542">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22542">
                                            <p:txEl>
                                              <p:pRg st="5" end="5"/>
                                            </p:txEl>
                                          </p:spTgt>
                                        </p:tgtEl>
                                        <p:attrNameLst>
                                          <p:attrName>style.visibility</p:attrName>
                                        </p:attrNameLst>
                                      </p:cBhvr>
                                      <p:to>
                                        <p:strVal val="visible"/>
                                      </p:to>
                                    </p:set>
                                    <p:animEffect transition="in" filter="slide(fromBottom)">
                                      <p:cBhvr>
                                        <p:cTn id="32" dur="500"/>
                                        <p:tgtEl>
                                          <p:spTgt spid="22542">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22542">
                                            <p:txEl>
                                              <p:pRg st="6" end="6"/>
                                            </p:txEl>
                                          </p:spTgt>
                                        </p:tgtEl>
                                        <p:attrNameLst>
                                          <p:attrName>style.visibility</p:attrName>
                                        </p:attrNameLst>
                                      </p:cBhvr>
                                      <p:to>
                                        <p:strVal val="visible"/>
                                      </p:to>
                                    </p:set>
                                    <p:animEffect transition="in" filter="slide(fromBottom)">
                                      <p:cBhvr>
                                        <p:cTn id="37" dur="500"/>
                                        <p:tgtEl>
                                          <p:spTgt spid="22542">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22542">
                                            <p:txEl>
                                              <p:pRg st="7" end="7"/>
                                            </p:txEl>
                                          </p:spTgt>
                                        </p:tgtEl>
                                        <p:attrNameLst>
                                          <p:attrName>style.visibility</p:attrName>
                                        </p:attrNameLst>
                                      </p:cBhvr>
                                      <p:to>
                                        <p:strVal val="visible"/>
                                      </p:to>
                                    </p:set>
                                    <p:animEffect transition="in" filter="slide(fromBottom)">
                                      <p:cBhvr>
                                        <p:cTn id="42" dur="500"/>
                                        <p:tgtEl>
                                          <p:spTgt spid="22542">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2" presetClass="entr" presetSubtype="4" fill="hold" grpId="0" nodeType="clickEffect">
                                  <p:stCondLst>
                                    <p:cond delay="0"/>
                                  </p:stCondLst>
                                  <p:childTnLst>
                                    <p:set>
                                      <p:cBhvr>
                                        <p:cTn id="46" dur="1" fill="hold">
                                          <p:stCondLst>
                                            <p:cond delay="0"/>
                                          </p:stCondLst>
                                        </p:cTn>
                                        <p:tgtEl>
                                          <p:spTgt spid="22542">
                                            <p:txEl>
                                              <p:pRg st="8" end="8"/>
                                            </p:txEl>
                                          </p:spTgt>
                                        </p:tgtEl>
                                        <p:attrNameLst>
                                          <p:attrName>style.visibility</p:attrName>
                                        </p:attrNameLst>
                                      </p:cBhvr>
                                      <p:to>
                                        <p:strVal val="visible"/>
                                      </p:to>
                                    </p:set>
                                    <p:animEffect transition="in" filter="slide(fromBottom)">
                                      <p:cBhvr>
                                        <p:cTn id="47" dur="500"/>
                                        <p:tgtEl>
                                          <p:spTgt spid="2254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4" fill="hold" grpId="0" nodeType="clickEffect">
                                  <p:stCondLst>
                                    <p:cond delay="0"/>
                                  </p:stCondLst>
                                  <p:childTnLst>
                                    <p:set>
                                      <p:cBhvr>
                                        <p:cTn id="51" dur="1" fill="hold">
                                          <p:stCondLst>
                                            <p:cond delay="0"/>
                                          </p:stCondLst>
                                        </p:cTn>
                                        <p:tgtEl>
                                          <p:spTgt spid="22542">
                                            <p:txEl>
                                              <p:pRg st="9" end="9"/>
                                            </p:txEl>
                                          </p:spTgt>
                                        </p:tgtEl>
                                        <p:attrNameLst>
                                          <p:attrName>style.visibility</p:attrName>
                                        </p:attrNameLst>
                                      </p:cBhvr>
                                      <p:to>
                                        <p:strVal val="visible"/>
                                      </p:to>
                                    </p:set>
                                    <p:animEffect transition="in" filter="slide(fromBottom)">
                                      <p:cBhvr>
                                        <p:cTn id="52" dur="500"/>
                                        <p:tgtEl>
                                          <p:spTgt spid="22542">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2" presetClass="entr" presetSubtype="4" fill="hold" grpId="0" nodeType="clickEffect">
                                  <p:stCondLst>
                                    <p:cond delay="0"/>
                                  </p:stCondLst>
                                  <p:childTnLst>
                                    <p:set>
                                      <p:cBhvr>
                                        <p:cTn id="56" dur="1" fill="hold">
                                          <p:stCondLst>
                                            <p:cond delay="0"/>
                                          </p:stCondLst>
                                        </p:cTn>
                                        <p:tgtEl>
                                          <p:spTgt spid="22542">
                                            <p:txEl>
                                              <p:pRg st="10" end="10"/>
                                            </p:txEl>
                                          </p:spTgt>
                                        </p:tgtEl>
                                        <p:attrNameLst>
                                          <p:attrName>style.visibility</p:attrName>
                                        </p:attrNameLst>
                                      </p:cBhvr>
                                      <p:to>
                                        <p:strVal val="visible"/>
                                      </p:to>
                                    </p:set>
                                    <p:animEffect transition="in" filter="slide(fromBottom)">
                                      <p:cBhvr>
                                        <p:cTn id="57" dur="500"/>
                                        <p:tgtEl>
                                          <p:spTgt spid="22542">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2" presetClass="entr" presetSubtype="4" fill="hold" grpId="0" nodeType="clickEffect">
                                  <p:stCondLst>
                                    <p:cond delay="0"/>
                                  </p:stCondLst>
                                  <p:childTnLst>
                                    <p:set>
                                      <p:cBhvr>
                                        <p:cTn id="61" dur="1" fill="hold">
                                          <p:stCondLst>
                                            <p:cond delay="0"/>
                                          </p:stCondLst>
                                        </p:cTn>
                                        <p:tgtEl>
                                          <p:spTgt spid="22542">
                                            <p:txEl>
                                              <p:pRg st="11" end="11"/>
                                            </p:txEl>
                                          </p:spTgt>
                                        </p:tgtEl>
                                        <p:attrNameLst>
                                          <p:attrName>style.visibility</p:attrName>
                                        </p:attrNameLst>
                                      </p:cBhvr>
                                      <p:to>
                                        <p:strVal val="visible"/>
                                      </p:to>
                                    </p:set>
                                    <p:animEffect transition="in" filter="slide(fromBottom)">
                                      <p:cBhvr>
                                        <p:cTn id="62" dur="500"/>
                                        <p:tgtEl>
                                          <p:spTgt spid="22542">
                                            <p:txEl>
                                              <p:pRg st="11" end="11"/>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2" presetClass="entr" presetSubtype="4" fill="hold" grpId="0" nodeType="clickEffect">
                                  <p:stCondLst>
                                    <p:cond delay="0"/>
                                  </p:stCondLst>
                                  <p:childTnLst>
                                    <p:set>
                                      <p:cBhvr>
                                        <p:cTn id="66" dur="1" fill="hold">
                                          <p:stCondLst>
                                            <p:cond delay="0"/>
                                          </p:stCondLst>
                                        </p:cTn>
                                        <p:tgtEl>
                                          <p:spTgt spid="22542">
                                            <p:txEl>
                                              <p:pRg st="12" end="12"/>
                                            </p:txEl>
                                          </p:spTgt>
                                        </p:tgtEl>
                                        <p:attrNameLst>
                                          <p:attrName>style.visibility</p:attrName>
                                        </p:attrNameLst>
                                      </p:cBhvr>
                                      <p:to>
                                        <p:strVal val="visible"/>
                                      </p:to>
                                    </p:set>
                                    <p:animEffect transition="in" filter="slide(fromBottom)">
                                      <p:cBhvr>
                                        <p:cTn id="67" dur="500"/>
                                        <p:tgtEl>
                                          <p:spTgt spid="22542">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2" presetClass="entr" presetSubtype="4" fill="hold" grpId="0" nodeType="clickEffect">
                                  <p:stCondLst>
                                    <p:cond delay="0"/>
                                  </p:stCondLst>
                                  <p:childTnLst>
                                    <p:set>
                                      <p:cBhvr>
                                        <p:cTn id="71" dur="1" fill="hold">
                                          <p:stCondLst>
                                            <p:cond delay="0"/>
                                          </p:stCondLst>
                                        </p:cTn>
                                        <p:tgtEl>
                                          <p:spTgt spid="22542">
                                            <p:txEl>
                                              <p:pRg st="13" end="13"/>
                                            </p:txEl>
                                          </p:spTgt>
                                        </p:tgtEl>
                                        <p:attrNameLst>
                                          <p:attrName>style.visibility</p:attrName>
                                        </p:attrNameLst>
                                      </p:cBhvr>
                                      <p:to>
                                        <p:strVal val="visible"/>
                                      </p:to>
                                    </p:set>
                                    <p:animEffect transition="in" filter="slide(fromBottom)">
                                      <p:cBhvr>
                                        <p:cTn id="72" dur="500"/>
                                        <p:tgtEl>
                                          <p:spTgt spid="22542">
                                            <p:txEl>
                                              <p:pRg st="13" end="13"/>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12" presetClass="entr" presetSubtype="4" fill="hold" grpId="0" nodeType="clickEffect">
                                  <p:stCondLst>
                                    <p:cond delay="0"/>
                                  </p:stCondLst>
                                  <p:childTnLst>
                                    <p:set>
                                      <p:cBhvr>
                                        <p:cTn id="76" dur="1" fill="hold">
                                          <p:stCondLst>
                                            <p:cond delay="0"/>
                                          </p:stCondLst>
                                        </p:cTn>
                                        <p:tgtEl>
                                          <p:spTgt spid="22542">
                                            <p:txEl>
                                              <p:pRg st="14" end="14"/>
                                            </p:txEl>
                                          </p:spTgt>
                                        </p:tgtEl>
                                        <p:attrNameLst>
                                          <p:attrName>style.visibility</p:attrName>
                                        </p:attrNameLst>
                                      </p:cBhvr>
                                      <p:to>
                                        <p:strVal val="visible"/>
                                      </p:to>
                                    </p:set>
                                    <p:animEffect transition="in" filter="slide(fromBottom)">
                                      <p:cBhvr>
                                        <p:cTn id="77" dur="500"/>
                                        <p:tgtEl>
                                          <p:spTgt spid="22542">
                                            <p:txEl>
                                              <p:pRg st="14" end="14"/>
                                            </p:txEl>
                                          </p:spTgt>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12" presetClass="entr" presetSubtype="4" fill="hold" grpId="0" nodeType="clickEffect">
                                  <p:stCondLst>
                                    <p:cond delay="0"/>
                                  </p:stCondLst>
                                  <p:childTnLst>
                                    <p:set>
                                      <p:cBhvr>
                                        <p:cTn id="81" dur="1" fill="hold">
                                          <p:stCondLst>
                                            <p:cond delay="0"/>
                                          </p:stCondLst>
                                        </p:cTn>
                                        <p:tgtEl>
                                          <p:spTgt spid="22542">
                                            <p:txEl>
                                              <p:pRg st="15" end="15"/>
                                            </p:txEl>
                                          </p:spTgt>
                                        </p:tgtEl>
                                        <p:attrNameLst>
                                          <p:attrName>style.visibility</p:attrName>
                                        </p:attrNameLst>
                                      </p:cBhvr>
                                      <p:to>
                                        <p:strVal val="visible"/>
                                      </p:to>
                                    </p:set>
                                    <p:animEffect transition="in" filter="slide(fromBottom)">
                                      <p:cBhvr>
                                        <p:cTn id="82" dur="500"/>
                                        <p:tgtEl>
                                          <p:spTgt spid="22542">
                                            <p:txEl>
                                              <p:pRg st="15" end="15"/>
                                            </p:txEl>
                                          </p:spTgt>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12" presetClass="entr" presetSubtype="4" fill="hold" grpId="0" nodeType="clickEffect">
                                  <p:stCondLst>
                                    <p:cond delay="0"/>
                                  </p:stCondLst>
                                  <p:childTnLst>
                                    <p:set>
                                      <p:cBhvr>
                                        <p:cTn id="86" dur="1" fill="hold">
                                          <p:stCondLst>
                                            <p:cond delay="0"/>
                                          </p:stCondLst>
                                        </p:cTn>
                                        <p:tgtEl>
                                          <p:spTgt spid="22542">
                                            <p:txEl>
                                              <p:pRg st="16" end="16"/>
                                            </p:txEl>
                                          </p:spTgt>
                                        </p:tgtEl>
                                        <p:attrNameLst>
                                          <p:attrName>style.visibility</p:attrName>
                                        </p:attrNameLst>
                                      </p:cBhvr>
                                      <p:to>
                                        <p:strVal val="visible"/>
                                      </p:to>
                                    </p:set>
                                    <p:animEffect transition="in" filter="slide(fromBottom)">
                                      <p:cBhvr>
                                        <p:cTn id="87" dur="500"/>
                                        <p:tgtEl>
                                          <p:spTgt spid="22542">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42"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EF367AEB-DC1E-455A-A7FF-7C25A2EB96E4}"/>
              </a:ext>
            </a:extLst>
          </p:cNvPr>
          <p:cNvSpPr>
            <a:spLocks noGrp="1" noChangeArrowheads="1"/>
          </p:cNvSpPr>
          <p:nvPr>
            <p:ph type="title"/>
          </p:nvPr>
        </p:nvSpPr>
        <p:spPr/>
        <p:txBody>
          <a:bodyPr/>
          <a:lstStyle/>
          <a:p>
            <a:pPr eaLnBrk="1" hangingPunct="1"/>
            <a:r>
              <a:rPr lang="en-US" altLang="zh-CN"/>
              <a:t>4.1 FIRST</a:t>
            </a:r>
            <a:r>
              <a:rPr lang="zh-CN" altLang="en-US"/>
              <a:t>和</a:t>
            </a:r>
            <a:r>
              <a:rPr lang="en-US" altLang="zh-CN"/>
              <a:t>FOLLOW</a:t>
            </a:r>
            <a:r>
              <a:rPr lang="zh-CN" altLang="en-US"/>
              <a:t>的区别</a:t>
            </a:r>
          </a:p>
        </p:txBody>
      </p:sp>
      <p:sp>
        <p:nvSpPr>
          <p:cNvPr id="57347" name="Rectangle 3">
            <a:extLst>
              <a:ext uri="{FF2B5EF4-FFF2-40B4-BE49-F238E27FC236}">
                <a16:creationId xmlns:a16="http://schemas.microsoft.com/office/drawing/2014/main" id="{B8716FD7-35BE-4FB8-9A2E-AAB92D439DC5}"/>
              </a:ext>
            </a:extLst>
          </p:cNvPr>
          <p:cNvSpPr>
            <a:spLocks noGrp="1" noChangeArrowheads="1"/>
          </p:cNvSpPr>
          <p:nvPr>
            <p:ph type="body" idx="1"/>
          </p:nvPr>
        </p:nvSpPr>
        <p:spPr>
          <a:xfrm>
            <a:off x="1981200" y="1544639"/>
            <a:ext cx="8229600" cy="458787"/>
          </a:xfrm>
        </p:spPr>
        <p:txBody>
          <a:bodyPr>
            <a:normAutofit lnSpcReduction="10000"/>
          </a:bodyPr>
          <a:lstStyle/>
          <a:p>
            <a:pPr eaLnBrk="1" hangingPunct="1">
              <a:buFont typeface="Wingdings" panose="05000000000000000000" pitchFamily="2" charset="2"/>
              <a:buNone/>
            </a:pPr>
            <a:r>
              <a:rPr lang="zh-CN" altLang="en-US">
                <a:latin typeface="Verdana" panose="020B0604030504040204" pitchFamily="34" charset="0"/>
                <a:sym typeface="Symbol" panose="05050102010706020507" pitchFamily="18" charset="2"/>
              </a:rPr>
              <a:t>令</a:t>
            </a:r>
            <a:r>
              <a:rPr lang="en-US" altLang="zh-CN">
                <a:latin typeface="Verdana" panose="020B0604030504040204" pitchFamily="34" charset="0"/>
                <a:sym typeface="Symbol" panose="05050102010706020507" pitchFamily="18" charset="2"/>
              </a:rPr>
              <a:t>XT</a:t>
            </a:r>
            <a:r>
              <a:rPr lang="zh-CN" altLang="en-US">
                <a:latin typeface="Verdana" panose="020B0604030504040204" pitchFamily="34" charset="0"/>
                <a:sym typeface="Symbol" panose="05050102010706020507" pitchFamily="18" charset="2"/>
              </a:rPr>
              <a:t>，有如下断言：</a:t>
            </a:r>
          </a:p>
        </p:txBody>
      </p:sp>
      <p:sp>
        <p:nvSpPr>
          <p:cNvPr id="362500" name="Text Box 4">
            <a:extLst>
              <a:ext uri="{FF2B5EF4-FFF2-40B4-BE49-F238E27FC236}">
                <a16:creationId xmlns:a16="http://schemas.microsoft.com/office/drawing/2014/main" id="{D3A2C104-006F-4F57-B425-5E991F41DDA1}"/>
              </a:ext>
            </a:extLst>
          </p:cNvPr>
          <p:cNvSpPr txBox="1">
            <a:spLocks noChangeArrowheads="1"/>
          </p:cNvSpPr>
          <p:nvPr/>
        </p:nvSpPr>
        <p:spPr bwMode="auto">
          <a:xfrm>
            <a:off x="2552700" y="2141538"/>
            <a:ext cx="2717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r>
              <a:rPr lang="en-US" altLang="zh-CN" sz="2800" b="1">
                <a:sym typeface="Symbol" panose="05050102010706020507" pitchFamily="18" charset="2"/>
              </a:rPr>
              <a:t> FIRST(X)</a:t>
            </a:r>
            <a:endParaRPr lang="zh-CN" altLang="en-US" sz="2800"/>
          </a:p>
        </p:txBody>
      </p:sp>
      <p:sp>
        <p:nvSpPr>
          <p:cNvPr id="362501" name="Text Box 5">
            <a:extLst>
              <a:ext uri="{FF2B5EF4-FFF2-40B4-BE49-F238E27FC236}">
                <a16:creationId xmlns:a16="http://schemas.microsoft.com/office/drawing/2014/main" id="{AF4711BB-9C33-4AD6-ABF9-93C9EE484207}"/>
              </a:ext>
            </a:extLst>
          </p:cNvPr>
          <p:cNvSpPr txBox="1">
            <a:spLocks noChangeArrowheads="1"/>
          </p:cNvSpPr>
          <p:nvPr/>
        </p:nvSpPr>
        <p:spPr bwMode="auto">
          <a:xfrm>
            <a:off x="2552700" y="2827338"/>
            <a:ext cx="3073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r>
              <a:rPr lang="en-US" altLang="zh-CN" sz="2800" b="1">
                <a:sym typeface="Symbol" panose="05050102010706020507" pitchFamily="18" charset="2"/>
              </a:rPr>
              <a:t> FOLLOW(X)</a:t>
            </a:r>
            <a:endParaRPr lang="zh-CN" altLang="en-US" sz="2800"/>
          </a:p>
        </p:txBody>
      </p:sp>
      <p:sp>
        <p:nvSpPr>
          <p:cNvPr id="362502" name="Text Box 6">
            <a:extLst>
              <a:ext uri="{FF2B5EF4-FFF2-40B4-BE49-F238E27FC236}">
                <a16:creationId xmlns:a16="http://schemas.microsoft.com/office/drawing/2014/main" id="{2B136BE9-7302-4185-96A3-9460AFAE0CFD}"/>
              </a:ext>
            </a:extLst>
          </p:cNvPr>
          <p:cNvSpPr txBox="1">
            <a:spLocks noChangeArrowheads="1"/>
          </p:cNvSpPr>
          <p:nvPr/>
        </p:nvSpPr>
        <p:spPr bwMode="auto">
          <a:xfrm>
            <a:off x="2552700" y="3551238"/>
            <a:ext cx="27051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r>
              <a:rPr lang="en-US" altLang="zh-CN" sz="2800" b="1">
                <a:sym typeface="Symbol" panose="05050102010706020507" pitchFamily="18" charset="2"/>
              </a:rPr>
              <a:t># FIRST(X)</a:t>
            </a:r>
            <a:endParaRPr lang="zh-CN" altLang="en-US" sz="2800" b="1">
              <a:sym typeface="Symbol" panose="05050102010706020507" pitchFamily="18" charset="2"/>
            </a:endParaRPr>
          </a:p>
        </p:txBody>
      </p:sp>
      <p:sp>
        <p:nvSpPr>
          <p:cNvPr id="362503" name="Text Box 7">
            <a:extLst>
              <a:ext uri="{FF2B5EF4-FFF2-40B4-BE49-F238E27FC236}">
                <a16:creationId xmlns:a16="http://schemas.microsoft.com/office/drawing/2014/main" id="{C35D3B89-1135-4C05-821F-892E4192CF43}"/>
              </a:ext>
            </a:extLst>
          </p:cNvPr>
          <p:cNvSpPr txBox="1">
            <a:spLocks noChangeArrowheads="1"/>
          </p:cNvSpPr>
          <p:nvPr/>
        </p:nvSpPr>
        <p:spPr bwMode="auto">
          <a:xfrm>
            <a:off x="2540000" y="4249738"/>
            <a:ext cx="31369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r>
              <a:rPr lang="en-US" altLang="zh-CN" sz="2800" b="1">
                <a:sym typeface="Symbol" panose="05050102010706020507" pitchFamily="18" charset="2"/>
              </a:rPr>
              <a:t># FOLLOW(X)</a:t>
            </a:r>
            <a:endParaRPr lang="zh-CN" altLang="en-US" sz="2800"/>
          </a:p>
        </p:txBody>
      </p:sp>
      <p:sp>
        <p:nvSpPr>
          <p:cNvPr id="362504" name="Text Box 8">
            <a:extLst>
              <a:ext uri="{FF2B5EF4-FFF2-40B4-BE49-F238E27FC236}">
                <a16:creationId xmlns:a16="http://schemas.microsoft.com/office/drawing/2014/main" id="{70156521-217C-43AA-ABA5-802F5B01A1B9}"/>
              </a:ext>
            </a:extLst>
          </p:cNvPr>
          <p:cNvSpPr txBox="1">
            <a:spLocks noChangeArrowheads="1"/>
          </p:cNvSpPr>
          <p:nvPr/>
        </p:nvSpPr>
        <p:spPr bwMode="auto">
          <a:xfrm>
            <a:off x="6032500" y="2128838"/>
            <a:ext cx="1727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r>
              <a:rPr lang="en-US" altLang="zh-CN" sz="2800" b="1">
                <a:sym typeface="Symbol" panose="05050102010706020507" pitchFamily="18" charset="2"/>
              </a:rPr>
              <a:t> </a:t>
            </a:r>
            <a:r>
              <a:rPr lang="zh-CN" altLang="en-US" sz="2800" b="1">
                <a:sym typeface="Symbol" panose="05050102010706020507" pitchFamily="18" charset="2"/>
              </a:rPr>
              <a:t>可能为真</a:t>
            </a:r>
            <a:endParaRPr lang="zh-CN" altLang="en-US" sz="2800"/>
          </a:p>
        </p:txBody>
      </p:sp>
      <p:sp>
        <p:nvSpPr>
          <p:cNvPr id="362505" name="Text Box 9">
            <a:extLst>
              <a:ext uri="{FF2B5EF4-FFF2-40B4-BE49-F238E27FC236}">
                <a16:creationId xmlns:a16="http://schemas.microsoft.com/office/drawing/2014/main" id="{21977D95-BE4F-4AF6-9300-3DCE72AC69F1}"/>
              </a:ext>
            </a:extLst>
          </p:cNvPr>
          <p:cNvSpPr txBox="1">
            <a:spLocks noChangeArrowheads="1"/>
          </p:cNvSpPr>
          <p:nvPr/>
        </p:nvSpPr>
        <p:spPr bwMode="auto">
          <a:xfrm>
            <a:off x="6108700" y="2763838"/>
            <a:ext cx="2692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800" b="1">
                <a:sym typeface="Symbol" panose="05050102010706020507" pitchFamily="18" charset="2"/>
              </a:rPr>
              <a:t>一定不为真</a:t>
            </a:r>
          </a:p>
        </p:txBody>
      </p:sp>
      <p:sp>
        <p:nvSpPr>
          <p:cNvPr id="362506" name="Text Box 10">
            <a:extLst>
              <a:ext uri="{FF2B5EF4-FFF2-40B4-BE49-F238E27FC236}">
                <a16:creationId xmlns:a16="http://schemas.microsoft.com/office/drawing/2014/main" id="{8008B0B5-1CCA-4447-8026-40D466BFE4CC}"/>
              </a:ext>
            </a:extLst>
          </p:cNvPr>
          <p:cNvSpPr txBox="1">
            <a:spLocks noChangeArrowheads="1"/>
          </p:cNvSpPr>
          <p:nvPr/>
        </p:nvSpPr>
        <p:spPr bwMode="auto">
          <a:xfrm>
            <a:off x="6146800" y="3487738"/>
            <a:ext cx="21717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r>
              <a:rPr lang="zh-CN" altLang="en-US" sz="2800" b="1">
                <a:sym typeface="Symbol" panose="05050102010706020507" pitchFamily="18" charset="2"/>
              </a:rPr>
              <a:t>一定不为真</a:t>
            </a:r>
            <a:endParaRPr lang="zh-CN" altLang="en-US" sz="2800"/>
          </a:p>
        </p:txBody>
      </p:sp>
      <p:sp>
        <p:nvSpPr>
          <p:cNvPr id="362507" name="Text Box 11">
            <a:extLst>
              <a:ext uri="{FF2B5EF4-FFF2-40B4-BE49-F238E27FC236}">
                <a16:creationId xmlns:a16="http://schemas.microsoft.com/office/drawing/2014/main" id="{AB895C1E-CE3A-45D9-B565-99F6597522E7}"/>
              </a:ext>
            </a:extLst>
          </p:cNvPr>
          <p:cNvSpPr txBox="1">
            <a:spLocks noChangeArrowheads="1"/>
          </p:cNvSpPr>
          <p:nvPr/>
        </p:nvSpPr>
        <p:spPr bwMode="auto">
          <a:xfrm>
            <a:off x="6184900" y="4148138"/>
            <a:ext cx="18415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r>
              <a:rPr lang="zh-CN" altLang="en-US" sz="2800" b="1">
                <a:sym typeface="Symbol" panose="05050102010706020507" pitchFamily="18" charset="2"/>
              </a:rPr>
              <a:t>可能为真</a:t>
            </a:r>
            <a:endParaRPr lang="zh-CN" altLang="en-US" sz="2800"/>
          </a:p>
        </p:txBody>
      </p:sp>
      <p:sp>
        <p:nvSpPr>
          <p:cNvPr id="362508" name="Text Box 12">
            <a:extLst>
              <a:ext uri="{FF2B5EF4-FFF2-40B4-BE49-F238E27FC236}">
                <a16:creationId xmlns:a16="http://schemas.microsoft.com/office/drawing/2014/main" id="{640775FF-F422-4A7F-A923-E8F6A3F7D0D5}"/>
              </a:ext>
            </a:extLst>
          </p:cNvPr>
          <p:cNvSpPr txBox="1">
            <a:spLocks noChangeArrowheads="1"/>
          </p:cNvSpPr>
          <p:nvPr/>
        </p:nvSpPr>
        <p:spPr bwMode="auto">
          <a:xfrm>
            <a:off x="2657475" y="5402263"/>
            <a:ext cx="6180138" cy="52322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800" b="1">
                <a:sym typeface="Symbol" panose="05050102010706020507" pitchFamily="18" charset="2"/>
              </a:rPr>
              <a:t># FOLLOW(X)</a:t>
            </a:r>
            <a:r>
              <a:rPr lang="zh-CN" altLang="en-US" sz="2800" b="1">
                <a:sym typeface="Symbol" panose="05050102010706020507" pitchFamily="18" charset="2"/>
              </a:rPr>
              <a:t>为真的条件是什么？</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2500"/>
                                        </p:tgtEl>
                                        <p:attrNameLst>
                                          <p:attrName>style.visibility</p:attrName>
                                        </p:attrNameLst>
                                      </p:cBhvr>
                                      <p:to>
                                        <p:strVal val="visible"/>
                                      </p:to>
                                    </p:set>
                                    <p:anim calcmode="lin" valueType="num">
                                      <p:cBhvr additive="base">
                                        <p:cTn id="7" dur="500" fill="hold"/>
                                        <p:tgtEl>
                                          <p:spTgt spid="362500"/>
                                        </p:tgtEl>
                                        <p:attrNameLst>
                                          <p:attrName>ppt_x</p:attrName>
                                        </p:attrNameLst>
                                      </p:cBhvr>
                                      <p:tavLst>
                                        <p:tav tm="0">
                                          <p:val>
                                            <p:strVal val="#ppt_x"/>
                                          </p:val>
                                        </p:tav>
                                        <p:tav tm="100000">
                                          <p:val>
                                            <p:strVal val="#ppt_x"/>
                                          </p:val>
                                        </p:tav>
                                      </p:tavLst>
                                    </p:anim>
                                    <p:anim calcmode="lin" valueType="num">
                                      <p:cBhvr additive="base">
                                        <p:cTn id="8" dur="500" fill="hold"/>
                                        <p:tgtEl>
                                          <p:spTgt spid="36250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62504"/>
                                        </p:tgtEl>
                                        <p:attrNameLst>
                                          <p:attrName>style.visibility</p:attrName>
                                        </p:attrNameLst>
                                      </p:cBhvr>
                                      <p:to>
                                        <p:strVal val="visible"/>
                                      </p:to>
                                    </p:set>
                                    <p:anim calcmode="lin" valueType="num">
                                      <p:cBhvr additive="base">
                                        <p:cTn id="13" dur="500" fill="hold"/>
                                        <p:tgtEl>
                                          <p:spTgt spid="362504"/>
                                        </p:tgtEl>
                                        <p:attrNameLst>
                                          <p:attrName>ppt_x</p:attrName>
                                        </p:attrNameLst>
                                      </p:cBhvr>
                                      <p:tavLst>
                                        <p:tav tm="0">
                                          <p:val>
                                            <p:strVal val="#ppt_x"/>
                                          </p:val>
                                        </p:tav>
                                        <p:tav tm="100000">
                                          <p:val>
                                            <p:strVal val="#ppt_x"/>
                                          </p:val>
                                        </p:tav>
                                      </p:tavLst>
                                    </p:anim>
                                    <p:anim calcmode="lin" valueType="num">
                                      <p:cBhvr additive="base">
                                        <p:cTn id="14" dur="500" fill="hold"/>
                                        <p:tgtEl>
                                          <p:spTgt spid="362504"/>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62501"/>
                                        </p:tgtEl>
                                        <p:attrNameLst>
                                          <p:attrName>style.visibility</p:attrName>
                                        </p:attrNameLst>
                                      </p:cBhvr>
                                      <p:to>
                                        <p:strVal val="visible"/>
                                      </p:to>
                                    </p:set>
                                    <p:anim calcmode="lin" valueType="num">
                                      <p:cBhvr additive="base">
                                        <p:cTn id="19" dur="500" fill="hold"/>
                                        <p:tgtEl>
                                          <p:spTgt spid="362501"/>
                                        </p:tgtEl>
                                        <p:attrNameLst>
                                          <p:attrName>ppt_x</p:attrName>
                                        </p:attrNameLst>
                                      </p:cBhvr>
                                      <p:tavLst>
                                        <p:tav tm="0">
                                          <p:val>
                                            <p:strVal val="#ppt_x"/>
                                          </p:val>
                                        </p:tav>
                                        <p:tav tm="100000">
                                          <p:val>
                                            <p:strVal val="#ppt_x"/>
                                          </p:val>
                                        </p:tav>
                                      </p:tavLst>
                                    </p:anim>
                                    <p:anim calcmode="lin" valueType="num">
                                      <p:cBhvr additive="base">
                                        <p:cTn id="20" dur="500" fill="hold"/>
                                        <p:tgtEl>
                                          <p:spTgt spid="362501"/>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62505"/>
                                        </p:tgtEl>
                                        <p:attrNameLst>
                                          <p:attrName>style.visibility</p:attrName>
                                        </p:attrNameLst>
                                      </p:cBhvr>
                                      <p:to>
                                        <p:strVal val="visible"/>
                                      </p:to>
                                    </p:set>
                                    <p:anim calcmode="lin" valueType="num">
                                      <p:cBhvr additive="base">
                                        <p:cTn id="25" dur="500" fill="hold"/>
                                        <p:tgtEl>
                                          <p:spTgt spid="362505"/>
                                        </p:tgtEl>
                                        <p:attrNameLst>
                                          <p:attrName>ppt_x</p:attrName>
                                        </p:attrNameLst>
                                      </p:cBhvr>
                                      <p:tavLst>
                                        <p:tav tm="0">
                                          <p:val>
                                            <p:strVal val="#ppt_x"/>
                                          </p:val>
                                        </p:tav>
                                        <p:tav tm="100000">
                                          <p:val>
                                            <p:strVal val="#ppt_x"/>
                                          </p:val>
                                        </p:tav>
                                      </p:tavLst>
                                    </p:anim>
                                    <p:anim calcmode="lin" valueType="num">
                                      <p:cBhvr additive="base">
                                        <p:cTn id="26" dur="500" fill="hold"/>
                                        <p:tgtEl>
                                          <p:spTgt spid="362505"/>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62502"/>
                                        </p:tgtEl>
                                        <p:attrNameLst>
                                          <p:attrName>style.visibility</p:attrName>
                                        </p:attrNameLst>
                                      </p:cBhvr>
                                      <p:to>
                                        <p:strVal val="visible"/>
                                      </p:to>
                                    </p:set>
                                    <p:anim calcmode="lin" valueType="num">
                                      <p:cBhvr additive="base">
                                        <p:cTn id="31" dur="500" fill="hold"/>
                                        <p:tgtEl>
                                          <p:spTgt spid="362502"/>
                                        </p:tgtEl>
                                        <p:attrNameLst>
                                          <p:attrName>ppt_x</p:attrName>
                                        </p:attrNameLst>
                                      </p:cBhvr>
                                      <p:tavLst>
                                        <p:tav tm="0">
                                          <p:val>
                                            <p:strVal val="#ppt_x"/>
                                          </p:val>
                                        </p:tav>
                                        <p:tav tm="100000">
                                          <p:val>
                                            <p:strVal val="#ppt_x"/>
                                          </p:val>
                                        </p:tav>
                                      </p:tavLst>
                                    </p:anim>
                                    <p:anim calcmode="lin" valueType="num">
                                      <p:cBhvr additive="base">
                                        <p:cTn id="32" dur="500" fill="hold"/>
                                        <p:tgtEl>
                                          <p:spTgt spid="362502"/>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62506"/>
                                        </p:tgtEl>
                                        <p:attrNameLst>
                                          <p:attrName>style.visibility</p:attrName>
                                        </p:attrNameLst>
                                      </p:cBhvr>
                                      <p:to>
                                        <p:strVal val="visible"/>
                                      </p:to>
                                    </p:set>
                                    <p:anim calcmode="lin" valueType="num">
                                      <p:cBhvr additive="base">
                                        <p:cTn id="37" dur="500" fill="hold"/>
                                        <p:tgtEl>
                                          <p:spTgt spid="362506"/>
                                        </p:tgtEl>
                                        <p:attrNameLst>
                                          <p:attrName>ppt_x</p:attrName>
                                        </p:attrNameLst>
                                      </p:cBhvr>
                                      <p:tavLst>
                                        <p:tav tm="0">
                                          <p:val>
                                            <p:strVal val="#ppt_x"/>
                                          </p:val>
                                        </p:tav>
                                        <p:tav tm="100000">
                                          <p:val>
                                            <p:strVal val="#ppt_x"/>
                                          </p:val>
                                        </p:tav>
                                      </p:tavLst>
                                    </p:anim>
                                    <p:anim calcmode="lin" valueType="num">
                                      <p:cBhvr additive="base">
                                        <p:cTn id="38" dur="500" fill="hold"/>
                                        <p:tgtEl>
                                          <p:spTgt spid="362506"/>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62503"/>
                                        </p:tgtEl>
                                        <p:attrNameLst>
                                          <p:attrName>style.visibility</p:attrName>
                                        </p:attrNameLst>
                                      </p:cBhvr>
                                      <p:to>
                                        <p:strVal val="visible"/>
                                      </p:to>
                                    </p:set>
                                    <p:anim calcmode="lin" valueType="num">
                                      <p:cBhvr additive="base">
                                        <p:cTn id="43" dur="500" fill="hold"/>
                                        <p:tgtEl>
                                          <p:spTgt spid="362503"/>
                                        </p:tgtEl>
                                        <p:attrNameLst>
                                          <p:attrName>ppt_x</p:attrName>
                                        </p:attrNameLst>
                                      </p:cBhvr>
                                      <p:tavLst>
                                        <p:tav tm="0">
                                          <p:val>
                                            <p:strVal val="#ppt_x"/>
                                          </p:val>
                                        </p:tav>
                                        <p:tav tm="100000">
                                          <p:val>
                                            <p:strVal val="#ppt_x"/>
                                          </p:val>
                                        </p:tav>
                                      </p:tavLst>
                                    </p:anim>
                                    <p:anim calcmode="lin" valueType="num">
                                      <p:cBhvr additive="base">
                                        <p:cTn id="44" dur="500" fill="hold"/>
                                        <p:tgtEl>
                                          <p:spTgt spid="362503"/>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62507"/>
                                        </p:tgtEl>
                                        <p:attrNameLst>
                                          <p:attrName>style.visibility</p:attrName>
                                        </p:attrNameLst>
                                      </p:cBhvr>
                                      <p:to>
                                        <p:strVal val="visible"/>
                                      </p:to>
                                    </p:set>
                                    <p:anim calcmode="lin" valueType="num">
                                      <p:cBhvr additive="base">
                                        <p:cTn id="49" dur="500" fill="hold"/>
                                        <p:tgtEl>
                                          <p:spTgt spid="362507"/>
                                        </p:tgtEl>
                                        <p:attrNameLst>
                                          <p:attrName>ppt_x</p:attrName>
                                        </p:attrNameLst>
                                      </p:cBhvr>
                                      <p:tavLst>
                                        <p:tav tm="0">
                                          <p:val>
                                            <p:strVal val="#ppt_x"/>
                                          </p:val>
                                        </p:tav>
                                        <p:tav tm="100000">
                                          <p:val>
                                            <p:strVal val="#ppt_x"/>
                                          </p:val>
                                        </p:tav>
                                      </p:tavLst>
                                    </p:anim>
                                    <p:anim calcmode="lin" valueType="num">
                                      <p:cBhvr additive="base">
                                        <p:cTn id="50" dur="500" fill="hold"/>
                                        <p:tgtEl>
                                          <p:spTgt spid="362507"/>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62508"/>
                                        </p:tgtEl>
                                        <p:attrNameLst>
                                          <p:attrName>style.visibility</p:attrName>
                                        </p:attrNameLst>
                                      </p:cBhvr>
                                      <p:to>
                                        <p:strVal val="visible"/>
                                      </p:to>
                                    </p:set>
                                    <p:anim calcmode="lin" valueType="num">
                                      <p:cBhvr additive="base">
                                        <p:cTn id="55" dur="500" fill="hold"/>
                                        <p:tgtEl>
                                          <p:spTgt spid="362508"/>
                                        </p:tgtEl>
                                        <p:attrNameLst>
                                          <p:attrName>ppt_x</p:attrName>
                                        </p:attrNameLst>
                                      </p:cBhvr>
                                      <p:tavLst>
                                        <p:tav tm="0">
                                          <p:val>
                                            <p:strVal val="#ppt_x"/>
                                          </p:val>
                                        </p:tav>
                                        <p:tav tm="100000">
                                          <p:val>
                                            <p:strVal val="#ppt_x"/>
                                          </p:val>
                                        </p:tav>
                                      </p:tavLst>
                                    </p:anim>
                                    <p:anim calcmode="lin" valueType="num">
                                      <p:cBhvr additive="base">
                                        <p:cTn id="56" dur="500" fill="hold"/>
                                        <p:tgtEl>
                                          <p:spTgt spid="3625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500" grpId="0"/>
      <p:bldP spid="362501" grpId="0"/>
      <p:bldP spid="362502" grpId="0"/>
      <p:bldP spid="362503" grpId="0"/>
      <p:bldP spid="362504" grpId="0"/>
      <p:bldP spid="362505" grpId="0"/>
      <p:bldP spid="362506" grpId="0"/>
      <p:bldP spid="362507" grpId="0"/>
      <p:bldP spid="362508"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日期占位符 3">
            <a:extLst>
              <a:ext uri="{FF2B5EF4-FFF2-40B4-BE49-F238E27FC236}">
                <a16:creationId xmlns:a16="http://schemas.microsoft.com/office/drawing/2014/main" id="{6D14CC9D-0410-4664-9516-B5E75A86AE91}"/>
              </a:ext>
            </a:extLst>
          </p:cNvPr>
          <p:cNvSpPr>
            <a:spLocks noGrp="1"/>
          </p:cNvSpPr>
          <p:nvPr>
            <p:ph type="dt" sz="quarter" idx="10"/>
          </p:nvPr>
        </p:nvSpPr>
        <p:spPr bwMode="auto">
          <a:xfrm>
            <a:off x="1981200" y="6245225"/>
            <a:ext cx="2133600" cy="476250"/>
          </a:xfrm>
          <a:ln>
            <a:miter lim="800000"/>
          </a:ln>
        </p:spPr>
        <p:txBody>
          <a:bodyPr vert="horz" wrap="square" lIns="91440" tIns="45720" rIns="91440" bIns="45720" numCol="1" rtlCol="0" anchor="t" anchorCtr="0" compatLnSpc="1"/>
          <a:lstStyle/>
          <a:p>
            <a:pPr>
              <a:buFontTx/>
              <a:buNone/>
              <a:defRPr/>
            </a:pPr>
            <a:fld id="{5396B105-200D-4DA8-8A18-1F7DA9A9191D}" type="datetime1">
              <a:rPr lang="zh-CN" altLang="en-US" noProof="0" smtClean="0">
                <a:latin typeface="+mn-lt"/>
              </a:rPr>
              <a:pPr>
                <a:buFontTx/>
                <a:buNone/>
                <a:defRPr/>
              </a:pPr>
              <a:t>2024/5/7</a:t>
            </a:fld>
            <a:endParaRPr lang="en-US" altLang="zh-CN" noProof="0">
              <a:latin typeface="+mn-lt"/>
            </a:endParaRPr>
          </a:p>
        </p:txBody>
      </p:sp>
      <p:sp>
        <p:nvSpPr>
          <p:cNvPr id="8196" name="灯片编号占位符 5">
            <a:extLst>
              <a:ext uri="{FF2B5EF4-FFF2-40B4-BE49-F238E27FC236}">
                <a16:creationId xmlns:a16="http://schemas.microsoft.com/office/drawing/2014/main" id="{E9AD7F18-9159-4BFD-BE61-318F1E719AE2}"/>
              </a:ext>
            </a:extLst>
          </p:cNvPr>
          <p:cNvSpPr>
            <a:spLocks noGrp="1" noChangeArrowheads="1"/>
          </p:cNvSpPr>
          <p:nvPr>
            <p:ph type="sldNum" sz="quarter" idx="12"/>
          </p:nvPr>
        </p:nvSpPr>
        <p:spPr bwMode="auto">
          <a:xfrm>
            <a:off x="8077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fld id="{CDFFA9C3-ADA8-491E-ACA9-C59684F67849}" type="slidenum">
              <a:rPr lang="en-US" altLang="zh-CN" sz="1400">
                <a:latin typeface="Arial" panose="020B0604020202020204" pitchFamily="34" charset="0"/>
              </a:rPr>
              <a:pPr/>
              <a:t>11</a:t>
            </a:fld>
            <a:endParaRPr lang="en-US" altLang="zh-CN" sz="1400">
              <a:latin typeface="Arial" panose="020B0604020202020204" pitchFamily="34" charset="0"/>
            </a:endParaRPr>
          </a:p>
        </p:txBody>
      </p:sp>
      <p:sp>
        <p:nvSpPr>
          <p:cNvPr id="8197" name="Rectangle 2">
            <a:extLst>
              <a:ext uri="{FF2B5EF4-FFF2-40B4-BE49-F238E27FC236}">
                <a16:creationId xmlns:a16="http://schemas.microsoft.com/office/drawing/2014/main" id="{CBA8F6A3-250A-486A-9D2C-448ED5F634BD}"/>
              </a:ext>
            </a:extLst>
          </p:cNvPr>
          <p:cNvSpPr>
            <a:spLocks noGrp="1" noChangeArrowheads="1"/>
          </p:cNvSpPr>
          <p:nvPr>
            <p:ph type="title" idx="4294967295"/>
          </p:nvPr>
        </p:nvSpPr>
        <p:spPr>
          <a:xfrm>
            <a:off x="2566988" y="333376"/>
            <a:ext cx="4608512" cy="792163"/>
          </a:xfrm>
        </p:spPr>
        <p:txBody>
          <a:bodyPr vert="horz" lIns="92075" tIns="46038" rIns="92075" bIns="46038" rtlCol="0" anchor="ctr">
            <a:normAutofit/>
          </a:bodyPr>
          <a:lstStyle/>
          <a:p>
            <a:pPr eaLnBrk="1" hangingPunct="1"/>
            <a:r>
              <a:rPr lang="en-US" altLang="zh-CN">
                <a:latin typeface="Times New Roman" panose="02020603050405020304" pitchFamily="18" charset="0"/>
              </a:rPr>
              <a:t>4.2.3 LL(1)</a:t>
            </a:r>
            <a:r>
              <a:rPr lang="zh-CN" altLang="en-US" sz="4000"/>
              <a:t>文法</a:t>
            </a:r>
          </a:p>
        </p:txBody>
      </p:sp>
      <p:sp>
        <p:nvSpPr>
          <p:cNvPr id="2164739" name="Rectangle 3">
            <a:extLst>
              <a:ext uri="{FF2B5EF4-FFF2-40B4-BE49-F238E27FC236}">
                <a16:creationId xmlns:a16="http://schemas.microsoft.com/office/drawing/2014/main" id="{9AE04C7D-F308-4FFE-BA29-0C0FEAB7C4B5}"/>
              </a:ext>
            </a:extLst>
          </p:cNvPr>
          <p:cNvSpPr>
            <a:spLocks noGrp="1" noChangeArrowheads="1"/>
          </p:cNvSpPr>
          <p:nvPr>
            <p:ph type="body" idx="4294967295"/>
          </p:nvPr>
        </p:nvSpPr>
        <p:spPr>
          <a:xfrm>
            <a:off x="1644650" y="1555750"/>
            <a:ext cx="9023350" cy="5329238"/>
          </a:xfrm>
        </p:spPr>
        <p:txBody>
          <a:bodyPr vert="horz" lIns="92075" tIns="46038" rIns="92075" bIns="46038" rtlCol="0">
            <a:normAutofit/>
          </a:bodyPr>
          <a:lstStyle/>
          <a:p>
            <a:pPr marL="812800" indent="-812800">
              <a:buNone/>
            </a:pPr>
            <a:r>
              <a:rPr lang="zh-CN" altLang="en-US" sz="2600">
                <a:latin typeface="Times New Roman" panose="02020603050405020304" pitchFamily="18" charset="0"/>
              </a:rPr>
              <a:t>如果</a:t>
            </a:r>
            <a:r>
              <a:rPr lang="en-US" altLang="zh-CN" sz="2600" i="1">
                <a:latin typeface="Times New Roman" panose="02020603050405020304" pitchFamily="18" charset="0"/>
              </a:rPr>
              <a:t>G</a:t>
            </a:r>
            <a:r>
              <a:rPr lang="zh-CN" altLang="en-US" sz="2600">
                <a:latin typeface="Times New Roman" panose="02020603050405020304" pitchFamily="18" charset="0"/>
              </a:rPr>
              <a:t>的任意两个具有相同左部的产生式</a:t>
            </a:r>
            <a:endParaRPr lang="en-US" altLang="zh-CN" sz="2600">
              <a:latin typeface="Times New Roman" panose="02020603050405020304" pitchFamily="18" charset="0"/>
            </a:endParaRPr>
          </a:p>
          <a:p>
            <a:pPr marL="812800" indent="-812800">
              <a:buNone/>
            </a:pPr>
            <a:r>
              <a:rPr lang="en-US" altLang="zh-CN" sz="2600" i="1">
                <a:latin typeface="Times New Roman" panose="02020603050405020304" pitchFamily="18" charset="0"/>
              </a:rPr>
              <a:t>	A</a:t>
            </a:r>
            <a:r>
              <a:rPr lang="en-US" altLang="zh-CN" sz="2600">
                <a:latin typeface="Times New Roman" panose="02020603050405020304" pitchFamily="18" charset="0"/>
              </a:rPr>
              <a:t>→</a:t>
            </a:r>
            <a:r>
              <a:rPr lang="en-US" altLang="zh-CN" sz="2600" i="1">
                <a:latin typeface="Times New Roman" panose="02020603050405020304" pitchFamily="18" charset="0"/>
              </a:rPr>
              <a:t>α</a:t>
            </a:r>
            <a:r>
              <a:rPr lang="en-US" altLang="zh-CN" sz="2600">
                <a:latin typeface="Times New Roman" panose="02020603050405020304" pitchFamily="18" charset="0"/>
              </a:rPr>
              <a:t>|</a:t>
            </a:r>
            <a:r>
              <a:rPr lang="en-US" altLang="zh-CN" sz="2600" i="1">
                <a:latin typeface="Times New Roman" panose="02020603050405020304" pitchFamily="18" charset="0"/>
              </a:rPr>
              <a:t>β </a:t>
            </a:r>
            <a:r>
              <a:rPr lang="zh-CN" altLang="en-US" sz="2600">
                <a:latin typeface="Times New Roman" panose="02020603050405020304" pitchFamily="18" charset="0"/>
              </a:rPr>
              <a:t>满足下列条件：</a:t>
            </a:r>
          </a:p>
          <a:p>
            <a:pPr marL="812800" indent="-812800">
              <a:buNone/>
            </a:pPr>
            <a:r>
              <a:rPr lang="en-US" altLang="zh-CN" sz="2600">
                <a:latin typeface="Times New Roman" panose="02020603050405020304" pitchFamily="18" charset="0"/>
              </a:rPr>
              <a:t>1. </a:t>
            </a:r>
            <a:r>
              <a:rPr lang="en-US" altLang="zh-CN" sz="2600" i="1">
                <a:latin typeface="Times New Roman" panose="02020603050405020304" pitchFamily="18" charset="0"/>
              </a:rPr>
              <a:t>α</a:t>
            </a:r>
            <a:r>
              <a:rPr lang="zh-CN" altLang="en-US" sz="2600">
                <a:latin typeface="Times New Roman" panose="02020603050405020304" pitchFamily="18" charset="0"/>
              </a:rPr>
              <a:t>和</a:t>
            </a:r>
            <a:r>
              <a:rPr lang="en-US" altLang="zh-CN" sz="2600" i="1">
                <a:latin typeface="Times New Roman" panose="02020603050405020304" pitchFamily="18" charset="0"/>
              </a:rPr>
              <a:t>β</a:t>
            </a:r>
            <a:r>
              <a:rPr lang="zh-CN" altLang="en-US" sz="2600">
                <a:latin typeface="Times New Roman" panose="02020603050405020304" pitchFamily="18" charset="0"/>
              </a:rPr>
              <a:t>至多有一个能推导出</a:t>
            </a:r>
            <a:r>
              <a:rPr lang="en-US" altLang="zh-CN" sz="2600" i="1">
                <a:latin typeface="Times New Roman" panose="02020603050405020304" pitchFamily="18" charset="0"/>
              </a:rPr>
              <a:t>ε</a:t>
            </a:r>
          </a:p>
          <a:p>
            <a:pPr marL="812800" indent="-812800">
              <a:buNone/>
            </a:pPr>
            <a:r>
              <a:rPr lang="en-US" altLang="zh-CN" sz="2600">
                <a:latin typeface="Times New Roman" panose="02020603050405020304" pitchFamily="18" charset="0"/>
              </a:rPr>
              <a:t>2. </a:t>
            </a:r>
            <a:r>
              <a:rPr lang="zh-CN" altLang="en-US" sz="2600">
                <a:latin typeface="Times New Roman" panose="02020603050405020304" pitchFamily="18" charset="0"/>
              </a:rPr>
              <a:t>如果</a:t>
            </a:r>
            <a:r>
              <a:rPr lang="en-US" altLang="zh-CN" sz="2600" i="1">
                <a:latin typeface="Times New Roman" panose="02020603050405020304" pitchFamily="18" charset="0"/>
              </a:rPr>
              <a:t>α</a:t>
            </a:r>
            <a:r>
              <a:rPr lang="zh-CN" altLang="en-US" sz="2600">
                <a:latin typeface="Times New Roman" panose="02020603050405020304" pitchFamily="18" charset="0"/>
              </a:rPr>
              <a:t>、</a:t>
            </a:r>
            <a:r>
              <a:rPr lang="en-US" altLang="zh-CN" sz="2600" i="1">
                <a:latin typeface="Times New Roman" panose="02020603050405020304" pitchFamily="18" charset="0"/>
              </a:rPr>
              <a:t>β</a:t>
            </a:r>
            <a:r>
              <a:rPr lang="zh-CN" altLang="en-US" sz="2600">
                <a:latin typeface="Times New Roman" panose="02020603050405020304" pitchFamily="18" charset="0"/>
              </a:rPr>
              <a:t>均不能推导出</a:t>
            </a:r>
            <a:r>
              <a:rPr lang="en-US" altLang="zh-CN" sz="2600" i="1">
                <a:latin typeface="Times New Roman" panose="02020603050405020304" pitchFamily="18" charset="0"/>
              </a:rPr>
              <a:t>ε</a:t>
            </a:r>
            <a:r>
              <a:rPr lang="zh-CN" altLang="en-US" sz="2600">
                <a:latin typeface="Times New Roman" panose="02020603050405020304" pitchFamily="18" charset="0"/>
              </a:rPr>
              <a:t>，则</a:t>
            </a:r>
            <a:r>
              <a:rPr lang="en-US" altLang="zh-CN" sz="2600">
                <a:latin typeface="Times New Roman" panose="02020603050405020304" pitchFamily="18" charset="0"/>
              </a:rPr>
              <a:t>FIRST(</a:t>
            </a:r>
            <a:r>
              <a:rPr lang="en-US" altLang="zh-CN" sz="2600" i="1">
                <a:latin typeface="Times New Roman" panose="02020603050405020304" pitchFamily="18" charset="0"/>
              </a:rPr>
              <a:t>α</a:t>
            </a:r>
            <a:r>
              <a:rPr lang="en-US" altLang="zh-CN" sz="2600">
                <a:latin typeface="Times New Roman" panose="02020603050405020304" pitchFamily="18" charset="0"/>
              </a:rPr>
              <a:t>)∩FIRST(</a:t>
            </a:r>
            <a:r>
              <a:rPr lang="en-US" altLang="zh-CN" sz="2600" i="1">
                <a:latin typeface="Times New Roman" panose="02020603050405020304" pitchFamily="18" charset="0"/>
              </a:rPr>
              <a:t>β</a:t>
            </a:r>
            <a:r>
              <a:rPr lang="en-US" altLang="zh-CN" sz="2600">
                <a:latin typeface="Times New Roman" panose="02020603050405020304" pitchFamily="18" charset="0"/>
              </a:rPr>
              <a:t>)=</a:t>
            </a:r>
            <a:r>
              <a:rPr lang="en-US" altLang="zh-CN" sz="2600">
                <a:latin typeface="Times New Roman" panose="02020603050405020304" pitchFamily="18" charset="0"/>
                <a:sym typeface="Symbol" panose="05050102010706020507" pitchFamily="18" charset="2"/>
              </a:rPr>
              <a:t></a:t>
            </a:r>
            <a:r>
              <a:rPr lang="zh-CN" altLang="en-US" sz="2600">
                <a:latin typeface="Times New Roman" panose="02020603050405020304" pitchFamily="18" charset="0"/>
              </a:rPr>
              <a:t>；</a:t>
            </a:r>
          </a:p>
          <a:p>
            <a:pPr marL="812800" indent="-812800">
              <a:buNone/>
            </a:pPr>
            <a:r>
              <a:rPr lang="en-US" altLang="zh-CN" sz="2600">
                <a:latin typeface="Times New Roman" panose="02020603050405020304" pitchFamily="18" charset="0"/>
              </a:rPr>
              <a:t>3. </a:t>
            </a:r>
            <a:r>
              <a:rPr lang="zh-CN" altLang="en-US" sz="2600">
                <a:latin typeface="Times New Roman" panose="02020603050405020304" pitchFamily="18" charset="0"/>
              </a:rPr>
              <a:t>如果</a:t>
            </a:r>
            <a:r>
              <a:rPr lang="en-US" altLang="zh-CN" sz="2600" i="1">
                <a:latin typeface="Times New Roman" panose="02020603050405020304" pitchFamily="18" charset="0"/>
              </a:rPr>
              <a:t>β     ε</a:t>
            </a:r>
            <a:r>
              <a:rPr lang="zh-CN" altLang="en-US" sz="2600">
                <a:latin typeface="Times New Roman" panose="02020603050405020304" pitchFamily="18" charset="0"/>
              </a:rPr>
              <a:t>，则</a:t>
            </a:r>
            <a:r>
              <a:rPr lang="en-US" altLang="zh-CN" sz="2600">
                <a:latin typeface="Times New Roman" panose="02020603050405020304" pitchFamily="18" charset="0"/>
              </a:rPr>
              <a:t>FIRST(</a:t>
            </a:r>
            <a:r>
              <a:rPr lang="en-US" altLang="zh-CN" sz="2600" i="1">
                <a:latin typeface="Times New Roman" panose="02020603050405020304" pitchFamily="18" charset="0"/>
              </a:rPr>
              <a:t>α</a:t>
            </a:r>
            <a:r>
              <a:rPr lang="en-US" altLang="zh-CN" sz="2600">
                <a:latin typeface="Times New Roman" panose="02020603050405020304" pitchFamily="18" charset="0"/>
              </a:rPr>
              <a:t>)∩FOLLOW(</a:t>
            </a:r>
            <a:r>
              <a:rPr lang="en-US" altLang="zh-CN" sz="2600" i="1">
                <a:latin typeface="Times New Roman" panose="02020603050405020304" pitchFamily="18" charset="0"/>
              </a:rPr>
              <a:t>A</a:t>
            </a:r>
            <a:r>
              <a:rPr lang="en-US" altLang="zh-CN" sz="2600">
                <a:latin typeface="Times New Roman" panose="02020603050405020304" pitchFamily="18" charset="0"/>
              </a:rPr>
              <a:t>) =</a:t>
            </a:r>
            <a:r>
              <a:rPr lang="en-US" altLang="zh-CN" sz="2600">
                <a:latin typeface="Times New Roman" panose="02020603050405020304" pitchFamily="18" charset="0"/>
                <a:sym typeface="Symbol" panose="05050102010706020507" pitchFamily="18" charset="2"/>
              </a:rPr>
              <a:t></a:t>
            </a:r>
            <a:endParaRPr lang="en-US" altLang="zh-CN" sz="2600">
              <a:latin typeface="Times New Roman" panose="02020603050405020304" pitchFamily="18" charset="0"/>
            </a:endParaRPr>
          </a:p>
          <a:p>
            <a:pPr marL="812800" indent="-812800">
              <a:buNone/>
            </a:pPr>
            <a:r>
              <a:rPr lang="zh-CN" altLang="en-US" sz="2600">
                <a:latin typeface="Times New Roman" panose="02020603050405020304" pitchFamily="18" charset="0"/>
              </a:rPr>
              <a:t>则称</a:t>
            </a:r>
            <a:r>
              <a:rPr lang="en-US" altLang="zh-CN" sz="2600" i="1">
                <a:latin typeface="Times New Roman" panose="02020603050405020304" pitchFamily="18" charset="0"/>
              </a:rPr>
              <a:t>G</a:t>
            </a:r>
            <a:r>
              <a:rPr lang="zh-CN" altLang="en-US" sz="2600">
                <a:latin typeface="Times New Roman" panose="02020603050405020304" pitchFamily="18" charset="0"/>
              </a:rPr>
              <a:t>为</a:t>
            </a:r>
            <a:r>
              <a:rPr lang="en-US" altLang="zh-CN" sz="2600" i="1">
                <a:latin typeface="Times New Roman" panose="02020603050405020304" pitchFamily="18" charset="0"/>
              </a:rPr>
              <a:t>LL</a:t>
            </a:r>
            <a:r>
              <a:rPr lang="en-US" altLang="zh-CN" sz="2600">
                <a:latin typeface="Times New Roman" panose="02020603050405020304" pitchFamily="18" charset="0"/>
              </a:rPr>
              <a:t>(1)</a:t>
            </a:r>
            <a:r>
              <a:rPr lang="zh-CN" altLang="en-US" sz="2600">
                <a:latin typeface="Times New Roman" panose="02020603050405020304" pitchFamily="18" charset="0"/>
              </a:rPr>
              <a:t>文法。</a:t>
            </a:r>
          </a:p>
          <a:p>
            <a:pPr marL="812800" indent="-812800">
              <a:buNone/>
            </a:pPr>
            <a:r>
              <a:rPr lang="zh-CN" altLang="en-US" sz="2600">
                <a:latin typeface="Times New Roman" panose="02020603050405020304" pitchFamily="18" charset="0"/>
              </a:rPr>
              <a:t>第一个</a:t>
            </a:r>
            <a:r>
              <a:rPr lang="en-US" altLang="zh-CN" sz="2600" i="1">
                <a:latin typeface="Times New Roman" panose="02020603050405020304" pitchFamily="18" charset="0"/>
              </a:rPr>
              <a:t>L</a:t>
            </a:r>
            <a:r>
              <a:rPr lang="zh-CN" altLang="en-US" sz="2600">
                <a:latin typeface="Times New Roman" panose="02020603050405020304" pitchFamily="18" charset="0"/>
              </a:rPr>
              <a:t>代表从左向右扫描输入符号串，第二个</a:t>
            </a:r>
            <a:r>
              <a:rPr lang="en-US" altLang="zh-CN" sz="2600" i="1">
                <a:latin typeface="Times New Roman" panose="02020603050405020304" pitchFamily="18" charset="0"/>
              </a:rPr>
              <a:t>L</a:t>
            </a:r>
            <a:r>
              <a:rPr lang="zh-CN" altLang="en-US" sz="2600">
                <a:latin typeface="Times New Roman" panose="02020603050405020304" pitchFamily="18" charset="0"/>
              </a:rPr>
              <a:t>代表产</a:t>
            </a:r>
          </a:p>
          <a:p>
            <a:pPr marL="812800" indent="-812800">
              <a:buNone/>
            </a:pPr>
            <a:r>
              <a:rPr lang="zh-CN" altLang="en-US" sz="2600">
                <a:latin typeface="Times New Roman" panose="02020603050405020304" pitchFamily="18" charset="0"/>
              </a:rPr>
              <a:t>生最左推导，</a:t>
            </a:r>
            <a:r>
              <a:rPr lang="en-US" altLang="zh-CN" sz="2600">
                <a:latin typeface="Times New Roman" panose="02020603050405020304" pitchFamily="18" charset="0"/>
              </a:rPr>
              <a:t>1</a:t>
            </a:r>
            <a:r>
              <a:rPr lang="zh-CN" altLang="en-US" sz="2600">
                <a:latin typeface="Times New Roman" panose="02020603050405020304" pitchFamily="18" charset="0"/>
              </a:rPr>
              <a:t>代表在分析过程中执行每步推导都要向</a:t>
            </a:r>
          </a:p>
          <a:p>
            <a:pPr marL="812800" indent="-812800">
              <a:buNone/>
            </a:pPr>
            <a:r>
              <a:rPr lang="zh-CN" altLang="en-US" sz="2600">
                <a:latin typeface="Times New Roman" panose="02020603050405020304" pitchFamily="18" charset="0"/>
              </a:rPr>
              <a:t>前查看一个输入符号 </a:t>
            </a:r>
          </a:p>
        </p:txBody>
      </p:sp>
      <p:sp>
        <p:nvSpPr>
          <p:cNvPr id="8199" name="Rectangle 5">
            <a:extLst>
              <a:ext uri="{FF2B5EF4-FFF2-40B4-BE49-F238E27FC236}">
                <a16:creationId xmlns:a16="http://schemas.microsoft.com/office/drawing/2014/main" id="{A61DBA86-D790-497B-9CFC-B5DC7F321D9A}"/>
              </a:ext>
            </a:extLst>
          </p:cNvPr>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sz="2400"/>
          </a:p>
        </p:txBody>
      </p:sp>
      <p:graphicFrame>
        <p:nvGraphicFramePr>
          <p:cNvPr id="8194" name="Object 4">
            <a:extLst>
              <a:ext uri="{FF2B5EF4-FFF2-40B4-BE49-F238E27FC236}">
                <a16:creationId xmlns:a16="http://schemas.microsoft.com/office/drawing/2014/main" id="{5154299E-8B9D-4F31-9189-DEC57E2065F7}"/>
              </a:ext>
            </a:extLst>
          </p:cNvPr>
          <p:cNvGraphicFramePr>
            <a:graphicFrameLocks/>
          </p:cNvGraphicFramePr>
          <p:nvPr/>
        </p:nvGraphicFramePr>
        <p:xfrm>
          <a:off x="2927350" y="3357563"/>
          <a:ext cx="425450" cy="576262"/>
        </p:xfrm>
        <a:graphic>
          <a:graphicData uri="http://schemas.openxmlformats.org/presentationml/2006/ole">
            <mc:AlternateContent xmlns:mc="http://schemas.openxmlformats.org/markup-compatibility/2006">
              <mc:Choice xmlns:v="urn:schemas-microsoft-com:vml" Requires="v">
                <p:oleObj spid="_x0000_s4103" r:id="rId3" imgW="165028" imgH="228501" progId="Equation.DSMT4">
                  <p:embed/>
                </p:oleObj>
              </mc:Choice>
              <mc:Fallback>
                <p:oleObj r:id="rId3" imgW="165028" imgH="228501" progId="Equation.DSMT4">
                  <p:embed/>
                  <p:pic>
                    <p:nvPicPr>
                      <p:cNvPr id="8194" name="Object 4">
                        <a:extLst>
                          <a:ext uri="{FF2B5EF4-FFF2-40B4-BE49-F238E27FC236}">
                            <a16:creationId xmlns:a16="http://schemas.microsoft.com/office/drawing/2014/main" id="{5154299E-8B9D-4F31-9189-DEC57E2065F7}"/>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7350" y="3357563"/>
                        <a:ext cx="42545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200" name="文本框 1">
            <a:extLst>
              <a:ext uri="{FF2B5EF4-FFF2-40B4-BE49-F238E27FC236}">
                <a16:creationId xmlns:a16="http://schemas.microsoft.com/office/drawing/2014/main" id="{AF804EED-C1E4-4D8B-82D2-9FD4311D5466}"/>
              </a:ext>
            </a:extLst>
          </p:cNvPr>
          <p:cNvSpPr txBox="1">
            <a:spLocks noChangeArrowheads="1"/>
          </p:cNvSpPr>
          <p:nvPr/>
        </p:nvSpPr>
        <p:spPr bwMode="auto">
          <a:xfrm>
            <a:off x="2495551" y="5805489"/>
            <a:ext cx="66752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b="1" i="1">
                <a:solidFill>
                  <a:srgbClr val="FF00FF"/>
                </a:solidFill>
              </a:rPr>
              <a:t>LL</a:t>
            </a:r>
            <a:r>
              <a:rPr lang="en-US" altLang="zh-CN" b="1">
                <a:solidFill>
                  <a:srgbClr val="FF00FF"/>
                </a:solidFill>
              </a:rPr>
              <a:t>(1)</a:t>
            </a:r>
            <a:r>
              <a:rPr lang="zh-CN" altLang="en-US" b="1">
                <a:solidFill>
                  <a:srgbClr val="FF00FF"/>
                </a:solidFill>
              </a:rPr>
              <a:t>文法既不是二义性的，也不是左递归的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164739">
                                            <p:txEl>
                                              <p:pRg st="0" end="0"/>
                                            </p:txEl>
                                          </p:spTgt>
                                        </p:tgtEl>
                                        <p:attrNameLst>
                                          <p:attrName>style.visibility</p:attrName>
                                        </p:attrNameLst>
                                      </p:cBhvr>
                                      <p:to>
                                        <p:strVal val="visible"/>
                                      </p:to>
                                    </p:set>
                                    <p:animEffect transition="in" filter="slide(fromBottom)">
                                      <p:cBhvr>
                                        <p:cTn id="7" dur="500"/>
                                        <p:tgtEl>
                                          <p:spTgt spid="21647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164739">
                                            <p:txEl>
                                              <p:pRg st="1" end="1"/>
                                            </p:txEl>
                                          </p:spTgt>
                                        </p:tgtEl>
                                        <p:attrNameLst>
                                          <p:attrName>style.visibility</p:attrName>
                                        </p:attrNameLst>
                                      </p:cBhvr>
                                      <p:to>
                                        <p:strVal val="visible"/>
                                      </p:to>
                                    </p:set>
                                    <p:animEffect transition="in" filter="slide(fromBottom)">
                                      <p:cBhvr>
                                        <p:cTn id="12" dur="500"/>
                                        <p:tgtEl>
                                          <p:spTgt spid="21647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2164739">
                                            <p:txEl>
                                              <p:pRg st="2" end="2"/>
                                            </p:txEl>
                                          </p:spTgt>
                                        </p:tgtEl>
                                        <p:attrNameLst>
                                          <p:attrName>style.visibility</p:attrName>
                                        </p:attrNameLst>
                                      </p:cBhvr>
                                      <p:to>
                                        <p:strVal val="visible"/>
                                      </p:to>
                                    </p:set>
                                    <p:animEffect transition="in" filter="slide(fromBottom)">
                                      <p:cBhvr>
                                        <p:cTn id="17" dur="500"/>
                                        <p:tgtEl>
                                          <p:spTgt spid="21647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2164739">
                                            <p:txEl>
                                              <p:pRg st="3" end="3"/>
                                            </p:txEl>
                                          </p:spTgt>
                                        </p:tgtEl>
                                        <p:attrNameLst>
                                          <p:attrName>style.visibility</p:attrName>
                                        </p:attrNameLst>
                                      </p:cBhvr>
                                      <p:to>
                                        <p:strVal val="visible"/>
                                      </p:to>
                                    </p:set>
                                    <p:animEffect transition="in" filter="slide(fromBottom)">
                                      <p:cBhvr>
                                        <p:cTn id="22" dur="500"/>
                                        <p:tgtEl>
                                          <p:spTgt spid="216473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2164739">
                                            <p:txEl>
                                              <p:pRg st="4" end="4"/>
                                            </p:txEl>
                                          </p:spTgt>
                                        </p:tgtEl>
                                        <p:attrNameLst>
                                          <p:attrName>style.visibility</p:attrName>
                                        </p:attrNameLst>
                                      </p:cBhvr>
                                      <p:to>
                                        <p:strVal val="visible"/>
                                      </p:to>
                                    </p:set>
                                    <p:animEffect transition="in" filter="slide(fromBottom)">
                                      <p:cBhvr>
                                        <p:cTn id="27" dur="500"/>
                                        <p:tgtEl>
                                          <p:spTgt spid="216473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2164739">
                                            <p:txEl>
                                              <p:pRg st="5" end="5"/>
                                            </p:txEl>
                                          </p:spTgt>
                                        </p:tgtEl>
                                        <p:attrNameLst>
                                          <p:attrName>style.visibility</p:attrName>
                                        </p:attrNameLst>
                                      </p:cBhvr>
                                      <p:to>
                                        <p:strVal val="visible"/>
                                      </p:to>
                                    </p:set>
                                    <p:animEffect transition="in" filter="slide(fromBottom)">
                                      <p:cBhvr>
                                        <p:cTn id="32" dur="500"/>
                                        <p:tgtEl>
                                          <p:spTgt spid="216473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2164739">
                                            <p:txEl>
                                              <p:pRg st="6" end="6"/>
                                            </p:txEl>
                                          </p:spTgt>
                                        </p:tgtEl>
                                        <p:attrNameLst>
                                          <p:attrName>style.visibility</p:attrName>
                                        </p:attrNameLst>
                                      </p:cBhvr>
                                      <p:to>
                                        <p:strVal val="visible"/>
                                      </p:to>
                                    </p:set>
                                    <p:animEffect transition="in" filter="slide(fromBottom)">
                                      <p:cBhvr>
                                        <p:cTn id="37" dur="500"/>
                                        <p:tgtEl>
                                          <p:spTgt spid="2164739">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2164739">
                                            <p:txEl>
                                              <p:pRg st="7" end="7"/>
                                            </p:txEl>
                                          </p:spTgt>
                                        </p:tgtEl>
                                        <p:attrNameLst>
                                          <p:attrName>style.visibility</p:attrName>
                                        </p:attrNameLst>
                                      </p:cBhvr>
                                      <p:to>
                                        <p:strVal val="visible"/>
                                      </p:to>
                                    </p:set>
                                    <p:animEffect transition="in" filter="slide(fromBottom)">
                                      <p:cBhvr>
                                        <p:cTn id="42" dur="500"/>
                                        <p:tgtEl>
                                          <p:spTgt spid="2164739">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2" presetClass="entr" presetSubtype="4" fill="hold" grpId="0" nodeType="clickEffect">
                                  <p:stCondLst>
                                    <p:cond delay="0"/>
                                  </p:stCondLst>
                                  <p:childTnLst>
                                    <p:set>
                                      <p:cBhvr>
                                        <p:cTn id="46" dur="1" fill="hold">
                                          <p:stCondLst>
                                            <p:cond delay="0"/>
                                          </p:stCondLst>
                                        </p:cTn>
                                        <p:tgtEl>
                                          <p:spTgt spid="2164739">
                                            <p:txEl>
                                              <p:pRg st="8" end="8"/>
                                            </p:txEl>
                                          </p:spTgt>
                                        </p:tgtEl>
                                        <p:attrNameLst>
                                          <p:attrName>style.visibility</p:attrName>
                                        </p:attrNameLst>
                                      </p:cBhvr>
                                      <p:to>
                                        <p:strVal val="visible"/>
                                      </p:to>
                                    </p:set>
                                    <p:animEffect transition="in" filter="slide(fromBottom)">
                                      <p:cBhvr>
                                        <p:cTn id="47" dur="500"/>
                                        <p:tgtEl>
                                          <p:spTgt spid="216473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4739"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日期占位符 3">
            <a:extLst>
              <a:ext uri="{FF2B5EF4-FFF2-40B4-BE49-F238E27FC236}">
                <a16:creationId xmlns:a16="http://schemas.microsoft.com/office/drawing/2014/main" id="{313EB0D0-D3DB-4312-B84E-45BE990DCE2F}"/>
              </a:ext>
            </a:extLst>
          </p:cNvPr>
          <p:cNvSpPr>
            <a:spLocks noGrp="1"/>
          </p:cNvSpPr>
          <p:nvPr>
            <p:ph type="dt" sz="quarter" idx="10"/>
          </p:nvPr>
        </p:nvSpPr>
        <p:spPr bwMode="auto">
          <a:xfrm>
            <a:off x="1981200" y="6245225"/>
            <a:ext cx="2133600" cy="476250"/>
          </a:xfrm>
          <a:ln>
            <a:miter lim="800000"/>
          </a:ln>
        </p:spPr>
        <p:txBody>
          <a:bodyPr vert="horz" wrap="square" lIns="91440" tIns="45720" rIns="91440" bIns="45720" numCol="1" rtlCol="0" anchor="t" anchorCtr="0" compatLnSpc="1"/>
          <a:lstStyle/>
          <a:p>
            <a:pPr>
              <a:buFontTx/>
              <a:buNone/>
              <a:defRPr/>
            </a:pPr>
            <a:fld id="{F1E85BD1-1E9F-4F62-8E09-923FB6E48D3E}" type="datetime1">
              <a:rPr lang="zh-CN" altLang="en-US" noProof="0" smtClean="0">
                <a:latin typeface="+mn-lt"/>
              </a:rPr>
              <a:pPr>
                <a:buFontTx/>
                <a:buNone/>
                <a:defRPr/>
              </a:pPr>
              <a:t>2024/5/7</a:t>
            </a:fld>
            <a:endParaRPr lang="en-US" altLang="zh-CN" noProof="0">
              <a:latin typeface="+mn-lt"/>
            </a:endParaRPr>
          </a:p>
        </p:txBody>
      </p:sp>
      <p:sp>
        <p:nvSpPr>
          <p:cNvPr id="58371" name="灯片编号占位符 5">
            <a:extLst>
              <a:ext uri="{FF2B5EF4-FFF2-40B4-BE49-F238E27FC236}">
                <a16:creationId xmlns:a16="http://schemas.microsoft.com/office/drawing/2014/main" id="{018CEB48-872A-46C8-8CD8-6BC930020137}"/>
              </a:ext>
            </a:extLst>
          </p:cNvPr>
          <p:cNvSpPr>
            <a:spLocks noGrp="1" noChangeArrowheads="1"/>
          </p:cNvSpPr>
          <p:nvPr>
            <p:ph type="sldNum" sz="quarter" idx="12"/>
          </p:nvPr>
        </p:nvSpPr>
        <p:spPr bwMode="auto">
          <a:xfrm>
            <a:off x="8077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fld id="{C9189E9D-5E18-4A5B-88DA-52E7783F69DE}" type="slidenum">
              <a:rPr lang="en-US" altLang="zh-CN" sz="1400">
                <a:latin typeface="Arial" panose="020B0604020202020204" pitchFamily="34" charset="0"/>
              </a:rPr>
              <a:pPr/>
              <a:t>12</a:t>
            </a:fld>
            <a:endParaRPr lang="en-US" altLang="zh-CN" sz="1400">
              <a:latin typeface="Arial" panose="020B0604020202020204" pitchFamily="34" charset="0"/>
            </a:endParaRPr>
          </a:p>
        </p:txBody>
      </p:sp>
      <p:sp>
        <p:nvSpPr>
          <p:cNvPr id="58372" name="Rectangle 2">
            <a:extLst>
              <a:ext uri="{FF2B5EF4-FFF2-40B4-BE49-F238E27FC236}">
                <a16:creationId xmlns:a16="http://schemas.microsoft.com/office/drawing/2014/main" id="{ED0CB068-BED5-4AB2-8DF8-5D31E3F2DA3D}"/>
              </a:ext>
            </a:extLst>
          </p:cNvPr>
          <p:cNvSpPr>
            <a:spLocks noGrp="1" noChangeArrowheads="1"/>
          </p:cNvSpPr>
          <p:nvPr>
            <p:ph type="title" idx="4294967295"/>
          </p:nvPr>
        </p:nvSpPr>
        <p:spPr>
          <a:xfrm>
            <a:off x="2566989" y="476251"/>
            <a:ext cx="7921625" cy="720725"/>
          </a:xfrm>
        </p:spPr>
        <p:txBody>
          <a:bodyPr anchor="ctr"/>
          <a:lstStyle/>
          <a:p>
            <a:pPr eaLnBrk="1" hangingPunct="1">
              <a:lnSpc>
                <a:spcPct val="90000"/>
              </a:lnSpc>
            </a:pPr>
            <a:r>
              <a:rPr lang="zh-CN" altLang="en-US" sz="3200">
                <a:latin typeface="Times New Roman" panose="02020603050405020304" pitchFamily="18" charset="0"/>
              </a:rPr>
              <a:t>例 表达式文法的语法变量的 </a:t>
            </a:r>
            <a:r>
              <a:rPr lang="en-US" altLang="zh-CN" sz="3200">
                <a:latin typeface="Times New Roman" panose="02020603050405020304" pitchFamily="18" charset="0"/>
              </a:rPr>
              <a:t>FOLLOW </a:t>
            </a:r>
            <a:r>
              <a:rPr lang="zh-CN" altLang="en-US" sz="3200">
                <a:latin typeface="Times New Roman" panose="02020603050405020304" pitchFamily="18" charset="0"/>
              </a:rPr>
              <a:t>集</a:t>
            </a:r>
          </a:p>
        </p:txBody>
      </p:sp>
      <p:sp>
        <p:nvSpPr>
          <p:cNvPr id="1144835" name="Rectangle 3">
            <a:extLst>
              <a:ext uri="{FF2B5EF4-FFF2-40B4-BE49-F238E27FC236}">
                <a16:creationId xmlns:a16="http://schemas.microsoft.com/office/drawing/2014/main" id="{D33BBFD2-2D1D-4FD4-8806-3D2D6C9D7E59}"/>
              </a:ext>
            </a:extLst>
          </p:cNvPr>
          <p:cNvSpPr>
            <a:spLocks noGrp="1"/>
          </p:cNvSpPr>
          <p:nvPr>
            <p:ph type="body" idx="4294967295"/>
          </p:nvPr>
        </p:nvSpPr>
        <p:spPr>
          <a:xfrm>
            <a:off x="1703388" y="4005263"/>
            <a:ext cx="8964612" cy="2519362"/>
          </a:xfrm>
        </p:spPr>
        <p:txBody>
          <a:bodyPr/>
          <a:lstStyle/>
          <a:p>
            <a:pPr eaLnBrk="1" hangingPunct="1">
              <a:lnSpc>
                <a:spcPct val="110000"/>
              </a:lnSpc>
              <a:buFont typeface="Wingdings" panose="05000000000000000000" pitchFamily="2" charset="2"/>
              <a:buNone/>
              <a:defRPr/>
            </a:pPr>
            <a:r>
              <a:rPr lang="en-US" altLang="zh-CN" sz="2200" noProof="1">
                <a:latin typeface="Times New Roman" panose="02020603050405020304" pitchFamily="18" charset="0"/>
              </a:rPr>
              <a:t>FOLLOW(E) =  { #, ) }</a:t>
            </a:r>
          </a:p>
          <a:p>
            <a:pPr eaLnBrk="1" hangingPunct="1">
              <a:lnSpc>
                <a:spcPct val="110000"/>
              </a:lnSpc>
              <a:buFont typeface="Wingdings" panose="05000000000000000000" pitchFamily="2" charset="2"/>
              <a:buNone/>
              <a:defRPr/>
            </a:pPr>
            <a:r>
              <a:rPr lang="en-US" altLang="zh-CN" sz="2200" noProof="1">
                <a:latin typeface="Times New Roman" panose="02020603050405020304" pitchFamily="18" charset="0"/>
              </a:rPr>
              <a:t>FOLLOW(E')= FOLLOW( E ) = { #, ) }</a:t>
            </a:r>
          </a:p>
          <a:p>
            <a:pPr eaLnBrk="1" hangingPunct="1">
              <a:lnSpc>
                <a:spcPct val="110000"/>
              </a:lnSpc>
              <a:buFont typeface="Wingdings" panose="05000000000000000000" pitchFamily="2" charset="2"/>
              <a:buNone/>
              <a:defRPr/>
            </a:pPr>
            <a:r>
              <a:rPr lang="en-US" altLang="zh-CN" sz="2200" noProof="1">
                <a:latin typeface="Times New Roman" panose="02020603050405020304" pitchFamily="18" charset="0"/>
              </a:rPr>
              <a:t>FOLLOW(T) = {FIRST(E')-{</a:t>
            </a:r>
            <a:r>
              <a:rPr lang="en-US" altLang="zh-CN" sz="2000" noProof="1">
                <a:effectLst>
                  <a:outerShdw blurRad="38100" dist="38100" dir="2700000">
                    <a:srgbClr val="C0C0C0"/>
                  </a:outerShdw>
                </a:effectLst>
              </a:rPr>
              <a:t>ε</a:t>
            </a:r>
            <a:r>
              <a:rPr lang="en-US" altLang="zh-CN" sz="2200" noProof="1">
                <a:latin typeface="Times New Roman" panose="02020603050405020304" pitchFamily="18" charset="0"/>
              </a:rPr>
              <a:t>}}∪FOLLOW(E)∪FOLLOW(E')= {+,),#}</a:t>
            </a:r>
          </a:p>
          <a:p>
            <a:pPr eaLnBrk="1" hangingPunct="1">
              <a:lnSpc>
                <a:spcPct val="110000"/>
              </a:lnSpc>
              <a:buFont typeface="Wingdings" panose="05000000000000000000" pitchFamily="2" charset="2"/>
              <a:buNone/>
              <a:defRPr/>
            </a:pPr>
            <a:r>
              <a:rPr lang="en-US" altLang="zh-CN" sz="2200" noProof="1">
                <a:latin typeface="Times New Roman" panose="02020603050405020304" pitchFamily="18" charset="0"/>
              </a:rPr>
              <a:t>FOLLOW(T')= FOLLOW(T)= {+,),#}</a:t>
            </a:r>
          </a:p>
          <a:p>
            <a:pPr eaLnBrk="1" hangingPunct="1">
              <a:lnSpc>
                <a:spcPct val="110000"/>
              </a:lnSpc>
              <a:buFont typeface="Wingdings" panose="05000000000000000000" pitchFamily="2" charset="2"/>
              <a:buNone/>
              <a:defRPr/>
            </a:pPr>
            <a:r>
              <a:rPr lang="en-US" altLang="zh-CN" sz="2200" noProof="1">
                <a:latin typeface="Times New Roman" panose="02020603050405020304" pitchFamily="18" charset="0"/>
              </a:rPr>
              <a:t>FOLLOW(F) = FIRST(T’)∪FOLLOW(T)∪FOLLOW(T') ={*,+,),#}  </a:t>
            </a:r>
          </a:p>
        </p:txBody>
      </p:sp>
      <p:sp>
        <p:nvSpPr>
          <p:cNvPr id="1144836" name="Text Box 4">
            <a:extLst>
              <a:ext uri="{FF2B5EF4-FFF2-40B4-BE49-F238E27FC236}">
                <a16:creationId xmlns:a16="http://schemas.microsoft.com/office/drawing/2014/main" id="{88E90EC9-AE1F-4E4D-9AE5-53AE8255A331}"/>
              </a:ext>
            </a:extLst>
          </p:cNvPr>
          <p:cNvSpPr txBox="1">
            <a:spLocks noChangeArrowheads="1"/>
          </p:cNvSpPr>
          <p:nvPr/>
        </p:nvSpPr>
        <p:spPr bwMode="auto">
          <a:xfrm>
            <a:off x="1703389" y="1919288"/>
            <a:ext cx="3455987" cy="1348704"/>
          </a:xfrm>
          <a:prstGeom prst="rect">
            <a:avLst/>
          </a:prstGeom>
          <a:noFill/>
          <a:ln w="9525">
            <a:noFill/>
            <a:miter lim="800000"/>
          </a:ln>
          <a:effectLst/>
        </p:spPr>
        <p:txBody>
          <a:bodyPr lIns="92075" tIns="46038" rIns="92075" bIns="46038">
            <a:spAutoFit/>
          </a:bodyPr>
          <a:lstStyle/>
          <a:p>
            <a:pPr>
              <a:spcBef>
                <a:spcPct val="20000"/>
              </a:spcBef>
              <a:buClr>
                <a:schemeClr val="tx2"/>
              </a:buClr>
              <a:buSzPct val="75000"/>
              <a:buFont typeface="Monotype Sorts" pitchFamily="2" charset="2"/>
              <a:buNone/>
              <a:defRPr/>
            </a:pPr>
            <a:r>
              <a:rPr kumimoji="1" lang="en-US" altLang="zh-CN" sz="2400" b="1" dirty="0">
                <a:solidFill>
                  <a:srgbClr val="0000FF"/>
                </a:solidFill>
                <a:effectLst>
                  <a:outerShdw blurRad="38100" dist="38100" dir="2700000" algn="tl">
                    <a:srgbClr val="000000"/>
                  </a:outerShdw>
                </a:effectLst>
              </a:rPr>
              <a:t>E→TE</a:t>
            </a:r>
            <a:r>
              <a:rPr lang="en-US" altLang="zh-CN" sz="2400" b="1" dirty="0">
                <a:solidFill>
                  <a:srgbClr val="0000FF"/>
                </a:solidFill>
              </a:rPr>
              <a:t>'</a:t>
            </a:r>
            <a:r>
              <a:rPr kumimoji="1" lang="en-US" altLang="zh-CN" sz="2400" b="1" dirty="0">
                <a:solidFill>
                  <a:srgbClr val="0000FF"/>
                </a:solidFill>
                <a:effectLst>
                  <a:outerShdw blurRad="38100" dist="38100" dir="2700000" algn="tl">
                    <a:srgbClr val="000000"/>
                  </a:outerShdw>
                </a:effectLst>
              </a:rPr>
              <a:t>   E</a:t>
            </a:r>
            <a:r>
              <a:rPr lang="en-US" altLang="zh-CN" sz="2400" b="1" dirty="0">
                <a:solidFill>
                  <a:srgbClr val="0000FF"/>
                </a:solidFill>
              </a:rPr>
              <a:t>'</a:t>
            </a:r>
            <a:r>
              <a:rPr kumimoji="1" lang="en-US" altLang="zh-CN" sz="2400" b="1" dirty="0">
                <a:solidFill>
                  <a:srgbClr val="0000FF"/>
                </a:solidFill>
                <a:effectLst>
                  <a:outerShdw blurRad="38100" dist="38100" dir="2700000" algn="tl">
                    <a:srgbClr val="000000"/>
                  </a:outerShdw>
                </a:effectLst>
              </a:rPr>
              <a:t>→+</a:t>
            </a:r>
            <a:r>
              <a:rPr kumimoji="1" lang="en-US" altLang="zh-CN" sz="2400" b="1" dirty="0" err="1">
                <a:solidFill>
                  <a:srgbClr val="0000FF"/>
                </a:solidFill>
                <a:effectLst>
                  <a:outerShdw blurRad="38100" dist="38100" dir="2700000" algn="tl">
                    <a:srgbClr val="000000"/>
                  </a:outerShdw>
                </a:effectLst>
              </a:rPr>
              <a:t>TE</a:t>
            </a:r>
            <a:r>
              <a:rPr lang="en-US" altLang="zh-CN" sz="2400" b="1" dirty="0" err="1">
                <a:solidFill>
                  <a:srgbClr val="0000FF"/>
                </a:solidFill>
              </a:rPr>
              <a:t>'</a:t>
            </a:r>
            <a:r>
              <a:rPr kumimoji="1" lang="en-US" altLang="zh-CN" sz="2400" b="1" dirty="0" err="1">
                <a:solidFill>
                  <a:srgbClr val="0000FF"/>
                </a:solidFill>
                <a:effectLst>
                  <a:outerShdw blurRad="38100" dist="38100" dir="2700000" algn="tl">
                    <a:srgbClr val="000000"/>
                  </a:outerShdw>
                </a:effectLst>
              </a:rPr>
              <a:t>|ε</a:t>
            </a:r>
            <a:endParaRPr kumimoji="1" lang="en-US" altLang="zh-CN" sz="2400" b="1" dirty="0">
              <a:solidFill>
                <a:srgbClr val="0000FF"/>
              </a:solidFill>
              <a:effectLst>
                <a:outerShdw blurRad="38100" dist="38100" dir="2700000" algn="tl">
                  <a:srgbClr val="000000"/>
                </a:outerShdw>
              </a:effectLst>
            </a:endParaRPr>
          </a:p>
          <a:p>
            <a:pPr>
              <a:spcBef>
                <a:spcPct val="20000"/>
              </a:spcBef>
              <a:buClr>
                <a:schemeClr val="tx2"/>
              </a:buClr>
              <a:buSzPct val="75000"/>
              <a:buFont typeface="Monotype Sorts" pitchFamily="2" charset="2"/>
              <a:buNone/>
              <a:defRPr/>
            </a:pPr>
            <a:r>
              <a:rPr kumimoji="1" lang="en-US" altLang="zh-CN" sz="2400" b="1" dirty="0">
                <a:solidFill>
                  <a:srgbClr val="0000FF"/>
                </a:solidFill>
                <a:effectLst>
                  <a:outerShdw blurRad="38100" dist="38100" dir="2700000" algn="tl">
                    <a:srgbClr val="000000"/>
                  </a:outerShdw>
                </a:effectLst>
              </a:rPr>
              <a:t>T→FT</a:t>
            </a:r>
            <a:r>
              <a:rPr lang="en-US" altLang="zh-CN" sz="2400" b="1" dirty="0">
                <a:solidFill>
                  <a:srgbClr val="0000FF"/>
                </a:solidFill>
              </a:rPr>
              <a:t>'</a:t>
            </a:r>
            <a:r>
              <a:rPr kumimoji="1" lang="en-US" altLang="zh-CN" sz="2400" b="1" dirty="0">
                <a:solidFill>
                  <a:srgbClr val="0000FF"/>
                </a:solidFill>
                <a:effectLst>
                  <a:outerShdw blurRad="38100" dist="38100" dir="2700000" algn="tl">
                    <a:srgbClr val="000000"/>
                  </a:outerShdw>
                </a:effectLst>
              </a:rPr>
              <a:t>   T</a:t>
            </a:r>
            <a:r>
              <a:rPr lang="en-US" altLang="zh-CN" sz="2400" b="1" dirty="0">
                <a:solidFill>
                  <a:srgbClr val="0000FF"/>
                </a:solidFill>
              </a:rPr>
              <a:t>'</a:t>
            </a:r>
            <a:r>
              <a:rPr kumimoji="1" lang="en-US" altLang="zh-CN" sz="2400" b="1" dirty="0">
                <a:solidFill>
                  <a:srgbClr val="0000FF"/>
                </a:solidFill>
                <a:effectLst>
                  <a:outerShdw blurRad="38100" dist="38100" dir="2700000" algn="tl">
                    <a:srgbClr val="000000"/>
                  </a:outerShdw>
                </a:effectLst>
              </a:rPr>
              <a:t>→*</a:t>
            </a:r>
            <a:r>
              <a:rPr kumimoji="1" lang="en-US" altLang="zh-CN" sz="2400" b="1" dirty="0" err="1">
                <a:solidFill>
                  <a:srgbClr val="0000FF"/>
                </a:solidFill>
                <a:effectLst>
                  <a:outerShdw blurRad="38100" dist="38100" dir="2700000" algn="tl">
                    <a:srgbClr val="000000"/>
                  </a:outerShdw>
                </a:effectLst>
              </a:rPr>
              <a:t>FT</a:t>
            </a:r>
            <a:r>
              <a:rPr lang="en-US" altLang="zh-CN" sz="2400" b="1" dirty="0" err="1">
                <a:solidFill>
                  <a:srgbClr val="0000FF"/>
                </a:solidFill>
              </a:rPr>
              <a:t>'</a:t>
            </a:r>
            <a:r>
              <a:rPr kumimoji="1" lang="en-US" altLang="zh-CN" sz="2400" b="1" dirty="0" err="1">
                <a:solidFill>
                  <a:srgbClr val="0000FF"/>
                </a:solidFill>
                <a:effectLst>
                  <a:outerShdw blurRad="38100" dist="38100" dir="2700000" algn="tl">
                    <a:srgbClr val="000000"/>
                  </a:outerShdw>
                </a:effectLst>
              </a:rPr>
              <a:t>|ε</a:t>
            </a:r>
            <a:endParaRPr kumimoji="1" lang="en-US" altLang="zh-CN" sz="2400" b="1" dirty="0">
              <a:solidFill>
                <a:srgbClr val="0000FF"/>
              </a:solidFill>
              <a:effectLst>
                <a:outerShdw blurRad="38100" dist="38100" dir="2700000" algn="tl">
                  <a:srgbClr val="000000"/>
                </a:outerShdw>
              </a:effectLst>
            </a:endParaRPr>
          </a:p>
          <a:p>
            <a:pPr>
              <a:spcBef>
                <a:spcPct val="20000"/>
              </a:spcBef>
              <a:buClr>
                <a:schemeClr val="tx2"/>
              </a:buClr>
              <a:buSzPct val="75000"/>
              <a:buFont typeface="Monotype Sorts" pitchFamily="2" charset="2"/>
              <a:buNone/>
              <a:defRPr/>
            </a:pPr>
            <a:r>
              <a:rPr kumimoji="1" lang="en-US" altLang="zh-CN" sz="2400" b="1" dirty="0">
                <a:solidFill>
                  <a:srgbClr val="0000FF"/>
                </a:solidFill>
                <a:effectLst>
                  <a:outerShdw blurRad="38100" dist="38100" dir="2700000" algn="tl">
                    <a:srgbClr val="000000"/>
                  </a:outerShdw>
                </a:effectLst>
              </a:rPr>
              <a:t>F→(E)|id</a:t>
            </a:r>
          </a:p>
        </p:txBody>
      </p:sp>
      <p:sp>
        <p:nvSpPr>
          <p:cNvPr id="1144837" name="Rectangle 5">
            <a:extLst>
              <a:ext uri="{FF2B5EF4-FFF2-40B4-BE49-F238E27FC236}">
                <a16:creationId xmlns:a16="http://schemas.microsoft.com/office/drawing/2014/main" id="{131D1C20-DD2A-493A-B669-5C86AE541D1E}"/>
              </a:ext>
            </a:extLst>
          </p:cNvPr>
          <p:cNvSpPr>
            <a:spLocks noChangeArrowheads="1"/>
          </p:cNvSpPr>
          <p:nvPr/>
        </p:nvSpPr>
        <p:spPr bwMode="auto">
          <a:xfrm>
            <a:off x="5664200" y="1846263"/>
            <a:ext cx="4572000" cy="2392362"/>
          </a:xfrm>
          <a:prstGeom prst="rect">
            <a:avLst/>
          </a:prstGeom>
          <a:noFill/>
          <a:ln w="9525">
            <a:noFill/>
            <a:miter lim="800000"/>
          </a:ln>
          <a:effectLst/>
        </p:spPr>
        <p:txBody>
          <a:bodyPr lIns="92075" tIns="46038" rIns="92075" bIns="46038">
            <a:spAutoFit/>
          </a:bodyPr>
          <a:lstStyle/>
          <a:p>
            <a:pPr>
              <a:lnSpc>
                <a:spcPct val="110000"/>
              </a:lnSpc>
              <a:spcBef>
                <a:spcPct val="20000"/>
              </a:spcBef>
              <a:buClr>
                <a:schemeClr val="tx2"/>
              </a:buClr>
              <a:buSzPct val="75000"/>
              <a:buFont typeface="Monotype Sorts" pitchFamily="2" charset="2"/>
              <a:buNone/>
              <a:defRPr/>
            </a:pPr>
            <a:r>
              <a:rPr kumimoji="1" lang="en-US" altLang="zh-CN" sz="2400" b="1">
                <a:solidFill>
                  <a:srgbClr val="FF0000"/>
                </a:solidFill>
                <a:effectLst>
                  <a:outerShdw blurRad="38100" dist="38100" dir="2700000" algn="tl">
                    <a:srgbClr val="000000"/>
                  </a:outerShdw>
                </a:effectLst>
              </a:rPr>
              <a:t>FIRST(F)={</a:t>
            </a:r>
            <a:r>
              <a:rPr kumimoji="1" lang="zh-CN" altLang="en-US" sz="2400" b="1">
                <a:solidFill>
                  <a:srgbClr val="FF0000"/>
                </a:solidFill>
                <a:effectLst>
                  <a:outerShdw blurRad="38100" dist="38100" dir="2700000" algn="tl">
                    <a:srgbClr val="000000"/>
                  </a:outerShdw>
                </a:effectLst>
              </a:rPr>
              <a:t>（</a:t>
            </a:r>
            <a:r>
              <a:rPr kumimoji="1" lang="en-US" altLang="zh-CN" sz="2400" b="1">
                <a:solidFill>
                  <a:srgbClr val="FF0000"/>
                </a:solidFill>
                <a:effectLst>
                  <a:outerShdw blurRad="38100" dist="38100" dir="2700000" algn="tl">
                    <a:srgbClr val="000000"/>
                  </a:outerShdw>
                </a:effectLst>
              </a:rPr>
              <a:t>,id}</a:t>
            </a:r>
          </a:p>
          <a:p>
            <a:pPr>
              <a:lnSpc>
                <a:spcPct val="110000"/>
              </a:lnSpc>
              <a:spcBef>
                <a:spcPct val="20000"/>
              </a:spcBef>
              <a:buClr>
                <a:schemeClr val="tx2"/>
              </a:buClr>
              <a:buSzPct val="75000"/>
              <a:buFont typeface="Monotype Sorts" pitchFamily="2" charset="2"/>
              <a:buNone/>
              <a:defRPr/>
            </a:pPr>
            <a:r>
              <a:rPr kumimoji="1" lang="en-US" altLang="zh-CN" sz="2400" b="1">
                <a:solidFill>
                  <a:srgbClr val="FF0000"/>
                </a:solidFill>
                <a:effectLst>
                  <a:outerShdw blurRad="38100" dist="38100" dir="2700000" algn="tl">
                    <a:srgbClr val="000000"/>
                  </a:outerShdw>
                </a:effectLst>
              </a:rPr>
              <a:t>FIRST(T)=FIRST(F)={</a:t>
            </a:r>
            <a:r>
              <a:rPr kumimoji="1" lang="zh-CN" altLang="en-US" sz="2400" b="1">
                <a:solidFill>
                  <a:srgbClr val="FF0000"/>
                </a:solidFill>
                <a:effectLst>
                  <a:outerShdw blurRad="38100" dist="38100" dir="2700000" algn="tl">
                    <a:srgbClr val="000000"/>
                  </a:outerShdw>
                </a:effectLst>
              </a:rPr>
              <a:t>（</a:t>
            </a:r>
            <a:r>
              <a:rPr kumimoji="1" lang="en-US" altLang="zh-CN" sz="2400" b="1">
                <a:solidFill>
                  <a:srgbClr val="FF0000"/>
                </a:solidFill>
                <a:effectLst>
                  <a:outerShdw blurRad="38100" dist="38100" dir="2700000" algn="tl">
                    <a:srgbClr val="000000"/>
                  </a:outerShdw>
                </a:effectLst>
              </a:rPr>
              <a:t>,id}    </a:t>
            </a:r>
          </a:p>
          <a:p>
            <a:pPr>
              <a:lnSpc>
                <a:spcPct val="110000"/>
              </a:lnSpc>
              <a:spcBef>
                <a:spcPct val="20000"/>
              </a:spcBef>
              <a:buClr>
                <a:schemeClr val="tx2"/>
              </a:buClr>
              <a:buSzPct val="75000"/>
              <a:buFont typeface="Monotype Sorts" pitchFamily="2" charset="2"/>
              <a:buNone/>
              <a:defRPr/>
            </a:pPr>
            <a:r>
              <a:rPr kumimoji="1" lang="en-US" altLang="zh-CN" sz="2400" b="1">
                <a:solidFill>
                  <a:srgbClr val="FF0000"/>
                </a:solidFill>
                <a:effectLst>
                  <a:outerShdw blurRad="38100" dist="38100" dir="2700000" algn="tl">
                    <a:srgbClr val="000000"/>
                  </a:outerShdw>
                </a:effectLst>
              </a:rPr>
              <a:t>FIRST(E)=FIRST(T)={</a:t>
            </a:r>
            <a:r>
              <a:rPr kumimoji="1" lang="zh-CN" altLang="en-US" sz="2400" b="1">
                <a:solidFill>
                  <a:srgbClr val="FF0000"/>
                </a:solidFill>
                <a:effectLst>
                  <a:outerShdw blurRad="38100" dist="38100" dir="2700000" algn="tl">
                    <a:srgbClr val="000000"/>
                  </a:outerShdw>
                </a:effectLst>
              </a:rPr>
              <a:t>（</a:t>
            </a:r>
            <a:r>
              <a:rPr kumimoji="1" lang="en-US" altLang="zh-CN" sz="2400" b="1">
                <a:solidFill>
                  <a:srgbClr val="FF0000"/>
                </a:solidFill>
                <a:effectLst>
                  <a:outerShdw blurRad="38100" dist="38100" dir="2700000" algn="tl">
                    <a:srgbClr val="000000"/>
                  </a:outerShdw>
                </a:effectLst>
              </a:rPr>
              <a:t>,id}  </a:t>
            </a:r>
          </a:p>
          <a:p>
            <a:pPr>
              <a:lnSpc>
                <a:spcPct val="110000"/>
              </a:lnSpc>
              <a:spcBef>
                <a:spcPct val="20000"/>
              </a:spcBef>
              <a:buClr>
                <a:schemeClr val="tx2"/>
              </a:buClr>
              <a:buSzPct val="75000"/>
              <a:buFont typeface="Monotype Sorts" pitchFamily="2" charset="2"/>
              <a:buNone/>
              <a:defRPr/>
            </a:pPr>
            <a:r>
              <a:rPr kumimoji="1" lang="en-US" altLang="zh-CN" sz="2400" b="1">
                <a:solidFill>
                  <a:srgbClr val="FF0000"/>
                </a:solidFill>
                <a:effectLst>
                  <a:outerShdw blurRad="38100" dist="38100" dir="2700000" algn="tl">
                    <a:srgbClr val="000000"/>
                  </a:outerShdw>
                </a:effectLst>
              </a:rPr>
              <a:t>FIRST(E</a:t>
            </a:r>
            <a:r>
              <a:rPr lang="en-US" altLang="zh-CN" b="1">
                <a:solidFill>
                  <a:srgbClr val="FF0000"/>
                </a:solidFill>
              </a:rPr>
              <a:t>'</a:t>
            </a:r>
            <a:r>
              <a:rPr kumimoji="1" lang="en-US" altLang="zh-CN" sz="2400" b="1">
                <a:solidFill>
                  <a:srgbClr val="FF0000"/>
                </a:solidFill>
                <a:effectLst>
                  <a:outerShdw blurRad="38100" dist="38100" dir="2700000" algn="tl">
                    <a:srgbClr val="000000"/>
                  </a:outerShdw>
                </a:effectLst>
              </a:rPr>
              <a:t>)={+</a:t>
            </a:r>
            <a:r>
              <a:rPr kumimoji="1" lang="zh-CN" altLang="en-US" sz="2400" b="1">
                <a:solidFill>
                  <a:srgbClr val="FF0000"/>
                </a:solidFill>
                <a:effectLst>
                  <a:outerShdw blurRad="38100" dist="38100" dir="2700000" algn="tl">
                    <a:srgbClr val="000000"/>
                  </a:outerShdw>
                </a:effectLst>
              </a:rPr>
              <a:t>，</a:t>
            </a:r>
            <a:r>
              <a:rPr kumimoji="1" lang="en-US" altLang="zh-CN" sz="2400" b="1">
                <a:solidFill>
                  <a:srgbClr val="FF0000"/>
                </a:solidFill>
                <a:effectLst>
                  <a:outerShdw blurRad="38100" dist="38100" dir="2700000" algn="tl">
                    <a:srgbClr val="000000"/>
                  </a:outerShdw>
                </a:effectLst>
              </a:rPr>
              <a:t>ε}</a:t>
            </a:r>
          </a:p>
          <a:p>
            <a:pPr>
              <a:lnSpc>
                <a:spcPct val="110000"/>
              </a:lnSpc>
              <a:spcBef>
                <a:spcPct val="20000"/>
              </a:spcBef>
              <a:buClr>
                <a:schemeClr val="tx2"/>
              </a:buClr>
              <a:buSzPct val="75000"/>
              <a:buFont typeface="Monotype Sorts" pitchFamily="2" charset="2"/>
              <a:buNone/>
              <a:defRPr/>
            </a:pPr>
            <a:r>
              <a:rPr kumimoji="1" lang="en-US" altLang="zh-CN" sz="2400" b="1">
                <a:solidFill>
                  <a:srgbClr val="FF0000"/>
                </a:solidFill>
                <a:effectLst>
                  <a:outerShdw blurRad="38100" dist="38100" dir="2700000" algn="tl">
                    <a:srgbClr val="000000"/>
                  </a:outerShdw>
                </a:effectLst>
              </a:rPr>
              <a:t>FIRST(T</a:t>
            </a:r>
            <a:r>
              <a:rPr lang="en-US" altLang="zh-CN" b="1">
                <a:solidFill>
                  <a:srgbClr val="FF0000"/>
                </a:solidFill>
              </a:rPr>
              <a:t>'</a:t>
            </a:r>
            <a:r>
              <a:rPr kumimoji="1" lang="en-US" altLang="zh-CN" sz="2400" b="1">
                <a:solidFill>
                  <a:srgbClr val="FF0000"/>
                </a:solidFill>
                <a:effectLst>
                  <a:outerShdw blurRad="38100" dist="38100" dir="2700000" algn="tl">
                    <a:srgbClr val="000000"/>
                  </a:outerShdw>
                </a:effectLst>
              </a:rPr>
              <a:t>)={*,ε}</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44837"/>
                                        </p:tgtEl>
                                        <p:attrNameLst>
                                          <p:attrName>style.visibility</p:attrName>
                                        </p:attrNameLst>
                                      </p:cBhvr>
                                      <p:to>
                                        <p:strVal val="visible"/>
                                      </p:to>
                                    </p:set>
                                    <p:animEffect transition="in" filter="blinds(horizontal)">
                                      <p:cBhvr>
                                        <p:cTn id="7" dur="500"/>
                                        <p:tgtEl>
                                          <p:spTgt spid="11448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1144835">
                                            <p:txEl>
                                              <p:pRg st="0" end="0"/>
                                            </p:txEl>
                                          </p:spTgt>
                                        </p:tgtEl>
                                        <p:attrNameLst>
                                          <p:attrName>style.visibility</p:attrName>
                                        </p:attrNameLst>
                                      </p:cBhvr>
                                      <p:to>
                                        <p:strVal val="visible"/>
                                      </p:to>
                                    </p:set>
                                    <p:animEffect transition="in" filter="wipe(up)">
                                      <p:cBhvr>
                                        <p:cTn id="12" dur="75"/>
                                        <p:tgtEl>
                                          <p:spTgt spid="1144835">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TYP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1144835">
                                            <p:txEl>
                                              <p:pRg st="1" end="1"/>
                                            </p:txEl>
                                          </p:spTgt>
                                        </p:tgtEl>
                                        <p:attrNameLst>
                                          <p:attrName>style.visibility</p:attrName>
                                        </p:attrNameLst>
                                      </p:cBhvr>
                                      <p:to>
                                        <p:strVal val="visible"/>
                                      </p:to>
                                    </p:set>
                                    <p:animEffect transition="in" filter="wipe(up)">
                                      <p:cBhvr>
                                        <p:cTn id="17" dur="75"/>
                                        <p:tgtEl>
                                          <p:spTgt spid="1144835">
                                            <p:txEl>
                                              <p:pRg st="1" end="1"/>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TYPE.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iterate type="lt">
                                    <p:tmPct val="100000"/>
                                  </p:iterate>
                                  <p:childTnLst>
                                    <p:set>
                                      <p:cBhvr>
                                        <p:cTn id="21" dur="1" fill="hold">
                                          <p:stCondLst>
                                            <p:cond delay="0"/>
                                          </p:stCondLst>
                                        </p:cTn>
                                        <p:tgtEl>
                                          <p:spTgt spid="1144835">
                                            <p:txEl>
                                              <p:pRg st="2" end="2"/>
                                            </p:txEl>
                                          </p:spTgt>
                                        </p:tgtEl>
                                        <p:attrNameLst>
                                          <p:attrName>style.visibility</p:attrName>
                                        </p:attrNameLst>
                                      </p:cBhvr>
                                      <p:to>
                                        <p:strVal val="visible"/>
                                      </p:to>
                                    </p:set>
                                    <p:animEffect transition="in" filter="wipe(up)">
                                      <p:cBhvr>
                                        <p:cTn id="22" dur="75"/>
                                        <p:tgtEl>
                                          <p:spTgt spid="1144835">
                                            <p:txEl>
                                              <p:pRg st="2" end="2"/>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TYPE.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iterate type="lt">
                                    <p:tmPct val="100000"/>
                                  </p:iterate>
                                  <p:childTnLst>
                                    <p:set>
                                      <p:cBhvr>
                                        <p:cTn id="26" dur="1" fill="hold">
                                          <p:stCondLst>
                                            <p:cond delay="0"/>
                                          </p:stCondLst>
                                        </p:cTn>
                                        <p:tgtEl>
                                          <p:spTgt spid="1144835">
                                            <p:txEl>
                                              <p:pRg st="3" end="3"/>
                                            </p:txEl>
                                          </p:spTgt>
                                        </p:tgtEl>
                                        <p:attrNameLst>
                                          <p:attrName>style.visibility</p:attrName>
                                        </p:attrNameLst>
                                      </p:cBhvr>
                                      <p:to>
                                        <p:strVal val="visible"/>
                                      </p:to>
                                    </p:set>
                                    <p:animEffect transition="in" filter="wipe(up)">
                                      <p:cBhvr>
                                        <p:cTn id="27" dur="75"/>
                                        <p:tgtEl>
                                          <p:spTgt spid="1144835">
                                            <p:txEl>
                                              <p:pRg st="3" end="3"/>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TYPE.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iterate type="lt">
                                    <p:tmPct val="100000"/>
                                  </p:iterate>
                                  <p:childTnLst>
                                    <p:set>
                                      <p:cBhvr>
                                        <p:cTn id="31" dur="1" fill="hold">
                                          <p:stCondLst>
                                            <p:cond delay="0"/>
                                          </p:stCondLst>
                                        </p:cTn>
                                        <p:tgtEl>
                                          <p:spTgt spid="1144835">
                                            <p:txEl>
                                              <p:pRg st="4" end="4"/>
                                            </p:txEl>
                                          </p:spTgt>
                                        </p:tgtEl>
                                        <p:attrNameLst>
                                          <p:attrName>style.visibility</p:attrName>
                                        </p:attrNameLst>
                                      </p:cBhvr>
                                      <p:to>
                                        <p:strVal val="visible"/>
                                      </p:to>
                                    </p:set>
                                    <p:animEffect transition="in" filter="wipe(up)">
                                      <p:cBhvr>
                                        <p:cTn id="32" dur="75"/>
                                        <p:tgtEl>
                                          <p:spTgt spid="1144835">
                                            <p:txEl>
                                              <p:pRg st="4" end="4"/>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4835" grpId="0" build="p"/>
      <p:bldP spid="114483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3">
            <a:extLst>
              <a:ext uri="{FF2B5EF4-FFF2-40B4-BE49-F238E27FC236}">
                <a16:creationId xmlns:a16="http://schemas.microsoft.com/office/drawing/2014/main" id="{59D345DF-7D75-459E-B153-AEBA9C783707}"/>
              </a:ext>
            </a:extLst>
          </p:cNvPr>
          <p:cNvSpPr>
            <a:spLocks noGrp="1"/>
          </p:cNvSpPr>
          <p:nvPr>
            <p:ph type="dt" sz="quarter" idx="10"/>
          </p:nvPr>
        </p:nvSpPr>
        <p:spPr bwMode="auto">
          <a:xfrm>
            <a:off x="1981200" y="6245225"/>
            <a:ext cx="2133600" cy="476250"/>
          </a:xfrm>
          <a:ln>
            <a:miter lim="800000"/>
          </a:ln>
        </p:spPr>
        <p:txBody>
          <a:bodyPr vert="horz" wrap="square" lIns="91440" tIns="45720" rIns="91440" bIns="45720" numCol="1" rtlCol="0" anchor="t" anchorCtr="0" compatLnSpc="1"/>
          <a:lstStyle/>
          <a:p>
            <a:pPr>
              <a:buFontTx/>
              <a:buNone/>
              <a:defRPr/>
            </a:pPr>
            <a:fld id="{8CC76A98-B731-401B-9042-457281335774}" type="datetime1">
              <a:rPr lang="zh-CN" altLang="en-US" noProof="0" smtClean="0">
                <a:latin typeface="+mn-lt"/>
              </a:rPr>
              <a:pPr>
                <a:buFontTx/>
                <a:buNone/>
                <a:defRPr/>
              </a:pPr>
              <a:t>2024/5/7</a:t>
            </a:fld>
            <a:endParaRPr lang="en-US" altLang="zh-CN" noProof="0">
              <a:latin typeface="+mn-lt"/>
            </a:endParaRPr>
          </a:p>
        </p:txBody>
      </p:sp>
      <p:sp>
        <p:nvSpPr>
          <p:cNvPr id="59395" name="灯片编号占位符 5">
            <a:extLst>
              <a:ext uri="{FF2B5EF4-FFF2-40B4-BE49-F238E27FC236}">
                <a16:creationId xmlns:a16="http://schemas.microsoft.com/office/drawing/2014/main" id="{3E2F8FD3-902D-4130-8385-B2F045F03E60}"/>
              </a:ext>
            </a:extLst>
          </p:cNvPr>
          <p:cNvSpPr>
            <a:spLocks noGrp="1" noChangeArrowheads="1"/>
          </p:cNvSpPr>
          <p:nvPr>
            <p:ph type="sldNum" sz="quarter" idx="12"/>
          </p:nvPr>
        </p:nvSpPr>
        <p:spPr bwMode="auto">
          <a:xfrm>
            <a:off x="8077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fld id="{CCC5EACF-1C54-4A90-A0B2-AAC3F674A08A}" type="slidenum">
              <a:rPr lang="en-US" altLang="zh-CN" sz="1400">
                <a:latin typeface="Arial" panose="020B0604020202020204" pitchFamily="34" charset="0"/>
              </a:rPr>
              <a:pPr/>
              <a:t>13</a:t>
            </a:fld>
            <a:endParaRPr lang="en-US" altLang="zh-CN" sz="1400">
              <a:latin typeface="Arial" panose="020B0604020202020204" pitchFamily="34" charset="0"/>
            </a:endParaRPr>
          </a:p>
        </p:txBody>
      </p:sp>
      <p:sp>
        <p:nvSpPr>
          <p:cNvPr id="59396" name="Rectangle 2">
            <a:extLst>
              <a:ext uri="{FF2B5EF4-FFF2-40B4-BE49-F238E27FC236}">
                <a16:creationId xmlns:a16="http://schemas.microsoft.com/office/drawing/2014/main" id="{714C3971-645E-45EB-9B37-561ECCDF952C}"/>
              </a:ext>
            </a:extLst>
          </p:cNvPr>
          <p:cNvSpPr>
            <a:spLocks noGrp="1" noChangeArrowheads="1"/>
          </p:cNvSpPr>
          <p:nvPr>
            <p:ph type="title" idx="4294967295"/>
          </p:nvPr>
        </p:nvSpPr>
        <p:spPr>
          <a:xfrm>
            <a:off x="2711450" y="333375"/>
            <a:ext cx="6953250" cy="865188"/>
          </a:xfrm>
        </p:spPr>
        <p:txBody>
          <a:bodyPr anchor="ctr"/>
          <a:lstStyle/>
          <a:p>
            <a:pPr eaLnBrk="1" hangingPunct="1"/>
            <a:r>
              <a:rPr lang="zh-CN" altLang="en-US">
                <a:latin typeface="Times New Roman" panose="02020603050405020304" pitchFamily="18" charset="0"/>
              </a:rPr>
              <a:t>表达式文法是 </a:t>
            </a:r>
            <a:r>
              <a:rPr lang="en-US" altLang="zh-CN">
                <a:latin typeface="Times New Roman" panose="02020603050405020304" pitchFamily="18" charset="0"/>
              </a:rPr>
              <a:t>LL(1) </a:t>
            </a:r>
            <a:r>
              <a:rPr lang="zh-CN" altLang="zh-CN">
                <a:latin typeface="Times New Roman" panose="02020603050405020304" pitchFamily="18" charset="0"/>
              </a:rPr>
              <a:t>文法</a:t>
            </a:r>
            <a:endParaRPr lang="zh-CN" altLang="en-US">
              <a:latin typeface="Times New Roman" panose="02020603050405020304" pitchFamily="18" charset="0"/>
            </a:endParaRPr>
          </a:p>
        </p:txBody>
      </p:sp>
      <p:sp>
        <p:nvSpPr>
          <p:cNvPr id="59397" name="Rectangle 3">
            <a:extLst>
              <a:ext uri="{FF2B5EF4-FFF2-40B4-BE49-F238E27FC236}">
                <a16:creationId xmlns:a16="http://schemas.microsoft.com/office/drawing/2014/main" id="{BB7B5213-C272-4514-8C1C-706E6EF913E9}"/>
              </a:ext>
            </a:extLst>
          </p:cNvPr>
          <p:cNvSpPr>
            <a:spLocks noGrp="1" noChangeArrowheads="1"/>
          </p:cNvSpPr>
          <p:nvPr>
            <p:ph type="body" idx="4294967295"/>
          </p:nvPr>
        </p:nvSpPr>
        <p:spPr>
          <a:xfrm>
            <a:off x="2279651" y="1484313"/>
            <a:ext cx="7777163" cy="4724400"/>
          </a:xfrm>
        </p:spPr>
        <p:txBody>
          <a:bodyPr/>
          <a:lstStyle/>
          <a:p>
            <a:pPr eaLnBrk="1" hangingPunct="1"/>
            <a:r>
              <a:rPr lang="en-US" altLang="zh-CN">
                <a:latin typeface="楷体_GB2312" pitchFamily="49" charset="-122"/>
              </a:rPr>
              <a:t>E → T E'        </a:t>
            </a:r>
          </a:p>
          <a:p>
            <a:pPr eaLnBrk="1" hangingPunct="1"/>
            <a:r>
              <a:rPr lang="en-US" altLang="zh-CN">
                <a:latin typeface="楷体_GB2312" pitchFamily="49" charset="-122"/>
              </a:rPr>
              <a:t>E'→ + T E'</a:t>
            </a:r>
            <a:r>
              <a:rPr lang="zh-CN" altLang="en-US">
                <a:latin typeface="楷体_GB2312" pitchFamily="49" charset="-122"/>
              </a:rPr>
              <a:t>｜</a:t>
            </a:r>
            <a:r>
              <a:rPr lang="en-US" altLang="zh-CN">
                <a:latin typeface="楷体_GB2312" pitchFamily="49" charset="-122"/>
              </a:rPr>
              <a:t>ε  </a:t>
            </a:r>
          </a:p>
          <a:p>
            <a:pPr eaLnBrk="1" hangingPunct="1"/>
            <a:r>
              <a:rPr lang="en-US" altLang="zh-CN">
                <a:latin typeface="楷体_GB2312" pitchFamily="49" charset="-122"/>
              </a:rPr>
              <a:t>T → F T'        </a:t>
            </a:r>
          </a:p>
          <a:p>
            <a:pPr eaLnBrk="1" hangingPunct="1"/>
            <a:r>
              <a:rPr lang="en-US" altLang="zh-CN">
                <a:latin typeface="楷体_GB2312" pitchFamily="49" charset="-122"/>
              </a:rPr>
              <a:t>T'→ * F T'</a:t>
            </a:r>
            <a:r>
              <a:rPr lang="zh-CN" altLang="en-US">
                <a:latin typeface="楷体_GB2312" pitchFamily="49" charset="-122"/>
              </a:rPr>
              <a:t>｜</a:t>
            </a:r>
            <a:r>
              <a:rPr lang="en-US" altLang="zh-CN">
                <a:latin typeface="楷体_GB2312" pitchFamily="49" charset="-122"/>
              </a:rPr>
              <a:t>ε  </a:t>
            </a:r>
          </a:p>
          <a:p>
            <a:pPr eaLnBrk="1" hangingPunct="1"/>
            <a:r>
              <a:rPr lang="en-US" altLang="zh-CN">
                <a:latin typeface="楷体_GB2312" pitchFamily="49" charset="-122"/>
              </a:rPr>
              <a:t>F → ( E )</a:t>
            </a:r>
            <a:r>
              <a:rPr lang="zh-CN" altLang="en-US">
                <a:latin typeface="楷体_GB2312" pitchFamily="49" charset="-122"/>
              </a:rPr>
              <a:t>｜</a:t>
            </a:r>
            <a:r>
              <a:rPr lang="en-US" altLang="zh-CN">
                <a:latin typeface="楷体_GB2312" pitchFamily="49" charset="-122"/>
              </a:rPr>
              <a:t>id</a:t>
            </a:r>
          </a:p>
          <a:p>
            <a:pPr eaLnBrk="1" hangingPunct="1">
              <a:buFont typeface="Wingdings" panose="05000000000000000000" pitchFamily="2" charset="2"/>
              <a:buNone/>
            </a:pPr>
            <a:r>
              <a:rPr lang="zh-CN" altLang="en-US">
                <a:latin typeface="楷体_GB2312" pitchFamily="49" charset="-122"/>
              </a:rPr>
              <a:t>考察</a:t>
            </a:r>
          </a:p>
          <a:p>
            <a:pPr eaLnBrk="1" hangingPunct="1"/>
            <a:r>
              <a:rPr lang="en-US" altLang="zh-CN">
                <a:latin typeface="楷体_GB2312" pitchFamily="49" charset="-122"/>
              </a:rPr>
              <a:t>E' :   + </a:t>
            </a:r>
            <a:r>
              <a:rPr lang="zh-CN" altLang="en-US">
                <a:latin typeface="楷体_GB2312" pitchFamily="49" charset="-122"/>
              </a:rPr>
              <a:t>不在 </a:t>
            </a:r>
            <a:r>
              <a:rPr lang="en-US" altLang="zh-CN">
                <a:latin typeface="楷体_GB2312" pitchFamily="49" charset="-122"/>
              </a:rPr>
              <a:t>FOLLOW( E' ) = { ), # }</a:t>
            </a:r>
          </a:p>
          <a:p>
            <a:pPr eaLnBrk="1" hangingPunct="1"/>
            <a:r>
              <a:rPr lang="en-US" altLang="zh-CN">
                <a:latin typeface="楷体_GB2312" pitchFamily="49" charset="-122"/>
              </a:rPr>
              <a:t>T' :   * </a:t>
            </a:r>
            <a:r>
              <a:rPr lang="zh-CN" altLang="en-US">
                <a:latin typeface="楷体_GB2312" pitchFamily="49" charset="-122"/>
              </a:rPr>
              <a:t>不在 </a:t>
            </a:r>
            <a:r>
              <a:rPr lang="en-US" altLang="zh-CN">
                <a:latin typeface="楷体_GB2312" pitchFamily="49" charset="-122"/>
              </a:rPr>
              <a:t>FOLLOW( T' ) = { +, ), # }</a:t>
            </a:r>
          </a:p>
          <a:p>
            <a:pPr eaLnBrk="1" hangingPunct="1"/>
            <a:r>
              <a:rPr lang="en-US" altLang="zh-CN">
                <a:latin typeface="楷体_GB2312" pitchFamily="49" charset="-122"/>
              </a:rPr>
              <a:t>F:   ( </a:t>
            </a:r>
            <a:r>
              <a:rPr lang="zh-CN" altLang="zh-CN">
                <a:latin typeface="楷体_GB2312" pitchFamily="49" charset="-122"/>
              </a:rPr>
              <a:t>和 </a:t>
            </a:r>
            <a:r>
              <a:rPr lang="en-US" altLang="zh-CN">
                <a:latin typeface="楷体_GB2312" pitchFamily="49" charset="-122"/>
              </a:rPr>
              <a:t>id </a:t>
            </a:r>
            <a:r>
              <a:rPr lang="zh-CN" altLang="en-US">
                <a:latin typeface="楷体_GB2312" pitchFamily="49" charset="-122"/>
              </a:rPr>
              <a:t>不同</a:t>
            </a:r>
          </a:p>
        </p:txBody>
      </p:sp>
      <p:sp>
        <p:nvSpPr>
          <p:cNvPr id="1147908" name="Freeform 4">
            <a:extLst>
              <a:ext uri="{FF2B5EF4-FFF2-40B4-BE49-F238E27FC236}">
                <a16:creationId xmlns:a16="http://schemas.microsoft.com/office/drawing/2014/main" id="{CC72768D-89F0-4A9D-97E4-89C98334D0A4}"/>
              </a:ext>
            </a:extLst>
          </p:cNvPr>
          <p:cNvSpPr>
            <a:spLocks noChangeArrowheads="1"/>
          </p:cNvSpPr>
          <p:nvPr/>
        </p:nvSpPr>
        <p:spPr bwMode="auto">
          <a:xfrm>
            <a:off x="2584450" y="2063750"/>
            <a:ext cx="1079500" cy="2514600"/>
          </a:xfrm>
          <a:custGeom>
            <a:avLst/>
            <a:gdLst>
              <a:gd name="T0" fmla="*/ 2147483647 w 680"/>
              <a:gd name="T1" fmla="*/ 2147483647 h 1584"/>
              <a:gd name="T2" fmla="*/ 2147483647 w 680"/>
              <a:gd name="T3" fmla="*/ 2147483647 h 1584"/>
              <a:gd name="T4" fmla="*/ 2147483647 w 680"/>
              <a:gd name="T5" fmla="*/ 0 h 1584"/>
              <a:gd name="T6" fmla="*/ 0 60000 65536"/>
              <a:gd name="T7" fmla="*/ 0 60000 65536"/>
              <a:gd name="T8" fmla="*/ 0 60000 65536"/>
              <a:gd name="T9" fmla="*/ 0 w 680"/>
              <a:gd name="T10" fmla="*/ 0 h 1584"/>
              <a:gd name="T11" fmla="*/ 680 w 680"/>
              <a:gd name="T12" fmla="*/ 1584 h 1584"/>
            </a:gdLst>
            <a:ahLst/>
            <a:cxnLst>
              <a:cxn ang="T6">
                <a:pos x="T0" y="T1"/>
              </a:cxn>
              <a:cxn ang="T7">
                <a:pos x="T2" y="T3"/>
              </a:cxn>
              <a:cxn ang="T8">
                <a:pos x="T4" y="T5"/>
              </a:cxn>
            </a:cxnLst>
            <a:rect l="T9" t="T10" r="T11" b="T12"/>
            <a:pathLst>
              <a:path w="680" h="1584">
                <a:moveTo>
                  <a:pt x="680" y="1584"/>
                </a:moveTo>
                <a:cubicBezTo>
                  <a:pt x="348" y="1308"/>
                  <a:pt x="16" y="1032"/>
                  <a:pt x="8" y="768"/>
                </a:cubicBezTo>
                <a:cubicBezTo>
                  <a:pt x="0" y="504"/>
                  <a:pt x="316" y="252"/>
                  <a:pt x="632" y="0"/>
                </a:cubicBezTo>
              </a:path>
            </a:pathLst>
          </a:cu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47909" name="Freeform 5">
            <a:extLst>
              <a:ext uri="{FF2B5EF4-FFF2-40B4-BE49-F238E27FC236}">
                <a16:creationId xmlns:a16="http://schemas.microsoft.com/office/drawing/2014/main" id="{3A656E5F-0417-43DF-BB26-256441064565}"/>
              </a:ext>
            </a:extLst>
          </p:cNvPr>
          <p:cNvSpPr>
            <a:spLocks noChangeArrowheads="1"/>
          </p:cNvSpPr>
          <p:nvPr/>
        </p:nvSpPr>
        <p:spPr bwMode="auto">
          <a:xfrm>
            <a:off x="5327650" y="2063750"/>
            <a:ext cx="1574800" cy="2514600"/>
          </a:xfrm>
          <a:custGeom>
            <a:avLst/>
            <a:gdLst>
              <a:gd name="T0" fmla="*/ 2147483647 w 992"/>
              <a:gd name="T1" fmla="*/ 2147483647 h 1536"/>
              <a:gd name="T2" fmla="*/ 2147483647 w 992"/>
              <a:gd name="T3" fmla="*/ 2147483647 h 1536"/>
              <a:gd name="T4" fmla="*/ 0 w 992"/>
              <a:gd name="T5" fmla="*/ 0 h 1536"/>
              <a:gd name="T6" fmla="*/ 0 60000 65536"/>
              <a:gd name="T7" fmla="*/ 0 60000 65536"/>
              <a:gd name="T8" fmla="*/ 0 60000 65536"/>
              <a:gd name="T9" fmla="*/ 0 w 992"/>
              <a:gd name="T10" fmla="*/ 0 h 1536"/>
              <a:gd name="T11" fmla="*/ 992 w 992"/>
              <a:gd name="T12" fmla="*/ 1536 h 1536"/>
            </a:gdLst>
            <a:ahLst/>
            <a:cxnLst>
              <a:cxn ang="T6">
                <a:pos x="T0" y="T1"/>
              </a:cxn>
              <a:cxn ang="T7">
                <a:pos x="T2" y="T3"/>
              </a:cxn>
              <a:cxn ang="T8">
                <a:pos x="T4" y="T5"/>
              </a:cxn>
            </a:cxnLst>
            <a:rect l="T9" t="T10" r="T11" b="T12"/>
            <a:pathLst>
              <a:path w="992" h="1536">
                <a:moveTo>
                  <a:pt x="480" y="1536"/>
                </a:moveTo>
                <a:cubicBezTo>
                  <a:pt x="736" y="1256"/>
                  <a:pt x="992" y="976"/>
                  <a:pt x="912" y="720"/>
                </a:cubicBezTo>
                <a:cubicBezTo>
                  <a:pt x="832" y="464"/>
                  <a:pt x="160" y="120"/>
                  <a:pt x="0" y="0"/>
                </a:cubicBezTo>
              </a:path>
            </a:pathLst>
          </a:cu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47910" name="Freeform 6">
            <a:extLst>
              <a:ext uri="{FF2B5EF4-FFF2-40B4-BE49-F238E27FC236}">
                <a16:creationId xmlns:a16="http://schemas.microsoft.com/office/drawing/2014/main" id="{0C3E42A0-B712-4790-98F6-14277D8F585C}"/>
              </a:ext>
            </a:extLst>
          </p:cNvPr>
          <p:cNvSpPr>
            <a:spLocks noChangeArrowheads="1"/>
          </p:cNvSpPr>
          <p:nvPr/>
        </p:nvSpPr>
        <p:spPr bwMode="auto">
          <a:xfrm>
            <a:off x="5327650" y="3054350"/>
            <a:ext cx="558800" cy="1981200"/>
          </a:xfrm>
          <a:custGeom>
            <a:avLst/>
            <a:gdLst>
              <a:gd name="T0" fmla="*/ 2147483647 w 352"/>
              <a:gd name="T1" fmla="*/ 2147483647 h 1248"/>
              <a:gd name="T2" fmla="*/ 2147483647 w 352"/>
              <a:gd name="T3" fmla="*/ 2147483647 h 1248"/>
              <a:gd name="T4" fmla="*/ 0 w 352"/>
              <a:gd name="T5" fmla="*/ 0 h 1248"/>
              <a:gd name="T6" fmla="*/ 0 60000 65536"/>
              <a:gd name="T7" fmla="*/ 0 60000 65536"/>
              <a:gd name="T8" fmla="*/ 0 60000 65536"/>
              <a:gd name="T9" fmla="*/ 0 w 352"/>
              <a:gd name="T10" fmla="*/ 0 h 1248"/>
              <a:gd name="T11" fmla="*/ 352 w 352"/>
              <a:gd name="T12" fmla="*/ 1248 h 1248"/>
            </a:gdLst>
            <a:ahLst/>
            <a:cxnLst>
              <a:cxn ang="T6">
                <a:pos x="T0" y="T1"/>
              </a:cxn>
              <a:cxn ang="T7">
                <a:pos x="T2" y="T3"/>
              </a:cxn>
              <a:cxn ang="T8">
                <a:pos x="T4" y="T5"/>
              </a:cxn>
            </a:cxnLst>
            <a:rect l="T9" t="T10" r="T11" b="T12"/>
            <a:pathLst>
              <a:path w="352" h="1248">
                <a:moveTo>
                  <a:pt x="96" y="1248"/>
                </a:moveTo>
                <a:cubicBezTo>
                  <a:pt x="224" y="992"/>
                  <a:pt x="352" y="736"/>
                  <a:pt x="336" y="528"/>
                </a:cubicBezTo>
                <a:cubicBezTo>
                  <a:pt x="320" y="320"/>
                  <a:pt x="56" y="72"/>
                  <a:pt x="0" y="0"/>
                </a:cubicBezTo>
              </a:path>
            </a:pathLst>
          </a:custGeom>
          <a:noFill/>
          <a:ln w="28575">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47911" name="Freeform 7">
            <a:extLst>
              <a:ext uri="{FF2B5EF4-FFF2-40B4-BE49-F238E27FC236}">
                <a16:creationId xmlns:a16="http://schemas.microsoft.com/office/drawing/2014/main" id="{C3AF2550-B223-44FF-8B8F-837DE3267C69}"/>
              </a:ext>
            </a:extLst>
          </p:cNvPr>
          <p:cNvSpPr>
            <a:spLocks noChangeArrowheads="1"/>
          </p:cNvSpPr>
          <p:nvPr/>
        </p:nvSpPr>
        <p:spPr bwMode="auto">
          <a:xfrm>
            <a:off x="3270251" y="3130551"/>
            <a:ext cx="593725" cy="1954213"/>
          </a:xfrm>
          <a:custGeom>
            <a:avLst/>
            <a:gdLst>
              <a:gd name="T0" fmla="*/ 2147483647 w 296"/>
              <a:gd name="T1" fmla="*/ 2147483647 h 1248"/>
              <a:gd name="T2" fmla="*/ 2147483647 w 296"/>
              <a:gd name="T3" fmla="*/ 2147483647 h 1248"/>
              <a:gd name="T4" fmla="*/ 2147483647 w 296"/>
              <a:gd name="T5" fmla="*/ 0 h 1248"/>
              <a:gd name="T6" fmla="*/ 0 60000 65536"/>
              <a:gd name="T7" fmla="*/ 0 60000 65536"/>
              <a:gd name="T8" fmla="*/ 0 60000 65536"/>
              <a:gd name="T9" fmla="*/ 0 w 296"/>
              <a:gd name="T10" fmla="*/ 0 h 1248"/>
              <a:gd name="T11" fmla="*/ 296 w 296"/>
              <a:gd name="T12" fmla="*/ 1248 h 1248"/>
            </a:gdLst>
            <a:ahLst/>
            <a:cxnLst>
              <a:cxn ang="T6">
                <a:pos x="T0" y="T1"/>
              </a:cxn>
              <a:cxn ang="T7">
                <a:pos x="T2" y="T3"/>
              </a:cxn>
              <a:cxn ang="T8">
                <a:pos x="T4" y="T5"/>
              </a:cxn>
            </a:cxnLst>
            <a:rect l="T9" t="T10" r="T11" b="T12"/>
            <a:pathLst>
              <a:path w="296" h="1248">
                <a:moveTo>
                  <a:pt x="296" y="1248"/>
                </a:moveTo>
                <a:cubicBezTo>
                  <a:pt x="156" y="1040"/>
                  <a:pt x="16" y="832"/>
                  <a:pt x="8" y="624"/>
                </a:cubicBezTo>
                <a:cubicBezTo>
                  <a:pt x="0" y="416"/>
                  <a:pt x="124" y="208"/>
                  <a:pt x="248" y="0"/>
                </a:cubicBezTo>
              </a:path>
            </a:pathLst>
          </a:custGeom>
          <a:noFill/>
          <a:ln w="28575">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147909"/>
                                        </p:tgtEl>
                                        <p:attrNameLst>
                                          <p:attrName>style.visibility</p:attrName>
                                        </p:attrNameLst>
                                      </p:cBhvr>
                                      <p:to>
                                        <p:strVal val="visible"/>
                                      </p:to>
                                    </p:set>
                                    <p:anim calcmode="lin" valueType="num">
                                      <p:cBhvr additive="base">
                                        <p:cTn id="7" dur="500" fill="hold"/>
                                        <p:tgtEl>
                                          <p:spTgt spid="1147909"/>
                                        </p:tgtEl>
                                        <p:attrNameLst>
                                          <p:attrName>ppt_x</p:attrName>
                                        </p:attrNameLst>
                                      </p:cBhvr>
                                      <p:tavLst>
                                        <p:tav tm="0">
                                          <p:val>
                                            <p:strVal val="0-#ppt_w/2"/>
                                          </p:val>
                                        </p:tav>
                                        <p:tav tm="100000">
                                          <p:val>
                                            <p:strVal val="#ppt_x"/>
                                          </p:val>
                                        </p:tav>
                                      </p:tavLst>
                                    </p:anim>
                                    <p:anim calcmode="lin" valueType="num">
                                      <p:cBhvr additive="base">
                                        <p:cTn id="8" dur="500" fill="hold"/>
                                        <p:tgtEl>
                                          <p:spTgt spid="114790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147908"/>
                                        </p:tgtEl>
                                        <p:attrNameLst>
                                          <p:attrName>style.visibility</p:attrName>
                                        </p:attrNameLst>
                                      </p:cBhvr>
                                      <p:to>
                                        <p:strVal val="visible"/>
                                      </p:to>
                                    </p:set>
                                    <p:anim calcmode="lin" valueType="num">
                                      <p:cBhvr additive="base">
                                        <p:cTn id="13" dur="500" fill="hold"/>
                                        <p:tgtEl>
                                          <p:spTgt spid="1147908"/>
                                        </p:tgtEl>
                                        <p:attrNameLst>
                                          <p:attrName>ppt_x</p:attrName>
                                        </p:attrNameLst>
                                      </p:cBhvr>
                                      <p:tavLst>
                                        <p:tav tm="0">
                                          <p:val>
                                            <p:strVal val="0-#ppt_w/2"/>
                                          </p:val>
                                        </p:tav>
                                        <p:tav tm="100000">
                                          <p:val>
                                            <p:strVal val="#ppt_x"/>
                                          </p:val>
                                        </p:tav>
                                      </p:tavLst>
                                    </p:anim>
                                    <p:anim calcmode="lin" valueType="num">
                                      <p:cBhvr additive="base">
                                        <p:cTn id="14" dur="500" fill="hold"/>
                                        <p:tgtEl>
                                          <p:spTgt spid="114790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147910"/>
                                        </p:tgtEl>
                                        <p:attrNameLst>
                                          <p:attrName>style.visibility</p:attrName>
                                        </p:attrNameLst>
                                      </p:cBhvr>
                                      <p:to>
                                        <p:strVal val="visible"/>
                                      </p:to>
                                    </p:set>
                                    <p:anim calcmode="lin" valueType="num">
                                      <p:cBhvr additive="base">
                                        <p:cTn id="19" dur="500" fill="hold"/>
                                        <p:tgtEl>
                                          <p:spTgt spid="1147910"/>
                                        </p:tgtEl>
                                        <p:attrNameLst>
                                          <p:attrName>ppt_x</p:attrName>
                                        </p:attrNameLst>
                                      </p:cBhvr>
                                      <p:tavLst>
                                        <p:tav tm="0">
                                          <p:val>
                                            <p:strVal val="0-#ppt_w/2"/>
                                          </p:val>
                                        </p:tav>
                                        <p:tav tm="100000">
                                          <p:val>
                                            <p:strVal val="#ppt_x"/>
                                          </p:val>
                                        </p:tav>
                                      </p:tavLst>
                                    </p:anim>
                                    <p:anim calcmode="lin" valueType="num">
                                      <p:cBhvr additive="base">
                                        <p:cTn id="20" dur="500" fill="hold"/>
                                        <p:tgtEl>
                                          <p:spTgt spid="1147910"/>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147911"/>
                                        </p:tgtEl>
                                        <p:attrNameLst>
                                          <p:attrName>style.visibility</p:attrName>
                                        </p:attrNameLst>
                                      </p:cBhvr>
                                      <p:to>
                                        <p:strVal val="visible"/>
                                      </p:to>
                                    </p:set>
                                    <p:anim calcmode="lin" valueType="num">
                                      <p:cBhvr additive="base">
                                        <p:cTn id="25" dur="500" fill="hold"/>
                                        <p:tgtEl>
                                          <p:spTgt spid="1147911"/>
                                        </p:tgtEl>
                                        <p:attrNameLst>
                                          <p:attrName>ppt_x</p:attrName>
                                        </p:attrNameLst>
                                      </p:cBhvr>
                                      <p:tavLst>
                                        <p:tav tm="0">
                                          <p:val>
                                            <p:strVal val="0-#ppt_w/2"/>
                                          </p:val>
                                        </p:tav>
                                        <p:tav tm="100000">
                                          <p:val>
                                            <p:strVal val="#ppt_x"/>
                                          </p:val>
                                        </p:tav>
                                      </p:tavLst>
                                    </p:anim>
                                    <p:anim calcmode="lin" valueType="num">
                                      <p:cBhvr additive="base">
                                        <p:cTn id="26" dur="500" fill="hold"/>
                                        <p:tgtEl>
                                          <p:spTgt spid="11479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 name="日期占位符 3">
            <a:extLst>
              <a:ext uri="{FF2B5EF4-FFF2-40B4-BE49-F238E27FC236}">
                <a16:creationId xmlns:a16="http://schemas.microsoft.com/office/drawing/2014/main" id="{7E60D48B-CCA0-44F4-A678-BE62586CE0BF}"/>
              </a:ext>
            </a:extLst>
          </p:cNvPr>
          <p:cNvSpPr>
            <a:spLocks noGrp="1"/>
          </p:cNvSpPr>
          <p:nvPr>
            <p:ph type="dt" sz="quarter" idx="10"/>
          </p:nvPr>
        </p:nvSpPr>
        <p:spPr bwMode="auto">
          <a:xfrm>
            <a:off x="1981200" y="6245225"/>
            <a:ext cx="2133600" cy="476250"/>
          </a:xfrm>
          <a:ln>
            <a:miter lim="800000"/>
          </a:ln>
        </p:spPr>
        <p:txBody>
          <a:bodyPr vert="horz" wrap="square" lIns="91440" tIns="45720" rIns="91440" bIns="45720" numCol="1" rtlCol="0" anchor="t" anchorCtr="0" compatLnSpc="1"/>
          <a:lstStyle/>
          <a:p>
            <a:pPr>
              <a:buFontTx/>
              <a:buNone/>
              <a:defRPr/>
            </a:pPr>
            <a:fld id="{85731302-5DF2-4D68-BB34-719B4511331C}" type="datetime1">
              <a:rPr lang="zh-CN" altLang="en-US" noProof="0" smtClean="0">
                <a:latin typeface="+mn-lt"/>
              </a:rPr>
              <a:pPr>
                <a:buFontTx/>
                <a:buNone/>
                <a:defRPr/>
              </a:pPr>
              <a:t>2024/5/7</a:t>
            </a:fld>
            <a:endParaRPr lang="en-US" altLang="zh-CN" noProof="0">
              <a:latin typeface="+mn-lt"/>
            </a:endParaRPr>
          </a:p>
        </p:txBody>
      </p:sp>
      <p:sp>
        <p:nvSpPr>
          <p:cNvPr id="60419" name="灯片编号占位符 5">
            <a:extLst>
              <a:ext uri="{FF2B5EF4-FFF2-40B4-BE49-F238E27FC236}">
                <a16:creationId xmlns:a16="http://schemas.microsoft.com/office/drawing/2014/main" id="{372FFF08-ED6A-45DC-BEFB-7B6983AFF07C}"/>
              </a:ext>
            </a:extLst>
          </p:cNvPr>
          <p:cNvSpPr>
            <a:spLocks noGrp="1" noChangeArrowheads="1"/>
          </p:cNvSpPr>
          <p:nvPr>
            <p:ph type="sldNum" sz="quarter" idx="12"/>
          </p:nvPr>
        </p:nvSpPr>
        <p:spPr bwMode="auto">
          <a:xfrm>
            <a:off x="8077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fld id="{8A8AE6F0-337B-437F-AD52-7E13F92615CC}" type="slidenum">
              <a:rPr lang="en-US" altLang="zh-CN" sz="1400">
                <a:latin typeface="Arial" panose="020B0604020202020204" pitchFamily="34" charset="0"/>
              </a:rPr>
              <a:pPr/>
              <a:t>14</a:t>
            </a:fld>
            <a:endParaRPr lang="en-US" altLang="zh-CN" sz="1400">
              <a:latin typeface="Arial" panose="020B0604020202020204" pitchFamily="34" charset="0"/>
            </a:endParaRPr>
          </a:p>
        </p:txBody>
      </p:sp>
      <p:sp>
        <p:nvSpPr>
          <p:cNvPr id="60420" name="Rectangle 2">
            <a:extLst>
              <a:ext uri="{FF2B5EF4-FFF2-40B4-BE49-F238E27FC236}">
                <a16:creationId xmlns:a16="http://schemas.microsoft.com/office/drawing/2014/main" id="{B6B7538B-396E-461F-813F-1F6B4FE0E697}"/>
              </a:ext>
            </a:extLst>
          </p:cNvPr>
          <p:cNvSpPr>
            <a:spLocks noGrp="1" noChangeArrowheads="1"/>
          </p:cNvSpPr>
          <p:nvPr>
            <p:ph type="title" idx="4294967295"/>
          </p:nvPr>
        </p:nvSpPr>
        <p:spPr>
          <a:xfrm>
            <a:off x="6164263" y="1008063"/>
            <a:ext cx="3892550" cy="1371600"/>
          </a:xfrm>
        </p:spPr>
        <p:txBody>
          <a:bodyPr vert="horz" lIns="92075" tIns="46038" rIns="92075" bIns="46038" rtlCol="0" anchor="ctr">
            <a:normAutofit/>
          </a:bodyPr>
          <a:lstStyle/>
          <a:p>
            <a:pPr eaLnBrk="1" hangingPunct="1"/>
            <a:r>
              <a:rPr lang="zh-CN" altLang="en-US">
                <a:latin typeface="Times New Roman" panose="02020603050405020304" pitchFamily="18" charset="0"/>
              </a:rPr>
              <a:t>非 </a:t>
            </a:r>
            <a:r>
              <a:rPr lang="en-US" altLang="zh-CN">
                <a:latin typeface="Times New Roman" panose="02020603050405020304" pitchFamily="18" charset="0"/>
              </a:rPr>
              <a:t>LL(1)</a:t>
            </a:r>
            <a:r>
              <a:rPr lang="zh-CN" altLang="en-US">
                <a:latin typeface="Times New Roman" panose="02020603050405020304" pitchFamily="18" charset="0"/>
              </a:rPr>
              <a:t>文法的不确定性</a:t>
            </a:r>
          </a:p>
        </p:txBody>
      </p:sp>
      <p:sp>
        <p:nvSpPr>
          <p:cNvPr id="1148931" name="Rectangle 3">
            <a:extLst>
              <a:ext uri="{FF2B5EF4-FFF2-40B4-BE49-F238E27FC236}">
                <a16:creationId xmlns:a16="http://schemas.microsoft.com/office/drawing/2014/main" id="{38A0E4A0-EC7F-402E-B2B6-2AF830B78F31}"/>
              </a:ext>
            </a:extLst>
          </p:cNvPr>
          <p:cNvSpPr>
            <a:spLocks noGrp="1" noChangeArrowheads="1"/>
          </p:cNvSpPr>
          <p:nvPr>
            <p:ph type="body" idx="4294967295"/>
          </p:nvPr>
        </p:nvSpPr>
        <p:spPr>
          <a:xfrm>
            <a:off x="2566988" y="692150"/>
            <a:ext cx="3505200" cy="2362200"/>
          </a:xfrm>
        </p:spPr>
        <p:txBody>
          <a:bodyPr vert="horz" lIns="92075" tIns="46038" rIns="92075" bIns="46038" rtlCol="0">
            <a:normAutofit/>
          </a:bodyPr>
          <a:lstStyle/>
          <a:p>
            <a:pPr eaLnBrk="1" hangingPunct="1">
              <a:buFont typeface="Wingdings" panose="05000000000000000000" pitchFamily="2" charset="2"/>
              <a:buNone/>
            </a:pPr>
            <a:r>
              <a:rPr lang="zh-CN" altLang="en-US">
                <a:latin typeface="Times New Roman" panose="02020603050405020304" pitchFamily="18" charset="0"/>
              </a:rPr>
              <a:t>例 对文法</a:t>
            </a:r>
          </a:p>
          <a:p>
            <a:pPr eaLnBrk="1" hangingPunct="1"/>
            <a:r>
              <a:rPr lang="en-US" altLang="zh-CN">
                <a:latin typeface="Times New Roman" panose="02020603050405020304" pitchFamily="18" charset="0"/>
              </a:rPr>
              <a:t>S→cAd</a:t>
            </a:r>
          </a:p>
          <a:p>
            <a:pPr eaLnBrk="1" hangingPunct="1"/>
            <a:r>
              <a:rPr lang="en-US" altLang="zh-CN">
                <a:latin typeface="Times New Roman" panose="02020603050405020304" pitchFamily="18" charset="0"/>
              </a:rPr>
              <a:t>A→ab|a      </a:t>
            </a:r>
          </a:p>
          <a:p>
            <a:pPr eaLnBrk="1" hangingPunct="1">
              <a:buFont typeface="Wingdings" panose="05000000000000000000" pitchFamily="2" charset="2"/>
              <a:buNone/>
            </a:pPr>
            <a:r>
              <a:rPr lang="zh-CN" altLang="en-US">
                <a:latin typeface="Times New Roman" panose="02020603050405020304" pitchFamily="18" charset="0"/>
              </a:rPr>
              <a:t>输入 </a:t>
            </a:r>
            <a:r>
              <a:rPr lang="en-US" altLang="zh-CN">
                <a:latin typeface="Times New Roman" panose="02020603050405020304" pitchFamily="18" charset="0"/>
              </a:rPr>
              <a:t>cad </a:t>
            </a:r>
            <a:r>
              <a:rPr lang="zh-CN" altLang="en-US">
                <a:latin typeface="Times New Roman" panose="02020603050405020304" pitchFamily="18" charset="0"/>
              </a:rPr>
              <a:t>的分析</a:t>
            </a:r>
          </a:p>
        </p:txBody>
      </p:sp>
      <p:grpSp>
        <p:nvGrpSpPr>
          <p:cNvPr id="2" name="Group 4">
            <a:extLst>
              <a:ext uri="{FF2B5EF4-FFF2-40B4-BE49-F238E27FC236}">
                <a16:creationId xmlns:a16="http://schemas.microsoft.com/office/drawing/2014/main" id="{3DEDA517-87A6-4426-881C-29177D9208CF}"/>
              </a:ext>
            </a:extLst>
          </p:cNvPr>
          <p:cNvGrpSpPr>
            <a:grpSpLocks/>
          </p:cNvGrpSpPr>
          <p:nvPr/>
        </p:nvGrpSpPr>
        <p:grpSpPr bwMode="auto">
          <a:xfrm>
            <a:off x="3124200" y="3295650"/>
            <a:ext cx="2743200" cy="3176588"/>
            <a:chOff x="288" y="1824"/>
            <a:chExt cx="1728" cy="2001"/>
          </a:xfrm>
        </p:grpSpPr>
        <p:grpSp>
          <p:nvGrpSpPr>
            <p:cNvPr id="60434" name="Group 5">
              <a:extLst>
                <a:ext uri="{FF2B5EF4-FFF2-40B4-BE49-F238E27FC236}">
                  <a16:creationId xmlns:a16="http://schemas.microsoft.com/office/drawing/2014/main" id="{35A023E1-CC3D-490D-BFC9-62E20DB6AD36}"/>
                </a:ext>
              </a:extLst>
            </p:cNvPr>
            <p:cNvGrpSpPr>
              <a:grpSpLocks/>
            </p:cNvGrpSpPr>
            <p:nvPr/>
          </p:nvGrpSpPr>
          <p:grpSpPr bwMode="auto">
            <a:xfrm>
              <a:off x="288" y="1824"/>
              <a:ext cx="1728" cy="2001"/>
              <a:chOff x="288" y="1824"/>
              <a:chExt cx="1728" cy="2001"/>
            </a:xfrm>
          </p:grpSpPr>
          <p:sp>
            <p:nvSpPr>
              <p:cNvPr id="1148934" name="Text Box 6">
                <a:extLst>
                  <a:ext uri="{FF2B5EF4-FFF2-40B4-BE49-F238E27FC236}">
                    <a16:creationId xmlns:a16="http://schemas.microsoft.com/office/drawing/2014/main" id="{4A24CD78-9C95-4F24-90C7-CAB05D25D9C6}"/>
                  </a:ext>
                </a:extLst>
              </p:cNvPr>
              <p:cNvSpPr txBox="1">
                <a:spLocks noChangeArrowheads="1"/>
              </p:cNvSpPr>
              <p:nvPr/>
            </p:nvSpPr>
            <p:spPr bwMode="auto">
              <a:xfrm>
                <a:off x="912" y="1824"/>
                <a:ext cx="480" cy="321"/>
              </a:xfrm>
              <a:prstGeom prst="rect">
                <a:avLst/>
              </a:prstGeom>
              <a:noFill/>
              <a:ln w="9525">
                <a:noFill/>
                <a:miter lim="800000"/>
              </a:ln>
              <a:effectLst/>
            </p:spPr>
            <p:txBody>
              <a:bodyPr lIns="92075" tIns="46038" rIns="92075" bIns="46038">
                <a:spAutoFit/>
              </a:bodyPr>
              <a:lstStyle/>
              <a:p>
                <a:pPr>
                  <a:lnSpc>
                    <a:spcPct val="110000"/>
                  </a:lnSpc>
                  <a:spcBef>
                    <a:spcPct val="50000"/>
                  </a:spcBef>
                  <a:buClr>
                    <a:schemeClr val="folHlink"/>
                  </a:buClr>
                  <a:buSzPct val="75000"/>
                  <a:buFont typeface="Monotype Sorts" pitchFamily="2" charset="2"/>
                  <a:buNone/>
                  <a:defRPr/>
                </a:pPr>
                <a:r>
                  <a:rPr lang="en-US" altLang="zh-CN" sz="2800" b="1" noProof="1">
                    <a:effectLst>
                      <a:outerShdw blurRad="38100" dist="38100" dir="2700000">
                        <a:srgbClr val="C0C0C0"/>
                      </a:outerShdw>
                    </a:effectLst>
                    <a:latin typeface="宋体" panose="02010600030101010101" pitchFamily="2" charset="-122"/>
                    <a:cs typeface="+mn-ea"/>
                  </a:rPr>
                  <a:t>S</a:t>
                </a:r>
                <a:endParaRPr lang="en-US" altLang="zh-CN" sz="2800" b="1" noProof="1">
                  <a:effectLst>
                    <a:outerShdw blurRad="38100" dist="38100" dir="2700000">
                      <a:srgbClr val="C0C0C0"/>
                    </a:outerShdw>
                  </a:effectLst>
                  <a:latin typeface="宋体" panose="02010600030101010101" pitchFamily="2" charset="-122"/>
                </a:endParaRPr>
              </a:p>
            </p:txBody>
          </p:sp>
          <p:sp>
            <p:nvSpPr>
              <p:cNvPr id="1148935" name="Text Box 7">
                <a:extLst>
                  <a:ext uri="{FF2B5EF4-FFF2-40B4-BE49-F238E27FC236}">
                    <a16:creationId xmlns:a16="http://schemas.microsoft.com/office/drawing/2014/main" id="{DC171D10-50BF-44FA-88D8-52775E83052F}"/>
                  </a:ext>
                </a:extLst>
              </p:cNvPr>
              <p:cNvSpPr txBox="1">
                <a:spLocks noChangeArrowheads="1"/>
              </p:cNvSpPr>
              <p:nvPr/>
            </p:nvSpPr>
            <p:spPr bwMode="auto">
              <a:xfrm>
                <a:off x="1536" y="2736"/>
                <a:ext cx="480" cy="321"/>
              </a:xfrm>
              <a:prstGeom prst="rect">
                <a:avLst/>
              </a:prstGeom>
              <a:noFill/>
              <a:ln w="9525">
                <a:noFill/>
                <a:miter lim="800000"/>
              </a:ln>
              <a:effectLst/>
            </p:spPr>
            <p:txBody>
              <a:bodyPr lIns="92075" tIns="46038" rIns="92075" bIns="46038">
                <a:spAutoFit/>
              </a:bodyPr>
              <a:lstStyle/>
              <a:p>
                <a:pPr>
                  <a:lnSpc>
                    <a:spcPct val="110000"/>
                  </a:lnSpc>
                  <a:spcBef>
                    <a:spcPct val="50000"/>
                  </a:spcBef>
                  <a:buClr>
                    <a:schemeClr val="folHlink"/>
                  </a:buClr>
                  <a:buSzPct val="75000"/>
                  <a:buFont typeface="Monotype Sorts" pitchFamily="2" charset="2"/>
                  <a:buNone/>
                  <a:defRPr/>
                </a:pPr>
                <a:r>
                  <a:rPr lang="en-US" altLang="zh-CN" sz="2800" b="1" noProof="1">
                    <a:effectLst>
                      <a:outerShdw blurRad="38100" dist="38100" dir="2700000">
                        <a:srgbClr val="C0C0C0"/>
                      </a:outerShdw>
                    </a:effectLst>
                    <a:latin typeface="宋体" panose="02010600030101010101" pitchFamily="2" charset="-122"/>
                    <a:cs typeface="+mn-ea"/>
                  </a:rPr>
                  <a:t>d</a:t>
                </a:r>
                <a:endParaRPr lang="en-US" altLang="zh-CN" sz="2800" b="1" noProof="1">
                  <a:effectLst>
                    <a:outerShdw blurRad="38100" dist="38100" dir="2700000">
                      <a:srgbClr val="C0C0C0"/>
                    </a:outerShdw>
                  </a:effectLst>
                  <a:latin typeface="宋体" panose="02010600030101010101" pitchFamily="2" charset="-122"/>
                </a:endParaRPr>
              </a:p>
            </p:txBody>
          </p:sp>
          <p:sp>
            <p:nvSpPr>
              <p:cNvPr id="1148936" name="Text Box 8">
                <a:extLst>
                  <a:ext uri="{FF2B5EF4-FFF2-40B4-BE49-F238E27FC236}">
                    <a16:creationId xmlns:a16="http://schemas.microsoft.com/office/drawing/2014/main" id="{17BD9DFC-AF71-4F81-8FF8-16F7C6AA92C1}"/>
                  </a:ext>
                </a:extLst>
              </p:cNvPr>
              <p:cNvSpPr txBox="1">
                <a:spLocks noChangeArrowheads="1"/>
              </p:cNvSpPr>
              <p:nvPr/>
            </p:nvSpPr>
            <p:spPr bwMode="auto">
              <a:xfrm>
                <a:off x="288" y="2736"/>
                <a:ext cx="480" cy="321"/>
              </a:xfrm>
              <a:prstGeom prst="rect">
                <a:avLst/>
              </a:prstGeom>
              <a:noFill/>
              <a:ln w="9525">
                <a:noFill/>
                <a:miter lim="800000"/>
              </a:ln>
              <a:effectLst/>
            </p:spPr>
            <p:txBody>
              <a:bodyPr lIns="92075" tIns="46038" rIns="92075" bIns="46038">
                <a:spAutoFit/>
              </a:bodyPr>
              <a:lstStyle/>
              <a:p>
                <a:pPr>
                  <a:lnSpc>
                    <a:spcPct val="110000"/>
                  </a:lnSpc>
                  <a:spcBef>
                    <a:spcPct val="50000"/>
                  </a:spcBef>
                  <a:buClr>
                    <a:schemeClr val="folHlink"/>
                  </a:buClr>
                  <a:buSzPct val="75000"/>
                  <a:buFont typeface="Monotype Sorts" pitchFamily="2" charset="2"/>
                  <a:buNone/>
                  <a:defRPr/>
                </a:pPr>
                <a:r>
                  <a:rPr lang="en-US" altLang="zh-CN" sz="2800" b="1" noProof="1">
                    <a:effectLst>
                      <a:outerShdw blurRad="38100" dist="38100" dir="2700000">
                        <a:srgbClr val="C0C0C0"/>
                      </a:outerShdw>
                    </a:effectLst>
                    <a:latin typeface="宋体" panose="02010600030101010101" pitchFamily="2" charset="-122"/>
                    <a:cs typeface="+mn-ea"/>
                  </a:rPr>
                  <a:t>c</a:t>
                </a:r>
                <a:endParaRPr lang="en-US" altLang="zh-CN" sz="2800" b="1" noProof="1">
                  <a:effectLst>
                    <a:outerShdw blurRad="38100" dist="38100" dir="2700000">
                      <a:srgbClr val="C0C0C0"/>
                    </a:outerShdw>
                  </a:effectLst>
                  <a:latin typeface="宋体" panose="02010600030101010101" pitchFamily="2" charset="-122"/>
                </a:endParaRPr>
              </a:p>
            </p:txBody>
          </p:sp>
          <p:sp>
            <p:nvSpPr>
              <p:cNvPr id="1148937" name="Text Box 9">
                <a:extLst>
                  <a:ext uri="{FF2B5EF4-FFF2-40B4-BE49-F238E27FC236}">
                    <a16:creationId xmlns:a16="http://schemas.microsoft.com/office/drawing/2014/main" id="{F9129154-5FF5-454F-8025-0C9AA7D890D0}"/>
                  </a:ext>
                </a:extLst>
              </p:cNvPr>
              <p:cNvSpPr txBox="1">
                <a:spLocks noChangeArrowheads="1"/>
              </p:cNvSpPr>
              <p:nvPr/>
            </p:nvSpPr>
            <p:spPr bwMode="auto">
              <a:xfrm>
                <a:off x="864" y="2736"/>
                <a:ext cx="480" cy="321"/>
              </a:xfrm>
              <a:prstGeom prst="rect">
                <a:avLst/>
              </a:prstGeom>
              <a:noFill/>
              <a:ln w="9525">
                <a:noFill/>
                <a:miter lim="800000"/>
              </a:ln>
              <a:effectLst/>
            </p:spPr>
            <p:txBody>
              <a:bodyPr lIns="92075" tIns="46038" rIns="92075" bIns="46038">
                <a:spAutoFit/>
              </a:bodyPr>
              <a:lstStyle/>
              <a:p>
                <a:pPr>
                  <a:lnSpc>
                    <a:spcPct val="110000"/>
                  </a:lnSpc>
                  <a:spcBef>
                    <a:spcPct val="50000"/>
                  </a:spcBef>
                  <a:buClr>
                    <a:schemeClr val="folHlink"/>
                  </a:buClr>
                  <a:buSzPct val="75000"/>
                  <a:buFont typeface="Monotype Sorts" pitchFamily="2" charset="2"/>
                  <a:buNone/>
                  <a:defRPr/>
                </a:pPr>
                <a:r>
                  <a:rPr lang="en-US" altLang="zh-CN" sz="2800" b="1" noProof="1">
                    <a:effectLst>
                      <a:outerShdw blurRad="38100" dist="38100" dir="2700000">
                        <a:srgbClr val="C0C0C0"/>
                      </a:outerShdw>
                    </a:effectLst>
                    <a:latin typeface="宋体" panose="02010600030101010101" pitchFamily="2" charset="-122"/>
                    <a:cs typeface="+mn-ea"/>
                  </a:rPr>
                  <a:t>A</a:t>
                </a:r>
                <a:endParaRPr lang="en-US" altLang="zh-CN" sz="2800" b="1" noProof="1">
                  <a:effectLst>
                    <a:outerShdw blurRad="38100" dist="38100" dir="2700000">
                      <a:srgbClr val="C0C0C0"/>
                    </a:outerShdw>
                  </a:effectLst>
                  <a:latin typeface="宋体" panose="02010600030101010101" pitchFamily="2" charset="-122"/>
                </a:endParaRPr>
              </a:p>
            </p:txBody>
          </p:sp>
          <p:sp>
            <p:nvSpPr>
              <p:cNvPr id="1148938" name="Text Box 10">
                <a:extLst>
                  <a:ext uri="{FF2B5EF4-FFF2-40B4-BE49-F238E27FC236}">
                    <a16:creationId xmlns:a16="http://schemas.microsoft.com/office/drawing/2014/main" id="{2F8FB17F-33A6-4E88-B66C-481F84F7FB17}"/>
                  </a:ext>
                </a:extLst>
              </p:cNvPr>
              <p:cNvSpPr txBox="1">
                <a:spLocks noChangeArrowheads="1"/>
              </p:cNvSpPr>
              <p:nvPr/>
            </p:nvSpPr>
            <p:spPr bwMode="auto">
              <a:xfrm>
                <a:off x="1200" y="3504"/>
                <a:ext cx="480" cy="321"/>
              </a:xfrm>
              <a:prstGeom prst="rect">
                <a:avLst/>
              </a:prstGeom>
              <a:noFill/>
              <a:ln w="9525">
                <a:noFill/>
                <a:miter lim="800000"/>
              </a:ln>
              <a:effectLst/>
            </p:spPr>
            <p:txBody>
              <a:bodyPr lIns="92075" tIns="46038" rIns="92075" bIns="46038">
                <a:spAutoFit/>
              </a:bodyPr>
              <a:lstStyle/>
              <a:p>
                <a:pPr>
                  <a:lnSpc>
                    <a:spcPct val="110000"/>
                  </a:lnSpc>
                  <a:spcBef>
                    <a:spcPct val="50000"/>
                  </a:spcBef>
                  <a:buClr>
                    <a:schemeClr val="folHlink"/>
                  </a:buClr>
                  <a:buSzPct val="75000"/>
                  <a:buFont typeface="Monotype Sorts" pitchFamily="2" charset="2"/>
                  <a:buNone/>
                  <a:defRPr/>
                </a:pPr>
                <a:r>
                  <a:rPr lang="en-US" altLang="zh-CN" sz="2800" b="1" noProof="1">
                    <a:effectLst>
                      <a:outerShdw blurRad="38100" dist="38100" dir="2700000">
                        <a:srgbClr val="C0C0C0"/>
                      </a:outerShdw>
                    </a:effectLst>
                    <a:latin typeface="宋体" panose="02010600030101010101" pitchFamily="2" charset="-122"/>
                    <a:cs typeface="+mn-ea"/>
                  </a:rPr>
                  <a:t>b</a:t>
                </a:r>
                <a:endParaRPr lang="en-US" altLang="zh-CN" sz="2800" b="1" noProof="1">
                  <a:effectLst>
                    <a:outerShdw blurRad="38100" dist="38100" dir="2700000">
                      <a:srgbClr val="C0C0C0"/>
                    </a:outerShdw>
                  </a:effectLst>
                  <a:latin typeface="宋体" panose="02010600030101010101" pitchFamily="2" charset="-122"/>
                </a:endParaRPr>
              </a:p>
            </p:txBody>
          </p:sp>
          <p:sp>
            <p:nvSpPr>
              <p:cNvPr id="1148939" name="Text Box 11">
                <a:extLst>
                  <a:ext uri="{FF2B5EF4-FFF2-40B4-BE49-F238E27FC236}">
                    <a16:creationId xmlns:a16="http://schemas.microsoft.com/office/drawing/2014/main" id="{575A0D06-3D19-4836-B563-9C174CA3B243}"/>
                  </a:ext>
                </a:extLst>
              </p:cNvPr>
              <p:cNvSpPr txBox="1">
                <a:spLocks noChangeArrowheads="1"/>
              </p:cNvSpPr>
              <p:nvPr/>
            </p:nvSpPr>
            <p:spPr bwMode="auto">
              <a:xfrm>
                <a:off x="480" y="3504"/>
                <a:ext cx="480" cy="321"/>
              </a:xfrm>
              <a:prstGeom prst="rect">
                <a:avLst/>
              </a:prstGeom>
              <a:noFill/>
              <a:ln w="9525">
                <a:noFill/>
                <a:miter lim="800000"/>
              </a:ln>
              <a:effectLst/>
            </p:spPr>
            <p:txBody>
              <a:bodyPr lIns="92075" tIns="46038" rIns="92075" bIns="46038">
                <a:spAutoFit/>
              </a:bodyPr>
              <a:lstStyle/>
              <a:p>
                <a:pPr>
                  <a:lnSpc>
                    <a:spcPct val="110000"/>
                  </a:lnSpc>
                  <a:spcBef>
                    <a:spcPct val="50000"/>
                  </a:spcBef>
                  <a:buClr>
                    <a:schemeClr val="folHlink"/>
                  </a:buClr>
                  <a:buSzPct val="75000"/>
                  <a:buFont typeface="Monotype Sorts" pitchFamily="2" charset="2"/>
                  <a:buNone/>
                  <a:defRPr/>
                </a:pPr>
                <a:r>
                  <a:rPr lang="en-US" altLang="zh-CN" sz="2800" b="1" noProof="1">
                    <a:effectLst>
                      <a:outerShdw blurRad="38100" dist="38100" dir="2700000">
                        <a:srgbClr val="C0C0C0"/>
                      </a:outerShdw>
                    </a:effectLst>
                    <a:latin typeface="宋体" panose="02010600030101010101" pitchFamily="2" charset="-122"/>
                    <a:cs typeface="+mn-ea"/>
                  </a:rPr>
                  <a:t>a</a:t>
                </a:r>
                <a:endParaRPr lang="en-US" altLang="zh-CN" sz="2800" b="1" noProof="1">
                  <a:effectLst>
                    <a:outerShdw blurRad="38100" dist="38100" dir="2700000">
                      <a:srgbClr val="C0C0C0"/>
                    </a:outerShdw>
                  </a:effectLst>
                  <a:latin typeface="宋体" panose="02010600030101010101" pitchFamily="2" charset="-122"/>
                </a:endParaRPr>
              </a:p>
            </p:txBody>
          </p:sp>
        </p:grpSp>
        <p:sp>
          <p:nvSpPr>
            <p:cNvPr id="60435" name="Line 12">
              <a:extLst>
                <a:ext uri="{FF2B5EF4-FFF2-40B4-BE49-F238E27FC236}">
                  <a16:creationId xmlns:a16="http://schemas.microsoft.com/office/drawing/2014/main" id="{1AAF77B1-407B-4759-AA5F-5A992F8AF750}"/>
                </a:ext>
              </a:extLst>
            </p:cNvPr>
            <p:cNvSpPr>
              <a:spLocks noChangeShapeType="1"/>
            </p:cNvSpPr>
            <p:nvPr/>
          </p:nvSpPr>
          <p:spPr bwMode="auto">
            <a:xfrm flipH="1">
              <a:off x="432" y="2112"/>
              <a:ext cx="576" cy="81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36" name="Line 13">
              <a:extLst>
                <a:ext uri="{FF2B5EF4-FFF2-40B4-BE49-F238E27FC236}">
                  <a16:creationId xmlns:a16="http://schemas.microsoft.com/office/drawing/2014/main" id="{1ABDDC12-E4E6-4E6B-8514-DF86FD26F66B}"/>
                </a:ext>
              </a:extLst>
            </p:cNvPr>
            <p:cNvSpPr>
              <a:spLocks noChangeShapeType="1"/>
            </p:cNvSpPr>
            <p:nvPr/>
          </p:nvSpPr>
          <p:spPr bwMode="auto">
            <a:xfrm flipH="1">
              <a:off x="1008" y="2160"/>
              <a:ext cx="0" cy="76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37" name="Line 14">
              <a:extLst>
                <a:ext uri="{FF2B5EF4-FFF2-40B4-BE49-F238E27FC236}">
                  <a16:creationId xmlns:a16="http://schemas.microsoft.com/office/drawing/2014/main" id="{BC71E4D1-4468-49E5-B9A4-9A5806CCAFA8}"/>
                </a:ext>
              </a:extLst>
            </p:cNvPr>
            <p:cNvSpPr>
              <a:spLocks noChangeShapeType="1"/>
            </p:cNvSpPr>
            <p:nvPr/>
          </p:nvSpPr>
          <p:spPr bwMode="auto">
            <a:xfrm>
              <a:off x="1056" y="2112"/>
              <a:ext cx="576" cy="76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38" name="Line 15">
              <a:extLst>
                <a:ext uri="{FF2B5EF4-FFF2-40B4-BE49-F238E27FC236}">
                  <a16:creationId xmlns:a16="http://schemas.microsoft.com/office/drawing/2014/main" id="{ED5780BD-EEA5-446D-B52F-68D282FE939F}"/>
                </a:ext>
              </a:extLst>
            </p:cNvPr>
            <p:cNvSpPr>
              <a:spLocks noChangeShapeType="1"/>
            </p:cNvSpPr>
            <p:nvPr/>
          </p:nvSpPr>
          <p:spPr bwMode="auto">
            <a:xfrm>
              <a:off x="1008" y="3072"/>
              <a:ext cx="240" cy="62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39" name="Line 16">
              <a:extLst>
                <a:ext uri="{FF2B5EF4-FFF2-40B4-BE49-F238E27FC236}">
                  <a16:creationId xmlns:a16="http://schemas.microsoft.com/office/drawing/2014/main" id="{030751BE-7E0F-4382-A416-8C50626A56B1}"/>
                </a:ext>
              </a:extLst>
            </p:cNvPr>
            <p:cNvSpPr>
              <a:spLocks noChangeShapeType="1"/>
            </p:cNvSpPr>
            <p:nvPr/>
          </p:nvSpPr>
          <p:spPr bwMode="auto">
            <a:xfrm flipH="1">
              <a:off x="576" y="3024"/>
              <a:ext cx="384" cy="72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 name="Group 17">
            <a:extLst>
              <a:ext uri="{FF2B5EF4-FFF2-40B4-BE49-F238E27FC236}">
                <a16:creationId xmlns:a16="http://schemas.microsoft.com/office/drawing/2014/main" id="{30CAFA1E-0EE0-42D4-82BA-5E1929BE685B}"/>
              </a:ext>
            </a:extLst>
          </p:cNvPr>
          <p:cNvGrpSpPr>
            <a:grpSpLocks/>
          </p:cNvGrpSpPr>
          <p:nvPr/>
        </p:nvGrpSpPr>
        <p:grpSpPr bwMode="auto">
          <a:xfrm>
            <a:off x="7239000" y="3371850"/>
            <a:ext cx="2743200" cy="3100388"/>
            <a:chOff x="3264" y="1872"/>
            <a:chExt cx="1728" cy="1953"/>
          </a:xfrm>
        </p:grpSpPr>
        <p:grpSp>
          <p:nvGrpSpPr>
            <p:cNvPr id="60424" name="Group 18">
              <a:extLst>
                <a:ext uri="{FF2B5EF4-FFF2-40B4-BE49-F238E27FC236}">
                  <a16:creationId xmlns:a16="http://schemas.microsoft.com/office/drawing/2014/main" id="{D24D027C-E5BF-4BC9-BE99-1061CD37400F}"/>
                </a:ext>
              </a:extLst>
            </p:cNvPr>
            <p:cNvGrpSpPr>
              <a:grpSpLocks/>
            </p:cNvGrpSpPr>
            <p:nvPr/>
          </p:nvGrpSpPr>
          <p:grpSpPr bwMode="auto">
            <a:xfrm>
              <a:off x="3264" y="1872"/>
              <a:ext cx="1728" cy="1953"/>
              <a:chOff x="3264" y="1872"/>
              <a:chExt cx="1728" cy="1953"/>
            </a:xfrm>
          </p:grpSpPr>
          <p:sp>
            <p:nvSpPr>
              <p:cNvPr id="1148947" name="Text Box 19">
                <a:extLst>
                  <a:ext uri="{FF2B5EF4-FFF2-40B4-BE49-F238E27FC236}">
                    <a16:creationId xmlns:a16="http://schemas.microsoft.com/office/drawing/2014/main" id="{E34168FB-705B-44BE-87AF-F48487A4E86F}"/>
                  </a:ext>
                </a:extLst>
              </p:cNvPr>
              <p:cNvSpPr txBox="1">
                <a:spLocks noChangeArrowheads="1"/>
              </p:cNvSpPr>
              <p:nvPr/>
            </p:nvSpPr>
            <p:spPr bwMode="auto">
              <a:xfrm>
                <a:off x="3888" y="1872"/>
                <a:ext cx="480" cy="321"/>
              </a:xfrm>
              <a:prstGeom prst="rect">
                <a:avLst/>
              </a:prstGeom>
              <a:noFill/>
              <a:ln w="9525">
                <a:noFill/>
                <a:miter lim="800000"/>
              </a:ln>
              <a:effectLst/>
            </p:spPr>
            <p:txBody>
              <a:bodyPr lIns="92075" tIns="46038" rIns="92075" bIns="46038">
                <a:spAutoFit/>
              </a:bodyPr>
              <a:lstStyle/>
              <a:p>
                <a:pPr>
                  <a:lnSpc>
                    <a:spcPct val="110000"/>
                  </a:lnSpc>
                  <a:spcBef>
                    <a:spcPct val="50000"/>
                  </a:spcBef>
                  <a:buClr>
                    <a:schemeClr val="folHlink"/>
                  </a:buClr>
                  <a:buSzPct val="75000"/>
                  <a:buFont typeface="Monotype Sorts" pitchFamily="2" charset="2"/>
                  <a:buNone/>
                  <a:defRPr/>
                </a:pPr>
                <a:r>
                  <a:rPr lang="en-US" altLang="zh-CN" sz="2800" b="1" noProof="1">
                    <a:effectLst>
                      <a:outerShdw blurRad="38100" dist="38100" dir="2700000">
                        <a:srgbClr val="C0C0C0"/>
                      </a:outerShdw>
                    </a:effectLst>
                    <a:latin typeface="宋体" panose="02010600030101010101" pitchFamily="2" charset="-122"/>
                    <a:cs typeface="+mn-ea"/>
                  </a:rPr>
                  <a:t>S</a:t>
                </a:r>
                <a:endParaRPr lang="en-US" altLang="zh-CN" sz="2800" b="1" noProof="1">
                  <a:effectLst>
                    <a:outerShdw blurRad="38100" dist="38100" dir="2700000">
                      <a:srgbClr val="C0C0C0"/>
                    </a:outerShdw>
                  </a:effectLst>
                  <a:latin typeface="宋体" panose="02010600030101010101" pitchFamily="2" charset="-122"/>
                </a:endParaRPr>
              </a:p>
            </p:txBody>
          </p:sp>
          <p:sp>
            <p:nvSpPr>
              <p:cNvPr id="1148948" name="Text Box 20">
                <a:extLst>
                  <a:ext uri="{FF2B5EF4-FFF2-40B4-BE49-F238E27FC236}">
                    <a16:creationId xmlns:a16="http://schemas.microsoft.com/office/drawing/2014/main" id="{8373A621-A922-4B46-8B9B-CDB5E361DA27}"/>
                  </a:ext>
                </a:extLst>
              </p:cNvPr>
              <p:cNvSpPr txBox="1">
                <a:spLocks noChangeArrowheads="1"/>
              </p:cNvSpPr>
              <p:nvPr/>
            </p:nvSpPr>
            <p:spPr bwMode="auto">
              <a:xfrm>
                <a:off x="4512" y="2784"/>
                <a:ext cx="480" cy="321"/>
              </a:xfrm>
              <a:prstGeom prst="rect">
                <a:avLst/>
              </a:prstGeom>
              <a:noFill/>
              <a:ln w="9525">
                <a:noFill/>
                <a:miter lim="800000"/>
              </a:ln>
              <a:effectLst/>
            </p:spPr>
            <p:txBody>
              <a:bodyPr lIns="92075" tIns="46038" rIns="92075" bIns="46038">
                <a:spAutoFit/>
              </a:bodyPr>
              <a:lstStyle/>
              <a:p>
                <a:pPr>
                  <a:lnSpc>
                    <a:spcPct val="110000"/>
                  </a:lnSpc>
                  <a:spcBef>
                    <a:spcPct val="50000"/>
                  </a:spcBef>
                  <a:buClr>
                    <a:schemeClr val="folHlink"/>
                  </a:buClr>
                  <a:buSzPct val="75000"/>
                  <a:buFont typeface="Monotype Sorts" pitchFamily="2" charset="2"/>
                  <a:buNone/>
                  <a:defRPr/>
                </a:pPr>
                <a:r>
                  <a:rPr lang="en-US" altLang="zh-CN" sz="2800" b="1" noProof="1">
                    <a:effectLst>
                      <a:outerShdw blurRad="38100" dist="38100" dir="2700000">
                        <a:srgbClr val="C0C0C0"/>
                      </a:outerShdw>
                    </a:effectLst>
                    <a:latin typeface="宋体" panose="02010600030101010101" pitchFamily="2" charset="-122"/>
                    <a:cs typeface="+mn-ea"/>
                  </a:rPr>
                  <a:t>d</a:t>
                </a:r>
                <a:endParaRPr lang="en-US" altLang="zh-CN" sz="2800" b="1" noProof="1">
                  <a:effectLst>
                    <a:outerShdw blurRad="38100" dist="38100" dir="2700000">
                      <a:srgbClr val="C0C0C0"/>
                    </a:outerShdw>
                  </a:effectLst>
                  <a:latin typeface="宋体" panose="02010600030101010101" pitchFamily="2" charset="-122"/>
                </a:endParaRPr>
              </a:p>
            </p:txBody>
          </p:sp>
          <p:sp>
            <p:nvSpPr>
              <p:cNvPr id="1148949" name="Text Box 21">
                <a:extLst>
                  <a:ext uri="{FF2B5EF4-FFF2-40B4-BE49-F238E27FC236}">
                    <a16:creationId xmlns:a16="http://schemas.microsoft.com/office/drawing/2014/main" id="{CA1C8723-6ECD-4C8E-A2C0-44DA308C741C}"/>
                  </a:ext>
                </a:extLst>
              </p:cNvPr>
              <p:cNvSpPr txBox="1">
                <a:spLocks noChangeArrowheads="1"/>
              </p:cNvSpPr>
              <p:nvPr/>
            </p:nvSpPr>
            <p:spPr bwMode="auto">
              <a:xfrm>
                <a:off x="3264" y="2784"/>
                <a:ext cx="480" cy="321"/>
              </a:xfrm>
              <a:prstGeom prst="rect">
                <a:avLst/>
              </a:prstGeom>
              <a:noFill/>
              <a:ln w="9525">
                <a:noFill/>
                <a:miter lim="800000"/>
              </a:ln>
              <a:effectLst/>
            </p:spPr>
            <p:txBody>
              <a:bodyPr lIns="92075" tIns="46038" rIns="92075" bIns="46038">
                <a:spAutoFit/>
              </a:bodyPr>
              <a:lstStyle/>
              <a:p>
                <a:pPr>
                  <a:lnSpc>
                    <a:spcPct val="110000"/>
                  </a:lnSpc>
                  <a:spcBef>
                    <a:spcPct val="50000"/>
                  </a:spcBef>
                  <a:buClr>
                    <a:schemeClr val="folHlink"/>
                  </a:buClr>
                  <a:buSzPct val="75000"/>
                  <a:buFont typeface="Monotype Sorts" pitchFamily="2" charset="2"/>
                  <a:buNone/>
                  <a:defRPr/>
                </a:pPr>
                <a:r>
                  <a:rPr lang="en-US" altLang="zh-CN" sz="2800" b="1" noProof="1">
                    <a:effectLst>
                      <a:outerShdw blurRad="38100" dist="38100" dir="2700000">
                        <a:srgbClr val="C0C0C0"/>
                      </a:outerShdw>
                    </a:effectLst>
                    <a:latin typeface="宋体" panose="02010600030101010101" pitchFamily="2" charset="-122"/>
                    <a:cs typeface="+mn-ea"/>
                  </a:rPr>
                  <a:t>c</a:t>
                </a:r>
                <a:endParaRPr lang="en-US" altLang="zh-CN" sz="2800" b="1" noProof="1">
                  <a:effectLst>
                    <a:outerShdw blurRad="38100" dist="38100" dir="2700000">
                      <a:srgbClr val="C0C0C0"/>
                    </a:outerShdw>
                  </a:effectLst>
                  <a:latin typeface="宋体" panose="02010600030101010101" pitchFamily="2" charset="-122"/>
                </a:endParaRPr>
              </a:p>
            </p:txBody>
          </p:sp>
          <p:sp>
            <p:nvSpPr>
              <p:cNvPr id="1148950" name="Text Box 22">
                <a:extLst>
                  <a:ext uri="{FF2B5EF4-FFF2-40B4-BE49-F238E27FC236}">
                    <a16:creationId xmlns:a16="http://schemas.microsoft.com/office/drawing/2014/main" id="{1A7A6F8F-EF10-483C-96D8-CBAF5E032DA0}"/>
                  </a:ext>
                </a:extLst>
              </p:cNvPr>
              <p:cNvSpPr txBox="1">
                <a:spLocks noChangeArrowheads="1"/>
              </p:cNvSpPr>
              <p:nvPr/>
            </p:nvSpPr>
            <p:spPr bwMode="auto">
              <a:xfrm>
                <a:off x="3840" y="2784"/>
                <a:ext cx="480" cy="321"/>
              </a:xfrm>
              <a:prstGeom prst="rect">
                <a:avLst/>
              </a:prstGeom>
              <a:noFill/>
              <a:ln w="9525">
                <a:noFill/>
                <a:miter lim="800000"/>
              </a:ln>
              <a:effectLst/>
            </p:spPr>
            <p:txBody>
              <a:bodyPr lIns="92075" tIns="46038" rIns="92075" bIns="46038">
                <a:spAutoFit/>
              </a:bodyPr>
              <a:lstStyle/>
              <a:p>
                <a:pPr>
                  <a:lnSpc>
                    <a:spcPct val="110000"/>
                  </a:lnSpc>
                  <a:spcBef>
                    <a:spcPct val="50000"/>
                  </a:spcBef>
                  <a:buClr>
                    <a:schemeClr val="folHlink"/>
                  </a:buClr>
                  <a:buSzPct val="75000"/>
                  <a:buFont typeface="Monotype Sorts" pitchFamily="2" charset="2"/>
                  <a:buNone/>
                  <a:defRPr/>
                </a:pPr>
                <a:r>
                  <a:rPr lang="en-US" altLang="zh-CN" sz="2800" b="1" noProof="1">
                    <a:effectLst>
                      <a:outerShdw blurRad="38100" dist="38100" dir="2700000">
                        <a:srgbClr val="C0C0C0"/>
                      </a:outerShdw>
                    </a:effectLst>
                    <a:latin typeface="宋体" panose="02010600030101010101" pitchFamily="2" charset="-122"/>
                    <a:cs typeface="+mn-ea"/>
                  </a:rPr>
                  <a:t>A</a:t>
                </a:r>
                <a:endParaRPr lang="en-US" altLang="zh-CN" sz="2800" b="1" noProof="1">
                  <a:effectLst>
                    <a:outerShdw blurRad="38100" dist="38100" dir="2700000">
                      <a:srgbClr val="C0C0C0"/>
                    </a:outerShdw>
                  </a:effectLst>
                  <a:latin typeface="宋体" panose="02010600030101010101" pitchFamily="2" charset="-122"/>
                </a:endParaRPr>
              </a:p>
            </p:txBody>
          </p:sp>
          <p:sp>
            <p:nvSpPr>
              <p:cNvPr id="1148951" name="Text Box 23">
                <a:extLst>
                  <a:ext uri="{FF2B5EF4-FFF2-40B4-BE49-F238E27FC236}">
                    <a16:creationId xmlns:a16="http://schemas.microsoft.com/office/drawing/2014/main" id="{3F6562ED-EA74-41A4-980F-004B4DEDCB84}"/>
                  </a:ext>
                </a:extLst>
              </p:cNvPr>
              <p:cNvSpPr txBox="1">
                <a:spLocks noChangeArrowheads="1"/>
              </p:cNvSpPr>
              <p:nvPr/>
            </p:nvSpPr>
            <p:spPr bwMode="auto">
              <a:xfrm>
                <a:off x="3840" y="3504"/>
                <a:ext cx="480" cy="321"/>
              </a:xfrm>
              <a:prstGeom prst="rect">
                <a:avLst/>
              </a:prstGeom>
              <a:noFill/>
              <a:ln w="9525">
                <a:noFill/>
                <a:miter lim="800000"/>
              </a:ln>
              <a:effectLst/>
            </p:spPr>
            <p:txBody>
              <a:bodyPr lIns="92075" tIns="46038" rIns="92075" bIns="46038">
                <a:spAutoFit/>
              </a:bodyPr>
              <a:lstStyle/>
              <a:p>
                <a:pPr>
                  <a:lnSpc>
                    <a:spcPct val="110000"/>
                  </a:lnSpc>
                  <a:spcBef>
                    <a:spcPct val="50000"/>
                  </a:spcBef>
                  <a:buClr>
                    <a:schemeClr val="folHlink"/>
                  </a:buClr>
                  <a:buSzPct val="75000"/>
                  <a:buFont typeface="Monotype Sorts" pitchFamily="2" charset="2"/>
                  <a:buNone/>
                  <a:defRPr/>
                </a:pPr>
                <a:r>
                  <a:rPr lang="en-US" altLang="zh-CN" sz="2800" b="1" noProof="1">
                    <a:effectLst>
                      <a:outerShdw blurRad="38100" dist="38100" dir="2700000">
                        <a:srgbClr val="C0C0C0"/>
                      </a:outerShdw>
                    </a:effectLst>
                    <a:latin typeface="宋体" panose="02010600030101010101" pitchFamily="2" charset="-122"/>
                    <a:cs typeface="+mn-ea"/>
                  </a:rPr>
                  <a:t>a</a:t>
                </a:r>
                <a:endParaRPr lang="en-US" altLang="zh-CN" sz="2800" b="1" noProof="1">
                  <a:effectLst>
                    <a:outerShdw blurRad="38100" dist="38100" dir="2700000">
                      <a:srgbClr val="C0C0C0"/>
                    </a:outerShdw>
                  </a:effectLst>
                  <a:latin typeface="宋体" panose="02010600030101010101" pitchFamily="2" charset="-122"/>
                </a:endParaRPr>
              </a:p>
            </p:txBody>
          </p:sp>
        </p:grpSp>
        <p:sp>
          <p:nvSpPr>
            <p:cNvPr id="60425" name="Line 24">
              <a:extLst>
                <a:ext uri="{FF2B5EF4-FFF2-40B4-BE49-F238E27FC236}">
                  <a16:creationId xmlns:a16="http://schemas.microsoft.com/office/drawing/2014/main" id="{E4DE7466-D84E-40D6-80AF-8FBE7DAEC4A9}"/>
                </a:ext>
              </a:extLst>
            </p:cNvPr>
            <p:cNvSpPr>
              <a:spLocks noChangeShapeType="1"/>
            </p:cNvSpPr>
            <p:nvPr/>
          </p:nvSpPr>
          <p:spPr bwMode="auto">
            <a:xfrm flipH="1">
              <a:off x="3408" y="2160"/>
              <a:ext cx="576" cy="81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26" name="Line 25">
              <a:extLst>
                <a:ext uri="{FF2B5EF4-FFF2-40B4-BE49-F238E27FC236}">
                  <a16:creationId xmlns:a16="http://schemas.microsoft.com/office/drawing/2014/main" id="{B4F1788C-7413-44C3-AB76-CD2797F015FA}"/>
                </a:ext>
              </a:extLst>
            </p:cNvPr>
            <p:cNvSpPr>
              <a:spLocks noChangeShapeType="1"/>
            </p:cNvSpPr>
            <p:nvPr/>
          </p:nvSpPr>
          <p:spPr bwMode="auto">
            <a:xfrm flipH="1">
              <a:off x="3984" y="2208"/>
              <a:ext cx="0" cy="76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27" name="Line 26">
              <a:extLst>
                <a:ext uri="{FF2B5EF4-FFF2-40B4-BE49-F238E27FC236}">
                  <a16:creationId xmlns:a16="http://schemas.microsoft.com/office/drawing/2014/main" id="{8CB119C3-70B8-47FE-A7DD-99BB47545742}"/>
                </a:ext>
              </a:extLst>
            </p:cNvPr>
            <p:cNvSpPr>
              <a:spLocks noChangeShapeType="1"/>
            </p:cNvSpPr>
            <p:nvPr/>
          </p:nvSpPr>
          <p:spPr bwMode="auto">
            <a:xfrm>
              <a:off x="4032" y="2160"/>
              <a:ext cx="576" cy="76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28" name="Line 27">
              <a:extLst>
                <a:ext uri="{FF2B5EF4-FFF2-40B4-BE49-F238E27FC236}">
                  <a16:creationId xmlns:a16="http://schemas.microsoft.com/office/drawing/2014/main" id="{BB22B753-DF5D-4300-82EC-7654F1F772FC}"/>
                </a:ext>
              </a:extLst>
            </p:cNvPr>
            <p:cNvSpPr>
              <a:spLocks noChangeShapeType="1"/>
            </p:cNvSpPr>
            <p:nvPr/>
          </p:nvSpPr>
          <p:spPr bwMode="auto">
            <a:xfrm flipH="1">
              <a:off x="3984" y="3072"/>
              <a:ext cx="0" cy="57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48931"/>
                                        </p:tgtEl>
                                        <p:attrNameLst>
                                          <p:attrName>style.visibility</p:attrName>
                                        </p:attrNameLst>
                                      </p:cBhvr>
                                      <p:to>
                                        <p:strVal val="visible"/>
                                      </p:to>
                                    </p:set>
                                    <p:animEffect transition="in" filter="wipe(up)">
                                      <p:cBhvr>
                                        <p:cTn id="7" dur="500"/>
                                        <p:tgtEl>
                                          <p:spTgt spid="1148931"/>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7" presetClass="entr" presetSubtype="1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p:cTn id="18" dur="500" fill="hold"/>
                                        <p:tgtEl>
                                          <p:spTgt spid="4"/>
                                        </p:tgtEl>
                                        <p:attrNameLst>
                                          <p:attrName>ppt_w</p:attrName>
                                        </p:attrNameLst>
                                      </p:cBhvr>
                                      <p:tavLst>
                                        <p:tav tm="0">
                                          <p:val>
                                            <p:fltVal val="0"/>
                                          </p:val>
                                        </p:tav>
                                        <p:tav tm="100000">
                                          <p:val>
                                            <p:strVal val="#ppt_w"/>
                                          </p:val>
                                        </p:tav>
                                      </p:tavLst>
                                    </p:anim>
                                    <p:anim calcmode="lin" valueType="num">
                                      <p:cBhvr>
                                        <p:cTn id="19"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8931" grpId="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6E83914D-28F2-47A7-8B6E-9C6AD657AC26}"/>
              </a:ext>
            </a:extLst>
          </p:cNvPr>
          <p:cNvSpPr>
            <a:spLocks noGrp="1"/>
          </p:cNvSpPr>
          <p:nvPr>
            <p:ph type="dt" sz="quarter" idx="10"/>
          </p:nvPr>
        </p:nvSpPr>
        <p:spPr bwMode="auto">
          <a:xfrm>
            <a:off x="1981200" y="6245225"/>
            <a:ext cx="2133600" cy="476250"/>
          </a:xfrm>
          <a:ln>
            <a:miter lim="800000"/>
          </a:ln>
        </p:spPr>
        <p:txBody>
          <a:bodyPr vert="horz" wrap="square" lIns="91440" tIns="45720" rIns="91440" bIns="45720" numCol="1" rtlCol="0" anchor="t" anchorCtr="0" compatLnSpc="1"/>
          <a:lstStyle/>
          <a:p>
            <a:pPr>
              <a:buFontTx/>
              <a:buNone/>
              <a:defRPr/>
            </a:pPr>
            <a:fld id="{8766C7EE-72DA-4CB9-816B-672BD03A1B16}" type="datetime1">
              <a:rPr lang="zh-CN" altLang="en-US" noProof="0" smtClean="0">
                <a:latin typeface="+mn-lt"/>
              </a:rPr>
              <a:pPr>
                <a:buFontTx/>
                <a:buNone/>
                <a:defRPr/>
              </a:pPr>
              <a:t>2024/5/7</a:t>
            </a:fld>
            <a:endParaRPr lang="en-US" altLang="zh-CN" noProof="0">
              <a:latin typeface="+mn-lt"/>
            </a:endParaRPr>
          </a:p>
        </p:txBody>
      </p:sp>
      <p:sp>
        <p:nvSpPr>
          <p:cNvPr id="61443" name="灯片编号占位符 5">
            <a:extLst>
              <a:ext uri="{FF2B5EF4-FFF2-40B4-BE49-F238E27FC236}">
                <a16:creationId xmlns:a16="http://schemas.microsoft.com/office/drawing/2014/main" id="{120A4115-A0EF-4C9B-9704-CBE9B1A77BCC}"/>
              </a:ext>
            </a:extLst>
          </p:cNvPr>
          <p:cNvSpPr>
            <a:spLocks noGrp="1" noChangeArrowheads="1"/>
          </p:cNvSpPr>
          <p:nvPr>
            <p:ph type="sldNum" sz="quarter" idx="12"/>
          </p:nvPr>
        </p:nvSpPr>
        <p:spPr bwMode="auto">
          <a:xfrm>
            <a:off x="8077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fld id="{FF1C5C79-3936-46AE-A8E4-85801605D99C}" type="slidenum">
              <a:rPr lang="en-US" altLang="zh-CN" sz="1400">
                <a:latin typeface="Arial" panose="020B0604020202020204" pitchFamily="34" charset="0"/>
              </a:rPr>
              <a:pPr/>
              <a:t>15</a:t>
            </a:fld>
            <a:endParaRPr lang="en-US" altLang="zh-CN" sz="1400">
              <a:latin typeface="Arial" panose="020B0604020202020204" pitchFamily="34" charset="0"/>
            </a:endParaRPr>
          </a:p>
        </p:txBody>
      </p:sp>
      <p:sp>
        <p:nvSpPr>
          <p:cNvPr id="61444" name="Rectangle 2">
            <a:extLst>
              <a:ext uri="{FF2B5EF4-FFF2-40B4-BE49-F238E27FC236}">
                <a16:creationId xmlns:a16="http://schemas.microsoft.com/office/drawing/2014/main" id="{C9E8AAFC-4953-488C-9B63-2BCAB5D59465}"/>
              </a:ext>
            </a:extLst>
          </p:cNvPr>
          <p:cNvSpPr>
            <a:spLocks noGrp="1" noChangeArrowheads="1"/>
          </p:cNvSpPr>
          <p:nvPr>
            <p:ph type="title" idx="4294967295"/>
          </p:nvPr>
        </p:nvSpPr>
        <p:spPr>
          <a:xfrm>
            <a:off x="2927350" y="549275"/>
            <a:ext cx="7296150" cy="484188"/>
          </a:xfrm>
        </p:spPr>
        <p:txBody>
          <a:bodyPr vert="horz" lIns="92075" tIns="46038" rIns="92075" bIns="46038" rtlCol="0" anchor="ctr">
            <a:normAutofit fontScale="90000"/>
          </a:bodyPr>
          <a:lstStyle/>
          <a:p>
            <a:pPr eaLnBrk="1" hangingPunct="1"/>
            <a:r>
              <a:rPr lang="zh-CN" altLang="en-US">
                <a:latin typeface="Times New Roman" panose="02020603050405020304" pitchFamily="18" charset="0"/>
              </a:rPr>
              <a:t>不确定性的解决方法</a:t>
            </a:r>
          </a:p>
        </p:txBody>
      </p:sp>
      <p:sp>
        <p:nvSpPr>
          <p:cNvPr id="1149955" name="Rectangle 3">
            <a:extLst>
              <a:ext uri="{FF2B5EF4-FFF2-40B4-BE49-F238E27FC236}">
                <a16:creationId xmlns:a16="http://schemas.microsoft.com/office/drawing/2014/main" id="{C62349C2-CDF6-4A4C-BDCD-7D4726AC3B9D}"/>
              </a:ext>
            </a:extLst>
          </p:cNvPr>
          <p:cNvSpPr>
            <a:spLocks noGrp="1" noChangeArrowheads="1"/>
          </p:cNvSpPr>
          <p:nvPr>
            <p:ph type="body" idx="4294967295"/>
          </p:nvPr>
        </p:nvSpPr>
        <p:spPr>
          <a:xfrm>
            <a:off x="2286000" y="1341438"/>
            <a:ext cx="7924800" cy="5111750"/>
          </a:xfrm>
        </p:spPr>
        <p:txBody>
          <a:bodyPr vert="horz" lIns="92075" tIns="46038" rIns="92075" bIns="46038" rtlCol="0">
            <a:normAutofit/>
          </a:bodyPr>
          <a:lstStyle/>
          <a:p>
            <a:pPr eaLnBrk="1" hangingPunct="1">
              <a:lnSpc>
                <a:spcPct val="140000"/>
              </a:lnSpc>
              <a:buFont typeface="Wingdings" panose="05000000000000000000" pitchFamily="2" charset="2"/>
              <a:buNone/>
            </a:pPr>
            <a:r>
              <a:rPr lang="en-US" altLang="zh-CN">
                <a:latin typeface="楷体_GB2312" pitchFamily="49" charset="-122"/>
              </a:rPr>
              <a:t>1) </a:t>
            </a:r>
            <a:r>
              <a:rPr lang="zh-CN" altLang="en-US">
                <a:latin typeface="楷体_GB2312" pitchFamily="49" charset="-122"/>
              </a:rPr>
              <a:t>采用回溯算法</a:t>
            </a:r>
          </a:p>
          <a:p>
            <a:pPr lvl="1" eaLnBrk="1" hangingPunct="1">
              <a:lnSpc>
                <a:spcPct val="140000"/>
              </a:lnSpc>
            </a:pPr>
            <a:r>
              <a:rPr lang="zh-CN" altLang="en-US">
                <a:latin typeface="楷体_GB2312" pitchFamily="49" charset="-122"/>
              </a:rPr>
              <a:t>过于复杂，效率低下</a:t>
            </a:r>
          </a:p>
          <a:p>
            <a:pPr eaLnBrk="1" hangingPunct="1">
              <a:lnSpc>
                <a:spcPct val="140000"/>
              </a:lnSpc>
              <a:buFont typeface="Wingdings" panose="05000000000000000000" pitchFamily="2" charset="2"/>
              <a:buNone/>
            </a:pPr>
            <a:r>
              <a:rPr lang="en-US" altLang="zh-CN">
                <a:latin typeface="楷体_GB2312" pitchFamily="49" charset="-122"/>
              </a:rPr>
              <a:t>2</a:t>
            </a:r>
            <a:r>
              <a:rPr lang="zh-CN" altLang="en-US">
                <a:latin typeface="楷体_GB2312" pitchFamily="49" charset="-122"/>
              </a:rPr>
              <a:t>）改写文法</a:t>
            </a:r>
          </a:p>
          <a:p>
            <a:pPr lvl="1" eaLnBrk="1" hangingPunct="1">
              <a:lnSpc>
                <a:spcPct val="140000"/>
              </a:lnSpc>
            </a:pPr>
            <a:r>
              <a:rPr lang="zh-CN" altLang="en-US">
                <a:latin typeface="楷体_GB2312" pitchFamily="49" charset="-122"/>
              </a:rPr>
              <a:t>将非</a:t>
            </a:r>
            <a:r>
              <a:rPr lang="en-US" altLang="zh-CN">
                <a:latin typeface="楷体_GB2312" pitchFamily="49" charset="-122"/>
              </a:rPr>
              <a:t>LL(1)</a:t>
            </a:r>
            <a:r>
              <a:rPr lang="zh-CN" altLang="en-US">
                <a:latin typeface="楷体_GB2312" pitchFamily="49" charset="-122"/>
              </a:rPr>
              <a:t>文法改写为等价的</a:t>
            </a:r>
            <a:r>
              <a:rPr lang="en-US" altLang="zh-CN">
                <a:latin typeface="楷体_GB2312" pitchFamily="49" charset="-122"/>
              </a:rPr>
              <a:t>LL(1)</a:t>
            </a:r>
            <a:r>
              <a:rPr lang="zh-CN" altLang="zh-CN">
                <a:latin typeface="楷体_GB2312" pitchFamily="49" charset="-122"/>
              </a:rPr>
              <a:t>文法</a:t>
            </a:r>
          </a:p>
          <a:p>
            <a:pPr eaLnBrk="1" hangingPunct="1">
              <a:lnSpc>
                <a:spcPct val="140000"/>
              </a:lnSpc>
            </a:pPr>
            <a:r>
              <a:rPr lang="zh-CN" altLang="zh-CN">
                <a:latin typeface="楷体_GB2312" pitchFamily="49" charset="-122"/>
              </a:rPr>
              <a:t>无法改写时：</a:t>
            </a:r>
          </a:p>
          <a:p>
            <a:pPr lvl="1" eaLnBrk="1" hangingPunct="1">
              <a:lnSpc>
                <a:spcPct val="140000"/>
              </a:lnSpc>
            </a:pPr>
            <a:r>
              <a:rPr lang="zh-CN" altLang="zh-CN">
                <a:latin typeface="楷体_GB2312" pitchFamily="49" charset="-122"/>
              </a:rPr>
              <a:t>增加其它的判别因素</a:t>
            </a:r>
            <a:endParaRPr lang="zh-CN" altLang="en-US">
              <a:latin typeface="楷体_GB2312" pitchFamily="49" charset="-122"/>
            </a:endParaRPr>
          </a:p>
          <a:p>
            <a:pPr lvl="1" eaLnBrk="1" hangingPunct="1">
              <a:lnSpc>
                <a:spcPct val="140000"/>
              </a:lnSpc>
            </a:pPr>
            <a:r>
              <a:rPr lang="zh-CN" altLang="zh-CN">
                <a:latin typeface="楷体_GB2312" pitchFamily="49" charset="-122"/>
              </a:rPr>
              <a:t>文法过于复杂，无法用自顶向下方法处理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1149955">
                                            <p:txEl>
                                              <p:pRg st="0" end="0"/>
                                            </p:txEl>
                                          </p:spTgt>
                                        </p:tgtEl>
                                        <p:attrNameLst>
                                          <p:attrName>style.visibility</p:attrName>
                                        </p:attrNameLst>
                                      </p:cBhvr>
                                      <p:to>
                                        <p:strVal val="visible"/>
                                      </p:to>
                                    </p:set>
                                    <p:animEffect transition="in" filter="wipe(up)">
                                      <p:cBhvr>
                                        <p:cTn id="7" dur="75"/>
                                        <p:tgtEl>
                                          <p:spTgt spid="1149955">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par>
                                <p:cTn id="8" presetID="22" presetClass="entr" presetSubtype="1" fill="hold" grpId="0" nodeType="withEffect">
                                  <p:stCondLst>
                                    <p:cond delay="0"/>
                                  </p:stCondLst>
                                  <p:iterate type="lt">
                                    <p:tmPct val="100000"/>
                                  </p:iterate>
                                  <p:childTnLst>
                                    <p:set>
                                      <p:cBhvr>
                                        <p:cTn id="9" dur="1" fill="hold">
                                          <p:stCondLst>
                                            <p:cond delay="0"/>
                                          </p:stCondLst>
                                        </p:cTn>
                                        <p:tgtEl>
                                          <p:spTgt spid="1149955">
                                            <p:txEl>
                                              <p:pRg st="1" end="1"/>
                                            </p:txEl>
                                          </p:spTgt>
                                        </p:tgtEl>
                                        <p:attrNameLst>
                                          <p:attrName>style.visibility</p:attrName>
                                        </p:attrNameLst>
                                      </p:cBhvr>
                                      <p:to>
                                        <p:strVal val="visible"/>
                                      </p:to>
                                    </p:set>
                                    <p:animEffect transition="in" filter="wipe(up)">
                                      <p:cBhvr>
                                        <p:cTn id="10" dur="75"/>
                                        <p:tgtEl>
                                          <p:spTgt spid="1149955">
                                            <p:txEl>
                                              <p:pRg st="1" end="1"/>
                                            </p:txEl>
                                          </p:spTgt>
                                        </p:tgtEl>
                                      </p:cBhvr>
                                    </p:animEffect>
                                  </p:childTnLst>
                                  <p:subTnLst>
                                    <p:audio>
                                      <p:cMediaNode>
                                        <p:cTn display="0" masterRel="sameClick">
                                          <p:stCondLst>
                                            <p:cond evt="begin" delay="0">
                                              <p:tn val="8"/>
                                            </p:cond>
                                          </p:stCondLst>
                                          <p:endCondLst>
                                            <p:cond evt="onStopAudio" delay="0">
                                              <p:tgtEl>
                                                <p:sldTgt/>
                                              </p:tgtEl>
                                            </p:cond>
                                          </p:endCondLst>
                                        </p:cTn>
                                        <p:tgtEl>
                                          <p:sndTgt r:embed="rId2" name="TYPE.WAV"/>
                                        </p:tgtEl>
                                      </p:cMediaNode>
                                    </p:audio>
                                  </p:sub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grpId="0" nodeType="clickEffect">
                                  <p:stCondLst>
                                    <p:cond delay="0"/>
                                  </p:stCondLst>
                                  <p:iterate type="lt">
                                    <p:tmPct val="100000"/>
                                  </p:iterate>
                                  <p:childTnLst>
                                    <p:set>
                                      <p:cBhvr>
                                        <p:cTn id="14" dur="1" fill="hold">
                                          <p:stCondLst>
                                            <p:cond delay="0"/>
                                          </p:stCondLst>
                                        </p:cTn>
                                        <p:tgtEl>
                                          <p:spTgt spid="1149955">
                                            <p:txEl>
                                              <p:pRg st="2" end="2"/>
                                            </p:txEl>
                                          </p:spTgt>
                                        </p:tgtEl>
                                        <p:attrNameLst>
                                          <p:attrName>style.visibility</p:attrName>
                                        </p:attrNameLst>
                                      </p:cBhvr>
                                      <p:to>
                                        <p:strVal val="visible"/>
                                      </p:to>
                                    </p:set>
                                    <p:animEffect transition="in" filter="wipe(up)">
                                      <p:cBhvr>
                                        <p:cTn id="15" dur="75"/>
                                        <p:tgtEl>
                                          <p:spTgt spid="1149955">
                                            <p:txEl>
                                              <p:pRg st="2" end="2"/>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2" name="TYPE.WAV"/>
                                        </p:tgtEl>
                                      </p:cMediaNode>
                                    </p:audio>
                                  </p:subTnLst>
                                </p:cTn>
                              </p:par>
                              <p:par>
                                <p:cTn id="16" presetID="22" presetClass="entr" presetSubtype="1" fill="hold" grpId="0" nodeType="withEffect">
                                  <p:stCondLst>
                                    <p:cond delay="0"/>
                                  </p:stCondLst>
                                  <p:iterate type="lt">
                                    <p:tmPct val="100000"/>
                                  </p:iterate>
                                  <p:childTnLst>
                                    <p:set>
                                      <p:cBhvr>
                                        <p:cTn id="17" dur="1" fill="hold">
                                          <p:stCondLst>
                                            <p:cond delay="0"/>
                                          </p:stCondLst>
                                        </p:cTn>
                                        <p:tgtEl>
                                          <p:spTgt spid="1149955">
                                            <p:txEl>
                                              <p:pRg st="3" end="3"/>
                                            </p:txEl>
                                          </p:spTgt>
                                        </p:tgtEl>
                                        <p:attrNameLst>
                                          <p:attrName>style.visibility</p:attrName>
                                        </p:attrNameLst>
                                      </p:cBhvr>
                                      <p:to>
                                        <p:strVal val="visible"/>
                                      </p:to>
                                    </p:set>
                                    <p:animEffect transition="in" filter="wipe(up)">
                                      <p:cBhvr>
                                        <p:cTn id="18" dur="75"/>
                                        <p:tgtEl>
                                          <p:spTgt spid="1149955">
                                            <p:txEl>
                                              <p:pRg st="3" end="3"/>
                                            </p:txEl>
                                          </p:spTgt>
                                        </p:tgtEl>
                                      </p:cBhvr>
                                    </p:animEffect>
                                  </p:childTnLst>
                                  <p:subTnLst>
                                    <p:audio>
                                      <p:cMediaNode>
                                        <p:cTn display="0" masterRel="sameClick">
                                          <p:stCondLst>
                                            <p:cond evt="begin" delay="0">
                                              <p:tn val="16"/>
                                            </p:cond>
                                          </p:stCondLst>
                                          <p:endCondLst>
                                            <p:cond evt="onStopAudio" delay="0">
                                              <p:tgtEl>
                                                <p:sldTgt/>
                                              </p:tgtEl>
                                            </p:cond>
                                          </p:endCondLst>
                                        </p:cTn>
                                        <p:tgtEl>
                                          <p:sndTgt r:embed="rId2" name="TYPE.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iterate type="lt">
                                    <p:tmPct val="100000"/>
                                  </p:iterate>
                                  <p:childTnLst>
                                    <p:set>
                                      <p:cBhvr>
                                        <p:cTn id="22" dur="1" fill="hold">
                                          <p:stCondLst>
                                            <p:cond delay="0"/>
                                          </p:stCondLst>
                                        </p:cTn>
                                        <p:tgtEl>
                                          <p:spTgt spid="1149955">
                                            <p:txEl>
                                              <p:pRg st="4" end="4"/>
                                            </p:txEl>
                                          </p:spTgt>
                                        </p:tgtEl>
                                        <p:attrNameLst>
                                          <p:attrName>style.visibility</p:attrName>
                                        </p:attrNameLst>
                                      </p:cBhvr>
                                      <p:to>
                                        <p:strVal val="visible"/>
                                      </p:to>
                                    </p:set>
                                    <p:animEffect transition="in" filter="wipe(up)">
                                      <p:cBhvr>
                                        <p:cTn id="23" dur="75"/>
                                        <p:tgtEl>
                                          <p:spTgt spid="1149955">
                                            <p:txEl>
                                              <p:pRg st="4" end="4"/>
                                            </p:txEl>
                                          </p:spTgt>
                                        </p:tgtEl>
                                      </p:cBhvr>
                                    </p:animEffect>
                                  </p:childTnLst>
                                  <p:subTnLst>
                                    <p:audio>
                                      <p:cMediaNode>
                                        <p:cTn display="0" masterRel="sameClick">
                                          <p:stCondLst>
                                            <p:cond evt="begin" delay="0">
                                              <p:tn val="21"/>
                                            </p:cond>
                                          </p:stCondLst>
                                          <p:endCondLst>
                                            <p:cond evt="onStopAudio" delay="0">
                                              <p:tgtEl>
                                                <p:sldTgt/>
                                              </p:tgtEl>
                                            </p:cond>
                                          </p:endCondLst>
                                        </p:cTn>
                                        <p:tgtEl>
                                          <p:sndTgt r:embed="rId2" name="TYPE.WAV"/>
                                        </p:tgtEl>
                                      </p:cMediaNode>
                                    </p:audio>
                                  </p:subTnLst>
                                </p:cTn>
                              </p:par>
                              <p:par>
                                <p:cTn id="24" presetID="22" presetClass="entr" presetSubtype="1" fill="hold" grpId="0" nodeType="withEffect">
                                  <p:stCondLst>
                                    <p:cond delay="0"/>
                                  </p:stCondLst>
                                  <p:iterate type="lt">
                                    <p:tmPct val="100000"/>
                                  </p:iterate>
                                  <p:childTnLst>
                                    <p:set>
                                      <p:cBhvr>
                                        <p:cTn id="25" dur="1" fill="hold">
                                          <p:stCondLst>
                                            <p:cond delay="0"/>
                                          </p:stCondLst>
                                        </p:cTn>
                                        <p:tgtEl>
                                          <p:spTgt spid="1149955">
                                            <p:txEl>
                                              <p:pRg st="5" end="5"/>
                                            </p:txEl>
                                          </p:spTgt>
                                        </p:tgtEl>
                                        <p:attrNameLst>
                                          <p:attrName>style.visibility</p:attrName>
                                        </p:attrNameLst>
                                      </p:cBhvr>
                                      <p:to>
                                        <p:strVal val="visible"/>
                                      </p:to>
                                    </p:set>
                                    <p:animEffect transition="in" filter="wipe(up)">
                                      <p:cBhvr>
                                        <p:cTn id="26" dur="75"/>
                                        <p:tgtEl>
                                          <p:spTgt spid="1149955">
                                            <p:txEl>
                                              <p:pRg st="5" end="5"/>
                                            </p:txEl>
                                          </p:spTgt>
                                        </p:tgtEl>
                                      </p:cBhvr>
                                    </p:animEffect>
                                  </p:childTnLst>
                                  <p:subTnLst>
                                    <p:audio>
                                      <p:cMediaNode>
                                        <p:cTn display="0" masterRel="sameClick">
                                          <p:stCondLst>
                                            <p:cond evt="begin" delay="0">
                                              <p:tn val="24"/>
                                            </p:cond>
                                          </p:stCondLst>
                                          <p:endCondLst>
                                            <p:cond evt="onStopAudio" delay="0">
                                              <p:tgtEl>
                                                <p:sldTgt/>
                                              </p:tgtEl>
                                            </p:cond>
                                          </p:endCondLst>
                                        </p:cTn>
                                        <p:tgtEl>
                                          <p:sndTgt r:embed="rId2" name="TYPE.WAV"/>
                                        </p:tgtEl>
                                      </p:cMediaNode>
                                    </p:audio>
                                  </p:subTnLst>
                                </p:cTn>
                              </p:par>
                              <p:par>
                                <p:cTn id="27" presetID="22" presetClass="entr" presetSubtype="1" fill="hold" grpId="0" nodeType="withEffect">
                                  <p:stCondLst>
                                    <p:cond delay="0"/>
                                  </p:stCondLst>
                                  <p:iterate type="lt">
                                    <p:tmPct val="100000"/>
                                  </p:iterate>
                                  <p:childTnLst>
                                    <p:set>
                                      <p:cBhvr>
                                        <p:cTn id="28" dur="1" fill="hold">
                                          <p:stCondLst>
                                            <p:cond delay="0"/>
                                          </p:stCondLst>
                                        </p:cTn>
                                        <p:tgtEl>
                                          <p:spTgt spid="1149955">
                                            <p:txEl>
                                              <p:pRg st="6" end="6"/>
                                            </p:txEl>
                                          </p:spTgt>
                                        </p:tgtEl>
                                        <p:attrNameLst>
                                          <p:attrName>style.visibility</p:attrName>
                                        </p:attrNameLst>
                                      </p:cBhvr>
                                      <p:to>
                                        <p:strVal val="visible"/>
                                      </p:to>
                                    </p:set>
                                    <p:animEffect transition="in" filter="wipe(up)">
                                      <p:cBhvr>
                                        <p:cTn id="29" dur="75"/>
                                        <p:tgtEl>
                                          <p:spTgt spid="1149955">
                                            <p:txEl>
                                              <p:pRg st="6" end="6"/>
                                            </p:txEl>
                                          </p:spTgt>
                                        </p:tgtEl>
                                      </p:cBhvr>
                                    </p:animEffect>
                                  </p:childTnLst>
                                  <p:subTnLst>
                                    <p:audio>
                                      <p:cMediaNode>
                                        <p:cTn display="0" masterRel="sameClick">
                                          <p:stCondLst>
                                            <p:cond evt="begin" delay="0">
                                              <p:tn val="27"/>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995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E88EF9D5-1D3B-4175-AC7E-960E55A67599}"/>
              </a:ext>
            </a:extLst>
          </p:cNvPr>
          <p:cNvSpPr>
            <a:spLocks noGrp="1"/>
          </p:cNvSpPr>
          <p:nvPr>
            <p:ph type="dt" sz="quarter" idx="10"/>
          </p:nvPr>
        </p:nvSpPr>
        <p:spPr bwMode="auto">
          <a:xfrm>
            <a:off x="1981200" y="6245225"/>
            <a:ext cx="2133600" cy="476250"/>
          </a:xfrm>
          <a:ln>
            <a:miter lim="800000"/>
          </a:ln>
        </p:spPr>
        <p:txBody>
          <a:bodyPr vert="horz" wrap="square" lIns="91440" tIns="45720" rIns="91440" bIns="45720" numCol="1" rtlCol="0" anchor="t" anchorCtr="0" compatLnSpc="1"/>
          <a:lstStyle/>
          <a:p>
            <a:pPr>
              <a:buFontTx/>
              <a:buNone/>
              <a:defRPr/>
            </a:pPr>
            <a:fld id="{1B80A14B-6C84-4FEC-8B6C-C81C68326F73}" type="datetime1">
              <a:rPr lang="zh-CN" altLang="en-US" noProof="0" smtClean="0">
                <a:latin typeface="+mn-lt"/>
              </a:rPr>
              <a:pPr>
                <a:buFontTx/>
                <a:buNone/>
                <a:defRPr/>
              </a:pPr>
              <a:t>2024/5/7</a:t>
            </a:fld>
            <a:endParaRPr lang="en-US" altLang="zh-CN" noProof="0">
              <a:latin typeface="+mn-lt"/>
            </a:endParaRPr>
          </a:p>
        </p:txBody>
      </p:sp>
      <p:sp>
        <p:nvSpPr>
          <p:cNvPr id="62467" name="灯片编号占位符 5">
            <a:extLst>
              <a:ext uri="{FF2B5EF4-FFF2-40B4-BE49-F238E27FC236}">
                <a16:creationId xmlns:a16="http://schemas.microsoft.com/office/drawing/2014/main" id="{03E3A751-14E6-45E1-A6B1-7B8C156DF985}"/>
              </a:ext>
            </a:extLst>
          </p:cNvPr>
          <p:cNvSpPr>
            <a:spLocks noGrp="1" noChangeArrowheads="1"/>
          </p:cNvSpPr>
          <p:nvPr>
            <p:ph type="sldNum" sz="quarter" idx="12"/>
          </p:nvPr>
        </p:nvSpPr>
        <p:spPr bwMode="auto">
          <a:xfrm>
            <a:off x="8077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fld id="{F7CA452D-F89B-499B-ACCF-6CA0ED047D9D}" type="slidenum">
              <a:rPr lang="en-US" altLang="zh-CN" sz="1400">
                <a:latin typeface="Arial" panose="020B0604020202020204" pitchFamily="34" charset="0"/>
              </a:rPr>
              <a:pPr/>
              <a:t>16</a:t>
            </a:fld>
            <a:endParaRPr lang="en-US" altLang="zh-CN" sz="1400">
              <a:latin typeface="Arial" panose="020B0604020202020204" pitchFamily="34" charset="0"/>
            </a:endParaRPr>
          </a:p>
        </p:txBody>
      </p:sp>
      <p:sp>
        <p:nvSpPr>
          <p:cNvPr id="62468" name="Rectangle 2">
            <a:extLst>
              <a:ext uri="{FF2B5EF4-FFF2-40B4-BE49-F238E27FC236}">
                <a16:creationId xmlns:a16="http://schemas.microsoft.com/office/drawing/2014/main" id="{7DA5D6C6-E45B-42AE-8647-3B5FE256F0F3}"/>
              </a:ext>
            </a:extLst>
          </p:cNvPr>
          <p:cNvSpPr>
            <a:spLocks noGrp="1" noChangeArrowheads="1"/>
          </p:cNvSpPr>
          <p:nvPr>
            <p:ph type="title" idx="4294967295"/>
          </p:nvPr>
        </p:nvSpPr>
        <p:spPr>
          <a:xfrm>
            <a:off x="2711450" y="404813"/>
            <a:ext cx="7848600" cy="762000"/>
          </a:xfrm>
        </p:spPr>
        <p:txBody>
          <a:bodyPr anchor="ctr"/>
          <a:lstStyle/>
          <a:p>
            <a:pPr eaLnBrk="1" hangingPunct="1"/>
            <a:r>
              <a:rPr lang="en-US" altLang="zh-CN">
                <a:latin typeface="Times New Roman" panose="02020603050405020304" pitchFamily="18" charset="0"/>
              </a:rPr>
              <a:t>4.3 </a:t>
            </a:r>
            <a:r>
              <a:rPr lang="zh-CN" altLang="en-US">
                <a:latin typeface="Times New Roman" panose="02020603050405020304" pitchFamily="18" charset="0"/>
              </a:rPr>
              <a:t>预测分析法</a:t>
            </a:r>
            <a:r>
              <a:rPr lang="zh-CN" altLang="en-US" sz="3600">
                <a:latin typeface="Times New Roman" panose="02020603050405020304" pitchFamily="18" charset="0"/>
              </a:rPr>
              <a:t>（</a:t>
            </a:r>
            <a:r>
              <a:rPr lang="en-US" altLang="zh-CN" sz="3600">
                <a:latin typeface="Times New Roman" panose="02020603050405020304" pitchFamily="18" charset="0"/>
              </a:rPr>
              <a:t>LL(1) parsing</a:t>
            </a:r>
            <a:r>
              <a:rPr lang="zh-CN" altLang="en-US" sz="3600">
                <a:latin typeface="Times New Roman" panose="02020603050405020304" pitchFamily="18" charset="0"/>
              </a:rPr>
              <a:t>）</a:t>
            </a:r>
            <a:endParaRPr lang="zh-CN" altLang="en-US">
              <a:latin typeface="Times New Roman" panose="02020603050405020304" pitchFamily="18" charset="0"/>
            </a:endParaRPr>
          </a:p>
        </p:txBody>
      </p:sp>
      <p:sp>
        <p:nvSpPr>
          <p:cNvPr id="62469" name="Rectangle 3">
            <a:extLst>
              <a:ext uri="{FF2B5EF4-FFF2-40B4-BE49-F238E27FC236}">
                <a16:creationId xmlns:a16="http://schemas.microsoft.com/office/drawing/2014/main" id="{05318BF6-364D-4F5A-B1AB-E90196948C6D}"/>
              </a:ext>
            </a:extLst>
          </p:cNvPr>
          <p:cNvSpPr>
            <a:spLocks noGrp="1" noChangeArrowheads="1"/>
          </p:cNvSpPr>
          <p:nvPr>
            <p:ph type="body" idx="4294967295"/>
          </p:nvPr>
        </p:nvSpPr>
        <p:spPr>
          <a:xfrm>
            <a:off x="1981200" y="1627189"/>
            <a:ext cx="8458200" cy="4681537"/>
          </a:xfrm>
        </p:spPr>
        <p:txBody>
          <a:bodyPr/>
          <a:lstStyle/>
          <a:p>
            <a:pPr eaLnBrk="1" hangingPunct="1"/>
            <a:r>
              <a:rPr lang="zh-CN" altLang="en-US">
                <a:latin typeface="Times New Roman" panose="02020603050405020304" pitchFamily="18" charset="0"/>
              </a:rPr>
              <a:t>系统维持一个分析表和一个分析栈，根据当前扫描到的符号，选择当前语法变量（处于栈顶）的候选式进行推导</a:t>
            </a:r>
            <a:r>
              <a:rPr lang="en-US" altLang="zh-CN">
                <a:latin typeface="Times New Roman" panose="02020603050405020304" pitchFamily="18" charset="0"/>
              </a:rPr>
              <a:t>——</a:t>
            </a:r>
            <a:r>
              <a:rPr lang="zh-CN" altLang="en-US">
                <a:latin typeface="Times New Roman" panose="02020603050405020304" pitchFamily="18" charset="0"/>
              </a:rPr>
              <a:t>希望找到相应输入符号串的最左推导。</a:t>
            </a:r>
          </a:p>
          <a:p>
            <a:pPr eaLnBrk="1" hangingPunct="1"/>
            <a:r>
              <a:rPr lang="zh-CN" altLang="en-US">
                <a:latin typeface="Times New Roman" panose="02020603050405020304" pitchFamily="18" charset="0"/>
              </a:rPr>
              <a:t>一个通用的控制算法</a:t>
            </a:r>
          </a:p>
          <a:p>
            <a:pPr eaLnBrk="1" hangingPunct="1"/>
            <a:r>
              <a:rPr lang="zh-CN" altLang="en-US">
                <a:latin typeface="Times New Roman" panose="02020603050405020304" pitchFamily="18" charset="0"/>
              </a:rPr>
              <a:t>一个分析栈，</a:t>
            </a:r>
            <a:r>
              <a:rPr lang="en-US" altLang="zh-CN">
                <a:latin typeface="Times New Roman" panose="02020603050405020304" pitchFamily="18" charset="0"/>
              </a:rPr>
              <a:t>#</a:t>
            </a:r>
            <a:r>
              <a:rPr lang="zh-CN" altLang="en-US">
                <a:latin typeface="Times New Roman" panose="02020603050405020304" pitchFamily="18" charset="0"/>
              </a:rPr>
              <a:t>为栈底符号</a:t>
            </a:r>
          </a:p>
          <a:p>
            <a:pPr eaLnBrk="1" hangingPunct="1"/>
            <a:r>
              <a:rPr lang="zh-CN" altLang="en-US">
                <a:latin typeface="Times New Roman" panose="02020603050405020304" pitchFamily="18" charset="0"/>
              </a:rPr>
              <a:t>一个输入缓冲区，</a:t>
            </a:r>
            <a:r>
              <a:rPr lang="en-US" altLang="zh-CN">
                <a:latin typeface="Times New Roman" panose="02020603050405020304" pitchFamily="18" charset="0"/>
              </a:rPr>
              <a:t>#</a:t>
            </a:r>
            <a:r>
              <a:rPr lang="zh-CN" altLang="en-US">
                <a:latin typeface="Times New Roman" panose="02020603050405020304" pitchFamily="18" charset="0"/>
              </a:rPr>
              <a:t>为输入串结束符</a:t>
            </a:r>
          </a:p>
          <a:p>
            <a:pPr eaLnBrk="1" hangingPunct="1"/>
            <a:r>
              <a:rPr lang="zh-CN" altLang="en-US">
                <a:latin typeface="Times New Roman" panose="02020603050405020304" pitchFamily="18" charset="0"/>
              </a:rPr>
              <a:t>一个统一形式的分析表</a:t>
            </a:r>
            <a:r>
              <a:rPr lang="en-US" altLang="zh-CN">
                <a:latin typeface="Times New Roman" panose="02020603050405020304" pitchFamily="18" charset="0"/>
              </a:rPr>
              <a:t>M</a:t>
            </a:r>
          </a:p>
          <a:p>
            <a:pPr lvl="1" eaLnBrk="1" hangingPunct="1"/>
            <a:r>
              <a:rPr lang="zh-CN" altLang="en-US">
                <a:solidFill>
                  <a:srgbClr val="FF0000"/>
                </a:solidFill>
                <a:latin typeface="Times New Roman" panose="02020603050405020304" pitchFamily="18" charset="0"/>
              </a:rPr>
              <a:t>不同语言使用内容不同的分析表</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日期占位符 3">
            <a:extLst>
              <a:ext uri="{FF2B5EF4-FFF2-40B4-BE49-F238E27FC236}">
                <a16:creationId xmlns:a16="http://schemas.microsoft.com/office/drawing/2014/main" id="{BAAF19E6-7BA8-4CF3-9C89-6AA01FA1D0FF}"/>
              </a:ext>
            </a:extLst>
          </p:cNvPr>
          <p:cNvSpPr>
            <a:spLocks noGrp="1"/>
          </p:cNvSpPr>
          <p:nvPr>
            <p:ph type="dt" sz="quarter" idx="10"/>
          </p:nvPr>
        </p:nvSpPr>
        <p:spPr bwMode="auto">
          <a:xfrm>
            <a:off x="1981200" y="6245225"/>
            <a:ext cx="2133600" cy="476250"/>
          </a:xfrm>
          <a:ln>
            <a:miter lim="800000"/>
          </a:ln>
        </p:spPr>
        <p:txBody>
          <a:bodyPr vert="horz" wrap="square" lIns="91440" tIns="45720" rIns="91440" bIns="45720" numCol="1" rtlCol="0" anchor="t" anchorCtr="0" compatLnSpc="1"/>
          <a:lstStyle/>
          <a:p>
            <a:pPr>
              <a:buFontTx/>
              <a:buNone/>
              <a:defRPr/>
            </a:pPr>
            <a:fld id="{D82CAA8B-1EAA-4812-820C-B8E35737FE60}" type="datetime1">
              <a:rPr lang="zh-CN" altLang="en-US" noProof="0" smtClean="0">
                <a:latin typeface="+mn-lt"/>
              </a:rPr>
              <a:pPr>
                <a:buFontTx/>
                <a:buNone/>
                <a:defRPr/>
              </a:pPr>
              <a:t>2024/5/7</a:t>
            </a:fld>
            <a:endParaRPr lang="en-US" altLang="zh-CN" noProof="0" dirty="0">
              <a:latin typeface="+mn-lt"/>
            </a:endParaRPr>
          </a:p>
        </p:txBody>
      </p:sp>
      <p:sp>
        <p:nvSpPr>
          <p:cNvPr id="63491" name="灯片编号占位符 5">
            <a:extLst>
              <a:ext uri="{FF2B5EF4-FFF2-40B4-BE49-F238E27FC236}">
                <a16:creationId xmlns:a16="http://schemas.microsoft.com/office/drawing/2014/main" id="{3111DE74-8217-442E-B124-D9C5102FF76F}"/>
              </a:ext>
            </a:extLst>
          </p:cNvPr>
          <p:cNvSpPr>
            <a:spLocks noGrp="1" noChangeArrowheads="1"/>
          </p:cNvSpPr>
          <p:nvPr>
            <p:ph type="sldNum" sz="quarter" idx="12"/>
          </p:nvPr>
        </p:nvSpPr>
        <p:spPr bwMode="auto">
          <a:xfrm>
            <a:off x="8077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fld id="{C74A2438-97C5-438E-A3F6-8A612FC5347E}" type="slidenum">
              <a:rPr lang="en-US" altLang="zh-CN" sz="1400">
                <a:latin typeface="Arial" panose="020B0604020202020204" pitchFamily="34" charset="0"/>
              </a:rPr>
              <a:pPr/>
              <a:t>17</a:t>
            </a:fld>
            <a:endParaRPr lang="en-US" altLang="zh-CN" sz="1400">
              <a:latin typeface="Arial" panose="020B0604020202020204" pitchFamily="34" charset="0"/>
            </a:endParaRPr>
          </a:p>
        </p:txBody>
      </p:sp>
      <p:sp>
        <p:nvSpPr>
          <p:cNvPr id="63492" name="Rectangle 2">
            <a:extLst>
              <a:ext uri="{FF2B5EF4-FFF2-40B4-BE49-F238E27FC236}">
                <a16:creationId xmlns:a16="http://schemas.microsoft.com/office/drawing/2014/main" id="{3180262F-7748-4E7E-95DD-BBA6FFE18655}"/>
              </a:ext>
            </a:extLst>
          </p:cNvPr>
          <p:cNvSpPr>
            <a:spLocks noGrp="1" noChangeArrowheads="1"/>
          </p:cNvSpPr>
          <p:nvPr>
            <p:ph type="title" idx="4294967295"/>
          </p:nvPr>
        </p:nvSpPr>
        <p:spPr>
          <a:xfrm>
            <a:off x="2455863" y="303213"/>
            <a:ext cx="6711950" cy="965200"/>
          </a:xfrm>
        </p:spPr>
        <p:txBody>
          <a:bodyPr vert="horz" lIns="92075" tIns="46038" rIns="92075" bIns="46038" rtlCol="0" anchor="ctr">
            <a:normAutofit/>
          </a:bodyPr>
          <a:lstStyle/>
          <a:p>
            <a:pPr eaLnBrk="1" hangingPunct="1"/>
            <a:r>
              <a:rPr lang="en-US" altLang="zh-CN">
                <a:latin typeface="Times New Roman" panose="02020603050405020304" pitchFamily="18" charset="0"/>
              </a:rPr>
              <a:t>4.3.1 </a:t>
            </a:r>
            <a:r>
              <a:rPr lang="zh-CN" altLang="en-US">
                <a:latin typeface="Times New Roman" panose="02020603050405020304" pitchFamily="18" charset="0"/>
              </a:rPr>
              <a:t>预测分析器的构成</a:t>
            </a:r>
          </a:p>
        </p:txBody>
      </p:sp>
      <p:grpSp>
        <p:nvGrpSpPr>
          <p:cNvPr id="63493" name="Group 3">
            <a:extLst>
              <a:ext uri="{FF2B5EF4-FFF2-40B4-BE49-F238E27FC236}">
                <a16:creationId xmlns:a16="http://schemas.microsoft.com/office/drawing/2014/main" id="{625AE8C5-8E61-40EA-890F-D617C7D6EA0B}"/>
              </a:ext>
            </a:extLst>
          </p:cNvPr>
          <p:cNvGrpSpPr>
            <a:grpSpLocks/>
          </p:cNvGrpSpPr>
          <p:nvPr/>
        </p:nvGrpSpPr>
        <p:grpSpPr bwMode="auto">
          <a:xfrm>
            <a:off x="1992314" y="1609725"/>
            <a:ext cx="8370887" cy="4267200"/>
            <a:chOff x="432" y="912"/>
            <a:chExt cx="5136" cy="2684"/>
          </a:xfrm>
        </p:grpSpPr>
        <p:sp>
          <p:nvSpPr>
            <p:cNvPr id="1152004" name="Rectangle 4">
              <a:extLst>
                <a:ext uri="{FF2B5EF4-FFF2-40B4-BE49-F238E27FC236}">
                  <a16:creationId xmlns:a16="http://schemas.microsoft.com/office/drawing/2014/main" id="{999A17D6-114B-49A9-8DB0-698B5E77BD48}"/>
                </a:ext>
              </a:extLst>
            </p:cNvPr>
            <p:cNvSpPr>
              <a:spLocks noChangeArrowheads="1"/>
            </p:cNvSpPr>
            <p:nvPr/>
          </p:nvSpPr>
          <p:spPr bwMode="auto">
            <a:xfrm>
              <a:off x="1152" y="912"/>
              <a:ext cx="3505" cy="376"/>
            </a:xfrm>
            <a:prstGeom prst="rect">
              <a:avLst/>
            </a:prstGeom>
            <a:noFill/>
            <a:ln w="12700">
              <a:solidFill>
                <a:schemeClr val="tx1"/>
              </a:solidFill>
              <a:miter lim="800000"/>
            </a:ln>
            <a:effectLst/>
          </p:spPr>
          <p:txBody>
            <a:bodyPr wrap="none" lIns="92075" tIns="46038" rIns="92075" bIns="46038" anchor="ctr"/>
            <a:lstStyle/>
            <a:p>
              <a:pPr algn="ctr">
                <a:buFont typeface="Arial" panose="020B0604020202020204" pitchFamily="34" charset="0"/>
                <a:buNone/>
                <a:defRPr/>
              </a:pPr>
              <a:r>
                <a:rPr lang="en-US" altLang="zh-CN" sz="3600">
                  <a:solidFill>
                    <a:srgbClr val="FF33CC"/>
                  </a:solidFill>
                </a:rPr>
                <a:t> </a:t>
              </a:r>
              <a:r>
                <a:rPr lang="zh-CN" altLang="en-US" sz="3600" b="1">
                  <a:solidFill>
                    <a:srgbClr val="0000FF"/>
                  </a:solidFill>
                  <a:latin typeface="楷体_GB2312" pitchFamily="49" charset="-122"/>
                  <a:ea typeface="楷体_GB2312" pitchFamily="49" charset="-122"/>
                </a:rPr>
                <a:t>输入缓冲区</a:t>
              </a:r>
              <a:r>
                <a:rPr lang="en-US" altLang="zh-CN" sz="3600" b="1">
                  <a:solidFill>
                    <a:srgbClr val="0000FF"/>
                  </a:solidFill>
                  <a:latin typeface="楷体_GB2312" pitchFamily="49" charset="-122"/>
                  <a:ea typeface="楷体_GB2312" pitchFamily="49" charset="-122"/>
                </a:rPr>
                <a:t>(</a:t>
              </a:r>
              <a:r>
                <a:rPr lang="zh-CN" altLang="en-US" sz="3600" b="1">
                  <a:solidFill>
                    <a:srgbClr val="0000FF"/>
                  </a:solidFill>
                  <a:latin typeface="楷体_GB2312" pitchFamily="49" charset="-122"/>
                  <a:ea typeface="楷体_GB2312" pitchFamily="49" charset="-122"/>
                </a:rPr>
                <a:t>符号序列</a:t>
              </a:r>
              <a:r>
                <a:rPr lang="en-US" altLang="zh-CN" sz="3600" b="1">
                  <a:solidFill>
                    <a:srgbClr val="0000FF"/>
                  </a:solidFill>
                  <a:latin typeface="楷体_GB2312" pitchFamily="49" charset="-122"/>
                  <a:ea typeface="楷体_GB2312" pitchFamily="49" charset="-122"/>
                </a:rPr>
                <a:t>)</a:t>
              </a:r>
              <a:endParaRPr lang="en-US" altLang="zh-CN" sz="3600" b="1">
                <a:solidFill>
                  <a:srgbClr val="0000FF"/>
                </a:solidFill>
                <a:effectLst>
                  <a:outerShdw blurRad="38100" dist="38100" dir="2700000" algn="tl">
                    <a:srgbClr val="C0C0C0"/>
                  </a:outerShdw>
                </a:effectLst>
                <a:latin typeface="楷体_GB2312" pitchFamily="49" charset="-122"/>
                <a:ea typeface="楷体_GB2312" pitchFamily="49" charset="-122"/>
              </a:endParaRPr>
            </a:p>
          </p:txBody>
        </p:sp>
        <p:sp>
          <p:nvSpPr>
            <p:cNvPr id="1152005" name="Rectangle 5">
              <a:extLst>
                <a:ext uri="{FF2B5EF4-FFF2-40B4-BE49-F238E27FC236}">
                  <a16:creationId xmlns:a16="http://schemas.microsoft.com/office/drawing/2014/main" id="{7B62E329-6085-471C-ABE9-FDFCA13B658A}"/>
                </a:ext>
              </a:extLst>
            </p:cNvPr>
            <p:cNvSpPr>
              <a:spLocks noChangeArrowheads="1"/>
            </p:cNvSpPr>
            <p:nvPr/>
          </p:nvSpPr>
          <p:spPr bwMode="auto">
            <a:xfrm>
              <a:off x="432" y="1444"/>
              <a:ext cx="476" cy="2108"/>
            </a:xfrm>
            <a:prstGeom prst="rect">
              <a:avLst/>
            </a:prstGeom>
            <a:noFill/>
            <a:ln w="12700">
              <a:solidFill>
                <a:schemeClr val="tx1"/>
              </a:solidFill>
              <a:miter lim="800000"/>
            </a:ln>
            <a:effectLst/>
          </p:spPr>
          <p:txBody>
            <a:bodyPr wrap="none" lIns="92075" tIns="46038" rIns="92075" bIns="46038" anchor="ctr"/>
            <a:lstStyle/>
            <a:p>
              <a:pPr>
                <a:lnSpc>
                  <a:spcPct val="120000"/>
                </a:lnSpc>
                <a:buFont typeface="Arial" panose="020B0604020202020204" pitchFamily="34" charset="0"/>
                <a:buNone/>
                <a:defRPr/>
              </a:pPr>
              <a:r>
                <a:rPr lang="zh-CN" altLang="en-US" sz="3600" b="1">
                  <a:solidFill>
                    <a:srgbClr val="0000FF"/>
                  </a:solidFill>
                  <a:effectLst>
                    <a:outerShdw blurRad="38100" dist="38100" dir="2700000" algn="tl">
                      <a:srgbClr val="C0C0C0"/>
                    </a:outerShdw>
                  </a:effectLst>
                  <a:ea typeface="楷体_GB2312" pitchFamily="49" charset="-122"/>
                </a:rPr>
                <a:t>栈</a:t>
              </a:r>
            </a:p>
          </p:txBody>
        </p:sp>
        <p:sp>
          <p:nvSpPr>
            <p:cNvPr id="63496" name="Rectangle 6">
              <a:extLst>
                <a:ext uri="{FF2B5EF4-FFF2-40B4-BE49-F238E27FC236}">
                  <a16:creationId xmlns:a16="http://schemas.microsoft.com/office/drawing/2014/main" id="{FC815A44-7E1F-4237-9303-EF38FADA3CA8}"/>
                </a:ext>
              </a:extLst>
            </p:cNvPr>
            <p:cNvSpPr>
              <a:spLocks noChangeArrowheads="1"/>
            </p:cNvSpPr>
            <p:nvPr/>
          </p:nvSpPr>
          <p:spPr bwMode="auto">
            <a:xfrm>
              <a:off x="1635" y="1780"/>
              <a:ext cx="1821" cy="81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algn="ctr">
                <a:buFont typeface="Arial" panose="020B0604020202020204" pitchFamily="34" charset="0"/>
                <a:buNone/>
              </a:pPr>
              <a:r>
                <a:rPr lang="zh-CN" altLang="en-US" sz="3600" b="1">
                  <a:solidFill>
                    <a:srgbClr val="0000FF"/>
                  </a:solidFill>
                  <a:ea typeface="楷体_GB2312" pitchFamily="49" charset="-122"/>
                </a:rPr>
                <a:t>预测分析程序</a:t>
              </a:r>
              <a:endParaRPr lang="zh-CN" altLang="en-US" sz="3600" b="1">
                <a:solidFill>
                  <a:srgbClr val="0000FF"/>
                </a:solidFill>
              </a:endParaRPr>
            </a:p>
          </p:txBody>
        </p:sp>
        <p:sp>
          <p:nvSpPr>
            <p:cNvPr id="63497" name="Rectangle 7">
              <a:extLst>
                <a:ext uri="{FF2B5EF4-FFF2-40B4-BE49-F238E27FC236}">
                  <a16:creationId xmlns:a16="http://schemas.microsoft.com/office/drawing/2014/main" id="{B614FF6C-00EC-4223-AB81-6F01A4903846}"/>
                </a:ext>
              </a:extLst>
            </p:cNvPr>
            <p:cNvSpPr>
              <a:spLocks noChangeArrowheads="1"/>
            </p:cNvSpPr>
            <p:nvPr/>
          </p:nvSpPr>
          <p:spPr bwMode="auto">
            <a:xfrm>
              <a:off x="1632" y="3072"/>
              <a:ext cx="1820" cy="52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algn="ctr">
                <a:buFont typeface="Arial" panose="020B0604020202020204" pitchFamily="34" charset="0"/>
                <a:buNone/>
              </a:pPr>
              <a:r>
                <a:rPr lang="zh-CN" altLang="en-US" sz="3600" b="1" dirty="0">
                  <a:solidFill>
                    <a:srgbClr val="0000FF"/>
                  </a:solidFill>
                  <a:latin typeface="楷体_GB2312" pitchFamily="49" charset="-122"/>
                  <a:ea typeface="楷体_GB2312" pitchFamily="49" charset="-122"/>
                </a:rPr>
                <a:t>预测分析表</a:t>
              </a:r>
              <a:r>
                <a:rPr lang="en-US" altLang="zh-CN" sz="3600" b="1" dirty="0">
                  <a:solidFill>
                    <a:srgbClr val="0000FF"/>
                  </a:solidFill>
                  <a:ea typeface="楷体_GB2312" pitchFamily="49" charset="-122"/>
                </a:rPr>
                <a:t>M</a:t>
              </a:r>
            </a:p>
          </p:txBody>
        </p:sp>
        <p:sp>
          <p:nvSpPr>
            <p:cNvPr id="63498" name="Line 8">
              <a:extLst>
                <a:ext uri="{FF2B5EF4-FFF2-40B4-BE49-F238E27FC236}">
                  <a16:creationId xmlns:a16="http://schemas.microsoft.com/office/drawing/2014/main" id="{4DD55838-9E4C-4A00-82ED-FF9E7A39EC72}"/>
                </a:ext>
              </a:extLst>
            </p:cNvPr>
            <p:cNvSpPr>
              <a:spLocks noChangeShapeType="1"/>
            </p:cNvSpPr>
            <p:nvPr/>
          </p:nvSpPr>
          <p:spPr bwMode="auto">
            <a:xfrm flipV="1">
              <a:off x="2496" y="1296"/>
              <a:ext cx="0" cy="480"/>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499" name="Line 9">
              <a:extLst>
                <a:ext uri="{FF2B5EF4-FFF2-40B4-BE49-F238E27FC236}">
                  <a16:creationId xmlns:a16="http://schemas.microsoft.com/office/drawing/2014/main" id="{49368CA7-2E60-405F-8B62-A8E9509340B4}"/>
                </a:ext>
              </a:extLst>
            </p:cNvPr>
            <p:cNvSpPr>
              <a:spLocks noChangeShapeType="1"/>
            </p:cNvSpPr>
            <p:nvPr/>
          </p:nvSpPr>
          <p:spPr bwMode="auto">
            <a:xfrm flipH="1">
              <a:off x="912" y="2160"/>
              <a:ext cx="720" cy="0"/>
            </a:xfrm>
            <a:prstGeom prst="line">
              <a:avLst/>
            </a:prstGeom>
            <a:noFill/>
            <a:ln w="38100" cmpd="dbl">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500" name="Line 10">
              <a:extLst>
                <a:ext uri="{FF2B5EF4-FFF2-40B4-BE49-F238E27FC236}">
                  <a16:creationId xmlns:a16="http://schemas.microsoft.com/office/drawing/2014/main" id="{C0486EDD-1D74-463A-90EE-FEB9D4FABD7B}"/>
                </a:ext>
              </a:extLst>
            </p:cNvPr>
            <p:cNvSpPr>
              <a:spLocks noChangeShapeType="1"/>
            </p:cNvSpPr>
            <p:nvPr/>
          </p:nvSpPr>
          <p:spPr bwMode="auto">
            <a:xfrm flipV="1">
              <a:off x="2496" y="2592"/>
              <a:ext cx="0" cy="480"/>
            </a:xfrm>
            <a:prstGeom prst="line">
              <a:avLst/>
            </a:prstGeom>
            <a:noFill/>
            <a:ln w="38100" cmpd="dbl">
              <a:solidFill>
                <a:schemeClr val="tx1"/>
              </a:solidFill>
              <a:round/>
              <a:headEnd type="triangle" w="med" len="med"/>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63501" name="Line 11">
              <a:extLst>
                <a:ext uri="{FF2B5EF4-FFF2-40B4-BE49-F238E27FC236}">
                  <a16:creationId xmlns:a16="http://schemas.microsoft.com/office/drawing/2014/main" id="{16F633C5-6AEF-48CA-A815-DCE8FA61F736}"/>
                </a:ext>
              </a:extLst>
            </p:cNvPr>
            <p:cNvSpPr>
              <a:spLocks noChangeShapeType="1"/>
            </p:cNvSpPr>
            <p:nvPr/>
          </p:nvSpPr>
          <p:spPr bwMode="auto">
            <a:xfrm>
              <a:off x="3456" y="2112"/>
              <a:ext cx="864" cy="0"/>
            </a:xfrm>
            <a:prstGeom prst="line">
              <a:avLst/>
            </a:prstGeom>
            <a:noFill/>
            <a:ln w="38100" cmpd="dbl">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152012" name="Rectangle 12">
              <a:extLst>
                <a:ext uri="{FF2B5EF4-FFF2-40B4-BE49-F238E27FC236}">
                  <a16:creationId xmlns:a16="http://schemas.microsoft.com/office/drawing/2014/main" id="{404D80A1-85BF-4917-845D-76A24B4CB7CC}"/>
                </a:ext>
              </a:extLst>
            </p:cNvPr>
            <p:cNvSpPr>
              <a:spLocks noChangeArrowheads="1"/>
            </p:cNvSpPr>
            <p:nvPr/>
          </p:nvSpPr>
          <p:spPr bwMode="auto">
            <a:xfrm>
              <a:off x="4209" y="1785"/>
              <a:ext cx="1359" cy="596"/>
            </a:xfrm>
            <a:prstGeom prst="rect">
              <a:avLst/>
            </a:prstGeom>
            <a:noFill/>
            <a:ln w="9525">
              <a:noFill/>
              <a:miter lim="800000"/>
            </a:ln>
            <a:effectLst/>
          </p:spPr>
          <p:txBody>
            <a:bodyPr lIns="92075" tIns="46038" rIns="92075" bIns="46038">
              <a:spAutoFit/>
            </a:bodyPr>
            <a:lstStyle/>
            <a:p>
              <a:pPr algn="ctr">
                <a:buFont typeface="Arial" panose="020B0604020202020204" pitchFamily="34" charset="0"/>
                <a:buNone/>
                <a:defRPr/>
              </a:pPr>
              <a:r>
                <a:rPr lang="zh-CN" altLang="en-US" sz="2800" b="1">
                  <a:effectLst>
                    <a:outerShdw blurRad="38100" dist="38100" dir="2700000" algn="tl">
                      <a:srgbClr val="C0C0C0"/>
                    </a:outerShdw>
                  </a:effectLst>
                  <a:ea typeface="楷体_GB2312" pitchFamily="49" charset="-122"/>
                </a:rPr>
                <a:t>输出的</a:t>
              </a:r>
            </a:p>
            <a:p>
              <a:pPr algn="ctr">
                <a:buFont typeface="Arial" panose="020B0604020202020204" pitchFamily="34" charset="0"/>
                <a:buNone/>
                <a:defRPr/>
              </a:pPr>
              <a:r>
                <a:rPr lang="zh-CN" altLang="en-US" sz="2800" b="1">
                  <a:effectLst>
                    <a:outerShdw blurRad="38100" dist="38100" dir="2700000" algn="tl">
                      <a:srgbClr val="C0C0C0"/>
                    </a:outerShdw>
                  </a:effectLst>
                  <a:ea typeface="楷体_GB2312" pitchFamily="49" charset="-122"/>
                </a:rPr>
                <a:t>产生式序列</a:t>
              </a: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BE003CC5-7393-431C-97C0-BA52C52C377A}"/>
              </a:ext>
            </a:extLst>
          </p:cNvPr>
          <p:cNvSpPr>
            <a:spLocks noGrp="1"/>
          </p:cNvSpPr>
          <p:nvPr>
            <p:ph type="dt" sz="quarter" idx="10"/>
          </p:nvPr>
        </p:nvSpPr>
        <p:spPr bwMode="auto">
          <a:xfrm>
            <a:off x="1981200" y="6245225"/>
            <a:ext cx="2133600" cy="476250"/>
          </a:xfrm>
          <a:ln>
            <a:miter lim="800000"/>
          </a:ln>
        </p:spPr>
        <p:txBody>
          <a:bodyPr vert="horz" wrap="square" lIns="91440" tIns="45720" rIns="91440" bIns="45720" numCol="1" rtlCol="0" anchor="t" anchorCtr="0" compatLnSpc="1"/>
          <a:lstStyle/>
          <a:p>
            <a:pPr>
              <a:buFontTx/>
              <a:buNone/>
              <a:defRPr/>
            </a:pPr>
            <a:fld id="{50D7AC29-675B-40F1-A454-51D3F3C4CADB}" type="datetime1">
              <a:rPr lang="zh-CN" altLang="en-US" noProof="0" smtClean="0">
                <a:latin typeface="+mn-lt"/>
              </a:rPr>
              <a:pPr>
                <a:buFontTx/>
                <a:buNone/>
                <a:defRPr/>
              </a:pPr>
              <a:t>2024/5/7</a:t>
            </a:fld>
            <a:endParaRPr lang="en-US" altLang="zh-CN" noProof="0">
              <a:latin typeface="+mn-lt"/>
            </a:endParaRPr>
          </a:p>
        </p:txBody>
      </p:sp>
      <p:sp>
        <p:nvSpPr>
          <p:cNvPr id="64515" name="灯片编号占位符 5">
            <a:extLst>
              <a:ext uri="{FF2B5EF4-FFF2-40B4-BE49-F238E27FC236}">
                <a16:creationId xmlns:a16="http://schemas.microsoft.com/office/drawing/2014/main" id="{509FEFE9-97BF-4269-B05A-2959760E7CEE}"/>
              </a:ext>
            </a:extLst>
          </p:cNvPr>
          <p:cNvSpPr>
            <a:spLocks noGrp="1" noChangeArrowheads="1"/>
          </p:cNvSpPr>
          <p:nvPr>
            <p:ph type="sldNum" sz="quarter" idx="12"/>
          </p:nvPr>
        </p:nvSpPr>
        <p:spPr bwMode="auto">
          <a:xfrm>
            <a:off x="8077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fld id="{75C6AB26-4E1A-4681-BCEF-AC46FF592CF3}" type="slidenum">
              <a:rPr lang="en-US" altLang="zh-CN" sz="1400">
                <a:latin typeface="Arial" panose="020B0604020202020204" pitchFamily="34" charset="0"/>
              </a:rPr>
              <a:pPr/>
              <a:t>18</a:t>
            </a:fld>
            <a:endParaRPr lang="en-US" altLang="zh-CN" sz="1400">
              <a:latin typeface="Arial" panose="020B0604020202020204" pitchFamily="34" charset="0"/>
            </a:endParaRPr>
          </a:p>
        </p:txBody>
      </p:sp>
      <p:sp>
        <p:nvSpPr>
          <p:cNvPr id="64516" name="Rectangle 2">
            <a:extLst>
              <a:ext uri="{FF2B5EF4-FFF2-40B4-BE49-F238E27FC236}">
                <a16:creationId xmlns:a16="http://schemas.microsoft.com/office/drawing/2014/main" id="{1BC94A0E-FA3A-42B6-B24D-D44499382363}"/>
              </a:ext>
            </a:extLst>
          </p:cNvPr>
          <p:cNvSpPr>
            <a:spLocks noGrp="1" noChangeArrowheads="1"/>
          </p:cNvSpPr>
          <p:nvPr>
            <p:ph type="title" idx="4294967295"/>
          </p:nvPr>
        </p:nvSpPr>
        <p:spPr>
          <a:xfrm>
            <a:off x="3252788" y="404813"/>
            <a:ext cx="5867400" cy="476250"/>
          </a:xfrm>
        </p:spPr>
        <p:txBody>
          <a:bodyPr vert="horz" lIns="92075" tIns="46038" rIns="92075" bIns="46038" rtlCol="0" anchor="ctr">
            <a:normAutofit fontScale="90000"/>
          </a:bodyPr>
          <a:lstStyle/>
          <a:p>
            <a:pPr eaLnBrk="1" hangingPunct="1"/>
            <a:r>
              <a:rPr lang="zh-CN" altLang="en-US">
                <a:latin typeface="Times New Roman" panose="02020603050405020304" pitchFamily="18" charset="0"/>
              </a:rPr>
              <a:t>系统的执行与特点</a:t>
            </a:r>
          </a:p>
        </p:txBody>
      </p:sp>
      <p:sp>
        <p:nvSpPr>
          <p:cNvPr id="2172931" name="Rectangle 3">
            <a:extLst>
              <a:ext uri="{FF2B5EF4-FFF2-40B4-BE49-F238E27FC236}">
                <a16:creationId xmlns:a16="http://schemas.microsoft.com/office/drawing/2014/main" id="{87F2C271-7729-41D7-AD7A-1D5434DC9399}"/>
              </a:ext>
            </a:extLst>
          </p:cNvPr>
          <p:cNvSpPr>
            <a:spLocks noGrp="1" noChangeArrowheads="1"/>
          </p:cNvSpPr>
          <p:nvPr>
            <p:ph type="body" idx="4294967295"/>
          </p:nvPr>
        </p:nvSpPr>
        <p:spPr>
          <a:xfrm>
            <a:off x="1992313" y="1700213"/>
            <a:ext cx="8305800" cy="4176712"/>
          </a:xfrm>
        </p:spPr>
        <p:txBody>
          <a:bodyPr vert="horz" lIns="92075" tIns="46038" rIns="92075" bIns="46038" rtlCol="0">
            <a:normAutofit/>
          </a:bodyPr>
          <a:lstStyle/>
          <a:p>
            <a:pPr eaLnBrk="1" hangingPunct="1"/>
            <a:r>
              <a:rPr lang="zh-CN" altLang="en-US">
                <a:latin typeface="楷体_GB2312" pitchFamily="49" charset="-122"/>
              </a:rPr>
              <a:t>在系统启动时，输入指针指向输入串的第一个字符，分析栈中存放着栈底符号</a:t>
            </a:r>
            <a:r>
              <a:rPr lang="en-US" altLang="zh-CN">
                <a:latin typeface="楷体_GB2312" pitchFamily="49" charset="-122"/>
              </a:rPr>
              <a:t>#</a:t>
            </a:r>
            <a:r>
              <a:rPr lang="zh-CN" altLang="en-US">
                <a:latin typeface="楷体_GB2312" pitchFamily="49" charset="-122"/>
              </a:rPr>
              <a:t>和文法的开始符号。</a:t>
            </a:r>
          </a:p>
          <a:p>
            <a:pPr eaLnBrk="1" hangingPunct="1"/>
            <a:r>
              <a:rPr lang="zh-CN" altLang="en-US">
                <a:latin typeface="楷体_GB2312" pitchFamily="49" charset="-122"/>
              </a:rPr>
              <a:t>根据栈顶符号</a:t>
            </a:r>
            <a:r>
              <a:rPr lang="en-US" altLang="zh-CN">
                <a:latin typeface="楷体_GB2312" pitchFamily="49" charset="-122"/>
              </a:rPr>
              <a:t>A</a:t>
            </a:r>
            <a:r>
              <a:rPr lang="zh-CN" altLang="en-US">
                <a:latin typeface="楷体_GB2312" pitchFamily="49" charset="-122"/>
              </a:rPr>
              <a:t>和读入的符号</a:t>
            </a:r>
            <a:r>
              <a:rPr lang="en-US" altLang="zh-CN">
                <a:latin typeface="楷体_GB2312" pitchFamily="49" charset="-122"/>
              </a:rPr>
              <a:t>a</a:t>
            </a:r>
            <a:r>
              <a:rPr lang="zh-CN" altLang="en-US">
                <a:latin typeface="楷体_GB2312" pitchFamily="49" charset="-122"/>
              </a:rPr>
              <a:t>，查看分析表</a:t>
            </a:r>
            <a:r>
              <a:rPr lang="en-US" altLang="zh-CN">
                <a:latin typeface="楷体_GB2312" pitchFamily="49" charset="-122"/>
              </a:rPr>
              <a:t>M,</a:t>
            </a:r>
            <a:r>
              <a:rPr lang="zh-CN" altLang="en-US">
                <a:latin typeface="楷体_GB2312" pitchFamily="49" charset="-122"/>
              </a:rPr>
              <a:t>以决定相应的动作。</a:t>
            </a:r>
          </a:p>
          <a:p>
            <a:pPr eaLnBrk="1" hangingPunct="1"/>
            <a:r>
              <a:rPr lang="zh-CN" altLang="en-US">
                <a:latin typeface="楷体_GB2312" pitchFamily="49" charset="-122"/>
              </a:rPr>
              <a:t>优点：</a:t>
            </a:r>
          </a:p>
          <a:p>
            <a:pPr lvl="1" eaLnBrk="1" hangingPunct="1">
              <a:buFont typeface="Wingdings" panose="05000000000000000000" pitchFamily="2" charset="2"/>
              <a:buNone/>
            </a:pPr>
            <a:r>
              <a:rPr lang="en-US" altLang="zh-CN">
                <a:latin typeface="楷体_GB2312" pitchFamily="49" charset="-122"/>
              </a:rPr>
              <a:t>1</a:t>
            </a:r>
            <a:r>
              <a:rPr lang="zh-CN" altLang="en-US">
                <a:latin typeface="楷体_GB2312" pitchFamily="49" charset="-122"/>
              </a:rPr>
              <a:t>）效率高</a:t>
            </a:r>
          </a:p>
          <a:p>
            <a:pPr lvl="1" eaLnBrk="1" hangingPunct="1">
              <a:buFont typeface="Wingdings" panose="05000000000000000000" pitchFamily="2" charset="2"/>
              <a:buNone/>
            </a:pPr>
            <a:r>
              <a:rPr lang="en-US" altLang="zh-CN">
                <a:latin typeface="楷体_GB2312" pitchFamily="49" charset="-122"/>
              </a:rPr>
              <a:t>2</a:t>
            </a:r>
            <a:r>
              <a:rPr lang="zh-CN" altLang="en-US">
                <a:latin typeface="楷体_GB2312" pitchFamily="49" charset="-122"/>
              </a:rPr>
              <a:t>）便于维护、自动生成</a:t>
            </a:r>
          </a:p>
          <a:p>
            <a:pPr eaLnBrk="1" hangingPunct="1"/>
            <a:r>
              <a:rPr lang="zh-CN" altLang="en-US">
                <a:latin typeface="楷体_GB2312" pitchFamily="49" charset="-122"/>
              </a:rPr>
              <a:t>关键</a:t>
            </a:r>
            <a:r>
              <a:rPr lang="en-US" altLang="zh-CN"/>
              <a:t>——</a:t>
            </a:r>
            <a:r>
              <a:rPr lang="zh-CN" altLang="en-US">
                <a:latin typeface="楷体_GB2312" pitchFamily="49" charset="-122"/>
              </a:rPr>
              <a:t>分析表</a:t>
            </a:r>
            <a:r>
              <a:rPr lang="en-US" altLang="zh-CN">
                <a:latin typeface="楷体_GB2312" pitchFamily="49" charset="-122"/>
              </a:rPr>
              <a:t>M</a:t>
            </a:r>
            <a:r>
              <a:rPr lang="zh-CN" altLang="en-US">
                <a:latin typeface="楷体_GB2312" pitchFamily="49" charset="-122"/>
              </a:rPr>
              <a:t>的构造</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172931">
                                            <p:txEl>
                                              <p:pRg st="0" end="0"/>
                                            </p:txEl>
                                          </p:spTgt>
                                        </p:tgtEl>
                                        <p:attrNameLst>
                                          <p:attrName>style.visibility</p:attrName>
                                        </p:attrNameLst>
                                      </p:cBhvr>
                                      <p:to>
                                        <p:strVal val="visible"/>
                                      </p:to>
                                    </p:set>
                                    <p:animEffect transition="in" filter="slide(fromBottom)">
                                      <p:cBhvr>
                                        <p:cTn id="7" dur="500"/>
                                        <p:tgtEl>
                                          <p:spTgt spid="21729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172931">
                                            <p:txEl>
                                              <p:pRg st="1" end="1"/>
                                            </p:txEl>
                                          </p:spTgt>
                                        </p:tgtEl>
                                        <p:attrNameLst>
                                          <p:attrName>style.visibility</p:attrName>
                                        </p:attrNameLst>
                                      </p:cBhvr>
                                      <p:to>
                                        <p:strVal val="visible"/>
                                      </p:to>
                                    </p:set>
                                    <p:animEffect transition="in" filter="slide(fromBottom)">
                                      <p:cBhvr>
                                        <p:cTn id="12" dur="500"/>
                                        <p:tgtEl>
                                          <p:spTgt spid="21729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2172931">
                                            <p:txEl>
                                              <p:pRg st="2" end="2"/>
                                            </p:txEl>
                                          </p:spTgt>
                                        </p:tgtEl>
                                        <p:attrNameLst>
                                          <p:attrName>style.visibility</p:attrName>
                                        </p:attrNameLst>
                                      </p:cBhvr>
                                      <p:to>
                                        <p:strVal val="visible"/>
                                      </p:to>
                                    </p:set>
                                    <p:animEffect transition="in" filter="slide(fromBottom)">
                                      <p:cBhvr>
                                        <p:cTn id="17" dur="500"/>
                                        <p:tgtEl>
                                          <p:spTgt spid="2172931">
                                            <p:txEl>
                                              <p:pRg st="2" end="2"/>
                                            </p:txEl>
                                          </p:spTgt>
                                        </p:tgtEl>
                                      </p:cBhvr>
                                    </p:animEffect>
                                  </p:childTnLst>
                                </p:cTn>
                              </p:par>
                              <p:par>
                                <p:cTn id="18" presetID="12" presetClass="entr" presetSubtype="4" fill="hold" grpId="0" nodeType="withEffect">
                                  <p:stCondLst>
                                    <p:cond delay="0"/>
                                  </p:stCondLst>
                                  <p:childTnLst>
                                    <p:set>
                                      <p:cBhvr>
                                        <p:cTn id="19" dur="1" fill="hold">
                                          <p:stCondLst>
                                            <p:cond delay="0"/>
                                          </p:stCondLst>
                                        </p:cTn>
                                        <p:tgtEl>
                                          <p:spTgt spid="2172931">
                                            <p:txEl>
                                              <p:pRg st="3" end="3"/>
                                            </p:txEl>
                                          </p:spTgt>
                                        </p:tgtEl>
                                        <p:attrNameLst>
                                          <p:attrName>style.visibility</p:attrName>
                                        </p:attrNameLst>
                                      </p:cBhvr>
                                      <p:to>
                                        <p:strVal val="visible"/>
                                      </p:to>
                                    </p:set>
                                    <p:animEffect transition="in" filter="slide(fromBottom)">
                                      <p:cBhvr>
                                        <p:cTn id="20" dur="500"/>
                                        <p:tgtEl>
                                          <p:spTgt spid="2172931">
                                            <p:txEl>
                                              <p:pRg st="3" end="3"/>
                                            </p:txEl>
                                          </p:spTgt>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2172931">
                                            <p:txEl>
                                              <p:pRg st="4" end="4"/>
                                            </p:txEl>
                                          </p:spTgt>
                                        </p:tgtEl>
                                        <p:attrNameLst>
                                          <p:attrName>style.visibility</p:attrName>
                                        </p:attrNameLst>
                                      </p:cBhvr>
                                      <p:to>
                                        <p:strVal val="visible"/>
                                      </p:to>
                                    </p:set>
                                    <p:animEffect transition="in" filter="slide(fromBottom)">
                                      <p:cBhvr>
                                        <p:cTn id="23" dur="500"/>
                                        <p:tgtEl>
                                          <p:spTgt spid="2172931">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2" presetClass="entr" presetSubtype="4" fill="hold" grpId="0" nodeType="clickEffect">
                                  <p:stCondLst>
                                    <p:cond delay="0"/>
                                  </p:stCondLst>
                                  <p:childTnLst>
                                    <p:set>
                                      <p:cBhvr>
                                        <p:cTn id="27" dur="1" fill="hold">
                                          <p:stCondLst>
                                            <p:cond delay="0"/>
                                          </p:stCondLst>
                                        </p:cTn>
                                        <p:tgtEl>
                                          <p:spTgt spid="2172931">
                                            <p:txEl>
                                              <p:pRg st="5" end="5"/>
                                            </p:txEl>
                                          </p:spTgt>
                                        </p:tgtEl>
                                        <p:attrNameLst>
                                          <p:attrName>style.visibility</p:attrName>
                                        </p:attrNameLst>
                                      </p:cBhvr>
                                      <p:to>
                                        <p:strVal val="visible"/>
                                      </p:to>
                                    </p:set>
                                    <p:animEffect transition="in" filter="slide(fromBottom)">
                                      <p:cBhvr>
                                        <p:cTn id="28" dur="500"/>
                                        <p:tgtEl>
                                          <p:spTgt spid="217293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2931"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0C2376B5-76C8-4069-B4D7-EB947BBA4958}"/>
              </a:ext>
            </a:extLst>
          </p:cNvPr>
          <p:cNvSpPr>
            <a:spLocks noGrp="1"/>
          </p:cNvSpPr>
          <p:nvPr>
            <p:ph type="dt" sz="quarter" idx="10"/>
          </p:nvPr>
        </p:nvSpPr>
        <p:spPr bwMode="auto">
          <a:xfrm>
            <a:off x="2855913" y="6265863"/>
            <a:ext cx="2133600" cy="476250"/>
          </a:xfrm>
          <a:ln>
            <a:miter lim="800000"/>
          </a:ln>
        </p:spPr>
        <p:txBody>
          <a:bodyPr vert="horz" wrap="square" lIns="91440" tIns="45720" rIns="91440" bIns="45720" numCol="1" rtlCol="0" anchor="t" anchorCtr="0" compatLnSpc="1"/>
          <a:lstStyle/>
          <a:p>
            <a:pPr>
              <a:buFontTx/>
              <a:buNone/>
              <a:defRPr/>
            </a:pPr>
            <a:fld id="{81816CAC-36DA-42D4-B395-77351A71CD89}" type="datetime1">
              <a:rPr lang="zh-CN" altLang="en-US" noProof="0" smtClean="0">
                <a:latin typeface="+mn-lt"/>
              </a:rPr>
              <a:pPr>
                <a:buFontTx/>
                <a:buNone/>
                <a:defRPr/>
              </a:pPr>
              <a:t>2024/5/7</a:t>
            </a:fld>
            <a:endParaRPr lang="en-US" altLang="zh-CN" noProof="0">
              <a:latin typeface="+mn-lt"/>
            </a:endParaRPr>
          </a:p>
        </p:txBody>
      </p:sp>
      <p:sp>
        <p:nvSpPr>
          <p:cNvPr id="65539" name="灯片编号占位符 5">
            <a:extLst>
              <a:ext uri="{FF2B5EF4-FFF2-40B4-BE49-F238E27FC236}">
                <a16:creationId xmlns:a16="http://schemas.microsoft.com/office/drawing/2014/main" id="{A47D5F1A-6DB9-408C-9744-40D8B8E0B335}"/>
              </a:ext>
            </a:extLst>
          </p:cNvPr>
          <p:cNvSpPr>
            <a:spLocks noGrp="1" noChangeArrowheads="1"/>
          </p:cNvSpPr>
          <p:nvPr>
            <p:ph type="sldNum" sz="quarter" idx="12"/>
          </p:nvPr>
        </p:nvSpPr>
        <p:spPr bwMode="auto">
          <a:xfrm>
            <a:off x="8077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fld id="{61A7CEC6-CD50-4642-AEB5-97044AD3D7AC}" type="slidenum">
              <a:rPr lang="en-US" altLang="zh-CN" sz="1400">
                <a:latin typeface="Arial" panose="020B0604020202020204" pitchFamily="34" charset="0"/>
              </a:rPr>
              <a:pPr/>
              <a:t>19</a:t>
            </a:fld>
            <a:endParaRPr lang="en-US" altLang="zh-CN" sz="1400">
              <a:latin typeface="Arial" panose="020B0604020202020204" pitchFamily="34" charset="0"/>
            </a:endParaRPr>
          </a:p>
        </p:txBody>
      </p:sp>
      <p:sp>
        <p:nvSpPr>
          <p:cNvPr id="65540" name="Rectangle 2">
            <a:extLst>
              <a:ext uri="{FF2B5EF4-FFF2-40B4-BE49-F238E27FC236}">
                <a16:creationId xmlns:a16="http://schemas.microsoft.com/office/drawing/2014/main" id="{4845B3FC-1D8F-464C-936C-375DBEF617F2}"/>
              </a:ext>
            </a:extLst>
          </p:cNvPr>
          <p:cNvSpPr>
            <a:spLocks noGrp="1" noChangeArrowheads="1"/>
          </p:cNvSpPr>
          <p:nvPr>
            <p:ph type="title" idx="4294967295"/>
          </p:nvPr>
        </p:nvSpPr>
        <p:spPr>
          <a:xfrm>
            <a:off x="3000375" y="115888"/>
            <a:ext cx="6719888" cy="685800"/>
          </a:xfrm>
        </p:spPr>
        <p:txBody>
          <a:bodyPr anchor="ctr">
            <a:normAutofit fontScale="90000"/>
          </a:bodyPr>
          <a:lstStyle/>
          <a:p>
            <a:pPr eaLnBrk="1" hangingPunct="1"/>
            <a:r>
              <a:rPr lang="zh-CN" altLang="en-US"/>
              <a:t>预测分析程序的总控程序 </a:t>
            </a:r>
          </a:p>
        </p:txBody>
      </p:sp>
      <p:sp>
        <p:nvSpPr>
          <p:cNvPr id="65541" name="Rectangle 3">
            <a:extLst>
              <a:ext uri="{FF2B5EF4-FFF2-40B4-BE49-F238E27FC236}">
                <a16:creationId xmlns:a16="http://schemas.microsoft.com/office/drawing/2014/main" id="{5CDCE1C2-850A-4421-8A6F-B55C16E8FCFA}"/>
              </a:ext>
            </a:extLst>
          </p:cNvPr>
          <p:cNvSpPr>
            <a:spLocks noGrp="1" noChangeArrowheads="1"/>
          </p:cNvSpPr>
          <p:nvPr>
            <p:ph type="body" idx="4294967295"/>
          </p:nvPr>
        </p:nvSpPr>
        <p:spPr>
          <a:xfrm>
            <a:off x="2135188" y="908050"/>
            <a:ext cx="8610600" cy="5761038"/>
          </a:xfrm>
        </p:spPr>
        <p:txBody>
          <a:bodyPr>
            <a:normAutofit lnSpcReduction="10000"/>
          </a:bodyPr>
          <a:lstStyle/>
          <a:p>
            <a:pPr eaLnBrk="1" hangingPunct="1">
              <a:lnSpc>
                <a:spcPct val="80000"/>
              </a:lnSpc>
              <a:buFont typeface="Wingdings" panose="05000000000000000000" pitchFamily="2" charset="2"/>
              <a:buNone/>
            </a:pPr>
            <a:r>
              <a:rPr lang="zh-CN" altLang="en-US" sz="2400" dirty="0">
                <a:latin typeface="Times New Roman" panose="02020603050405020304" pitchFamily="18" charset="0"/>
              </a:rPr>
              <a:t>    算法</a:t>
            </a:r>
            <a:r>
              <a:rPr lang="en-US" altLang="zh-CN" sz="2400" dirty="0">
                <a:latin typeface="Times New Roman" panose="02020603050405020304" pitchFamily="18" charset="0"/>
              </a:rPr>
              <a:t>4.5 </a:t>
            </a:r>
            <a:r>
              <a:rPr lang="zh-CN" altLang="en-US" sz="2400" dirty="0">
                <a:latin typeface="Times New Roman" panose="02020603050405020304" pitchFamily="18" charset="0"/>
              </a:rPr>
              <a:t>预测分析程序的总控程序。</a:t>
            </a:r>
          </a:p>
          <a:p>
            <a:pPr eaLnBrk="1" hangingPunct="1">
              <a:lnSpc>
                <a:spcPct val="80000"/>
              </a:lnSpc>
              <a:buFont typeface="Wingdings" panose="05000000000000000000" pitchFamily="2" charset="2"/>
              <a:buNone/>
            </a:pPr>
            <a:endParaRPr lang="zh-CN" altLang="en-US" sz="2400" dirty="0">
              <a:latin typeface="Times New Roman" panose="02020603050405020304" pitchFamily="18" charset="0"/>
            </a:endParaRPr>
          </a:p>
          <a:p>
            <a:pPr eaLnBrk="1" hangingPunct="1">
              <a:lnSpc>
                <a:spcPct val="80000"/>
              </a:lnSpc>
              <a:buFont typeface="Wingdings" panose="05000000000000000000" pitchFamily="2" charset="2"/>
              <a:buNone/>
            </a:pPr>
            <a:r>
              <a:rPr lang="zh-CN" altLang="en-US" sz="2400" dirty="0">
                <a:latin typeface="Times New Roman" panose="02020603050405020304" pitchFamily="18" charset="0"/>
              </a:rPr>
              <a:t>输入：输入串</a:t>
            </a:r>
            <a:r>
              <a:rPr lang="en-US" altLang="zh-CN" sz="2400" i="1" dirty="0">
                <a:latin typeface="Times New Roman" panose="02020603050405020304" pitchFamily="18" charset="0"/>
              </a:rPr>
              <a:t>w</a:t>
            </a:r>
            <a:r>
              <a:rPr lang="zh-CN" altLang="en-US" sz="2400" dirty="0">
                <a:latin typeface="Times New Roman" panose="02020603050405020304" pitchFamily="18" charset="0"/>
              </a:rPr>
              <a:t>和文法</a:t>
            </a:r>
            <a:r>
              <a:rPr lang="en-US" altLang="zh-CN" sz="2400" i="1" dirty="0">
                <a:latin typeface="Times New Roman" panose="02020603050405020304" pitchFamily="18" charset="0"/>
              </a:rPr>
              <a:t>G</a:t>
            </a:r>
            <a:r>
              <a:rPr lang="en-US" altLang="zh-CN" sz="2400" dirty="0">
                <a:latin typeface="Times New Roman" panose="02020603050405020304" pitchFamily="18" charset="0"/>
              </a:rPr>
              <a:t>=(</a:t>
            </a:r>
            <a:r>
              <a:rPr lang="en-US" altLang="zh-CN" sz="2400" i="1" dirty="0">
                <a:latin typeface="Times New Roman" panose="02020603050405020304" pitchFamily="18" charset="0"/>
              </a:rPr>
              <a:t>V</a:t>
            </a:r>
            <a:r>
              <a:rPr lang="en-US" altLang="zh-CN" sz="2400" dirty="0">
                <a:latin typeface="Times New Roman" panose="02020603050405020304" pitchFamily="18" charset="0"/>
              </a:rPr>
              <a:t>, </a:t>
            </a:r>
            <a:r>
              <a:rPr lang="en-US" altLang="zh-CN" sz="2400" i="1" dirty="0">
                <a:latin typeface="Times New Roman" panose="02020603050405020304" pitchFamily="18" charset="0"/>
              </a:rPr>
              <a:t>T</a:t>
            </a:r>
            <a:r>
              <a:rPr lang="en-US" altLang="zh-CN" sz="2400" dirty="0">
                <a:latin typeface="Times New Roman" panose="02020603050405020304" pitchFamily="18" charset="0"/>
              </a:rPr>
              <a:t>, </a:t>
            </a:r>
            <a:r>
              <a:rPr lang="en-US" altLang="zh-CN" sz="2400" i="1" dirty="0">
                <a:latin typeface="Times New Roman" panose="02020603050405020304" pitchFamily="18" charset="0"/>
              </a:rPr>
              <a:t>P</a:t>
            </a:r>
            <a:r>
              <a:rPr lang="en-US" altLang="zh-CN" sz="2400" dirty="0">
                <a:latin typeface="Times New Roman" panose="02020603050405020304" pitchFamily="18" charset="0"/>
              </a:rPr>
              <a:t>,</a:t>
            </a:r>
            <a:r>
              <a:rPr lang="en-US" altLang="zh-CN" sz="2400" i="1" dirty="0">
                <a:latin typeface="Times New Roman" panose="02020603050405020304" pitchFamily="18" charset="0"/>
              </a:rPr>
              <a:t> S</a:t>
            </a:r>
            <a:r>
              <a:rPr lang="en-US" altLang="zh-CN" sz="2400" dirty="0">
                <a:latin typeface="Times New Roman" panose="02020603050405020304" pitchFamily="18" charset="0"/>
              </a:rPr>
              <a:t>)</a:t>
            </a:r>
            <a:r>
              <a:rPr lang="zh-CN" altLang="en-US" sz="2400" dirty="0">
                <a:latin typeface="Times New Roman" panose="02020603050405020304" pitchFamily="18" charset="0"/>
              </a:rPr>
              <a:t>的分析表</a:t>
            </a:r>
            <a:r>
              <a:rPr lang="en-US" altLang="zh-CN" sz="2400" i="1" dirty="0">
                <a:latin typeface="Times New Roman" panose="02020603050405020304" pitchFamily="18" charset="0"/>
              </a:rPr>
              <a:t>M</a:t>
            </a:r>
            <a:r>
              <a:rPr lang="en-US" altLang="zh-CN" sz="2400" dirty="0">
                <a:latin typeface="Times New Roman" panose="02020603050405020304" pitchFamily="18" charset="0"/>
              </a:rPr>
              <a:t>;</a:t>
            </a:r>
          </a:p>
          <a:p>
            <a:pPr eaLnBrk="1" hangingPunct="1">
              <a:lnSpc>
                <a:spcPct val="80000"/>
              </a:lnSpc>
              <a:buFont typeface="Wingdings" panose="05000000000000000000" pitchFamily="2" charset="2"/>
              <a:buNone/>
            </a:pPr>
            <a:r>
              <a:rPr lang="zh-CN" altLang="en-US" sz="2400" dirty="0">
                <a:latin typeface="Times New Roman" panose="02020603050405020304" pitchFamily="18" charset="0"/>
              </a:rPr>
              <a:t>输出：如果</a:t>
            </a:r>
            <a:r>
              <a:rPr lang="en-US" altLang="zh-CN" sz="2400" i="1" dirty="0">
                <a:latin typeface="Times New Roman" panose="02020603050405020304" pitchFamily="18" charset="0"/>
              </a:rPr>
              <a:t>w</a:t>
            </a:r>
            <a:r>
              <a:rPr lang="zh-CN" altLang="en-US" sz="2400" dirty="0">
                <a:latin typeface="Times New Roman" panose="02020603050405020304" pitchFamily="18" charset="0"/>
              </a:rPr>
              <a:t>属于</a:t>
            </a:r>
            <a:r>
              <a:rPr lang="en-US" altLang="zh-CN" sz="2400" i="1" dirty="0">
                <a:latin typeface="Times New Roman" panose="02020603050405020304" pitchFamily="18" charset="0"/>
              </a:rPr>
              <a:t>L</a:t>
            </a:r>
            <a:r>
              <a:rPr lang="en-US" altLang="zh-CN" sz="2400" dirty="0">
                <a:latin typeface="Times New Roman" panose="02020603050405020304" pitchFamily="18" charset="0"/>
              </a:rPr>
              <a:t>(</a:t>
            </a:r>
            <a:r>
              <a:rPr lang="en-US" altLang="zh-CN" sz="2400" i="1" dirty="0">
                <a:latin typeface="Times New Roman" panose="02020603050405020304" pitchFamily="18" charset="0"/>
              </a:rPr>
              <a:t>G</a:t>
            </a:r>
            <a:r>
              <a:rPr lang="en-US" altLang="zh-CN" sz="2400" dirty="0">
                <a:latin typeface="Times New Roman" panose="02020603050405020304" pitchFamily="18" charset="0"/>
              </a:rPr>
              <a:t>)</a:t>
            </a:r>
            <a:r>
              <a:rPr lang="zh-CN" altLang="en-US" sz="2400" dirty="0">
                <a:latin typeface="Times New Roman" panose="02020603050405020304" pitchFamily="18" charset="0"/>
              </a:rPr>
              <a:t>，则输出</a:t>
            </a:r>
            <a:r>
              <a:rPr lang="en-US" altLang="zh-CN" sz="2400" i="1" dirty="0">
                <a:latin typeface="Times New Roman" panose="02020603050405020304" pitchFamily="18" charset="0"/>
              </a:rPr>
              <a:t>w</a:t>
            </a:r>
            <a:r>
              <a:rPr lang="zh-CN" altLang="en-US" sz="2400" dirty="0">
                <a:latin typeface="Times New Roman" panose="02020603050405020304" pitchFamily="18" charset="0"/>
              </a:rPr>
              <a:t>的最左推导，否则报告错误</a:t>
            </a:r>
            <a:r>
              <a:rPr lang="en-US" altLang="zh-CN" sz="2400" dirty="0">
                <a:latin typeface="Times New Roman" panose="02020603050405020304" pitchFamily="18" charset="0"/>
              </a:rPr>
              <a:t>;</a:t>
            </a:r>
          </a:p>
          <a:p>
            <a:pPr eaLnBrk="1" hangingPunct="1">
              <a:lnSpc>
                <a:spcPct val="80000"/>
              </a:lnSpc>
              <a:buFont typeface="Wingdings" panose="05000000000000000000" pitchFamily="2" charset="2"/>
              <a:buNone/>
            </a:pPr>
            <a:r>
              <a:rPr lang="zh-CN" altLang="en-US" sz="2400" dirty="0">
                <a:latin typeface="Times New Roman" panose="02020603050405020304" pitchFamily="18" charset="0"/>
              </a:rPr>
              <a:t>步骤：</a:t>
            </a:r>
          </a:p>
          <a:p>
            <a:pPr eaLnBrk="1" hangingPunct="1">
              <a:lnSpc>
                <a:spcPct val="80000"/>
              </a:lnSpc>
              <a:buFont typeface="Wingdings" panose="05000000000000000000" pitchFamily="2" charset="2"/>
              <a:buNone/>
            </a:pPr>
            <a:r>
              <a:rPr lang="en-US" altLang="zh-CN" sz="2400" dirty="0">
                <a:latin typeface="Times New Roman" panose="02020603050405020304" pitchFamily="18" charset="0"/>
              </a:rPr>
              <a:t>1</a:t>
            </a:r>
            <a:r>
              <a:rPr lang="zh-CN" altLang="en-US" sz="2400" dirty="0">
                <a:latin typeface="Times New Roman" panose="02020603050405020304" pitchFamily="18" charset="0"/>
              </a:rPr>
              <a:t>．将栈底符号</a:t>
            </a:r>
            <a:r>
              <a:rPr lang="en-US" altLang="zh-CN" sz="2400" dirty="0">
                <a:latin typeface="Times New Roman" panose="02020603050405020304" pitchFamily="18" charset="0"/>
              </a:rPr>
              <a:t>#</a:t>
            </a:r>
            <a:r>
              <a:rPr lang="zh-CN" altLang="en-US" sz="2400" dirty="0">
                <a:latin typeface="Times New Roman" panose="02020603050405020304" pitchFamily="18" charset="0"/>
              </a:rPr>
              <a:t>和文法开始符号</a:t>
            </a:r>
            <a:r>
              <a:rPr lang="en-US" altLang="zh-CN" sz="2400" i="1" dirty="0">
                <a:latin typeface="Times New Roman" panose="02020603050405020304" pitchFamily="18" charset="0"/>
              </a:rPr>
              <a:t>S</a:t>
            </a:r>
            <a:r>
              <a:rPr lang="zh-CN" altLang="en-US" sz="2400" dirty="0">
                <a:latin typeface="Times New Roman" panose="02020603050405020304" pitchFamily="18" charset="0"/>
              </a:rPr>
              <a:t>压入栈中</a:t>
            </a:r>
            <a:r>
              <a:rPr lang="en-US" altLang="zh-CN" sz="2400" dirty="0">
                <a:latin typeface="Times New Roman" panose="02020603050405020304" pitchFamily="18" charset="0"/>
              </a:rPr>
              <a:t>;</a:t>
            </a:r>
          </a:p>
          <a:p>
            <a:pPr eaLnBrk="1" hangingPunct="1">
              <a:lnSpc>
                <a:spcPct val="80000"/>
              </a:lnSpc>
              <a:buFont typeface="Wingdings" panose="05000000000000000000" pitchFamily="2" charset="2"/>
              <a:buNone/>
            </a:pPr>
            <a:r>
              <a:rPr lang="en-US" altLang="zh-CN" sz="2400" dirty="0">
                <a:latin typeface="Times New Roman" panose="02020603050405020304" pitchFamily="18" charset="0"/>
              </a:rPr>
              <a:t>2</a:t>
            </a:r>
            <a:r>
              <a:rPr lang="zh-CN" altLang="en-US" sz="2400" dirty="0">
                <a:latin typeface="Times New Roman" panose="02020603050405020304" pitchFamily="18" charset="0"/>
              </a:rPr>
              <a:t>．</a:t>
            </a:r>
            <a:r>
              <a:rPr lang="en-US" altLang="zh-CN" sz="2400" dirty="0">
                <a:latin typeface="Times New Roman" panose="02020603050405020304" pitchFamily="18" charset="0"/>
              </a:rPr>
              <a:t>repeat</a:t>
            </a:r>
          </a:p>
          <a:p>
            <a:pPr eaLnBrk="1" hangingPunct="1">
              <a:lnSpc>
                <a:spcPct val="80000"/>
              </a:lnSpc>
              <a:buFont typeface="Wingdings" panose="05000000000000000000" pitchFamily="2" charset="2"/>
              <a:buNone/>
            </a:pPr>
            <a:r>
              <a:rPr lang="en-US" altLang="zh-CN" sz="2400" dirty="0">
                <a:latin typeface="Times New Roman" panose="02020603050405020304" pitchFamily="18" charset="0"/>
              </a:rPr>
              <a:t>3</a:t>
            </a:r>
            <a:r>
              <a:rPr lang="zh-CN" altLang="en-US" sz="2400" dirty="0">
                <a:latin typeface="Times New Roman" panose="02020603050405020304" pitchFamily="18" charset="0"/>
              </a:rPr>
              <a:t>．		</a:t>
            </a:r>
            <a:r>
              <a:rPr lang="en-US" altLang="zh-CN" sz="2400" i="1" dirty="0">
                <a:latin typeface="Times New Roman" panose="02020603050405020304" pitchFamily="18" charset="0"/>
              </a:rPr>
              <a:t>X</a:t>
            </a:r>
            <a:r>
              <a:rPr lang="en-US" altLang="zh-CN" sz="2400" dirty="0">
                <a:latin typeface="Times New Roman" panose="02020603050405020304" pitchFamily="18" charset="0"/>
              </a:rPr>
              <a:t>:=</a:t>
            </a:r>
            <a:r>
              <a:rPr lang="zh-CN" altLang="en-US" sz="2400" dirty="0">
                <a:latin typeface="Times New Roman" panose="02020603050405020304" pitchFamily="18" charset="0"/>
              </a:rPr>
              <a:t>当前栈顶符号</a:t>
            </a:r>
            <a:r>
              <a:rPr lang="en-US" altLang="zh-CN" sz="2400" dirty="0">
                <a:latin typeface="Times New Roman" panose="02020603050405020304" pitchFamily="18" charset="0"/>
              </a:rPr>
              <a:t>;</a:t>
            </a:r>
          </a:p>
          <a:p>
            <a:pPr eaLnBrk="1" hangingPunct="1">
              <a:lnSpc>
                <a:spcPct val="80000"/>
              </a:lnSpc>
              <a:buFont typeface="Wingdings" panose="05000000000000000000" pitchFamily="2" charset="2"/>
              <a:buNone/>
            </a:pPr>
            <a:r>
              <a:rPr lang="en-US" altLang="zh-CN" sz="2400" dirty="0">
                <a:latin typeface="Times New Roman" panose="02020603050405020304" pitchFamily="18" charset="0"/>
              </a:rPr>
              <a:t>4</a:t>
            </a:r>
            <a:r>
              <a:rPr lang="zh-CN" altLang="en-US" sz="2400" dirty="0">
                <a:latin typeface="Times New Roman" panose="02020603050405020304" pitchFamily="18" charset="0"/>
              </a:rPr>
              <a:t>．		</a:t>
            </a:r>
            <a:r>
              <a:rPr lang="en-US" altLang="zh-CN" sz="2400" i="1" dirty="0">
                <a:latin typeface="Times New Roman" panose="02020603050405020304" pitchFamily="18" charset="0"/>
              </a:rPr>
              <a:t>a</a:t>
            </a:r>
            <a:r>
              <a:rPr lang="en-US" altLang="zh-CN" sz="2400" dirty="0">
                <a:latin typeface="Times New Roman" panose="02020603050405020304" pitchFamily="18" charset="0"/>
              </a:rPr>
              <a:t>:=</a:t>
            </a:r>
            <a:r>
              <a:rPr lang="zh-CN" altLang="en-US" sz="2400" dirty="0">
                <a:latin typeface="Times New Roman" panose="02020603050405020304" pitchFamily="18" charset="0"/>
              </a:rPr>
              <a:t>当前输入符号</a:t>
            </a:r>
            <a:r>
              <a:rPr lang="en-US" altLang="zh-CN" sz="2400" dirty="0">
                <a:latin typeface="Times New Roman" panose="02020603050405020304" pitchFamily="18" charset="0"/>
              </a:rPr>
              <a:t>;</a:t>
            </a:r>
          </a:p>
          <a:p>
            <a:pPr eaLnBrk="1" hangingPunct="1">
              <a:lnSpc>
                <a:spcPct val="80000"/>
              </a:lnSpc>
              <a:buFont typeface="Wingdings" panose="05000000000000000000" pitchFamily="2" charset="2"/>
              <a:buNone/>
            </a:pPr>
            <a:r>
              <a:rPr lang="en-US" altLang="zh-CN" sz="2400" dirty="0">
                <a:latin typeface="Times New Roman" panose="02020603050405020304" pitchFamily="18" charset="0"/>
              </a:rPr>
              <a:t>5</a:t>
            </a:r>
            <a:r>
              <a:rPr lang="zh-CN" altLang="en-US" sz="2400" dirty="0">
                <a:latin typeface="Times New Roman" panose="02020603050405020304" pitchFamily="18" charset="0"/>
              </a:rPr>
              <a:t>．		</a:t>
            </a:r>
            <a:r>
              <a:rPr lang="en-US" altLang="zh-CN" sz="2400" dirty="0">
                <a:latin typeface="Times New Roman" panose="02020603050405020304" pitchFamily="18" charset="0"/>
              </a:rPr>
              <a:t>if </a:t>
            </a:r>
            <a:r>
              <a:rPr lang="en-US" altLang="zh-CN" sz="2400" i="1" dirty="0">
                <a:latin typeface="Times New Roman" panose="02020603050405020304" pitchFamily="18" charset="0"/>
              </a:rPr>
              <a:t>X</a:t>
            </a:r>
            <a:r>
              <a:rPr lang="en-US" altLang="zh-CN" sz="2400" dirty="0">
                <a:latin typeface="Times New Roman" panose="02020603050405020304" pitchFamily="18" charset="0"/>
              </a:rPr>
              <a:t>∈</a:t>
            </a:r>
            <a:r>
              <a:rPr lang="en-US" altLang="zh-CN" sz="2400" i="1" dirty="0">
                <a:latin typeface="Times New Roman" panose="02020603050405020304" pitchFamily="18" charset="0"/>
              </a:rPr>
              <a:t>T</a:t>
            </a:r>
            <a:r>
              <a:rPr lang="en-US" altLang="zh-CN" sz="2400" dirty="0">
                <a:latin typeface="Times New Roman" panose="02020603050405020304" pitchFamily="18" charset="0"/>
              </a:rPr>
              <a:t>∪{#} then</a:t>
            </a:r>
          </a:p>
          <a:p>
            <a:pPr eaLnBrk="1" hangingPunct="1">
              <a:lnSpc>
                <a:spcPct val="80000"/>
              </a:lnSpc>
              <a:buFont typeface="Wingdings" panose="05000000000000000000" pitchFamily="2" charset="2"/>
              <a:buNone/>
            </a:pPr>
            <a:r>
              <a:rPr lang="en-US" altLang="zh-CN" sz="2400" dirty="0">
                <a:latin typeface="Times New Roman" panose="02020603050405020304" pitchFamily="18" charset="0"/>
              </a:rPr>
              <a:t>6</a:t>
            </a:r>
            <a:r>
              <a:rPr lang="zh-CN" altLang="en-US" sz="2400" dirty="0">
                <a:latin typeface="Times New Roman" panose="02020603050405020304" pitchFamily="18" charset="0"/>
              </a:rPr>
              <a:t>．		</a:t>
            </a:r>
            <a:r>
              <a:rPr lang="en-US" altLang="zh-CN" sz="2400" dirty="0">
                <a:latin typeface="Times New Roman" panose="02020603050405020304" pitchFamily="18" charset="0"/>
              </a:rPr>
              <a:t>	if </a:t>
            </a:r>
            <a:r>
              <a:rPr lang="en-US" altLang="zh-CN" sz="2400" i="1" dirty="0">
                <a:latin typeface="Times New Roman" panose="02020603050405020304" pitchFamily="18" charset="0"/>
              </a:rPr>
              <a:t>X</a:t>
            </a:r>
            <a:r>
              <a:rPr lang="en-US" altLang="zh-CN" sz="2400" dirty="0">
                <a:latin typeface="Times New Roman" panose="02020603050405020304" pitchFamily="18" charset="0"/>
              </a:rPr>
              <a:t>=</a:t>
            </a:r>
            <a:r>
              <a:rPr lang="en-US" altLang="zh-CN" sz="2400" i="1" dirty="0">
                <a:latin typeface="Times New Roman" panose="02020603050405020304" pitchFamily="18" charset="0"/>
              </a:rPr>
              <a:t>a</a:t>
            </a:r>
            <a:r>
              <a:rPr lang="en-US" altLang="zh-CN" sz="2400" dirty="0">
                <a:latin typeface="Times New Roman" panose="02020603050405020304" pitchFamily="18" charset="0"/>
              </a:rPr>
              <a:t> then</a:t>
            </a:r>
          </a:p>
          <a:p>
            <a:pPr eaLnBrk="1" hangingPunct="1">
              <a:lnSpc>
                <a:spcPct val="80000"/>
              </a:lnSpc>
              <a:buFont typeface="Wingdings" panose="05000000000000000000" pitchFamily="2" charset="2"/>
              <a:buNone/>
            </a:pPr>
            <a:r>
              <a:rPr lang="en-US" altLang="zh-CN" sz="2400" dirty="0">
                <a:latin typeface="Times New Roman" panose="02020603050405020304" pitchFamily="18" charset="0"/>
              </a:rPr>
              <a:t>7</a:t>
            </a:r>
            <a:r>
              <a:rPr lang="zh-CN" altLang="en-US" sz="2400" dirty="0">
                <a:latin typeface="Times New Roman" panose="02020603050405020304" pitchFamily="18" charset="0"/>
              </a:rPr>
              <a:t>．		      	</a:t>
            </a:r>
            <a:r>
              <a:rPr lang="en-US" altLang="zh-CN" sz="2400" dirty="0">
                <a:latin typeface="Times New Roman" panose="02020603050405020304" pitchFamily="18" charset="0"/>
              </a:rPr>
              <a:t>	if </a:t>
            </a:r>
            <a:r>
              <a:rPr lang="en-US" altLang="zh-CN" sz="2400" i="1" dirty="0">
                <a:latin typeface="Times New Roman" panose="02020603050405020304" pitchFamily="18" charset="0"/>
              </a:rPr>
              <a:t>X</a:t>
            </a:r>
            <a:r>
              <a:rPr lang="en-US" altLang="zh-CN" sz="2400" dirty="0">
                <a:latin typeface="Times New Roman" panose="02020603050405020304" pitchFamily="18" charset="0"/>
              </a:rPr>
              <a:t>≠# then begin</a:t>
            </a:r>
          </a:p>
          <a:p>
            <a:pPr eaLnBrk="1" hangingPunct="1">
              <a:lnSpc>
                <a:spcPct val="80000"/>
              </a:lnSpc>
              <a:buFont typeface="Wingdings" panose="05000000000000000000" pitchFamily="2" charset="2"/>
              <a:buNone/>
            </a:pPr>
            <a:r>
              <a:rPr lang="en-US" altLang="zh-CN" sz="2400" dirty="0">
                <a:latin typeface="Times New Roman" panose="02020603050405020304" pitchFamily="18" charset="0"/>
              </a:rPr>
              <a:t>8</a:t>
            </a:r>
            <a:r>
              <a:rPr lang="zh-CN" altLang="en-US" sz="2400" dirty="0">
                <a:latin typeface="Times New Roman" panose="02020603050405020304" pitchFamily="18" charset="0"/>
              </a:rPr>
              <a:t>．					将</a:t>
            </a:r>
            <a:r>
              <a:rPr lang="en-US" altLang="zh-CN" sz="2400" i="1" dirty="0">
                <a:latin typeface="Times New Roman" panose="02020603050405020304" pitchFamily="18" charset="0"/>
              </a:rPr>
              <a:t>X</a:t>
            </a:r>
            <a:r>
              <a:rPr lang="zh-CN" altLang="en-US" sz="2400" dirty="0">
                <a:latin typeface="Times New Roman" panose="02020603050405020304" pitchFamily="18" charset="0"/>
              </a:rPr>
              <a:t>弹出栈</a:t>
            </a:r>
            <a:r>
              <a:rPr lang="en-US" altLang="zh-CN" sz="2400" dirty="0">
                <a:latin typeface="Times New Roman" panose="02020603050405020304" pitchFamily="18" charset="0"/>
              </a:rPr>
              <a:t>;</a:t>
            </a:r>
          </a:p>
          <a:p>
            <a:pPr eaLnBrk="1" hangingPunct="1">
              <a:lnSpc>
                <a:spcPct val="80000"/>
              </a:lnSpc>
              <a:buFont typeface="Wingdings" panose="05000000000000000000" pitchFamily="2" charset="2"/>
              <a:buNone/>
            </a:pPr>
            <a:r>
              <a:rPr lang="en-US" altLang="zh-CN" sz="2400" dirty="0">
                <a:latin typeface="Times New Roman" panose="02020603050405020304" pitchFamily="18" charset="0"/>
              </a:rPr>
              <a:t>9</a:t>
            </a:r>
            <a:r>
              <a:rPr lang="zh-CN" altLang="en-US" sz="2400" dirty="0">
                <a:latin typeface="Times New Roman" panose="02020603050405020304" pitchFamily="18" charset="0"/>
              </a:rPr>
              <a:t>．					前移输入指针</a:t>
            </a:r>
          </a:p>
          <a:p>
            <a:pPr eaLnBrk="1" hangingPunct="1">
              <a:lnSpc>
                <a:spcPct val="80000"/>
              </a:lnSpc>
              <a:buFont typeface="Wingdings" panose="05000000000000000000" pitchFamily="2" charset="2"/>
              <a:buNone/>
            </a:pPr>
            <a:r>
              <a:rPr lang="en-US" altLang="zh-CN" sz="2400" dirty="0">
                <a:latin typeface="Times New Roman" panose="02020603050405020304" pitchFamily="18" charset="0"/>
              </a:rPr>
              <a:t>10</a:t>
            </a:r>
            <a:r>
              <a:rPr lang="zh-CN" altLang="en-US" sz="2400" dirty="0">
                <a:latin typeface="Times New Roman" panose="02020603050405020304" pitchFamily="18" charset="0"/>
              </a:rPr>
              <a:t>．					</a:t>
            </a:r>
            <a:r>
              <a:rPr lang="en-US" altLang="zh-CN" sz="2400" dirty="0">
                <a:latin typeface="Times New Roman" panose="02020603050405020304" pitchFamily="18" charset="0"/>
              </a:rPr>
              <a:t>end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D58BFEEA-3068-409B-80E8-C93D66C286B0}"/>
              </a:ext>
            </a:extLst>
          </p:cNvPr>
          <p:cNvSpPr>
            <a:spLocks noGrp="1"/>
          </p:cNvSpPr>
          <p:nvPr>
            <p:ph type="dt" sz="quarter" idx="10"/>
          </p:nvPr>
        </p:nvSpPr>
        <p:spPr bwMode="auto">
          <a:xfrm>
            <a:off x="1981200" y="6245225"/>
            <a:ext cx="2133600" cy="476250"/>
          </a:xfrm>
          <a:ln>
            <a:miter lim="800000"/>
          </a:ln>
        </p:spPr>
        <p:txBody>
          <a:bodyPr vert="horz" wrap="square" lIns="91440" tIns="45720" rIns="91440" bIns="45720" numCol="1" rtlCol="0" anchor="t" anchorCtr="0" compatLnSpc="1"/>
          <a:lstStyle/>
          <a:p>
            <a:pPr>
              <a:buFontTx/>
              <a:buNone/>
              <a:defRPr/>
            </a:pPr>
            <a:fld id="{7D2736A7-3E96-402D-8DEF-1828A56A48BE}" type="datetime1">
              <a:rPr lang="zh-CN" altLang="en-US" noProof="0" smtClean="0">
                <a:latin typeface="+mn-lt"/>
              </a:rPr>
              <a:pPr>
                <a:buFontTx/>
                <a:buNone/>
                <a:defRPr/>
              </a:pPr>
              <a:t>2024/5/7</a:t>
            </a:fld>
            <a:endParaRPr lang="en-US" altLang="zh-CN" noProof="0">
              <a:latin typeface="+mn-lt"/>
            </a:endParaRPr>
          </a:p>
        </p:txBody>
      </p:sp>
      <p:sp>
        <p:nvSpPr>
          <p:cNvPr id="51203" name="灯片编号占位符 5">
            <a:extLst>
              <a:ext uri="{FF2B5EF4-FFF2-40B4-BE49-F238E27FC236}">
                <a16:creationId xmlns:a16="http://schemas.microsoft.com/office/drawing/2014/main" id="{800AE28F-0615-4493-98C1-DE40423867D9}"/>
              </a:ext>
            </a:extLst>
          </p:cNvPr>
          <p:cNvSpPr>
            <a:spLocks noGrp="1" noChangeArrowheads="1"/>
          </p:cNvSpPr>
          <p:nvPr>
            <p:ph type="sldNum" sz="quarter" idx="12"/>
          </p:nvPr>
        </p:nvSpPr>
        <p:spPr bwMode="auto">
          <a:xfrm>
            <a:off x="8077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fld id="{D6F7FF1C-A593-49F0-BEE1-8B3EAF8C1D9A}" type="slidenum">
              <a:rPr lang="en-US" altLang="zh-CN" sz="1400">
                <a:latin typeface="Arial" panose="020B0604020202020204" pitchFamily="34" charset="0"/>
              </a:rPr>
              <a:pPr/>
              <a:t>2</a:t>
            </a:fld>
            <a:endParaRPr lang="en-US" altLang="zh-CN" sz="1400">
              <a:latin typeface="Arial" panose="020B0604020202020204" pitchFamily="34" charset="0"/>
            </a:endParaRPr>
          </a:p>
        </p:txBody>
      </p:sp>
      <p:sp>
        <p:nvSpPr>
          <p:cNvPr id="51204" name="Rectangle 2">
            <a:extLst>
              <a:ext uri="{FF2B5EF4-FFF2-40B4-BE49-F238E27FC236}">
                <a16:creationId xmlns:a16="http://schemas.microsoft.com/office/drawing/2014/main" id="{1F03D978-D2FE-4852-8543-BAEA8740895A}"/>
              </a:ext>
            </a:extLst>
          </p:cNvPr>
          <p:cNvSpPr>
            <a:spLocks noGrp="1" noChangeArrowheads="1"/>
          </p:cNvSpPr>
          <p:nvPr>
            <p:ph type="title" idx="4294967295"/>
          </p:nvPr>
        </p:nvSpPr>
        <p:spPr>
          <a:xfrm>
            <a:off x="2940051" y="333376"/>
            <a:ext cx="5027613" cy="792163"/>
          </a:xfrm>
        </p:spPr>
        <p:txBody>
          <a:bodyPr vert="horz" lIns="92075" tIns="46038" rIns="92075" bIns="46038" rtlCol="0" anchor="ctr">
            <a:normAutofit/>
          </a:bodyPr>
          <a:lstStyle/>
          <a:p>
            <a:pPr eaLnBrk="1" hangingPunct="1"/>
            <a:r>
              <a:rPr lang="en-US" altLang="zh-CN">
                <a:latin typeface="Times New Roman" panose="02020603050405020304" pitchFamily="18" charset="0"/>
              </a:rPr>
              <a:t>LL(1)</a:t>
            </a:r>
            <a:r>
              <a:rPr lang="zh-CN" altLang="en-US" sz="4000"/>
              <a:t>文法的判定</a:t>
            </a:r>
          </a:p>
        </p:txBody>
      </p:sp>
      <p:sp>
        <p:nvSpPr>
          <p:cNvPr id="2168835" name="Rectangle 3">
            <a:extLst>
              <a:ext uri="{FF2B5EF4-FFF2-40B4-BE49-F238E27FC236}">
                <a16:creationId xmlns:a16="http://schemas.microsoft.com/office/drawing/2014/main" id="{C0768754-8957-46B4-86B3-5463D5AAAAC9}"/>
              </a:ext>
            </a:extLst>
          </p:cNvPr>
          <p:cNvSpPr>
            <a:spLocks noGrp="1" noChangeArrowheads="1"/>
          </p:cNvSpPr>
          <p:nvPr>
            <p:ph type="body" idx="4294967295"/>
          </p:nvPr>
        </p:nvSpPr>
        <p:spPr>
          <a:xfrm>
            <a:off x="1919288" y="1557339"/>
            <a:ext cx="8591550" cy="4897437"/>
          </a:xfrm>
        </p:spPr>
        <p:txBody>
          <a:bodyPr vert="horz" lIns="92075" tIns="46038" rIns="92075" bIns="46038" rtlCol="0">
            <a:normAutofit lnSpcReduction="10000"/>
          </a:bodyPr>
          <a:lstStyle/>
          <a:p>
            <a:pPr marL="812800" indent="-812800">
              <a:buNone/>
            </a:pPr>
            <a:r>
              <a:rPr lang="zh-CN" altLang="en-US" sz="2400" dirty="0">
                <a:latin typeface="Times New Roman" panose="02020603050405020304" pitchFamily="18" charset="0"/>
              </a:rPr>
              <a:t>算法</a:t>
            </a:r>
            <a:r>
              <a:rPr lang="en-US" altLang="zh-CN" sz="2400" dirty="0">
                <a:latin typeface="Times New Roman" panose="02020603050405020304" pitchFamily="18" charset="0"/>
              </a:rPr>
              <a:t>4.3 </a:t>
            </a:r>
            <a:r>
              <a:rPr lang="zh-CN" altLang="en-US" sz="2400" dirty="0">
                <a:latin typeface="Times New Roman" panose="02020603050405020304" pitchFamily="18" charset="0"/>
              </a:rPr>
              <a:t>计算</a:t>
            </a:r>
            <a:r>
              <a:rPr lang="en-US" altLang="zh-CN" sz="2400" dirty="0">
                <a:latin typeface="Times New Roman" panose="02020603050405020304" pitchFamily="18" charset="0"/>
              </a:rPr>
              <a:t>FIRST(</a:t>
            </a:r>
            <a:r>
              <a:rPr lang="en-US" altLang="zh-CN" sz="2400" i="1" dirty="0">
                <a:latin typeface="Times New Roman" panose="02020603050405020304" pitchFamily="18" charset="0"/>
              </a:rPr>
              <a:t>α</a:t>
            </a:r>
            <a:r>
              <a:rPr lang="en-US" altLang="zh-CN" sz="2400" dirty="0">
                <a:latin typeface="Times New Roman" panose="02020603050405020304" pitchFamily="18" charset="0"/>
              </a:rPr>
              <a:t>)</a:t>
            </a:r>
            <a:r>
              <a:rPr lang="zh-CN" altLang="en-US" sz="2400" dirty="0">
                <a:latin typeface="Times New Roman" panose="02020603050405020304" pitchFamily="18" charset="0"/>
              </a:rPr>
              <a:t>。</a:t>
            </a:r>
          </a:p>
          <a:p>
            <a:pPr marL="812800" indent="-812800">
              <a:buNone/>
            </a:pPr>
            <a:r>
              <a:rPr lang="zh-CN" altLang="en-US" sz="2400" dirty="0">
                <a:latin typeface="Times New Roman" panose="02020603050405020304" pitchFamily="18" charset="0"/>
              </a:rPr>
              <a:t>输入：文法</a:t>
            </a:r>
            <a:r>
              <a:rPr lang="en-US" altLang="zh-CN" sz="2400" i="1" dirty="0">
                <a:latin typeface="Times New Roman" panose="02020603050405020304" pitchFamily="18" charset="0"/>
              </a:rPr>
              <a:t>G</a:t>
            </a:r>
            <a:r>
              <a:rPr lang="en-US" altLang="zh-CN" sz="2400" dirty="0">
                <a:latin typeface="Times New Roman" panose="02020603050405020304" pitchFamily="18" charset="0"/>
              </a:rPr>
              <a:t>=(</a:t>
            </a:r>
            <a:r>
              <a:rPr lang="en-US" altLang="zh-CN" sz="2400" i="1" dirty="0">
                <a:latin typeface="Times New Roman" panose="02020603050405020304" pitchFamily="18" charset="0"/>
              </a:rPr>
              <a:t>V</a:t>
            </a:r>
            <a:r>
              <a:rPr lang="zh-CN" altLang="en-US" sz="2400" dirty="0">
                <a:latin typeface="Times New Roman" panose="02020603050405020304" pitchFamily="18" charset="0"/>
              </a:rPr>
              <a:t>，</a:t>
            </a:r>
            <a:r>
              <a:rPr lang="en-US" altLang="zh-CN" sz="2400" i="1" dirty="0">
                <a:latin typeface="Times New Roman" panose="02020603050405020304" pitchFamily="18" charset="0"/>
              </a:rPr>
              <a:t>T</a:t>
            </a:r>
            <a:r>
              <a:rPr lang="zh-CN" altLang="en-US" sz="2400" dirty="0">
                <a:latin typeface="Times New Roman" panose="02020603050405020304" pitchFamily="18" charset="0"/>
              </a:rPr>
              <a:t>，</a:t>
            </a:r>
            <a:r>
              <a:rPr lang="en-US" altLang="zh-CN" sz="2400" i="1" dirty="0">
                <a:latin typeface="Times New Roman" panose="02020603050405020304" pitchFamily="18" charset="0"/>
              </a:rPr>
              <a:t>P</a:t>
            </a:r>
            <a:r>
              <a:rPr lang="zh-CN" altLang="en-US" sz="2400" dirty="0">
                <a:latin typeface="Times New Roman" panose="02020603050405020304" pitchFamily="18" charset="0"/>
              </a:rPr>
              <a:t>，</a:t>
            </a:r>
            <a:r>
              <a:rPr lang="en-US" altLang="zh-CN" sz="2400" i="1" dirty="0">
                <a:latin typeface="Times New Roman" panose="02020603050405020304" pitchFamily="18" charset="0"/>
              </a:rPr>
              <a:t>S</a:t>
            </a:r>
            <a:r>
              <a:rPr lang="en-US" altLang="zh-CN" sz="2400" dirty="0">
                <a:latin typeface="Times New Roman" panose="02020603050405020304" pitchFamily="18" charset="0"/>
              </a:rPr>
              <a:t>)</a:t>
            </a:r>
            <a:r>
              <a:rPr lang="zh-CN" altLang="en-US" sz="2400" dirty="0">
                <a:latin typeface="Times New Roman" panose="02020603050405020304" pitchFamily="18" charset="0"/>
              </a:rPr>
              <a:t>，</a:t>
            </a:r>
            <a:r>
              <a:rPr lang="en-US" altLang="zh-CN" sz="2400" i="1" dirty="0">
                <a:latin typeface="Times New Roman" panose="02020603050405020304" pitchFamily="18" charset="0"/>
              </a:rPr>
              <a:t>α</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a:t>
            </a:r>
            <a:r>
              <a:rPr lang="en-US" altLang="zh-CN" sz="2400" i="1" dirty="0">
                <a:latin typeface="Times New Roman" panose="02020603050405020304" pitchFamily="18" charset="0"/>
              </a:rPr>
              <a:t>V</a:t>
            </a:r>
            <a:r>
              <a:rPr lang="en-US" altLang="zh-CN" sz="2400" dirty="0">
                <a:latin typeface="Times New Roman" panose="02020603050405020304" pitchFamily="18" charset="0"/>
              </a:rPr>
              <a:t>∪</a:t>
            </a:r>
            <a:r>
              <a:rPr lang="en-US" altLang="zh-CN" sz="2400" i="1" dirty="0">
                <a:latin typeface="Times New Roman" panose="02020603050405020304" pitchFamily="18" charset="0"/>
              </a:rPr>
              <a:t>T</a:t>
            </a:r>
            <a:r>
              <a:rPr lang="en-US" altLang="zh-CN" sz="2400" dirty="0">
                <a:latin typeface="Times New Roman" panose="02020603050405020304" pitchFamily="18" charset="0"/>
              </a:rPr>
              <a:t>)*</a:t>
            </a:r>
            <a:r>
              <a:rPr lang="zh-CN" altLang="en-US" sz="2400" dirty="0">
                <a:latin typeface="Times New Roman" panose="02020603050405020304" pitchFamily="18" charset="0"/>
              </a:rPr>
              <a:t>，</a:t>
            </a:r>
            <a:r>
              <a:rPr lang="en-US" altLang="zh-CN" sz="2400" i="1" dirty="0">
                <a:latin typeface="Times New Roman" panose="02020603050405020304" pitchFamily="18" charset="0"/>
              </a:rPr>
              <a:t>α</a:t>
            </a:r>
            <a:r>
              <a:rPr lang="en-US" altLang="zh-CN" sz="2400" dirty="0">
                <a:latin typeface="Times New Roman" panose="02020603050405020304" pitchFamily="18" charset="0"/>
              </a:rPr>
              <a:t>= </a:t>
            </a:r>
            <a:r>
              <a:rPr lang="en-US" altLang="zh-CN" sz="2400" i="1" dirty="0">
                <a:latin typeface="Times New Roman" panose="02020603050405020304" pitchFamily="18" charset="0"/>
              </a:rPr>
              <a:t>X</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a:t>
            </a:r>
            <a:r>
              <a:rPr lang="en-US" altLang="zh-CN" sz="2400" i="1" dirty="0" err="1">
                <a:latin typeface="Times New Roman" panose="02020603050405020304" pitchFamily="18" charset="0"/>
              </a:rPr>
              <a:t>X</a:t>
            </a:r>
            <a:r>
              <a:rPr lang="en-US" altLang="zh-CN" sz="2400" i="1" baseline="-25000" dirty="0" err="1">
                <a:latin typeface="Times New Roman" panose="02020603050405020304" pitchFamily="18" charset="0"/>
              </a:rPr>
              <a:t>n</a:t>
            </a:r>
            <a:r>
              <a:rPr lang="en-US" altLang="zh-CN" sz="2400" dirty="0">
                <a:latin typeface="Times New Roman" panose="02020603050405020304" pitchFamily="18" charset="0"/>
              </a:rPr>
              <a:t>;</a:t>
            </a:r>
          </a:p>
          <a:p>
            <a:pPr marL="812800" indent="-812800">
              <a:buNone/>
            </a:pPr>
            <a:r>
              <a:rPr lang="zh-CN" altLang="en-US" sz="2400" dirty="0">
                <a:latin typeface="Times New Roman" panose="02020603050405020304" pitchFamily="18" charset="0"/>
              </a:rPr>
              <a:t>输出：</a:t>
            </a:r>
            <a:r>
              <a:rPr lang="en-US" altLang="zh-CN" sz="2400" dirty="0">
                <a:latin typeface="Times New Roman" panose="02020603050405020304" pitchFamily="18" charset="0"/>
              </a:rPr>
              <a:t>FIRST(</a:t>
            </a:r>
            <a:r>
              <a:rPr lang="en-US" altLang="zh-CN" sz="2400" i="1" dirty="0">
                <a:latin typeface="Times New Roman" panose="02020603050405020304" pitchFamily="18" charset="0"/>
              </a:rPr>
              <a:t>α</a:t>
            </a:r>
            <a:r>
              <a:rPr lang="en-US" altLang="zh-CN" sz="2400" dirty="0">
                <a:latin typeface="Times New Roman" panose="02020603050405020304" pitchFamily="18" charset="0"/>
              </a:rPr>
              <a:t>);</a:t>
            </a:r>
          </a:p>
          <a:p>
            <a:pPr marL="812800" indent="-812800">
              <a:buNone/>
            </a:pPr>
            <a:r>
              <a:rPr lang="zh-CN" altLang="en-US" sz="2400" dirty="0">
                <a:latin typeface="Times New Roman" panose="02020603050405020304" pitchFamily="18" charset="0"/>
              </a:rPr>
              <a:t>步骤：</a:t>
            </a:r>
          </a:p>
          <a:p>
            <a:pPr marL="812800" indent="-812800">
              <a:buNone/>
            </a:pPr>
            <a:r>
              <a:rPr lang="en-US" altLang="zh-CN" sz="2400" dirty="0">
                <a:latin typeface="Times New Roman" panose="02020603050405020304" pitchFamily="18" charset="0"/>
              </a:rPr>
              <a:t>1</a:t>
            </a:r>
            <a:r>
              <a:rPr lang="zh-CN" altLang="en-US" sz="2400" dirty="0">
                <a:latin typeface="Times New Roman" panose="02020603050405020304" pitchFamily="18" charset="0"/>
              </a:rPr>
              <a:t>．计算</a:t>
            </a:r>
            <a:r>
              <a:rPr lang="en-US" altLang="zh-CN" sz="2400" dirty="0">
                <a:latin typeface="Times New Roman" panose="02020603050405020304" pitchFamily="18" charset="0"/>
              </a:rPr>
              <a:t>FIRST(</a:t>
            </a:r>
            <a:r>
              <a:rPr lang="en-US" altLang="zh-CN" sz="2400" i="1" dirty="0">
                <a:latin typeface="Times New Roman" panose="02020603050405020304" pitchFamily="18" charset="0"/>
              </a:rPr>
              <a:t>X</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a:t>
            </a:r>
          </a:p>
          <a:p>
            <a:pPr marL="812800" indent="-812800">
              <a:buNone/>
            </a:pPr>
            <a:r>
              <a:rPr lang="en-US" altLang="zh-CN" sz="2400" dirty="0">
                <a:latin typeface="Times New Roman" panose="02020603050405020304" pitchFamily="18" charset="0"/>
              </a:rPr>
              <a:t>2</a:t>
            </a:r>
            <a:r>
              <a:rPr lang="zh-CN" altLang="en-US" sz="2400" dirty="0">
                <a:latin typeface="Times New Roman" panose="02020603050405020304" pitchFamily="18" charset="0"/>
              </a:rPr>
              <a:t>．</a:t>
            </a:r>
            <a:r>
              <a:rPr lang="en-US" altLang="zh-CN" sz="2400" dirty="0">
                <a:latin typeface="Times New Roman" panose="02020603050405020304" pitchFamily="18" charset="0"/>
              </a:rPr>
              <a:t>FIRST(</a:t>
            </a:r>
            <a:r>
              <a:rPr lang="en-US" altLang="zh-CN" sz="2400" i="1" dirty="0">
                <a:latin typeface="Times New Roman" panose="02020603050405020304" pitchFamily="18" charset="0"/>
              </a:rPr>
              <a:t>α</a:t>
            </a:r>
            <a:r>
              <a:rPr lang="en-US" altLang="zh-CN" sz="2400" dirty="0">
                <a:latin typeface="Times New Roman" panose="02020603050405020304" pitchFamily="18" charset="0"/>
              </a:rPr>
              <a:t>):= FIRST(</a:t>
            </a:r>
            <a:r>
              <a:rPr lang="en-US" altLang="zh-CN" sz="2400" i="1" dirty="0">
                <a:latin typeface="Times New Roman" panose="02020603050405020304" pitchFamily="18" charset="0"/>
              </a:rPr>
              <a:t>X</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)-{ε};</a:t>
            </a:r>
          </a:p>
          <a:p>
            <a:pPr marL="812800" indent="-812800">
              <a:buNone/>
            </a:pPr>
            <a:r>
              <a:rPr lang="en-US" altLang="zh-CN" sz="2400" dirty="0">
                <a:latin typeface="Times New Roman" panose="02020603050405020304" pitchFamily="18" charset="0"/>
              </a:rPr>
              <a:t>3</a:t>
            </a:r>
            <a:r>
              <a:rPr lang="zh-CN" altLang="en-US" sz="2400" dirty="0">
                <a:latin typeface="Times New Roman" panose="02020603050405020304" pitchFamily="18" charset="0"/>
              </a:rPr>
              <a:t>．</a:t>
            </a:r>
            <a:r>
              <a:rPr lang="en-US" altLang="zh-CN" sz="2400" i="1" dirty="0">
                <a:latin typeface="Times New Roman" panose="02020603050405020304" pitchFamily="18" charset="0"/>
              </a:rPr>
              <a:t>k</a:t>
            </a:r>
            <a:r>
              <a:rPr lang="en-US" altLang="zh-CN" sz="2400" dirty="0">
                <a:latin typeface="Times New Roman" panose="02020603050405020304" pitchFamily="18" charset="0"/>
              </a:rPr>
              <a:t>:=1;</a:t>
            </a:r>
          </a:p>
          <a:p>
            <a:pPr marL="812800" indent="-812800">
              <a:buNone/>
            </a:pPr>
            <a:r>
              <a:rPr lang="en-US" altLang="zh-CN" sz="2400" dirty="0">
                <a:latin typeface="Times New Roman" panose="02020603050405020304" pitchFamily="18" charset="0"/>
              </a:rPr>
              <a:t>4</a:t>
            </a:r>
            <a:r>
              <a:rPr lang="zh-CN" altLang="en-US" sz="2400" dirty="0">
                <a:latin typeface="Times New Roman" panose="02020603050405020304" pitchFamily="18" charset="0"/>
              </a:rPr>
              <a:t>．</a:t>
            </a:r>
            <a:r>
              <a:rPr lang="en-US" altLang="zh-CN" sz="2400" dirty="0">
                <a:latin typeface="Times New Roman" panose="02020603050405020304" pitchFamily="18" charset="0"/>
              </a:rPr>
              <a:t>while (</a:t>
            </a:r>
            <a:r>
              <a:rPr lang="en-US" altLang="zh-CN" sz="2400" dirty="0" err="1">
                <a:latin typeface="Times New Roman" panose="02020603050405020304" pitchFamily="18" charset="0"/>
              </a:rPr>
              <a:t>ε∈FIRST</a:t>
            </a:r>
            <a:r>
              <a:rPr lang="en-US" altLang="zh-CN" sz="2400" dirty="0">
                <a:latin typeface="Times New Roman" panose="02020603050405020304" pitchFamily="18" charset="0"/>
              </a:rPr>
              <a:t>(</a:t>
            </a:r>
            <a:r>
              <a:rPr lang="en-US" altLang="zh-CN" sz="2400" i="1" dirty="0" err="1">
                <a:latin typeface="Times New Roman" panose="02020603050405020304" pitchFamily="18" charset="0"/>
              </a:rPr>
              <a:t>X</a:t>
            </a:r>
            <a:r>
              <a:rPr lang="en-US" altLang="zh-CN" sz="2400" i="1" baseline="-25000" dirty="0" err="1">
                <a:latin typeface="Times New Roman" panose="02020603050405020304" pitchFamily="18" charset="0"/>
              </a:rPr>
              <a:t>k</a:t>
            </a:r>
            <a:r>
              <a:rPr lang="en-US" altLang="zh-CN" sz="2400" dirty="0">
                <a:latin typeface="Times New Roman" panose="02020603050405020304" pitchFamily="18" charset="0"/>
              </a:rPr>
              <a:t>) and </a:t>
            </a:r>
            <a:r>
              <a:rPr lang="en-US" altLang="zh-CN" sz="2400" i="1" dirty="0">
                <a:latin typeface="Times New Roman" panose="02020603050405020304" pitchFamily="18" charset="0"/>
              </a:rPr>
              <a:t>k</a:t>
            </a:r>
            <a:r>
              <a:rPr lang="en-US" altLang="zh-CN" sz="2400" dirty="0">
                <a:latin typeface="Times New Roman" panose="02020603050405020304" pitchFamily="18" charset="0"/>
              </a:rPr>
              <a:t>&lt;</a:t>
            </a:r>
            <a:r>
              <a:rPr lang="en-US" altLang="zh-CN" sz="2400" i="1" dirty="0">
                <a:latin typeface="Times New Roman" panose="02020603050405020304" pitchFamily="18" charset="0"/>
              </a:rPr>
              <a:t>n</a:t>
            </a:r>
            <a:r>
              <a:rPr lang="en-US" altLang="zh-CN" sz="2400" dirty="0">
                <a:latin typeface="Times New Roman" panose="02020603050405020304" pitchFamily="18" charset="0"/>
              </a:rPr>
              <a:t>) do begin</a:t>
            </a:r>
          </a:p>
          <a:p>
            <a:pPr marL="812800" indent="-812800">
              <a:buNone/>
            </a:pPr>
            <a:r>
              <a:rPr lang="en-US" altLang="zh-CN" sz="2400" dirty="0">
                <a:latin typeface="Times New Roman" panose="02020603050405020304" pitchFamily="18" charset="0"/>
              </a:rPr>
              <a:t>5</a:t>
            </a:r>
            <a:r>
              <a:rPr lang="zh-CN" altLang="en-US" sz="2400" dirty="0">
                <a:latin typeface="Times New Roman" panose="02020603050405020304" pitchFamily="18" charset="0"/>
              </a:rPr>
              <a:t>．    </a:t>
            </a:r>
            <a:r>
              <a:rPr lang="en-US" altLang="zh-CN" sz="2400" dirty="0">
                <a:latin typeface="Times New Roman" panose="02020603050405020304" pitchFamily="18" charset="0"/>
              </a:rPr>
              <a:t>FIRST(</a:t>
            </a:r>
            <a:r>
              <a:rPr lang="en-US" altLang="zh-CN" sz="2400" i="1" dirty="0">
                <a:latin typeface="Times New Roman" panose="02020603050405020304" pitchFamily="18" charset="0"/>
              </a:rPr>
              <a:t>α</a:t>
            </a:r>
            <a:r>
              <a:rPr lang="en-US" altLang="zh-CN" sz="2400" dirty="0">
                <a:latin typeface="Times New Roman" panose="02020603050405020304" pitchFamily="18" charset="0"/>
              </a:rPr>
              <a:t>):= FIRST(</a:t>
            </a:r>
            <a:r>
              <a:rPr lang="en-US" altLang="zh-CN" sz="2400" i="1" dirty="0">
                <a:latin typeface="Times New Roman" panose="02020603050405020304" pitchFamily="18" charset="0"/>
              </a:rPr>
              <a:t>α</a:t>
            </a:r>
            <a:r>
              <a:rPr lang="en-US" altLang="zh-CN" sz="2400" dirty="0">
                <a:latin typeface="Times New Roman" panose="02020603050405020304" pitchFamily="18" charset="0"/>
              </a:rPr>
              <a:t>)∪(FIRST(</a:t>
            </a:r>
            <a:r>
              <a:rPr lang="en-US" altLang="zh-CN" sz="2400" i="1" dirty="0">
                <a:latin typeface="Times New Roman" panose="02020603050405020304" pitchFamily="18" charset="0"/>
              </a:rPr>
              <a:t>X</a:t>
            </a:r>
            <a:r>
              <a:rPr lang="en-US" altLang="zh-CN" sz="2400" i="1" baseline="-25000" dirty="0">
                <a:latin typeface="Times New Roman" panose="02020603050405020304" pitchFamily="18" charset="0"/>
              </a:rPr>
              <a:t>k</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a:t>
            </a:r>
            <a:r>
              <a:rPr lang="en-US" altLang="zh-CN" sz="2400" i="1" dirty="0">
                <a:latin typeface="Times New Roman" panose="02020603050405020304" pitchFamily="18" charset="0"/>
              </a:rPr>
              <a:t>ε</a:t>
            </a:r>
            <a:r>
              <a:rPr lang="en-US" altLang="zh-CN" sz="2400" dirty="0">
                <a:latin typeface="Times New Roman" panose="02020603050405020304" pitchFamily="18" charset="0"/>
              </a:rPr>
              <a:t>});</a:t>
            </a:r>
          </a:p>
          <a:p>
            <a:pPr marL="812800" indent="-812800">
              <a:buNone/>
            </a:pPr>
            <a:r>
              <a:rPr lang="en-US" altLang="zh-CN" sz="2400" dirty="0">
                <a:latin typeface="Times New Roman" panose="02020603050405020304" pitchFamily="18" charset="0"/>
              </a:rPr>
              <a:t>6</a:t>
            </a:r>
            <a:r>
              <a:rPr lang="zh-CN" altLang="en-US" sz="2400" dirty="0">
                <a:latin typeface="Times New Roman" panose="02020603050405020304" pitchFamily="18" charset="0"/>
              </a:rPr>
              <a:t>．    </a:t>
            </a:r>
            <a:r>
              <a:rPr lang="en-US" altLang="zh-CN" sz="2400" i="1" dirty="0">
                <a:latin typeface="Times New Roman" panose="02020603050405020304" pitchFamily="18" charset="0"/>
              </a:rPr>
              <a:t>k</a:t>
            </a:r>
            <a:r>
              <a:rPr lang="en-US" altLang="zh-CN" sz="2400" dirty="0">
                <a:latin typeface="Times New Roman" panose="02020603050405020304" pitchFamily="18" charset="0"/>
              </a:rPr>
              <a:t>:=</a:t>
            </a:r>
            <a:r>
              <a:rPr lang="en-US" altLang="zh-CN" sz="2400" i="1" dirty="0">
                <a:latin typeface="Times New Roman" panose="02020603050405020304" pitchFamily="18" charset="0"/>
              </a:rPr>
              <a:t>k</a:t>
            </a:r>
            <a:r>
              <a:rPr lang="en-US" altLang="zh-CN" sz="2400" dirty="0">
                <a:latin typeface="Times New Roman" panose="02020603050405020304" pitchFamily="18" charset="0"/>
              </a:rPr>
              <a:t>+1 end</a:t>
            </a:r>
          </a:p>
          <a:p>
            <a:pPr marL="812800" indent="-812800">
              <a:buNone/>
            </a:pPr>
            <a:r>
              <a:rPr lang="en-US" altLang="zh-CN" sz="2400" dirty="0">
                <a:latin typeface="Times New Roman" panose="02020603050405020304" pitchFamily="18" charset="0"/>
              </a:rPr>
              <a:t>7</a:t>
            </a:r>
            <a:r>
              <a:rPr lang="zh-CN" altLang="en-US" sz="2400" dirty="0">
                <a:latin typeface="Times New Roman" panose="02020603050405020304" pitchFamily="18" charset="0"/>
              </a:rPr>
              <a:t>．</a:t>
            </a:r>
            <a:r>
              <a:rPr lang="en-US" altLang="zh-CN" sz="2400" dirty="0">
                <a:latin typeface="Times New Roman" panose="02020603050405020304" pitchFamily="18" charset="0"/>
              </a:rPr>
              <a:t>if (</a:t>
            </a:r>
            <a:r>
              <a:rPr lang="en-US" altLang="zh-CN" sz="2400" i="1" dirty="0">
                <a:latin typeface="Times New Roman" panose="02020603050405020304" pitchFamily="18" charset="0"/>
              </a:rPr>
              <a:t>k</a:t>
            </a:r>
            <a:r>
              <a:rPr lang="en-US" altLang="zh-CN" sz="2400" dirty="0">
                <a:latin typeface="Times New Roman" panose="02020603050405020304" pitchFamily="18" charset="0"/>
              </a:rPr>
              <a:t>=</a:t>
            </a:r>
            <a:r>
              <a:rPr lang="en-US" altLang="zh-CN" sz="2400" i="1" dirty="0">
                <a:latin typeface="Times New Roman" panose="02020603050405020304" pitchFamily="18" charset="0"/>
              </a:rPr>
              <a:t>n</a:t>
            </a:r>
            <a:r>
              <a:rPr lang="en-US" altLang="zh-CN" sz="2400" dirty="0">
                <a:latin typeface="Times New Roman" panose="02020603050405020304" pitchFamily="18" charset="0"/>
              </a:rPr>
              <a:t> and </a:t>
            </a:r>
            <a:r>
              <a:rPr lang="en-US" altLang="zh-CN" sz="2400" i="1" dirty="0" err="1">
                <a:latin typeface="Times New Roman" panose="02020603050405020304" pitchFamily="18" charset="0"/>
              </a:rPr>
              <a:t>ε</a:t>
            </a:r>
            <a:r>
              <a:rPr lang="en-US" altLang="zh-CN" sz="2400" dirty="0" err="1">
                <a:latin typeface="Times New Roman" panose="02020603050405020304" pitchFamily="18" charset="0"/>
              </a:rPr>
              <a:t>∈FIRST</a:t>
            </a:r>
            <a:r>
              <a:rPr lang="en-US" altLang="zh-CN" sz="2400" dirty="0">
                <a:latin typeface="Times New Roman" panose="02020603050405020304" pitchFamily="18" charset="0"/>
              </a:rPr>
              <a:t>(</a:t>
            </a:r>
            <a:r>
              <a:rPr lang="en-US" altLang="zh-CN" sz="2400" i="1" dirty="0" err="1">
                <a:latin typeface="Times New Roman" panose="02020603050405020304" pitchFamily="18" charset="0"/>
              </a:rPr>
              <a:t>X</a:t>
            </a:r>
            <a:r>
              <a:rPr lang="en-US" altLang="zh-CN" sz="2400" i="1" baseline="-25000" dirty="0" err="1">
                <a:latin typeface="Times New Roman" panose="02020603050405020304" pitchFamily="18" charset="0"/>
              </a:rPr>
              <a:t>k</a:t>
            </a:r>
            <a:r>
              <a:rPr lang="en-US" altLang="zh-CN" sz="2400" dirty="0">
                <a:latin typeface="Times New Roman" panose="02020603050405020304" pitchFamily="18" charset="0"/>
              </a:rPr>
              <a:t>)) then FIRST(</a:t>
            </a:r>
            <a:r>
              <a:rPr lang="en-US" altLang="zh-CN" sz="2400" i="1" dirty="0">
                <a:latin typeface="Times New Roman" panose="02020603050405020304" pitchFamily="18" charset="0"/>
              </a:rPr>
              <a:t>α</a:t>
            </a:r>
            <a:r>
              <a:rPr lang="en-US" altLang="zh-CN" sz="2400" dirty="0">
                <a:latin typeface="Times New Roman" panose="02020603050405020304" pitchFamily="18" charset="0"/>
              </a:rPr>
              <a:t>):=FIRST(</a:t>
            </a:r>
            <a:r>
              <a:rPr lang="en-US" altLang="zh-CN" sz="2400" i="1" dirty="0">
                <a:latin typeface="Times New Roman" panose="02020603050405020304" pitchFamily="18" charset="0"/>
              </a:rPr>
              <a:t>α</a:t>
            </a:r>
            <a:r>
              <a:rPr lang="en-US" altLang="zh-CN" sz="2400" dirty="0">
                <a:latin typeface="Times New Roman" panose="02020603050405020304" pitchFamily="18" charset="0"/>
              </a:rPr>
              <a:t>)∪{</a:t>
            </a:r>
            <a:r>
              <a:rPr lang="en-US" altLang="zh-CN" sz="2400" i="1" dirty="0">
                <a:latin typeface="Times New Roman" panose="02020603050405020304" pitchFamily="18" charset="0"/>
              </a:rPr>
              <a:t>ε</a:t>
            </a:r>
            <a:r>
              <a:rPr lang="en-US" altLang="zh-CN" sz="2400" dirty="0">
                <a:latin typeface="Times New Roman" panose="02020603050405020304"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68835">
                                            <p:txEl>
                                              <p:pRg st="0" end="0"/>
                                            </p:txEl>
                                          </p:spTgt>
                                        </p:tgtEl>
                                        <p:attrNameLst>
                                          <p:attrName>style.visibility</p:attrName>
                                        </p:attrNameLst>
                                      </p:cBhvr>
                                      <p:to>
                                        <p:strVal val="visible"/>
                                      </p:to>
                                    </p:set>
                                    <p:animEffect transition="in" filter="blinds(horizontal)">
                                      <p:cBhvr>
                                        <p:cTn id="7" dur="500"/>
                                        <p:tgtEl>
                                          <p:spTgt spid="21688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68835">
                                            <p:txEl>
                                              <p:pRg st="1" end="1"/>
                                            </p:txEl>
                                          </p:spTgt>
                                        </p:tgtEl>
                                        <p:attrNameLst>
                                          <p:attrName>style.visibility</p:attrName>
                                        </p:attrNameLst>
                                      </p:cBhvr>
                                      <p:to>
                                        <p:strVal val="visible"/>
                                      </p:to>
                                    </p:set>
                                    <p:animEffect transition="in" filter="blinds(horizontal)">
                                      <p:cBhvr>
                                        <p:cTn id="12" dur="500"/>
                                        <p:tgtEl>
                                          <p:spTgt spid="21688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168835">
                                            <p:txEl>
                                              <p:pRg st="2" end="2"/>
                                            </p:txEl>
                                          </p:spTgt>
                                        </p:tgtEl>
                                        <p:attrNameLst>
                                          <p:attrName>style.visibility</p:attrName>
                                        </p:attrNameLst>
                                      </p:cBhvr>
                                      <p:to>
                                        <p:strVal val="visible"/>
                                      </p:to>
                                    </p:set>
                                    <p:animEffect transition="in" filter="blinds(horizontal)">
                                      <p:cBhvr>
                                        <p:cTn id="17" dur="500"/>
                                        <p:tgtEl>
                                          <p:spTgt spid="216883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168835">
                                            <p:txEl>
                                              <p:pRg st="3" end="3"/>
                                            </p:txEl>
                                          </p:spTgt>
                                        </p:tgtEl>
                                        <p:attrNameLst>
                                          <p:attrName>style.visibility</p:attrName>
                                        </p:attrNameLst>
                                      </p:cBhvr>
                                      <p:to>
                                        <p:strVal val="visible"/>
                                      </p:to>
                                    </p:set>
                                    <p:animEffect transition="in" filter="blinds(horizontal)">
                                      <p:cBhvr>
                                        <p:cTn id="22" dur="500"/>
                                        <p:tgtEl>
                                          <p:spTgt spid="216883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168835">
                                            <p:txEl>
                                              <p:pRg st="4" end="4"/>
                                            </p:txEl>
                                          </p:spTgt>
                                        </p:tgtEl>
                                        <p:attrNameLst>
                                          <p:attrName>style.visibility</p:attrName>
                                        </p:attrNameLst>
                                      </p:cBhvr>
                                      <p:to>
                                        <p:strVal val="visible"/>
                                      </p:to>
                                    </p:set>
                                    <p:animEffect transition="in" filter="blinds(horizontal)">
                                      <p:cBhvr>
                                        <p:cTn id="27" dur="500"/>
                                        <p:tgtEl>
                                          <p:spTgt spid="216883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168835">
                                            <p:txEl>
                                              <p:pRg st="5" end="5"/>
                                            </p:txEl>
                                          </p:spTgt>
                                        </p:tgtEl>
                                        <p:attrNameLst>
                                          <p:attrName>style.visibility</p:attrName>
                                        </p:attrNameLst>
                                      </p:cBhvr>
                                      <p:to>
                                        <p:strVal val="visible"/>
                                      </p:to>
                                    </p:set>
                                    <p:animEffect transition="in" filter="blinds(horizontal)">
                                      <p:cBhvr>
                                        <p:cTn id="32" dur="500"/>
                                        <p:tgtEl>
                                          <p:spTgt spid="216883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168835">
                                            <p:txEl>
                                              <p:pRg st="6" end="6"/>
                                            </p:txEl>
                                          </p:spTgt>
                                        </p:tgtEl>
                                        <p:attrNameLst>
                                          <p:attrName>style.visibility</p:attrName>
                                        </p:attrNameLst>
                                      </p:cBhvr>
                                      <p:to>
                                        <p:strVal val="visible"/>
                                      </p:to>
                                    </p:set>
                                    <p:animEffect transition="in" filter="blinds(horizontal)">
                                      <p:cBhvr>
                                        <p:cTn id="37" dur="500"/>
                                        <p:tgtEl>
                                          <p:spTgt spid="2168835">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168835">
                                            <p:txEl>
                                              <p:pRg st="7" end="7"/>
                                            </p:txEl>
                                          </p:spTgt>
                                        </p:tgtEl>
                                        <p:attrNameLst>
                                          <p:attrName>style.visibility</p:attrName>
                                        </p:attrNameLst>
                                      </p:cBhvr>
                                      <p:to>
                                        <p:strVal val="visible"/>
                                      </p:to>
                                    </p:set>
                                    <p:animEffect transition="in" filter="blinds(horizontal)">
                                      <p:cBhvr>
                                        <p:cTn id="42" dur="500"/>
                                        <p:tgtEl>
                                          <p:spTgt spid="2168835">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168835">
                                            <p:txEl>
                                              <p:pRg st="8" end="8"/>
                                            </p:txEl>
                                          </p:spTgt>
                                        </p:tgtEl>
                                        <p:attrNameLst>
                                          <p:attrName>style.visibility</p:attrName>
                                        </p:attrNameLst>
                                      </p:cBhvr>
                                      <p:to>
                                        <p:strVal val="visible"/>
                                      </p:to>
                                    </p:set>
                                    <p:animEffect transition="in" filter="blinds(horizontal)">
                                      <p:cBhvr>
                                        <p:cTn id="47" dur="500"/>
                                        <p:tgtEl>
                                          <p:spTgt spid="2168835">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168835">
                                            <p:txEl>
                                              <p:pRg st="9" end="9"/>
                                            </p:txEl>
                                          </p:spTgt>
                                        </p:tgtEl>
                                        <p:attrNameLst>
                                          <p:attrName>style.visibility</p:attrName>
                                        </p:attrNameLst>
                                      </p:cBhvr>
                                      <p:to>
                                        <p:strVal val="visible"/>
                                      </p:to>
                                    </p:set>
                                    <p:animEffect transition="in" filter="blinds(horizontal)">
                                      <p:cBhvr>
                                        <p:cTn id="52" dur="500"/>
                                        <p:tgtEl>
                                          <p:spTgt spid="2168835">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168835">
                                            <p:txEl>
                                              <p:pRg st="10" end="10"/>
                                            </p:txEl>
                                          </p:spTgt>
                                        </p:tgtEl>
                                        <p:attrNameLst>
                                          <p:attrName>style.visibility</p:attrName>
                                        </p:attrNameLst>
                                      </p:cBhvr>
                                      <p:to>
                                        <p:strVal val="visible"/>
                                      </p:to>
                                    </p:set>
                                    <p:animEffect transition="in" filter="blinds(horizontal)">
                                      <p:cBhvr>
                                        <p:cTn id="57" dur="500"/>
                                        <p:tgtEl>
                                          <p:spTgt spid="216883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883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EC62C3FE-C00D-4D72-9895-0E0D8B757512}"/>
              </a:ext>
            </a:extLst>
          </p:cNvPr>
          <p:cNvSpPr>
            <a:spLocks noGrp="1"/>
          </p:cNvSpPr>
          <p:nvPr>
            <p:ph type="dt" sz="quarter" idx="10"/>
          </p:nvPr>
        </p:nvSpPr>
        <p:spPr bwMode="auto">
          <a:xfrm>
            <a:off x="1981200" y="6245225"/>
            <a:ext cx="2133600" cy="476250"/>
          </a:xfrm>
          <a:ln>
            <a:miter lim="800000"/>
          </a:ln>
        </p:spPr>
        <p:txBody>
          <a:bodyPr vert="horz" wrap="square" lIns="91440" tIns="45720" rIns="91440" bIns="45720" numCol="1" rtlCol="0" anchor="t" anchorCtr="0" compatLnSpc="1"/>
          <a:lstStyle/>
          <a:p>
            <a:pPr>
              <a:buFontTx/>
              <a:buNone/>
              <a:defRPr/>
            </a:pPr>
            <a:fld id="{3ED14721-5FF6-4A56-B21A-124F35A9DAE1}" type="datetime1">
              <a:rPr lang="zh-CN" altLang="en-US" noProof="0" smtClean="0">
                <a:latin typeface="+mn-lt"/>
              </a:rPr>
              <a:pPr>
                <a:buFontTx/>
                <a:buNone/>
                <a:defRPr/>
              </a:pPr>
              <a:t>2024/5/7</a:t>
            </a:fld>
            <a:endParaRPr lang="en-US" altLang="zh-CN" noProof="0">
              <a:latin typeface="+mn-lt"/>
            </a:endParaRPr>
          </a:p>
        </p:txBody>
      </p:sp>
      <p:sp>
        <p:nvSpPr>
          <p:cNvPr id="66563" name="灯片编号占位符 5">
            <a:extLst>
              <a:ext uri="{FF2B5EF4-FFF2-40B4-BE49-F238E27FC236}">
                <a16:creationId xmlns:a16="http://schemas.microsoft.com/office/drawing/2014/main" id="{1E4B5787-1EF4-46C2-B825-0EAAF329CB14}"/>
              </a:ext>
            </a:extLst>
          </p:cNvPr>
          <p:cNvSpPr>
            <a:spLocks noGrp="1" noChangeArrowheads="1"/>
          </p:cNvSpPr>
          <p:nvPr>
            <p:ph type="sldNum" sz="quarter" idx="12"/>
          </p:nvPr>
        </p:nvSpPr>
        <p:spPr bwMode="auto">
          <a:xfrm>
            <a:off x="8077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fld id="{B7E67AD8-396D-481E-A60B-C34AEC8D2B1E}" type="slidenum">
              <a:rPr lang="en-US" altLang="zh-CN" sz="1400">
                <a:latin typeface="Arial" panose="020B0604020202020204" pitchFamily="34" charset="0"/>
              </a:rPr>
              <a:pPr/>
              <a:t>20</a:t>
            </a:fld>
            <a:endParaRPr lang="en-US" altLang="zh-CN" sz="1400">
              <a:latin typeface="Arial" panose="020B0604020202020204" pitchFamily="34" charset="0"/>
            </a:endParaRPr>
          </a:p>
        </p:txBody>
      </p:sp>
      <p:sp>
        <p:nvSpPr>
          <p:cNvPr id="66564" name="Rectangle 2">
            <a:extLst>
              <a:ext uri="{FF2B5EF4-FFF2-40B4-BE49-F238E27FC236}">
                <a16:creationId xmlns:a16="http://schemas.microsoft.com/office/drawing/2014/main" id="{5757C7B3-1C33-488E-BC6D-AE91A341268C}"/>
              </a:ext>
            </a:extLst>
          </p:cNvPr>
          <p:cNvSpPr>
            <a:spLocks noGrp="1" noChangeArrowheads="1"/>
          </p:cNvSpPr>
          <p:nvPr>
            <p:ph type="title" idx="4294967295"/>
          </p:nvPr>
        </p:nvSpPr>
        <p:spPr>
          <a:xfrm>
            <a:off x="3000375" y="333375"/>
            <a:ext cx="6719888" cy="685800"/>
          </a:xfrm>
        </p:spPr>
        <p:txBody>
          <a:bodyPr anchor="ctr">
            <a:normAutofit fontScale="90000"/>
          </a:bodyPr>
          <a:lstStyle/>
          <a:p>
            <a:pPr eaLnBrk="1" hangingPunct="1"/>
            <a:r>
              <a:rPr lang="zh-CN" altLang="en-US"/>
              <a:t>预测分析程序的总控程序 </a:t>
            </a:r>
          </a:p>
        </p:txBody>
      </p:sp>
      <p:sp>
        <p:nvSpPr>
          <p:cNvPr id="66565" name="Rectangle 3">
            <a:extLst>
              <a:ext uri="{FF2B5EF4-FFF2-40B4-BE49-F238E27FC236}">
                <a16:creationId xmlns:a16="http://schemas.microsoft.com/office/drawing/2014/main" id="{6C3747A6-FDB2-48D2-BDBB-0171C9564D16}"/>
              </a:ext>
            </a:extLst>
          </p:cNvPr>
          <p:cNvSpPr>
            <a:spLocks noGrp="1" noChangeArrowheads="1"/>
          </p:cNvSpPr>
          <p:nvPr>
            <p:ph type="body" idx="4294967295"/>
          </p:nvPr>
        </p:nvSpPr>
        <p:spPr>
          <a:xfrm>
            <a:off x="1949450" y="1484313"/>
            <a:ext cx="8610600" cy="5256212"/>
          </a:xfrm>
        </p:spPr>
        <p:txBody>
          <a:bodyPr/>
          <a:lstStyle/>
          <a:p>
            <a:pPr eaLnBrk="1" hangingPunct="1">
              <a:buFont typeface="Wingdings" panose="05000000000000000000" pitchFamily="2" charset="2"/>
              <a:buNone/>
            </a:pPr>
            <a:r>
              <a:rPr lang="en-US" altLang="zh-CN">
                <a:latin typeface="Times New Roman" panose="02020603050405020304" pitchFamily="18" charset="0"/>
              </a:rPr>
              <a:t>11</a:t>
            </a:r>
            <a:r>
              <a:rPr lang="zh-CN" altLang="en-US">
                <a:latin typeface="Times New Roman" panose="02020603050405020304" pitchFamily="18" charset="0"/>
              </a:rPr>
              <a:t>．			</a:t>
            </a:r>
            <a:r>
              <a:rPr lang="en-US" altLang="zh-CN">
                <a:latin typeface="Times New Roman" panose="02020603050405020304" pitchFamily="18" charset="0"/>
              </a:rPr>
              <a:t>else error</a:t>
            </a:r>
          </a:p>
          <a:p>
            <a:pPr eaLnBrk="1" hangingPunct="1">
              <a:buFont typeface="Wingdings" panose="05000000000000000000" pitchFamily="2" charset="2"/>
              <a:buNone/>
            </a:pPr>
            <a:r>
              <a:rPr lang="en-US" altLang="zh-CN">
                <a:latin typeface="Times New Roman" panose="02020603050405020304" pitchFamily="18" charset="0"/>
              </a:rPr>
              <a:t>12</a:t>
            </a:r>
            <a:r>
              <a:rPr lang="zh-CN" altLang="en-US">
                <a:latin typeface="Times New Roman" panose="02020603050405020304" pitchFamily="18" charset="0"/>
              </a:rPr>
              <a:t>．		</a:t>
            </a:r>
            <a:r>
              <a:rPr lang="en-US" altLang="zh-CN">
                <a:latin typeface="Times New Roman" panose="02020603050405020304" pitchFamily="18" charset="0"/>
              </a:rPr>
              <a:t>else </a:t>
            </a:r>
          </a:p>
          <a:p>
            <a:pPr eaLnBrk="1" hangingPunct="1">
              <a:buFont typeface="Wingdings" panose="05000000000000000000" pitchFamily="2" charset="2"/>
              <a:buNone/>
            </a:pPr>
            <a:r>
              <a:rPr lang="en-US" altLang="zh-CN">
                <a:latin typeface="Times New Roman" panose="02020603050405020304" pitchFamily="18" charset="0"/>
              </a:rPr>
              <a:t>13</a:t>
            </a:r>
            <a:r>
              <a:rPr lang="zh-CN" altLang="en-US">
                <a:latin typeface="Times New Roman" panose="02020603050405020304" pitchFamily="18" charset="0"/>
              </a:rPr>
              <a:t>．			</a:t>
            </a:r>
            <a:r>
              <a:rPr lang="en-US" altLang="zh-CN">
                <a:latin typeface="Times New Roman" panose="02020603050405020304" pitchFamily="18" charset="0"/>
              </a:rPr>
              <a:t>if </a:t>
            </a:r>
            <a:r>
              <a:rPr lang="en-US" altLang="zh-CN" i="1">
                <a:latin typeface="Times New Roman" panose="02020603050405020304" pitchFamily="18" charset="0"/>
              </a:rPr>
              <a:t>M</a:t>
            </a:r>
            <a:r>
              <a:rPr lang="en-US" altLang="zh-CN">
                <a:latin typeface="Times New Roman" panose="02020603050405020304" pitchFamily="18" charset="0"/>
              </a:rPr>
              <a:t>[</a:t>
            </a:r>
            <a:r>
              <a:rPr lang="en-US" altLang="zh-CN" i="1">
                <a:latin typeface="Times New Roman" panose="02020603050405020304" pitchFamily="18" charset="0"/>
              </a:rPr>
              <a:t>X</a:t>
            </a:r>
            <a:r>
              <a:rPr lang="en-US" altLang="zh-CN">
                <a:latin typeface="Times New Roman" panose="02020603050405020304" pitchFamily="18" charset="0"/>
              </a:rPr>
              <a:t>, </a:t>
            </a:r>
            <a:r>
              <a:rPr lang="en-US" altLang="zh-CN" i="1">
                <a:latin typeface="Times New Roman" panose="02020603050405020304" pitchFamily="18" charset="0"/>
              </a:rPr>
              <a:t>a</a:t>
            </a:r>
            <a:r>
              <a:rPr lang="en-US" altLang="zh-CN">
                <a:latin typeface="Times New Roman" panose="02020603050405020304" pitchFamily="18" charset="0"/>
              </a:rPr>
              <a:t>]=</a:t>
            </a:r>
            <a:r>
              <a:rPr lang="en-US" altLang="zh-CN" i="1">
                <a:latin typeface="Times New Roman" panose="02020603050405020304" pitchFamily="18" charset="0"/>
              </a:rPr>
              <a:t> X</a:t>
            </a:r>
            <a:r>
              <a:rPr lang="en-US" altLang="zh-CN">
                <a:latin typeface="Times New Roman" panose="02020603050405020304" pitchFamily="18" charset="0"/>
              </a:rPr>
              <a:t>→ </a:t>
            </a:r>
            <a:r>
              <a:rPr lang="en-US" altLang="zh-CN" i="1">
                <a:latin typeface="Times New Roman" panose="02020603050405020304" pitchFamily="18" charset="0"/>
              </a:rPr>
              <a:t>Y</a:t>
            </a:r>
            <a:r>
              <a:rPr lang="en-US" altLang="zh-CN" baseline="-25000">
                <a:latin typeface="Times New Roman" panose="02020603050405020304" pitchFamily="18" charset="0"/>
              </a:rPr>
              <a:t>1</a:t>
            </a:r>
            <a:r>
              <a:rPr lang="en-US" altLang="zh-CN" i="1">
                <a:latin typeface="Times New Roman" panose="02020603050405020304" pitchFamily="18" charset="0"/>
              </a:rPr>
              <a:t>Y</a:t>
            </a:r>
            <a:r>
              <a:rPr lang="en-US" altLang="zh-CN" baseline="-25000">
                <a:latin typeface="Times New Roman" panose="02020603050405020304" pitchFamily="18" charset="0"/>
              </a:rPr>
              <a:t>2</a:t>
            </a:r>
            <a:r>
              <a:rPr lang="en-US" altLang="zh-CN">
                <a:latin typeface="Times New Roman" panose="02020603050405020304" pitchFamily="18" charset="0"/>
              </a:rPr>
              <a:t>…</a:t>
            </a:r>
            <a:r>
              <a:rPr lang="en-US" altLang="zh-CN" i="1">
                <a:latin typeface="Times New Roman" panose="02020603050405020304" pitchFamily="18" charset="0"/>
              </a:rPr>
              <a:t>Y</a:t>
            </a:r>
            <a:r>
              <a:rPr lang="en-US" altLang="zh-CN" i="1" baseline="-25000">
                <a:latin typeface="Times New Roman" panose="02020603050405020304" pitchFamily="18" charset="0"/>
              </a:rPr>
              <a:t>k</a:t>
            </a:r>
            <a:r>
              <a:rPr lang="en-US" altLang="zh-CN">
                <a:latin typeface="Times New Roman" panose="02020603050405020304" pitchFamily="18" charset="0"/>
              </a:rPr>
              <a:t> then begin</a:t>
            </a:r>
          </a:p>
          <a:p>
            <a:pPr eaLnBrk="1" hangingPunct="1">
              <a:buFont typeface="Wingdings" panose="05000000000000000000" pitchFamily="2" charset="2"/>
              <a:buNone/>
            </a:pPr>
            <a:r>
              <a:rPr lang="en-US" altLang="zh-CN">
                <a:latin typeface="Times New Roman" panose="02020603050405020304" pitchFamily="18" charset="0"/>
              </a:rPr>
              <a:t>14</a:t>
            </a:r>
            <a:r>
              <a:rPr lang="zh-CN" altLang="en-US">
                <a:latin typeface="Times New Roman" panose="02020603050405020304" pitchFamily="18" charset="0"/>
              </a:rPr>
              <a:t>．		    	</a:t>
            </a:r>
            <a:r>
              <a:rPr lang="en-US" altLang="zh-CN">
                <a:latin typeface="Times New Roman" panose="02020603050405020304" pitchFamily="18" charset="0"/>
              </a:rPr>
              <a:t>	</a:t>
            </a:r>
            <a:r>
              <a:rPr lang="zh-CN" altLang="en-US">
                <a:latin typeface="Times New Roman" panose="02020603050405020304" pitchFamily="18" charset="0"/>
              </a:rPr>
              <a:t>将</a:t>
            </a:r>
            <a:r>
              <a:rPr lang="en-US" altLang="zh-CN" i="1">
                <a:latin typeface="Times New Roman" panose="02020603050405020304" pitchFamily="18" charset="0"/>
              </a:rPr>
              <a:t>X</a:t>
            </a:r>
            <a:r>
              <a:rPr lang="zh-CN" altLang="en-US">
                <a:latin typeface="Times New Roman" panose="02020603050405020304" pitchFamily="18" charset="0"/>
              </a:rPr>
              <a:t>弹出栈</a:t>
            </a:r>
            <a:r>
              <a:rPr lang="en-US" altLang="zh-CN">
                <a:latin typeface="Times New Roman" panose="02020603050405020304" pitchFamily="18" charset="0"/>
              </a:rPr>
              <a:t>;</a:t>
            </a:r>
          </a:p>
          <a:p>
            <a:pPr eaLnBrk="1" hangingPunct="1">
              <a:buFont typeface="Wingdings" panose="05000000000000000000" pitchFamily="2" charset="2"/>
              <a:buNone/>
            </a:pPr>
            <a:r>
              <a:rPr lang="en-US" altLang="zh-CN">
                <a:latin typeface="Times New Roman" panose="02020603050405020304" pitchFamily="18" charset="0"/>
              </a:rPr>
              <a:t>15</a:t>
            </a:r>
            <a:r>
              <a:rPr lang="zh-CN" altLang="en-US">
                <a:latin typeface="Times New Roman" panose="02020603050405020304" pitchFamily="18" charset="0"/>
              </a:rPr>
              <a:t>．			</a:t>
            </a:r>
            <a:r>
              <a:rPr lang="en-US" altLang="zh-CN">
                <a:latin typeface="Times New Roman" panose="02020603050405020304" pitchFamily="18" charset="0"/>
              </a:rPr>
              <a:t>	</a:t>
            </a:r>
            <a:r>
              <a:rPr lang="zh-CN" altLang="en-US">
                <a:latin typeface="Times New Roman" panose="02020603050405020304" pitchFamily="18" charset="0"/>
              </a:rPr>
              <a:t>依次将</a:t>
            </a:r>
            <a:r>
              <a:rPr lang="en-US" altLang="zh-CN" i="1">
                <a:latin typeface="Times New Roman" panose="02020603050405020304" pitchFamily="18" charset="0"/>
              </a:rPr>
              <a:t>Y</a:t>
            </a:r>
            <a:r>
              <a:rPr lang="en-US" altLang="zh-CN" i="1" baseline="-25000">
                <a:latin typeface="Times New Roman" panose="02020603050405020304" pitchFamily="18" charset="0"/>
              </a:rPr>
              <a:t>k</a:t>
            </a:r>
            <a:r>
              <a:rPr lang="zh-CN" altLang="en-US" i="1">
                <a:latin typeface="Times New Roman" panose="02020603050405020304" pitchFamily="18" charset="0"/>
              </a:rPr>
              <a:t>，</a:t>
            </a:r>
            <a:r>
              <a:rPr lang="en-US" altLang="zh-CN">
                <a:latin typeface="Times New Roman" panose="02020603050405020304" pitchFamily="18" charset="0"/>
              </a:rPr>
              <a:t>…</a:t>
            </a:r>
            <a:r>
              <a:rPr lang="zh-CN" altLang="en-US">
                <a:latin typeface="Times New Roman" panose="02020603050405020304" pitchFamily="18" charset="0"/>
              </a:rPr>
              <a:t>，</a:t>
            </a:r>
            <a:r>
              <a:rPr lang="en-US" altLang="zh-CN" i="1">
                <a:latin typeface="Times New Roman" panose="02020603050405020304" pitchFamily="18" charset="0"/>
              </a:rPr>
              <a:t>Y</a:t>
            </a:r>
            <a:r>
              <a:rPr lang="en-US" altLang="zh-CN" baseline="-25000">
                <a:latin typeface="Times New Roman" panose="02020603050405020304" pitchFamily="18" charset="0"/>
              </a:rPr>
              <a:t>2</a:t>
            </a:r>
            <a:r>
              <a:rPr lang="zh-CN" altLang="en-US">
                <a:latin typeface="Times New Roman" panose="02020603050405020304" pitchFamily="18" charset="0"/>
              </a:rPr>
              <a:t>，</a:t>
            </a:r>
            <a:r>
              <a:rPr lang="en-US" altLang="zh-CN" i="1">
                <a:latin typeface="Times New Roman" panose="02020603050405020304" pitchFamily="18" charset="0"/>
              </a:rPr>
              <a:t>Y</a:t>
            </a:r>
            <a:r>
              <a:rPr lang="en-US" altLang="zh-CN" baseline="-25000">
                <a:latin typeface="Times New Roman" panose="02020603050405020304" pitchFamily="18" charset="0"/>
              </a:rPr>
              <a:t>1</a:t>
            </a:r>
            <a:r>
              <a:rPr lang="zh-CN" altLang="en-US">
                <a:latin typeface="Times New Roman" panose="02020603050405020304" pitchFamily="18" charset="0"/>
              </a:rPr>
              <a:t>压入栈</a:t>
            </a:r>
            <a:r>
              <a:rPr lang="en-US" altLang="zh-CN">
                <a:latin typeface="Times New Roman" panose="02020603050405020304" pitchFamily="18" charset="0"/>
              </a:rPr>
              <a:t>;</a:t>
            </a:r>
          </a:p>
          <a:p>
            <a:pPr eaLnBrk="1" hangingPunct="1">
              <a:buFont typeface="Wingdings" panose="05000000000000000000" pitchFamily="2" charset="2"/>
              <a:buNone/>
            </a:pPr>
            <a:r>
              <a:rPr lang="en-US" altLang="zh-CN">
                <a:latin typeface="Times New Roman" panose="02020603050405020304" pitchFamily="18" charset="0"/>
              </a:rPr>
              <a:t>16</a:t>
            </a:r>
            <a:r>
              <a:rPr lang="zh-CN" altLang="en-US">
                <a:latin typeface="Times New Roman" panose="02020603050405020304" pitchFamily="18" charset="0"/>
              </a:rPr>
              <a:t>．			</a:t>
            </a:r>
            <a:r>
              <a:rPr lang="en-US" altLang="zh-CN">
                <a:latin typeface="Times New Roman" panose="02020603050405020304" pitchFamily="18" charset="0"/>
              </a:rPr>
              <a:t>	</a:t>
            </a:r>
            <a:r>
              <a:rPr lang="zh-CN" altLang="en-US">
                <a:latin typeface="Times New Roman" panose="02020603050405020304" pitchFamily="18" charset="0"/>
              </a:rPr>
              <a:t>输出产生式</a:t>
            </a:r>
            <a:r>
              <a:rPr lang="en-US" altLang="zh-CN" i="1">
                <a:latin typeface="Times New Roman" panose="02020603050405020304" pitchFamily="18" charset="0"/>
              </a:rPr>
              <a:t>X</a:t>
            </a:r>
            <a:r>
              <a:rPr lang="en-US" altLang="zh-CN">
                <a:latin typeface="Times New Roman" panose="02020603050405020304" pitchFamily="18" charset="0"/>
              </a:rPr>
              <a:t>→</a:t>
            </a:r>
            <a:r>
              <a:rPr lang="en-US" altLang="zh-CN" i="1">
                <a:latin typeface="Times New Roman" panose="02020603050405020304" pitchFamily="18" charset="0"/>
              </a:rPr>
              <a:t>Y</a:t>
            </a:r>
            <a:r>
              <a:rPr lang="en-US" altLang="zh-CN" baseline="-25000">
                <a:latin typeface="Times New Roman" panose="02020603050405020304" pitchFamily="18" charset="0"/>
              </a:rPr>
              <a:t>1</a:t>
            </a:r>
            <a:r>
              <a:rPr lang="en-US" altLang="zh-CN" i="1">
                <a:latin typeface="Times New Roman" panose="02020603050405020304" pitchFamily="18" charset="0"/>
              </a:rPr>
              <a:t>Y</a:t>
            </a:r>
            <a:r>
              <a:rPr lang="en-US" altLang="zh-CN" baseline="-25000">
                <a:latin typeface="Times New Roman" panose="02020603050405020304" pitchFamily="18" charset="0"/>
              </a:rPr>
              <a:t>2</a:t>
            </a:r>
            <a:r>
              <a:rPr lang="en-US" altLang="zh-CN">
                <a:latin typeface="Times New Roman" panose="02020603050405020304" pitchFamily="18" charset="0"/>
              </a:rPr>
              <a:t>…</a:t>
            </a:r>
            <a:r>
              <a:rPr lang="en-US" altLang="zh-CN" i="1">
                <a:latin typeface="Times New Roman" panose="02020603050405020304" pitchFamily="18" charset="0"/>
              </a:rPr>
              <a:t>Y</a:t>
            </a:r>
            <a:r>
              <a:rPr lang="en-US" altLang="zh-CN" i="1" baseline="-25000">
                <a:latin typeface="Times New Roman" panose="02020603050405020304" pitchFamily="18" charset="0"/>
              </a:rPr>
              <a:t>k</a:t>
            </a:r>
            <a:endParaRPr lang="en-US" altLang="zh-CN" baseline="-25000">
              <a:latin typeface="Times New Roman" panose="02020603050405020304" pitchFamily="18" charset="0"/>
            </a:endParaRPr>
          </a:p>
          <a:p>
            <a:pPr eaLnBrk="1" hangingPunct="1">
              <a:buFont typeface="Wingdings" panose="05000000000000000000" pitchFamily="2" charset="2"/>
              <a:buNone/>
            </a:pPr>
            <a:r>
              <a:rPr lang="en-US" altLang="zh-CN">
                <a:latin typeface="Times New Roman" panose="02020603050405020304" pitchFamily="18" charset="0"/>
              </a:rPr>
              <a:t>17</a:t>
            </a:r>
            <a:r>
              <a:rPr lang="zh-CN" altLang="en-US">
                <a:latin typeface="Times New Roman" panose="02020603050405020304" pitchFamily="18" charset="0"/>
              </a:rPr>
              <a:t>．			</a:t>
            </a:r>
            <a:r>
              <a:rPr lang="en-US" altLang="zh-CN">
                <a:latin typeface="Times New Roman" panose="02020603050405020304" pitchFamily="18" charset="0"/>
              </a:rPr>
              <a:t>	end</a:t>
            </a:r>
          </a:p>
          <a:p>
            <a:pPr eaLnBrk="1" hangingPunct="1">
              <a:buFont typeface="Wingdings" panose="05000000000000000000" pitchFamily="2" charset="2"/>
              <a:buNone/>
            </a:pPr>
            <a:r>
              <a:rPr lang="en-US" altLang="zh-CN">
                <a:latin typeface="Times New Roman" panose="02020603050405020304" pitchFamily="18" charset="0"/>
              </a:rPr>
              <a:t>18</a:t>
            </a:r>
            <a:r>
              <a:rPr lang="zh-CN" altLang="en-US">
                <a:latin typeface="Times New Roman" panose="02020603050405020304" pitchFamily="18" charset="0"/>
              </a:rPr>
              <a:t>．			</a:t>
            </a:r>
            <a:r>
              <a:rPr lang="en-US" altLang="zh-CN">
                <a:latin typeface="Times New Roman" panose="02020603050405020304" pitchFamily="18" charset="0"/>
              </a:rPr>
              <a:t>else error</a:t>
            </a:r>
          </a:p>
          <a:p>
            <a:pPr eaLnBrk="1" hangingPunct="1">
              <a:buFont typeface="Wingdings" panose="05000000000000000000" pitchFamily="2" charset="2"/>
              <a:buNone/>
            </a:pPr>
            <a:r>
              <a:rPr lang="en-US" altLang="zh-CN">
                <a:latin typeface="Times New Roman" panose="02020603050405020304" pitchFamily="18" charset="0"/>
              </a:rPr>
              <a:t>19</a:t>
            </a:r>
            <a:r>
              <a:rPr lang="zh-CN" altLang="en-US">
                <a:latin typeface="Times New Roman" panose="02020603050405020304" pitchFamily="18" charset="0"/>
              </a:rPr>
              <a:t>．</a:t>
            </a:r>
            <a:r>
              <a:rPr lang="en-US" altLang="zh-CN">
                <a:latin typeface="Times New Roman" panose="02020603050405020304" pitchFamily="18" charset="0"/>
              </a:rPr>
              <a:t>until </a:t>
            </a:r>
            <a:r>
              <a:rPr lang="en-US" altLang="zh-CN" i="1">
                <a:latin typeface="Times New Roman" panose="02020603050405020304" pitchFamily="18" charset="0"/>
              </a:rPr>
              <a:t>X</a:t>
            </a:r>
            <a:r>
              <a:rPr lang="en-US" altLang="zh-CN">
                <a:latin typeface="Times New Roman" panose="02020603050405020304" pitchFamily="18" charset="0"/>
              </a:rPr>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a:extLst>
              <a:ext uri="{FF2B5EF4-FFF2-40B4-BE49-F238E27FC236}">
                <a16:creationId xmlns:a16="http://schemas.microsoft.com/office/drawing/2014/main" id="{4D75AF13-1DBE-4487-A94C-C7D980F2ECA2}"/>
              </a:ext>
            </a:extLst>
          </p:cNvPr>
          <p:cNvSpPr>
            <a:spLocks noGrp="1"/>
          </p:cNvSpPr>
          <p:nvPr>
            <p:ph type="dt" sz="quarter" idx="10"/>
          </p:nvPr>
        </p:nvSpPr>
        <p:spPr bwMode="auto">
          <a:xfrm>
            <a:off x="1981200" y="6245225"/>
            <a:ext cx="2133600" cy="476250"/>
          </a:xfrm>
          <a:ln>
            <a:miter lim="800000"/>
          </a:ln>
        </p:spPr>
        <p:txBody>
          <a:bodyPr vert="horz" wrap="square" lIns="91440" tIns="45720" rIns="91440" bIns="45720" numCol="1" rtlCol="0" anchor="t" anchorCtr="0" compatLnSpc="1"/>
          <a:lstStyle/>
          <a:p>
            <a:pPr>
              <a:buFontTx/>
              <a:buNone/>
              <a:defRPr/>
            </a:pPr>
            <a:fld id="{A07DD514-F12D-483D-9BEF-FB7389DF0A60}" type="datetime1">
              <a:rPr lang="zh-CN" altLang="en-US" noProof="0" smtClean="0">
                <a:latin typeface="+mn-lt"/>
              </a:rPr>
              <a:pPr>
                <a:buFontTx/>
                <a:buNone/>
                <a:defRPr/>
              </a:pPr>
              <a:t>2024/5/7</a:t>
            </a:fld>
            <a:endParaRPr lang="en-US" altLang="zh-CN" noProof="0">
              <a:latin typeface="+mn-lt"/>
            </a:endParaRPr>
          </a:p>
        </p:txBody>
      </p:sp>
      <p:sp>
        <p:nvSpPr>
          <p:cNvPr id="67587" name="灯片编号占位符 5">
            <a:extLst>
              <a:ext uri="{FF2B5EF4-FFF2-40B4-BE49-F238E27FC236}">
                <a16:creationId xmlns:a16="http://schemas.microsoft.com/office/drawing/2014/main" id="{E32974B9-ADC7-424D-89B8-977144D86DD1}"/>
              </a:ext>
            </a:extLst>
          </p:cNvPr>
          <p:cNvSpPr>
            <a:spLocks noGrp="1" noChangeArrowheads="1"/>
          </p:cNvSpPr>
          <p:nvPr>
            <p:ph type="sldNum" sz="quarter" idx="12"/>
          </p:nvPr>
        </p:nvSpPr>
        <p:spPr bwMode="auto">
          <a:xfrm>
            <a:off x="8077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fld id="{E1F4AF3C-1B53-4F63-8B0E-442C14EF3244}" type="slidenum">
              <a:rPr lang="en-US" altLang="zh-CN" sz="1400">
                <a:latin typeface="Arial" panose="020B0604020202020204" pitchFamily="34" charset="0"/>
              </a:rPr>
              <a:pPr/>
              <a:t>21</a:t>
            </a:fld>
            <a:endParaRPr lang="en-US" altLang="zh-CN" sz="1400">
              <a:latin typeface="Arial" panose="020B0604020202020204" pitchFamily="34" charset="0"/>
            </a:endParaRPr>
          </a:p>
        </p:txBody>
      </p:sp>
      <p:sp>
        <p:nvSpPr>
          <p:cNvPr id="67588" name="Rectangle 2">
            <a:extLst>
              <a:ext uri="{FF2B5EF4-FFF2-40B4-BE49-F238E27FC236}">
                <a16:creationId xmlns:a16="http://schemas.microsoft.com/office/drawing/2014/main" id="{209417CC-135E-4F5A-AD62-94B594733508}"/>
              </a:ext>
            </a:extLst>
          </p:cNvPr>
          <p:cNvSpPr>
            <a:spLocks noGrp="1" noChangeArrowheads="1"/>
          </p:cNvSpPr>
          <p:nvPr>
            <p:ph type="body" idx="4294967295"/>
          </p:nvPr>
        </p:nvSpPr>
        <p:spPr>
          <a:xfrm>
            <a:off x="2722564" y="1657351"/>
            <a:ext cx="7458075" cy="3260725"/>
          </a:xfrm>
        </p:spPr>
        <p:txBody>
          <a:bodyPr/>
          <a:lstStyle/>
          <a:p>
            <a:pPr eaLnBrk="1" hangingPunct="1">
              <a:lnSpc>
                <a:spcPct val="110000"/>
              </a:lnSpc>
              <a:buFont typeface="Wingdings" panose="05000000000000000000" pitchFamily="2" charset="2"/>
              <a:buNone/>
            </a:pPr>
            <a:r>
              <a:rPr lang="en-US" altLang="zh-CN" sz="2400">
                <a:latin typeface="Times New Roman" panose="02020603050405020304" pitchFamily="18" charset="0"/>
              </a:rPr>
              <a:t>FOLLOW( E')={ ), # }</a:t>
            </a:r>
          </a:p>
          <a:p>
            <a:pPr eaLnBrk="1" hangingPunct="1">
              <a:lnSpc>
                <a:spcPct val="110000"/>
              </a:lnSpc>
              <a:buFont typeface="Wingdings" panose="05000000000000000000" pitchFamily="2" charset="2"/>
              <a:buNone/>
            </a:pPr>
            <a:r>
              <a:rPr lang="en-US" altLang="zh-CN" sz="2400">
                <a:latin typeface="Times New Roman" panose="02020603050405020304" pitchFamily="18" charset="0"/>
              </a:rPr>
              <a:t>FOLLOW( T')={ +, ), # }</a:t>
            </a:r>
          </a:p>
          <a:p>
            <a:pPr eaLnBrk="1" hangingPunct="1">
              <a:lnSpc>
                <a:spcPct val="110000"/>
              </a:lnSpc>
              <a:buFont typeface="Wingdings" panose="05000000000000000000" pitchFamily="2" charset="2"/>
              <a:buNone/>
            </a:pPr>
            <a:endParaRPr lang="en-US" altLang="zh-CN" sz="2400">
              <a:latin typeface="Times New Roman" panose="02020603050405020304" pitchFamily="18" charset="0"/>
            </a:endParaRPr>
          </a:p>
          <a:p>
            <a:pPr eaLnBrk="1" hangingPunct="1">
              <a:lnSpc>
                <a:spcPct val="110000"/>
              </a:lnSpc>
              <a:buFont typeface="Wingdings" panose="05000000000000000000" pitchFamily="2" charset="2"/>
              <a:buNone/>
            </a:pPr>
            <a:r>
              <a:rPr lang="en-US" altLang="zh-CN" sz="2400">
                <a:latin typeface="Times New Roman" panose="02020603050405020304" pitchFamily="18" charset="0"/>
              </a:rPr>
              <a:t>FIRST(TE')={(,id}        FIRST(+TE')={+}</a:t>
            </a:r>
          </a:p>
          <a:p>
            <a:pPr eaLnBrk="1" hangingPunct="1">
              <a:lnSpc>
                <a:spcPct val="110000"/>
              </a:lnSpc>
              <a:buFont typeface="Wingdings" panose="05000000000000000000" pitchFamily="2" charset="2"/>
              <a:buNone/>
            </a:pPr>
            <a:r>
              <a:rPr lang="en-US" altLang="zh-CN" sz="2400">
                <a:latin typeface="Times New Roman" panose="02020603050405020304" pitchFamily="18" charset="0"/>
              </a:rPr>
              <a:t>FIRST(FT')={(,id}        FIRST(*FT')={*}</a:t>
            </a:r>
          </a:p>
          <a:p>
            <a:pPr eaLnBrk="1" hangingPunct="1">
              <a:lnSpc>
                <a:spcPct val="110000"/>
              </a:lnSpc>
              <a:buFont typeface="Wingdings" panose="05000000000000000000" pitchFamily="2" charset="2"/>
              <a:buNone/>
            </a:pPr>
            <a:r>
              <a:rPr lang="en-US" altLang="zh-CN" sz="2400">
                <a:latin typeface="Times New Roman" panose="02020603050405020304" pitchFamily="18" charset="0"/>
              </a:rPr>
              <a:t>FIRST((E))={(} 	    FIRST(id)={id}</a:t>
            </a:r>
          </a:p>
        </p:txBody>
      </p:sp>
      <p:sp>
        <p:nvSpPr>
          <p:cNvPr id="1153027" name="Text Box 3">
            <a:extLst>
              <a:ext uri="{FF2B5EF4-FFF2-40B4-BE49-F238E27FC236}">
                <a16:creationId xmlns:a16="http://schemas.microsoft.com/office/drawing/2014/main" id="{7524575F-BFAA-4C56-A7A9-080D9E3DB235}"/>
              </a:ext>
            </a:extLst>
          </p:cNvPr>
          <p:cNvSpPr txBox="1">
            <a:spLocks noChangeArrowheads="1"/>
          </p:cNvSpPr>
          <p:nvPr/>
        </p:nvSpPr>
        <p:spPr bwMode="auto">
          <a:xfrm>
            <a:off x="2279650" y="4797426"/>
            <a:ext cx="6629400" cy="1176349"/>
          </a:xfrm>
          <a:prstGeom prst="rect">
            <a:avLst/>
          </a:prstGeom>
          <a:noFill/>
          <a:ln w="9525">
            <a:noFill/>
            <a:miter lim="800000"/>
          </a:ln>
          <a:effectLst/>
        </p:spPr>
        <p:txBody>
          <a:bodyPr lIns="92075" tIns="46038" rIns="92075" bIns="46038">
            <a:spAutoFit/>
          </a:bodyPr>
          <a:lstStyle/>
          <a:p>
            <a:pPr>
              <a:spcBef>
                <a:spcPct val="20000"/>
              </a:spcBef>
              <a:buClr>
                <a:schemeClr val="tx2"/>
              </a:buClr>
              <a:buSzPct val="75000"/>
              <a:buFont typeface="Monotype Sorts" pitchFamily="2" charset="2"/>
              <a:buNone/>
              <a:defRPr/>
            </a:pPr>
            <a:r>
              <a:rPr kumimoji="1" lang="en-US" altLang="zh-CN" sz="3200" b="1" dirty="0">
                <a:solidFill>
                  <a:srgbClr val="FF0000"/>
                </a:solidFill>
                <a:effectLst>
                  <a:outerShdw blurRad="38100" dist="38100" dir="2700000" algn="tl">
                    <a:srgbClr val="000000"/>
                  </a:outerShdw>
                </a:effectLst>
              </a:rPr>
              <a:t>E→TE' 	E'→+</a:t>
            </a:r>
            <a:r>
              <a:rPr kumimoji="1" lang="en-US" altLang="zh-CN" sz="3200" b="1" dirty="0" err="1">
                <a:solidFill>
                  <a:srgbClr val="FF0000"/>
                </a:solidFill>
                <a:effectLst>
                  <a:outerShdw blurRad="38100" dist="38100" dir="2700000" algn="tl">
                    <a:srgbClr val="000000"/>
                  </a:outerShdw>
                </a:effectLst>
              </a:rPr>
              <a:t>TE’|ε</a:t>
            </a:r>
            <a:r>
              <a:rPr kumimoji="1" lang="en-US" altLang="zh-CN" sz="3200" b="1" dirty="0">
                <a:solidFill>
                  <a:srgbClr val="FF0000"/>
                </a:solidFill>
                <a:effectLst>
                  <a:outerShdw blurRad="38100" dist="38100" dir="2700000" algn="tl">
                    <a:srgbClr val="000000"/>
                  </a:outerShdw>
                </a:effectLst>
              </a:rPr>
              <a:t> 	T→FT'        </a:t>
            </a:r>
          </a:p>
          <a:p>
            <a:pPr>
              <a:spcBef>
                <a:spcPct val="20000"/>
              </a:spcBef>
              <a:buClr>
                <a:schemeClr val="tx2"/>
              </a:buClr>
              <a:buSzPct val="75000"/>
              <a:buFont typeface="Monotype Sorts" pitchFamily="2" charset="2"/>
              <a:buNone/>
              <a:defRPr/>
            </a:pPr>
            <a:r>
              <a:rPr kumimoji="1" lang="en-US" altLang="zh-CN" sz="3200" b="1" dirty="0">
                <a:solidFill>
                  <a:srgbClr val="FF0000"/>
                </a:solidFill>
                <a:effectLst>
                  <a:outerShdw blurRad="38100" dist="38100" dir="2700000" algn="tl">
                    <a:srgbClr val="000000"/>
                  </a:outerShdw>
                </a:effectLst>
              </a:rPr>
              <a:t>T'→*</a:t>
            </a:r>
            <a:r>
              <a:rPr kumimoji="1" lang="en-US" altLang="zh-CN" sz="3200" b="1" dirty="0" err="1">
                <a:solidFill>
                  <a:srgbClr val="FF0000"/>
                </a:solidFill>
                <a:effectLst>
                  <a:outerShdw blurRad="38100" dist="38100" dir="2700000" algn="tl">
                    <a:srgbClr val="000000"/>
                  </a:outerShdw>
                </a:effectLst>
              </a:rPr>
              <a:t>FT’|ε</a:t>
            </a:r>
            <a:r>
              <a:rPr kumimoji="1" lang="en-US" altLang="zh-CN" sz="3200" b="1" dirty="0">
                <a:solidFill>
                  <a:srgbClr val="FF0000"/>
                </a:solidFill>
                <a:effectLst>
                  <a:outerShdw blurRad="38100" dist="38100" dir="2700000" algn="tl">
                    <a:srgbClr val="000000"/>
                  </a:outerShdw>
                </a:effectLst>
              </a:rPr>
              <a:t>  		F→(E)|id</a:t>
            </a:r>
            <a:endParaRPr kumimoji="1" lang="en-US" altLang="zh-CN" sz="2800" b="1" dirty="0">
              <a:solidFill>
                <a:srgbClr val="FF0000"/>
              </a:solidFill>
              <a:effectLst>
                <a:outerShdw blurRad="38100" dist="38100" dir="2700000" algn="tl">
                  <a:srgbClr val="000000"/>
                </a:outerShdw>
              </a:effectLst>
            </a:endParaRPr>
          </a:p>
        </p:txBody>
      </p:sp>
      <p:sp>
        <p:nvSpPr>
          <p:cNvPr id="67590" name="Rectangle 4">
            <a:extLst>
              <a:ext uri="{FF2B5EF4-FFF2-40B4-BE49-F238E27FC236}">
                <a16:creationId xmlns:a16="http://schemas.microsoft.com/office/drawing/2014/main" id="{25914E89-6DFB-41E4-8995-C5A717F74EAA}"/>
              </a:ext>
            </a:extLst>
          </p:cNvPr>
          <p:cNvSpPr>
            <a:spLocks noGrp="1" noChangeArrowheads="1"/>
          </p:cNvSpPr>
          <p:nvPr>
            <p:ph type="title" idx="4294967295"/>
          </p:nvPr>
        </p:nvSpPr>
        <p:spPr>
          <a:xfrm>
            <a:off x="2424114" y="333376"/>
            <a:ext cx="8243887" cy="862013"/>
          </a:xfrm>
        </p:spPr>
        <p:txBody>
          <a:bodyPr anchor="ctr"/>
          <a:lstStyle/>
          <a:p>
            <a:pPr eaLnBrk="1" hangingPunct="1"/>
            <a:r>
              <a:rPr lang="zh-CN" altLang="en-US" sz="3600">
                <a:latin typeface="Times New Roman" panose="02020603050405020304" pitchFamily="18" charset="0"/>
              </a:rPr>
              <a:t>例</a:t>
            </a:r>
            <a:r>
              <a:rPr lang="en-US" altLang="zh-CN" sz="3600">
                <a:latin typeface="Times New Roman" panose="02020603050405020304" pitchFamily="18" charset="0"/>
              </a:rPr>
              <a:t>4.10</a:t>
            </a:r>
            <a:r>
              <a:rPr lang="en-US" altLang="zh-CN" sz="3600"/>
              <a:t> </a:t>
            </a:r>
            <a:r>
              <a:rPr lang="zh-CN" altLang="en-US" sz="3600"/>
              <a:t>考虑简单算术表达式文法的实现</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C28EB3A7-DCA6-4786-A12E-EE1639E122CD}"/>
              </a:ext>
            </a:extLst>
          </p:cNvPr>
          <p:cNvSpPr>
            <a:spLocks noGrp="1"/>
          </p:cNvSpPr>
          <p:nvPr>
            <p:ph type="dt" sz="quarter" idx="10"/>
          </p:nvPr>
        </p:nvSpPr>
        <p:spPr bwMode="auto">
          <a:xfrm>
            <a:off x="1981200" y="6245225"/>
            <a:ext cx="2133600" cy="476250"/>
          </a:xfrm>
          <a:ln>
            <a:miter lim="800000"/>
          </a:ln>
        </p:spPr>
        <p:txBody>
          <a:bodyPr vert="horz" wrap="square" lIns="91440" tIns="45720" rIns="91440" bIns="45720" numCol="1" rtlCol="0" anchor="t" anchorCtr="0" compatLnSpc="1"/>
          <a:lstStyle/>
          <a:p>
            <a:pPr>
              <a:buFontTx/>
              <a:buNone/>
              <a:defRPr/>
            </a:pPr>
            <a:fld id="{C6C700B3-CCD1-4E2A-91EF-4F05FC073F3A}" type="datetime1">
              <a:rPr lang="zh-CN" altLang="en-US" noProof="0" smtClean="0">
                <a:latin typeface="+mn-lt"/>
              </a:rPr>
              <a:pPr>
                <a:buFontTx/>
                <a:buNone/>
                <a:defRPr/>
              </a:pPr>
              <a:t>2024/5/7</a:t>
            </a:fld>
            <a:endParaRPr lang="en-US" altLang="zh-CN" noProof="0">
              <a:latin typeface="+mn-lt"/>
            </a:endParaRPr>
          </a:p>
        </p:txBody>
      </p:sp>
      <p:sp>
        <p:nvSpPr>
          <p:cNvPr id="9220" name="灯片编号占位符 5">
            <a:extLst>
              <a:ext uri="{FF2B5EF4-FFF2-40B4-BE49-F238E27FC236}">
                <a16:creationId xmlns:a16="http://schemas.microsoft.com/office/drawing/2014/main" id="{85D8F161-8471-425C-A24A-45F013FD818E}"/>
              </a:ext>
            </a:extLst>
          </p:cNvPr>
          <p:cNvSpPr>
            <a:spLocks noGrp="1" noChangeArrowheads="1"/>
          </p:cNvSpPr>
          <p:nvPr>
            <p:ph type="sldNum" sz="quarter" idx="12"/>
          </p:nvPr>
        </p:nvSpPr>
        <p:spPr bwMode="auto">
          <a:xfrm>
            <a:off x="8077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fld id="{900B5CBB-41B3-44F5-9228-82E253F8E58D}" type="slidenum">
              <a:rPr lang="en-US" altLang="zh-CN" sz="1400">
                <a:latin typeface="Arial" panose="020B0604020202020204" pitchFamily="34" charset="0"/>
              </a:rPr>
              <a:pPr/>
              <a:t>22</a:t>
            </a:fld>
            <a:endParaRPr lang="en-US" altLang="zh-CN" sz="1400">
              <a:latin typeface="Arial" panose="020B0604020202020204" pitchFamily="34" charset="0"/>
            </a:endParaRPr>
          </a:p>
        </p:txBody>
      </p:sp>
      <p:sp>
        <p:nvSpPr>
          <p:cNvPr id="9221" name="Rectangle 2">
            <a:extLst>
              <a:ext uri="{FF2B5EF4-FFF2-40B4-BE49-F238E27FC236}">
                <a16:creationId xmlns:a16="http://schemas.microsoft.com/office/drawing/2014/main" id="{F1F5B66F-35C4-43F5-A239-75CF5932C2CA}"/>
              </a:ext>
            </a:extLst>
          </p:cNvPr>
          <p:cNvSpPr>
            <a:spLocks noGrp="1" noChangeArrowheads="1"/>
          </p:cNvSpPr>
          <p:nvPr>
            <p:ph type="title" idx="4294967295"/>
          </p:nvPr>
        </p:nvSpPr>
        <p:spPr>
          <a:xfrm>
            <a:off x="2927350" y="260351"/>
            <a:ext cx="7272338" cy="792163"/>
          </a:xfrm>
        </p:spPr>
        <p:txBody>
          <a:bodyPr vert="horz" lIns="92075" tIns="46038" rIns="92075" bIns="46038" rtlCol="0" anchor="ctr">
            <a:normAutofit/>
          </a:bodyPr>
          <a:lstStyle/>
          <a:p>
            <a:pPr eaLnBrk="1" hangingPunct="1"/>
            <a:r>
              <a:rPr lang="zh-CN" altLang="en-US" sz="3600"/>
              <a:t>简单算术表达式文法的预测分析表</a:t>
            </a:r>
          </a:p>
        </p:txBody>
      </p:sp>
      <p:graphicFrame>
        <p:nvGraphicFramePr>
          <p:cNvPr id="24578" name="Object 3">
            <a:extLst>
              <a:ext uri="{FF2B5EF4-FFF2-40B4-BE49-F238E27FC236}">
                <a16:creationId xmlns:a16="http://schemas.microsoft.com/office/drawing/2014/main" id="{964C97AA-FBAE-4053-B0C9-2917C83AF8E8}"/>
              </a:ext>
            </a:extLst>
          </p:cNvPr>
          <p:cNvGraphicFramePr>
            <a:graphicFrameLocks/>
          </p:cNvGraphicFramePr>
          <p:nvPr/>
        </p:nvGraphicFramePr>
        <p:xfrm>
          <a:off x="1858964" y="1563688"/>
          <a:ext cx="8435975" cy="4984750"/>
        </p:xfrm>
        <a:graphic>
          <a:graphicData uri="http://schemas.openxmlformats.org/presentationml/2006/ole">
            <mc:AlternateContent xmlns:mc="http://schemas.openxmlformats.org/markup-compatibility/2006">
              <mc:Choice xmlns:v="urn:schemas-microsoft-com:vml" Requires="v">
                <p:oleObj spid="_x0000_s5127" name="Document" r:id="rId4" imgW="7996543" imgH="4730484" progId="Word.Document.8">
                  <p:embed/>
                </p:oleObj>
              </mc:Choice>
              <mc:Fallback>
                <p:oleObj name="Document" r:id="rId4" imgW="7996543" imgH="4730484" progId="Word.Document.8">
                  <p:embed/>
                  <p:pic>
                    <p:nvPicPr>
                      <p:cNvPr id="24578" name="Object 3">
                        <a:extLst>
                          <a:ext uri="{FF2B5EF4-FFF2-40B4-BE49-F238E27FC236}">
                            <a16:creationId xmlns:a16="http://schemas.microsoft.com/office/drawing/2014/main" id="{964C97AA-FBAE-4053-B0C9-2917C83AF8E8}"/>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8964" y="1563688"/>
                        <a:ext cx="8435975" cy="498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4578"/>
                                        </p:tgtEl>
                                        <p:attrNameLst>
                                          <p:attrName>style.visibility</p:attrName>
                                        </p:attrNameLst>
                                      </p:cBhvr>
                                      <p:to>
                                        <p:strVal val="visible"/>
                                      </p:to>
                                    </p:set>
                                    <p:animEffect transition="in" filter="slide(fromBottom)">
                                      <p:cBhvr>
                                        <p:cTn id="7" dur="500"/>
                                        <p:tgtEl>
                                          <p:spTgt spid="245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DCED2005-7E6C-4DCC-BB33-995277C69602}"/>
              </a:ext>
            </a:extLst>
          </p:cNvPr>
          <p:cNvSpPr>
            <a:spLocks noGrp="1"/>
          </p:cNvSpPr>
          <p:nvPr>
            <p:ph type="dt" sz="quarter" idx="10"/>
          </p:nvPr>
        </p:nvSpPr>
        <p:spPr bwMode="auto">
          <a:xfrm>
            <a:off x="1981200" y="6245225"/>
            <a:ext cx="2133600" cy="476250"/>
          </a:xfrm>
          <a:ln>
            <a:miter lim="800000"/>
          </a:ln>
        </p:spPr>
        <p:txBody>
          <a:bodyPr vert="horz" wrap="square" lIns="91440" tIns="45720" rIns="91440" bIns="45720" numCol="1" rtlCol="0" anchor="t" anchorCtr="0" compatLnSpc="1"/>
          <a:lstStyle/>
          <a:p>
            <a:pPr>
              <a:buFontTx/>
              <a:buNone/>
              <a:defRPr/>
            </a:pPr>
            <a:fld id="{319B04AC-6AA8-4AF5-9D60-506B0025A8F0}" type="datetime1">
              <a:rPr lang="zh-CN" altLang="en-US" noProof="0" smtClean="0">
                <a:latin typeface="+mn-lt"/>
              </a:rPr>
              <a:pPr>
                <a:buFontTx/>
                <a:buNone/>
                <a:defRPr/>
              </a:pPr>
              <a:t>2024/5/7</a:t>
            </a:fld>
            <a:endParaRPr lang="en-US" altLang="zh-CN" noProof="0">
              <a:latin typeface="+mn-lt"/>
            </a:endParaRPr>
          </a:p>
        </p:txBody>
      </p:sp>
      <p:sp>
        <p:nvSpPr>
          <p:cNvPr id="68611" name="灯片编号占位符 5">
            <a:extLst>
              <a:ext uri="{FF2B5EF4-FFF2-40B4-BE49-F238E27FC236}">
                <a16:creationId xmlns:a16="http://schemas.microsoft.com/office/drawing/2014/main" id="{0806702C-36DE-488D-881F-387B33957717}"/>
              </a:ext>
            </a:extLst>
          </p:cNvPr>
          <p:cNvSpPr>
            <a:spLocks noGrp="1" noChangeArrowheads="1"/>
          </p:cNvSpPr>
          <p:nvPr>
            <p:ph type="sldNum" sz="quarter" idx="12"/>
          </p:nvPr>
        </p:nvSpPr>
        <p:spPr bwMode="auto">
          <a:xfrm>
            <a:off x="8077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fld id="{604A156B-E08D-4E9A-ADE6-FECABFD0C7B7}" type="slidenum">
              <a:rPr lang="en-US" altLang="zh-CN" sz="1400">
                <a:latin typeface="Arial" panose="020B0604020202020204" pitchFamily="34" charset="0"/>
              </a:rPr>
              <a:pPr/>
              <a:t>23</a:t>
            </a:fld>
            <a:endParaRPr lang="en-US" altLang="zh-CN" sz="1400">
              <a:latin typeface="Arial" panose="020B0604020202020204" pitchFamily="34" charset="0"/>
            </a:endParaRPr>
          </a:p>
        </p:txBody>
      </p:sp>
      <p:sp>
        <p:nvSpPr>
          <p:cNvPr id="68612" name="Rectangle 2">
            <a:extLst>
              <a:ext uri="{FF2B5EF4-FFF2-40B4-BE49-F238E27FC236}">
                <a16:creationId xmlns:a16="http://schemas.microsoft.com/office/drawing/2014/main" id="{6616CF32-31B1-410D-8137-989810175DD1}"/>
              </a:ext>
            </a:extLst>
          </p:cNvPr>
          <p:cNvSpPr>
            <a:spLocks noGrp="1" noChangeArrowheads="1"/>
          </p:cNvSpPr>
          <p:nvPr>
            <p:ph type="title" idx="4294967295"/>
          </p:nvPr>
        </p:nvSpPr>
        <p:spPr>
          <a:xfrm>
            <a:off x="2568575" y="188914"/>
            <a:ext cx="8064500" cy="1068387"/>
          </a:xfrm>
        </p:spPr>
        <p:txBody>
          <a:bodyPr vert="horz" lIns="92075" tIns="46038" rIns="92075" bIns="46038" rtlCol="0" anchor="ctr">
            <a:normAutofit/>
          </a:bodyPr>
          <a:lstStyle/>
          <a:p>
            <a:pPr eaLnBrk="1" hangingPunct="1"/>
            <a:r>
              <a:rPr lang="zh-CN" altLang="en-US" sz="4000"/>
              <a:t>对输入</a:t>
            </a:r>
            <a:r>
              <a:rPr lang="zh-CN" altLang="en-US" sz="4000">
                <a:latin typeface="Times New Roman" panose="02020603050405020304" pitchFamily="18" charset="0"/>
              </a:rPr>
              <a:t>串</a:t>
            </a:r>
            <a:r>
              <a:rPr lang="en-US" altLang="zh-CN" sz="4000">
                <a:latin typeface="Times New Roman" panose="02020603050405020304" pitchFamily="18" charset="0"/>
              </a:rPr>
              <a:t>id+id*id</a:t>
            </a:r>
            <a:r>
              <a:rPr lang="zh-CN" altLang="en-US" sz="4000">
                <a:latin typeface="Times New Roman" panose="02020603050405020304" pitchFamily="18" charset="0"/>
              </a:rPr>
              <a:t>进行</a:t>
            </a:r>
            <a:r>
              <a:rPr lang="zh-CN" altLang="en-US" sz="4000"/>
              <a:t>分析的过程</a:t>
            </a:r>
            <a:endParaRPr lang="zh-CN" altLang="en-US" sz="2400">
              <a:solidFill>
                <a:srgbClr val="FF0000"/>
              </a:solidFill>
              <a:latin typeface="楷体_GB2312" pitchFamily="49" charset="-122"/>
              <a:ea typeface="楷体_GB2312" pitchFamily="49" charset="-122"/>
            </a:endParaRPr>
          </a:p>
        </p:txBody>
      </p:sp>
      <p:sp>
        <p:nvSpPr>
          <p:cNvPr id="1156099" name="Rectangle 3">
            <a:extLst>
              <a:ext uri="{FF2B5EF4-FFF2-40B4-BE49-F238E27FC236}">
                <a16:creationId xmlns:a16="http://schemas.microsoft.com/office/drawing/2014/main" id="{710BE818-770B-44CF-8A17-8A74F47C8366}"/>
              </a:ext>
            </a:extLst>
          </p:cNvPr>
          <p:cNvSpPr>
            <a:spLocks noGrp="1" noChangeArrowheads="1"/>
          </p:cNvSpPr>
          <p:nvPr>
            <p:ph type="body" idx="4294967295"/>
          </p:nvPr>
        </p:nvSpPr>
        <p:spPr>
          <a:xfrm>
            <a:off x="2351089" y="1484313"/>
            <a:ext cx="7921625" cy="4724400"/>
          </a:xfrm>
        </p:spPr>
        <p:txBody>
          <a:bodyPr vert="horz" lIns="92075" tIns="46038" rIns="92075" bIns="46038" rtlCol="0">
            <a:normAutofit/>
          </a:bodyPr>
          <a:lstStyle/>
          <a:p>
            <a:pPr eaLnBrk="1" hangingPunct="1">
              <a:buFont typeface="Wingdings" panose="05000000000000000000" pitchFamily="2" charset="2"/>
              <a:buNone/>
            </a:pPr>
            <a:r>
              <a:rPr lang="zh-CN" altLang="en-US" dirty="0">
                <a:latin typeface="楷体_GB2312" pitchFamily="49" charset="-122"/>
              </a:rPr>
              <a:t>栈         输入缓冲区     输出</a:t>
            </a:r>
          </a:p>
          <a:p>
            <a:pPr eaLnBrk="1" hangingPunct="1">
              <a:buFont typeface="Wingdings" panose="05000000000000000000" pitchFamily="2" charset="2"/>
              <a:buNone/>
            </a:pPr>
            <a:r>
              <a:rPr lang="en-US" altLang="zh-CN" dirty="0">
                <a:latin typeface="楷体_GB2312" pitchFamily="49" charset="-122"/>
              </a:rPr>
              <a:t>#E         </a:t>
            </a:r>
            <a:r>
              <a:rPr lang="en-US" altLang="zh-CN" dirty="0" err="1">
                <a:latin typeface="楷体_GB2312" pitchFamily="49" charset="-122"/>
              </a:rPr>
              <a:t>id+id</a:t>
            </a:r>
            <a:r>
              <a:rPr lang="en-US" altLang="zh-CN" dirty="0">
                <a:latin typeface="楷体_GB2312" pitchFamily="49" charset="-122"/>
              </a:rPr>
              <a:t>*id# </a:t>
            </a:r>
          </a:p>
          <a:p>
            <a:pPr eaLnBrk="1" hangingPunct="1">
              <a:buFont typeface="Wingdings" panose="05000000000000000000" pitchFamily="2" charset="2"/>
              <a:buNone/>
            </a:pPr>
            <a:r>
              <a:rPr lang="en-US" altLang="zh-CN" dirty="0">
                <a:latin typeface="楷体_GB2312" pitchFamily="49" charset="-122"/>
              </a:rPr>
              <a:t>#E'T       </a:t>
            </a:r>
            <a:r>
              <a:rPr lang="en-US" altLang="zh-CN" dirty="0" err="1">
                <a:latin typeface="楷体_GB2312" pitchFamily="49" charset="-122"/>
              </a:rPr>
              <a:t>id+id</a:t>
            </a:r>
            <a:r>
              <a:rPr lang="en-US" altLang="zh-CN" dirty="0">
                <a:latin typeface="楷体_GB2312" pitchFamily="49" charset="-122"/>
              </a:rPr>
              <a:t>*id#    E→TE'</a:t>
            </a:r>
          </a:p>
          <a:p>
            <a:pPr eaLnBrk="1" hangingPunct="1">
              <a:buFont typeface="Wingdings" panose="05000000000000000000" pitchFamily="2" charset="2"/>
              <a:buNone/>
            </a:pPr>
            <a:r>
              <a:rPr lang="en-US" altLang="zh-CN" dirty="0">
                <a:latin typeface="楷体_GB2312" pitchFamily="49" charset="-122"/>
              </a:rPr>
              <a:t>#E'T'F     </a:t>
            </a:r>
            <a:r>
              <a:rPr lang="en-US" altLang="zh-CN" dirty="0" err="1">
                <a:latin typeface="楷体_GB2312" pitchFamily="49" charset="-122"/>
              </a:rPr>
              <a:t>id+id</a:t>
            </a:r>
            <a:r>
              <a:rPr lang="en-US" altLang="zh-CN" dirty="0">
                <a:latin typeface="楷体_GB2312" pitchFamily="49" charset="-122"/>
              </a:rPr>
              <a:t>*id#    T→FT'</a:t>
            </a:r>
          </a:p>
          <a:p>
            <a:pPr eaLnBrk="1" hangingPunct="1">
              <a:buFont typeface="Wingdings" panose="05000000000000000000" pitchFamily="2" charset="2"/>
              <a:buNone/>
            </a:pPr>
            <a:r>
              <a:rPr lang="en-US" altLang="zh-CN" dirty="0">
                <a:latin typeface="楷体_GB2312" pitchFamily="49" charset="-122"/>
              </a:rPr>
              <a:t>#</a:t>
            </a:r>
            <a:r>
              <a:rPr lang="en-US" altLang="zh-CN" dirty="0" err="1">
                <a:latin typeface="楷体_GB2312" pitchFamily="49" charset="-122"/>
              </a:rPr>
              <a:t>E'T'id</a:t>
            </a:r>
            <a:r>
              <a:rPr lang="en-US" altLang="zh-CN" dirty="0">
                <a:latin typeface="楷体_GB2312" pitchFamily="49" charset="-122"/>
              </a:rPr>
              <a:t>    </a:t>
            </a:r>
            <a:r>
              <a:rPr lang="en-US" altLang="zh-CN" dirty="0" err="1">
                <a:latin typeface="楷体_GB2312" pitchFamily="49" charset="-122"/>
              </a:rPr>
              <a:t>id+id</a:t>
            </a:r>
            <a:r>
              <a:rPr lang="en-US" altLang="zh-CN" dirty="0">
                <a:latin typeface="楷体_GB2312" pitchFamily="49" charset="-122"/>
              </a:rPr>
              <a:t>*id#    </a:t>
            </a:r>
            <a:r>
              <a:rPr lang="en-US" altLang="zh-CN" dirty="0" err="1">
                <a:latin typeface="楷体_GB2312" pitchFamily="49" charset="-122"/>
              </a:rPr>
              <a:t>F→id</a:t>
            </a:r>
            <a:endParaRPr lang="en-US" altLang="zh-CN" dirty="0">
              <a:latin typeface="楷体_GB2312" pitchFamily="49" charset="-122"/>
            </a:endParaRPr>
          </a:p>
          <a:p>
            <a:pPr eaLnBrk="1" hangingPunct="1">
              <a:buFont typeface="Wingdings" panose="05000000000000000000" pitchFamily="2" charset="2"/>
              <a:buNone/>
            </a:pPr>
            <a:r>
              <a:rPr lang="en-US" altLang="zh-CN" dirty="0">
                <a:latin typeface="楷体_GB2312" pitchFamily="49" charset="-122"/>
              </a:rPr>
              <a:t>#E'T'        +id*id#      </a:t>
            </a:r>
          </a:p>
          <a:p>
            <a:pPr eaLnBrk="1" hangingPunct="1">
              <a:buFont typeface="Wingdings" panose="05000000000000000000" pitchFamily="2" charset="2"/>
              <a:buNone/>
            </a:pPr>
            <a:r>
              <a:rPr lang="en-US" altLang="zh-CN" dirty="0">
                <a:latin typeface="楷体_GB2312" pitchFamily="49" charset="-122"/>
              </a:rPr>
              <a:t>#E'          +id*id#    </a:t>
            </a:r>
            <a:r>
              <a:rPr lang="en-US" altLang="zh-CN" dirty="0" err="1">
                <a:latin typeface="楷体_GB2312" pitchFamily="49" charset="-122"/>
              </a:rPr>
              <a:t>T'→ε</a:t>
            </a:r>
            <a:endParaRPr lang="en-US" altLang="zh-CN" dirty="0">
              <a:latin typeface="楷体_GB2312" pitchFamily="49" charset="-122"/>
            </a:endParaRPr>
          </a:p>
          <a:p>
            <a:pPr eaLnBrk="1" hangingPunct="1">
              <a:buFont typeface="Wingdings" panose="05000000000000000000" pitchFamily="2" charset="2"/>
              <a:buNone/>
            </a:pPr>
            <a:r>
              <a:rPr lang="en-US" altLang="zh-CN" dirty="0">
                <a:latin typeface="楷体_GB2312" pitchFamily="49" charset="-122"/>
              </a:rPr>
              <a:t>#E'T+        +id*id#    E'→+TE'</a:t>
            </a:r>
          </a:p>
          <a:p>
            <a:pPr eaLnBrk="1" hangingPunct="1">
              <a:buFont typeface="Wingdings" panose="05000000000000000000" pitchFamily="2" charset="2"/>
              <a:buNone/>
            </a:pPr>
            <a:r>
              <a:rPr lang="en-US" altLang="zh-CN" dirty="0">
                <a:latin typeface="楷体_GB2312" pitchFamily="49" charset="-122"/>
              </a:rPr>
              <a:t>#E'T          id*id#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156099">
                                            <p:txEl>
                                              <p:pRg st="0" end="0"/>
                                            </p:txEl>
                                          </p:spTgt>
                                        </p:tgtEl>
                                        <p:attrNameLst>
                                          <p:attrName>style.visibility</p:attrName>
                                        </p:attrNameLst>
                                      </p:cBhvr>
                                      <p:to>
                                        <p:strVal val="visible"/>
                                      </p:to>
                                    </p:set>
                                    <p:animEffect transition="in" filter="barn(outHorizontal)">
                                      <p:cBhvr>
                                        <p:cTn id="7" dur="500"/>
                                        <p:tgtEl>
                                          <p:spTgt spid="1156099">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1156099">
                                            <p:txEl>
                                              <p:pRg st="1" end="1"/>
                                            </p:txEl>
                                          </p:spTgt>
                                        </p:tgtEl>
                                        <p:attrNameLst>
                                          <p:attrName>style.visibility</p:attrName>
                                        </p:attrNameLst>
                                      </p:cBhvr>
                                      <p:to>
                                        <p:strVal val="visible"/>
                                      </p:to>
                                    </p:set>
                                    <p:animEffect transition="in" filter="barn(outHorizontal)">
                                      <p:cBhvr>
                                        <p:cTn id="12" dur="500"/>
                                        <p:tgtEl>
                                          <p:spTgt spid="1156099">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TYP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1156099">
                                            <p:txEl>
                                              <p:pRg st="2" end="2"/>
                                            </p:txEl>
                                          </p:spTgt>
                                        </p:tgtEl>
                                        <p:attrNameLst>
                                          <p:attrName>style.visibility</p:attrName>
                                        </p:attrNameLst>
                                      </p:cBhvr>
                                      <p:to>
                                        <p:strVal val="visible"/>
                                      </p:to>
                                    </p:set>
                                    <p:animEffect transition="in" filter="barn(outHorizontal)">
                                      <p:cBhvr>
                                        <p:cTn id="17" dur="500"/>
                                        <p:tgtEl>
                                          <p:spTgt spid="1156099">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TYPE.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1156099">
                                            <p:txEl>
                                              <p:pRg st="3" end="3"/>
                                            </p:txEl>
                                          </p:spTgt>
                                        </p:tgtEl>
                                        <p:attrNameLst>
                                          <p:attrName>style.visibility</p:attrName>
                                        </p:attrNameLst>
                                      </p:cBhvr>
                                      <p:to>
                                        <p:strVal val="visible"/>
                                      </p:to>
                                    </p:set>
                                    <p:animEffect transition="in" filter="barn(outHorizontal)">
                                      <p:cBhvr>
                                        <p:cTn id="22" dur="500"/>
                                        <p:tgtEl>
                                          <p:spTgt spid="1156099">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TYPE.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42" fill="hold" grpId="0" nodeType="clickEffect">
                                  <p:stCondLst>
                                    <p:cond delay="0"/>
                                  </p:stCondLst>
                                  <p:childTnLst>
                                    <p:set>
                                      <p:cBhvr>
                                        <p:cTn id="26" dur="1" fill="hold">
                                          <p:stCondLst>
                                            <p:cond delay="0"/>
                                          </p:stCondLst>
                                        </p:cTn>
                                        <p:tgtEl>
                                          <p:spTgt spid="1156099">
                                            <p:txEl>
                                              <p:pRg st="4" end="4"/>
                                            </p:txEl>
                                          </p:spTgt>
                                        </p:tgtEl>
                                        <p:attrNameLst>
                                          <p:attrName>style.visibility</p:attrName>
                                        </p:attrNameLst>
                                      </p:cBhvr>
                                      <p:to>
                                        <p:strVal val="visible"/>
                                      </p:to>
                                    </p:set>
                                    <p:animEffect transition="in" filter="barn(outHorizontal)">
                                      <p:cBhvr>
                                        <p:cTn id="27" dur="500"/>
                                        <p:tgtEl>
                                          <p:spTgt spid="1156099">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TYPE.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42" fill="hold" grpId="0" nodeType="clickEffect">
                                  <p:stCondLst>
                                    <p:cond delay="0"/>
                                  </p:stCondLst>
                                  <p:childTnLst>
                                    <p:set>
                                      <p:cBhvr>
                                        <p:cTn id="31" dur="1" fill="hold">
                                          <p:stCondLst>
                                            <p:cond delay="0"/>
                                          </p:stCondLst>
                                        </p:cTn>
                                        <p:tgtEl>
                                          <p:spTgt spid="1156099">
                                            <p:txEl>
                                              <p:pRg st="5" end="5"/>
                                            </p:txEl>
                                          </p:spTgt>
                                        </p:tgtEl>
                                        <p:attrNameLst>
                                          <p:attrName>style.visibility</p:attrName>
                                        </p:attrNameLst>
                                      </p:cBhvr>
                                      <p:to>
                                        <p:strVal val="visible"/>
                                      </p:to>
                                    </p:set>
                                    <p:animEffect transition="in" filter="barn(outHorizontal)">
                                      <p:cBhvr>
                                        <p:cTn id="32" dur="500"/>
                                        <p:tgtEl>
                                          <p:spTgt spid="1156099">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TYPE.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42" fill="hold" grpId="0" nodeType="clickEffect">
                                  <p:stCondLst>
                                    <p:cond delay="0"/>
                                  </p:stCondLst>
                                  <p:childTnLst>
                                    <p:set>
                                      <p:cBhvr>
                                        <p:cTn id="36" dur="1" fill="hold">
                                          <p:stCondLst>
                                            <p:cond delay="0"/>
                                          </p:stCondLst>
                                        </p:cTn>
                                        <p:tgtEl>
                                          <p:spTgt spid="1156099">
                                            <p:txEl>
                                              <p:pRg st="6" end="6"/>
                                            </p:txEl>
                                          </p:spTgt>
                                        </p:tgtEl>
                                        <p:attrNameLst>
                                          <p:attrName>style.visibility</p:attrName>
                                        </p:attrNameLst>
                                      </p:cBhvr>
                                      <p:to>
                                        <p:strVal val="visible"/>
                                      </p:to>
                                    </p:set>
                                    <p:animEffect transition="in" filter="barn(outHorizontal)">
                                      <p:cBhvr>
                                        <p:cTn id="37" dur="500"/>
                                        <p:tgtEl>
                                          <p:spTgt spid="1156099">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TYPE.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16" presetClass="entr" presetSubtype="42" fill="hold" grpId="0" nodeType="clickEffect">
                                  <p:stCondLst>
                                    <p:cond delay="0"/>
                                  </p:stCondLst>
                                  <p:childTnLst>
                                    <p:set>
                                      <p:cBhvr>
                                        <p:cTn id="41" dur="1" fill="hold">
                                          <p:stCondLst>
                                            <p:cond delay="0"/>
                                          </p:stCondLst>
                                        </p:cTn>
                                        <p:tgtEl>
                                          <p:spTgt spid="1156099">
                                            <p:txEl>
                                              <p:pRg st="7" end="7"/>
                                            </p:txEl>
                                          </p:spTgt>
                                        </p:tgtEl>
                                        <p:attrNameLst>
                                          <p:attrName>style.visibility</p:attrName>
                                        </p:attrNameLst>
                                      </p:cBhvr>
                                      <p:to>
                                        <p:strVal val="visible"/>
                                      </p:to>
                                    </p:set>
                                    <p:animEffect transition="in" filter="barn(outHorizontal)">
                                      <p:cBhvr>
                                        <p:cTn id="42" dur="500"/>
                                        <p:tgtEl>
                                          <p:spTgt spid="1156099">
                                            <p:txEl>
                                              <p:pRg st="7" end="7"/>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TYPE.WAV"/>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16" presetClass="entr" presetSubtype="42" fill="hold" grpId="0" nodeType="clickEffect">
                                  <p:stCondLst>
                                    <p:cond delay="0"/>
                                  </p:stCondLst>
                                  <p:childTnLst>
                                    <p:set>
                                      <p:cBhvr>
                                        <p:cTn id="46" dur="1" fill="hold">
                                          <p:stCondLst>
                                            <p:cond delay="0"/>
                                          </p:stCondLst>
                                        </p:cTn>
                                        <p:tgtEl>
                                          <p:spTgt spid="1156099">
                                            <p:txEl>
                                              <p:pRg st="8" end="8"/>
                                            </p:txEl>
                                          </p:spTgt>
                                        </p:tgtEl>
                                        <p:attrNameLst>
                                          <p:attrName>style.visibility</p:attrName>
                                        </p:attrNameLst>
                                      </p:cBhvr>
                                      <p:to>
                                        <p:strVal val="visible"/>
                                      </p:to>
                                    </p:set>
                                    <p:animEffect transition="in" filter="barn(outHorizontal)">
                                      <p:cBhvr>
                                        <p:cTn id="47" dur="500"/>
                                        <p:tgtEl>
                                          <p:spTgt spid="1156099">
                                            <p:txEl>
                                              <p:pRg st="8" end="8"/>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6099"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日期占位符 3">
            <a:extLst>
              <a:ext uri="{FF2B5EF4-FFF2-40B4-BE49-F238E27FC236}">
                <a16:creationId xmlns:a16="http://schemas.microsoft.com/office/drawing/2014/main" id="{CAF665D0-5040-4E30-BB36-5653CAA647F2}"/>
              </a:ext>
            </a:extLst>
          </p:cNvPr>
          <p:cNvSpPr>
            <a:spLocks noGrp="1"/>
          </p:cNvSpPr>
          <p:nvPr>
            <p:ph type="dt" sz="quarter" idx="10"/>
          </p:nvPr>
        </p:nvSpPr>
        <p:spPr bwMode="auto">
          <a:xfrm>
            <a:off x="1981200" y="6245225"/>
            <a:ext cx="2133600" cy="476250"/>
          </a:xfrm>
          <a:ln>
            <a:miter lim="800000"/>
          </a:ln>
        </p:spPr>
        <p:txBody>
          <a:bodyPr vert="horz" wrap="square" lIns="91440" tIns="45720" rIns="91440" bIns="45720" numCol="1" rtlCol="0" anchor="t" anchorCtr="0" compatLnSpc="1"/>
          <a:lstStyle/>
          <a:p>
            <a:pPr>
              <a:buFontTx/>
              <a:buNone/>
              <a:defRPr/>
            </a:pPr>
            <a:fld id="{EE1EC0D9-2D78-40C7-AEDE-FAB4198BAE3C}" type="datetime1">
              <a:rPr lang="zh-CN" altLang="en-US" noProof="0" smtClean="0">
                <a:latin typeface="+mn-lt"/>
              </a:rPr>
              <a:pPr>
                <a:buFontTx/>
                <a:buNone/>
                <a:defRPr/>
              </a:pPr>
              <a:t>2024/5/7</a:t>
            </a:fld>
            <a:endParaRPr lang="en-US" altLang="zh-CN" noProof="0">
              <a:latin typeface="+mn-lt"/>
            </a:endParaRPr>
          </a:p>
        </p:txBody>
      </p:sp>
      <p:sp>
        <p:nvSpPr>
          <p:cNvPr id="69635" name="灯片编号占位符 5">
            <a:extLst>
              <a:ext uri="{FF2B5EF4-FFF2-40B4-BE49-F238E27FC236}">
                <a16:creationId xmlns:a16="http://schemas.microsoft.com/office/drawing/2014/main" id="{F1A43A29-8E46-4AB0-B84B-D1DF6CF8344C}"/>
              </a:ext>
            </a:extLst>
          </p:cNvPr>
          <p:cNvSpPr>
            <a:spLocks noGrp="1" noChangeArrowheads="1"/>
          </p:cNvSpPr>
          <p:nvPr>
            <p:ph type="sldNum" sz="quarter" idx="12"/>
          </p:nvPr>
        </p:nvSpPr>
        <p:spPr bwMode="auto">
          <a:xfrm>
            <a:off x="8077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fld id="{4371F7EB-DA38-42A9-93C7-9EDB30C46A5D}" type="slidenum">
              <a:rPr lang="en-US" altLang="zh-CN" sz="1400">
                <a:latin typeface="Arial" panose="020B0604020202020204" pitchFamily="34" charset="0"/>
              </a:rPr>
              <a:pPr/>
              <a:t>24</a:t>
            </a:fld>
            <a:endParaRPr lang="en-US" altLang="zh-CN" sz="1400">
              <a:latin typeface="Arial" panose="020B0604020202020204" pitchFamily="34" charset="0"/>
            </a:endParaRPr>
          </a:p>
        </p:txBody>
      </p:sp>
      <p:sp>
        <p:nvSpPr>
          <p:cNvPr id="1157122" name="Rectangle 2">
            <a:extLst>
              <a:ext uri="{FF2B5EF4-FFF2-40B4-BE49-F238E27FC236}">
                <a16:creationId xmlns:a16="http://schemas.microsoft.com/office/drawing/2014/main" id="{936261A6-003B-4616-B0DD-6B9F43CB7043}"/>
              </a:ext>
            </a:extLst>
          </p:cNvPr>
          <p:cNvSpPr>
            <a:spLocks noGrp="1" noChangeArrowheads="1"/>
          </p:cNvSpPr>
          <p:nvPr>
            <p:ph type="body" idx="4294967295"/>
          </p:nvPr>
        </p:nvSpPr>
        <p:spPr>
          <a:xfrm>
            <a:off x="2640013" y="1317625"/>
            <a:ext cx="6602412" cy="4343400"/>
          </a:xfrm>
        </p:spPr>
        <p:txBody>
          <a:bodyPr>
            <a:normAutofit lnSpcReduction="10000"/>
          </a:bodyPr>
          <a:lstStyle/>
          <a:p>
            <a:pPr eaLnBrk="1" hangingPunct="1">
              <a:lnSpc>
                <a:spcPct val="90000"/>
              </a:lnSpc>
              <a:buFont typeface="Wingdings" panose="05000000000000000000" pitchFamily="2" charset="2"/>
              <a:buNone/>
            </a:pPr>
            <a:r>
              <a:rPr lang="en-US" altLang="zh-CN">
                <a:latin typeface="楷体_GB2312" pitchFamily="49" charset="-122"/>
              </a:rPr>
              <a:t>#E'T'F         id*id#     T→FT'</a:t>
            </a:r>
          </a:p>
          <a:p>
            <a:pPr eaLnBrk="1" hangingPunct="1">
              <a:lnSpc>
                <a:spcPct val="90000"/>
              </a:lnSpc>
              <a:buFont typeface="Wingdings" panose="05000000000000000000" pitchFamily="2" charset="2"/>
              <a:buNone/>
            </a:pPr>
            <a:r>
              <a:rPr lang="en-US" altLang="zh-CN">
                <a:latin typeface="楷体_GB2312" pitchFamily="49" charset="-122"/>
              </a:rPr>
              <a:t>#E'T'id        id*id#     F→id</a:t>
            </a:r>
          </a:p>
          <a:p>
            <a:pPr eaLnBrk="1" hangingPunct="1">
              <a:lnSpc>
                <a:spcPct val="90000"/>
              </a:lnSpc>
              <a:buFont typeface="Wingdings" panose="05000000000000000000" pitchFamily="2" charset="2"/>
              <a:buNone/>
            </a:pPr>
            <a:r>
              <a:rPr lang="en-US" altLang="zh-CN">
                <a:latin typeface="楷体_GB2312" pitchFamily="49" charset="-122"/>
              </a:rPr>
              <a:t>#E'T'            *id# </a:t>
            </a:r>
          </a:p>
          <a:p>
            <a:pPr eaLnBrk="1" hangingPunct="1">
              <a:lnSpc>
                <a:spcPct val="90000"/>
              </a:lnSpc>
              <a:buFont typeface="Wingdings" panose="05000000000000000000" pitchFamily="2" charset="2"/>
              <a:buNone/>
            </a:pPr>
            <a:r>
              <a:rPr lang="en-US" altLang="zh-CN">
                <a:latin typeface="楷体_GB2312" pitchFamily="49" charset="-122"/>
              </a:rPr>
              <a:t>#E'T'F*          *id#     T'→*FT'</a:t>
            </a:r>
          </a:p>
          <a:p>
            <a:pPr eaLnBrk="1" hangingPunct="1">
              <a:lnSpc>
                <a:spcPct val="90000"/>
              </a:lnSpc>
              <a:buFont typeface="Wingdings" panose="05000000000000000000" pitchFamily="2" charset="2"/>
              <a:buNone/>
            </a:pPr>
            <a:r>
              <a:rPr lang="en-US" altLang="zh-CN">
                <a:latin typeface="楷体_GB2312" pitchFamily="49" charset="-122"/>
              </a:rPr>
              <a:t>#E'T'F            id#</a:t>
            </a:r>
          </a:p>
          <a:p>
            <a:pPr eaLnBrk="1" hangingPunct="1">
              <a:lnSpc>
                <a:spcPct val="90000"/>
              </a:lnSpc>
              <a:buFont typeface="Wingdings" panose="05000000000000000000" pitchFamily="2" charset="2"/>
              <a:buNone/>
            </a:pPr>
            <a:r>
              <a:rPr lang="en-US" altLang="zh-CN">
                <a:latin typeface="楷体_GB2312" pitchFamily="49" charset="-122"/>
              </a:rPr>
              <a:t>#E'T'id           id#     F→id</a:t>
            </a:r>
          </a:p>
          <a:p>
            <a:pPr eaLnBrk="1" hangingPunct="1">
              <a:lnSpc>
                <a:spcPct val="90000"/>
              </a:lnSpc>
              <a:buFont typeface="Wingdings" panose="05000000000000000000" pitchFamily="2" charset="2"/>
              <a:buNone/>
            </a:pPr>
            <a:r>
              <a:rPr lang="en-US" altLang="zh-CN">
                <a:latin typeface="楷体_GB2312" pitchFamily="49" charset="-122"/>
              </a:rPr>
              <a:t>#E'T'               #</a:t>
            </a:r>
          </a:p>
          <a:p>
            <a:pPr eaLnBrk="1" hangingPunct="1">
              <a:lnSpc>
                <a:spcPct val="90000"/>
              </a:lnSpc>
              <a:buFont typeface="Wingdings" panose="05000000000000000000" pitchFamily="2" charset="2"/>
              <a:buNone/>
            </a:pPr>
            <a:r>
              <a:rPr lang="en-US" altLang="zh-CN">
                <a:latin typeface="楷体_GB2312" pitchFamily="49" charset="-122"/>
              </a:rPr>
              <a:t>#E'                 #    	T'→ε</a:t>
            </a:r>
          </a:p>
          <a:p>
            <a:pPr eaLnBrk="1" hangingPunct="1">
              <a:lnSpc>
                <a:spcPct val="90000"/>
              </a:lnSpc>
              <a:buFont typeface="Wingdings" panose="05000000000000000000" pitchFamily="2" charset="2"/>
              <a:buNone/>
            </a:pPr>
            <a:r>
              <a:rPr lang="en-US" altLang="zh-CN">
                <a:latin typeface="楷体_GB2312" pitchFamily="49" charset="-122"/>
              </a:rPr>
              <a:t>#                   #     E'→ε</a:t>
            </a:r>
          </a:p>
        </p:txBody>
      </p:sp>
      <p:sp>
        <p:nvSpPr>
          <p:cNvPr id="1157123" name="Rectangle 3">
            <a:extLst>
              <a:ext uri="{FF2B5EF4-FFF2-40B4-BE49-F238E27FC236}">
                <a16:creationId xmlns:a16="http://schemas.microsoft.com/office/drawing/2014/main" id="{0BE45D7B-6E93-428D-9EBE-6190C17637B6}"/>
              </a:ext>
            </a:extLst>
          </p:cNvPr>
          <p:cNvSpPr>
            <a:spLocks noChangeArrowheads="1"/>
          </p:cNvSpPr>
          <p:nvPr/>
        </p:nvSpPr>
        <p:spPr bwMode="auto">
          <a:xfrm>
            <a:off x="1827213" y="5573713"/>
            <a:ext cx="8229600" cy="519112"/>
          </a:xfrm>
          <a:prstGeom prst="rect">
            <a:avLst/>
          </a:prstGeom>
          <a:noFill/>
          <a:ln w="9525">
            <a:noFill/>
            <a:miter lim="800000"/>
          </a:ln>
          <a:effectLst/>
        </p:spPr>
        <p:txBody>
          <a:bodyPr lIns="92075" tIns="46038" rIns="92075" bIns="46038">
            <a:spAutoFit/>
          </a:bodyPr>
          <a:lstStyle/>
          <a:p>
            <a:pPr>
              <a:buFont typeface="Arial" panose="020B0604020202020204" pitchFamily="34" charset="0"/>
              <a:buNone/>
              <a:defRPr/>
            </a:pPr>
            <a:r>
              <a:rPr lang="zh-CN" altLang="en-US" sz="2800" b="1">
                <a:solidFill>
                  <a:srgbClr val="FF0000"/>
                </a:solidFill>
                <a:effectLst>
                  <a:outerShdw blurRad="38100" dist="38100" dir="2700000" algn="tl">
                    <a:srgbClr val="C0C0C0"/>
                  </a:outerShdw>
                </a:effectLst>
                <a:ea typeface="楷体_GB2312" pitchFamily="49" charset="-122"/>
              </a:rPr>
              <a:t>输出的产生式序列形成了最左推导对应的分析树</a:t>
            </a:r>
          </a:p>
        </p:txBody>
      </p:sp>
      <p:sp>
        <p:nvSpPr>
          <p:cNvPr id="1157124" name="Text Box 4">
            <a:extLst>
              <a:ext uri="{FF2B5EF4-FFF2-40B4-BE49-F238E27FC236}">
                <a16:creationId xmlns:a16="http://schemas.microsoft.com/office/drawing/2014/main" id="{76622E32-4B3D-4022-A4E0-C04D0904A3C2}"/>
              </a:ext>
            </a:extLst>
          </p:cNvPr>
          <p:cNvSpPr txBox="1">
            <a:spLocks noChangeArrowheads="1"/>
          </p:cNvSpPr>
          <p:nvPr/>
        </p:nvSpPr>
        <p:spPr bwMode="auto">
          <a:xfrm>
            <a:off x="2640013" y="708025"/>
            <a:ext cx="6985000" cy="533930"/>
          </a:xfrm>
          <a:prstGeom prst="rect">
            <a:avLst/>
          </a:prstGeom>
          <a:noFill/>
          <a:ln w="9525">
            <a:noFill/>
            <a:miter lim="800000"/>
          </a:ln>
          <a:effectLst/>
        </p:spPr>
        <p:txBody>
          <a:bodyPr lIns="92075" tIns="46038" rIns="92075" bIns="46038">
            <a:spAutoFit/>
          </a:bodyPr>
          <a:lstStyle/>
          <a:p>
            <a:pPr>
              <a:lnSpc>
                <a:spcPct val="110000"/>
              </a:lnSpc>
              <a:spcBef>
                <a:spcPct val="50000"/>
              </a:spcBef>
              <a:buClr>
                <a:schemeClr val="folHlink"/>
              </a:buClr>
              <a:buSzPct val="75000"/>
              <a:buFont typeface="Monotype Sorts" pitchFamily="2" charset="2"/>
              <a:buNone/>
              <a:defRPr/>
            </a:pPr>
            <a:r>
              <a:rPr kumimoji="1" lang="en-US" altLang="zh-CN" sz="2800" b="1">
                <a:solidFill>
                  <a:srgbClr val="FF0000"/>
                </a:solidFill>
                <a:effectLst>
                  <a:outerShdw blurRad="38100" dist="38100" dir="2700000" algn="tl">
                    <a:srgbClr val="000000"/>
                  </a:outerShdw>
                </a:effectLst>
                <a:latin typeface="楷体_GB2312" pitchFamily="49" charset="-122"/>
                <a:ea typeface="楷体_GB2312" pitchFamily="49" charset="-122"/>
              </a:rPr>
              <a:t>#E'T           id*id#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57122">
                                            <p:txEl>
                                              <p:pRg st="0" end="0"/>
                                            </p:txEl>
                                          </p:spTgt>
                                        </p:tgtEl>
                                        <p:attrNameLst>
                                          <p:attrName>style.visibility</p:attrName>
                                        </p:attrNameLst>
                                      </p:cBhvr>
                                      <p:to>
                                        <p:strVal val="visible"/>
                                      </p:to>
                                    </p:set>
                                    <p:animEffect transition="in" filter="wipe(up)">
                                      <p:cBhvr>
                                        <p:cTn id="7" dur="500"/>
                                        <p:tgtEl>
                                          <p:spTgt spid="1157122">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157122">
                                            <p:txEl>
                                              <p:pRg st="1" end="1"/>
                                            </p:txEl>
                                          </p:spTgt>
                                        </p:tgtEl>
                                        <p:attrNameLst>
                                          <p:attrName>style.visibility</p:attrName>
                                        </p:attrNameLst>
                                      </p:cBhvr>
                                      <p:to>
                                        <p:strVal val="visible"/>
                                      </p:to>
                                    </p:set>
                                    <p:animEffect transition="in" filter="wipe(up)">
                                      <p:cBhvr>
                                        <p:cTn id="12" dur="500"/>
                                        <p:tgtEl>
                                          <p:spTgt spid="1157122">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TYP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157122">
                                            <p:txEl>
                                              <p:pRg st="2" end="2"/>
                                            </p:txEl>
                                          </p:spTgt>
                                        </p:tgtEl>
                                        <p:attrNameLst>
                                          <p:attrName>style.visibility</p:attrName>
                                        </p:attrNameLst>
                                      </p:cBhvr>
                                      <p:to>
                                        <p:strVal val="visible"/>
                                      </p:to>
                                    </p:set>
                                    <p:animEffect transition="in" filter="wipe(up)">
                                      <p:cBhvr>
                                        <p:cTn id="17" dur="500"/>
                                        <p:tgtEl>
                                          <p:spTgt spid="1157122">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TYPE.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157122">
                                            <p:txEl>
                                              <p:pRg st="3" end="3"/>
                                            </p:txEl>
                                          </p:spTgt>
                                        </p:tgtEl>
                                        <p:attrNameLst>
                                          <p:attrName>style.visibility</p:attrName>
                                        </p:attrNameLst>
                                      </p:cBhvr>
                                      <p:to>
                                        <p:strVal val="visible"/>
                                      </p:to>
                                    </p:set>
                                    <p:animEffect transition="in" filter="wipe(up)">
                                      <p:cBhvr>
                                        <p:cTn id="22" dur="500"/>
                                        <p:tgtEl>
                                          <p:spTgt spid="1157122">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TYPE.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157122">
                                            <p:txEl>
                                              <p:pRg st="4" end="4"/>
                                            </p:txEl>
                                          </p:spTgt>
                                        </p:tgtEl>
                                        <p:attrNameLst>
                                          <p:attrName>style.visibility</p:attrName>
                                        </p:attrNameLst>
                                      </p:cBhvr>
                                      <p:to>
                                        <p:strVal val="visible"/>
                                      </p:to>
                                    </p:set>
                                    <p:animEffect transition="in" filter="wipe(up)">
                                      <p:cBhvr>
                                        <p:cTn id="27" dur="500"/>
                                        <p:tgtEl>
                                          <p:spTgt spid="1157122">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TYPE.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157122">
                                            <p:txEl>
                                              <p:pRg st="5" end="5"/>
                                            </p:txEl>
                                          </p:spTgt>
                                        </p:tgtEl>
                                        <p:attrNameLst>
                                          <p:attrName>style.visibility</p:attrName>
                                        </p:attrNameLst>
                                      </p:cBhvr>
                                      <p:to>
                                        <p:strVal val="visible"/>
                                      </p:to>
                                    </p:set>
                                    <p:animEffect transition="in" filter="wipe(up)">
                                      <p:cBhvr>
                                        <p:cTn id="32" dur="500"/>
                                        <p:tgtEl>
                                          <p:spTgt spid="1157122">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TYPE.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157122">
                                            <p:txEl>
                                              <p:pRg st="6" end="6"/>
                                            </p:txEl>
                                          </p:spTgt>
                                        </p:tgtEl>
                                        <p:attrNameLst>
                                          <p:attrName>style.visibility</p:attrName>
                                        </p:attrNameLst>
                                      </p:cBhvr>
                                      <p:to>
                                        <p:strVal val="visible"/>
                                      </p:to>
                                    </p:set>
                                    <p:animEffect transition="in" filter="wipe(up)">
                                      <p:cBhvr>
                                        <p:cTn id="37" dur="500"/>
                                        <p:tgtEl>
                                          <p:spTgt spid="1157122">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TYPE.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157122">
                                            <p:txEl>
                                              <p:pRg st="7" end="7"/>
                                            </p:txEl>
                                          </p:spTgt>
                                        </p:tgtEl>
                                        <p:attrNameLst>
                                          <p:attrName>style.visibility</p:attrName>
                                        </p:attrNameLst>
                                      </p:cBhvr>
                                      <p:to>
                                        <p:strVal val="visible"/>
                                      </p:to>
                                    </p:set>
                                    <p:animEffect transition="in" filter="wipe(up)">
                                      <p:cBhvr>
                                        <p:cTn id="42" dur="500"/>
                                        <p:tgtEl>
                                          <p:spTgt spid="1157122">
                                            <p:txEl>
                                              <p:pRg st="7" end="7"/>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TYPE.WAV"/>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157122">
                                            <p:txEl>
                                              <p:pRg st="8" end="8"/>
                                            </p:txEl>
                                          </p:spTgt>
                                        </p:tgtEl>
                                        <p:attrNameLst>
                                          <p:attrName>style.visibility</p:attrName>
                                        </p:attrNameLst>
                                      </p:cBhvr>
                                      <p:to>
                                        <p:strVal val="visible"/>
                                      </p:to>
                                    </p:set>
                                    <p:animEffect transition="in" filter="wipe(up)">
                                      <p:cBhvr>
                                        <p:cTn id="47" dur="500"/>
                                        <p:tgtEl>
                                          <p:spTgt spid="1157122">
                                            <p:txEl>
                                              <p:pRg st="8" end="8"/>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2" name="TYPE.WAV"/>
                                        </p:tgtEl>
                                      </p:cMediaNode>
                                    </p:audio>
                                  </p:sub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1157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22" grpId="0" build="p"/>
      <p:bldP spid="1157123" grpId="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8D7C2A7D-B633-48B9-8003-76C52194C590}"/>
              </a:ext>
            </a:extLst>
          </p:cNvPr>
          <p:cNvSpPr>
            <a:spLocks noGrp="1"/>
          </p:cNvSpPr>
          <p:nvPr>
            <p:ph type="dt" sz="quarter" idx="10"/>
          </p:nvPr>
        </p:nvSpPr>
        <p:spPr bwMode="auto">
          <a:xfrm>
            <a:off x="1981200" y="6245225"/>
            <a:ext cx="2133600" cy="476250"/>
          </a:xfrm>
          <a:ln>
            <a:miter lim="800000"/>
          </a:ln>
        </p:spPr>
        <p:txBody>
          <a:bodyPr vert="horz" wrap="square" lIns="91440" tIns="45720" rIns="91440" bIns="45720" numCol="1" rtlCol="0" anchor="t" anchorCtr="0" compatLnSpc="1"/>
          <a:lstStyle/>
          <a:p>
            <a:pPr>
              <a:buFontTx/>
              <a:buNone/>
              <a:defRPr/>
            </a:pPr>
            <a:fld id="{E5579CD3-8D69-487A-BA02-42C2348BC88C}" type="datetime1">
              <a:rPr lang="zh-CN" altLang="en-US" noProof="0" smtClean="0">
                <a:latin typeface="+mn-lt"/>
              </a:rPr>
              <a:pPr>
                <a:buFontTx/>
                <a:buNone/>
                <a:defRPr/>
              </a:pPr>
              <a:t>2024/5/7</a:t>
            </a:fld>
            <a:endParaRPr lang="en-US" altLang="zh-CN" noProof="0">
              <a:latin typeface="+mn-lt"/>
            </a:endParaRPr>
          </a:p>
        </p:txBody>
      </p:sp>
      <p:sp>
        <p:nvSpPr>
          <p:cNvPr id="70659" name="灯片编号占位符 5">
            <a:extLst>
              <a:ext uri="{FF2B5EF4-FFF2-40B4-BE49-F238E27FC236}">
                <a16:creationId xmlns:a16="http://schemas.microsoft.com/office/drawing/2014/main" id="{C722D817-6BED-42A6-8BE2-E3A7C47FECD3}"/>
              </a:ext>
            </a:extLst>
          </p:cNvPr>
          <p:cNvSpPr>
            <a:spLocks noGrp="1" noChangeArrowheads="1"/>
          </p:cNvSpPr>
          <p:nvPr>
            <p:ph type="sldNum" sz="quarter" idx="12"/>
          </p:nvPr>
        </p:nvSpPr>
        <p:spPr bwMode="auto">
          <a:xfrm>
            <a:off x="8077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fld id="{BF6C0904-87E9-41BB-8F6B-A3CE01725F8A}" type="slidenum">
              <a:rPr lang="en-US" altLang="zh-CN" sz="1400">
                <a:latin typeface="Arial" panose="020B0604020202020204" pitchFamily="34" charset="0"/>
              </a:rPr>
              <a:pPr/>
              <a:t>25</a:t>
            </a:fld>
            <a:endParaRPr lang="en-US" altLang="zh-CN" sz="1400">
              <a:latin typeface="Arial" panose="020B0604020202020204" pitchFamily="34" charset="0"/>
            </a:endParaRPr>
          </a:p>
        </p:txBody>
      </p:sp>
      <p:sp>
        <p:nvSpPr>
          <p:cNvPr id="70660" name="Rectangle 2">
            <a:extLst>
              <a:ext uri="{FF2B5EF4-FFF2-40B4-BE49-F238E27FC236}">
                <a16:creationId xmlns:a16="http://schemas.microsoft.com/office/drawing/2014/main" id="{A880DD09-6BB3-4107-92E8-C294BC6F6673}"/>
              </a:ext>
            </a:extLst>
          </p:cNvPr>
          <p:cNvSpPr>
            <a:spLocks noGrp="1" noChangeArrowheads="1"/>
          </p:cNvSpPr>
          <p:nvPr>
            <p:ph type="title" idx="4294967295"/>
          </p:nvPr>
        </p:nvSpPr>
        <p:spPr>
          <a:xfrm>
            <a:off x="2403475" y="333375"/>
            <a:ext cx="8229600" cy="935038"/>
          </a:xfrm>
        </p:spPr>
        <p:txBody>
          <a:bodyPr vert="horz" lIns="92075" tIns="46038" rIns="92075" bIns="46038" rtlCol="0" anchor="ctr">
            <a:normAutofit/>
          </a:bodyPr>
          <a:lstStyle/>
          <a:p>
            <a:pPr eaLnBrk="1" hangingPunct="1"/>
            <a:r>
              <a:rPr lang="en-US" altLang="zh-CN">
                <a:latin typeface="Times New Roman" panose="02020603050405020304" pitchFamily="18" charset="0"/>
              </a:rPr>
              <a:t>4.3.2 </a:t>
            </a:r>
            <a:r>
              <a:rPr lang="zh-CN" altLang="en-US"/>
              <a:t>预测分析表的构造算法</a:t>
            </a:r>
          </a:p>
        </p:txBody>
      </p:sp>
      <p:sp>
        <p:nvSpPr>
          <p:cNvPr id="1159171" name="Rectangle 3">
            <a:extLst>
              <a:ext uri="{FF2B5EF4-FFF2-40B4-BE49-F238E27FC236}">
                <a16:creationId xmlns:a16="http://schemas.microsoft.com/office/drawing/2014/main" id="{FAD9B67B-E8A5-4B2D-9868-1BD20CEB4341}"/>
              </a:ext>
            </a:extLst>
          </p:cNvPr>
          <p:cNvSpPr>
            <a:spLocks noGrp="1" noChangeArrowheads="1"/>
          </p:cNvSpPr>
          <p:nvPr>
            <p:ph type="body" idx="4294967295"/>
          </p:nvPr>
        </p:nvSpPr>
        <p:spPr>
          <a:xfrm>
            <a:off x="1828800" y="1557338"/>
            <a:ext cx="8610600" cy="5111750"/>
          </a:xfrm>
        </p:spPr>
        <p:txBody>
          <a:bodyPr vert="horz" lIns="92075" tIns="46038" rIns="92075" bIns="46038" rtlCol="0">
            <a:normAutofit/>
          </a:bodyPr>
          <a:lstStyle/>
          <a:p>
            <a:pPr eaLnBrk="1" hangingPunct="1">
              <a:lnSpc>
                <a:spcPct val="90000"/>
              </a:lnSpc>
              <a:buFont typeface="Wingdings" panose="05000000000000000000" pitchFamily="2" charset="2"/>
              <a:buNone/>
            </a:pPr>
            <a:r>
              <a:rPr lang="zh-CN" altLang="en-US" sz="2600">
                <a:latin typeface="Times New Roman" panose="02020603050405020304" pitchFamily="18" charset="0"/>
              </a:rPr>
              <a:t>算法</a:t>
            </a:r>
            <a:r>
              <a:rPr lang="en-US" altLang="zh-CN" sz="2600">
                <a:latin typeface="Times New Roman" panose="02020603050405020304" pitchFamily="18" charset="0"/>
              </a:rPr>
              <a:t>4.6 </a:t>
            </a:r>
            <a:r>
              <a:rPr lang="zh-CN" altLang="en-US" sz="2600">
                <a:latin typeface="Times New Roman" panose="02020603050405020304" pitchFamily="18" charset="0"/>
              </a:rPr>
              <a:t>预测分析表</a:t>
            </a:r>
            <a:r>
              <a:rPr lang="en-US" altLang="zh-CN" sz="2600">
                <a:latin typeface="Times New Roman" panose="02020603050405020304" pitchFamily="18" charset="0"/>
              </a:rPr>
              <a:t>(</a:t>
            </a:r>
            <a:r>
              <a:rPr lang="en-US" altLang="zh-CN" sz="2600" i="1">
                <a:latin typeface="Times New Roman" panose="02020603050405020304" pitchFamily="18" charset="0"/>
              </a:rPr>
              <a:t>LL</a:t>
            </a:r>
            <a:r>
              <a:rPr lang="en-US" altLang="zh-CN" sz="2600">
                <a:latin typeface="Times New Roman" panose="02020603050405020304" pitchFamily="18" charset="0"/>
              </a:rPr>
              <a:t>(1)</a:t>
            </a:r>
            <a:r>
              <a:rPr lang="zh-CN" altLang="en-US" sz="2600">
                <a:latin typeface="Times New Roman" panose="02020603050405020304" pitchFamily="18" charset="0"/>
              </a:rPr>
              <a:t>分析表</a:t>
            </a:r>
            <a:r>
              <a:rPr lang="en-US" altLang="zh-CN" sz="2600">
                <a:latin typeface="Times New Roman" panose="02020603050405020304" pitchFamily="18" charset="0"/>
              </a:rPr>
              <a:t>)</a:t>
            </a:r>
            <a:r>
              <a:rPr lang="zh-CN" altLang="en-US" sz="2600">
                <a:latin typeface="Times New Roman" panose="02020603050405020304" pitchFamily="18" charset="0"/>
              </a:rPr>
              <a:t>的构造算法。</a:t>
            </a:r>
          </a:p>
          <a:p>
            <a:pPr eaLnBrk="1" hangingPunct="1">
              <a:lnSpc>
                <a:spcPct val="90000"/>
              </a:lnSpc>
              <a:buFont typeface="Wingdings" panose="05000000000000000000" pitchFamily="2" charset="2"/>
              <a:buNone/>
            </a:pPr>
            <a:r>
              <a:rPr lang="zh-CN" altLang="en-US" sz="2600">
                <a:latin typeface="Times New Roman" panose="02020603050405020304" pitchFamily="18" charset="0"/>
              </a:rPr>
              <a:t>输入：文法</a:t>
            </a:r>
            <a:r>
              <a:rPr lang="en-US" altLang="zh-CN" sz="2600" i="1">
                <a:latin typeface="Times New Roman" panose="02020603050405020304" pitchFamily="18" charset="0"/>
              </a:rPr>
              <a:t>G</a:t>
            </a:r>
            <a:r>
              <a:rPr lang="en-US" altLang="zh-CN" sz="2600">
                <a:latin typeface="Times New Roman" panose="02020603050405020304" pitchFamily="18" charset="0"/>
              </a:rPr>
              <a:t>;</a:t>
            </a:r>
          </a:p>
          <a:p>
            <a:pPr eaLnBrk="1" hangingPunct="1">
              <a:lnSpc>
                <a:spcPct val="90000"/>
              </a:lnSpc>
              <a:buFont typeface="Wingdings" panose="05000000000000000000" pitchFamily="2" charset="2"/>
              <a:buNone/>
            </a:pPr>
            <a:r>
              <a:rPr lang="zh-CN" altLang="en-US" sz="2600">
                <a:latin typeface="Times New Roman" panose="02020603050405020304" pitchFamily="18" charset="0"/>
              </a:rPr>
              <a:t>输出：分析表</a:t>
            </a:r>
            <a:r>
              <a:rPr lang="en-US" altLang="zh-CN" sz="2600" i="1">
                <a:latin typeface="Times New Roman" panose="02020603050405020304" pitchFamily="18" charset="0"/>
              </a:rPr>
              <a:t>M</a:t>
            </a:r>
            <a:r>
              <a:rPr lang="en-US" altLang="zh-CN" sz="2600">
                <a:latin typeface="Times New Roman" panose="02020603050405020304" pitchFamily="18" charset="0"/>
              </a:rPr>
              <a:t>;</a:t>
            </a:r>
          </a:p>
          <a:p>
            <a:pPr eaLnBrk="1" hangingPunct="1">
              <a:lnSpc>
                <a:spcPct val="90000"/>
              </a:lnSpc>
              <a:buFont typeface="Wingdings" panose="05000000000000000000" pitchFamily="2" charset="2"/>
              <a:buNone/>
            </a:pPr>
            <a:r>
              <a:rPr lang="zh-CN" altLang="en-US" sz="2600">
                <a:latin typeface="Times New Roman" panose="02020603050405020304" pitchFamily="18" charset="0"/>
              </a:rPr>
              <a:t>步骤：</a:t>
            </a:r>
          </a:p>
          <a:p>
            <a:pPr eaLnBrk="1" hangingPunct="1">
              <a:lnSpc>
                <a:spcPct val="90000"/>
              </a:lnSpc>
              <a:buFont typeface="Wingdings" panose="05000000000000000000" pitchFamily="2" charset="2"/>
              <a:buNone/>
            </a:pPr>
            <a:r>
              <a:rPr lang="en-US" altLang="zh-CN" sz="2600">
                <a:latin typeface="Times New Roman" panose="02020603050405020304" pitchFamily="18" charset="0"/>
              </a:rPr>
              <a:t>1</a:t>
            </a:r>
            <a:r>
              <a:rPr lang="zh-CN" altLang="en-US" sz="2600">
                <a:latin typeface="Times New Roman" panose="02020603050405020304" pitchFamily="18" charset="0"/>
              </a:rPr>
              <a:t>．对</a:t>
            </a:r>
            <a:r>
              <a:rPr lang="en-US" altLang="zh-CN" sz="2600" i="1">
                <a:latin typeface="Times New Roman" panose="02020603050405020304" pitchFamily="18" charset="0"/>
              </a:rPr>
              <a:t>G</a:t>
            </a:r>
            <a:r>
              <a:rPr lang="zh-CN" altLang="en-US" sz="2600">
                <a:latin typeface="Times New Roman" panose="02020603050405020304" pitchFamily="18" charset="0"/>
              </a:rPr>
              <a:t>中的任意一个产生式</a:t>
            </a:r>
            <a:r>
              <a:rPr lang="en-US" altLang="zh-CN" sz="2600" i="1">
                <a:latin typeface="Times New Roman" panose="02020603050405020304" pitchFamily="18" charset="0"/>
              </a:rPr>
              <a:t>A</a:t>
            </a:r>
            <a:r>
              <a:rPr lang="en-US" altLang="zh-CN" sz="2600">
                <a:latin typeface="Times New Roman" panose="02020603050405020304" pitchFamily="18" charset="0"/>
              </a:rPr>
              <a:t>→</a:t>
            </a:r>
            <a:r>
              <a:rPr lang="en-US" altLang="zh-CN" sz="2600" i="1">
                <a:latin typeface="Times New Roman" panose="02020603050405020304" pitchFamily="18" charset="0"/>
              </a:rPr>
              <a:t>α</a:t>
            </a:r>
            <a:r>
              <a:rPr lang="en-US" altLang="zh-CN" sz="2600">
                <a:latin typeface="Times New Roman" panose="02020603050405020304" pitchFamily="18" charset="0"/>
              </a:rPr>
              <a:t>, </a:t>
            </a:r>
            <a:r>
              <a:rPr lang="zh-CN" altLang="en-US" sz="2600">
                <a:latin typeface="Times New Roman" panose="02020603050405020304" pitchFamily="18" charset="0"/>
              </a:rPr>
              <a:t>执行第</a:t>
            </a:r>
            <a:r>
              <a:rPr lang="en-US" altLang="zh-CN" sz="2600">
                <a:latin typeface="Times New Roman" panose="02020603050405020304" pitchFamily="18" charset="0"/>
              </a:rPr>
              <a:t>2</a:t>
            </a:r>
            <a:r>
              <a:rPr lang="zh-CN" altLang="en-US" sz="2600">
                <a:latin typeface="Times New Roman" panose="02020603050405020304" pitchFamily="18" charset="0"/>
              </a:rPr>
              <a:t>步和第</a:t>
            </a:r>
            <a:r>
              <a:rPr lang="en-US" altLang="zh-CN" sz="2600">
                <a:latin typeface="Times New Roman" panose="02020603050405020304" pitchFamily="18" charset="0"/>
              </a:rPr>
              <a:t>3</a:t>
            </a:r>
            <a:r>
              <a:rPr lang="zh-CN" altLang="en-US" sz="2600">
                <a:latin typeface="Times New Roman" panose="02020603050405020304" pitchFamily="18" charset="0"/>
              </a:rPr>
              <a:t>步</a:t>
            </a:r>
            <a:r>
              <a:rPr lang="en-US" altLang="zh-CN" sz="2600">
                <a:latin typeface="Times New Roman" panose="02020603050405020304" pitchFamily="18" charset="0"/>
              </a:rPr>
              <a:t>;</a:t>
            </a:r>
          </a:p>
          <a:p>
            <a:pPr eaLnBrk="1" hangingPunct="1">
              <a:lnSpc>
                <a:spcPct val="90000"/>
              </a:lnSpc>
              <a:buFont typeface="Wingdings" panose="05000000000000000000" pitchFamily="2" charset="2"/>
              <a:buNone/>
            </a:pPr>
            <a:r>
              <a:rPr lang="en-US" altLang="zh-CN" sz="2600">
                <a:latin typeface="Times New Roman" panose="02020603050405020304" pitchFamily="18" charset="0"/>
              </a:rPr>
              <a:t>2</a:t>
            </a:r>
            <a:r>
              <a:rPr lang="zh-CN" altLang="en-US" sz="2600">
                <a:latin typeface="Times New Roman" panose="02020603050405020304" pitchFamily="18" charset="0"/>
              </a:rPr>
              <a:t>． </a:t>
            </a:r>
            <a:r>
              <a:rPr lang="en-US" altLang="zh-CN" sz="2600">
                <a:latin typeface="Times New Roman" panose="02020603050405020304" pitchFamily="18" charset="0"/>
              </a:rPr>
              <a:t>for </a:t>
            </a:r>
            <a:r>
              <a:rPr lang="en-US" altLang="zh-CN" sz="2600">
                <a:latin typeface="Times New Roman" panose="02020603050405020304" pitchFamily="18" charset="0"/>
                <a:sym typeface="Symbol" panose="05050102010706020507" pitchFamily="18" charset="2"/>
              </a:rPr>
              <a:t></a:t>
            </a:r>
            <a:r>
              <a:rPr lang="en-US" altLang="zh-CN" sz="2600" i="1">
                <a:latin typeface="Times New Roman" panose="02020603050405020304" pitchFamily="18" charset="0"/>
              </a:rPr>
              <a:t>b</a:t>
            </a:r>
            <a:r>
              <a:rPr lang="en-US" altLang="zh-CN" sz="2600">
                <a:latin typeface="Times New Roman" panose="02020603050405020304" pitchFamily="18" charset="0"/>
                <a:sym typeface="Symbol" panose="05050102010706020507" pitchFamily="18" charset="2"/>
              </a:rPr>
              <a:t></a:t>
            </a:r>
            <a:r>
              <a:rPr lang="en-US" altLang="zh-CN" sz="2600">
                <a:latin typeface="Times New Roman" panose="02020603050405020304" pitchFamily="18" charset="0"/>
              </a:rPr>
              <a:t>FIRST(</a:t>
            </a:r>
            <a:r>
              <a:rPr lang="en-US" altLang="zh-CN" sz="2600" i="1">
                <a:latin typeface="Times New Roman" panose="02020603050405020304" pitchFamily="18" charset="0"/>
              </a:rPr>
              <a:t>α</a:t>
            </a:r>
            <a:r>
              <a:rPr lang="en-US" altLang="zh-CN" sz="2600">
                <a:latin typeface="Times New Roman" panose="02020603050405020304" pitchFamily="18" charset="0"/>
              </a:rPr>
              <a:t>), </a:t>
            </a:r>
            <a:r>
              <a:rPr lang="zh-CN" altLang="en-US" sz="2600">
                <a:latin typeface="Times New Roman" panose="02020603050405020304" pitchFamily="18" charset="0"/>
              </a:rPr>
              <a:t>将</a:t>
            </a:r>
            <a:r>
              <a:rPr lang="en-US" altLang="zh-CN" sz="2600" i="1">
                <a:latin typeface="Times New Roman" panose="02020603050405020304" pitchFamily="18" charset="0"/>
              </a:rPr>
              <a:t>A</a:t>
            </a:r>
            <a:r>
              <a:rPr lang="en-US" altLang="zh-CN" sz="2600">
                <a:latin typeface="Times New Roman" panose="02020603050405020304" pitchFamily="18" charset="0"/>
              </a:rPr>
              <a:t>→</a:t>
            </a:r>
            <a:r>
              <a:rPr lang="en-US" altLang="zh-CN" sz="2600" i="1">
                <a:latin typeface="Times New Roman" panose="02020603050405020304" pitchFamily="18" charset="0"/>
              </a:rPr>
              <a:t>α</a:t>
            </a:r>
            <a:r>
              <a:rPr lang="zh-CN" altLang="en-US" sz="2600">
                <a:latin typeface="Times New Roman" panose="02020603050405020304" pitchFamily="18" charset="0"/>
              </a:rPr>
              <a:t>填入</a:t>
            </a:r>
            <a:r>
              <a:rPr lang="en-US" altLang="zh-CN" sz="2600" i="1">
                <a:latin typeface="Times New Roman" panose="02020603050405020304" pitchFamily="18" charset="0"/>
              </a:rPr>
              <a:t>M</a:t>
            </a:r>
            <a:r>
              <a:rPr lang="en-US" altLang="zh-CN" sz="2600">
                <a:latin typeface="Times New Roman" panose="02020603050405020304" pitchFamily="18" charset="0"/>
              </a:rPr>
              <a:t>[</a:t>
            </a:r>
            <a:r>
              <a:rPr lang="en-US" altLang="zh-CN" sz="2600" i="1">
                <a:latin typeface="Times New Roman" panose="02020603050405020304" pitchFamily="18" charset="0"/>
              </a:rPr>
              <a:t>A</a:t>
            </a:r>
            <a:r>
              <a:rPr lang="en-US" altLang="zh-CN" sz="2600">
                <a:latin typeface="Times New Roman" panose="02020603050405020304" pitchFamily="18" charset="0"/>
              </a:rPr>
              <a:t>, </a:t>
            </a:r>
            <a:r>
              <a:rPr lang="en-US" altLang="zh-CN" sz="2600" i="1">
                <a:latin typeface="Times New Roman" panose="02020603050405020304" pitchFamily="18" charset="0"/>
              </a:rPr>
              <a:t>b</a:t>
            </a:r>
            <a:r>
              <a:rPr lang="en-US" altLang="zh-CN" sz="2600">
                <a:latin typeface="Times New Roman" panose="02020603050405020304" pitchFamily="18" charset="0"/>
              </a:rPr>
              <a:t>];</a:t>
            </a:r>
          </a:p>
          <a:p>
            <a:pPr eaLnBrk="1" hangingPunct="1">
              <a:lnSpc>
                <a:spcPct val="90000"/>
              </a:lnSpc>
              <a:buFont typeface="Wingdings" panose="05000000000000000000" pitchFamily="2" charset="2"/>
              <a:buNone/>
            </a:pPr>
            <a:r>
              <a:rPr lang="en-US" altLang="zh-CN" sz="2600">
                <a:latin typeface="Times New Roman" panose="02020603050405020304" pitchFamily="18" charset="0"/>
              </a:rPr>
              <a:t>3</a:t>
            </a:r>
            <a:r>
              <a:rPr lang="zh-CN" altLang="en-US" sz="2600">
                <a:latin typeface="Times New Roman" panose="02020603050405020304" pitchFamily="18" charset="0"/>
              </a:rPr>
              <a:t>． </a:t>
            </a:r>
            <a:r>
              <a:rPr lang="en-US" altLang="zh-CN" sz="2600">
                <a:latin typeface="Times New Roman" panose="02020603050405020304" pitchFamily="18" charset="0"/>
              </a:rPr>
              <a:t>if </a:t>
            </a:r>
            <a:r>
              <a:rPr lang="en-US" altLang="zh-CN" sz="2600" i="1">
                <a:latin typeface="Times New Roman" panose="02020603050405020304" pitchFamily="18" charset="0"/>
              </a:rPr>
              <a:t>ε</a:t>
            </a:r>
            <a:r>
              <a:rPr lang="en-US" altLang="zh-CN" sz="2600">
                <a:latin typeface="Times New Roman" panose="02020603050405020304" pitchFamily="18" charset="0"/>
                <a:sym typeface="Symbol" panose="05050102010706020507" pitchFamily="18" charset="2"/>
              </a:rPr>
              <a:t></a:t>
            </a:r>
            <a:r>
              <a:rPr lang="en-US" altLang="zh-CN" sz="2600">
                <a:latin typeface="Times New Roman" panose="02020603050405020304" pitchFamily="18" charset="0"/>
              </a:rPr>
              <a:t>FIRST(</a:t>
            </a:r>
            <a:r>
              <a:rPr lang="en-US" altLang="zh-CN" sz="2600" i="1">
                <a:latin typeface="Times New Roman" panose="02020603050405020304" pitchFamily="18" charset="0"/>
              </a:rPr>
              <a:t>α</a:t>
            </a:r>
            <a:r>
              <a:rPr lang="en-US" altLang="zh-CN" sz="2600">
                <a:latin typeface="Times New Roman" panose="02020603050405020304" pitchFamily="18" charset="0"/>
              </a:rPr>
              <a:t>) then </a:t>
            </a:r>
            <a:r>
              <a:rPr lang="en-US" altLang="zh-CN" sz="2600">
                <a:latin typeface="Times New Roman" panose="02020603050405020304" pitchFamily="18" charset="0"/>
                <a:sym typeface="Symbol" panose="05050102010706020507" pitchFamily="18" charset="2"/>
              </a:rPr>
              <a:t></a:t>
            </a:r>
            <a:r>
              <a:rPr lang="en-US" altLang="zh-CN" sz="2600" i="1">
                <a:latin typeface="Times New Roman" panose="02020603050405020304" pitchFamily="18" charset="0"/>
              </a:rPr>
              <a:t>b</a:t>
            </a:r>
            <a:r>
              <a:rPr lang="en-US" altLang="zh-CN" sz="2600">
                <a:latin typeface="Times New Roman" panose="02020603050405020304" pitchFamily="18" charset="0"/>
                <a:sym typeface="Symbol" panose="05050102010706020507" pitchFamily="18" charset="2"/>
              </a:rPr>
              <a:t></a:t>
            </a:r>
            <a:r>
              <a:rPr lang="en-US" altLang="zh-CN" sz="2600">
                <a:latin typeface="Times New Roman" panose="02020603050405020304" pitchFamily="18" charset="0"/>
              </a:rPr>
              <a:t>FOLLOW(</a:t>
            </a:r>
            <a:r>
              <a:rPr lang="en-US" altLang="zh-CN" sz="2600" i="1">
                <a:latin typeface="Times New Roman" panose="02020603050405020304" pitchFamily="18" charset="0"/>
              </a:rPr>
              <a:t>A</a:t>
            </a:r>
            <a:r>
              <a:rPr lang="en-US" altLang="zh-CN" sz="2600">
                <a:latin typeface="Times New Roman" panose="02020603050405020304" pitchFamily="18" charset="0"/>
              </a:rPr>
              <a:t>),</a:t>
            </a:r>
            <a:r>
              <a:rPr lang="zh-CN" altLang="en-US" sz="2600">
                <a:latin typeface="Times New Roman" panose="02020603050405020304" pitchFamily="18" charset="0"/>
              </a:rPr>
              <a:t>将</a:t>
            </a:r>
            <a:r>
              <a:rPr lang="en-US" altLang="zh-CN" sz="2600" i="1">
                <a:latin typeface="Times New Roman" panose="02020603050405020304" pitchFamily="18" charset="0"/>
              </a:rPr>
              <a:t>A</a:t>
            </a:r>
            <a:r>
              <a:rPr lang="en-US" altLang="zh-CN" sz="2600">
                <a:latin typeface="Times New Roman" panose="02020603050405020304" pitchFamily="18" charset="0"/>
              </a:rPr>
              <a:t>→</a:t>
            </a:r>
            <a:r>
              <a:rPr lang="en-US" altLang="zh-CN" sz="2600" i="1">
                <a:latin typeface="Times New Roman" panose="02020603050405020304" pitchFamily="18" charset="0"/>
              </a:rPr>
              <a:t>α</a:t>
            </a:r>
            <a:r>
              <a:rPr lang="zh-CN" altLang="en-US" sz="2600">
                <a:latin typeface="Times New Roman" panose="02020603050405020304" pitchFamily="18" charset="0"/>
              </a:rPr>
              <a:t>填入</a:t>
            </a:r>
            <a:r>
              <a:rPr lang="en-US" altLang="zh-CN" sz="2600" i="1">
                <a:latin typeface="Times New Roman" panose="02020603050405020304" pitchFamily="18" charset="0"/>
              </a:rPr>
              <a:t>M</a:t>
            </a:r>
            <a:r>
              <a:rPr lang="en-US" altLang="zh-CN" sz="2600">
                <a:latin typeface="Times New Roman" panose="02020603050405020304" pitchFamily="18" charset="0"/>
              </a:rPr>
              <a:t>[</a:t>
            </a:r>
            <a:r>
              <a:rPr lang="en-US" altLang="zh-CN" sz="2600" i="1">
                <a:latin typeface="Times New Roman" panose="02020603050405020304" pitchFamily="18" charset="0"/>
              </a:rPr>
              <a:t>A</a:t>
            </a:r>
            <a:r>
              <a:rPr lang="en-US" altLang="zh-CN" sz="2600">
                <a:latin typeface="Times New Roman" panose="02020603050405020304" pitchFamily="18" charset="0"/>
              </a:rPr>
              <a:t>, </a:t>
            </a:r>
            <a:r>
              <a:rPr lang="en-US" altLang="zh-CN" sz="2600" i="1">
                <a:latin typeface="Times New Roman" panose="02020603050405020304" pitchFamily="18" charset="0"/>
              </a:rPr>
              <a:t>b</a:t>
            </a:r>
            <a:r>
              <a:rPr lang="en-US" altLang="zh-CN" sz="2600">
                <a:latin typeface="Times New Roman" panose="02020603050405020304" pitchFamily="18" charset="0"/>
              </a:rPr>
              <a:t>];</a:t>
            </a:r>
          </a:p>
          <a:p>
            <a:pPr eaLnBrk="1" hangingPunct="1">
              <a:lnSpc>
                <a:spcPct val="90000"/>
              </a:lnSpc>
              <a:buFont typeface="Wingdings" panose="05000000000000000000" pitchFamily="2" charset="2"/>
              <a:buNone/>
            </a:pPr>
            <a:r>
              <a:rPr lang="en-US" altLang="zh-CN" sz="2600">
                <a:latin typeface="Times New Roman" panose="02020603050405020304" pitchFamily="18" charset="0"/>
              </a:rPr>
              <a:t>	   if </a:t>
            </a:r>
            <a:r>
              <a:rPr lang="en-US" altLang="zh-CN" sz="2600" i="1">
                <a:latin typeface="Times New Roman" panose="02020603050405020304" pitchFamily="18" charset="0"/>
              </a:rPr>
              <a:t>ε</a:t>
            </a:r>
            <a:r>
              <a:rPr lang="en-US" altLang="zh-CN" sz="2600">
                <a:latin typeface="Times New Roman" panose="02020603050405020304" pitchFamily="18" charset="0"/>
                <a:sym typeface="Symbol" panose="05050102010706020507" pitchFamily="18" charset="2"/>
              </a:rPr>
              <a:t></a:t>
            </a:r>
            <a:r>
              <a:rPr lang="en-US" altLang="zh-CN" sz="2600">
                <a:latin typeface="Times New Roman" panose="02020603050405020304" pitchFamily="18" charset="0"/>
              </a:rPr>
              <a:t>FIRST(</a:t>
            </a:r>
            <a:r>
              <a:rPr lang="en-US" altLang="zh-CN" sz="2600" i="1">
                <a:latin typeface="Times New Roman" panose="02020603050405020304" pitchFamily="18" charset="0"/>
              </a:rPr>
              <a:t>α</a:t>
            </a:r>
            <a:r>
              <a:rPr lang="en-US" altLang="zh-CN" sz="2600">
                <a:latin typeface="Times New Roman" panose="02020603050405020304" pitchFamily="18" charset="0"/>
              </a:rPr>
              <a:t>)&amp;#</a:t>
            </a:r>
            <a:r>
              <a:rPr lang="en-US" altLang="zh-CN" sz="2600">
                <a:latin typeface="Times New Roman" panose="02020603050405020304" pitchFamily="18" charset="0"/>
                <a:sym typeface="Symbol" panose="05050102010706020507" pitchFamily="18" charset="2"/>
              </a:rPr>
              <a:t></a:t>
            </a:r>
            <a:r>
              <a:rPr lang="en-US" altLang="zh-CN" sz="2600">
                <a:latin typeface="Times New Roman" panose="02020603050405020304" pitchFamily="18" charset="0"/>
              </a:rPr>
              <a:t>FOLLOW(</a:t>
            </a:r>
            <a:r>
              <a:rPr lang="en-US" altLang="zh-CN" sz="2600" i="1">
                <a:latin typeface="Times New Roman" panose="02020603050405020304" pitchFamily="18" charset="0"/>
              </a:rPr>
              <a:t>A</a:t>
            </a:r>
            <a:r>
              <a:rPr lang="en-US" altLang="zh-CN" sz="2600">
                <a:latin typeface="Times New Roman" panose="02020603050405020304" pitchFamily="18" charset="0"/>
              </a:rPr>
              <a:t>) then</a:t>
            </a:r>
            <a:r>
              <a:rPr lang="zh-CN" altLang="en-US" sz="2600">
                <a:latin typeface="Times New Roman" panose="02020603050405020304" pitchFamily="18" charset="0"/>
              </a:rPr>
              <a:t>将</a:t>
            </a:r>
            <a:r>
              <a:rPr lang="en-US" altLang="zh-CN" sz="2600" i="1">
                <a:latin typeface="Times New Roman" panose="02020603050405020304" pitchFamily="18" charset="0"/>
              </a:rPr>
              <a:t>A</a:t>
            </a:r>
            <a:r>
              <a:rPr lang="en-US" altLang="zh-CN" sz="2600">
                <a:latin typeface="Times New Roman" panose="02020603050405020304" pitchFamily="18" charset="0"/>
              </a:rPr>
              <a:t>→</a:t>
            </a:r>
            <a:r>
              <a:rPr lang="en-US" altLang="zh-CN" sz="2600" i="1">
                <a:latin typeface="Times New Roman" panose="02020603050405020304" pitchFamily="18" charset="0"/>
              </a:rPr>
              <a:t>α</a:t>
            </a:r>
            <a:r>
              <a:rPr lang="zh-CN" altLang="en-US" sz="2600">
                <a:latin typeface="Times New Roman" panose="02020603050405020304" pitchFamily="18" charset="0"/>
              </a:rPr>
              <a:t>填入</a:t>
            </a:r>
            <a:r>
              <a:rPr lang="en-US" altLang="zh-CN" sz="2600" i="1">
                <a:latin typeface="Times New Roman" panose="02020603050405020304" pitchFamily="18" charset="0"/>
              </a:rPr>
              <a:t>M</a:t>
            </a:r>
            <a:r>
              <a:rPr lang="en-US" altLang="zh-CN" sz="2600">
                <a:latin typeface="Times New Roman" panose="02020603050405020304" pitchFamily="18" charset="0"/>
              </a:rPr>
              <a:t>[</a:t>
            </a:r>
            <a:r>
              <a:rPr lang="en-US" altLang="zh-CN" sz="2600" i="1">
                <a:latin typeface="Times New Roman" panose="02020603050405020304" pitchFamily="18" charset="0"/>
              </a:rPr>
              <a:t>A</a:t>
            </a:r>
            <a:r>
              <a:rPr lang="en-US" altLang="zh-CN" sz="2600">
                <a:latin typeface="Times New Roman" panose="02020603050405020304" pitchFamily="18" charset="0"/>
              </a:rPr>
              <a:t>, #];</a:t>
            </a:r>
          </a:p>
          <a:p>
            <a:pPr eaLnBrk="1" hangingPunct="1">
              <a:lnSpc>
                <a:spcPct val="90000"/>
              </a:lnSpc>
              <a:buFont typeface="Wingdings" panose="05000000000000000000" pitchFamily="2" charset="2"/>
              <a:buNone/>
            </a:pPr>
            <a:r>
              <a:rPr lang="en-US" altLang="zh-CN" sz="2600">
                <a:latin typeface="Times New Roman" panose="02020603050405020304" pitchFamily="18" charset="0"/>
              </a:rPr>
              <a:t>4</a:t>
            </a:r>
            <a:r>
              <a:rPr lang="zh-CN" altLang="en-US" sz="2600">
                <a:latin typeface="Times New Roman" panose="02020603050405020304" pitchFamily="18" charset="0"/>
              </a:rPr>
              <a:t>．将所有无定义的</a:t>
            </a:r>
            <a:r>
              <a:rPr lang="en-US" altLang="zh-CN" sz="2600" i="1">
                <a:latin typeface="Times New Roman" panose="02020603050405020304" pitchFamily="18" charset="0"/>
              </a:rPr>
              <a:t>M</a:t>
            </a:r>
            <a:r>
              <a:rPr lang="en-US" altLang="zh-CN" sz="2600">
                <a:latin typeface="Times New Roman" panose="02020603050405020304" pitchFamily="18" charset="0"/>
              </a:rPr>
              <a:t>[</a:t>
            </a:r>
            <a:r>
              <a:rPr lang="en-US" altLang="zh-CN" sz="2600" i="1">
                <a:latin typeface="Times New Roman" panose="02020603050405020304" pitchFamily="18" charset="0"/>
              </a:rPr>
              <a:t>A</a:t>
            </a:r>
            <a:r>
              <a:rPr lang="en-US" altLang="zh-CN" sz="2600">
                <a:latin typeface="Times New Roman" panose="02020603050405020304" pitchFamily="18" charset="0"/>
              </a:rPr>
              <a:t>, </a:t>
            </a:r>
            <a:r>
              <a:rPr lang="en-US" altLang="zh-CN" sz="2600" i="1">
                <a:latin typeface="Times New Roman" panose="02020603050405020304" pitchFamily="18" charset="0"/>
              </a:rPr>
              <a:t>b</a:t>
            </a:r>
            <a:r>
              <a:rPr lang="en-US" altLang="zh-CN" sz="2600">
                <a:latin typeface="Times New Roman" panose="02020603050405020304" pitchFamily="18" charset="0"/>
              </a:rPr>
              <a:t>]</a:t>
            </a:r>
            <a:r>
              <a:rPr lang="zh-CN" altLang="en-US" sz="2600">
                <a:latin typeface="Times New Roman" panose="02020603050405020304" pitchFamily="18" charset="0"/>
              </a:rPr>
              <a:t>标上出错标志。</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1159171">
                                            <p:txEl>
                                              <p:pRg st="0" end="0"/>
                                            </p:txEl>
                                          </p:spTgt>
                                        </p:tgtEl>
                                        <p:attrNameLst>
                                          <p:attrName>style.visibility</p:attrName>
                                        </p:attrNameLst>
                                      </p:cBhvr>
                                      <p:to>
                                        <p:strVal val="visible"/>
                                      </p:to>
                                    </p:set>
                                    <p:animEffect transition="in" filter="wipe(up)">
                                      <p:cBhvr>
                                        <p:cTn id="7" dur="75"/>
                                        <p:tgtEl>
                                          <p:spTgt spid="1159171">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1159171">
                                            <p:txEl>
                                              <p:pRg st="1" end="1"/>
                                            </p:txEl>
                                          </p:spTgt>
                                        </p:tgtEl>
                                        <p:attrNameLst>
                                          <p:attrName>style.visibility</p:attrName>
                                        </p:attrNameLst>
                                      </p:cBhvr>
                                      <p:to>
                                        <p:strVal val="visible"/>
                                      </p:to>
                                    </p:set>
                                    <p:animEffect transition="in" filter="wipe(up)">
                                      <p:cBhvr>
                                        <p:cTn id="12" dur="75"/>
                                        <p:tgtEl>
                                          <p:spTgt spid="1159171">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TYP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1159171">
                                            <p:txEl>
                                              <p:pRg st="2" end="2"/>
                                            </p:txEl>
                                          </p:spTgt>
                                        </p:tgtEl>
                                        <p:attrNameLst>
                                          <p:attrName>style.visibility</p:attrName>
                                        </p:attrNameLst>
                                      </p:cBhvr>
                                      <p:to>
                                        <p:strVal val="visible"/>
                                      </p:to>
                                    </p:set>
                                    <p:animEffect transition="in" filter="wipe(up)">
                                      <p:cBhvr>
                                        <p:cTn id="17" dur="75"/>
                                        <p:tgtEl>
                                          <p:spTgt spid="1159171">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TYPE.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iterate type="lt">
                                    <p:tmPct val="100000"/>
                                  </p:iterate>
                                  <p:childTnLst>
                                    <p:set>
                                      <p:cBhvr>
                                        <p:cTn id="21" dur="1" fill="hold">
                                          <p:stCondLst>
                                            <p:cond delay="0"/>
                                          </p:stCondLst>
                                        </p:cTn>
                                        <p:tgtEl>
                                          <p:spTgt spid="1159171">
                                            <p:txEl>
                                              <p:pRg st="3" end="3"/>
                                            </p:txEl>
                                          </p:spTgt>
                                        </p:tgtEl>
                                        <p:attrNameLst>
                                          <p:attrName>style.visibility</p:attrName>
                                        </p:attrNameLst>
                                      </p:cBhvr>
                                      <p:to>
                                        <p:strVal val="visible"/>
                                      </p:to>
                                    </p:set>
                                    <p:animEffect transition="in" filter="wipe(up)">
                                      <p:cBhvr>
                                        <p:cTn id="22" dur="75"/>
                                        <p:tgtEl>
                                          <p:spTgt spid="1159171">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TYPE.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iterate type="lt">
                                    <p:tmPct val="100000"/>
                                  </p:iterate>
                                  <p:childTnLst>
                                    <p:set>
                                      <p:cBhvr>
                                        <p:cTn id="26" dur="1" fill="hold">
                                          <p:stCondLst>
                                            <p:cond delay="0"/>
                                          </p:stCondLst>
                                        </p:cTn>
                                        <p:tgtEl>
                                          <p:spTgt spid="1159171">
                                            <p:txEl>
                                              <p:pRg st="4" end="4"/>
                                            </p:txEl>
                                          </p:spTgt>
                                        </p:tgtEl>
                                        <p:attrNameLst>
                                          <p:attrName>style.visibility</p:attrName>
                                        </p:attrNameLst>
                                      </p:cBhvr>
                                      <p:to>
                                        <p:strVal val="visible"/>
                                      </p:to>
                                    </p:set>
                                    <p:animEffect transition="in" filter="wipe(up)">
                                      <p:cBhvr>
                                        <p:cTn id="27" dur="75"/>
                                        <p:tgtEl>
                                          <p:spTgt spid="1159171">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TYPE.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iterate type="lt">
                                    <p:tmPct val="100000"/>
                                  </p:iterate>
                                  <p:childTnLst>
                                    <p:set>
                                      <p:cBhvr>
                                        <p:cTn id="31" dur="1" fill="hold">
                                          <p:stCondLst>
                                            <p:cond delay="0"/>
                                          </p:stCondLst>
                                        </p:cTn>
                                        <p:tgtEl>
                                          <p:spTgt spid="1159171">
                                            <p:txEl>
                                              <p:pRg st="5" end="5"/>
                                            </p:txEl>
                                          </p:spTgt>
                                        </p:tgtEl>
                                        <p:attrNameLst>
                                          <p:attrName>style.visibility</p:attrName>
                                        </p:attrNameLst>
                                      </p:cBhvr>
                                      <p:to>
                                        <p:strVal val="visible"/>
                                      </p:to>
                                    </p:set>
                                    <p:animEffect transition="in" filter="wipe(up)">
                                      <p:cBhvr>
                                        <p:cTn id="32" dur="75"/>
                                        <p:tgtEl>
                                          <p:spTgt spid="1159171">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TYPE.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iterate type="lt">
                                    <p:tmPct val="100000"/>
                                  </p:iterate>
                                  <p:childTnLst>
                                    <p:set>
                                      <p:cBhvr>
                                        <p:cTn id="36" dur="1" fill="hold">
                                          <p:stCondLst>
                                            <p:cond delay="0"/>
                                          </p:stCondLst>
                                        </p:cTn>
                                        <p:tgtEl>
                                          <p:spTgt spid="1159171">
                                            <p:txEl>
                                              <p:pRg st="6" end="6"/>
                                            </p:txEl>
                                          </p:spTgt>
                                        </p:tgtEl>
                                        <p:attrNameLst>
                                          <p:attrName>style.visibility</p:attrName>
                                        </p:attrNameLst>
                                      </p:cBhvr>
                                      <p:to>
                                        <p:strVal val="visible"/>
                                      </p:to>
                                    </p:set>
                                    <p:animEffect transition="in" filter="wipe(up)">
                                      <p:cBhvr>
                                        <p:cTn id="37" dur="75"/>
                                        <p:tgtEl>
                                          <p:spTgt spid="1159171">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TYPE.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iterate type="lt">
                                    <p:tmPct val="100000"/>
                                  </p:iterate>
                                  <p:childTnLst>
                                    <p:set>
                                      <p:cBhvr>
                                        <p:cTn id="41" dur="1" fill="hold">
                                          <p:stCondLst>
                                            <p:cond delay="0"/>
                                          </p:stCondLst>
                                        </p:cTn>
                                        <p:tgtEl>
                                          <p:spTgt spid="1159171">
                                            <p:txEl>
                                              <p:pRg st="7" end="7"/>
                                            </p:txEl>
                                          </p:spTgt>
                                        </p:tgtEl>
                                        <p:attrNameLst>
                                          <p:attrName>style.visibility</p:attrName>
                                        </p:attrNameLst>
                                      </p:cBhvr>
                                      <p:to>
                                        <p:strVal val="visible"/>
                                      </p:to>
                                    </p:set>
                                    <p:animEffect transition="in" filter="wipe(up)">
                                      <p:cBhvr>
                                        <p:cTn id="42" dur="75"/>
                                        <p:tgtEl>
                                          <p:spTgt spid="1159171">
                                            <p:txEl>
                                              <p:pRg st="7" end="7"/>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TYPE.WAV"/>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iterate type="lt">
                                    <p:tmPct val="100000"/>
                                  </p:iterate>
                                  <p:childTnLst>
                                    <p:set>
                                      <p:cBhvr>
                                        <p:cTn id="46" dur="1" fill="hold">
                                          <p:stCondLst>
                                            <p:cond delay="0"/>
                                          </p:stCondLst>
                                        </p:cTn>
                                        <p:tgtEl>
                                          <p:spTgt spid="1159171">
                                            <p:txEl>
                                              <p:pRg st="8" end="8"/>
                                            </p:txEl>
                                          </p:spTgt>
                                        </p:tgtEl>
                                        <p:attrNameLst>
                                          <p:attrName>style.visibility</p:attrName>
                                        </p:attrNameLst>
                                      </p:cBhvr>
                                      <p:to>
                                        <p:strVal val="visible"/>
                                      </p:to>
                                    </p:set>
                                    <p:animEffect transition="in" filter="wipe(up)">
                                      <p:cBhvr>
                                        <p:cTn id="47" dur="75"/>
                                        <p:tgtEl>
                                          <p:spTgt spid="1159171">
                                            <p:txEl>
                                              <p:pRg st="8" end="8"/>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9171" grpId="0" build="p" bldLvl="2"/>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2A6CC920-E06C-4061-A9A3-1DB98F61C581}"/>
              </a:ext>
            </a:extLst>
          </p:cNvPr>
          <p:cNvSpPr>
            <a:spLocks noGrp="1"/>
          </p:cNvSpPr>
          <p:nvPr>
            <p:ph type="dt" sz="quarter" idx="10"/>
          </p:nvPr>
        </p:nvSpPr>
        <p:spPr bwMode="auto">
          <a:xfrm>
            <a:off x="1981200" y="6245225"/>
            <a:ext cx="2133600" cy="476250"/>
          </a:xfrm>
          <a:ln>
            <a:miter lim="800000"/>
          </a:ln>
        </p:spPr>
        <p:txBody>
          <a:bodyPr vert="horz" wrap="square" lIns="91440" tIns="45720" rIns="91440" bIns="45720" numCol="1" rtlCol="0" anchor="t" anchorCtr="0" compatLnSpc="1"/>
          <a:lstStyle/>
          <a:p>
            <a:pPr>
              <a:buFontTx/>
              <a:buNone/>
              <a:defRPr/>
            </a:pPr>
            <a:fld id="{6D29EA99-2AED-48B5-A8F4-E31D7E0EDB7A}" type="datetime1">
              <a:rPr lang="zh-CN" altLang="en-US" noProof="0" smtClean="0">
                <a:latin typeface="+mn-lt"/>
              </a:rPr>
              <a:pPr>
                <a:buFontTx/>
                <a:buNone/>
                <a:defRPr/>
              </a:pPr>
              <a:t>2024/5/7</a:t>
            </a:fld>
            <a:endParaRPr lang="en-US" altLang="zh-CN" noProof="0">
              <a:latin typeface="+mn-lt"/>
            </a:endParaRPr>
          </a:p>
        </p:txBody>
      </p:sp>
      <p:sp>
        <p:nvSpPr>
          <p:cNvPr id="71683" name="灯片编号占位符 5">
            <a:extLst>
              <a:ext uri="{FF2B5EF4-FFF2-40B4-BE49-F238E27FC236}">
                <a16:creationId xmlns:a16="http://schemas.microsoft.com/office/drawing/2014/main" id="{5F89F53A-3763-471C-A264-BFDE6DA1DB3E}"/>
              </a:ext>
            </a:extLst>
          </p:cNvPr>
          <p:cNvSpPr>
            <a:spLocks noGrp="1" noChangeArrowheads="1"/>
          </p:cNvSpPr>
          <p:nvPr>
            <p:ph type="sldNum" sz="quarter" idx="12"/>
          </p:nvPr>
        </p:nvSpPr>
        <p:spPr bwMode="auto">
          <a:xfrm>
            <a:off x="8077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fld id="{51CB6B70-2AD7-4D7E-91FF-EDA018621909}" type="slidenum">
              <a:rPr lang="en-US" altLang="zh-CN" sz="1400">
                <a:latin typeface="Arial" panose="020B0604020202020204" pitchFamily="34" charset="0"/>
              </a:rPr>
              <a:pPr/>
              <a:t>26</a:t>
            </a:fld>
            <a:endParaRPr lang="en-US" altLang="zh-CN" sz="1400">
              <a:latin typeface="Arial" panose="020B0604020202020204" pitchFamily="34" charset="0"/>
            </a:endParaRPr>
          </a:p>
        </p:txBody>
      </p:sp>
      <p:sp>
        <p:nvSpPr>
          <p:cNvPr id="71684" name="Rectangle 2">
            <a:extLst>
              <a:ext uri="{FF2B5EF4-FFF2-40B4-BE49-F238E27FC236}">
                <a16:creationId xmlns:a16="http://schemas.microsoft.com/office/drawing/2014/main" id="{EE9A78A5-35A6-4141-9C48-C0D1C419F250}"/>
              </a:ext>
            </a:extLst>
          </p:cNvPr>
          <p:cNvSpPr>
            <a:spLocks noGrp="1" noChangeArrowheads="1"/>
          </p:cNvSpPr>
          <p:nvPr>
            <p:ph type="title" idx="4294967295"/>
          </p:nvPr>
        </p:nvSpPr>
        <p:spPr>
          <a:xfrm>
            <a:off x="2855914" y="260351"/>
            <a:ext cx="6200775" cy="792163"/>
          </a:xfrm>
        </p:spPr>
        <p:txBody>
          <a:bodyPr vert="horz" lIns="92075" tIns="46038" rIns="92075" bIns="46038" rtlCol="0" anchor="ctr">
            <a:normAutofit/>
          </a:bodyPr>
          <a:lstStyle/>
          <a:p>
            <a:pPr eaLnBrk="1" hangingPunct="1"/>
            <a:r>
              <a:rPr lang="zh-CN" altLang="en-US"/>
              <a:t>预测分析法的实现步骤</a:t>
            </a:r>
          </a:p>
        </p:txBody>
      </p:sp>
      <p:sp>
        <p:nvSpPr>
          <p:cNvPr id="1161219" name="Rectangle 3">
            <a:extLst>
              <a:ext uri="{FF2B5EF4-FFF2-40B4-BE49-F238E27FC236}">
                <a16:creationId xmlns:a16="http://schemas.microsoft.com/office/drawing/2014/main" id="{517AF4A1-9429-4F30-AD12-AA0D5CD26E38}"/>
              </a:ext>
            </a:extLst>
          </p:cNvPr>
          <p:cNvSpPr>
            <a:spLocks noGrp="1" noChangeArrowheads="1"/>
          </p:cNvSpPr>
          <p:nvPr>
            <p:ph type="body" idx="4294967295"/>
          </p:nvPr>
        </p:nvSpPr>
        <p:spPr>
          <a:xfrm>
            <a:off x="1847851" y="1628776"/>
            <a:ext cx="8785225" cy="4824413"/>
          </a:xfrm>
        </p:spPr>
        <p:txBody>
          <a:bodyPr vert="horz" lIns="92075" tIns="46038" rIns="92075" bIns="46038" rtlCol="0">
            <a:normAutofit/>
          </a:bodyPr>
          <a:lstStyle/>
          <a:p>
            <a:pPr eaLnBrk="1" hangingPunct="1">
              <a:lnSpc>
                <a:spcPct val="120000"/>
              </a:lnSpc>
              <a:buFont typeface="Wingdings" panose="05000000000000000000" pitchFamily="2" charset="2"/>
              <a:buNone/>
            </a:pPr>
            <a:r>
              <a:rPr lang="en-US" altLang="zh-CN">
                <a:latin typeface="Times New Roman" panose="02020603050405020304" pitchFamily="18" charset="0"/>
              </a:rPr>
              <a:t>1. </a:t>
            </a:r>
            <a:r>
              <a:rPr lang="zh-CN" altLang="en-US">
                <a:latin typeface="Times New Roman" panose="02020603050405020304" pitchFamily="18" charset="0"/>
              </a:rPr>
              <a:t>构造文法</a:t>
            </a:r>
          </a:p>
          <a:p>
            <a:pPr eaLnBrk="1" hangingPunct="1">
              <a:lnSpc>
                <a:spcPct val="120000"/>
              </a:lnSpc>
              <a:buFont typeface="Wingdings" panose="05000000000000000000" pitchFamily="2" charset="2"/>
              <a:buNone/>
            </a:pPr>
            <a:r>
              <a:rPr lang="en-US" altLang="zh-CN">
                <a:latin typeface="Times New Roman" panose="02020603050405020304" pitchFamily="18" charset="0"/>
              </a:rPr>
              <a:t>2. </a:t>
            </a:r>
            <a:r>
              <a:rPr lang="zh-CN" altLang="en-US">
                <a:latin typeface="Times New Roman" panose="02020603050405020304" pitchFamily="18" charset="0"/>
              </a:rPr>
              <a:t>改造文法：消除二义性、消除左递归、提取左因子</a:t>
            </a:r>
          </a:p>
          <a:p>
            <a:pPr eaLnBrk="1" hangingPunct="1">
              <a:lnSpc>
                <a:spcPct val="120000"/>
              </a:lnSpc>
              <a:buFont typeface="Wingdings" panose="05000000000000000000" pitchFamily="2" charset="2"/>
              <a:buNone/>
            </a:pPr>
            <a:r>
              <a:rPr lang="en-US" altLang="zh-CN">
                <a:latin typeface="Times New Roman" panose="02020603050405020304" pitchFamily="18" charset="0"/>
              </a:rPr>
              <a:t>3. </a:t>
            </a:r>
            <a:r>
              <a:rPr lang="zh-CN" altLang="en-US">
                <a:latin typeface="Times New Roman" panose="02020603050405020304" pitchFamily="18" charset="0"/>
              </a:rPr>
              <a:t>求每个候选式的</a:t>
            </a:r>
            <a:r>
              <a:rPr lang="en-US" altLang="zh-CN">
                <a:latin typeface="Times New Roman" panose="02020603050405020304" pitchFamily="18" charset="0"/>
              </a:rPr>
              <a:t>FIRST</a:t>
            </a:r>
            <a:r>
              <a:rPr lang="zh-CN" altLang="zh-CN">
                <a:latin typeface="Times New Roman" panose="02020603050405020304" pitchFamily="18" charset="0"/>
              </a:rPr>
              <a:t>集和</a:t>
            </a:r>
            <a:r>
              <a:rPr lang="zh-CN" altLang="en-US">
                <a:latin typeface="Times New Roman" panose="02020603050405020304" pitchFamily="18" charset="0"/>
              </a:rPr>
              <a:t>变量的</a:t>
            </a:r>
            <a:r>
              <a:rPr lang="en-US" altLang="zh-CN">
                <a:latin typeface="Times New Roman" panose="02020603050405020304" pitchFamily="18" charset="0"/>
              </a:rPr>
              <a:t>FOLLOW</a:t>
            </a:r>
            <a:r>
              <a:rPr lang="zh-CN" altLang="zh-CN">
                <a:latin typeface="Times New Roman" panose="02020603050405020304" pitchFamily="18" charset="0"/>
              </a:rPr>
              <a:t>集</a:t>
            </a:r>
          </a:p>
          <a:p>
            <a:pPr eaLnBrk="1" hangingPunct="1">
              <a:lnSpc>
                <a:spcPct val="120000"/>
              </a:lnSpc>
              <a:buFont typeface="Wingdings" panose="05000000000000000000" pitchFamily="2" charset="2"/>
              <a:buNone/>
            </a:pPr>
            <a:r>
              <a:rPr lang="zh-CN" altLang="zh-CN">
                <a:latin typeface="Times New Roman" panose="02020603050405020304" pitchFamily="18" charset="0"/>
              </a:rPr>
              <a:t>4</a:t>
            </a:r>
            <a:r>
              <a:rPr lang="en-US" altLang="zh-CN">
                <a:latin typeface="Times New Roman" panose="02020603050405020304" pitchFamily="18" charset="0"/>
              </a:rPr>
              <a:t>. </a:t>
            </a:r>
            <a:r>
              <a:rPr lang="zh-CN" altLang="zh-CN">
                <a:latin typeface="Times New Roman" panose="02020603050405020304" pitchFamily="18" charset="0"/>
              </a:rPr>
              <a:t>检查是不是 </a:t>
            </a:r>
            <a:r>
              <a:rPr lang="en-US" altLang="zh-CN">
                <a:latin typeface="Times New Roman" panose="02020603050405020304" pitchFamily="18" charset="0"/>
              </a:rPr>
              <a:t>LL(1) </a:t>
            </a:r>
            <a:r>
              <a:rPr lang="zh-CN" altLang="en-US">
                <a:latin typeface="Times New Roman" panose="02020603050405020304" pitchFamily="18" charset="0"/>
              </a:rPr>
              <a:t>文法</a:t>
            </a:r>
          </a:p>
          <a:p>
            <a:pPr lvl="1" eaLnBrk="1" hangingPunct="1">
              <a:lnSpc>
                <a:spcPct val="120000"/>
              </a:lnSpc>
              <a:buFont typeface="Wingdings" panose="05000000000000000000" pitchFamily="2" charset="2"/>
              <a:buNone/>
            </a:pPr>
            <a:r>
              <a:rPr lang="zh-CN" altLang="en-US">
                <a:latin typeface="Times New Roman" panose="02020603050405020304" pitchFamily="18" charset="0"/>
              </a:rPr>
              <a:t>    若不是 </a:t>
            </a:r>
            <a:r>
              <a:rPr lang="en-US" altLang="zh-CN">
                <a:latin typeface="Times New Roman" panose="02020603050405020304" pitchFamily="18" charset="0"/>
              </a:rPr>
              <a:t>LL(1),</a:t>
            </a:r>
            <a:r>
              <a:rPr lang="zh-CN" altLang="en-US">
                <a:latin typeface="Times New Roman" panose="02020603050405020304" pitchFamily="18" charset="0"/>
              </a:rPr>
              <a:t>说明文法的复杂性超过自顶向下方法的分析能力，需要附加新的“信息”</a:t>
            </a:r>
          </a:p>
          <a:p>
            <a:pPr eaLnBrk="1" hangingPunct="1">
              <a:lnSpc>
                <a:spcPct val="120000"/>
              </a:lnSpc>
              <a:buFont typeface="Wingdings" panose="05000000000000000000" pitchFamily="2" charset="2"/>
              <a:buNone/>
            </a:pPr>
            <a:r>
              <a:rPr lang="en-US" altLang="zh-CN">
                <a:latin typeface="Times New Roman" panose="02020603050405020304" pitchFamily="18" charset="0"/>
              </a:rPr>
              <a:t>5. </a:t>
            </a:r>
            <a:r>
              <a:rPr lang="zh-CN" altLang="en-US">
                <a:latin typeface="Times New Roman" panose="02020603050405020304" pitchFamily="18" charset="0"/>
              </a:rPr>
              <a:t>构造预测分析表</a:t>
            </a:r>
          </a:p>
          <a:p>
            <a:pPr eaLnBrk="1" hangingPunct="1">
              <a:lnSpc>
                <a:spcPct val="120000"/>
              </a:lnSpc>
              <a:buFont typeface="Wingdings" panose="05000000000000000000" pitchFamily="2" charset="2"/>
              <a:buNone/>
            </a:pPr>
            <a:r>
              <a:rPr lang="en-US" altLang="zh-CN">
                <a:latin typeface="Times New Roman" panose="02020603050405020304" pitchFamily="18" charset="0"/>
              </a:rPr>
              <a:t>6. </a:t>
            </a:r>
            <a:r>
              <a:rPr lang="zh-CN" altLang="en-US">
                <a:latin typeface="Times New Roman" panose="02020603050405020304" pitchFamily="18" charset="0"/>
              </a:rPr>
              <a:t>实现预测分析器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1161219">
                                            <p:txEl>
                                              <p:pRg st="0" end="0"/>
                                            </p:txEl>
                                          </p:spTgt>
                                        </p:tgtEl>
                                        <p:attrNameLst>
                                          <p:attrName>style.visibility</p:attrName>
                                        </p:attrNameLst>
                                      </p:cBhvr>
                                      <p:to>
                                        <p:strVal val="visible"/>
                                      </p:to>
                                    </p:set>
                                    <p:animEffect transition="in" filter="wipe(up)">
                                      <p:cBhvr>
                                        <p:cTn id="7" dur="75"/>
                                        <p:tgtEl>
                                          <p:spTgt spid="1161219">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1161219">
                                            <p:txEl>
                                              <p:pRg st="1" end="1"/>
                                            </p:txEl>
                                          </p:spTgt>
                                        </p:tgtEl>
                                        <p:attrNameLst>
                                          <p:attrName>style.visibility</p:attrName>
                                        </p:attrNameLst>
                                      </p:cBhvr>
                                      <p:to>
                                        <p:strVal val="visible"/>
                                      </p:to>
                                    </p:set>
                                    <p:animEffect transition="in" filter="wipe(up)">
                                      <p:cBhvr>
                                        <p:cTn id="12" dur="75"/>
                                        <p:tgtEl>
                                          <p:spTgt spid="1161219">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TYP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1161219">
                                            <p:txEl>
                                              <p:pRg st="2" end="2"/>
                                            </p:txEl>
                                          </p:spTgt>
                                        </p:tgtEl>
                                        <p:attrNameLst>
                                          <p:attrName>style.visibility</p:attrName>
                                        </p:attrNameLst>
                                      </p:cBhvr>
                                      <p:to>
                                        <p:strVal val="visible"/>
                                      </p:to>
                                    </p:set>
                                    <p:animEffect transition="in" filter="wipe(up)">
                                      <p:cBhvr>
                                        <p:cTn id="17" dur="75"/>
                                        <p:tgtEl>
                                          <p:spTgt spid="1161219">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TYPE.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iterate type="lt">
                                    <p:tmPct val="100000"/>
                                  </p:iterate>
                                  <p:childTnLst>
                                    <p:set>
                                      <p:cBhvr>
                                        <p:cTn id="21" dur="1" fill="hold">
                                          <p:stCondLst>
                                            <p:cond delay="0"/>
                                          </p:stCondLst>
                                        </p:cTn>
                                        <p:tgtEl>
                                          <p:spTgt spid="1161219">
                                            <p:txEl>
                                              <p:pRg st="3" end="3"/>
                                            </p:txEl>
                                          </p:spTgt>
                                        </p:tgtEl>
                                        <p:attrNameLst>
                                          <p:attrName>style.visibility</p:attrName>
                                        </p:attrNameLst>
                                      </p:cBhvr>
                                      <p:to>
                                        <p:strVal val="visible"/>
                                      </p:to>
                                    </p:set>
                                    <p:animEffect transition="in" filter="wipe(up)">
                                      <p:cBhvr>
                                        <p:cTn id="22" dur="75"/>
                                        <p:tgtEl>
                                          <p:spTgt spid="1161219">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TYPE.WAV"/>
                                        </p:tgtEl>
                                      </p:cMediaNode>
                                    </p:audio>
                                  </p:subTnLst>
                                </p:cTn>
                              </p:par>
                              <p:par>
                                <p:cTn id="23" presetID="22" presetClass="entr" presetSubtype="1" fill="hold" grpId="0" nodeType="withEffect">
                                  <p:stCondLst>
                                    <p:cond delay="0"/>
                                  </p:stCondLst>
                                  <p:iterate type="lt">
                                    <p:tmPct val="100000"/>
                                  </p:iterate>
                                  <p:childTnLst>
                                    <p:set>
                                      <p:cBhvr>
                                        <p:cTn id="24" dur="1" fill="hold">
                                          <p:stCondLst>
                                            <p:cond delay="0"/>
                                          </p:stCondLst>
                                        </p:cTn>
                                        <p:tgtEl>
                                          <p:spTgt spid="1161219">
                                            <p:txEl>
                                              <p:pRg st="4" end="4"/>
                                            </p:txEl>
                                          </p:spTgt>
                                        </p:tgtEl>
                                        <p:attrNameLst>
                                          <p:attrName>style.visibility</p:attrName>
                                        </p:attrNameLst>
                                      </p:cBhvr>
                                      <p:to>
                                        <p:strVal val="visible"/>
                                      </p:to>
                                    </p:set>
                                    <p:animEffect transition="in" filter="wipe(up)">
                                      <p:cBhvr>
                                        <p:cTn id="25" dur="75"/>
                                        <p:tgtEl>
                                          <p:spTgt spid="1161219">
                                            <p:txEl>
                                              <p:pRg st="4" end="4"/>
                                            </p:txEl>
                                          </p:spTgt>
                                        </p:tgtEl>
                                      </p:cBhvr>
                                    </p:animEffect>
                                  </p:childTnLst>
                                  <p:subTnLst>
                                    <p:audio>
                                      <p:cMediaNode>
                                        <p:cTn display="0" masterRel="sameClick">
                                          <p:stCondLst>
                                            <p:cond evt="begin" delay="0">
                                              <p:tn val="23"/>
                                            </p:cond>
                                          </p:stCondLst>
                                          <p:endCondLst>
                                            <p:cond evt="onStopAudio" delay="0">
                                              <p:tgtEl>
                                                <p:sldTgt/>
                                              </p:tgtEl>
                                            </p:cond>
                                          </p:endCondLst>
                                        </p:cTn>
                                        <p:tgtEl>
                                          <p:sndTgt r:embed="rId2" name="TYPE.WAV"/>
                                        </p:tgtEl>
                                      </p:cMediaNode>
                                    </p:audio>
                                  </p:sub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grpId="0" nodeType="clickEffect">
                                  <p:stCondLst>
                                    <p:cond delay="0"/>
                                  </p:stCondLst>
                                  <p:iterate type="lt">
                                    <p:tmPct val="100000"/>
                                  </p:iterate>
                                  <p:childTnLst>
                                    <p:set>
                                      <p:cBhvr>
                                        <p:cTn id="29" dur="1" fill="hold">
                                          <p:stCondLst>
                                            <p:cond delay="0"/>
                                          </p:stCondLst>
                                        </p:cTn>
                                        <p:tgtEl>
                                          <p:spTgt spid="1161219">
                                            <p:txEl>
                                              <p:pRg st="5" end="5"/>
                                            </p:txEl>
                                          </p:spTgt>
                                        </p:tgtEl>
                                        <p:attrNameLst>
                                          <p:attrName>style.visibility</p:attrName>
                                        </p:attrNameLst>
                                      </p:cBhvr>
                                      <p:to>
                                        <p:strVal val="visible"/>
                                      </p:to>
                                    </p:set>
                                    <p:animEffect transition="in" filter="wipe(up)">
                                      <p:cBhvr>
                                        <p:cTn id="30" dur="75"/>
                                        <p:tgtEl>
                                          <p:spTgt spid="1161219">
                                            <p:txEl>
                                              <p:pRg st="5" end="5"/>
                                            </p:txEl>
                                          </p:spTgt>
                                        </p:tgtEl>
                                      </p:cBhvr>
                                    </p:animEffect>
                                  </p:childTnLst>
                                  <p:subTnLst>
                                    <p:audio>
                                      <p:cMediaNode>
                                        <p:cTn display="0" masterRel="sameClick">
                                          <p:stCondLst>
                                            <p:cond evt="begin" delay="0">
                                              <p:tn val="28"/>
                                            </p:cond>
                                          </p:stCondLst>
                                          <p:endCondLst>
                                            <p:cond evt="onStopAudio" delay="0">
                                              <p:tgtEl>
                                                <p:sldTgt/>
                                              </p:tgtEl>
                                            </p:cond>
                                          </p:endCondLst>
                                        </p:cTn>
                                        <p:tgtEl>
                                          <p:sndTgt r:embed="rId2" name="TYPE.WAV"/>
                                        </p:tgtEl>
                                      </p:cMediaNode>
                                    </p:audio>
                                  </p:sub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grpId="0" nodeType="clickEffect">
                                  <p:stCondLst>
                                    <p:cond delay="0"/>
                                  </p:stCondLst>
                                  <p:iterate type="lt">
                                    <p:tmPct val="100000"/>
                                  </p:iterate>
                                  <p:childTnLst>
                                    <p:set>
                                      <p:cBhvr>
                                        <p:cTn id="34" dur="1" fill="hold">
                                          <p:stCondLst>
                                            <p:cond delay="0"/>
                                          </p:stCondLst>
                                        </p:cTn>
                                        <p:tgtEl>
                                          <p:spTgt spid="1161219">
                                            <p:txEl>
                                              <p:pRg st="6" end="6"/>
                                            </p:txEl>
                                          </p:spTgt>
                                        </p:tgtEl>
                                        <p:attrNameLst>
                                          <p:attrName>style.visibility</p:attrName>
                                        </p:attrNameLst>
                                      </p:cBhvr>
                                      <p:to>
                                        <p:strVal val="visible"/>
                                      </p:to>
                                    </p:set>
                                    <p:animEffect transition="in" filter="wipe(up)">
                                      <p:cBhvr>
                                        <p:cTn id="35" dur="75"/>
                                        <p:tgtEl>
                                          <p:spTgt spid="1161219">
                                            <p:txEl>
                                              <p:pRg st="6" end="6"/>
                                            </p:txEl>
                                          </p:spTgt>
                                        </p:tgtEl>
                                      </p:cBhvr>
                                    </p:animEffect>
                                  </p:childTnLst>
                                  <p:subTnLst>
                                    <p:audio>
                                      <p:cMediaNode>
                                        <p:cTn display="0" masterRel="sameClick">
                                          <p:stCondLst>
                                            <p:cond evt="begin" delay="0">
                                              <p:tn val="33"/>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1219"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CD6856DA-FDD5-484C-A084-1A17FBEFC7AC}"/>
              </a:ext>
            </a:extLst>
          </p:cNvPr>
          <p:cNvSpPr>
            <a:spLocks noGrp="1"/>
          </p:cNvSpPr>
          <p:nvPr>
            <p:ph type="dt" sz="quarter" idx="10"/>
          </p:nvPr>
        </p:nvSpPr>
        <p:spPr bwMode="auto">
          <a:xfrm>
            <a:off x="1981200" y="6245225"/>
            <a:ext cx="2133600" cy="476250"/>
          </a:xfrm>
          <a:ln>
            <a:miter lim="800000"/>
          </a:ln>
        </p:spPr>
        <p:txBody>
          <a:bodyPr vert="horz" wrap="square" lIns="91440" tIns="45720" rIns="91440" bIns="45720" numCol="1" rtlCol="0" anchor="t" anchorCtr="0" compatLnSpc="1"/>
          <a:lstStyle/>
          <a:p>
            <a:pPr>
              <a:buFontTx/>
              <a:buNone/>
              <a:defRPr/>
            </a:pPr>
            <a:fld id="{D74F0EEC-A7E8-4E06-85B8-4E1ACA218B54}" type="datetime1">
              <a:rPr lang="zh-CN" altLang="en-US" noProof="0" smtClean="0">
                <a:latin typeface="+mn-lt"/>
              </a:rPr>
              <a:pPr>
                <a:buFontTx/>
                <a:buNone/>
                <a:defRPr/>
              </a:pPr>
              <a:t>2024/5/7</a:t>
            </a:fld>
            <a:endParaRPr lang="en-US" altLang="zh-CN" noProof="0">
              <a:latin typeface="+mn-lt"/>
            </a:endParaRPr>
          </a:p>
        </p:txBody>
      </p:sp>
      <p:sp>
        <p:nvSpPr>
          <p:cNvPr id="72707" name="灯片编号占位符 5">
            <a:extLst>
              <a:ext uri="{FF2B5EF4-FFF2-40B4-BE49-F238E27FC236}">
                <a16:creationId xmlns:a16="http://schemas.microsoft.com/office/drawing/2014/main" id="{187133DC-5618-4248-B93E-9FC62F498451}"/>
              </a:ext>
            </a:extLst>
          </p:cNvPr>
          <p:cNvSpPr>
            <a:spLocks noGrp="1" noChangeArrowheads="1"/>
          </p:cNvSpPr>
          <p:nvPr>
            <p:ph type="sldNum" sz="quarter" idx="12"/>
          </p:nvPr>
        </p:nvSpPr>
        <p:spPr bwMode="auto">
          <a:xfrm>
            <a:off x="8077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fld id="{05DAC662-4077-42F6-9B40-FF343110173D}" type="slidenum">
              <a:rPr lang="en-US" altLang="zh-CN" sz="1400">
                <a:latin typeface="Arial" panose="020B0604020202020204" pitchFamily="34" charset="0"/>
              </a:rPr>
              <a:pPr/>
              <a:t>27</a:t>
            </a:fld>
            <a:endParaRPr lang="en-US" altLang="zh-CN" sz="1400">
              <a:latin typeface="Arial" panose="020B0604020202020204" pitchFamily="34" charset="0"/>
            </a:endParaRPr>
          </a:p>
        </p:txBody>
      </p:sp>
      <p:sp>
        <p:nvSpPr>
          <p:cNvPr id="72708" name="Rectangle 2">
            <a:extLst>
              <a:ext uri="{FF2B5EF4-FFF2-40B4-BE49-F238E27FC236}">
                <a16:creationId xmlns:a16="http://schemas.microsoft.com/office/drawing/2014/main" id="{DA4B5B79-6759-4A24-B825-7F3FCEA8C50D}"/>
              </a:ext>
            </a:extLst>
          </p:cNvPr>
          <p:cNvSpPr>
            <a:spLocks noGrp="1" noChangeArrowheads="1"/>
          </p:cNvSpPr>
          <p:nvPr>
            <p:ph type="title" idx="4294967295"/>
          </p:nvPr>
        </p:nvSpPr>
        <p:spPr>
          <a:xfrm>
            <a:off x="2557463" y="404814"/>
            <a:ext cx="7283450" cy="714375"/>
          </a:xfrm>
        </p:spPr>
        <p:txBody>
          <a:bodyPr anchor="ctr"/>
          <a:lstStyle/>
          <a:p>
            <a:pPr eaLnBrk="1" hangingPunct="1"/>
            <a:r>
              <a:rPr lang="en-US" altLang="zh-CN">
                <a:latin typeface="Times New Roman" panose="02020603050405020304" pitchFamily="18" charset="0"/>
              </a:rPr>
              <a:t>4.3.3 </a:t>
            </a:r>
            <a:r>
              <a:rPr lang="zh-CN" altLang="en-US"/>
              <a:t>预测分析中错误的处理 </a:t>
            </a:r>
          </a:p>
        </p:txBody>
      </p:sp>
      <p:sp>
        <p:nvSpPr>
          <p:cNvPr id="72709" name="Rectangle 3">
            <a:extLst>
              <a:ext uri="{FF2B5EF4-FFF2-40B4-BE49-F238E27FC236}">
                <a16:creationId xmlns:a16="http://schemas.microsoft.com/office/drawing/2014/main" id="{73C57708-4F99-4B75-8D6B-5F2DF803B92D}"/>
              </a:ext>
            </a:extLst>
          </p:cNvPr>
          <p:cNvSpPr>
            <a:spLocks noGrp="1" noChangeArrowheads="1"/>
          </p:cNvSpPr>
          <p:nvPr>
            <p:ph type="body" idx="4294967295"/>
          </p:nvPr>
        </p:nvSpPr>
        <p:spPr>
          <a:xfrm>
            <a:off x="1703389" y="1555751"/>
            <a:ext cx="8785225" cy="4968875"/>
          </a:xfrm>
        </p:spPr>
        <p:txBody>
          <a:bodyPr/>
          <a:lstStyle/>
          <a:p>
            <a:pPr marL="609600" indent="-609600"/>
            <a:r>
              <a:rPr lang="zh-CN" altLang="en-US" sz="2600" dirty="0">
                <a:latin typeface="Times New Roman" panose="02020603050405020304" pitchFamily="18" charset="0"/>
              </a:rPr>
              <a:t>对语法变量</a:t>
            </a:r>
            <a:r>
              <a:rPr lang="en-US" altLang="zh-CN" sz="2600" dirty="0">
                <a:latin typeface="Times New Roman" panose="02020603050405020304" pitchFamily="18" charset="0"/>
              </a:rPr>
              <a:t>A</a:t>
            </a:r>
            <a:r>
              <a:rPr lang="zh-CN" altLang="en-US" sz="2600" dirty="0">
                <a:latin typeface="Times New Roman" panose="02020603050405020304" pitchFamily="18" charset="0"/>
              </a:rPr>
              <a:t>，如果</a:t>
            </a:r>
            <a:r>
              <a:rPr lang="en-US" altLang="zh-CN" sz="2600" dirty="0">
                <a:latin typeface="Times New Roman" panose="02020603050405020304" pitchFamily="18" charset="0"/>
              </a:rPr>
              <a:t>M[</a:t>
            </a:r>
            <a:r>
              <a:rPr lang="en-US" altLang="zh-CN" sz="2600" dirty="0" err="1">
                <a:latin typeface="Times New Roman" panose="02020603050405020304" pitchFamily="18" charset="0"/>
              </a:rPr>
              <a:t>A,a</a:t>
            </a:r>
            <a:r>
              <a:rPr lang="en-US" altLang="zh-CN" sz="2600" dirty="0">
                <a:latin typeface="Times New Roman" panose="02020603050405020304" pitchFamily="18" charset="0"/>
              </a:rPr>
              <a:t>]</a:t>
            </a:r>
            <a:r>
              <a:rPr lang="zh-CN" altLang="en-US" sz="2600" dirty="0">
                <a:latin typeface="Times New Roman" panose="02020603050405020304" pitchFamily="18" charset="0"/>
              </a:rPr>
              <a:t>无定义，并且</a:t>
            </a:r>
            <a:r>
              <a:rPr lang="en-US" altLang="zh-CN" sz="2600" dirty="0">
                <a:latin typeface="Times New Roman" panose="02020603050405020304" pitchFamily="18" charset="0"/>
              </a:rPr>
              <a:t>a</a:t>
            </a:r>
            <a:r>
              <a:rPr lang="zh-CN" altLang="en-US" sz="2600" dirty="0">
                <a:latin typeface="Times New Roman" panose="02020603050405020304" pitchFamily="18" charset="0"/>
              </a:rPr>
              <a:t>属于</a:t>
            </a:r>
            <a:r>
              <a:rPr lang="en-US" altLang="zh-CN" sz="2600" dirty="0">
                <a:latin typeface="Times New Roman" panose="02020603050405020304" pitchFamily="18" charset="0"/>
              </a:rPr>
              <a:t>FOLLOW(A)</a:t>
            </a:r>
            <a:r>
              <a:rPr lang="zh-CN" altLang="en-US" sz="2600" dirty="0">
                <a:latin typeface="Times New Roman" panose="02020603050405020304" pitchFamily="18" charset="0"/>
              </a:rPr>
              <a:t>，则增加</a:t>
            </a:r>
            <a:r>
              <a:rPr lang="en-US" altLang="zh-CN" sz="2600" dirty="0">
                <a:latin typeface="Times New Roman" panose="02020603050405020304" pitchFamily="18" charset="0"/>
              </a:rPr>
              <a:t>M[</a:t>
            </a:r>
            <a:r>
              <a:rPr lang="en-US" altLang="zh-CN" sz="2600" dirty="0" err="1">
                <a:latin typeface="Times New Roman" panose="02020603050405020304" pitchFamily="18" charset="0"/>
              </a:rPr>
              <a:t>A,a</a:t>
            </a:r>
            <a:r>
              <a:rPr lang="en-US" altLang="zh-CN" sz="2600" dirty="0">
                <a:latin typeface="Times New Roman" panose="02020603050405020304" pitchFamily="18" charset="0"/>
              </a:rPr>
              <a:t>]</a:t>
            </a:r>
            <a:r>
              <a:rPr lang="zh-CN" altLang="en-US" sz="2600" dirty="0">
                <a:latin typeface="Times New Roman" panose="02020603050405020304" pitchFamily="18" charset="0"/>
              </a:rPr>
              <a:t>为“同步点”</a:t>
            </a:r>
            <a:r>
              <a:rPr lang="en-US" altLang="zh-CN" sz="2600" dirty="0">
                <a:latin typeface="Times New Roman" panose="02020603050405020304" pitchFamily="18" charset="0"/>
              </a:rPr>
              <a:t>(synch), </a:t>
            </a:r>
            <a:r>
              <a:rPr lang="zh-CN" altLang="en-US" sz="2600" dirty="0">
                <a:latin typeface="Times New Roman" panose="02020603050405020304" pitchFamily="18" charset="0"/>
              </a:rPr>
              <a:t>同步记号选择方法如下：</a:t>
            </a:r>
          </a:p>
          <a:p>
            <a:pPr marL="990600" lvl="1" indent="-533400"/>
            <a:r>
              <a:rPr lang="zh-CN" altLang="en-US" sz="2600" dirty="0">
                <a:latin typeface="Times New Roman" panose="02020603050405020304" pitchFamily="18" charset="0"/>
              </a:rPr>
              <a:t>把</a:t>
            </a:r>
            <a:r>
              <a:rPr lang="en-US" altLang="zh-CN" sz="2600" dirty="0">
                <a:latin typeface="Times New Roman" panose="02020603050405020304" pitchFamily="18" charset="0"/>
              </a:rPr>
              <a:t>FOLLOW(</a:t>
            </a:r>
            <a:r>
              <a:rPr lang="en-US" altLang="zh-CN" sz="2600" i="1" dirty="0">
                <a:latin typeface="Times New Roman" panose="02020603050405020304" pitchFamily="18" charset="0"/>
              </a:rPr>
              <a:t>A</a:t>
            </a:r>
            <a:r>
              <a:rPr lang="en-US" altLang="zh-CN" sz="2600" dirty="0">
                <a:latin typeface="Times New Roman" panose="02020603050405020304" pitchFamily="18" charset="0"/>
              </a:rPr>
              <a:t>)</a:t>
            </a:r>
            <a:r>
              <a:rPr lang="zh-CN" altLang="en-US" sz="2600" dirty="0">
                <a:latin typeface="Times New Roman" panose="02020603050405020304" pitchFamily="18" charset="0"/>
              </a:rPr>
              <a:t>的所有符号放入语法变量</a:t>
            </a:r>
            <a:r>
              <a:rPr lang="en-US" altLang="zh-CN" sz="2600" i="1" dirty="0">
                <a:latin typeface="Times New Roman" panose="02020603050405020304" pitchFamily="18" charset="0"/>
              </a:rPr>
              <a:t>A</a:t>
            </a:r>
            <a:r>
              <a:rPr lang="zh-CN" altLang="en-US" sz="2600" dirty="0">
                <a:latin typeface="Times New Roman" panose="02020603050405020304" pitchFamily="18" charset="0"/>
              </a:rPr>
              <a:t>的同步记号集合中。</a:t>
            </a:r>
          </a:p>
          <a:p>
            <a:pPr marL="990600" lvl="1" indent="-533400"/>
            <a:r>
              <a:rPr lang="zh-CN" altLang="en-US" sz="2600" dirty="0">
                <a:latin typeface="Times New Roman" panose="02020603050405020304" pitchFamily="18" charset="0"/>
              </a:rPr>
              <a:t>把高层结构的开始符号加到低层结构的同步记号集合中。</a:t>
            </a:r>
          </a:p>
          <a:p>
            <a:pPr marL="990600" lvl="1" indent="-533400"/>
            <a:r>
              <a:rPr lang="zh-CN" altLang="en-US" sz="2600" dirty="0">
                <a:latin typeface="Times New Roman" panose="02020603050405020304" pitchFamily="18" charset="0"/>
              </a:rPr>
              <a:t>把</a:t>
            </a:r>
            <a:r>
              <a:rPr lang="en-US" altLang="zh-CN" sz="2600" dirty="0">
                <a:latin typeface="Times New Roman" panose="02020603050405020304" pitchFamily="18" charset="0"/>
              </a:rPr>
              <a:t>FIRST(</a:t>
            </a:r>
            <a:r>
              <a:rPr lang="en-US" altLang="zh-CN" sz="2600" i="1" dirty="0">
                <a:latin typeface="Times New Roman" panose="02020603050405020304" pitchFamily="18" charset="0"/>
              </a:rPr>
              <a:t>A</a:t>
            </a:r>
            <a:r>
              <a:rPr lang="en-US" altLang="zh-CN" sz="2600" dirty="0">
                <a:latin typeface="Times New Roman" panose="02020603050405020304" pitchFamily="18" charset="0"/>
              </a:rPr>
              <a:t>)</a:t>
            </a:r>
            <a:r>
              <a:rPr lang="zh-CN" altLang="en-US" sz="2600" dirty="0">
                <a:latin typeface="Times New Roman" panose="02020603050405020304" pitchFamily="18" charset="0"/>
              </a:rPr>
              <a:t>的符号加入</a:t>
            </a:r>
            <a:r>
              <a:rPr lang="en-US" altLang="zh-CN" sz="2600" i="1" dirty="0">
                <a:latin typeface="Times New Roman" panose="02020603050405020304" pitchFamily="18" charset="0"/>
              </a:rPr>
              <a:t>A</a:t>
            </a:r>
            <a:r>
              <a:rPr lang="zh-CN" altLang="en-US" sz="2600" dirty="0">
                <a:latin typeface="Times New Roman" panose="02020603050405020304" pitchFamily="18" charset="0"/>
              </a:rPr>
              <a:t>的同步记号集合。</a:t>
            </a:r>
          </a:p>
          <a:p>
            <a:pPr marL="990600" lvl="1" indent="-533400"/>
            <a:r>
              <a:rPr lang="zh-CN" altLang="en-US" sz="2600" dirty="0">
                <a:latin typeface="Times New Roman" panose="02020603050405020304" pitchFamily="18" charset="0"/>
              </a:rPr>
              <a:t>如果语法变量可以产生空串，若出错时栈顶是这样的语法变量，则可以使用产生空串的产生式。</a:t>
            </a:r>
          </a:p>
          <a:p>
            <a:pPr marL="990600" lvl="1" indent="-533400"/>
            <a:r>
              <a:rPr lang="zh-CN" altLang="en-US" sz="2600" dirty="0">
                <a:latin typeface="Times New Roman" panose="02020603050405020304" pitchFamily="18" charset="0"/>
              </a:rPr>
              <a:t>如果符号在栈顶而不能匹配，则弹出此符号。</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矩形 2">
                <a:extLst>
                  <a:ext uri="{FF2B5EF4-FFF2-40B4-BE49-F238E27FC236}">
                    <a16:creationId xmlns:a16="http://schemas.microsoft.com/office/drawing/2014/main" id="{DA2FA20C-F103-4973-B66C-A401FE0568EA}"/>
                  </a:ext>
                </a:extLst>
              </p:cNvPr>
              <p:cNvSpPr/>
              <p:nvPr/>
            </p:nvSpPr>
            <p:spPr>
              <a:xfrm>
                <a:off x="2227511" y="907534"/>
                <a:ext cx="2781531" cy="1077218"/>
              </a:xfrm>
              <a:prstGeom prst="rect">
                <a:avLst/>
              </a:prstGeom>
            </p:spPr>
            <p:txBody>
              <a:bodyPr wrap="none">
                <a:spAutoFit/>
              </a:bodyPr>
              <a:lstStyle/>
              <a:p>
                <a:r>
                  <a:rPr lang="en-US" altLang="zh-CN" sz="3200" b="1" dirty="0">
                    <a:solidFill>
                      <a:schemeClr val="tx1"/>
                    </a:solidFill>
                  </a:rPr>
                  <a:t>S</a:t>
                </a:r>
                <a14:m>
                  <m:oMath xmlns:m="http://schemas.openxmlformats.org/officeDocument/2006/math">
                    <m:r>
                      <a:rPr lang="en-US" altLang="zh-CN" sz="3200" b="1" i="0" smtClean="0">
                        <a:solidFill>
                          <a:schemeClr val="tx1"/>
                        </a:solidFill>
                        <a:latin typeface="Cambria Math" panose="02040503050406030204" pitchFamily="18" charset="0"/>
                      </a:rPr>
                      <m:t> </m:t>
                    </m:r>
                    <m:r>
                      <a:rPr lang="en-US" altLang="zh-CN" sz="3200" b="1" i="1" smtClean="0">
                        <a:solidFill>
                          <a:schemeClr val="tx1"/>
                        </a:solidFill>
                        <a:latin typeface="Cambria Math" panose="02040503050406030204" pitchFamily="18" charset="0"/>
                      </a:rPr>
                      <m:t>→</m:t>
                    </m:r>
                  </m:oMath>
                </a14:m>
                <a:r>
                  <a:rPr lang="en-US" altLang="zh-CN" sz="3200" b="1" dirty="0">
                    <a:solidFill>
                      <a:schemeClr val="tx1"/>
                    </a:solidFill>
                  </a:rPr>
                  <a:t> S*</a:t>
                </a:r>
                <a:r>
                  <a:rPr lang="en-US" altLang="zh-CN" sz="3200" b="1" dirty="0" err="1">
                    <a:solidFill>
                      <a:schemeClr val="tx1"/>
                    </a:solidFill>
                  </a:rPr>
                  <a:t>aP</a:t>
                </a:r>
                <a:r>
                  <a:rPr lang="en-US" altLang="zh-CN" sz="3200" b="1" dirty="0">
                    <a:solidFill>
                      <a:schemeClr val="tx1"/>
                    </a:solidFill>
                  </a:rPr>
                  <a:t> | *</a:t>
                </a:r>
                <a:r>
                  <a:rPr lang="en-US" altLang="zh-CN" sz="3200" b="1" dirty="0" err="1">
                    <a:solidFill>
                      <a:schemeClr val="tx1"/>
                    </a:solidFill>
                  </a:rPr>
                  <a:t>aP</a:t>
                </a:r>
                <a:endParaRPr lang="en-US" altLang="zh-CN" sz="3200" b="1" dirty="0">
                  <a:solidFill>
                    <a:schemeClr val="tx1"/>
                  </a:solidFill>
                </a:endParaRPr>
              </a:p>
              <a:p>
                <a:r>
                  <a:rPr lang="en-US" altLang="zh-CN" sz="3200" b="1" dirty="0" err="1">
                    <a:solidFill>
                      <a:schemeClr val="tx1"/>
                    </a:solidFill>
                  </a:rPr>
                  <a:t>P</a:t>
                </a:r>
                <a14:m>
                  <m:oMath xmlns:m="http://schemas.openxmlformats.org/officeDocument/2006/math">
                    <m:r>
                      <a:rPr lang="en-US" altLang="zh-CN" sz="3200" b="1">
                        <a:solidFill>
                          <a:schemeClr val="tx1"/>
                        </a:solidFill>
                        <a:latin typeface="Cambria Math" panose="02040503050406030204" pitchFamily="18" charset="0"/>
                      </a:rPr>
                      <m:t> </m:t>
                    </m:r>
                    <m:r>
                      <a:rPr lang="en-US" altLang="zh-CN" sz="3200" b="1" i="1">
                        <a:solidFill>
                          <a:schemeClr val="tx1"/>
                        </a:solidFill>
                        <a:latin typeface="Cambria Math" panose="02040503050406030204" pitchFamily="18" charset="0"/>
                      </a:rPr>
                      <m:t>→</m:t>
                    </m:r>
                  </m:oMath>
                </a14:m>
                <a:r>
                  <a:rPr lang="en-US" altLang="zh-CN" sz="3200" b="1" dirty="0">
                    <a:solidFill>
                      <a:schemeClr val="tx1"/>
                    </a:solidFill>
                  </a:rPr>
                  <a:t> </a:t>
                </a:r>
                <a:r>
                  <a:rPr lang="en-US" altLang="zh-CN" sz="3200" b="1" dirty="0" err="1">
                    <a:solidFill>
                      <a:schemeClr val="tx1"/>
                    </a:solidFill>
                  </a:rPr>
                  <a:t>+aP</a:t>
                </a:r>
                <a:r>
                  <a:rPr lang="en-US" altLang="zh-CN" sz="3200" b="1" dirty="0">
                    <a:solidFill>
                      <a:schemeClr val="tx1"/>
                    </a:solidFill>
                  </a:rPr>
                  <a:t> | +a</a:t>
                </a:r>
                <a:endParaRPr lang="zh-CN" altLang="en-US" sz="3200" b="1" dirty="0">
                  <a:solidFill>
                    <a:schemeClr val="tx1"/>
                  </a:solidFill>
                </a:endParaRPr>
              </a:p>
            </p:txBody>
          </p:sp>
        </mc:Choice>
        <mc:Fallback>
          <p:sp>
            <p:nvSpPr>
              <p:cNvPr id="3" name="矩形 2">
                <a:extLst>
                  <a:ext uri="{FF2B5EF4-FFF2-40B4-BE49-F238E27FC236}">
                    <a16:creationId xmlns:a16="http://schemas.microsoft.com/office/drawing/2014/main" id="{DA2FA20C-F103-4973-B66C-A401FE0568EA}"/>
                  </a:ext>
                </a:extLst>
              </p:cNvPr>
              <p:cNvSpPr>
                <a:spLocks noRot="1" noChangeAspect="1" noMove="1" noResize="1" noEditPoints="1" noAdjustHandles="1" noChangeArrowheads="1" noChangeShapeType="1" noTextEdit="1"/>
              </p:cNvSpPr>
              <p:nvPr/>
            </p:nvSpPr>
            <p:spPr>
              <a:xfrm>
                <a:off x="2227511" y="907534"/>
                <a:ext cx="2781531" cy="1077218"/>
              </a:xfrm>
              <a:prstGeom prst="rect">
                <a:avLst/>
              </a:prstGeom>
              <a:blipFill>
                <a:blip r:embed="rId2"/>
                <a:stretch>
                  <a:fillRect l="-5470" t="-7345" r="-4595" b="-17514"/>
                </a:stretch>
              </a:blipFill>
            </p:spPr>
            <p:txBody>
              <a:bodyPr/>
              <a:lstStyle/>
              <a:p>
                <a:r>
                  <a:rPr lang="zh-CN" altLang="en-US">
                    <a:noFill/>
                  </a:rPr>
                  <a:t> </a:t>
                </a:r>
              </a:p>
            </p:txBody>
          </p:sp>
        </mc:Fallback>
      </mc:AlternateContent>
      <p:sp>
        <p:nvSpPr>
          <p:cNvPr id="4" name="矩形 3">
            <a:extLst>
              <a:ext uri="{FF2B5EF4-FFF2-40B4-BE49-F238E27FC236}">
                <a16:creationId xmlns:a16="http://schemas.microsoft.com/office/drawing/2014/main" id="{26692CC0-2105-4D0D-A692-CF278DFCF104}"/>
              </a:ext>
            </a:extLst>
          </p:cNvPr>
          <p:cNvSpPr/>
          <p:nvPr/>
        </p:nvSpPr>
        <p:spPr>
          <a:xfrm>
            <a:off x="2227511" y="2351782"/>
            <a:ext cx="7787709" cy="1200329"/>
          </a:xfrm>
          <a:prstGeom prst="rect">
            <a:avLst/>
          </a:prstGeom>
        </p:spPr>
        <p:txBody>
          <a:bodyPr wrap="none">
            <a:spAutoFit/>
          </a:bodyPr>
          <a:lstStyle/>
          <a:p>
            <a:pPr marL="457200" indent="-457200">
              <a:buAutoNum type="arabicPeriod"/>
            </a:pPr>
            <a:r>
              <a:rPr lang="zh-CN" altLang="en-US" sz="2400" b="1" dirty="0"/>
              <a:t>是否为</a:t>
            </a:r>
            <a:r>
              <a:rPr lang="en-US" altLang="zh-CN" sz="2400" b="1" dirty="0"/>
              <a:t>LL(1)</a:t>
            </a:r>
            <a:r>
              <a:rPr lang="zh-CN" altLang="en-US" sz="2400" b="1" dirty="0"/>
              <a:t>型文法？若是，证明之；若不是，改写之</a:t>
            </a:r>
            <a:endParaRPr lang="en-US" altLang="zh-CN" sz="2400" b="1" dirty="0"/>
          </a:p>
          <a:p>
            <a:pPr marL="457200" indent="-457200">
              <a:buAutoNum type="arabicPeriod"/>
            </a:pPr>
            <a:r>
              <a:rPr lang="zh-CN" altLang="en-US" sz="2400" b="1" dirty="0">
                <a:solidFill>
                  <a:schemeClr val="tx1"/>
                </a:solidFill>
              </a:rPr>
              <a:t>构造其预测分析表</a:t>
            </a:r>
            <a:endParaRPr lang="en-US" altLang="zh-CN" sz="2400" b="1" dirty="0">
              <a:solidFill>
                <a:schemeClr val="tx1"/>
              </a:solidFill>
            </a:endParaRPr>
          </a:p>
          <a:p>
            <a:pPr marL="457200" indent="-457200">
              <a:buAutoNum type="arabicPeriod"/>
            </a:pPr>
            <a:r>
              <a:rPr lang="zh-CN" altLang="en-US" sz="2400" b="1" dirty="0"/>
              <a:t>写出字符串</a:t>
            </a:r>
            <a:r>
              <a:rPr lang="en-US" altLang="zh-CN" sz="2400" b="1" dirty="0"/>
              <a:t>*</a:t>
            </a:r>
            <a:r>
              <a:rPr lang="en-US" altLang="zh-CN" sz="2400" b="1" dirty="0" err="1"/>
              <a:t>a+a</a:t>
            </a:r>
            <a:r>
              <a:rPr lang="en-US" altLang="zh-CN" sz="2400" b="1" dirty="0"/>
              <a:t>*</a:t>
            </a:r>
            <a:r>
              <a:rPr lang="en-US" altLang="zh-CN" sz="2400" b="1" dirty="0" err="1"/>
              <a:t>a+a+a</a:t>
            </a:r>
            <a:r>
              <a:rPr lang="zh-CN" altLang="en-US" sz="2400" b="1" dirty="0"/>
              <a:t>的识别过程</a:t>
            </a:r>
            <a:endParaRPr lang="zh-CN" altLang="en-US" sz="2400" b="1" dirty="0">
              <a:solidFill>
                <a:schemeClr val="tx1"/>
              </a:solidFill>
            </a:endParaRPr>
          </a:p>
        </p:txBody>
      </p:sp>
    </p:spTree>
    <p:extLst>
      <p:ext uri="{BB962C8B-B14F-4D97-AF65-F5344CB8AC3E}">
        <p14:creationId xmlns:p14="http://schemas.microsoft.com/office/powerpoint/2010/main" val="23914349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矩形 2">
                <a:extLst>
                  <a:ext uri="{FF2B5EF4-FFF2-40B4-BE49-F238E27FC236}">
                    <a16:creationId xmlns:a16="http://schemas.microsoft.com/office/drawing/2014/main" id="{DA2FA20C-F103-4973-B66C-A401FE0568EA}"/>
                  </a:ext>
                </a:extLst>
              </p:cNvPr>
              <p:cNvSpPr/>
              <p:nvPr/>
            </p:nvSpPr>
            <p:spPr>
              <a:xfrm>
                <a:off x="2629320" y="985897"/>
                <a:ext cx="2691441" cy="2062103"/>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altLang="zh-CN" sz="3200" i="1" dirty="0" smtClean="0">
                          <a:latin typeface="Cambria Math" panose="02040503050406030204" pitchFamily="18" charset="0"/>
                        </a:rPr>
                        <m:t>𝐴</m:t>
                      </m:r>
                      <m:r>
                        <a:rPr lang="en-US" altLang="zh-CN" sz="3200" i="1" dirty="0" smtClean="0">
                          <a:latin typeface="Cambria Math" panose="02040503050406030204" pitchFamily="18" charset="0"/>
                        </a:rPr>
                        <m:t>→</m:t>
                      </m:r>
                      <m:r>
                        <a:rPr lang="en-US" altLang="zh-CN" sz="3200" i="1" dirty="0" smtClean="0">
                          <a:latin typeface="Cambria Math" panose="02040503050406030204" pitchFamily="18" charset="0"/>
                        </a:rPr>
                        <m:t>𝐴</m:t>
                      </m:r>
                      <m:r>
                        <a:rPr lang="en-US" altLang="zh-CN" sz="3200" i="1" dirty="0" smtClean="0">
                          <a:latin typeface="Cambria Math" panose="02040503050406030204" pitchFamily="18" charset="0"/>
                        </a:rPr>
                        <m:t>∨</m:t>
                      </m:r>
                      <m:r>
                        <a:rPr lang="en-US" altLang="zh-CN" sz="3200" i="1" dirty="0" smtClean="0">
                          <a:latin typeface="Cambria Math" panose="02040503050406030204" pitchFamily="18" charset="0"/>
                        </a:rPr>
                        <m:t>𝐵</m:t>
                      </m:r>
                      <m:r>
                        <a:rPr lang="en-US" altLang="zh-CN" sz="3200" b="0" i="1" dirty="0" smtClean="0">
                          <a:latin typeface="Cambria Math" panose="02040503050406030204" pitchFamily="18" charset="0"/>
                        </a:rPr>
                        <m:t> </m:t>
                      </m:r>
                      <m:r>
                        <a:rPr lang="en-US" altLang="zh-CN" sz="3200" i="1" dirty="0" smtClean="0">
                          <a:latin typeface="Cambria Math" panose="02040503050406030204" pitchFamily="18" charset="0"/>
                        </a:rPr>
                        <m:t>|</m:t>
                      </m:r>
                      <m:r>
                        <a:rPr lang="en-US" altLang="zh-CN" sz="3200" b="0" i="1" dirty="0" smtClean="0">
                          <a:latin typeface="Cambria Math" panose="02040503050406030204" pitchFamily="18" charset="0"/>
                        </a:rPr>
                        <m:t> </m:t>
                      </m:r>
                      <m:r>
                        <a:rPr lang="en-US" altLang="zh-CN" sz="3200" i="1" dirty="0" smtClean="0">
                          <a:latin typeface="Cambria Math" panose="02040503050406030204" pitchFamily="18" charset="0"/>
                        </a:rPr>
                        <m:t>𝐵</m:t>
                      </m:r>
                    </m:oMath>
                  </m:oMathPara>
                </a14:m>
                <a:endParaRPr lang="en-US" altLang="zh-CN" sz="3200" dirty="0"/>
              </a:p>
              <a:p>
                <a14:m>
                  <m:oMathPara xmlns:m="http://schemas.openxmlformats.org/officeDocument/2006/math">
                    <m:oMathParaPr>
                      <m:jc m:val="centerGroup"/>
                    </m:oMathParaPr>
                    <m:oMath xmlns:m="http://schemas.openxmlformats.org/officeDocument/2006/math">
                      <m:r>
                        <a:rPr lang="en-US" altLang="zh-CN" sz="3200" i="1" dirty="0" smtClean="0">
                          <a:latin typeface="Cambria Math" panose="02040503050406030204" pitchFamily="18" charset="0"/>
                        </a:rPr>
                        <m:t>𝐵</m:t>
                      </m:r>
                      <m:r>
                        <a:rPr lang="en-US" altLang="zh-CN" sz="3200" i="1" dirty="0" smtClean="0">
                          <a:latin typeface="Cambria Math" panose="02040503050406030204" pitchFamily="18" charset="0"/>
                        </a:rPr>
                        <m:t>→</m:t>
                      </m:r>
                      <m:r>
                        <a:rPr lang="en-US" altLang="zh-CN" sz="3200" i="1" dirty="0" smtClean="0">
                          <a:latin typeface="Cambria Math" panose="02040503050406030204" pitchFamily="18" charset="0"/>
                        </a:rPr>
                        <m:t>𝐵</m:t>
                      </m:r>
                      <m:r>
                        <a:rPr lang="en-US" altLang="zh-CN" sz="3200" i="1" dirty="0" smtClean="0">
                          <a:latin typeface="Cambria Math" panose="02040503050406030204" pitchFamily="18" charset="0"/>
                        </a:rPr>
                        <m:t>∧</m:t>
                      </m:r>
                      <m:r>
                        <a:rPr lang="en-US" altLang="zh-CN" sz="3200" i="1" dirty="0" smtClean="0">
                          <a:latin typeface="Cambria Math" panose="02040503050406030204" pitchFamily="18" charset="0"/>
                        </a:rPr>
                        <m:t>𝐶</m:t>
                      </m:r>
                      <m:r>
                        <a:rPr lang="en-US" altLang="zh-CN" sz="3200" b="0" i="1" dirty="0" smtClean="0">
                          <a:latin typeface="Cambria Math" panose="02040503050406030204" pitchFamily="18" charset="0"/>
                        </a:rPr>
                        <m:t> </m:t>
                      </m:r>
                      <m:r>
                        <a:rPr lang="en-US" altLang="zh-CN" sz="3200" i="1" dirty="0" smtClean="0">
                          <a:latin typeface="Cambria Math" panose="02040503050406030204" pitchFamily="18" charset="0"/>
                        </a:rPr>
                        <m:t>|</m:t>
                      </m:r>
                      <m:r>
                        <a:rPr lang="en-US" altLang="zh-CN" sz="3200" b="0" i="1" dirty="0" smtClean="0">
                          <a:latin typeface="Cambria Math" panose="02040503050406030204" pitchFamily="18" charset="0"/>
                        </a:rPr>
                        <m:t> </m:t>
                      </m:r>
                      <m:r>
                        <a:rPr lang="en-US" altLang="zh-CN" sz="3200" i="1" dirty="0" smtClean="0">
                          <a:latin typeface="Cambria Math" panose="02040503050406030204" pitchFamily="18" charset="0"/>
                        </a:rPr>
                        <m:t>𝐶</m:t>
                      </m:r>
                    </m:oMath>
                  </m:oMathPara>
                </a14:m>
                <a:endParaRPr lang="en-US" altLang="zh-CN" sz="3200" i="1" dirty="0">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en-US" altLang="zh-CN" sz="3200" i="1" dirty="0" smtClean="0">
                          <a:latin typeface="Cambria Math" panose="02040503050406030204" pitchFamily="18" charset="0"/>
                        </a:rPr>
                        <m:t>𝐶</m:t>
                      </m:r>
                      <m:r>
                        <a:rPr lang="en-US" altLang="zh-CN" sz="3200" i="1" dirty="0" smtClean="0">
                          <a:latin typeface="Cambria Math" panose="02040503050406030204" pitchFamily="18" charset="0"/>
                        </a:rPr>
                        <m:t>→</m:t>
                      </m:r>
                      <m:r>
                        <a:rPr lang="en-US" altLang="zh-CN" sz="3200" i="1" dirty="0" smtClean="0">
                          <a:latin typeface="Cambria Math" panose="02040503050406030204" pitchFamily="18" charset="0"/>
                        </a:rPr>
                        <m:t>﹁</m:t>
                      </m:r>
                      <m:r>
                        <a:rPr lang="en-US" altLang="zh-CN" sz="3200" i="1" dirty="0" smtClean="0">
                          <a:latin typeface="Cambria Math" panose="02040503050406030204" pitchFamily="18" charset="0"/>
                        </a:rPr>
                        <m:t>𝐷</m:t>
                      </m:r>
                      <m:r>
                        <a:rPr lang="en-US" altLang="zh-CN" sz="3200" b="0" i="1" dirty="0" smtClean="0">
                          <a:latin typeface="Cambria Math" panose="02040503050406030204" pitchFamily="18" charset="0"/>
                        </a:rPr>
                        <m:t> </m:t>
                      </m:r>
                      <m:r>
                        <a:rPr lang="en-US" altLang="zh-CN" sz="3200" i="1" dirty="0" smtClean="0">
                          <a:latin typeface="Cambria Math" panose="02040503050406030204" pitchFamily="18" charset="0"/>
                        </a:rPr>
                        <m:t>|</m:t>
                      </m:r>
                      <m:r>
                        <a:rPr lang="en-US" altLang="zh-CN" sz="3200" b="0" i="1" dirty="0" smtClean="0">
                          <a:latin typeface="Cambria Math" panose="02040503050406030204" pitchFamily="18" charset="0"/>
                        </a:rPr>
                        <m:t> </m:t>
                      </m:r>
                      <m:r>
                        <a:rPr lang="en-US" altLang="zh-CN" sz="3200" i="1" dirty="0" smtClean="0">
                          <a:latin typeface="Cambria Math" panose="02040503050406030204" pitchFamily="18" charset="0"/>
                        </a:rPr>
                        <m:t>𝐷</m:t>
                      </m:r>
                    </m:oMath>
                  </m:oMathPara>
                </a14:m>
                <a:endParaRPr lang="en-US" altLang="zh-CN" sz="3200" dirty="0"/>
              </a:p>
              <a:p>
                <a14:m>
                  <m:oMathPara xmlns:m="http://schemas.openxmlformats.org/officeDocument/2006/math">
                    <m:oMathParaPr>
                      <m:jc m:val="centerGroup"/>
                    </m:oMathParaPr>
                    <m:oMath xmlns:m="http://schemas.openxmlformats.org/officeDocument/2006/math">
                      <m:r>
                        <a:rPr lang="en-US" altLang="zh-CN" sz="3200" i="1" dirty="0" smtClean="0">
                          <a:latin typeface="Cambria Math" panose="02040503050406030204" pitchFamily="18" charset="0"/>
                        </a:rPr>
                        <m:t>𝐷</m:t>
                      </m:r>
                      <m:r>
                        <a:rPr lang="en-US" altLang="zh-CN" sz="3200" i="1" dirty="0" smtClean="0">
                          <a:latin typeface="Cambria Math" panose="02040503050406030204" pitchFamily="18" charset="0"/>
                        </a:rPr>
                        <m:t>→</m:t>
                      </m:r>
                      <m:d>
                        <m:dPr>
                          <m:ctrlPr>
                            <a:rPr lang="en-US" altLang="zh-CN" sz="3200" i="1" dirty="0" smtClean="0">
                              <a:latin typeface="Cambria Math" panose="02040503050406030204" pitchFamily="18" charset="0"/>
                            </a:rPr>
                          </m:ctrlPr>
                        </m:dPr>
                        <m:e>
                          <m:r>
                            <a:rPr lang="en-US" altLang="zh-CN" sz="3200" i="1" dirty="0" smtClean="0">
                              <a:latin typeface="Cambria Math" panose="02040503050406030204" pitchFamily="18" charset="0"/>
                            </a:rPr>
                            <m:t>𝐴</m:t>
                          </m:r>
                        </m:e>
                      </m:d>
                      <m:r>
                        <a:rPr lang="en-US" altLang="zh-CN" sz="3200" i="1" dirty="0" smtClean="0">
                          <a:latin typeface="Cambria Math" panose="02040503050406030204" pitchFamily="18" charset="0"/>
                        </a:rPr>
                        <m:t>|</m:t>
                      </m:r>
                      <m:r>
                        <a:rPr lang="en-US" altLang="zh-CN" sz="3200" b="0" i="1" dirty="0" smtClean="0">
                          <a:latin typeface="Cambria Math" panose="02040503050406030204" pitchFamily="18" charset="0"/>
                        </a:rPr>
                        <m:t> </m:t>
                      </m:r>
                      <m:r>
                        <a:rPr lang="en-US" altLang="zh-CN" sz="3200" i="1" dirty="0" err="1">
                          <a:latin typeface="Cambria Math" panose="02040503050406030204" pitchFamily="18" charset="0"/>
                        </a:rPr>
                        <m:t>𝑖</m:t>
                      </m:r>
                    </m:oMath>
                  </m:oMathPara>
                </a14:m>
                <a:endParaRPr lang="en-US" altLang="zh-CN" sz="3200" dirty="0"/>
              </a:p>
            </p:txBody>
          </p:sp>
        </mc:Choice>
        <mc:Fallback>
          <p:sp>
            <p:nvSpPr>
              <p:cNvPr id="3" name="矩形 2">
                <a:extLst>
                  <a:ext uri="{FF2B5EF4-FFF2-40B4-BE49-F238E27FC236}">
                    <a16:creationId xmlns:a16="http://schemas.microsoft.com/office/drawing/2014/main" id="{DA2FA20C-F103-4973-B66C-A401FE0568EA}"/>
                  </a:ext>
                </a:extLst>
              </p:cNvPr>
              <p:cNvSpPr>
                <a:spLocks noRot="1" noChangeAspect="1" noMove="1" noResize="1" noEditPoints="1" noAdjustHandles="1" noChangeArrowheads="1" noChangeShapeType="1" noTextEdit="1"/>
              </p:cNvSpPr>
              <p:nvPr/>
            </p:nvSpPr>
            <p:spPr>
              <a:xfrm>
                <a:off x="2629320" y="985897"/>
                <a:ext cx="2691441" cy="2062103"/>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矩形 3">
                <a:extLst>
                  <a:ext uri="{FF2B5EF4-FFF2-40B4-BE49-F238E27FC236}">
                    <a16:creationId xmlns:a16="http://schemas.microsoft.com/office/drawing/2014/main" id="{26692CC0-2105-4D0D-A692-CF278DFCF104}"/>
                  </a:ext>
                </a:extLst>
              </p:cNvPr>
              <p:cNvSpPr/>
              <p:nvPr/>
            </p:nvSpPr>
            <p:spPr>
              <a:xfrm>
                <a:off x="2407944" y="3644900"/>
                <a:ext cx="5864362" cy="707886"/>
              </a:xfrm>
              <a:prstGeom prst="rect">
                <a:avLst/>
              </a:prstGeom>
            </p:spPr>
            <p:txBody>
              <a:bodyPr wrap="none">
                <a:spAutoFit/>
              </a:bodyPr>
              <a:lstStyle/>
              <a:p>
                <a:pPr marL="457200" indent="-457200">
                  <a:buAutoNum type="arabicPeriod"/>
                </a:pPr>
                <a:r>
                  <a:rPr lang="zh-CN" altLang="en-US" sz="2000" b="1" dirty="0"/>
                  <a:t>是否为</a:t>
                </a:r>
                <a:r>
                  <a:rPr lang="en-US" altLang="zh-CN" sz="2000" b="1" dirty="0"/>
                  <a:t>LL(1)</a:t>
                </a:r>
                <a:r>
                  <a:rPr lang="zh-CN" altLang="en-US" sz="2000" b="1" dirty="0"/>
                  <a:t>型文法？若是，</a:t>
                </a:r>
                <a:r>
                  <a:rPr lang="zh-CN" altLang="en-US" sz="2000" b="1" dirty="0">
                    <a:solidFill>
                      <a:schemeClr val="tx1"/>
                    </a:solidFill>
                  </a:rPr>
                  <a:t>构造其预测分析表</a:t>
                </a:r>
                <a:endParaRPr lang="en-US" altLang="zh-CN" sz="2000" b="1" dirty="0">
                  <a:solidFill>
                    <a:schemeClr val="tx1"/>
                  </a:solidFill>
                </a:endParaRPr>
              </a:p>
              <a:p>
                <a:pPr marL="457200" indent="-457200">
                  <a:buAutoNum type="arabicPeriod"/>
                </a:pPr>
                <a:r>
                  <a:rPr lang="zh-CN" altLang="en-US" sz="2000" b="1" dirty="0"/>
                  <a:t>写出</a:t>
                </a:r>
                <a:r>
                  <a:rPr lang="en-US" altLang="zh-CN" sz="2000" b="1" dirty="0"/>
                  <a:t>LL(1)</a:t>
                </a:r>
                <a:r>
                  <a:rPr lang="zh-CN" altLang="en-US" sz="2000" b="1" dirty="0"/>
                  <a:t>算法分析字符串</a:t>
                </a:r>
                <a14:m>
                  <m:oMath xmlns:m="http://schemas.openxmlformats.org/officeDocument/2006/math">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𝒊</m:t>
                    </m:r>
                    <m:r>
                      <a:rPr lang="en-US" altLang="zh-CN" sz="2000" b="1" i="1" smtClean="0">
                        <a:latin typeface="Cambria Math" panose="02040503050406030204" pitchFamily="18" charset="0"/>
                      </a:rPr>
                      <m:t>∨</m:t>
                    </m:r>
                    <m:d>
                      <m:dPr>
                        <m:ctrlPr>
                          <a:rPr lang="en-US" altLang="zh-CN" sz="2000" b="1" i="1" smtClean="0">
                            <a:latin typeface="Cambria Math" panose="02040503050406030204" pitchFamily="18" charset="0"/>
                          </a:rPr>
                        </m:ctrlPr>
                      </m:dPr>
                      <m:e>
                        <m:r>
                          <a:rPr lang="en-US" altLang="zh-CN" sz="2000" b="1" i="1" smtClean="0">
                            <a:latin typeface="Cambria Math" panose="02040503050406030204" pitchFamily="18" charset="0"/>
                          </a:rPr>
                          <m:t>𝒊</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𝒊</m:t>
                        </m:r>
                      </m:e>
                    </m:d>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𝒊</m:t>
                    </m:r>
                  </m:oMath>
                </a14:m>
                <a:r>
                  <a:rPr lang="zh-CN" altLang="en-US" sz="2000" b="1" dirty="0"/>
                  <a:t>的过程</a:t>
                </a:r>
                <a:endParaRPr lang="zh-CN" altLang="en-US" sz="2000" b="1" dirty="0">
                  <a:solidFill>
                    <a:schemeClr val="tx1"/>
                  </a:solidFill>
                </a:endParaRPr>
              </a:p>
            </p:txBody>
          </p:sp>
        </mc:Choice>
        <mc:Fallback>
          <p:sp>
            <p:nvSpPr>
              <p:cNvPr id="4" name="矩形 3">
                <a:extLst>
                  <a:ext uri="{FF2B5EF4-FFF2-40B4-BE49-F238E27FC236}">
                    <a16:creationId xmlns:a16="http://schemas.microsoft.com/office/drawing/2014/main" id="{26692CC0-2105-4D0D-A692-CF278DFCF104}"/>
                  </a:ext>
                </a:extLst>
              </p:cNvPr>
              <p:cNvSpPr>
                <a:spLocks noRot="1" noChangeAspect="1" noMove="1" noResize="1" noEditPoints="1" noAdjustHandles="1" noChangeArrowheads="1" noChangeShapeType="1" noTextEdit="1"/>
              </p:cNvSpPr>
              <p:nvPr/>
            </p:nvSpPr>
            <p:spPr>
              <a:xfrm>
                <a:off x="2407944" y="3644900"/>
                <a:ext cx="5864362" cy="707886"/>
              </a:xfrm>
              <a:prstGeom prst="rect">
                <a:avLst/>
              </a:prstGeom>
              <a:blipFill>
                <a:blip r:embed="rId3"/>
                <a:stretch>
                  <a:fillRect l="-728" t="-5172" r="-416" b="-1465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27134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日期占位符 3">
            <a:extLst>
              <a:ext uri="{FF2B5EF4-FFF2-40B4-BE49-F238E27FC236}">
                <a16:creationId xmlns:a16="http://schemas.microsoft.com/office/drawing/2014/main" id="{76CD710C-03C5-4C90-9611-6500D9FA481B}"/>
              </a:ext>
            </a:extLst>
          </p:cNvPr>
          <p:cNvSpPr>
            <a:spLocks noGrp="1"/>
          </p:cNvSpPr>
          <p:nvPr>
            <p:ph type="dt" sz="quarter" idx="10"/>
          </p:nvPr>
        </p:nvSpPr>
        <p:spPr bwMode="auto">
          <a:xfrm>
            <a:off x="1981200" y="6245225"/>
            <a:ext cx="2133600" cy="476250"/>
          </a:xfrm>
          <a:ln>
            <a:miter lim="800000"/>
          </a:ln>
        </p:spPr>
        <p:txBody>
          <a:bodyPr vert="horz" wrap="square" lIns="91440" tIns="45720" rIns="91440" bIns="45720" numCol="1" rtlCol="0" anchor="t" anchorCtr="0" compatLnSpc="1"/>
          <a:lstStyle/>
          <a:p>
            <a:pPr>
              <a:buFontTx/>
              <a:buNone/>
              <a:defRPr/>
            </a:pPr>
            <a:fld id="{BDD71095-6652-469B-9EFA-8161F6488115}" type="datetime1">
              <a:rPr lang="zh-CN" altLang="en-US" noProof="0" smtClean="0">
                <a:latin typeface="+mn-lt"/>
              </a:rPr>
              <a:pPr>
                <a:buFontTx/>
                <a:buNone/>
                <a:defRPr/>
              </a:pPr>
              <a:t>2024/5/7</a:t>
            </a:fld>
            <a:endParaRPr lang="en-US" altLang="zh-CN" noProof="0">
              <a:latin typeface="+mn-lt"/>
            </a:endParaRPr>
          </a:p>
        </p:txBody>
      </p:sp>
      <p:sp>
        <p:nvSpPr>
          <p:cNvPr id="52227" name="灯片编号占位符 5">
            <a:extLst>
              <a:ext uri="{FF2B5EF4-FFF2-40B4-BE49-F238E27FC236}">
                <a16:creationId xmlns:a16="http://schemas.microsoft.com/office/drawing/2014/main" id="{72C3D123-BCA0-4B5D-BB1B-8746BA0DF0C0}"/>
              </a:ext>
            </a:extLst>
          </p:cNvPr>
          <p:cNvSpPr>
            <a:spLocks noGrp="1" noChangeArrowheads="1"/>
          </p:cNvSpPr>
          <p:nvPr>
            <p:ph type="sldNum" sz="quarter" idx="12"/>
          </p:nvPr>
        </p:nvSpPr>
        <p:spPr bwMode="auto">
          <a:xfrm>
            <a:off x="8077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fld id="{3B4C1730-701C-49A1-A31E-20AE5FFBBF95}" type="slidenum">
              <a:rPr lang="en-US" altLang="zh-CN" sz="1400">
                <a:latin typeface="Arial" panose="020B0604020202020204" pitchFamily="34" charset="0"/>
              </a:rPr>
              <a:pPr/>
              <a:t>3</a:t>
            </a:fld>
            <a:endParaRPr lang="en-US" altLang="zh-CN" sz="1400">
              <a:latin typeface="Arial" panose="020B0604020202020204" pitchFamily="34" charset="0"/>
            </a:endParaRPr>
          </a:p>
        </p:txBody>
      </p:sp>
      <p:sp>
        <p:nvSpPr>
          <p:cNvPr id="52228" name="Rectangle 2">
            <a:extLst>
              <a:ext uri="{FF2B5EF4-FFF2-40B4-BE49-F238E27FC236}">
                <a16:creationId xmlns:a16="http://schemas.microsoft.com/office/drawing/2014/main" id="{21566197-38EC-490C-91DA-1E976CC41829}"/>
              </a:ext>
            </a:extLst>
          </p:cNvPr>
          <p:cNvSpPr>
            <a:spLocks noGrp="1" noChangeArrowheads="1"/>
          </p:cNvSpPr>
          <p:nvPr>
            <p:ph type="title" idx="4294967295"/>
          </p:nvPr>
        </p:nvSpPr>
        <p:spPr>
          <a:xfrm>
            <a:off x="2497138" y="433388"/>
            <a:ext cx="8170862" cy="908050"/>
          </a:xfrm>
        </p:spPr>
        <p:txBody>
          <a:bodyPr vert="horz" lIns="92075" tIns="46038" rIns="92075" bIns="46038" rtlCol="0" anchor="ctr">
            <a:normAutofit/>
          </a:bodyPr>
          <a:lstStyle/>
          <a:p>
            <a:pPr eaLnBrk="1" hangingPunct="1"/>
            <a:r>
              <a:rPr lang="zh-CN" altLang="en-US" sz="3600">
                <a:latin typeface="Times New Roman" panose="02020603050405020304" pitchFamily="18" charset="0"/>
              </a:rPr>
              <a:t>例 	表达式文法的语法符号的</a:t>
            </a:r>
            <a:r>
              <a:rPr lang="en-US" altLang="zh-CN" sz="3600">
                <a:latin typeface="Times New Roman" panose="02020603050405020304" pitchFamily="18" charset="0"/>
              </a:rPr>
              <a:t>FIRST </a:t>
            </a:r>
            <a:r>
              <a:rPr lang="zh-CN" altLang="en-US" sz="3600">
                <a:latin typeface="Times New Roman" panose="02020603050405020304" pitchFamily="18" charset="0"/>
              </a:rPr>
              <a:t>集</a:t>
            </a:r>
          </a:p>
        </p:txBody>
      </p:sp>
      <p:sp>
        <p:nvSpPr>
          <p:cNvPr id="1141763" name="Rectangle 3">
            <a:extLst>
              <a:ext uri="{FF2B5EF4-FFF2-40B4-BE49-F238E27FC236}">
                <a16:creationId xmlns:a16="http://schemas.microsoft.com/office/drawing/2014/main" id="{B17C61D9-439E-448E-8952-95AD91F0E664}"/>
              </a:ext>
            </a:extLst>
          </p:cNvPr>
          <p:cNvSpPr>
            <a:spLocks noGrp="1" noChangeArrowheads="1"/>
          </p:cNvSpPr>
          <p:nvPr>
            <p:ph type="body" idx="4294967295"/>
          </p:nvPr>
        </p:nvSpPr>
        <p:spPr>
          <a:xfrm>
            <a:off x="2135188" y="1557338"/>
            <a:ext cx="4267200" cy="4419600"/>
          </a:xfrm>
        </p:spPr>
        <p:txBody>
          <a:bodyPr vert="horz" lIns="92075" tIns="46038" rIns="92075" bIns="46038" rtlCol="0">
            <a:normAutofit lnSpcReduction="10000"/>
          </a:bodyPr>
          <a:lstStyle/>
          <a:p>
            <a:pPr eaLnBrk="1" hangingPunct="1">
              <a:lnSpc>
                <a:spcPct val="110000"/>
              </a:lnSpc>
              <a:buFont typeface="Wingdings" panose="05000000000000000000" pitchFamily="2" charset="2"/>
              <a:buNone/>
            </a:pPr>
            <a:r>
              <a:rPr lang="en-US" altLang="zh-CN" sz="2400">
                <a:latin typeface="Times New Roman" panose="02020603050405020304" pitchFamily="18" charset="0"/>
              </a:rPr>
              <a:t>FIRST(F)={</a:t>
            </a:r>
            <a:r>
              <a:rPr lang="zh-CN" altLang="en-US" sz="2400">
                <a:latin typeface="Times New Roman" panose="02020603050405020304" pitchFamily="18" charset="0"/>
              </a:rPr>
              <a:t>（</a:t>
            </a:r>
            <a:r>
              <a:rPr lang="en-US" altLang="zh-CN" sz="2400">
                <a:latin typeface="Times New Roman" panose="02020603050405020304" pitchFamily="18" charset="0"/>
              </a:rPr>
              <a:t>, id}</a:t>
            </a:r>
          </a:p>
          <a:p>
            <a:pPr eaLnBrk="1" hangingPunct="1">
              <a:lnSpc>
                <a:spcPct val="110000"/>
              </a:lnSpc>
              <a:buFont typeface="Wingdings" panose="05000000000000000000" pitchFamily="2" charset="2"/>
              <a:buNone/>
            </a:pPr>
            <a:r>
              <a:rPr lang="en-US" altLang="zh-CN" sz="2400">
                <a:latin typeface="Times New Roman" panose="02020603050405020304" pitchFamily="18" charset="0"/>
              </a:rPr>
              <a:t>FIRST(T)=FIRST(F)={</a:t>
            </a:r>
            <a:r>
              <a:rPr lang="zh-CN" altLang="en-US" sz="2400">
                <a:latin typeface="Times New Roman" panose="02020603050405020304" pitchFamily="18" charset="0"/>
              </a:rPr>
              <a:t>（</a:t>
            </a:r>
            <a:r>
              <a:rPr lang="en-US" altLang="zh-CN" sz="2400">
                <a:latin typeface="Times New Roman" panose="02020603050405020304" pitchFamily="18" charset="0"/>
              </a:rPr>
              <a:t>, id}    </a:t>
            </a:r>
          </a:p>
          <a:p>
            <a:pPr eaLnBrk="1" hangingPunct="1">
              <a:lnSpc>
                <a:spcPct val="110000"/>
              </a:lnSpc>
              <a:buFont typeface="Wingdings" panose="05000000000000000000" pitchFamily="2" charset="2"/>
              <a:buNone/>
            </a:pPr>
            <a:r>
              <a:rPr lang="en-US" altLang="zh-CN" sz="2400">
                <a:latin typeface="Times New Roman" panose="02020603050405020304" pitchFamily="18" charset="0"/>
              </a:rPr>
              <a:t>FIRST(E)=FIRST(T)={</a:t>
            </a:r>
            <a:r>
              <a:rPr lang="zh-CN" altLang="en-US" sz="2400">
                <a:latin typeface="Times New Roman" panose="02020603050405020304" pitchFamily="18" charset="0"/>
              </a:rPr>
              <a:t>（</a:t>
            </a:r>
            <a:r>
              <a:rPr lang="en-US" altLang="zh-CN" sz="2400">
                <a:latin typeface="Times New Roman" panose="02020603050405020304" pitchFamily="18" charset="0"/>
              </a:rPr>
              <a:t>, id}  </a:t>
            </a:r>
          </a:p>
          <a:p>
            <a:pPr eaLnBrk="1" hangingPunct="1">
              <a:lnSpc>
                <a:spcPct val="110000"/>
              </a:lnSpc>
              <a:buFont typeface="Wingdings" panose="05000000000000000000" pitchFamily="2" charset="2"/>
              <a:buNone/>
            </a:pPr>
            <a:r>
              <a:rPr lang="en-US" altLang="zh-CN" sz="2400">
                <a:latin typeface="Times New Roman" panose="02020603050405020304" pitchFamily="18" charset="0"/>
              </a:rPr>
              <a:t>FIRST(E')={+</a:t>
            </a:r>
            <a:r>
              <a:rPr lang="zh-CN" altLang="en-US" sz="2400">
                <a:latin typeface="Times New Roman" panose="02020603050405020304" pitchFamily="18" charset="0"/>
              </a:rPr>
              <a:t>，</a:t>
            </a:r>
            <a:r>
              <a:rPr lang="en-US" altLang="zh-CN" sz="2400">
                <a:latin typeface="Times New Roman" panose="02020603050405020304" pitchFamily="18" charset="0"/>
              </a:rPr>
              <a:t>ε}</a:t>
            </a:r>
          </a:p>
          <a:p>
            <a:pPr eaLnBrk="1" hangingPunct="1">
              <a:lnSpc>
                <a:spcPct val="110000"/>
              </a:lnSpc>
              <a:buFont typeface="Wingdings" panose="05000000000000000000" pitchFamily="2" charset="2"/>
              <a:buNone/>
            </a:pPr>
            <a:r>
              <a:rPr lang="en-US" altLang="zh-CN" sz="2400">
                <a:latin typeface="Times New Roman" panose="02020603050405020304" pitchFamily="18" charset="0"/>
              </a:rPr>
              <a:t>FIRST(T')={*,ε} </a:t>
            </a:r>
          </a:p>
          <a:p>
            <a:pPr eaLnBrk="1" hangingPunct="1">
              <a:lnSpc>
                <a:spcPct val="110000"/>
              </a:lnSpc>
              <a:buFont typeface="Wingdings" panose="05000000000000000000" pitchFamily="2" charset="2"/>
              <a:buNone/>
            </a:pPr>
            <a:r>
              <a:rPr lang="en-US" altLang="zh-CN" sz="2400">
                <a:latin typeface="Times New Roman" panose="02020603050405020304" pitchFamily="18" charset="0"/>
              </a:rPr>
              <a:t>FIRST(+)={+}, FIRST(*)={*}</a:t>
            </a:r>
          </a:p>
          <a:p>
            <a:pPr eaLnBrk="1" hangingPunct="1">
              <a:lnSpc>
                <a:spcPct val="110000"/>
              </a:lnSpc>
              <a:buFont typeface="Wingdings" panose="05000000000000000000" pitchFamily="2" charset="2"/>
              <a:buNone/>
            </a:pPr>
            <a:r>
              <a:rPr lang="en-US" altLang="zh-CN" sz="2400">
                <a:latin typeface="Times New Roman" panose="02020603050405020304" pitchFamily="18" charset="0"/>
              </a:rPr>
              <a:t>FIRST(</a:t>
            </a:r>
            <a:r>
              <a:rPr lang="zh-CN" altLang="en-US" sz="2400">
                <a:latin typeface="Times New Roman" panose="02020603050405020304" pitchFamily="18" charset="0"/>
              </a:rPr>
              <a:t>（</a:t>
            </a:r>
            <a:r>
              <a:rPr lang="en-US" altLang="zh-CN" sz="2400">
                <a:latin typeface="Times New Roman" panose="02020603050405020304" pitchFamily="18" charset="0"/>
              </a:rPr>
              <a:t>)={</a:t>
            </a:r>
            <a:r>
              <a:rPr lang="zh-CN" altLang="en-US" sz="2400">
                <a:latin typeface="Times New Roman" panose="02020603050405020304" pitchFamily="18" charset="0"/>
              </a:rPr>
              <a:t>（</a:t>
            </a:r>
            <a:r>
              <a:rPr lang="en-US" altLang="zh-CN" sz="2400">
                <a:latin typeface="Times New Roman" panose="02020603050405020304" pitchFamily="18" charset="0"/>
              </a:rPr>
              <a:t>}</a:t>
            </a:r>
          </a:p>
          <a:p>
            <a:pPr eaLnBrk="1" hangingPunct="1">
              <a:lnSpc>
                <a:spcPct val="110000"/>
              </a:lnSpc>
              <a:buFont typeface="Wingdings" panose="05000000000000000000" pitchFamily="2" charset="2"/>
              <a:buNone/>
            </a:pPr>
            <a:r>
              <a:rPr lang="en-US" altLang="zh-CN" sz="2400">
                <a:latin typeface="Times New Roman" panose="02020603050405020304" pitchFamily="18" charset="0"/>
              </a:rPr>
              <a:t>FIRST(</a:t>
            </a:r>
            <a:r>
              <a:rPr lang="zh-CN" altLang="en-US" sz="2400">
                <a:latin typeface="Times New Roman" panose="02020603050405020304" pitchFamily="18" charset="0"/>
              </a:rPr>
              <a:t>）</a:t>
            </a:r>
            <a:r>
              <a:rPr lang="en-US" altLang="zh-CN" sz="2400">
                <a:latin typeface="Times New Roman" panose="02020603050405020304" pitchFamily="18" charset="0"/>
              </a:rPr>
              <a:t>)={</a:t>
            </a:r>
            <a:r>
              <a:rPr lang="zh-CN" altLang="en-US" sz="2400">
                <a:latin typeface="Times New Roman" panose="02020603050405020304" pitchFamily="18" charset="0"/>
              </a:rPr>
              <a:t>）</a:t>
            </a:r>
            <a:r>
              <a:rPr lang="en-US" altLang="zh-CN" sz="2400">
                <a:latin typeface="Times New Roman" panose="02020603050405020304" pitchFamily="18" charset="0"/>
              </a:rPr>
              <a:t>}</a:t>
            </a:r>
          </a:p>
          <a:p>
            <a:pPr eaLnBrk="1" hangingPunct="1">
              <a:lnSpc>
                <a:spcPct val="110000"/>
              </a:lnSpc>
              <a:buFont typeface="Wingdings" panose="05000000000000000000" pitchFamily="2" charset="2"/>
              <a:buNone/>
            </a:pPr>
            <a:r>
              <a:rPr lang="en-US" altLang="zh-CN" sz="2400">
                <a:latin typeface="Times New Roman" panose="02020603050405020304" pitchFamily="18" charset="0"/>
              </a:rPr>
              <a:t>FIRST(id)={id}</a:t>
            </a:r>
          </a:p>
        </p:txBody>
      </p:sp>
      <p:sp>
        <p:nvSpPr>
          <p:cNvPr id="1141764" name="Text Box 4">
            <a:extLst>
              <a:ext uri="{FF2B5EF4-FFF2-40B4-BE49-F238E27FC236}">
                <a16:creationId xmlns:a16="http://schemas.microsoft.com/office/drawing/2014/main" id="{35E7FB47-8C35-4795-8DB0-BB71D7DDCF10}"/>
              </a:ext>
            </a:extLst>
          </p:cNvPr>
          <p:cNvSpPr txBox="1">
            <a:spLocks noChangeArrowheads="1"/>
          </p:cNvSpPr>
          <p:nvPr/>
        </p:nvSpPr>
        <p:spPr bwMode="auto">
          <a:xfrm>
            <a:off x="7239000" y="1651001"/>
            <a:ext cx="2362200" cy="2570163"/>
          </a:xfrm>
          <a:prstGeom prst="rect">
            <a:avLst/>
          </a:prstGeom>
          <a:noFill/>
          <a:ln w="9525">
            <a:noFill/>
            <a:miter lim="800000"/>
          </a:ln>
          <a:effectLst/>
        </p:spPr>
        <p:txBody>
          <a:bodyPr lIns="92075" tIns="46038" rIns="92075" bIns="46038">
            <a:spAutoFit/>
          </a:bodyPr>
          <a:lstStyle/>
          <a:p>
            <a:pPr>
              <a:spcBef>
                <a:spcPct val="20000"/>
              </a:spcBef>
              <a:buClr>
                <a:schemeClr val="tx2"/>
              </a:buClr>
              <a:buSzPct val="75000"/>
              <a:buFont typeface="Monotype Sorts" pitchFamily="2" charset="2"/>
              <a:buNone/>
              <a:defRPr/>
            </a:pPr>
            <a:r>
              <a:rPr kumimoji="1" lang="en-US" altLang="zh-CN" sz="2800" b="1" dirty="0">
                <a:solidFill>
                  <a:srgbClr val="FF0000"/>
                </a:solidFill>
                <a:effectLst>
                  <a:outerShdw blurRad="38100" dist="38100" dir="2700000" algn="tl">
                    <a:srgbClr val="000000"/>
                  </a:outerShdw>
                </a:effectLst>
              </a:rPr>
              <a:t>E→TE'        </a:t>
            </a:r>
          </a:p>
          <a:p>
            <a:pPr>
              <a:spcBef>
                <a:spcPct val="20000"/>
              </a:spcBef>
              <a:buClr>
                <a:schemeClr val="tx2"/>
              </a:buClr>
              <a:buSzPct val="75000"/>
              <a:buFont typeface="Monotype Sorts" pitchFamily="2" charset="2"/>
              <a:buNone/>
              <a:defRPr/>
            </a:pPr>
            <a:r>
              <a:rPr kumimoji="1" lang="en-US" altLang="zh-CN" sz="2800" b="1" dirty="0">
                <a:solidFill>
                  <a:srgbClr val="FF0000"/>
                </a:solidFill>
                <a:effectLst>
                  <a:outerShdw blurRad="38100" dist="38100" dir="2700000" algn="tl">
                    <a:srgbClr val="000000"/>
                  </a:outerShdw>
                </a:effectLst>
              </a:rPr>
              <a:t>E'→+</a:t>
            </a:r>
            <a:r>
              <a:rPr kumimoji="1" lang="en-US" altLang="zh-CN" sz="2800" b="1" dirty="0" err="1">
                <a:solidFill>
                  <a:srgbClr val="FF0000"/>
                </a:solidFill>
                <a:effectLst>
                  <a:outerShdw blurRad="38100" dist="38100" dir="2700000" algn="tl">
                    <a:srgbClr val="000000"/>
                  </a:outerShdw>
                </a:effectLst>
              </a:rPr>
              <a:t>TE'|ε</a:t>
            </a:r>
            <a:r>
              <a:rPr kumimoji="1" lang="en-US" altLang="zh-CN" sz="2800" b="1" dirty="0">
                <a:solidFill>
                  <a:srgbClr val="FF0000"/>
                </a:solidFill>
                <a:effectLst>
                  <a:outerShdw blurRad="38100" dist="38100" dir="2700000" algn="tl">
                    <a:srgbClr val="000000"/>
                  </a:outerShdw>
                </a:effectLst>
              </a:rPr>
              <a:t>  </a:t>
            </a:r>
          </a:p>
          <a:p>
            <a:pPr>
              <a:spcBef>
                <a:spcPct val="20000"/>
              </a:spcBef>
              <a:buClr>
                <a:schemeClr val="tx2"/>
              </a:buClr>
              <a:buSzPct val="75000"/>
              <a:buFont typeface="Monotype Sorts" pitchFamily="2" charset="2"/>
              <a:buNone/>
              <a:defRPr/>
            </a:pPr>
            <a:r>
              <a:rPr kumimoji="1" lang="en-US" altLang="zh-CN" sz="2800" b="1" dirty="0">
                <a:solidFill>
                  <a:srgbClr val="FF0000"/>
                </a:solidFill>
                <a:effectLst>
                  <a:outerShdw blurRad="38100" dist="38100" dir="2700000" algn="tl">
                    <a:srgbClr val="000000"/>
                  </a:outerShdw>
                </a:effectLst>
              </a:rPr>
              <a:t>T→FT'        </a:t>
            </a:r>
          </a:p>
          <a:p>
            <a:pPr>
              <a:spcBef>
                <a:spcPct val="20000"/>
              </a:spcBef>
              <a:buClr>
                <a:schemeClr val="tx2"/>
              </a:buClr>
              <a:buSzPct val="75000"/>
              <a:buFont typeface="Monotype Sorts" pitchFamily="2" charset="2"/>
              <a:buNone/>
              <a:defRPr/>
            </a:pPr>
            <a:r>
              <a:rPr kumimoji="1" lang="en-US" altLang="zh-CN" sz="2800" b="1" dirty="0">
                <a:solidFill>
                  <a:srgbClr val="FF0000"/>
                </a:solidFill>
                <a:effectLst>
                  <a:outerShdw blurRad="38100" dist="38100" dir="2700000" algn="tl">
                    <a:srgbClr val="000000"/>
                  </a:outerShdw>
                </a:effectLst>
              </a:rPr>
              <a:t>T'→*</a:t>
            </a:r>
            <a:r>
              <a:rPr kumimoji="1" lang="en-US" altLang="zh-CN" sz="2800" b="1" dirty="0" err="1">
                <a:solidFill>
                  <a:srgbClr val="FF0000"/>
                </a:solidFill>
                <a:effectLst>
                  <a:outerShdw blurRad="38100" dist="38100" dir="2700000" algn="tl">
                    <a:srgbClr val="000000"/>
                  </a:outerShdw>
                </a:effectLst>
              </a:rPr>
              <a:t>FT'|ε</a:t>
            </a:r>
            <a:r>
              <a:rPr kumimoji="1" lang="en-US" altLang="zh-CN" sz="2800" b="1" dirty="0">
                <a:solidFill>
                  <a:srgbClr val="FF0000"/>
                </a:solidFill>
                <a:effectLst>
                  <a:outerShdw blurRad="38100" dist="38100" dir="2700000" algn="tl">
                    <a:srgbClr val="000000"/>
                  </a:outerShdw>
                </a:effectLst>
              </a:rPr>
              <a:t>  </a:t>
            </a:r>
          </a:p>
          <a:p>
            <a:pPr>
              <a:spcBef>
                <a:spcPct val="20000"/>
              </a:spcBef>
              <a:buClr>
                <a:schemeClr val="tx2"/>
              </a:buClr>
              <a:buSzPct val="75000"/>
              <a:buFont typeface="Monotype Sorts" pitchFamily="2" charset="2"/>
              <a:buNone/>
              <a:defRPr/>
            </a:pPr>
            <a:r>
              <a:rPr kumimoji="1" lang="en-US" altLang="zh-CN" sz="2800" b="1" dirty="0">
                <a:solidFill>
                  <a:srgbClr val="FF0000"/>
                </a:solidFill>
                <a:effectLst>
                  <a:outerShdw blurRad="38100" dist="38100" dir="2700000" algn="tl">
                    <a:srgbClr val="000000"/>
                  </a:outerShdw>
                </a:effectLst>
              </a:rPr>
              <a:t>F→(E)|id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1141763">
                                            <p:txEl>
                                              <p:pRg st="0" end="0"/>
                                            </p:txEl>
                                          </p:spTgt>
                                        </p:tgtEl>
                                        <p:attrNameLst>
                                          <p:attrName>style.visibility</p:attrName>
                                        </p:attrNameLst>
                                      </p:cBhvr>
                                      <p:to>
                                        <p:strVal val="visible"/>
                                      </p:to>
                                    </p:set>
                                    <p:animEffect transition="in" filter="wipe(up)">
                                      <p:cBhvr>
                                        <p:cTn id="7" dur="75"/>
                                        <p:tgtEl>
                                          <p:spTgt spid="11417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1141763">
                                            <p:txEl>
                                              <p:pRg st="1" end="1"/>
                                            </p:txEl>
                                          </p:spTgt>
                                        </p:tgtEl>
                                        <p:attrNameLst>
                                          <p:attrName>style.visibility</p:attrName>
                                        </p:attrNameLst>
                                      </p:cBhvr>
                                      <p:to>
                                        <p:strVal val="visible"/>
                                      </p:to>
                                    </p:set>
                                    <p:animEffect transition="in" filter="wipe(up)">
                                      <p:cBhvr>
                                        <p:cTn id="12" dur="75"/>
                                        <p:tgtEl>
                                          <p:spTgt spid="11417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1141763">
                                            <p:txEl>
                                              <p:pRg st="2" end="2"/>
                                            </p:txEl>
                                          </p:spTgt>
                                        </p:tgtEl>
                                        <p:attrNameLst>
                                          <p:attrName>style.visibility</p:attrName>
                                        </p:attrNameLst>
                                      </p:cBhvr>
                                      <p:to>
                                        <p:strVal val="visible"/>
                                      </p:to>
                                    </p:set>
                                    <p:animEffect transition="in" filter="wipe(up)">
                                      <p:cBhvr>
                                        <p:cTn id="17" dur="75"/>
                                        <p:tgtEl>
                                          <p:spTgt spid="114176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iterate type="lt">
                                    <p:tmPct val="100000"/>
                                  </p:iterate>
                                  <p:childTnLst>
                                    <p:set>
                                      <p:cBhvr>
                                        <p:cTn id="21" dur="1" fill="hold">
                                          <p:stCondLst>
                                            <p:cond delay="0"/>
                                          </p:stCondLst>
                                        </p:cTn>
                                        <p:tgtEl>
                                          <p:spTgt spid="1141763">
                                            <p:txEl>
                                              <p:pRg st="3" end="3"/>
                                            </p:txEl>
                                          </p:spTgt>
                                        </p:tgtEl>
                                        <p:attrNameLst>
                                          <p:attrName>style.visibility</p:attrName>
                                        </p:attrNameLst>
                                      </p:cBhvr>
                                      <p:to>
                                        <p:strVal val="visible"/>
                                      </p:to>
                                    </p:set>
                                    <p:animEffect transition="in" filter="wipe(up)">
                                      <p:cBhvr>
                                        <p:cTn id="22" dur="75"/>
                                        <p:tgtEl>
                                          <p:spTgt spid="114176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iterate type="lt">
                                    <p:tmPct val="100000"/>
                                  </p:iterate>
                                  <p:childTnLst>
                                    <p:set>
                                      <p:cBhvr>
                                        <p:cTn id="26" dur="1" fill="hold">
                                          <p:stCondLst>
                                            <p:cond delay="0"/>
                                          </p:stCondLst>
                                        </p:cTn>
                                        <p:tgtEl>
                                          <p:spTgt spid="1141763">
                                            <p:txEl>
                                              <p:pRg st="4" end="4"/>
                                            </p:txEl>
                                          </p:spTgt>
                                        </p:tgtEl>
                                        <p:attrNameLst>
                                          <p:attrName>style.visibility</p:attrName>
                                        </p:attrNameLst>
                                      </p:cBhvr>
                                      <p:to>
                                        <p:strVal val="visible"/>
                                      </p:to>
                                    </p:set>
                                    <p:animEffect transition="in" filter="wipe(up)">
                                      <p:cBhvr>
                                        <p:cTn id="27" dur="75"/>
                                        <p:tgtEl>
                                          <p:spTgt spid="114176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iterate type="lt">
                                    <p:tmPct val="100000"/>
                                  </p:iterate>
                                  <p:childTnLst>
                                    <p:set>
                                      <p:cBhvr>
                                        <p:cTn id="31" dur="1" fill="hold">
                                          <p:stCondLst>
                                            <p:cond delay="0"/>
                                          </p:stCondLst>
                                        </p:cTn>
                                        <p:tgtEl>
                                          <p:spTgt spid="1141763">
                                            <p:txEl>
                                              <p:pRg st="5" end="5"/>
                                            </p:txEl>
                                          </p:spTgt>
                                        </p:tgtEl>
                                        <p:attrNameLst>
                                          <p:attrName>style.visibility</p:attrName>
                                        </p:attrNameLst>
                                      </p:cBhvr>
                                      <p:to>
                                        <p:strVal val="visible"/>
                                      </p:to>
                                    </p:set>
                                    <p:animEffect transition="in" filter="wipe(up)">
                                      <p:cBhvr>
                                        <p:cTn id="32" dur="75"/>
                                        <p:tgtEl>
                                          <p:spTgt spid="114176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iterate type="lt">
                                    <p:tmPct val="100000"/>
                                  </p:iterate>
                                  <p:childTnLst>
                                    <p:set>
                                      <p:cBhvr>
                                        <p:cTn id="36" dur="1" fill="hold">
                                          <p:stCondLst>
                                            <p:cond delay="0"/>
                                          </p:stCondLst>
                                        </p:cTn>
                                        <p:tgtEl>
                                          <p:spTgt spid="1141763">
                                            <p:txEl>
                                              <p:pRg st="6" end="6"/>
                                            </p:txEl>
                                          </p:spTgt>
                                        </p:tgtEl>
                                        <p:attrNameLst>
                                          <p:attrName>style.visibility</p:attrName>
                                        </p:attrNameLst>
                                      </p:cBhvr>
                                      <p:to>
                                        <p:strVal val="visible"/>
                                      </p:to>
                                    </p:set>
                                    <p:animEffect transition="in" filter="wipe(up)">
                                      <p:cBhvr>
                                        <p:cTn id="37" dur="75"/>
                                        <p:tgtEl>
                                          <p:spTgt spid="114176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iterate type="lt">
                                    <p:tmPct val="100000"/>
                                  </p:iterate>
                                  <p:childTnLst>
                                    <p:set>
                                      <p:cBhvr>
                                        <p:cTn id="41" dur="1" fill="hold">
                                          <p:stCondLst>
                                            <p:cond delay="0"/>
                                          </p:stCondLst>
                                        </p:cTn>
                                        <p:tgtEl>
                                          <p:spTgt spid="1141763">
                                            <p:txEl>
                                              <p:pRg st="7" end="7"/>
                                            </p:txEl>
                                          </p:spTgt>
                                        </p:tgtEl>
                                        <p:attrNameLst>
                                          <p:attrName>style.visibility</p:attrName>
                                        </p:attrNameLst>
                                      </p:cBhvr>
                                      <p:to>
                                        <p:strVal val="visible"/>
                                      </p:to>
                                    </p:set>
                                    <p:animEffect transition="in" filter="wipe(up)">
                                      <p:cBhvr>
                                        <p:cTn id="42" dur="75"/>
                                        <p:tgtEl>
                                          <p:spTgt spid="1141763">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iterate type="lt">
                                    <p:tmPct val="100000"/>
                                  </p:iterate>
                                  <p:childTnLst>
                                    <p:set>
                                      <p:cBhvr>
                                        <p:cTn id="46" dur="1" fill="hold">
                                          <p:stCondLst>
                                            <p:cond delay="0"/>
                                          </p:stCondLst>
                                        </p:cTn>
                                        <p:tgtEl>
                                          <p:spTgt spid="1141763">
                                            <p:txEl>
                                              <p:pRg st="8" end="8"/>
                                            </p:txEl>
                                          </p:spTgt>
                                        </p:tgtEl>
                                        <p:attrNameLst>
                                          <p:attrName>style.visibility</p:attrName>
                                        </p:attrNameLst>
                                      </p:cBhvr>
                                      <p:to>
                                        <p:strVal val="visible"/>
                                      </p:to>
                                    </p:set>
                                    <p:animEffect transition="in" filter="wipe(up)">
                                      <p:cBhvr>
                                        <p:cTn id="47" dur="75"/>
                                        <p:tgtEl>
                                          <p:spTgt spid="114176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1763" grpId="0" build="p"/>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日期占位符 3">
            <a:extLst>
              <a:ext uri="{FF2B5EF4-FFF2-40B4-BE49-F238E27FC236}">
                <a16:creationId xmlns:a16="http://schemas.microsoft.com/office/drawing/2014/main" id="{F0EB0E3E-084B-4476-9C49-64038608F74E}"/>
              </a:ext>
            </a:extLst>
          </p:cNvPr>
          <p:cNvSpPr>
            <a:spLocks noGrp="1"/>
          </p:cNvSpPr>
          <p:nvPr>
            <p:ph type="dt" sz="quarter" idx="10"/>
          </p:nvPr>
        </p:nvSpPr>
        <p:spPr bwMode="auto">
          <a:xfrm>
            <a:off x="1981200" y="6245225"/>
            <a:ext cx="2133600" cy="476250"/>
          </a:xfrm>
          <a:ln>
            <a:miter lim="800000"/>
          </a:ln>
        </p:spPr>
        <p:txBody>
          <a:bodyPr vert="horz" wrap="square" lIns="91440" tIns="45720" rIns="91440" bIns="45720" numCol="1" rtlCol="0" anchor="t" anchorCtr="0" compatLnSpc="1"/>
          <a:lstStyle/>
          <a:p>
            <a:pPr>
              <a:buFontTx/>
              <a:buNone/>
              <a:defRPr/>
            </a:pPr>
            <a:fld id="{70C3077F-D807-43C5-AC03-50A5B78C360D}" type="datetime1">
              <a:rPr lang="zh-CN" altLang="en-US" noProof="0" smtClean="0">
                <a:latin typeface="+mn-lt"/>
              </a:rPr>
              <a:pPr>
                <a:buFontTx/>
                <a:buNone/>
                <a:defRPr/>
              </a:pPr>
              <a:t>2024/5/7</a:t>
            </a:fld>
            <a:endParaRPr lang="en-US" altLang="zh-CN" noProof="0">
              <a:latin typeface="+mn-lt"/>
            </a:endParaRPr>
          </a:p>
        </p:txBody>
      </p:sp>
      <p:sp>
        <p:nvSpPr>
          <p:cNvPr id="73731" name="灯片编号占位符 5">
            <a:extLst>
              <a:ext uri="{FF2B5EF4-FFF2-40B4-BE49-F238E27FC236}">
                <a16:creationId xmlns:a16="http://schemas.microsoft.com/office/drawing/2014/main" id="{47C2E985-2447-4E2B-9F72-E544D44120FA}"/>
              </a:ext>
            </a:extLst>
          </p:cNvPr>
          <p:cNvSpPr>
            <a:spLocks noGrp="1" noChangeArrowheads="1"/>
          </p:cNvSpPr>
          <p:nvPr>
            <p:ph type="sldNum" sz="quarter" idx="12"/>
          </p:nvPr>
        </p:nvSpPr>
        <p:spPr bwMode="auto">
          <a:xfrm>
            <a:off x="8077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fld id="{7F34272C-6C86-4D3F-913D-FC798C34AA35}" type="slidenum">
              <a:rPr lang="en-US" altLang="zh-CN" sz="1400">
                <a:latin typeface="Arial" panose="020B0604020202020204" pitchFamily="34" charset="0"/>
              </a:rPr>
              <a:pPr/>
              <a:t>30</a:t>
            </a:fld>
            <a:endParaRPr lang="en-US" altLang="zh-CN" sz="1400">
              <a:latin typeface="Arial" panose="020B0604020202020204" pitchFamily="34" charset="0"/>
            </a:endParaRPr>
          </a:p>
        </p:txBody>
      </p:sp>
      <p:sp>
        <p:nvSpPr>
          <p:cNvPr id="73732" name="Rectangle 2">
            <a:extLst>
              <a:ext uri="{FF2B5EF4-FFF2-40B4-BE49-F238E27FC236}">
                <a16:creationId xmlns:a16="http://schemas.microsoft.com/office/drawing/2014/main" id="{F3F9172C-6B62-49BA-9233-FA7ACCEE8D03}"/>
              </a:ext>
            </a:extLst>
          </p:cNvPr>
          <p:cNvSpPr>
            <a:spLocks noGrp="1" noChangeArrowheads="1"/>
          </p:cNvSpPr>
          <p:nvPr>
            <p:ph type="title" idx="4294967295"/>
          </p:nvPr>
        </p:nvSpPr>
        <p:spPr>
          <a:xfrm>
            <a:off x="2711450" y="-26988"/>
            <a:ext cx="5905500" cy="1384301"/>
          </a:xfrm>
        </p:spPr>
        <p:txBody>
          <a:bodyPr anchor="ctr"/>
          <a:lstStyle/>
          <a:p>
            <a:pPr eaLnBrk="1" hangingPunct="1"/>
            <a:r>
              <a:rPr lang="en-US" altLang="zh-CN" sz="4200">
                <a:latin typeface="Times New Roman" panose="02020603050405020304" pitchFamily="18" charset="0"/>
              </a:rPr>
              <a:t>4.4 </a:t>
            </a:r>
            <a:r>
              <a:rPr lang="zh-CN" altLang="en-US" sz="4200">
                <a:latin typeface="Times New Roman" panose="02020603050405020304" pitchFamily="18" charset="0"/>
              </a:rPr>
              <a:t>递归下降分析法</a:t>
            </a:r>
            <a:r>
              <a:rPr lang="en-US" altLang="zh-CN" sz="4200">
                <a:latin typeface="Arial" panose="020B0604020202020204" pitchFamily="34" charset="0"/>
              </a:rPr>
              <a:t>—</a:t>
            </a:r>
            <a:br>
              <a:rPr lang="en-US" altLang="zh-CN" sz="4200">
                <a:latin typeface="Arial" panose="020B0604020202020204" pitchFamily="34" charset="0"/>
              </a:rPr>
            </a:br>
            <a:r>
              <a:rPr lang="zh-CN" altLang="en-US" sz="3600">
                <a:solidFill>
                  <a:srgbClr val="FF0000"/>
                </a:solidFill>
                <a:latin typeface="楷体_GB2312" pitchFamily="49" charset="-122"/>
                <a:ea typeface="楷体_GB2312" pitchFamily="49" charset="-122"/>
              </a:rPr>
              <a:t>一个设想</a:t>
            </a:r>
          </a:p>
        </p:txBody>
      </p:sp>
      <p:sp>
        <p:nvSpPr>
          <p:cNvPr id="1164291" name="Rectangle 3">
            <a:extLst>
              <a:ext uri="{FF2B5EF4-FFF2-40B4-BE49-F238E27FC236}">
                <a16:creationId xmlns:a16="http://schemas.microsoft.com/office/drawing/2014/main" id="{46D4483E-5DF2-44C0-BC1C-D6ED1AF92232}"/>
              </a:ext>
            </a:extLst>
          </p:cNvPr>
          <p:cNvSpPr>
            <a:spLocks noGrp="1" noChangeArrowheads="1"/>
          </p:cNvSpPr>
          <p:nvPr>
            <p:ph type="body" idx="4294967295"/>
          </p:nvPr>
        </p:nvSpPr>
        <p:spPr>
          <a:xfrm>
            <a:off x="1774826" y="2060576"/>
            <a:ext cx="7872413" cy="4175125"/>
          </a:xfrm>
        </p:spPr>
        <p:txBody>
          <a:bodyPr/>
          <a:lstStyle/>
          <a:p>
            <a:pPr marL="0" indent="0">
              <a:spcBef>
                <a:spcPct val="50000"/>
              </a:spcBef>
              <a:buNone/>
            </a:pPr>
            <a:r>
              <a:rPr lang="en-US" altLang="zh-CN" sz="3000">
                <a:latin typeface="Times New Roman" panose="02020603050405020304" pitchFamily="18" charset="0"/>
              </a:rPr>
              <a:t>1. </a:t>
            </a:r>
            <a:r>
              <a:rPr lang="zh-CN" altLang="en-US" sz="3000">
                <a:latin typeface="Times New Roman" panose="02020603050405020304" pitchFamily="18" charset="0"/>
              </a:rPr>
              <a:t>对应每个变量设置一个处理子程序：</a:t>
            </a:r>
          </a:p>
          <a:p>
            <a:pPr marL="0" indent="0">
              <a:spcBef>
                <a:spcPct val="50000"/>
              </a:spcBef>
              <a:buNone/>
            </a:pPr>
            <a:r>
              <a:rPr lang="zh-CN" altLang="en-US" sz="3000">
                <a:latin typeface="Times New Roman" panose="02020603050405020304" pitchFamily="18" charset="0"/>
              </a:rPr>
              <a:t>       </a:t>
            </a:r>
            <a:r>
              <a:rPr lang="en-US" altLang="zh-CN" sz="3000">
                <a:latin typeface="Times New Roman" panose="02020603050405020304" pitchFamily="18" charset="0"/>
              </a:rPr>
              <a:t>A→X</a:t>
            </a:r>
            <a:r>
              <a:rPr lang="en-US" altLang="zh-CN" sz="3000" baseline="-25000">
                <a:latin typeface="Times New Roman" panose="02020603050405020304" pitchFamily="18" charset="0"/>
              </a:rPr>
              <a:t>1 </a:t>
            </a:r>
            <a:r>
              <a:rPr lang="en-US" altLang="zh-CN" sz="3000">
                <a:latin typeface="Times New Roman" panose="02020603050405020304" pitchFamily="18" charset="0"/>
              </a:rPr>
              <a:t>X</a:t>
            </a:r>
            <a:r>
              <a:rPr lang="en-US" altLang="zh-CN" sz="3000" baseline="-25000">
                <a:latin typeface="Times New Roman" panose="02020603050405020304" pitchFamily="18" charset="0"/>
              </a:rPr>
              <a:t>2 </a:t>
            </a:r>
            <a:r>
              <a:rPr lang="en-US" altLang="zh-CN" sz="3000">
                <a:latin typeface="Times New Roman" panose="02020603050405020304" pitchFamily="18" charset="0"/>
              </a:rPr>
              <a:t>… X</a:t>
            </a:r>
            <a:r>
              <a:rPr lang="en-US" altLang="zh-CN" sz="3000" i="1" baseline="-25000">
                <a:latin typeface="Times New Roman" panose="02020603050405020304" pitchFamily="18" charset="0"/>
              </a:rPr>
              <a:t>k</a:t>
            </a:r>
            <a:r>
              <a:rPr lang="en-US" altLang="zh-CN" sz="3000" baseline="-25000">
                <a:latin typeface="Times New Roman" panose="02020603050405020304" pitchFamily="18" charset="0"/>
              </a:rPr>
              <a:t> </a:t>
            </a:r>
            <a:r>
              <a:rPr lang="en-US" altLang="zh-CN" sz="3000">
                <a:latin typeface="Times New Roman" panose="02020603050405020304" pitchFamily="18" charset="0"/>
              </a:rPr>
              <a:t>… X</a:t>
            </a:r>
            <a:r>
              <a:rPr lang="en-US" altLang="zh-CN" sz="3000" i="1" baseline="-25000">
                <a:latin typeface="Times New Roman" panose="02020603050405020304" pitchFamily="18" charset="0"/>
              </a:rPr>
              <a:t>n</a:t>
            </a:r>
          </a:p>
          <a:p>
            <a:pPr marL="0" indent="0">
              <a:spcBef>
                <a:spcPct val="50000"/>
              </a:spcBef>
              <a:buNone/>
            </a:pPr>
            <a:r>
              <a:rPr lang="en-US" altLang="zh-CN" sz="3000">
                <a:latin typeface="宋体" panose="02010600030101010101" pitchFamily="2" charset="-122"/>
                <a:ea typeface="宋体" panose="02010600030101010101" pitchFamily="2" charset="-122"/>
              </a:rPr>
              <a:t>  ⑴ </a:t>
            </a:r>
            <a:r>
              <a:rPr lang="zh-CN" altLang="en-US" sz="3000">
                <a:latin typeface="Times New Roman" panose="02020603050405020304" pitchFamily="18" charset="0"/>
              </a:rPr>
              <a:t>当遇到</a:t>
            </a:r>
            <a:r>
              <a:rPr lang="en-US" altLang="zh-CN" sz="3000">
                <a:latin typeface="Times New Roman" panose="02020603050405020304" pitchFamily="18" charset="0"/>
              </a:rPr>
              <a:t>X</a:t>
            </a:r>
            <a:r>
              <a:rPr lang="en-US" altLang="zh-CN" sz="3000" i="1" baseline="-25000">
                <a:latin typeface="Times New Roman" panose="02020603050405020304" pitchFamily="18" charset="0"/>
              </a:rPr>
              <a:t>k</a:t>
            </a:r>
            <a:r>
              <a:rPr lang="zh-CN" altLang="en-US" sz="3000">
                <a:latin typeface="Times New Roman" panose="02020603050405020304" pitchFamily="18" charset="0"/>
              </a:rPr>
              <a:t>是终结符时直接进行匹配</a:t>
            </a:r>
            <a:r>
              <a:rPr lang="en-US" altLang="zh-CN" sz="3000">
                <a:latin typeface="Times New Roman" panose="02020603050405020304" pitchFamily="18" charset="0"/>
              </a:rPr>
              <a:t>;</a:t>
            </a:r>
          </a:p>
          <a:p>
            <a:pPr marL="0" indent="0">
              <a:spcBef>
                <a:spcPct val="50000"/>
              </a:spcBef>
              <a:buNone/>
            </a:pPr>
            <a:r>
              <a:rPr lang="en-US" altLang="zh-CN" sz="3000">
                <a:latin typeface="宋体" panose="02010600030101010101" pitchFamily="2" charset="-122"/>
                <a:ea typeface="宋体" panose="02010600030101010101" pitchFamily="2" charset="-122"/>
              </a:rPr>
              <a:t>  ⑵ </a:t>
            </a:r>
            <a:r>
              <a:rPr lang="zh-CN" altLang="en-US" sz="3000">
                <a:latin typeface="Times New Roman" panose="02020603050405020304" pitchFamily="18" charset="0"/>
              </a:rPr>
              <a:t>当遇到</a:t>
            </a:r>
            <a:r>
              <a:rPr lang="en-US" altLang="zh-CN" sz="3000">
                <a:latin typeface="Times New Roman" panose="02020603050405020304" pitchFamily="18" charset="0"/>
              </a:rPr>
              <a:t>X</a:t>
            </a:r>
            <a:r>
              <a:rPr lang="en-US" altLang="zh-CN" sz="3000" i="1" baseline="-25000">
                <a:latin typeface="Times New Roman" panose="02020603050405020304" pitchFamily="18" charset="0"/>
              </a:rPr>
              <a:t>k</a:t>
            </a:r>
            <a:r>
              <a:rPr lang="zh-CN" altLang="en-US" sz="3000">
                <a:latin typeface="Times New Roman" panose="02020603050405020304" pitchFamily="18" charset="0"/>
              </a:rPr>
              <a:t>是语法变量时就调用</a:t>
            </a:r>
            <a:r>
              <a:rPr lang="en-US" altLang="zh-CN" sz="3000">
                <a:latin typeface="Times New Roman" panose="02020603050405020304" pitchFamily="18" charset="0"/>
              </a:rPr>
              <a:t>X</a:t>
            </a:r>
            <a:r>
              <a:rPr lang="zh-CN" altLang="en-US" sz="3000">
                <a:latin typeface="Times New Roman" panose="02020603050405020304" pitchFamily="18" charset="0"/>
              </a:rPr>
              <a:t>对应的处理子程序</a:t>
            </a:r>
            <a:r>
              <a:rPr lang="en-US" altLang="zh-CN" sz="3000">
                <a:latin typeface="Times New Roman" panose="02020603050405020304" pitchFamily="18" charset="0"/>
              </a:rPr>
              <a:t>.</a:t>
            </a:r>
          </a:p>
          <a:p>
            <a:pPr marL="0" indent="0">
              <a:spcBef>
                <a:spcPct val="50000"/>
              </a:spcBef>
              <a:buNone/>
            </a:pPr>
            <a:r>
              <a:rPr lang="en-US" altLang="zh-CN" sz="3000">
                <a:latin typeface="Times New Roman" panose="02020603050405020304" pitchFamily="18" charset="0"/>
              </a:rPr>
              <a:t>2. </a:t>
            </a:r>
            <a:r>
              <a:rPr lang="zh-CN" altLang="en-US" sz="3000">
                <a:latin typeface="Times New Roman" panose="02020603050405020304" pitchFamily="18" charset="0"/>
              </a:rPr>
              <a:t>要求处理子程序是可以</a:t>
            </a:r>
            <a:r>
              <a:rPr lang="zh-CN" altLang="en-US" sz="3000">
                <a:solidFill>
                  <a:srgbClr val="FF0000"/>
                </a:solidFill>
                <a:latin typeface="Times New Roman" panose="02020603050405020304" pitchFamily="18" charset="0"/>
              </a:rPr>
              <a:t>递归调用</a:t>
            </a:r>
            <a:r>
              <a:rPr lang="zh-CN" altLang="en-US" sz="3000">
                <a:latin typeface="Times New Roman" panose="02020603050405020304" pitchFamily="18" charset="0"/>
              </a:rPr>
              <a:t>的</a:t>
            </a:r>
          </a:p>
        </p:txBody>
      </p:sp>
      <p:sp>
        <p:nvSpPr>
          <p:cNvPr id="1164292" name="Rectangle 4">
            <a:extLst>
              <a:ext uri="{FF2B5EF4-FFF2-40B4-BE49-F238E27FC236}">
                <a16:creationId xmlns:a16="http://schemas.microsoft.com/office/drawing/2014/main" id="{D5FF05AE-1A20-46F7-9C2B-A067660E9E24}"/>
              </a:ext>
            </a:extLst>
          </p:cNvPr>
          <p:cNvSpPr>
            <a:spLocks noChangeArrowheads="1"/>
          </p:cNvSpPr>
          <p:nvPr/>
        </p:nvSpPr>
        <p:spPr bwMode="auto">
          <a:xfrm>
            <a:off x="8426450" y="188914"/>
            <a:ext cx="2133600"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a:spcBef>
                <a:spcPct val="20000"/>
              </a:spcBef>
              <a:buClr>
                <a:schemeClr val="tx2"/>
              </a:buClr>
              <a:buSzPct val="75000"/>
              <a:buFont typeface="Monotype Sorts" charset="2"/>
              <a:buNone/>
            </a:pPr>
            <a:r>
              <a:rPr lang="en-US" altLang="zh-CN" sz="2800" b="1" dirty="0">
                <a:solidFill>
                  <a:srgbClr val="0000FF"/>
                </a:solidFill>
              </a:rPr>
              <a:t>E→TE'        </a:t>
            </a:r>
          </a:p>
          <a:p>
            <a:pPr>
              <a:spcBef>
                <a:spcPct val="20000"/>
              </a:spcBef>
              <a:buClr>
                <a:schemeClr val="tx2"/>
              </a:buClr>
              <a:buSzPct val="75000"/>
              <a:buFont typeface="Monotype Sorts" charset="2"/>
              <a:buNone/>
            </a:pPr>
            <a:r>
              <a:rPr lang="en-US" altLang="zh-CN" sz="2800" b="1" dirty="0">
                <a:solidFill>
                  <a:srgbClr val="0000FF"/>
                </a:solidFill>
              </a:rPr>
              <a:t>E'→+</a:t>
            </a:r>
            <a:r>
              <a:rPr lang="en-US" altLang="zh-CN" sz="2800" b="1" dirty="0" err="1">
                <a:solidFill>
                  <a:srgbClr val="0000FF"/>
                </a:solidFill>
              </a:rPr>
              <a:t>TE'|ε</a:t>
            </a:r>
            <a:r>
              <a:rPr lang="en-US" altLang="zh-CN" sz="2800" b="1" dirty="0">
                <a:solidFill>
                  <a:srgbClr val="0000FF"/>
                </a:solidFill>
              </a:rPr>
              <a:t>  </a:t>
            </a:r>
          </a:p>
          <a:p>
            <a:pPr>
              <a:spcBef>
                <a:spcPct val="20000"/>
              </a:spcBef>
              <a:buClr>
                <a:schemeClr val="tx2"/>
              </a:buClr>
              <a:buSzPct val="75000"/>
              <a:buFont typeface="Monotype Sorts" charset="2"/>
              <a:buNone/>
            </a:pPr>
            <a:r>
              <a:rPr lang="en-US" altLang="zh-CN" sz="2800" b="1" dirty="0">
                <a:solidFill>
                  <a:srgbClr val="0000FF"/>
                </a:solidFill>
              </a:rPr>
              <a:t>T→FT'        </a:t>
            </a:r>
          </a:p>
          <a:p>
            <a:pPr>
              <a:spcBef>
                <a:spcPct val="20000"/>
              </a:spcBef>
              <a:buClr>
                <a:schemeClr val="tx2"/>
              </a:buClr>
              <a:buSzPct val="75000"/>
              <a:buFont typeface="Monotype Sorts" charset="2"/>
              <a:buNone/>
            </a:pPr>
            <a:r>
              <a:rPr lang="en-US" altLang="zh-CN" sz="2800" b="1" dirty="0">
                <a:solidFill>
                  <a:srgbClr val="0000FF"/>
                </a:solidFill>
              </a:rPr>
              <a:t>T'→*</a:t>
            </a:r>
            <a:r>
              <a:rPr lang="en-US" altLang="zh-CN" sz="2800" b="1" dirty="0" err="1">
                <a:solidFill>
                  <a:srgbClr val="0000FF"/>
                </a:solidFill>
              </a:rPr>
              <a:t>FT'|ε</a:t>
            </a:r>
            <a:r>
              <a:rPr lang="en-US" altLang="zh-CN" sz="2800" b="1" dirty="0">
                <a:solidFill>
                  <a:srgbClr val="0000FF"/>
                </a:solidFill>
              </a:rPr>
              <a:t>  </a:t>
            </a:r>
          </a:p>
          <a:p>
            <a:pPr>
              <a:spcBef>
                <a:spcPct val="20000"/>
              </a:spcBef>
              <a:buClr>
                <a:schemeClr val="tx2"/>
              </a:buClr>
              <a:buSzPct val="75000"/>
              <a:buFont typeface="Monotype Sorts" charset="2"/>
              <a:buNone/>
            </a:pPr>
            <a:r>
              <a:rPr lang="en-US" altLang="zh-CN" sz="2800" b="1" dirty="0">
                <a:solidFill>
                  <a:srgbClr val="0000FF"/>
                </a:solidFill>
              </a:rPr>
              <a:t>F→(E)|id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64292"/>
                                        </p:tgtEl>
                                        <p:attrNameLst>
                                          <p:attrName>style.visibility</p:attrName>
                                        </p:attrNameLst>
                                      </p:cBhvr>
                                      <p:to>
                                        <p:strVal val="visible"/>
                                      </p:to>
                                    </p:set>
                                    <p:anim calcmode="lin" valueType="num">
                                      <p:cBhvr additive="base">
                                        <p:cTn id="7" dur="500" fill="hold"/>
                                        <p:tgtEl>
                                          <p:spTgt spid="1164292"/>
                                        </p:tgtEl>
                                        <p:attrNameLst>
                                          <p:attrName>ppt_x</p:attrName>
                                        </p:attrNameLst>
                                      </p:cBhvr>
                                      <p:tavLst>
                                        <p:tav tm="0">
                                          <p:val>
                                            <p:strVal val="0-#ppt_w/2"/>
                                          </p:val>
                                        </p:tav>
                                        <p:tav tm="100000">
                                          <p:val>
                                            <p:strVal val="#ppt_x"/>
                                          </p:val>
                                        </p:tav>
                                      </p:tavLst>
                                    </p:anim>
                                    <p:anim calcmode="lin" valueType="num">
                                      <p:cBhvr additive="base">
                                        <p:cTn id="8" dur="500" fill="hold"/>
                                        <p:tgtEl>
                                          <p:spTgt spid="116429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64291">
                                            <p:txEl>
                                              <p:pRg st="0" end="0"/>
                                            </p:txEl>
                                          </p:spTgt>
                                        </p:tgtEl>
                                        <p:attrNameLst>
                                          <p:attrName>style.visibility</p:attrName>
                                        </p:attrNameLst>
                                      </p:cBhvr>
                                      <p:to>
                                        <p:strVal val="visible"/>
                                      </p:to>
                                    </p:set>
                                    <p:anim calcmode="lin" valueType="num">
                                      <p:cBhvr additive="base">
                                        <p:cTn id="13" dur="500" fill="hold"/>
                                        <p:tgtEl>
                                          <p:spTgt spid="1164291">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642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64291">
                                            <p:txEl>
                                              <p:pRg st="1" end="1"/>
                                            </p:txEl>
                                          </p:spTgt>
                                        </p:tgtEl>
                                        <p:attrNameLst>
                                          <p:attrName>style.visibility</p:attrName>
                                        </p:attrNameLst>
                                      </p:cBhvr>
                                      <p:to>
                                        <p:strVal val="visible"/>
                                      </p:to>
                                    </p:set>
                                    <p:anim calcmode="lin" valueType="num">
                                      <p:cBhvr additive="base">
                                        <p:cTn id="19" dur="500" fill="hold"/>
                                        <p:tgtEl>
                                          <p:spTgt spid="1164291">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16429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164291">
                                            <p:txEl>
                                              <p:pRg st="2" end="2"/>
                                            </p:txEl>
                                          </p:spTgt>
                                        </p:tgtEl>
                                        <p:attrNameLst>
                                          <p:attrName>style.visibility</p:attrName>
                                        </p:attrNameLst>
                                      </p:cBhvr>
                                      <p:to>
                                        <p:strVal val="visible"/>
                                      </p:to>
                                    </p:set>
                                    <p:anim calcmode="lin" valueType="num">
                                      <p:cBhvr additive="base">
                                        <p:cTn id="25" dur="500" fill="hold"/>
                                        <p:tgtEl>
                                          <p:spTgt spid="1164291">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16429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164291">
                                            <p:txEl>
                                              <p:pRg st="3" end="3"/>
                                            </p:txEl>
                                          </p:spTgt>
                                        </p:tgtEl>
                                        <p:attrNameLst>
                                          <p:attrName>style.visibility</p:attrName>
                                        </p:attrNameLst>
                                      </p:cBhvr>
                                      <p:to>
                                        <p:strVal val="visible"/>
                                      </p:to>
                                    </p:set>
                                    <p:anim calcmode="lin" valueType="num">
                                      <p:cBhvr additive="base">
                                        <p:cTn id="31" dur="500" fill="hold"/>
                                        <p:tgtEl>
                                          <p:spTgt spid="1164291">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16429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164291">
                                            <p:txEl>
                                              <p:pRg st="4" end="4"/>
                                            </p:txEl>
                                          </p:spTgt>
                                        </p:tgtEl>
                                        <p:attrNameLst>
                                          <p:attrName>style.visibility</p:attrName>
                                        </p:attrNameLst>
                                      </p:cBhvr>
                                      <p:to>
                                        <p:strVal val="visible"/>
                                      </p:to>
                                    </p:set>
                                    <p:anim calcmode="lin" valueType="num">
                                      <p:cBhvr additive="base">
                                        <p:cTn id="37" dur="500" fill="hold"/>
                                        <p:tgtEl>
                                          <p:spTgt spid="1164291">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164291">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4291" grpId="0" build="p"/>
      <p:bldP spid="1164292" grpId="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D85B2335-F465-41C3-9A62-0B68DCC3627E}"/>
              </a:ext>
            </a:extLst>
          </p:cNvPr>
          <p:cNvSpPr>
            <a:spLocks noGrp="1"/>
          </p:cNvSpPr>
          <p:nvPr>
            <p:ph type="dt" sz="quarter" idx="10"/>
          </p:nvPr>
        </p:nvSpPr>
        <p:spPr bwMode="auto">
          <a:xfrm>
            <a:off x="1981200" y="6245225"/>
            <a:ext cx="2133600" cy="476250"/>
          </a:xfrm>
          <a:ln>
            <a:miter lim="800000"/>
          </a:ln>
        </p:spPr>
        <p:txBody>
          <a:bodyPr vert="horz" wrap="square" lIns="91440" tIns="45720" rIns="91440" bIns="45720" numCol="1" rtlCol="0" anchor="t" anchorCtr="0" compatLnSpc="1"/>
          <a:lstStyle/>
          <a:p>
            <a:pPr>
              <a:buFontTx/>
              <a:buNone/>
              <a:defRPr/>
            </a:pPr>
            <a:fld id="{8A5FE4CD-1782-4792-9B44-7961AD11F037}" type="datetime1">
              <a:rPr lang="zh-CN" altLang="en-US" noProof="0" smtClean="0">
                <a:latin typeface="+mn-lt"/>
              </a:rPr>
              <a:pPr>
                <a:buFontTx/>
                <a:buNone/>
                <a:defRPr/>
              </a:pPr>
              <a:t>2024/5/7</a:t>
            </a:fld>
            <a:endParaRPr lang="en-US" altLang="zh-CN" noProof="0">
              <a:latin typeface="+mn-lt"/>
            </a:endParaRPr>
          </a:p>
        </p:txBody>
      </p:sp>
      <p:sp>
        <p:nvSpPr>
          <p:cNvPr id="74755" name="灯片编号占位符 5">
            <a:extLst>
              <a:ext uri="{FF2B5EF4-FFF2-40B4-BE49-F238E27FC236}">
                <a16:creationId xmlns:a16="http://schemas.microsoft.com/office/drawing/2014/main" id="{BB790368-BE4B-412F-8674-290375243841}"/>
              </a:ext>
            </a:extLst>
          </p:cNvPr>
          <p:cNvSpPr>
            <a:spLocks noGrp="1" noChangeArrowheads="1"/>
          </p:cNvSpPr>
          <p:nvPr>
            <p:ph type="sldNum" sz="quarter" idx="12"/>
          </p:nvPr>
        </p:nvSpPr>
        <p:spPr bwMode="auto">
          <a:xfrm>
            <a:off x="8077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fld id="{A44C1F68-FCE4-4D10-9C0E-3B26539C135E}" type="slidenum">
              <a:rPr lang="en-US" altLang="zh-CN" sz="1400">
                <a:latin typeface="Arial" panose="020B0604020202020204" pitchFamily="34" charset="0"/>
              </a:rPr>
              <a:pPr/>
              <a:t>31</a:t>
            </a:fld>
            <a:endParaRPr lang="en-US" altLang="zh-CN" sz="1400">
              <a:latin typeface="Arial" panose="020B0604020202020204" pitchFamily="34" charset="0"/>
            </a:endParaRPr>
          </a:p>
        </p:txBody>
      </p:sp>
      <p:sp>
        <p:nvSpPr>
          <p:cNvPr id="74756" name="Rectangle 2">
            <a:extLst>
              <a:ext uri="{FF2B5EF4-FFF2-40B4-BE49-F238E27FC236}">
                <a16:creationId xmlns:a16="http://schemas.microsoft.com/office/drawing/2014/main" id="{37D63860-3C09-413C-8E82-3FCB8CB06C90}"/>
              </a:ext>
            </a:extLst>
          </p:cNvPr>
          <p:cNvSpPr>
            <a:spLocks noGrp="1" noChangeArrowheads="1"/>
          </p:cNvSpPr>
          <p:nvPr>
            <p:ph type="title" idx="4294967295"/>
          </p:nvPr>
        </p:nvSpPr>
        <p:spPr>
          <a:xfrm>
            <a:off x="2495551" y="333376"/>
            <a:ext cx="7902575" cy="722313"/>
          </a:xfrm>
        </p:spPr>
        <p:txBody>
          <a:bodyPr vert="horz" lIns="92075" tIns="46038" rIns="92075" bIns="46038" rtlCol="0" anchor="ctr">
            <a:normAutofit/>
          </a:bodyPr>
          <a:lstStyle/>
          <a:p>
            <a:pPr eaLnBrk="1" hangingPunct="1"/>
            <a:r>
              <a:rPr lang="en-US" altLang="zh-CN" sz="4000">
                <a:latin typeface="Times New Roman" panose="02020603050405020304" pitchFamily="18" charset="0"/>
              </a:rPr>
              <a:t>4.4.1 </a:t>
            </a:r>
            <a:r>
              <a:rPr lang="zh-CN" altLang="en-US" sz="4000">
                <a:latin typeface="Times New Roman" panose="02020603050405020304" pitchFamily="18" charset="0"/>
              </a:rPr>
              <a:t>递归下降分析法的基本思想</a:t>
            </a:r>
          </a:p>
        </p:txBody>
      </p:sp>
      <p:sp>
        <p:nvSpPr>
          <p:cNvPr id="1165315" name="Rectangle 3">
            <a:extLst>
              <a:ext uri="{FF2B5EF4-FFF2-40B4-BE49-F238E27FC236}">
                <a16:creationId xmlns:a16="http://schemas.microsoft.com/office/drawing/2014/main" id="{D2EF678F-74CE-4EFD-8C9B-37F4EBCA680E}"/>
              </a:ext>
            </a:extLst>
          </p:cNvPr>
          <p:cNvSpPr>
            <a:spLocks noGrp="1" noChangeArrowheads="1"/>
          </p:cNvSpPr>
          <p:nvPr>
            <p:ph type="body" idx="4294967295"/>
          </p:nvPr>
        </p:nvSpPr>
        <p:spPr>
          <a:xfrm>
            <a:off x="1847850" y="1555751"/>
            <a:ext cx="8712200" cy="4968875"/>
          </a:xfrm>
        </p:spPr>
        <p:txBody>
          <a:bodyPr vert="horz" lIns="92075" tIns="46038" rIns="92075" bIns="46038" rtlCol="0">
            <a:normAutofit/>
          </a:bodyPr>
          <a:lstStyle/>
          <a:p>
            <a:pPr eaLnBrk="1" hangingPunct="1">
              <a:buFont typeface="Wingdings" panose="05000000000000000000" pitchFamily="2" charset="2"/>
              <a:buNone/>
            </a:pPr>
            <a:r>
              <a:rPr lang="zh-CN" altLang="en-US">
                <a:latin typeface="Times New Roman" panose="02020603050405020304" pitchFamily="18" charset="0"/>
              </a:rPr>
              <a:t>例</a:t>
            </a:r>
            <a:r>
              <a:rPr lang="en-US" altLang="zh-CN">
                <a:latin typeface="Times New Roman" panose="02020603050405020304" pitchFamily="18" charset="0"/>
              </a:rPr>
              <a:t>4.14 </a:t>
            </a:r>
            <a:r>
              <a:rPr lang="zh-CN" altLang="en-US">
                <a:latin typeface="Times New Roman" panose="02020603050405020304" pitchFamily="18" charset="0"/>
              </a:rPr>
              <a:t>对于产生式</a:t>
            </a:r>
            <a:r>
              <a:rPr lang="en-US" altLang="zh-CN" i="1">
                <a:latin typeface="Times New Roman" panose="02020603050405020304" pitchFamily="18" charset="0"/>
              </a:rPr>
              <a:t>E</a:t>
            </a:r>
            <a:r>
              <a:rPr lang="en-US" altLang="zh-CN">
                <a:latin typeface="Times New Roman" panose="02020603050405020304" pitchFamily="18" charset="0"/>
              </a:rPr>
              <a:t>'→+</a:t>
            </a:r>
            <a:r>
              <a:rPr lang="en-US" altLang="zh-CN" i="1">
                <a:latin typeface="Times New Roman" panose="02020603050405020304" pitchFamily="18" charset="0"/>
              </a:rPr>
              <a:t>TE</a:t>
            </a:r>
            <a:r>
              <a:rPr lang="en-US" altLang="zh-CN">
                <a:latin typeface="Times New Roman" panose="02020603050405020304" pitchFamily="18" charset="0"/>
              </a:rPr>
              <a:t>'</a:t>
            </a:r>
            <a:r>
              <a:rPr lang="zh-CN" altLang="en-US">
                <a:latin typeface="Times New Roman" panose="02020603050405020304" pitchFamily="18" charset="0"/>
              </a:rPr>
              <a:t>，与</a:t>
            </a:r>
            <a:r>
              <a:rPr lang="en-US" altLang="zh-CN" i="1">
                <a:latin typeface="Times New Roman" panose="02020603050405020304" pitchFamily="18" charset="0"/>
              </a:rPr>
              <a:t>E</a:t>
            </a:r>
            <a:r>
              <a:rPr lang="en-US" altLang="zh-CN">
                <a:latin typeface="Times New Roman" panose="02020603050405020304" pitchFamily="18" charset="0"/>
              </a:rPr>
              <a:t>'</a:t>
            </a:r>
            <a:r>
              <a:rPr lang="zh-CN" altLang="en-US">
                <a:latin typeface="Times New Roman" panose="02020603050405020304" pitchFamily="18" charset="0"/>
              </a:rPr>
              <a:t>对应的子程序可以按如下方式来编写：</a:t>
            </a:r>
          </a:p>
          <a:p>
            <a:pPr eaLnBrk="1" hangingPunct="1">
              <a:buFont typeface="Wingdings" panose="05000000000000000000" pitchFamily="2" charset="2"/>
              <a:buNone/>
            </a:pPr>
            <a:r>
              <a:rPr lang="en-US" altLang="zh-CN">
                <a:latin typeface="Times New Roman" panose="02020603050405020304" pitchFamily="18" charset="0"/>
              </a:rPr>
              <a:t>procedure </a:t>
            </a:r>
            <a:r>
              <a:rPr lang="en-US" altLang="zh-CN" i="1">
                <a:latin typeface="Times New Roman" panose="02020603050405020304" pitchFamily="18" charset="0"/>
              </a:rPr>
              <a:t>E</a:t>
            </a:r>
            <a:r>
              <a:rPr lang="en-US" altLang="zh-CN">
                <a:latin typeface="Times New Roman" panose="02020603050405020304" pitchFamily="18" charset="0"/>
              </a:rPr>
              <a:t>'</a:t>
            </a:r>
          </a:p>
          <a:p>
            <a:pPr eaLnBrk="1" hangingPunct="1">
              <a:buFont typeface="Wingdings" panose="05000000000000000000" pitchFamily="2" charset="2"/>
              <a:buNone/>
            </a:pPr>
            <a:r>
              <a:rPr lang="en-US" altLang="zh-CN">
                <a:latin typeface="Times New Roman" panose="02020603050405020304" pitchFamily="18" charset="0"/>
              </a:rPr>
              <a:t>  begin</a:t>
            </a:r>
          </a:p>
          <a:p>
            <a:pPr lvl="1" eaLnBrk="1" hangingPunct="1">
              <a:buFont typeface="Wingdings" panose="05000000000000000000" pitchFamily="2" charset="2"/>
              <a:buNone/>
            </a:pPr>
            <a:r>
              <a:rPr lang="en-US" altLang="zh-CN" i="1">
                <a:latin typeface="Times New Roman" panose="02020603050405020304" pitchFamily="18" charset="0"/>
              </a:rPr>
              <a:t>     match(‘+’);</a:t>
            </a:r>
          </a:p>
          <a:p>
            <a:pPr lvl="1" eaLnBrk="1" hangingPunct="1">
              <a:buFont typeface="Wingdings" panose="05000000000000000000" pitchFamily="2" charset="2"/>
              <a:buNone/>
            </a:pPr>
            <a:r>
              <a:rPr lang="en-US" altLang="zh-CN" i="1">
                <a:latin typeface="Times New Roman" panose="02020603050405020304" pitchFamily="18" charset="0"/>
              </a:rPr>
              <a:t>     T;                    /*</a:t>
            </a:r>
            <a:r>
              <a:rPr lang="zh-CN" altLang="en-US" i="1">
                <a:latin typeface="Times New Roman" panose="02020603050405020304" pitchFamily="18" charset="0"/>
              </a:rPr>
              <a:t>调用识别</a:t>
            </a:r>
            <a:r>
              <a:rPr lang="en-US" altLang="zh-CN" i="1">
                <a:latin typeface="Times New Roman" panose="02020603050405020304" pitchFamily="18" charset="0"/>
              </a:rPr>
              <a:t>T</a:t>
            </a:r>
            <a:r>
              <a:rPr lang="zh-CN" altLang="en-US" i="1">
                <a:latin typeface="Times New Roman" panose="02020603050405020304" pitchFamily="18" charset="0"/>
              </a:rPr>
              <a:t>的过程*</a:t>
            </a:r>
            <a:r>
              <a:rPr lang="en-US" altLang="zh-CN" i="1">
                <a:latin typeface="Times New Roman" panose="02020603050405020304" pitchFamily="18" charset="0"/>
              </a:rPr>
              <a:t>/</a:t>
            </a:r>
          </a:p>
          <a:p>
            <a:pPr eaLnBrk="1" hangingPunct="1">
              <a:buFont typeface="Wingdings" panose="05000000000000000000" pitchFamily="2" charset="2"/>
              <a:buNone/>
            </a:pPr>
            <a:r>
              <a:rPr lang="en-US" altLang="zh-CN" i="1">
                <a:latin typeface="Times New Roman" panose="02020603050405020304" pitchFamily="18" charset="0"/>
              </a:rPr>
              <a:t>		E'                    /*</a:t>
            </a:r>
            <a:r>
              <a:rPr lang="zh-CN" altLang="en-US" i="1">
                <a:latin typeface="Times New Roman" panose="02020603050405020304" pitchFamily="18" charset="0"/>
              </a:rPr>
              <a:t>调用识别</a:t>
            </a:r>
            <a:r>
              <a:rPr lang="en-US" altLang="zh-CN" i="1">
                <a:latin typeface="Times New Roman" panose="02020603050405020304" pitchFamily="18" charset="0"/>
              </a:rPr>
              <a:t>E'</a:t>
            </a:r>
            <a:r>
              <a:rPr lang="zh-CN" altLang="en-US" i="1">
                <a:latin typeface="Times New Roman" panose="02020603050405020304" pitchFamily="18" charset="0"/>
              </a:rPr>
              <a:t>的过程*</a:t>
            </a:r>
            <a:r>
              <a:rPr lang="en-US" altLang="zh-CN" i="1">
                <a:latin typeface="Times New Roman" panose="02020603050405020304" pitchFamily="18" charset="0"/>
              </a:rPr>
              <a:t>/</a:t>
            </a:r>
          </a:p>
          <a:p>
            <a:pPr eaLnBrk="1" hangingPunct="1">
              <a:buFont typeface="Wingdings" panose="05000000000000000000" pitchFamily="2" charset="2"/>
              <a:buNone/>
            </a:pPr>
            <a:r>
              <a:rPr lang="en-US" altLang="zh-CN">
                <a:latin typeface="Times New Roman" panose="02020603050405020304" pitchFamily="18" charset="0"/>
              </a:rPr>
              <a:t>  end;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165315">
                                            <p:txEl>
                                              <p:pRg st="0" end="0"/>
                                            </p:txEl>
                                          </p:spTgt>
                                        </p:tgtEl>
                                        <p:attrNameLst>
                                          <p:attrName>style.visibility</p:attrName>
                                        </p:attrNameLst>
                                      </p:cBhvr>
                                      <p:to>
                                        <p:strVal val="visible"/>
                                      </p:to>
                                    </p:set>
                                    <p:anim calcmode="lin" valueType="num">
                                      <p:cBhvr>
                                        <p:cTn id="7" dur="500" fill="hold"/>
                                        <p:tgtEl>
                                          <p:spTgt spid="1165315">
                                            <p:txEl>
                                              <p:pRg st="0" end="0"/>
                                            </p:txEl>
                                          </p:spTgt>
                                        </p:tgtEl>
                                        <p:attrNameLst>
                                          <p:attrName>ppt_x</p:attrName>
                                        </p:attrNameLst>
                                      </p:cBhvr>
                                      <p:tavLst>
                                        <p:tav tm="0">
                                          <p:val>
                                            <p:strVal val="#ppt_x-#ppt_w/2"/>
                                          </p:val>
                                        </p:tav>
                                        <p:tav tm="100000">
                                          <p:val>
                                            <p:strVal val="#ppt_x"/>
                                          </p:val>
                                        </p:tav>
                                      </p:tavLst>
                                    </p:anim>
                                    <p:anim calcmode="lin" valueType="num">
                                      <p:cBhvr>
                                        <p:cTn id="8" dur="500" fill="hold"/>
                                        <p:tgtEl>
                                          <p:spTgt spid="1165315">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1165315">
                                            <p:txEl>
                                              <p:pRg st="0" end="0"/>
                                            </p:txEl>
                                          </p:spTgt>
                                        </p:tgtEl>
                                        <p:attrNameLst>
                                          <p:attrName>ppt_w</p:attrName>
                                        </p:attrNameLst>
                                      </p:cBhvr>
                                      <p:tavLst>
                                        <p:tav tm="0">
                                          <p:val>
                                            <p:fltVal val="0"/>
                                          </p:val>
                                        </p:tav>
                                        <p:tav tm="100000">
                                          <p:val>
                                            <p:strVal val="#ppt_w"/>
                                          </p:val>
                                        </p:tav>
                                      </p:tavLst>
                                    </p:anim>
                                    <p:anim calcmode="lin" valueType="num">
                                      <p:cBhvr>
                                        <p:cTn id="10" dur="500" fill="hold"/>
                                        <p:tgtEl>
                                          <p:spTgt spid="1165315">
                                            <p:txEl>
                                              <p:pRg st="0" end="0"/>
                                            </p:txEl>
                                          </p:spTgt>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CARBRAKE.WAV"/>
                                        </p:tgtEl>
                                      </p:cMediaNode>
                                    </p:audio>
                                  </p:sub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1165315">
                                            <p:txEl>
                                              <p:pRg st="1" end="1"/>
                                            </p:txEl>
                                          </p:spTgt>
                                        </p:tgtEl>
                                        <p:attrNameLst>
                                          <p:attrName>style.visibility</p:attrName>
                                        </p:attrNameLst>
                                      </p:cBhvr>
                                      <p:to>
                                        <p:strVal val="visible"/>
                                      </p:to>
                                    </p:set>
                                    <p:anim calcmode="lin" valueType="num">
                                      <p:cBhvr>
                                        <p:cTn id="15" dur="500" fill="hold"/>
                                        <p:tgtEl>
                                          <p:spTgt spid="1165315">
                                            <p:txEl>
                                              <p:pRg st="1" end="1"/>
                                            </p:txEl>
                                          </p:spTgt>
                                        </p:tgtEl>
                                        <p:attrNameLst>
                                          <p:attrName>ppt_x</p:attrName>
                                        </p:attrNameLst>
                                      </p:cBhvr>
                                      <p:tavLst>
                                        <p:tav tm="0">
                                          <p:val>
                                            <p:strVal val="#ppt_x-#ppt_w/2"/>
                                          </p:val>
                                        </p:tav>
                                        <p:tav tm="100000">
                                          <p:val>
                                            <p:strVal val="#ppt_x"/>
                                          </p:val>
                                        </p:tav>
                                      </p:tavLst>
                                    </p:anim>
                                    <p:anim calcmode="lin" valueType="num">
                                      <p:cBhvr>
                                        <p:cTn id="16" dur="500" fill="hold"/>
                                        <p:tgtEl>
                                          <p:spTgt spid="1165315">
                                            <p:txEl>
                                              <p:pRg st="1" end="1"/>
                                            </p:txEl>
                                          </p:spTgt>
                                        </p:tgtEl>
                                        <p:attrNameLst>
                                          <p:attrName>ppt_y</p:attrName>
                                        </p:attrNameLst>
                                      </p:cBhvr>
                                      <p:tavLst>
                                        <p:tav tm="0">
                                          <p:val>
                                            <p:strVal val="#ppt_y"/>
                                          </p:val>
                                        </p:tav>
                                        <p:tav tm="100000">
                                          <p:val>
                                            <p:strVal val="#ppt_y"/>
                                          </p:val>
                                        </p:tav>
                                      </p:tavLst>
                                    </p:anim>
                                    <p:anim calcmode="lin" valueType="num">
                                      <p:cBhvr>
                                        <p:cTn id="17" dur="500" fill="hold"/>
                                        <p:tgtEl>
                                          <p:spTgt spid="1165315">
                                            <p:txEl>
                                              <p:pRg st="1" end="1"/>
                                            </p:txEl>
                                          </p:spTgt>
                                        </p:tgtEl>
                                        <p:attrNameLst>
                                          <p:attrName>ppt_w</p:attrName>
                                        </p:attrNameLst>
                                      </p:cBhvr>
                                      <p:tavLst>
                                        <p:tav tm="0">
                                          <p:val>
                                            <p:fltVal val="0"/>
                                          </p:val>
                                        </p:tav>
                                        <p:tav tm="100000">
                                          <p:val>
                                            <p:strVal val="#ppt_w"/>
                                          </p:val>
                                        </p:tav>
                                      </p:tavLst>
                                    </p:anim>
                                    <p:anim calcmode="lin" valueType="num">
                                      <p:cBhvr>
                                        <p:cTn id="18" dur="500" fill="hold"/>
                                        <p:tgtEl>
                                          <p:spTgt spid="1165315">
                                            <p:txEl>
                                              <p:pRg st="1" end="1"/>
                                            </p:txEl>
                                          </p:spTgt>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13"/>
                                            </p:cond>
                                          </p:stCondLst>
                                          <p:endCondLst>
                                            <p:cond evt="onStopAudio" delay="0">
                                              <p:tgtEl>
                                                <p:sldTgt/>
                                              </p:tgtEl>
                                            </p:cond>
                                          </p:endCondLst>
                                        </p:cTn>
                                        <p:tgtEl>
                                          <p:sndTgt r:embed="rId2" name="CARBRAKE.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8" fill="hold" grpId="0" nodeType="clickEffect">
                                  <p:stCondLst>
                                    <p:cond delay="0"/>
                                  </p:stCondLst>
                                  <p:childTnLst>
                                    <p:set>
                                      <p:cBhvr>
                                        <p:cTn id="22" dur="1" fill="hold">
                                          <p:stCondLst>
                                            <p:cond delay="0"/>
                                          </p:stCondLst>
                                        </p:cTn>
                                        <p:tgtEl>
                                          <p:spTgt spid="1165315">
                                            <p:txEl>
                                              <p:pRg st="2" end="2"/>
                                            </p:txEl>
                                          </p:spTgt>
                                        </p:tgtEl>
                                        <p:attrNameLst>
                                          <p:attrName>style.visibility</p:attrName>
                                        </p:attrNameLst>
                                      </p:cBhvr>
                                      <p:to>
                                        <p:strVal val="visible"/>
                                      </p:to>
                                    </p:set>
                                    <p:anim calcmode="lin" valueType="num">
                                      <p:cBhvr>
                                        <p:cTn id="23" dur="500" fill="hold"/>
                                        <p:tgtEl>
                                          <p:spTgt spid="1165315">
                                            <p:txEl>
                                              <p:pRg st="2" end="2"/>
                                            </p:txEl>
                                          </p:spTgt>
                                        </p:tgtEl>
                                        <p:attrNameLst>
                                          <p:attrName>ppt_x</p:attrName>
                                        </p:attrNameLst>
                                      </p:cBhvr>
                                      <p:tavLst>
                                        <p:tav tm="0">
                                          <p:val>
                                            <p:strVal val="#ppt_x-#ppt_w/2"/>
                                          </p:val>
                                        </p:tav>
                                        <p:tav tm="100000">
                                          <p:val>
                                            <p:strVal val="#ppt_x"/>
                                          </p:val>
                                        </p:tav>
                                      </p:tavLst>
                                    </p:anim>
                                    <p:anim calcmode="lin" valueType="num">
                                      <p:cBhvr>
                                        <p:cTn id="24" dur="500" fill="hold"/>
                                        <p:tgtEl>
                                          <p:spTgt spid="1165315">
                                            <p:txEl>
                                              <p:pRg st="2" end="2"/>
                                            </p:txEl>
                                          </p:spTgt>
                                        </p:tgtEl>
                                        <p:attrNameLst>
                                          <p:attrName>ppt_y</p:attrName>
                                        </p:attrNameLst>
                                      </p:cBhvr>
                                      <p:tavLst>
                                        <p:tav tm="0">
                                          <p:val>
                                            <p:strVal val="#ppt_y"/>
                                          </p:val>
                                        </p:tav>
                                        <p:tav tm="100000">
                                          <p:val>
                                            <p:strVal val="#ppt_y"/>
                                          </p:val>
                                        </p:tav>
                                      </p:tavLst>
                                    </p:anim>
                                    <p:anim calcmode="lin" valueType="num">
                                      <p:cBhvr>
                                        <p:cTn id="25" dur="500" fill="hold"/>
                                        <p:tgtEl>
                                          <p:spTgt spid="1165315">
                                            <p:txEl>
                                              <p:pRg st="2" end="2"/>
                                            </p:txEl>
                                          </p:spTgt>
                                        </p:tgtEl>
                                        <p:attrNameLst>
                                          <p:attrName>ppt_w</p:attrName>
                                        </p:attrNameLst>
                                      </p:cBhvr>
                                      <p:tavLst>
                                        <p:tav tm="0">
                                          <p:val>
                                            <p:fltVal val="0"/>
                                          </p:val>
                                        </p:tav>
                                        <p:tav tm="100000">
                                          <p:val>
                                            <p:strVal val="#ppt_w"/>
                                          </p:val>
                                        </p:tav>
                                      </p:tavLst>
                                    </p:anim>
                                    <p:anim calcmode="lin" valueType="num">
                                      <p:cBhvr>
                                        <p:cTn id="26" dur="500" fill="hold"/>
                                        <p:tgtEl>
                                          <p:spTgt spid="1165315">
                                            <p:txEl>
                                              <p:pRg st="2" end="2"/>
                                            </p:txEl>
                                          </p:spTgt>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21"/>
                                            </p:cond>
                                          </p:stCondLst>
                                          <p:endCondLst>
                                            <p:cond evt="onStopAudio" delay="0">
                                              <p:tgtEl>
                                                <p:sldTgt/>
                                              </p:tgtEl>
                                            </p:cond>
                                          </p:endCondLst>
                                        </p:cTn>
                                        <p:tgtEl>
                                          <p:sndTgt r:embed="rId2" name="CARBRAKE.WAV"/>
                                        </p:tgtEl>
                                      </p:cMediaNode>
                                    </p:audio>
                                  </p:subTnLst>
                                </p:cTn>
                              </p:par>
                              <p:par>
                                <p:cTn id="27" presetID="17" presetClass="entr" presetSubtype="8" fill="hold" grpId="0" nodeType="withEffect">
                                  <p:stCondLst>
                                    <p:cond delay="0"/>
                                  </p:stCondLst>
                                  <p:childTnLst>
                                    <p:set>
                                      <p:cBhvr>
                                        <p:cTn id="28" dur="1" fill="hold">
                                          <p:stCondLst>
                                            <p:cond delay="0"/>
                                          </p:stCondLst>
                                        </p:cTn>
                                        <p:tgtEl>
                                          <p:spTgt spid="1165315">
                                            <p:txEl>
                                              <p:pRg st="3" end="3"/>
                                            </p:txEl>
                                          </p:spTgt>
                                        </p:tgtEl>
                                        <p:attrNameLst>
                                          <p:attrName>style.visibility</p:attrName>
                                        </p:attrNameLst>
                                      </p:cBhvr>
                                      <p:to>
                                        <p:strVal val="visible"/>
                                      </p:to>
                                    </p:set>
                                    <p:anim calcmode="lin" valueType="num">
                                      <p:cBhvr>
                                        <p:cTn id="29" dur="500" fill="hold"/>
                                        <p:tgtEl>
                                          <p:spTgt spid="1165315">
                                            <p:txEl>
                                              <p:pRg st="3" end="3"/>
                                            </p:txEl>
                                          </p:spTgt>
                                        </p:tgtEl>
                                        <p:attrNameLst>
                                          <p:attrName>ppt_x</p:attrName>
                                        </p:attrNameLst>
                                      </p:cBhvr>
                                      <p:tavLst>
                                        <p:tav tm="0">
                                          <p:val>
                                            <p:strVal val="#ppt_x-#ppt_w/2"/>
                                          </p:val>
                                        </p:tav>
                                        <p:tav tm="100000">
                                          <p:val>
                                            <p:strVal val="#ppt_x"/>
                                          </p:val>
                                        </p:tav>
                                      </p:tavLst>
                                    </p:anim>
                                    <p:anim calcmode="lin" valueType="num">
                                      <p:cBhvr>
                                        <p:cTn id="30" dur="500" fill="hold"/>
                                        <p:tgtEl>
                                          <p:spTgt spid="1165315">
                                            <p:txEl>
                                              <p:pRg st="3" end="3"/>
                                            </p:txEl>
                                          </p:spTgt>
                                        </p:tgtEl>
                                        <p:attrNameLst>
                                          <p:attrName>ppt_y</p:attrName>
                                        </p:attrNameLst>
                                      </p:cBhvr>
                                      <p:tavLst>
                                        <p:tav tm="0">
                                          <p:val>
                                            <p:strVal val="#ppt_y"/>
                                          </p:val>
                                        </p:tav>
                                        <p:tav tm="100000">
                                          <p:val>
                                            <p:strVal val="#ppt_y"/>
                                          </p:val>
                                        </p:tav>
                                      </p:tavLst>
                                    </p:anim>
                                    <p:anim calcmode="lin" valueType="num">
                                      <p:cBhvr>
                                        <p:cTn id="31" dur="500" fill="hold"/>
                                        <p:tgtEl>
                                          <p:spTgt spid="1165315">
                                            <p:txEl>
                                              <p:pRg st="3" end="3"/>
                                            </p:txEl>
                                          </p:spTgt>
                                        </p:tgtEl>
                                        <p:attrNameLst>
                                          <p:attrName>ppt_w</p:attrName>
                                        </p:attrNameLst>
                                      </p:cBhvr>
                                      <p:tavLst>
                                        <p:tav tm="0">
                                          <p:val>
                                            <p:fltVal val="0"/>
                                          </p:val>
                                        </p:tav>
                                        <p:tav tm="100000">
                                          <p:val>
                                            <p:strVal val="#ppt_w"/>
                                          </p:val>
                                        </p:tav>
                                      </p:tavLst>
                                    </p:anim>
                                    <p:anim calcmode="lin" valueType="num">
                                      <p:cBhvr>
                                        <p:cTn id="32" dur="500" fill="hold"/>
                                        <p:tgtEl>
                                          <p:spTgt spid="1165315">
                                            <p:txEl>
                                              <p:pRg st="3" end="3"/>
                                            </p:txEl>
                                          </p:spTgt>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27"/>
                                            </p:cond>
                                          </p:stCondLst>
                                          <p:endCondLst>
                                            <p:cond evt="onStopAudio" delay="0">
                                              <p:tgtEl>
                                                <p:sldTgt/>
                                              </p:tgtEl>
                                            </p:cond>
                                          </p:endCondLst>
                                        </p:cTn>
                                        <p:tgtEl>
                                          <p:sndTgt r:embed="rId2" name="CARBRAKE.WAV"/>
                                        </p:tgtEl>
                                      </p:cMediaNode>
                                    </p:audio>
                                  </p:subTnLst>
                                </p:cTn>
                              </p:par>
                              <p:par>
                                <p:cTn id="33" presetID="17" presetClass="entr" presetSubtype="8" fill="hold" grpId="0" nodeType="withEffect">
                                  <p:stCondLst>
                                    <p:cond delay="0"/>
                                  </p:stCondLst>
                                  <p:childTnLst>
                                    <p:set>
                                      <p:cBhvr>
                                        <p:cTn id="34" dur="1" fill="hold">
                                          <p:stCondLst>
                                            <p:cond delay="0"/>
                                          </p:stCondLst>
                                        </p:cTn>
                                        <p:tgtEl>
                                          <p:spTgt spid="1165315">
                                            <p:txEl>
                                              <p:pRg st="4" end="4"/>
                                            </p:txEl>
                                          </p:spTgt>
                                        </p:tgtEl>
                                        <p:attrNameLst>
                                          <p:attrName>style.visibility</p:attrName>
                                        </p:attrNameLst>
                                      </p:cBhvr>
                                      <p:to>
                                        <p:strVal val="visible"/>
                                      </p:to>
                                    </p:set>
                                    <p:anim calcmode="lin" valueType="num">
                                      <p:cBhvr>
                                        <p:cTn id="35" dur="500" fill="hold"/>
                                        <p:tgtEl>
                                          <p:spTgt spid="1165315">
                                            <p:txEl>
                                              <p:pRg st="4" end="4"/>
                                            </p:txEl>
                                          </p:spTgt>
                                        </p:tgtEl>
                                        <p:attrNameLst>
                                          <p:attrName>ppt_x</p:attrName>
                                        </p:attrNameLst>
                                      </p:cBhvr>
                                      <p:tavLst>
                                        <p:tav tm="0">
                                          <p:val>
                                            <p:strVal val="#ppt_x-#ppt_w/2"/>
                                          </p:val>
                                        </p:tav>
                                        <p:tav tm="100000">
                                          <p:val>
                                            <p:strVal val="#ppt_x"/>
                                          </p:val>
                                        </p:tav>
                                      </p:tavLst>
                                    </p:anim>
                                    <p:anim calcmode="lin" valueType="num">
                                      <p:cBhvr>
                                        <p:cTn id="36" dur="500" fill="hold"/>
                                        <p:tgtEl>
                                          <p:spTgt spid="1165315">
                                            <p:txEl>
                                              <p:pRg st="4" end="4"/>
                                            </p:txEl>
                                          </p:spTgt>
                                        </p:tgtEl>
                                        <p:attrNameLst>
                                          <p:attrName>ppt_y</p:attrName>
                                        </p:attrNameLst>
                                      </p:cBhvr>
                                      <p:tavLst>
                                        <p:tav tm="0">
                                          <p:val>
                                            <p:strVal val="#ppt_y"/>
                                          </p:val>
                                        </p:tav>
                                        <p:tav tm="100000">
                                          <p:val>
                                            <p:strVal val="#ppt_y"/>
                                          </p:val>
                                        </p:tav>
                                      </p:tavLst>
                                    </p:anim>
                                    <p:anim calcmode="lin" valueType="num">
                                      <p:cBhvr>
                                        <p:cTn id="37" dur="500" fill="hold"/>
                                        <p:tgtEl>
                                          <p:spTgt spid="1165315">
                                            <p:txEl>
                                              <p:pRg st="4" end="4"/>
                                            </p:txEl>
                                          </p:spTgt>
                                        </p:tgtEl>
                                        <p:attrNameLst>
                                          <p:attrName>ppt_w</p:attrName>
                                        </p:attrNameLst>
                                      </p:cBhvr>
                                      <p:tavLst>
                                        <p:tav tm="0">
                                          <p:val>
                                            <p:fltVal val="0"/>
                                          </p:val>
                                        </p:tav>
                                        <p:tav tm="100000">
                                          <p:val>
                                            <p:strVal val="#ppt_w"/>
                                          </p:val>
                                        </p:tav>
                                      </p:tavLst>
                                    </p:anim>
                                    <p:anim calcmode="lin" valueType="num">
                                      <p:cBhvr>
                                        <p:cTn id="38" dur="500" fill="hold"/>
                                        <p:tgtEl>
                                          <p:spTgt spid="1165315">
                                            <p:txEl>
                                              <p:pRg st="4" end="4"/>
                                            </p:txEl>
                                          </p:spTgt>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33"/>
                                            </p:cond>
                                          </p:stCondLst>
                                          <p:endCondLst>
                                            <p:cond evt="onStopAudio" delay="0">
                                              <p:tgtEl>
                                                <p:sldTgt/>
                                              </p:tgtEl>
                                            </p:cond>
                                          </p:endCondLst>
                                        </p:cTn>
                                        <p:tgtEl>
                                          <p:sndTgt r:embed="rId2" name="CARBRAKE.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17" presetClass="entr" presetSubtype="8" fill="hold" grpId="0" nodeType="clickEffect">
                                  <p:stCondLst>
                                    <p:cond delay="0"/>
                                  </p:stCondLst>
                                  <p:childTnLst>
                                    <p:set>
                                      <p:cBhvr>
                                        <p:cTn id="42" dur="1" fill="hold">
                                          <p:stCondLst>
                                            <p:cond delay="0"/>
                                          </p:stCondLst>
                                        </p:cTn>
                                        <p:tgtEl>
                                          <p:spTgt spid="1165315">
                                            <p:txEl>
                                              <p:pRg st="5" end="5"/>
                                            </p:txEl>
                                          </p:spTgt>
                                        </p:tgtEl>
                                        <p:attrNameLst>
                                          <p:attrName>style.visibility</p:attrName>
                                        </p:attrNameLst>
                                      </p:cBhvr>
                                      <p:to>
                                        <p:strVal val="visible"/>
                                      </p:to>
                                    </p:set>
                                    <p:anim calcmode="lin" valueType="num">
                                      <p:cBhvr>
                                        <p:cTn id="43" dur="500" fill="hold"/>
                                        <p:tgtEl>
                                          <p:spTgt spid="1165315">
                                            <p:txEl>
                                              <p:pRg st="5" end="5"/>
                                            </p:txEl>
                                          </p:spTgt>
                                        </p:tgtEl>
                                        <p:attrNameLst>
                                          <p:attrName>ppt_x</p:attrName>
                                        </p:attrNameLst>
                                      </p:cBhvr>
                                      <p:tavLst>
                                        <p:tav tm="0">
                                          <p:val>
                                            <p:strVal val="#ppt_x-#ppt_w/2"/>
                                          </p:val>
                                        </p:tav>
                                        <p:tav tm="100000">
                                          <p:val>
                                            <p:strVal val="#ppt_x"/>
                                          </p:val>
                                        </p:tav>
                                      </p:tavLst>
                                    </p:anim>
                                    <p:anim calcmode="lin" valueType="num">
                                      <p:cBhvr>
                                        <p:cTn id="44" dur="500" fill="hold"/>
                                        <p:tgtEl>
                                          <p:spTgt spid="1165315">
                                            <p:txEl>
                                              <p:pRg st="5" end="5"/>
                                            </p:txEl>
                                          </p:spTgt>
                                        </p:tgtEl>
                                        <p:attrNameLst>
                                          <p:attrName>ppt_y</p:attrName>
                                        </p:attrNameLst>
                                      </p:cBhvr>
                                      <p:tavLst>
                                        <p:tav tm="0">
                                          <p:val>
                                            <p:strVal val="#ppt_y"/>
                                          </p:val>
                                        </p:tav>
                                        <p:tav tm="100000">
                                          <p:val>
                                            <p:strVal val="#ppt_y"/>
                                          </p:val>
                                        </p:tav>
                                      </p:tavLst>
                                    </p:anim>
                                    <p:anim calcmode="lin" valueType="num">
                                      <p:cBhvr>
                                        <p:cTn id="45" dur="500" fill="hold"/>
                                        <p:tgtEl>
                                          <p:spTgt spid="1165315">
                                            <p:txEl>
                                              <p:pRg st="5" end="5"/>
                                            </p:txEl>
                                          </p:spTgt>
                                        </p:tgtEl>
                                        <p:attrNameLst>
                                          <p:attrName>ppt_w</p:attrName>
                                        </p:attrNameLst>
                                      </p:cBhvr>
                                      <p:tavLst>
                                        <p:tav tm="0">
                                          <p:val>
                                            <p:fltVal val="0"/>
                                          </p:val>
                                        </p:tav>
                                        <p:tav tm="100000">
                                          <p:val>
                                            <p:strVal val="#ppt_w"/>
                                          </p:val>
                                        </p:tav>
                                      </p:tavLst>
                                    </p:anim>
                                    <p:anim calcmode="lin" valueType="num">
                                      <p:cBhvr>
                                        <p:cTn id="46" dur="500" fill="hold"/>
                                        <p:tgtEl>
                                          <p:spTgt spid="1165315">
                                            <p:txEl>
                                              <p:pRg st="5" end="5"/>
                                            </p:txEl>
                                          </p:spTgt>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41"/>
                                            </p:cond>
                                          </p:stCondLst>
                                          <p:endCondLst>
                                            <p:cond evt="onStopAudio" delay="0">
                                              <p:tgtEl>
                                                <p:sldTgt/>
                                              </p:tgtEl>
                                            </p:cond>
                                          </p:endCondLst>
                                        </p:cTn>
                                        <p:tgtEl>
                                          <p:sndTgt r:embed="rId2" name="CARBRAKE.WAV"/>
                                        </p:tgtEl>
                                      </p:cMediaNode>
                                    </p:audio>
                                  </p:subTnLst>
                                </p:cTn>
                              </p:par>
                            </p:childTnLst>
                          </p:cTn>
                        </p:par>
                      </p:childTnLst>
                    </p:cTn>
                  </p:par>
                  <p:par>
                    <p:cTn id="47" fill="hold" nodeType="clickPar">
                      <p:stCondLst>
                        <p:cond delay="indefinite"/>
                      </p:stCondLst>
                      <p:childTnLst>
                        <p:par>
                          <p:cTn id="48" fill="hold" nodeType="withGroup">
                            <p:stCondLst>
                              <p:cond delay="0"/>
                            </p:stCondLst>
                            <p:childTnLst>
                              <p:par>
                                <p:cTn id="49" presetID="17" presetClass="entr" presetSubtype="8" fill="hold" grpId="0" nodeType="clickEffect">
                                  <p:stCondLst>
                                    <p:cond delay="0"/>
                                  </p:stCondLst>
                                  <p:childTnLst>
                                    <p:set>
                                      <p:cBhvr>
                                        <p:cTn id="50" dur="1" fill="hold">
                                          <p:stCondLst>
                                            <p:cond delay="0"/>
                                          </p:stCondLst>
                                        </p:cTn>
                                        <p:tgtEl>
                                          <p:spTgt spid="1165315">
                                            <p:txEl>
                                              <p:pRg st="6" end="6"/>
                                            </p:txEl>
                                          </p:spTgt>
                                        </p:tgtEl>
                                        <p:attrNameLst>
                                          <p:attrName>style.visibility</p:attrName>
                                        </p:attrNameLst>
                                      </p:cBhvr>
                                      <p:to>
                                        <p:strVal val="visible"/>
                                      </p:to>
                                    </p:set>
                                    <p:anim calcmode="lin" valueType="num">
                                      <p:cBhvr>
                                        <p:cTn id="51" dur="500" fill="hold"/>
                                        <p:tgtEl>
                                          <p:spTgt spid="1165315">
                                            <p:txEl>
                                              <p:pRg st="6" end="6"/>
                                            </p:txEl>
                                          </p:spTgt>
                                        </p:tgtEl>
                                        <p:attrNameLst>
                                          <p:attrName>ppt_x</p:attrName>
                                        </p:attrNameLst>
                                      </p:cBhvr>
                                      <p:tavLst>
                                        <p:tav tm="0">
                                          <p:val>
                                            <p:strVal val="#ppt_x-#ppt_w/2"/>
                                          </p:val>
                                        </p:tav>
                                        <p:tav tm="100000">
                                          <p:val>
                                            <p:strVal val="#ppt_x"/>
                                          </p:val>
                                        </p:tav>
                                      </p:tavLst>
                                    </p:anim>
                                    <p:anim calcmode="lin" valueType="num">
                                      <p:cBhvr>
                                        <p:cTn id="52" dur="500" fill="hold"/>
                                        <p:tgtEl>
                                          <p:spTgt spid="1165315">
                                            <p:txEl>
                                              <p:pRg st="6" end="6"/>
                                            </p:txEl>
                                          </p:spTgt>
                                        </p:tgtEl>
                                        <p:attrNameLst>
                                          <p:attrName>ppt_y</p:attrName>
                                        </p:attrNameLst>
                                      </p:cBhvr>
                                      <p:tavLst>
                                        <p:tav tm="0">
                                          <p:val>
                                            <p:strVal val="#ppt_y"/>
                                          </p:val>
                                        </p:tav>
                                        <p:tav tm="100000">
                                          <p:val>
                                            <p:strVal val="#ppt_y"/>
                                          </p:val>
                                        </p:tav>
                                      </p:tavLst>
                                    </p:anim>
                                    <p:anim calcmode="lin" valueType="num">
                                      <p:cBhvr>
                                        <p:cTn id="53" dur="500" fill="hold"/>
                                        <p:tgtEl>
                                          <p:spTgt spid="1165315">
                                            <p:txEl>
                                              <p:pRg st="6" end="6"/>
                                            </p:txEl>
                                          </p:spTgt>
                                        </p:tgtEl>
                                        <p:attrNameLst>
                                          <p:attrName>ppt_w</p:attrName>
                                        </p:attrNameLst>
                                      </p:cBhvr>
                                      <p:tavLst>
                                        <p:tav tm="0">
                                          <p:val>
                                            <p:fltVal val="0"/>
                                          </p:val>
                                        </p:tav>
                                        <p:tav tm="100000">
                                          <p:val>
                                            <p:strVal val="#ppt_w"/>
                                          </p:val>
                                        </p:tav>
                                      </p:tavLst>
                                    </p:anim>
                                    <p:anim calcmode="lin" valueType="num">
                                      <p:cBhvr>
                                        <p:cTn id="54" dur="500" fill="hold"/>
                                        <p:tgtEl>
                                          <p:spTgt spid="1165315">
                                            <p:txEl>
                                              <p:pRg st="6" end="6"/>
                                            </p:txEl>
                                          </p:spTgt>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49"/>
                                            </p:cond>
                                          </p:stCondLst>
                                          <p:endCondLst>
                                            <p:cond evt="onStopAudio" delay="0">
                                              <p:tgtEl>
                                                <p:sldTgt/>
                                              </p:tgtEl>
                                            </p:cond>
                                          </p:endCondLst>
                                        </p:cTn>
                                        <p:tgtEl>
                                          <p:sndTgt r:embed="rId2" name="CARBRAK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5315" grpId="0" build="p"/>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0010AD67-67AC-47EC-8F0F-C2A88FB30798}"/>
              </a:ext>
            </a:extLst>
          </p:cNvPr>
          <p:cNvSpPr>
            <a:spLocks noGrp="1"/>
          </p:cNvSpPr>
          <p:nvPr>
            <p:ph type="dt" sz="quarter" idx="10"/>
          </p:nvPr>
        </p:nvSpPr>
        <p:spPr bwMode="auto">
          <a:xfrm>
            <a:off x="1981200" y="6245225"/>
            <a:ext cx="2133600" cy="476250"/>
          </a:xfrm>
          <a:ln>
            <a:miter lim="800000"/>
          </a:ln>
        </p:spPr>
        <p:txBody>
          <a:bodyPr vert="horz" wrap="square" lIns="91440" tIns="45720" rIns="91440" bIns="45720" numCol="1" rtlCol="0" anchor="t" anchorCtr="0" compatLnSpc="1"/>
          <a:lstStyle/>
          <a:p>
            <a:pPr>
              <a:buFontTx/>
              <a:buNone/>
              <a:defRPr/>
            </a:pPr>
            <a:fld id="{E70EB877-62EC-4852-A4E2-E05169C07DA9}" type="datetime1">
              <a:rPr lang="zh-CN" altLang="en-US" noProof="0" smtClean="0">
                <a:latin typeface="+mn-lt"/>
              </a:rPr>
              <a:pPr>
                <a:buFontTx/>
                <a:buNone/>
                <a:defRPr/>
              </a:pPr>
              <a:t>2024/5/7</a:t>
            </a:fld>
            <a:endParaRPr lang="en-US" altLang="zh-CN" noProof="0">
              <a:latin typeface="+mn-lt"/>
            </a:endParaRPr>
          </a:p>
        </p:txBody>
      </p:sp>
      <p:sp>
        <p:nvSpPr>
          <p:cNvPr id="75779" name="灯片编号占位符 5">
            <a:extLst>
              <a:ext uri="{FF2B5EF4-FFF2-40B4-BE49-F238E27FC236}">
                <a16:creationId xmlns:a16="http://schemas.microsoft.com/office/drawing/2014/main" id="{D5C0DF46-C7E9-499B-A5CF-93016E8AEF91}"/>
              </a:ext>
            </a:extLst>
          </p:cNvPr>
          <p:cNvSpPr>
            <a:spLocks noGrp="1" noChangeArrowheads="1"/>
          </p:cNvSpPr>
          <p:nvPr>
            <p:ph type="sldNum" sz="quarter" idx="12"/>
          </p:nvPr>
        </p:nvSpPr>
        <p:spPr bwMode="auto">
          <a:xfrm>
            <a:off x="8077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fld id="{145FEEFD-8C0B-4E51-AB49-A341EE300952}" type="slidenum">
              <a:rPr lang="en-US" altLang="zh-CN" sz="1400">
                <a:latin typeface="Arial" panose="020B0604020202020204" pitchFamily="34" charset="0"/>
              </a:rPr>
              <a:pPr/>
              <a:t>32</a:t>
            </a:fld>
            <a:endParaRPr lang="en-US" altLang="zh-CN" sz="1400">
              <a:latin typeface="Arial" panose="020B0604020202020204" pitchFamily="34" charset="0"/>
            </a:endParaRPr>
          </a:p>
        </p:txBody>
      </p:sp>
      <p:sp>
        <p:nvSpPr>
          <p:cNvPr id="75780" name="Rectangle 2">
            <a:extLst>
              <a:ext uri="{FF2B5EF4-FFF2-40B4-BE49-F238E27FC236}">
                <a16:creationId xmlns:a16="http://schemas.microsoft.com/office/drawing/2014/main" id="{887C83A3-4C84-490D-9DC9-5B9096CCB6D4}"/>
              </a:ext>
            </a:extLst>
          </p:cNvPr>
          <p:cNvSpPr>
            <a:spLocks noGrp="1" noChangeArrowheads="1"/>
          </p:cNvSpPr>
          <p:nvPr>
            <p:ph type="title" idx="4294967295"/>
          </p:nvPr>
        </p:nvSpPr>
        <p:spPr>
          <a:xfrm>
            <a:off x="2566989" y="404813"/>
            <a:ext cx="7902575" cy="722312"/>
          </a:xfrm>
        </p:spPr>
        <p:txBody>
          <a:bodyPr vert="horz" lIns="92075" tIns="46038" rIns="92075" bIns="46038" rtlCol="0" anchor="ctr">
            <a:normAutofit/>
          </a:bodyPr>
          <a:lstStyle/>
          <a:p>
            <a:pPr eaLnBrk="1" hangingPunct="1"/>
            <a:r>
              <a:rPr lang="en-US" altLang="zh-CN" sz="4000">
                <a:latin typeface="Times New Roman" panose="02020603050405020304" pitchFamily="18" charset="0"/>
              </a:rPr>
              <a:t>4.4.1 </a:t>
            </a:r>
            <a:r>
              <a:rPr lang="zh-CN" altLang="en-US" sz="4000">
                <a:latin typeface="Times New Roman" panose="02020603050405020304" pitchFamily="18" charset="0"/>
              </a:rPr>
              <a:t>递归下降分析法的基本思想</a:t>
            </a:r>
          </a:p>
        </p:txBody>
      </p:sp>
      <p:sp>
        <p:nvSpPr>
          <p:cNvPr id="2934787" name="Rectangle 3">
            <a:extLst>
              <a:ext uri="{FF2B5EF4-FFF2-40B4-BE49-F238E27FC236}">
                <a16:creationId xmlns:a16="http://schemas.microsoft.com/office/drawing/2014/main" id="{D3064616-8134-4068-B601-446A485EE819}"/>
              </a:ext>
            </a:extLst>
          </p:cNvPr>
          <p:cNvSpPr>
            <a:spLocks noGrp="1" noChangeArrowheads="1"/>
          </p:cNvSpPr>
          <p:nvPr>
            <p:ph type="body" idx="4294967295"/>
          </p:nvPr>
        </p:nvSpPr>
        <p:spPr>
          <a:xfrm>
            <a:off x="1776413" y="1484313"/>
            <a:ext cx="8712200" cy="5040312"/>
          </a:xfrm>
        </p:spPr>
        <p:txBody>
          <a:bodyPr vert="horz" lIns="92075" tIns="46038" rIns="92075" bIns="46038" rtlCol="0">
            <a:normAutofit/>
          </a:bodyPr>
          <a:lstStyle/>
          <a:p>
            <a:pPr eaLnBrk="1" hangingPunct="1">
              <a:buFont typeface="Wingdings" panose="05000000000000000000" pitchFamily="2" charset="2"/>
              <a:buNone/>
            </a:pPr>
            <a:r>
              <a:rPr lang="zh-CN" altLang="en-US">
                <a:latin typeface="Times New Roman" panose="02020603050405020304" pitchFamily="18" charset="0"/>
              </a:rPr>
              <a:t>其中，服务子程序</a:t>
            </a:r>
            <a:r>
              <a:rPr lang="en-US" altLang="zh-CN" i="1">
                <a:latin typeface="Times New Roman" panose="02020603050405020304" pitchFamily="18" charset="0"/>
              </a:rPr>
              <a:t>match</a:t>
            </a:r>
            <a:r>
              <a:rPr lang="zh-CN" altLang="en-US">
                <a:latin typeface="Times New Roman" panose="02020603050405020304" pitchFamily="18" charset="0"/>
              </a:rPr>
              <a:t>用来匹配当前的输入记号，其代码为：</a:t>
            </a:r>
          </a:p>
          <a:p>
            <a:pPr eaLnBrk="1" hangingPunct="1">
              <a:buFont typeface="Wingdings" panose="05000000000000000000" pitchFamily="2" charset="2"/>
              <a:buNone/>
            </a:pPr>
            <a:r>
              <a:rPr lang="en-US" altLang="zh-CN">
                <a:latin typeface="Times New Roman" panose="02020603050405020304" pitchFamily="18" charset="0"/>
              </a:rPr>
              <a:t>procedure </a:t>
            </a:r>
            <a:r>
              <a:rPr lang="en-US" altLang="zh-CN" i="1">
                <a:latin typeface="Times New Roman" panose="02020603050405020304" pitchFamily="18" charset="0"/>
              </a:rPr>
              <a:t>match</a:t>
            </a:r>
            <a:r>
              <a:rPr lang="en-US" altLang="zh-CN">
                <a:latin typeface="Times New Roman" panose="02020603050405020304" pitchFamily="18" charset="0"/>
              </a:rPr>
              <a:t>(</a:t>
            </a:r>
            <a:r>
              <a:rPr lang="en-US" altLang="zh-CN" i="1">
                <a:latin typeface="Times New Roman" panose="02020603050405020304" pitchFamily="18" charset="0"/>
              </a:rPr>
              <a:t>t</a:t>
            </a:r>
            <a:r>
              <a:rPr lang="en-US" altLang="zh-CN">
                <a:latin typeface="Times New Roman" panose="02020603050405020304" pitchFamily="18" charset="0"/>
              </a:rPr>
              <a:t>:</a:t>
            </a:r>
            <a:r>
              <a:rPr lang="en-US" altLang="zh-CN" i="1">
                <a:latin typeface="Times New Roman" panose="02020603050405020304" pitchFamily="18" charset="0"/>
              </a:rPr>
              <a:t>token</a:t>
            </a:r>
            <a:r>
              <a:rPr lang="en-US" altLang="zh-CN">
                <a:latin typeface="Times New Roman" panose="02020603050405020304" pitchFamily="18" charset="0"/>
              </a:rPr>
              <a:t>); </a:t>
            </a:r>
          </a:p>
          <a:p>
            <a:pPr eaLnBrk="1" hangingPunct="1">
              <a:buFont typeface="Wingdings" panose="05000000000000000000" pitchFamily="2" charset="2"/>
              <a:buNone/>
            </a:pPr>
            <a:r>
              <a:rPr lang="en-US" altLang="zh-CN">
                <a:latin typeface="Times New Roman" panose="02020603050405020304" pitchFamily="18" charset="0"/>
              </a:rPr>
              <a:t>  begin</a:t>
            </a:r>
          </a:p>
          <a:p>
            <a:pPr eaLnBrk="1" hangingPunct="1">
              <a:buFont typeface="Wingdings" panose="05000000000000000000" pitchFamily="2" charset="2"/>
              <a:buNone/>
            </a:pPr>
            <a:r>
              <a:rPr lang="en-US" altLang="zh-CN">
                <a:latin typeface="Times New Roman" panose="02020603050405020304" pitchFamily="18" charset="0"/>
              </a:rPr>
              <a:t>      if </a:t>
            </a:r>
            <a:r>
              <a:rPr lang="en-US" altLang="zh-CN" i="1">
                <a:latin typeface="Times New Roman" panose="02020603050405020304" pitchFamily="18" charset="0"/>
              </a:rPr>
              <a:t>lookhead</a:t>
            </a:r>
            <a:r>
              <a:rPr lang="en-US" altLang="zh-CN">
                <a:latin typeface="Times New Roman" panose="02020603050405020304" pitchFamily="18" charset="0"/>
              </a:rPr>
              <a:t>=</a:t>
            </a:r>
            <a:r>
              <a:rPr lang="en-US" altLang="zh-CN" i="1">
                <a:latin typeface="Times New Roman" panose="02020603050405020304" pitchFamily="18" charset="0"/>
              </a:rPr>
              <a:t>t</a:t>
            </a:r>
            <a:r>
              <a:rPr lang="en-US" altLang="zh-CN">
                <a:latin typeface="Times New Roman" panose="02020603050405020304" pitchFamily="18" charset="0"/>
              </a:rPr>
              <a:t>  then</a:t>
            </a:r>
          </a:p>
          <a:p>
            <a:pPr eaLnBrk="1" hangingPunct="1">
              <a:buFont typeface="Wingdings" panose="05000000000000000000" pitchFamily="2" charset="2"/>
              <a:buNone/>
            </a:pPr>
            <a:r>
              <a:rPr lang="en-US" altLang="zh-CN">
                <a:latin typeface="Times New Roman" panose="02020603050405020304" pitchFamily="18" charset="0"/>
              </a:rPr>
              <a:t>            </a:t>
            </a:r>
            <a:r>
              <a:rPr lang="en-US" altLang="zh-CN" i="1">
                <a:latin typeface="Times New Roman" panose="02020603050405020304" pitchFamily="18" charset="0"/>
              </a:rPr>
              <a:t>lookhead</a:t>
            </a:r>
            <a:r>
              <a:rPr lang="en-US" altLang="zh-CN">
                <a:latin typeface="Times New Roman" panose="02020603050405020304" pitchFamily="18" charset="0"/>
              </a:rPr>
              <a:t>:=</a:t>
            </a:r>
            <a:r>
              <a:rPr lang="en-US" altLang="zh-CN" i="1">
                <a:latin typeface="Times New Roman" panose="02020603050405020304" pitchFamily="18" charset="0"/>
              </a:rPr>
              <a:t>nexttoken</a:t>
            </a:r>
            <a:r>
              <a:rPr lang="en-US" altLang="zh-CN">
                <a:latin typeface="Times New Roman" panose="02020603050405020304" pitchFamily="18" charset="0"/>
              </a:rPr>
              <a:t>;</a:t>
            </a:r>
          </a:p>
          <a:p>
            <a:pPr eaLnBrk="1" hangingPunct="1">
              <a:buFont typeface="Wingdings" panose="05000000000000000000" pitchFamily="2" charset="2"/>
              <a:buNone/>
            </a:pPr>
            <a:r>
              <a:rPr lang="en-US" altLang="zh-CN">
                <a:latin typeface="Times New Roman" panose="02020603050405020304" pitchFamily="18" charset="0"/>
              </a:rPr>
              <a:t>      else error              /*</a:t>
            </a:r>
            <a:r>
              <a:rPr lang="zh-CN" altLang="en-US">
                <a:latin typeface="Times New Roman" panose="02020603050405020304" pitchFamily="18" charset="0"/>
              </a:rPr>
              <a:t>调用出错处理程序*</a:t>
            </a:r>
            <a:r>
              <a:rPr lang="en-US" altLang="zh-CN">
                <a:latin typeface="Times New Roman" panose="02020603050405020304" pitchFamily="18" charset="0"/>
              </a:rPr>
              <a:t>/</a:t>
            </a:r>
          </a:p>
          <a:p>
            <a:pPr eaLnBrk="1" hangingPunct="1">
              <a:buFont typeface="Wingdings" panose="05000000000000000000" pitchFamily="2" charset="2"/>
              <a:buNone/>
            </a:pPr>
            <a:r>
              <a:rPr lang="en-US" altLang="zh-CN">
                <a:latin typeface="Times New Roman" panose="02020603050405020304" pitchFamily="18" charset="0"/>
              </a:rPr>
              <a:t>  end;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2934787">
                                            <p:txEl>
                                              <p:pRg st="0" end="0"/>
                                            </p:txEl>
                                          </p:spTgt>
                                        </p:tgtEl>
                                        <p:attrNameLst>
                                          <p:attrName>style.visibility</p:attrName>
                                        </p:attrNameLst>
                                      </p:cBhvr>
                                      <p:to>
                                        <p:strVal val="visible"/>
                                      </p:to>
                                    </p:set>
                                    <p:anim calcmode="lin" valueType="num">
                                      <p:cBhvr>
                                        <p:cTn id="7" dur="500" fill="hold"/>
                                        <p:tgtEl>
                                          <p:spTgt spid="2934787">
                                            <p:txEl>
                                              <p:pRg st="0" end="0"/>
                                            </p:txEl>
                                          </p:spTgt>
                                        </p:tgtEl>
                                        <p:attrNameLst>
                                          <p:attrName>ppt_x</p:attrName>
                                        </p:attrNameLst>
                                      </p:cBhvr>
                                      <p:tavLst>
                                        <p:tav tm="0">
                                          <p:val>
                                            <p:strVal val="#ppt_x-#ppt_w/2"/>
                                          </p:val>
                                        </p:tav>
                                        <p:tav tm="100000">
                                          <p:val>
                                            <p:strVal val="#ppt_x"/>
                                          </p:val>
                                        </p:tav>
                                      </p:tavLst>
                                    </p:anim>
                                    <p:anim calcmode="lin" valueType="num">
                                      <p:cBhvr>
                                        <p:cTn id="8" dur="500" fill="hold"/>
                                        <p:tgtEl>
                                          <p:spTgt spid="2934787">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2934787">
                                            <p:txEl>
                                              <p:pRg st="0" end="0"/>
                                            </p:txEl>
                                          </p:spTgt>
                                        </p:tgtEl>
                                        <p:attrNameLst>
                                          <p:attrName>ppt_w</p:attrName>
                                        </p:attrNameLst>
                                      </p:cBhvr>
                                      <p:tavLst>
                                        <p:tav tm="0">
                                          <p:val>
                                            <p:fltVal val="0"/>
                                          </p:val>
                                        </p:tav>
                                        <p:tav tm="100000">
                                          <p:val>
                                            <p:strVal val="#ppt_w"/>
                                          </p:val>
                                        </p:tav>
                                      </p:tavLst>
                                    </p:anim>
                                    <p:anim calcmode="lin" valueType="num">
                                      <p:cBhvr>
                                        <p:cTn id="10" dur="500" fill="hold"/>
                                        <p:tgtEl>
                                          <p:spTgt spid="2934787">
                                            <p:txEl>
                                              <p:pRg st="0" end="0"/>
                                            </p:txEl>
                                          </p:spTgt>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CARBRAKE.WAV"/>
                                        </p:tgtEl>
                                      </p:cMediaNode>
                                    </p:audio>
                                  </p:sub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2934787">
                                            <p:txEl>
                                              <p:pRg st="1" end="1"/>
                                            </p:txEl>
                                          </p:spTgt>
                                        </p:tgtEl>
                                        <p:attrNameLst>
                                          <p:attrName>style.visibility</p:attrName>
                                        </p:attrNameLst>
                                      </p:cBhvr>
                                      <p:to>
                                        <p:strVal val="visible"/>
                                      </p:to>
                                    </p:set>
                                    <p:anim calcmode="lin" valueType="num">
                                      <p:cBhvr>
                                        <p:cTn id="15" dur="500" fill="hold"/>
                                        <p:tgtEl>
                                          <p:spTgt spid="2934787">
                                            <p:txEl>
                                              <p:pRg st="1" end="1"/>
                                            </p:txEl>
                                          </p:spTgt>
                                        </p:tgtEl>
                                        <p:attrNameLst>
                                          <p:attrName>ppt_x</p:attrName>
                                        </p:attrNameLst>
                                      </p:cBhvr>
                                      <p:tavLst>
                                        <p:tav tm="0">
                                          <p:val>
                                            <p:strVal val="#ppt_x-#ppt_w/2"/>
                                          </p:val>
                                        </p:tav>
                                        <p:tav tm="100000">
                                          <p:val>
                                            <p:strVal val="#ppt_x"/>
                                          </p:val>
                                        </p:tav>
                                      </p:tavLst>
                                    </p:anim>
                                    <p:anim calcmode="lin" valueType="num">
                                      <p:cBhvr>
                                        <p:cTn id="16" dur="500" fill="hold"/>
                                        <p:tgtEl>
                                          <p:spTgt spid="2934787">
                                            <p:txEl>
                                              <p:pRg st="1" end="1"/>
                                            </p:txEl>
                                          </p:spTgt>
                                        </p:tgtEl>
                                        <p:attrNameLst>
                                          <p:attrName>ppt_y</p:attrName>
                                        </p:attrNameLst>
                                      </p:cBhvr>
                                      <p:tavLst>
                                        <p:tav tm="0">
                                          <p:val>
                                            <p:strVal val="#ppt_y"/>
                                          </p:val>
                                        </p:tav>
                                        <p:tav tm="100000">
                                          <p:val>
                                            <p:strVal val="#ppt_y"/>
                                          </p:val>
                                        </p:tav>
                                      </p:tavLst>
                                    </p:anim>
                                    <p:anim calcmode="lin" valueType="num">
                                      <p:cBhvr>
                                        <p:cTn id="17" dur="500" fill="hold"/>
                                        <p:tgtEl>
                                          <p:spTgt spid="2934787">
                                            <p:txEl>
                                              <p:pRg st="1" end="1"/>
                                            </p:txEl>
                                          </p:spTgt>
                                        </p:tgtEl>
                                        <p:attrNameLst>
                                          <p:attrName>ppt_w</p:attrName>
                                        </p:attrNameLst>
                                      </p:cBhvr>
                                      <p:tavLst>
                                        <p:tav tm="0">
                                          <p:val>
                                            <p:fltVal val="0"/>
                                          </p:val>
                                        </p:tav>
                                        <p:tav tm="100000">
                                          <p:val>
                                            <p:strVal val="#ppt_w"/>
                                          </p:val>
                                        </p:tav>
                                      </p:tavLst>
                                    </p:anim>
                                    <p:anim calcmode="lin" valueType="num">
                                      <p:cBhvr>
                                        <p:cTn id="18" dur="500" fill="hold"/>
                                        <p:tgtEl>
                                          <p:spTgt spid="2934787">
                                            <p:txEl>
                                              <p:pRg st="1" end="1"/>
                                            </p:txEl>
                                          </p:spTgt>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13"/>
                                            </p:cond>
                                          </p:stCondLst>
                                          <p:endCondLst>
                                            <p:cond evt="onStopAudio" delay="0">
                                              <p:tgtEl>
                                                <p:sldTgt/>
                                              </p:tgtEl>
                                            </p:cond>
                                          </p:endCondLst>
                                        </p:cTn>
                                        <p:tgtEl>
                                          <p:sndTgt r:embed="rId2" name="CARBRAKE.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8" fill="hold" grpId="0" nodeType="clickEffect">
                                  <p:stCondLst>
                                    <p:cond delay="0"/>
                                  </p:stCondLst>
                                  <p:childTnLst>
                                    <p:set>
                                      <p:cBhvr>
                                        <p:cTn id="22" dur="1" fill="hold">
                                          <p:stCondLst>
                                            <p:cond delay="0"/>
                                          </p:stCondLst>
                                        </p:cTn>
                                        <p:tgtEl>
                                          <p:spTgt spid="2934787">
                                            <p:txEl>
                                              <p:pRg st="2" end="2"/>
                                            </p:txEl>
                                          </p:spTgt>
                                        </p:tgtEl>
                                        <p:attrNameLst>
                                          <p:attrName>style.visibility</p:attrName>
                                        </p:attrNameLst>
                                      </p:cBhvr>
                                      <p:to>
                                        <p:strVal val="visible"/>
                                      </p:to>
                                    </p:set>
                                    <p:anim calcmode="lin" valueType="num">
                                      <p:cBhvr>
                                        <p:cTn id="23" dur="500" fill="hold"/>
                                        <p:tgtEl>
                                          <p:spTgt spid="2934787">
                                            <p:txEl>
                                              <p:pRg st="2" end="2"/>
                                            </p:txEl>
                                          </p:spTgt>
                                        </p:tgtEl>
                                        <p:attrNameLst>
                                          <p:attrName>ppt_x</p:attrName>
                                        </p:attrNameLst>
                                      </p:cBhvr>
                                      <p:tavLst>
                                        <p:tav tm="0">
                                          <p:val>
                                            <p:strVal val="#ppt_x-#ppt_w/2"/>
                                          </p:val>
                                        </p:tav>
                                        <p:tav tm="100000">
                                          <p:val>
                                            <p:strVal val="#ppt_x"/>
                                          </p:val>
                                        </p:tav>
                                      </p:tavLst>
                                    </p:anim>
                                    <p:anim calcmode="lin" valueType="num">
                                      <p:cBhvr>
                                        <p:cTn id="24" dur="500" fill="hold"/>
                                        <p:tgtEl>
                                          <p:spTgt spid="2934787">
                                            <p:txEl>
                                              <p:pRg st="2" end="2"/>
                                            </p:txEl>
                                          </p:spTgt>
                                        </p:tgtEl>
                                        <p:attrNameLst>
                                          <p:attrName>ppt_y</p:attrName>
                                        </p:attrNameLst>
                                      </p:cBhvr>
                                      <p:tavLst>
                                        <p:tav tm="0">
                                          <p:val>
                                            <p:strVal val="#ppt_y"/>
                                          </p:val>
                                        </p:tav>
                                        <p:tav tm="100000">
                                          <p:val>
                                            <p:strVal val="#ppt_y"/>
                                          </p:val>
                                        </p:tav>
                                      </p:tavLst>
                                    </p:anim>
                                    <p:anim calcmode="lin" valueType="num">
                                      <p:cBhvr>
                                        <p:cTn id="25" dur="500" fill="hold"/>
                                        <p:tgtEl>
                                          <p:spTgt spid="2934787">
                                            <p:txEl>
                                              <p:pRg st="2" end="2"/>
                                            </p:txEl>
                                          </p:spTgt>
                                        </p:tgtEl>
                                        <p:attrNameLst>
                                          <p:attrName>ppt_w</p:attrName>
                                        </p:attrNameLst>
                                      </p:cBhvr>
                                      <p:tavLst>
                                        <p:tav tm="0">
                                          <p:val>
                                            <p:fltVal val="0"/>
                                          </p:val>
                                        </p:tav>
                                        <p:tav tm="100000">
                                          <p:val>
                                            <p:strVal val="#ppt_w"/>
                                          </p:val>
                                        </p:tav>
                                      </p:tavLst>
                                    </p:anim>
                                    <p:anim calcmode="lin" valueType="num">
                                      <p:cBhvr>
                                        <p:cTn id="26" dur="500" fill="hold"/>
                                        <p:tgtEl>
                                          <p:spTgt spid="2934787">
                                            <p:txEl>
                                              <p:pRg st="2" end="2"/>
                                            </p:txEl>
                                          </p:spTgt>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21"/>
                                            </p:cond>
                                          </p:stCondLst>
                                          <p:endCondLst>
                                            <p:cond evt="onStopAudio" delay="0">
                                              <p:tgtEl>
                                                <p:sldTgt/>
                                              </p:tgtEl>
                                            </p:cond>
                                          </p:endCondLst>
                                        </p:cTn>
                                        <p:tgtEl>
                                          <p:sndTgt r:embed="rId2" name="CARBRAKE.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8" fill="hold" grpId="0" nodeType="clickEffect">
                                  <p:stCondLst>
                                    <p:cond delay="0"/>
                                  </p:stCondLst>
                                  <p:childTnLst>
                                    <p:set>
                                      <p:cBhvr>
                                        <p:cTn id="30" dur="1" fill="hold">
                                          <p:stCondLst>
                                            <p:cond delay="0"/>
                                          </p:stCondLst>
                                        </p:cTn>
                                        <p:tgtEl>
                                          <p:spTgt spid="2934787">
                                            <p:txEl>
                                              <p:pRg st="3" end="3"/>
                                            </p:txEl>
                                          </p:spTgt>
                                        </p:tgtEl>
                                        <p:attrNameLst>
                                          <p:attrName>style.visibility</p:attrName>
                                        </p:attrNameLst>
                                      </p:cBhvr>
                                      <p:to>
                                        <p:strVal val="visible"/>
                                      </p:to>
                                    </p:set>
                                    <p:anim calcmode="lin" valueType="num">
                                      <p:cBhvr>
                                        <p:cTn id="31" dur="500" fill="hold"/>
                                        <p:tgtEl>
                                          <p:spTgt spid="2934787">
                                            <p:txEl>
                                              <p:pRg st="3" end="3"/>
                                            </p:txEl>
                                          </p:spTgt>
                                        </p:tgtEl>
                                        <p:attrNameLst>
                                          <p:attrName>ppt_x</p:attrName>
                                        </p:attrNameLst>
                                      </p:cBhvr>
                                      <p:tavLst>
                                        <p:tav tm="0">
                                          <p:val>
                                            <p:strVal val="#ppt_x-#ppt_w/2"/>
                                          </p:val>
                                        </p:tav>
                                        <p:tav tm="100000">
                                          <p:val>
                                            <p:strVal val="#ppt_x"/>
                                          </p:val>
                                        </p:tav>
                                      </p:tavLst>
                                    </p:anim>
                                    <p:anim calcmode="lin" valueType="num">
                                      <p:cBhvr>
                                        <p:cTn id="32" dur="500" fill="hold"/>
                                        <p:tgtEl>
                                          <p:spTgt spid="2934787">
                                            <p:txEl>
                                              <p:pRg st="3" end="3"/>
                                            </p:txEl>
                                          </p:spTgt>
                                        </p:tgtEl>
                                        <p:attrNameLst>
                                          <p:attrName>ppt_y</p:attrName>
                                        </p:attrNameLst>
                                      </p:cBhvr>
                                      <p:tavLst>
                                        <p:tav tm="0">
                                          <p:val>
                                            <p:strVal val="#ppt_y"/>
                                          </p:val>
                                        </p:tav>
                                        <p:tav tm="100000">
                                          <p:val>
                                            <p:strVal val="#ppt_y"/>
                                          </p:val>
                                        </p:tav>
                                      </p:tavLst>
                                    </p:anim>
                                    <p:anim calcmode="lin" valueType="num">
                                      <p:cBhvr>
                                        <p:cTn id="33" dur="500" fill="hold"/>
                                        <p:tgtEl>
                                          <p:spTgt spid="2934787">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2934787">
                                            <p:txEl>
                                              <p:pRg st="3" end="3"/>
                                            </p:txEl>
                                          </p:spTgt>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29"/>
                                            </p:cond>
                                          </p:stCondLst>
                                          <p:endCondLst>
                                            <p:cond evt="onStopAudio" delay="0">
                                              <p:tgtEl>
                                                <p:sldTgt/>
                                              </p:tgtEl>
                                            </p:cond>
                                          </p:endCondLst>
                                        </p:cTn>
                                        <p:tgtEl>
                                          <p:sndTgt r:embed="rId2" name="CARBRAKE.WAV"/>
                                        </p:tgtEl>
                                      </p:cMediaNode>
                                    </p:audio>
                                  </p:subTnLst>
                                </p:cTn>
                              </p:par>
                            </p:childTnLst>
                          </p:cTn>
                        </p:par>
                      </p:childTnLst>
                    </p:cTn>
                  </p:par>
                  <p:par>
                    <p:cTn id="35" fill="hold" nodeType="clickPar">
                      <p:stCondLst>
                        <p:cond delay="indefinite"/>
                      </p:stCondLst>
                      <p:childTnLst>
                        <p:par>
                          <p:cTn id="36" fill="hold" nodeType="withGroup">
                            <p:stCondLst>
                              <p:cond delay="0"/>
                            </p:stCondLst>
                            <p:childTnLst>
                              <p:par>
                                <p:cTn id="37" presetID="17" presetClass="entr" presetSubtype="8" fill="hold" grpId="0" nodeType="clickEffect">
                                  <p:stCondLst>
                                    <p:cond delay="0"/>
                                  </p:stCondLst>
                                  <p:childTnLst>
                                    <p:set>
                                      <p:cBhvr>
                                        <p:cTn id="38" dur="1" fill="hold">
                                          <p:stCondLst>
                                            <p:cond delay="0"/>
                                          </p:stCondLst>
                                        </p:cTn>
                                        <p:tgtEl>
                                          <p:spTgt spid="2934787">
                                            <p:txEl>
                                              <p:pRg st="4" end="4"/>
                                            </p:txEl>
                                          </p:spTgt>
                                        </p:tgtEl>
                                        <p:attrNameLst>
                                          <p:attrName>style.visibility</p:attrName>
                                        </p:attrNameLst>
                                      </p:cBhvr>
                                      <p:to>
                                        <p:strVal val="visible"/>
                                      </p:to>
                                    </p:set>
                                    <p:anim calcmode="lin" valueType="num">
                                      <p:cBhvr>
                                        <p:cTn id="39" dur="500" fill="hold"/>
                                        <p:tgtEl>
                                          <p:spTgt spid="2934787">
                                            <p:txEl>
                                              <p:pRg st="4" end="4"/>
                                            </p:txEl>
                                          </p:spTgt>
                                        </p:tgtEl>
                                        <p:attrNameLst>
                                          <p:attrName>ppt_x</p:attrName>
                                        </p:attrNameLst>
                                      </p:cBhvr>
                                      <p:tavLst>
                                        <p:tav tm="0">
                                          <p:val>
                                            <p:strVal val="#ppt_x-#ppt_w/2"/>
                                          </p:val>
                                        </p:tav>
                                        <p:tav tm="100000">
                                          <p:val>
                                            <p:strVal val="#ppt_x"/>
                                          </p:val>
                                        </p:tav>
                                      </p:tavLst>
                                    </p:anim>
                                    <p:anim calcmode="lin" valueType="num">
                                      <p:cBhvr>
                                        <p:cTn id="40" dur="500" fill="hold"/>
                                        <p:tgtEl>
                                          <p:spTgt spid="2934787">
                                            <p:txEl>
                                              <p:pRg st="4" end="4"/>
                                            </p:txEl>
                                          </p:spTgt>
                                        </p:tgtEl>
                                        <p:attrNameLst>
                                          <p:attrName>ppt_y</p:attrName>
                                        </p:attrNameLst>
                                      </p:cBhvr>
                                      <p:tavLst>
                                        <p:tav tm="0">
                                          <p:val>
                                            <p:strVal val="#ppt_y"/>
                                          </p:val>
                                        </p:tav>
                                        <p:tav tm="100000">
                                          <p:val>
                                            <p:strVal val="#ppt_y"/>
                                          </p:val>
                                        </p:tav>
                                      </p:tavLst>
                                    </p:anim>
                                    <p:anim calcmode="lin" valueType="num">
                                      <p:cBhvr>
                                        <p:cTn id="41" dur="500" fill="hold"/>
                                        <p:tgtEl>
                                          <p:spTgt spid="2934787">
                                            <p:txEl>
                                              <p:pRg st="4" end="4"/>
                                            </p:txEl>
                                          </p:spTgt>
                                        </p:tgtEl>
                                        <p:attrNameLst>
                                          <p:attrName>ppt_w</p:attrName>
                                        </p:attrNameLst>
                                      </p:cBhvr>
                                      <p:tavLst>
                                        <p:tav tm="0">
                                          <p:val>
                                            <p:fltVal val="0"/>
                                          </p:val>
                                        </p:tav>
                                        <p:tav tm="100000">
                                          <p:val>
                                            <p:strVal val="#ppt_w"/>
                                          </p:val>
                                        </p:tav>
                                      </p:tavLst>
                                    </p:anim>
                                    <p:anim calcmode="lin" valueType="num">
                                      <p:cBhvr>
                                        <p:cTn id="42" dur="500" fill="hold"/>
                                        <p:tgtEl>
                                          <p:spTgt spid="2934787">
                                            <p:txEl>
                                              <p:pRg st="4" end="4"/>
                                            </p:txEl>
                                          </p:spTgt>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37"/>
                                            </p:cond>
                                          </p:stCondLst>
                                          <p:endCondLst>
                                            <p:cond evt="onStopAudio" delay="0">
                                              <p:tgtEl>
                                                <p:sldTgt/>
                                              </p:tgtEl>
                                            </p:cond>
                                          </p:endCondLst>
                                        </p:cTn>
                                        <p:tgtEl>
                                          <p:sndTgt r:embed="rId2" name="CARBRAKE.WAV"/>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17" presetClass="entr" presetSubtype="8" fill="hold" grpId="0" nodeType="clickEffect">
                                  <p:stCondLst>
                                    <p:cond delay="0"/>
                                  </p:stCondLst>
                                  <p:childTnLst>
                                    <p:set>
                                      <p:cBhvr>
                                        <p:cTn id="46" dur="1" fill="hold">
                                          <p:stCondLst>
                                            <p:cond delay="0"/>
                                          </p:stCondLst>
                                        </p:cTn>
                                        <p:tgtEl>
                                          <p:spTgt spid="2934787">
                                            <p:txEl>
                                              <p:pRg st="5" end="5"/>
                                            </p:txEl>
                                          </p:spTgt>
                                        </p:tgtEl>
                                        <p:attrNameLst>
                                          <p:attrName>style.visibility</p:attrName>
                                        </p:attrNameLst>
                                      </p:cBhvr>
                                      <p:to>
                                        <p:strVal val="visible"/>
                                      </p:to>
                                    </p:set>
                                    <p:anim calcmode="lin" valueType="num">
                                      <p:cBhvr>
                                        <p:cTn id="47" dur="500" fill="hold"/>
                                        <p:tgtEl>
                                          <p:spTgt spid="2934787">
                                            <p:txEl>
                                              <p:pRg st="5" end="5"/>
                                            </p:txEl>
                                          </p:spTgt>
                                        </p:tgtEl>
                                        <p:attrNameLst>
                                          <p:attrName>ppt_x</p:attrName>
                                        </p:attrNameLst>
                                      </p:cBhvr>
                                      <p:tavLst>
                                        <p:tav tm="0">
                                          <p:val>
                                            <p:strVal val="#ppt_x-#ppt_w/2"/>
                                          </p:val>
                                        </p:tav>
                                        <p:tav tm="100000">
                                          <p:val>
                                            <p:strVal val="#ppt_x"/>
                                          </p:val>
                                        </p:tav>
                                      </p:tavLst>
                                    </p:anim>
                                    <p:anim calcmode="lin" valueType="num">
                                      <p:cBhvr>
                                        <p:cTn id="48" dur="500" fill="hold"/>
                                        <p:tgtEl>
                                          <p:spTgt spid="2934787">
                                            <p:txEl>
                                              <p:pRg st="5" end="5"/>
                                            </p:txEl>
                                          </p:spTgt>
                                        </p:tgtEl>
                                        <p:attrNameLst>
                                          <p:attrName>ppt_y</p:attrName>
                                        </p:attrNameLst>
                                      </p:cBhvr>
                                      <p:tavLst>
                                        <p:tav tm="0">
                                          <p:val>
                                            <p:strVal val="#ppt_y"/>
                                          </p:val>
                                        </p:tav>
                                        <p:tav tm="100000">
                                          <p:val>
                                            <p:strVal val="#ppt_y"/>
                                          </p:val>
                                        </p:tav>
                                      </p:tavLst>
                                    </p:anim>
                                    <p:anim calcmode="lin" valueType="num">
                                      <p:cBhvr>
                                        <p:cTn id="49" dur="500" fill="hold"/>
                                        <p:tgtEl>
                                          <p:spTgt spid="2934787">
                                            <p:txEl>
                                              <p:pRg st="5" end="5"/>
                                            </p:txEl>
                                          </p:spTgt>
                                        </p:tgtEl>
                                        <p:attrNameLst>
                                          <p:attrName>ppt_w</p:attrName>
                                        </p:attrNameLst>
                                      </p:cBhvr>
                                      <p:tavLst>
                                        <p:tav tm="0">
                                          <p:val>
                                            <p:fltVal val="0"/>
                                          </p:val>
                                        </p:tav>
                                        <p:tav tm="100000">
                                          <p:val>
                                            <p:strVal val="#ppt_w"/>
                                          </p:val>
                                        </p:tav>
                                      </p:tavLst>
                                    </p:anim>
                                    <p:anim calcmode="lin" valueType="num">
                                      <p:cBhvr>
                                        <p:cTn id="50" dur="500" fill="hold"/>
                                        <p:tgtEl>
                                          <p:spTgt spid="2934787">
                                            <p:txEl>
                                              <p:pRg st="5" end="5"/>
                                            </p:txEl>
                                          </p:spTgt>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45"/>
                                            </p:cond>
                                          </p:stCondLst>
                                          <p:endCondLst>
                                            <p:cond evt="onStopAudio" delay="0">
                                              <p:tgtEl>
                                                <p:sldTgt/>
                                              </p:tgtEl>
                                            </p:cond>
                                          </p:endCondLst>
                                        </p:cTn>
                                        <p:tgtEl>
                                          <p:sndTgt r:embed="rId2" name="CARBRAKE.WAV"/>
                                        </p:tgtEl>
                                      </p:cMediaNode>
                                    </p:audio>
                                  </p:subTnLst>
                                </p:cTn>
                              </p:par>
                            </p:childTnLst>
                          </p:cTn>
                        </p:par>
                      </p:childTnLst>
                    </p:cTn>
                  </p:par>
                  <p:par>
                    <p:cTn id="51" fill="hold" nodeType="clickPar">
                      <p:stCondLst>
                        <p:cond delay="indefinite"/>
                      </p:stCondLst>
                      <p:childTnLst>
                        <p:par>
                          <p:cTn id="52" fill="hold" nodeType="withGroup">
                            <p:stCondLst>
                              <p:cond delay="0"/>
                            </p:stCondLst>
                            <p:childTnLst>
                              <p:par>
                                <p:cTn id="53" presetID="17" presetClass="entr" presetSubtype="8" fill="hold" grpId="0" nodeType="clickEffect">
                                  <p:stCondLst>
                                    <p:cond delay="0"/>
                                  </p:stCondLst>
                                  <p:childTnLst>
                                    <p:set>
                                      <p:cBhvr>
                                        <p:cTn id="54" dur="1" fill="hold">
                                          <p:stCondLst>
                                            <p:cond delay="0"/>
                                          </p:stCondLst>
                                        </p:cTn>
                                        <p:tgtEl>
                                          <p:spTgt spid="2934787">
                                            <p:txEl>
                                              <p:pRg st="6" end="6"/>
                                            </p:txEl>
                                          </p:spTgt>
                                        </p:tgtEl>
                                        <p:attrNameLst>
                                          <p:attrName>style.visibility</p:attrName>
                                        </p:attrNameLst>
                                      </p:cBhvr>
                                      <p:to>
                                        <p:strVal val="visible"/>
                                      </p:to>
                                    </p:set>
                                    <p:anim calcmode="lin" valueType="num">
                                      <p:cBhvr>
                                        <p:cTn id="55" dur="500" fill="hold"/>
                                        <p:tgtEl>
                                          <p:spTgt spid="2934787">
                                            <p:txEl>
                                              <p:pRg st="6" end="6"/>
                                            </p:txEl>
                                          </p:spTgt>
                                        </p:tgtEl>
                                        <p:attrNameLst>
                                          <p:attrName>ppt_x</p:attrName>
                                        </p:attrNameLst>
                                      </p:cBhvr>
                                      <p:tavLst>
                                        <p:tav tm="0">
                                          <p:val>
                                            <p:strVal val="#ppt_x-#ppt_w/2"/>
                                          </p:val>
                                        </p:tav>
                                        <p:tav tm="100000">
                                          <p:val>
                                            <p:strVal val="#ppt_x"/>
                                          </p:val>
                                        </p:tav>
                                      </p:tavLst>
                                    </p:anim>
                                    <p:anim calcmode="lin" valueType="num">
                                      <p:cBhvr>
                                        <p:cTn id="56" dur="500" fill="hold"/>
                                        <p:tgtEl>
                                          <p:spTgt spid="2934787">
                                            <p:txEl>
                                              <p:pRg st="6" end="6"/>
                                            </p:txEl>
                                          </p:spTgt>
                                        </p:tgtEl>
                                        <p:attrNameLst>
                                          <p:attrName>ppt_y</p:attrName>
                                        </p:attrNameLst>
                                      </p:cBhvr>
                                      <p:tavLst>
                                        <p:tav tm="0">
                                          <p:val>
                                            <p:strVal val="#ppt_y"/>
                                          </p:val>
                                        </p:tav>
                                        <p:tav tm="100000">
                                          <p:val>
                                            <p:strVal val="#ppt_y"/>
                                          </p:val>
                                        </p:tav>
                                      </p:tavLst>
                                    </p:anim>
                                    <p:anim calcmode="lin" valueType="num">
                                      <p:cBhvr>
                                        <p:cTn id="57" dur="500" fill="hold"/>
                                        <p:tgtEl>
                                          <p:spTgt spid="2934787">
                                            <p:txEl>
                                              <p:pRg st="6" end="6"/>
                                            </p:txEl>
                                          </p:spTgt>
                                        </p:tgtEl>
                                        <p:attrNameLst>
                                          <p:attrName>ppt_w</p:attrName>
                                        </p:attrNameLst>
                                      </p:cBhvr>
                                      <p:tavLst>
                                        <p:tav tm="0">
                                          <p:val>
                                            <p:fltVal val="0"/>
                                          </p:val>
                                        </p:tav>
                                        <p:tav tm="100000">
                                          <p:val>
                                            <p:strVal val="#ppt_w"/>
                                          </p:val>
                                        </p:tav>
                                      </p:tavLst>
                                    </p:anim>
                                    <p:anim calcmode="lin" valueType="num">
                                      <p:cBhvr>
                                        <p:cTn id="58" dur="500" fill="hold"/>
                                        <p:tgtEl>
                                          <p:spTgt spid="2934787">
                                            <p:txEl>
                                              <p:pRg st="6" end="6"/>
                                            </p:txEl>
                                          </p:spTgt>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53"/>
                                            </p:cond>
                                          </p:stCondLst>
                                          <p:endCondLst>
                                            <p:cond evt="onStopAudio" delay="0">
                                              <p:tgtEl>
                                                <p:sldTgt/>
                                              </p:tgtEl>
                                            </p:cond>
                                          </p:endCondLst>
                                        </p:cTn>
                                        <p:tgtEl>
                                          <p:sndTgt r:embed="rId2" name="CARBRAK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4787"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368DCB6D-E035-44E4-B3C7-FDF1462EF1B0}"/>
              </a:ext>
            </a:extLst>
          </p:cNvPr>
          <p:cNvSpPr>
            <a:spLocks noGrp="1"/>
          </p:cNvSpPr>
          <p:nvPr>
            <p:ph type="dt" sz="quarter" idx="10"/>
          </p:nvPr>
        </p:nvSpPr>
        <p:spPr bwMode="auto">
          <a:xfrm>
            <a:off x="1981200" y="6245225"/>
            <a:ext cx="2133600" cy="476250"/>
          </a:xfrm>
          <a:ln>
            <a:miter lim="800000"/>
          </a:ln>
        </p:spPr>
        <p:txBody>
          <a:bodyPr vert="horz" wrap="square" lIns="91440" tIns="45720" rIns="91440" bIns="45720" numCol="1" rtlCol="0" anchor="t" anchorCtr="0" compatLnSpc="1"/>
          <a:lstStyle/>
          <a:p>
            <a:pPr>
              <a:buFontTx/>
              <a:buNone/>
              <a:defRPr/>
            </a:pPr>
            <a:fld id="{68C13949-86D8-4FA6-B7CA-D09BE4C57C90}" type="datetime1">
              <a:rPr lang="zh-CN" altLang="en-US" noProof="0" smtClean="0">
                <a:latin typeface="+mn-lt"/>
              </a:rPr>
              <a:pPr>
                <a:buFontTx/>
                <a:buNone/>
                <a:defRPr/>
              </a:pPr>
              <a:t>2024/5/7</a:t>
            </a:fld>
            <a:endParaRPr lang="en-US" altLang="zh-CN" noProof="0">
              <a:latin typeface="+mn-lt"/>
            </a:endParaRPr>
          </a:p>
        </p:txBody>
      </p:sp>
      <p:sp>
        <p:nvSpPr>
          <p:cNvPr id="76803" name="灯片编号占位符 5">
            <a:extLst>
              <a:ext uri="{FF2B5EF4-FFF2-40B4-BE49-F238E27FC236}">
                <a16:creationId xmlns:a16="http://schemas.microsoft.com/office/drawing/2014/main" id="{4EC1B5FF-C85B-420A-A8F9-C9688BF2068A}"/>
              </a:ext>
            </a:extLst>
          </p:cNvPr>
          <p:cNvSpPr>
            <a:spLocks noGrp="1" noChangeArrowheads="1"/>
          </p:cNvSpPr>
          <p:nvPr>
            <p:ph type="sldNum" sz="quarter" idx="12"/>
          </p:nvPr>
        </p:nvSpPr>
        <p:spPr bwMode="auto">
          <a:xfrm>
            <a:off x="8077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fld id="{D2238A00-9764-4C5A-8CB3-51FB7FD71291}" type="slidenum">
              <a:rPr lang="en-US" altLang="zh-CN" sz="1400">
                <a:latin typeface="Arial" panose="020B0604020202020204" pitchFamily="34" charset="0"/>
              </a:rPr>
              <a:pPr/>
              <a:t>33</a:t>
            </a:fld>
            <a:endParaRPr lang="en-US" altLang="zh-CN" sz="1400">
              <a:latin typeface="Arial" panose="020B0604020202020204" pitchFamily="34" charset="0"/>
            </a:endParaRPr>
          </a:p>
        </p:txBody>
      </p:sp>
      <p:sp>
        <p:nvSpPr>
          <p:cNvPr id="76804" name="Rectangle 2">
            <a:extLst>
              <a:ext uri="{FF2B5EF4-FFF2-40B4-BE49-F238E27FC236}">
                <a16:creationId xmlns:a16="http://schemas.microsoft.com/office/drawing/2014/main" id="{059CD69D-88E8-4BEA-9C09-7168AFB28D56}"/>
              </a:ext>
            </a:extLst>
          </p:cNvPr>
          <p:cNvSpPr>
            <a:spLocks noGrp="1" noChangeArrowheads="1"/>
          </p:cNvSpPr>
          <p:nvPr>
            <p:ph type="title" idx="4294967295"/>
          </p:nvPr>
        </p:nvSpPr>
        <p:spPr>
          <a:xfrm>
            <a:off x="2424114" y="333375"/>
            <a:ext cx="7837487" cy="863600"/>
          </a:xfrm>
        </p:spPr>
        <p:txBody>
          <a:bodyPr anchor="ctr"/>
          <a:lstStyle/>
          <a:p>
            <a:pPr eaLnBrk="1" hangingPunct="1"/>
            <a:r>
              <a:rPr lang="en-US" altLang="zh-CN">
                <a:latin typeface="Times New Roman" panose="02020603050405020304" pitchFamily="18" charset="0"/>
              </a:rPr>
              <a:t>4.4.2 </a:t>
            </a:r>
            <a:r>
              <a:rPr lang="zh-CN" altLang="en-US">
                <a:latin typeface="Times New Roman" panose="02020603050405020304" pitchFamily="18" charset="0"/>
              </a:rPr>
              <a:t>语法图和递归子程序法</a:t>
            </a:r>
          </a:p>
        </p:txBody>
      </p:sp>
      <p:sp>
        <p:nvSpPr>
          <p:cNvPr id="76805" name="Rectangle 3">
            <a:extLst>
              <a:ext uri="{FF2B5EF4-FFF2-40B4-BE49-F238E27FC236}">
                <a16:creationId xmlns:a16="http://schemas.microsoft.com/office/drawing/2014/main" id="{855A03C8-CA67-405A-946B-D1C525E5E3F4}"/>
              </a:ext>
            </a:extLst>
          </p:cNvPr>
          <p:cNvSpPr>
            <a:spLocks noGrp="1" noChangeArrowheads="1"/>
          </p:cNvSpPr>
          <p:nvPr>
            <p:ph type="body" idx="4294967295"/>
          </p:nvPr>
        </p:nvSpPr>
        <p:spPr>
          <a:xfrm>
            <a:off x="1703388" y="1557338"/>
            <a:ext cx="8686800" cy="4824412"/>
          </a:xfrm>
        </p:spPr>
        <p:txBody>
          <a:bodyPr/>
          <a:lstStyle/>
          <a:p>
            <a:pPr eaLnBrk="1" hangingPunct="1">
              <a:lnSpc>
                <a:spcPct val="120000"/>
              </a:lnSpc>
            </a:pPr>
            <a:r>
              <a:rPr lang="zh-CN" altLang="en-US">
                <a:latin typeface="Times New Roman" panose="02020603050405020304" pitchFamily="18" charset="0"/>
              </a:rPr>
              <a:t>状态转换图（语法图）是非常有用的设计工具</a:t>
            </a:r>
          </a:p>
          <a:p>
            <a:pPr eaLnBrk="1" hangingPunct="1">
              <a:lnSpc>
                <a:spcPct val="120000"/>
              </a:lnSpc>
            </a:pPr>
            <a:r>
              <a:rPr lang="zh-CN" altLang="en-US">
                <a:latin typeface="Times New Roman" panose="02020603050405020304" pitchFamily="18" charset="0"/>
              </a:rPr>
              <a:t>语法分析器和词法分析器的状态转换图不同</a:t>
            </a:r>
          </a:p>
          <a:p>
            <a:pPr lvl="1" eaLnBrk="1" hangingPunct="1">
              <a:lnSpc>
                <a:spcPct val="120000"/>
              </a:lnSpc>
            </a:pPr>
            <a:r>
              <a:rPr lang="zh-CN" altLang="en-US">
                <a:latin typeface="Times New Roman" panose="02020603050405020304" pitchFamily="18" charset="0"/>
              </a:rPr>
              <a:t>每个非终结符对应一个状态转换图，边上的标记是记号和非终结符</a:t>
            </a:r>
          </a:p>
          <a:p>
            <a:pPr lvl="1" eaLnBrk="1" hangingPunct="1">
              <a:lnSpc>
                <a:spcPct val="120000"/>
              </a:lnSpc>
            </a:pPr>
            <a:r>
              <a:rPr lang="zh-CN" altLang="en-US">
                <a:latin typeface="Times New Roman" panose="02020603050405020304" pitchFamily="18" charset="0"/>
              </a:rPr>
              <a:t>记号上的转换意味着如果该记号是下一个输入符号，就应进行转换</a:t>
            </a:r>
          </a:p>
          <a:p>
            <a:pPr lvl="1" eaLnBrk="1" hangingPunct="1">
              <a:lnSpc>
                <a:spcPct val="120000"/>
              </a:lnSpc>
            </a:pPr>
            <a:r>
              <a:rPr lang="zh-CN" altLang="en-US">
                <a:latin typeface="Times New Roman" panose="02020603050405020304" pitchFamily="18" charset="0"/>
              </a:rPr>
              <a:t>非终结符</a:t>
            </a:r>
            <a:r>
              <a:rPr lang="en-US" altLang="zh-CN">
                <a:latin typeface="Times New Roman" panose="02020603050405020304" pitchFamily="18" charset="0"/>
              </a:rPr>
              <a:t>A</a:t>
            </a:r>
            <a:r>
              <a:rPr lang="zh-CN" altLang="en-US">
                <a:latin typeface="Times New Roman" panose="02020603050405020304" pitchFamily="18" charset="0"/>
              </a:rPr>
              <a:t>上的转换是对与</a:t>
            </a:r>
            <a:r>
              <a:rPr lang="en-US" altLang="zh-CN">
                <a:latin typeface="Times New Roman" panose="02020603050405020304" pitchFamily="18" charset="0"/>
              </a:rPr>
              <a:t>A</a:t>
            </a:r>
            <a:r>
              <a:rPr lang="zh-CN" altLang="en-US">
                <a:latin typeface="Times New Roman" panose="02020603050405020304" pitchFamily="18" charset="0"/>
              </a:rPr>
              <a:t>对应的过程的调用</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9391BE11-149F-405C-A073-FCE7F2B16482}"/>
              </a:ext>
            </a:extLst>
          </p:cNvPr>
          <p:cNvSpPr>
            <a:spLocks noGrp="1"/>
          </p:cNvSpPr>
          <p:nvPr>
            <p:ph type="dt" sz="quarter" idx="10"/>
          </p:nvPr>
        </p:nvSpPr>
        <p:spPr bwMode="auto">
          <a:xfrm>
            <a:off x="1981200" y="6245225"/>
            <a:ext cx="2133600" cy="476250"/>
          </a:xfrm>
          <a:ln>
            <a:miter lim="800000"/>
          </a:ln>
        </p:spPr>
        <p:txBody>
          <a:bodyPr vert="horz" wrap="square" lIns="91440" tIns="45720" rIns="91440" bIns="45720" numCol="1" rtlCol="0" anchor="t" anchorCtr="0" compatLnSpc="1"/>
          <a:lstStyle/>
          <a:p>
            <a:pPr>
              <a:buFontTx/>
              <a:buNone/>
              <a:defRPr/>
            </a:pPr>
            <a:fld id="{CA064424-ABF9-417D-B461-216AB6B350FA}" type="datetime1">
              <a:rPr lang="zh-CN" altLang="en-US" noProof="0" smtClean="0">
                <a:latin typeface="+mn-lt"/>
              </a:rPr>
              <a:pPr>
                <a:buFontTx/>
                <a:buNone/>
                <a:defRPr/>
              </a:pPr>
              <a:t>2024/5/7</a:t>
            </a:fld>
            <a:endParaRPr lang="en-US" altLang="zh-CN" noProof="0">
              <a:latin typeface="+mn-lt"/>
            </a:endParaRPr>
          </a:p>
        </p:txBody>
      </p:sp>
      <p:sp>
        <p:nvSpPr>
          <p:cNvPr id="77827" name="灯片编号占位符 5">
            <a:extLst>
              <a:ext uri="{FF2B5EF4-FFF2-40B4-BE49-F238E27FC236}">
                <a16:creationId xmlns:a16="http://schemas.microsoft.com/office/drawing/2014/main" id="{B6B1FBE9-6316-415E-A385-20D185706040}"/>
              </a:ext>
            </a:extLst>
          </p:cNvPr>
          <p:cNvSpPr>
            <a:spLocks noGrp="1" noChangeArrowheads="1"/>
          </p:cNvSpPr>
          <p:nvPr>
            <p:ph type="sldNum" sz="quarter" idx="12"/>
          </p:nvPr>
        </p:nvSpPr>
        <p:spPr bwMode="auto">
          <a:xfrm>
            <a:off x="8077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fld id="{FF71DC32-525C-457F-9D5F-52661C114F1F}" type="slidenum">
              <a:rPr lang="en-US" altLang="zh-CN" sz="1400">
                <a:latin typeface="Arial" panose="020B0604020202020204" pitchFamily="34" charset="0"/>
              </a:rPr>
              <a:pPr/>
              <a:t>34</a:t>
            </a:fld>
            <a:endParaRPr lang="en-US" altLang="zh-CN" sz="1400">
              <a:latin typeface="Arial" panose="020B0604020202020204" pitchFamily="34" charset="0"/>
            </a:endParaRPr>
          </a:p>
        </p:txBody>
      </p:sp>
      <p:sp>
        <p:nvSpPr>
          <p:cNvPr id="77828" name="Rectangle 2">
            <a:extLst>
              <a:ext uri="{FF2B5EF4-FFF2-40B4-BE49-F238E27FC236}">
                <a16:creationId xmlns:a16="http://schemas.microsoft.com/office/drawing/2014/main" id="{9E577C88-C385-43E5-8549-4F6FD27B2797}"/>
              </a:ext>
            </a:extLst>
          </p:cNvPr>
          <p:cNvSpPr>
            <a:spLocks noGrp="1" noChangeArrowheads="1"/>
          </p:cNvSpPr>
          <p:nvPr>
            <p:ph type="title" idx="4294967295"/>
          </p:nvPr>
        </p:nvSpPr>
        <p:spPr>
          <a:xfrm>
            <a:off x="2566989" y="333375"/>
            <a:ext cx="7837487" cy="863600"/>
          </a:xfrm>
        </p:spPr>
        <p:txBody>
          <a:bodyPr anchor="ctr"/>
          <a:lstStyle/>
          <a:p>
            <a:pPr eaLnBrk="1" hangingPunct="1"/>
            <a:r>
              <a:rPr lang="en-US" altLang="zh-CN">
                <a:latin typeface="Times New Roman" panose="02020603050405020304" pitchFamily="18" charset="0"/>
              </a:rPr>
              <a:t>4.4.2 </a:t>
            </a:r>
            <a:r>
              <a:rPr lang="zh-CN" altLang="en-US">
                <a:latin typeface="Times New Roman" panose="02020603050405020304" pitchFamily="18" charset="0"/>
              </a:rPr>
              <a:t>语法图和递归子程序法</a:t>
            </a:r>
          </a:p>
        </p:txBody>
      </p:sp>
      <p:sp>
        <p:nvSpPr>
          <p:cNvPr id="77829" name="Rectangle 3">
            <a:extLst>
              <a:ext uri="{FF2B5EF4-FFF2-40B4-BE49-F238E27FC236}">
                <a16:creationId xmlns:a16="http://schemas.microsoft.com/office/drawing/2014/main" id="{4043E94B-ECAF-4981-B0EB-0DB116FBA407}"/>
              </a:ext>
            </a:extLst>
          </p:cNvPr>
          <p:cNvSpPr>
            <a:spLocks noGrp="1" noChangeArrowheads="1"/>
          </p:cNvSpPr>
          <p:nvPr>
            <p:ph type="body" idx="4294967295"/>
          </p:nvPr>
        </p:nvSpPr>
        <p:spPr>
          <a:xfrm>
            <a:off x="1703388" y="1557338"/>
            <a:ext cx="8686800" cy="4824412"/>
          </a:xfrm>
        </p:spPr>
        <p:txBody>
          <a:bodyPr/>
          <a:lstStyle/>
          <a:p>
            <a:pPr eaLnBrk="1" hangingPunct="1">
              <a:lnSpc>
                <a:spcPct val="120000"/>
              </a:lnSpc>
            </a:pPr>
            <a:r>
              <a:rPr lang="zh-CN" altLang="en-US">
                <a:latin typeface="楷体_GB2312" pitchFamily="49" charset="-122"/>
              </a:rPr>
              <a:t>从文法构造语法图，对每个非终结符</a:t>
            </a:r>
            <a:r>
              <a:rPr lang="en-US" altLang="zh-CN">
                <a:latin typeface="楷体_GB2312" pitchFamily="49" charset="-122"/>
              </a:rPr>
              <a:t>A</a:t>
            </a:r>
            <a:r>
              <a:rPr lang="zh-CN" altLang="en-US">
                <a:latin typeface="楷体_GB2312" pitchFamily="49" charset="-122"/>
              </a:rPr>
              <a:t>执行如下操作</a:t>
            </a:r>
          </a:p>
          <a:p>
            <a:pPr lvl="1" eaLnBrk="1" hangingPunct="1">
              <a:lnSpc>
                <a:spcPct val="120000"/>
              </a:lnSpc>
            </a:pPr>
            <a:r>
              <a:rPr lang="zh-CN" altLang="en-US">
                <a:latin typeface="楷体_GB2312" pitchFamily="49" charset="-122"/>
              </a:rPr>
              <a:t>创建一</a:t>
            </a:r>
            <a:r>
              <a:rPr lang="zh-CN" altLang="en-US">
                <a:latin typeface="Times New Roman" panose="02020603050405020304" pitchFamily="18" charset="0"/>
              </a:rPr>
              <a:t>个开始状态和一个终止状态（返回状态）</a:t>
            </a:r>
          </a:p>
          <a:p>
            <a:pPr lvl="1" eaLnBrk="1" hangingPunct="1">
              <a:lnSpc>
                <a:spcPct val="120000"/>
              </a:lnSpc>
            </a:pPr>
            <a:r>
              <a:rPr lang="zh-CN" altLang="en-US">
                <a:latin typeface="Times New Roman" panose="02020603050405020304" pitchFamily="18" charset="0"/>
              </a:rPr>
              <a:t>对每个产生式</a:t>
            </a:r>
            <a:r>
              <a:rPr lang="en-US" altLang="zh-CN">
                <a:latin typeface="Times New Roman" panose="02020603050405020304" pitchFamily="18" charset="0"/>
              </a:rPr>
              <a:t>A→X</a:t>
            </a:r>
            <a:r>
              <a:rPr lang="en-US" altLang="zh-CN" baseline="-25000">
                <a:latin typeface="Times New Roman" panose="02020603050405020304" pitchFamily="18" charset="0"/>
              </a:rPr>
              <a:t>1</a:t>
            </a:r>
            <a:r>
              <a:rPr lang="en-US" altLang="zh-CN">
                <a:latin typeface="Times New Roman" panose="02020603050405020304" pitchFamily="18" charset="0"/>
              </a:rPr>
              <a:t>X</a:t>
            </a:r>
            <a:r>
              <a:rPr lang="en-US" altLang="zh-CN" baseline="-25000">
                <a:latin typeface="Times New Roman" panose="02020603050405020304" pitchFamily="18" charset="0"/>
              </a:rPr>
              <a:t>2</a:t>
            </a:r>
            <a:r>
              <a:rPr lang="zh-CN" altLang="en-US">
                <a:latin typeface="Times New Roman" panose="02020603050405020304" pitchFamily="18" charset="0"/>
              </a:rPr>
              <a:t>　</a:t>
            </a:r>
            <a:r>
              <a:rPr lang="en-US" altLang="zh-CN">
                <a:latin typeface="Times New Roman" panose="02020603050405020304" pitchFamily="18" charset="0"/>
              </a:rPr>
              <a:t>… X</a:t>
            </a:r>
            <a:r>
              <a:rPr lang="en-US" altLang="zh-CN" i="1" baseline="-25000">
                <a:latin typeface="Times New Roman" panose="02020603050405020304" pitchFamily="18" charset="0"/>
              </a:rPr>
              <a:t>n</a:t>
            </a:r>
            <a:r>
              <a:rPr lang="zh-CN" altLang="en-US">
                <a:latin typeface="Times New Roman" panose="02020603050405020304" pitchFamily="18" charset="0"/>
              </a:rPr>
              <a:t>，创建一条从开始状态到终止状态的路径，边上的标记分别为</a:t>
            </a:r>
            <a:r>
              <a:rPr lang="en-US" altLang="zh-CN">
                <a:latin typeface="Times New Roman" panose="02020603050405020304" pitchFamily="18" charset="0"/>
              </a:rPr>
              <a:t>X</a:t>
            </a:r>
            <a:r>
              <a:rPr lang="en-US" altLang="zh-CN" baseline="-25000">
                <a:latin typeface="Times New Roman" panose="02020603050405020304" pitchFamily="18" charset="0"/>
              </a:rPr>
              <a:t>1</a:t>
            </a:r>
            <a:r>
              <a:rPr lang="zh-CN" altLang="en-US">
                <a:latin typeface="Times New Roman" panose="02020603050405020304" pitchFamily="18" charset="0"/>
              </a:rPr>
              <a:t>，</a:t>
            </a:r>
            <a:r>
              <a:rPr lang="en-US" altLang="zh-CN">
                <a:latin typeface="Times New Roman" panose="02020603050405020304" pitchFamily="18" charset="0"/>
              </a:rPr>
              <a:t>X</a:t>
            </a:r>
            <a:r>
              <a:rPr lang="en-US" altLang="zh-CN" baseline="-25000">
                <a:latin typeface="Times New Roman" panose="02020603050405020304" pitchFamily="18" charset="0"/>
              </a:rPr>
              <a:t>2</a:t>
            </a:r>
            <a:r>
              <a:rPr lang="zh-CN" altLang="en-US">
                <a:latin typeface="Times New Roman" panose="02020603050405020304" pitchFamily="18" charset="0"/>
              </a:rPr>
              <a:t>，</a:t>
            </a:r>
            <a:r>
              <a:rPr lang="en-US" altLang="zh-CN">
                <a:latin typeface="Times New Roman" panose="02020603050405020304" pitchFamily="18" charset="0"/>
              </a:rPr>
              <a:t>… </a:t>
            </a:r>
            <a:r>
              <a:rPr lang="zh-CN" altLang="en-US">
                <a:latin typeface="Times New Roman" panose="02020603050405020304" pitchFamily="18" charset="0"/>
              </a:rPr>
              <a:t>，</a:t>
            </a:r>
            <a:r>
              <a:rPr lang="en-US" altLang="zh-CN">
                <a:latin typeface="Times New Roman" panose="02020603050405020304" pitchFamily="18" charset="0"/>
              </a:rPr>
              <a:t>X</a:t>
            </a:r>
            <a:r>
              <a:rPr lang="en-US" altLang="zh-CN" i="1" baseline="-25000">
                <a:latin typeface="Times New Roman" panose="02020603050405020304" pitchFamily="18" charset="0"/>
              </a:rPr>
              <a:t>n</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日期占位符 3">
            <a:extLst>
              <a:ext uri="{FF2B5EF4-FFF2-40B4-BE49-F238E27FC236}">
                <a16:creationId xmlns:a16="http://schemas.microsoft.com/office/drawing/2014/main" id="{6FDE7E7D-E923-4C1E-9735-B4CBBD8165B5}"/>
              </a:ext>
            </a:extLst>
          </p:cNvPr>
          <p:cNvSpPr>
            <a:spLocks noGrp="1"/>
          </p:cNvSpPr>
          <p:nvPr>
            <p:ph type="dt" sz="quarter" idx="10"/>
          </p:nvPr>
        </p:nvSpPr>
        <p:spPr bwMode="auto">
          <a:xfrm>
            <a:off x="1981200" y="6245225"/>
            <a:ext cx="2133600" cy="476250"/>
          </a:xfrm>
          <a:ln>
            <a:miter lim="800000"/>
          </a:ln>
        </p:spPr>
        <p:txBody>
          <a:bodyPr vert="horz" wrap="square" lIns="91440" tIns="45720" rIns="91440" bIns="45720" numCol="1" rtlCol="0" anchor="t" anchorCtr="0" compatLnSpc="1"/>
          <a:lstStyle/>
          <a:p>
            <a:pPr>
              <a:buFontTx/>
              <a:buNone/>
              <a:defRPr/>
            </a:pPr>
            <a:fld id="{8A7E4D51-03D4-491A-BAD8-93DBA2563D18}" type="datetime1">
              <a:rPr lang="zh-CN" altLang="en-US" noProof="0" smtClean="0">
                <a:latin typeface="+mn-lt"/>
              </a:rPr>
              <a:pPr>
                <a:buFontTx/>
                <a:buNone/>
                <a:defRPr/>
              </a:pPr>
              <a:t>2024/5/7</a:t>
            </a:fld>
            <a:endParaRPr lang="en-US" altLang="zh-CN" noProof="0">
              <a:latin typeface="+mn-lt"/>
            </a:endParaRPr>
          </a:p>
        </p:txBody>
      </p:sp>
      <p:sp>
        <p:nvSpPr>
          <p:cNvPr id="10244" name="灯片编号占位符 5">
            <a:extLst>
              <a:ext uri="{FF2B5EF4-FFF2-40B4-BE49-F238E27FC236}">
                <a16:creationId xmlns:a16="http://schemas.microsoft.com/office/drawing/2014/main" id="{F665295D-7277-454F-BFE9-F2D9E173D2EC}"/>
              </a:ext>
            </a:extLst>
          </p:cNvPr>
          <p:cNvSpPr>
            <a:spLocks noGrp="1" noChangeArrowheads="1"/>
          </p:cNvSpPr>
          <p:nvPr>
            <p:ph type="sldNum" sz="quarter" idx="12"/>
          </p:nvPr>
        </p:nvSpPr>
        <p:spPr bwMode="auto">
          <a:xfrm>
            <a:off x="8077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fld id="{FAFDC5D7-243E-4563-A10E-0F45B62F40BD}" type="slidenum">
              <a:rPr lang="en-US" altLang="zh-CN" sz="1400">
                <a:latin typeface="Arial" panose="020B0604020202020204" pitchFamily="34" charset="0"/>
              </a:rPr>
              <a:pPr/>
              <a:t>35</a:t>
            </a:fld>
            <a:endParaRPr lang="en-US" altLang="zh-CN" sz="1400">
              <a:latin typeface="Arial" panose="020B0604020202020204" pitchFamily="34" charset="0"/>
            </a:endParaRPr>
          </a:p>
        </p:txBody>
      </p:sp>
      <p:sp>
        <p:nvSpPr>
          <p:cNvPr id="10245" name="Rectangle 2">
            <a:extLst>
              <a:ext uri="{FF2B5EF4-FFF2-40B4-BE49-F238E27FC236}">
                <a16:creationId xmlns:a16="http://schemas.microsoft.com/office/drawing/2014/main" id="{E04BBF27-AE4A-4D92-B862-08325B96B576}"/>
              </a:ext>
            </a:extLst>
          </p:cNvPr>
          <p:cNvSpPr>
            <a:spLocks noGrp="1" noChangeArrowheads="1"/>
          </p:cNvSpPr>
          <p:nvPr>
            <p:ph type="title" idx="4294967295"/>
          </p:nvPr>
        </p:nvSpPr>
        <p:spPr>
          <a:xfrm>
            <a:off x="2424114" y="404813"/>
            <a:ext cx="6696075" cy="863600"/>
          </a:xfrm>
        </p:spPr>
        <p:txBody>
          <a:bodyPr vert="horz" lIns="92075" tIns="46038" rIns="92075" bIns="46038" rtlCol="0" anchor="ctr">
            <a:normAutofit/>
          </a:bodyPr>
          <a:lstStyle/>
          <a:p>
            <a:pPr eaLnBrk="1" hangingPunct="1"/>
            <a:r>
              <a:rPr lang="zh-CN" altLang="en-US" sz="3600">
                <a:latin typeface="Times New Roman" panose="02020603050405020304" pitchFamily="18" charset="0"/>
              </a:rPr>
              <a:t>例</a:t>
            </a:r>
            <a:r>
              <a:rPr lang="en-US" altLang="zh-CN" sz="3600">
                <a:latin typeface="Times New Roman" panose="02020603050405020304" pitchFamily="18" charset="0"/>
              </a:rPr>
              <a:t>4.15 </a:t>
            </a:r>
            <a:r>
              <a:rPr lang="zh-CN" altLang="en-US" sz="3600">
                <a:latin typeface="Times New Roman" panose="02020603050405020304" pitchFamily="18" charset="0"/>
              </a:rPr>
              <a:t>简单表达式文法的语法图</a:t>
            </a:r>
          </a:p>
        </p:txBody>
      </p:sp>
      <p:sp>
        <p:nvSpPr>
          <p:cNvPr id="10246" name="Text Box 21">
            <a:extLst>
              <a:ext uri="{FF2B5EF4-FFF2-40B4-BE49-F238E27FC236}">
                <a16:creationId xmlns:a16="http://schemas.microsoft.com/office/drawing/2014/main" id="{8792AAEA-0467-4A95-9EAE-BCBDE8D6E220}"/>
              </a:ext>
            </a:extLst>
          </p:cNvPr>
          <p:cNvSpPr txBox="1">
            <a:spLocks noChangeArrowheads="1"/>
          </p:cNvSpPr>
          <p:nvPr/>
        </p:nvSpPr>
        <p:spPr bwMode="auto">
          <a:xfrm>
            <a:off x="8636000" y="1363663"/>
            <a:ext cx="1924050" cy="223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a:spcBef>
                <a:spcPct val="20000"/>
              </a:spcBef>
              <a:buClr>
                <a:schemeClr val="tx2"/>
              </a:buClr>
              <a:buSzPct val="75000"/>
              <a:buFont typeface="Monotype Sorts" charset="2"/>
              <a:buNone/>
            </a:pPr>
            <a:r>
              <a:rPr lang="en-US" altLang="zh-CN" sz="2400" b="1">
                <a:solidFill>
                  <a:srgbClr val="0000FF"/>
                </a:solidFill>
                <a:ea typeface="楷体_GB2312" pitchFamily="49" charset="-122"/>
              </a:rPr>
              <a:t>E→TE'</a:t>
            </a:r>
          </a:p>
          <a:p>
            <a:pPr>
              <a:spcBef>
                <a:spcPct val="20000"/>
              </a:spcBef>
              <a:buClr>
                <a:schemeClr val="tx2"/>
              </a:buClr>
              <a:buSzPct val="75000"/>
              <a:buFont typeface="Monotype Sorts" charset="2"/>
              <a:buNone/>
            </a:pPr>
            <a:r>
              <a:rPr lang="en-US" altLang="zh-CN" sz="2400" b="1">
                <a:solidFill>
                  <a:srgbClr val="0000FF"/>
                </a:solidFill>
                <a:ea typeface="楷体_GB2312" pitchFamily="49" charset="-122"/>
              </a:rPr>
              <a:t>E'→+TE'|ε</a:t>
            </a:r>
          </a:p>
          <a:p>
            <a:pPr>
              <a:spcBef>
                <a:spcPct val="20000"/>
              </a:spcBef>
              <a:buClr>
                <a:schemeClr val="tx2"/>
              </a:buClr>
              <a:buSzPct val="75000"/>
              <a:buFont typeface="Monotype Sorts" charset="2"/>
              <a:buNone/>
            </a:pPr>
            <a:r>
              <a:rPr lang="en-US" altLang="zh-CN" sz="2400" b="1">
                <a:solidFill>
                  <a:srgbClr val="0000FF"/>
                </a:solidFill>
                <a:ea typeface="楷体_GB2312" pitchFamily="49" charset="-122"/>
              </a:rPr>
              <a:t>T→FT'</a:t>
            </a:r>
          </a:p>
          <a:p>
            <a:pPr>
              <a:spcBef>
                <a:spcPct val="20000"/>
              </a:spcBef>
              <a:buClr>
                <a:schemeClr val="tx2"/>
              </a:buClr>
              <a:buSzPct val="75000"/>
              <a:buFont typeface="Monotype Sorts" charset="2"/>
              <a:buNone/>
            </a:pPr>
            <a:r>
              <a:rPr lang="en-US" altLang="zh-CN" sz="2400" b="1">
                <a:solidFill>
                  <a:srgbClr val="0000FF"/>
                </a:solidFill>
                <a:ea typeface="楷体_GB2312" pitchFamily="49" charset="-122"/>
              </a:rPr>
              <a:t>T'→*FT'|ε</a:t>
            </a:r>
          </a:p>
          <a:p>
            <a:pPr>
              <a:spcBef>
                <a:spcPct val="20000"/>
              </a:spcBef>
              <a:buClr>
                <a:schemeClr val="tx2"/>
              </a:buClr>
              <a:buSzPct val="75000"/>
              <a:buFont typeface="Monotype Sorts" charset="2"/>
              <a:buNone/>
            </a:pPr>
            <a:r>
              <a:rPr lang="en-US" altLang="zh-CN" sz="2400" b="1">
                <a:solidFill>
                  <a:srgbClr val="0000FF"/>
                </a:solidFill>
                <a:ea typeface="楷体_GB2312" pitchFamily="49" charset="-122"/>
              </a:rPr>
              <a:t>F→(E)|id</a:t>
            </a:r>
          </a:p>
        </p:txBody>
      </p:sp>
      <p:sp>
        <p:nvSpPr>
          <p:cNvPr id="10247" name="Rectangle 24">
            <a:extLst>
              <a:ext uri="{FF2B5EF4-FFF2-40B4-BE49-F238E27FC236}">
                <a16:creationId xmlns:a16="http://schemas.microsoft.com/office/drawing/2014/main" id="{4866F44A-00DD-461F-847A-212555E92004}"/>
              </a:ext>
            </a:extLst>
          </p:cNvPr>
          <p:cNvSpPr>
            <a:spLocks noChangeArrowheads="1"/>
          </p:cNvSpPr>
          <p:nvPr/>
        </p:nvSpPr>
        <p:spPr bwMode="auto">
          <a:xfrm>
            <a:off x="1524001" y="1491607"/>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sz="2400"/>
          </a:p>
        </p:txBody>
      </p:sp>
      <p:graphicFrame>
        <p:nvGraphicFramePr>
          <p:cNvPr id="10242" name="Object 23">
            <a:extLst>
              <a:ext uri="{FF2B5EF4-FFF2-40B4-BE49-F238E27FC236}">
                <a16:creationId xmlns:a16="http://schemas.microsoft.com/office/drawing/2014/main" id="{B267D395-60ED-456E-8D40-5D71EDA6A150}"/>
              </a:ext>
            </a:extLst>
          </p:cNvPr>
          <p:cNvGraphicFramePr>
            <a:graphicFrameLocks/>
          </p:cNvGraphicFramePr>
          <p:nvPr/>
        </p:nvGraphicFramePr>
        <p:xfrm>
          <a:off x="2566988" y="1341439"/>
          <a:ext cx="5580062" cy="5229225"/>
        </p:xfrm>
        <a:graphic>
          <a:graphicData uri="http://schemas.openxmlformats.org/presentationml/2006/ole">
            <mc:AlternateContent xmlns:mc="http://schemas.openxmlformats.org/markup-compatibility/2006">
              <mc:Choice xmlns:v="urn:schemas-microsoft-com:vml" Requires="v">
                <p:oleObj spid="_x0000_s6151" r:id="rId3" imgW="5050800" imgH="4723560" progId="Visio.Drawing.11">
                  <p:embed/>
                </p:oleObj>
              </mc:Choice>
              <mc:Fallback>
                <p:oleObj r:id="rId3" imgW="5050800" imgH="4723560" progId="Visio.Drawing.11">
                  <p:embed/>
                  <p:pic>
                    <p:nvPicPr>
                      <p:cNvPr id="10242" name="Object 23">
                        <a:extLst>
                          <a:ext uri="{FF2B5EF4-FFF2-40B4-BE49-F238E27FC236}">
                            <a16:creationId xmlns:a16="http://schemas.microsoft.com/office/drawing/2014/main" id="{B267D395-60ED-456E-8D40-5D71EDA6A150}"/>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6988" y="1341439"/>
                        <a:ext cx="5580062" cy="522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6D0C2F7E-9E8F-4AEC-ACAB-59E7898C41F0}"/>
              </a:ext>
            </a:extLst>
          </p:cNvPr>
          <p:cNvSpPr>
            <a:spLocks noGrp="1"/>
          </p:cNvSpPr>
          <p:nvPr>
            <p:ph type="dt" sz="quarter" idx="10"/>
          </p:nvPr>
        </p:nvSpPr>
        <p:spPr bwMode="auto">
          <a:xfrm>
            <a:off x="1981200" y="6245225"/>
            <a:ext cx="2133600" cy="476250"/>
          </a:xfrm>
          <a:ln>
            <a:miter lim="800000"/>
          </a:ln>
        </p:spPr>
        <p:txBody>
          <a:bodyPr vert="horz" wrap="square" lIns="91440" tIns="45720" rIns="91440" bIns="45720" numCol="1" rtlCol="0" anchor="t" anchorCtr="0" compatLnSpc="1"/>
          <a:lstStyle/>
          <a:p>
            <a:pPr>
              <a:buFontTx/>
              <a:buNone/>
              <a:defRPr/>
            </a:pPr>
            <a:fld id="{BE36DA34-1064-4D4D-B4B8-FB32EDC58297}" type="datetime1">
              <a:rPr lang="zh-CN" altLang="en-US" noProof="0" smtClean="0">
                <a:latin typeface="+mn-lt"/>
              </a:rPr>
              <a:pPr>
                <a:buFontTx/>
                <a:buNone/>
                <a:defRPr/>
              </a:pPr>
              <a:t>2024/5/7</a:t>
            </a:fld>
            <a:endParaRPr lang="en-US" altLang="zh-CN" noProof="0">
              <a:latin typeface="+mn-lt"/>
            </a:endParaRPr>
          </a:p>
        </p:txBody>
      </p:sp>
      <p:sp>
        <p:nvSpPr>
          <p:cNvPr id="78851" name="灯片编号占位符 5">
            <a:extLst>
              <a:ext uri="{FF2B5EF4-FFF2-40B4-BE49-F238E27FC236}">
                <a16:creationId xmlns:a16="http://schemas.microsoft.com/office/drawing/2014/main" id="{99286141-83DC-4C3D-A06B-F2BA2D5F0691}"/>
              </a:ext>
            </a:extLst>
          </p:cNvPr>
          <p:cNvSpPr>
            <a:spLocks noGrp="1" noChangeArrowheads="1"/>
          </p:cNvSpPr>
          <p:nvPr>
            <p:ph type="sldNum" sz="quarter" idx="12"/>
          </p:nvPr>
        </p:nvSpPr>
        <p:spPr bwMode="auto">
          <a:xfrm>
            <a:off x="8077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fld id="{35891F3E-1FC1-4A77-8929-433021AE0C36}" type="slidenum">
              <a:rPr lang="en-US" altLang="zh-CN" sz="1400">
                <a:latin typeface="Arial" panose="020B0604020202020204" pitchFamily="34" charset="0"/>
              </a:rPr>
              <a:pPr/>
              <a:t>36</a:t>
            </a:fld>
            <a:endParaRPr lang="en-US" altLang="zh-CN" sz="1400">
              <a:latin typeface="Arial" panose="020B0604020202020204" pitchFamily="34" charset="0"/>
            </a:endParaRPr>
          </a:p>
        </p:txBody>
      </p:sp>
      <p:sp>
        <p:nvSpPr>
          <p:cNvPr id="78852" name="Rectangle 2">
            <a:extLst>
              <a:ext uri="{FF2B5EF4-FFF2-40B4-BE49-F238E27FC236}">
                <a16:creationId xmlns:a16="http://schemas.microsoft.com/office/drawing/2014/main" id="{E19BDAE0-AB9C-481A-9D41-AA3EDAB7245E}"/>
              </a:ext>
            </a:extLst>
          </p:cNvPr>
          <p:cNvSpPr>
            <a:spLocks noGrp="1" noChangeArrowheads="1"/>
          </p:cNvSpPr>
          <p:nvPr>
            <p:ph type="title" idx="4294967295"/>
          </p:nvPr>
        </p:nvSpPr>
        <p:spPr>
          <a:xfrm>
            <a:off x="2422526" y="260350"/>
            <a:ext cx="8245475" cy="863600"/>
          </a:xfrm>
        </p:spPr>
        <p:txBody>
          <a:bodyPr anchor="ctr"/>
          <a:lstStyle/>
          <a:p>
            <a:pPr eaLnBrk="1" hangingPunct="1"/>
            <a:r>
              <a:rPr lang="en-US" altLang="zh-CN" sz="3600">
                <a:latin typeface="Times New Roman" panose="02020603050405020304" pitchFamily="18" charset="0"/>
              </a:rPr>
              <a:t>4.4.3</a:t>
            </a:r>
            <a:r>
              <a:rPr lang="zh-CN" altLang="en-US" sz="3600"/>
              <a:t>基于语法图的语法分析器工作方式 </a:t>
            </a:r>
          </a:p>
        </p:txBody>
      </p:sp>
      <p:sp>
        <p:nvSpPr>
          <p:cNvPr id="78853" name="Rectangle 3">
            <a:extLst>
              <a:ext uri="{FF2B5EF4-FFF2-40B4-BE49-F238E27FC236}">
                <a16:creationId xmlns:a16="http://schemas.microsoft.com/office/drawing/2014/main" id="{3801EB30-E406-4F15-9254-556B47396425}"/>
              </a:ext>
            </a:extLst>
          </p:cNvPr>
          <p:cNvSpPr>
            <a:spLocks noGrp="1" noChangeArrowheads="1"/>
          </p:cNvSpPr>
          <p:nvPr>
            <p:ph type="body" idx="4294967295"/>
          </p:nvPr>
        </p:nvSpPr>
        <p:spPr>
          <a:xfrm>
            <a:off x="1774825" y="1773239"/>
            <a:ext cx="8686800" cy="4465637"/>
          </a:xfrm>
        </p:spPr>
        <p:txBody>
          <a:bodyPr/>
          <a:lstStyle/>
          <a:p>
            <a:pPr eaLnBrk="1" hangingPunct="1"/>
            <a:r>
              <a:rPr lang="zh-CN" altLang="en-US">
                <a:latin typeface="楷体_GB2312" pitchFamily="49" charset="-122"/>
              </a:rPr>
              <a:t>初始时，分析器进入状态图的开始状态，输入指针指向</a:t>
            </a:r>
            <a:r>
              <a:rPr lang="zh-CN" altLang="en-US">
                <a:latin typeface="Times New Roman" panose="02020603050405020304" pitchFamily="18" charset="0"/>
              </a:rPr>
              <a:t>输入符号串的第一个符号。</a:t>
            </a:r>
          </a:p>
          <a:p>
            <a:pPr eaLnBrk="1" hangingPunct="1"/>
            <a:r>
              <a:rPr lang="zh-CN" altLang="en-US">
                <a:latin typeface="Times New Roman" panose="02020603050405020304" pitchFamily="18" charset="0"/>
              </a:rPr>
              <a:t>如果经过一些动作后，它进入状态</a:t>
            </a:r>
            <a:r>
              <a:rPr lang="en-US" altLang="zh-CN">
                <a:latin typeface="Times New Roman" panose="02020603050405020304" pitchFamily="18" charset="0"/>
              </a:rPr>
              <a:t>s</a:t>
            </a:r>
            <a:r>
              <a:rPr lang="zh-CN" altLang="en-US">
                <a:latin typeface="Times New Roman" panose="02020603050405020304" pitchFamily="18" charset="0"/>
              </a:rPr>
              <a:t>，且从状态</a:t>
            </a:r>
            <a:r>
              <a:rPr lang="en-US" altLang="zh-CN">
                <a:latin typeface="Times New Roman" panose="02020603050405020304" pitchFamily="18" charset="0"/>
              </a:rPr>
              <a:t>s</a:t>
            </a:r>
            <a:r>
              <a:rPr lang="zh-CN" altLang="en-US">
                <a:latin typeface="Times New Roman" panose="02020603050405020304" pitchFamily="18" charset="0"/>
              </a:rPr>
              <a:t>到状态</a:t>
            </a:r>
            <a:r>
              <a:rPr lang="en-US" altLang="zh-CN">
                <a:latin typeface="Times New Roman" panose="02020603050405020304" pitchFamily="18" charset="0"/>
              </a:rPr>
              <a:t>t</a:t>
            </a:r>
            <a:r>
              <a:rPr lang="zh-CN" altLang="en-US">
                <a:latin typeface="Times New Roman" panose="02020603050405020304" pitchFamily="18" charset="0"/>
              </a:rPr>
              <a:t>的边上标记了终结符</a:t>
            </a:r>
            <a:r>
              <a:rPr lang="en-US" altLang="zh-CN" i="1">
                <a:latin typeface="Times New Roman" panose="02020603050405020304" pitchFamily="18" charset="0"/>
              </a:rPr>
              <a:t>a</a:t>
            </a:r>
            <a:r>
              <a:rPr lang="zh-CN" altLang="en-US">
                <a:latin typeface="Times New Roman" panose="02020603050405020304" pitchFamily="18" charset="0"/>
              </a:rPr>
              <a:t>，</a:t>
            </a:r>
            <a:r>
              <a:rPr lang="zh-CN" altLang="en-US">
                <a:latin typeface="楷体_GB2312" pitchFamily="49" charset="-122"/>
              </a:rPr>
              <a:t>此时下一个输入符又正好是</a:t>
            </a:r>
            <a:r>
              <a:rPr lang="en-US" altLang="zh-CN" i="1">
                <a:latin typeface="Times New Roman" panose="02020603050405020304" pitchFamily="18" charset="0"/>
              </a:rPr>
              <a:t>a</a:t>
            </a:r>
            <a:r>
              <a:rPr lang="zh-CN" altLang="en-US">
                <a:latin typeface="楷体_GB2312" pitchFamily="49" charset="-122"/>
              </a:rPr>
              <a:t>，则分析器将输入指针向右移动一位，并</a:t>
            </a:r>
            <a:r>
              <a:rPr lang="zh-CN" altLang="en-US">
                <a:latin typeface="Times New Roman" panose="02020603050405020304" pitchFamily="18" charset="0"/>
              </a:rPr>
              <a:t>进入状态</a:t>
            </a:r>
            <a:r>
              <a:rPr lang="en-US" altLang="zh-CN">
                <a:latin typeface="Times New Roman" panose="02020603050405020304" pitchFamily="18" charset="0"/>
              </a:rPr>
              <a:t>t</a:t>
            </a:r>
            <a:r>
              <a:rPr lang="zh-CN" altLang="en-US">
                <a:latin typeface="Times New Roman" panose="02020603050405020304" pitchFamily="18" charset="0"/>
              </a:rPr>
              <a: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911270AF-15FA-423F-986C-98D32D90CA08}"/>
              </a:ext>
            </a:extLst>
          </p:cNvPr>
          <p:cNvSpPr>
            <a:spLocks noGrp="1"/>
          </p:cNvSpPr>
          <p:nvPr>
            <p:ph type="dt" sz="quarter" idx="10"/>
          </p:nvPr>
        </p:nvSpPr>
        <p:spPr bwMode="auto">
          <a:xfrm>
            <a:off x="1981200" y="6245225"/>
            <a:ext cx="2133600" cy="476250"/>
          </a:xfrm>
          <a:ln>
            <a:miter lim="800000"/>
          </a:ln>
        </p:spPr>
        <p:txBody>
          <a:bodyPr vert="horz" wrap="square" lIns="91440" tIns="45720" rIns="91440" bIns="45720" numCol="1" rtlCol="0" anchor="t" anchorCtr="0" compatLnSpc="1"/>
          <a:lstStyle/>
          <a:p>
            <a:pPr>
              <a:buFontTx/>
              <a:buNone/>
              <a:defRPr/>
            </a:pPr>
            <a:fld id="{E81F7FAE-2618-4A84-837D-CF146F3EA3BE}" type="datetime1">
              <a:rPr lang="zh-CN" altLang="en-US" noProof="0" smtClean="0">
                <a:latin typeface="+mn-lt"/>
              </a:rPr>
              <a:pPr>
                <a:buFontTx/>
                <a:buNone/>
                <a:defRPr/>
              </a:pPr>
              <a:t>2024/5/7</a:t>
            </a:fld>
            <a:endParaRPr lang="en-US" altLang="zh-CN" noProof="0">
              <a:latin typeface="+mn-lt"/>
            </a:endParaRPr>
          </a:p>
        </p:txBody>
      </p:sp>
      <p:sp>
        <p:nvSpPr>
          <p:cNvPr id="79875" name="灯片编号占位符 5">
            <a:extLst>
              <a:ext uri="{FF2B5EF4-FFF2-40B4-BE49-F238E27FC236}">
                <a16:creationId xmlns:a16="http://schemas.microsoft.com/office/drawing/2014/main" id="{F983FAB9-6C50-47C5-884B-73D46535DE23}"/>
              </a:ext>
            </a:extLst>
          </p:cNvPr>
          <p:cNvSpPr>
            <a:spLocks noGrp="1" noChangeArrowheads="1"/>
          </p:cNvSpPr>
          <p:nvPr>
            <p:ph type="sldNum" sz="quarter" idx="12"/>
          </p:nvPr>
        </p:nvSpPr>
        <p:spPr bwMode="auto">
          <a:xfrm>
            <a:off x="8077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fld id="{410B8657-96CE-4492-8E81-274B712FF0A4}" type="slidenum">
              <a:rPr lang="en-US" altLang="zh-CN" sz="1400">
                <a:latin typeface="Arial" panose="020B0604020202020204" pitchFamily="34" charset="0"/>
              </a:rPr>
              <a:pPr/>
              <a:t>37</a:t>
            </a:fld>
            <a:endParaRPr lang="en-US" altLang="zh-CN" sz="1400">
              <a:latin typeface="Arial" panose="020B0604020202020204" pitchFamily="34" charset="0"/>
            </a:endParaRPr>
          </a:p>
        </p:txBody>
      </p:sp>
      <p:sp>
        <p:nvSpPr>
          <p:cNvPr id="79876" name="Rectangle 2">
            <a:extLst>
              <a:ext uri="{FF2B5EF4-FFF2-40B4-BE49-F238E27FC236}">
                <a16:creationId xmlns:a16="http://schemas.microsoft.com/office/drawing/2014/main" id="{E6C2DFDE-F44A-4FA6-9373-9D99C21B4370}"/>
              </a:ext>
            </a:extLst>
          </p:cNvPr>
          <p:cNvSpPr>
            <a:spLocks noGrp="1" noChangeArrowheads="1"/>
          </p:cNvSpPr>
          <p:nvPr>
            <p:ph type="title" idx="4294967295"/>
          </p:nvPr>
        </p:nvSpPr>
        <p:spPr>
          <a:xfrm>
            <a:off x="2495551" y="260350"/>
            <a:ext cx="8029575" cy="863600"/>
          </a:xfrm>
        </p:spPr>
        <p:txBody>
          <a:bodyPr anchor="ctr"/>
          <a:lstStyle/>
          <a:p>
            <a:pPr eaLnBrk="1" hangingPunct="1"/>
            <a:r>
              <a:rPr lang="en-US" altLang="zh-CN" sz="3600">
                <a:latin typeface="Times New Roman" panose="02020603050405020304" pitchFamily="18" charset="0"/>
              </a:rPr>
              <a:t>4.4.3</a:t>
            </a:r>
            <a:r>
              <a:rPr lang="zh-CN" altLang="en-US" sz="3600"/>
              <a:t>基于语法图的语法分析器工作方式 </a:t>
            </a:r>
          </a:p>
        </p:txBody>
      </p:sp>
      <p:sp>
        <p:nvSpPr>
          <p:cNvPr id="79877" name="Rectangle 3">
            <a:extLst>
              <a:ext uri="{FF2B5EF4-FFF2-40B4-BE49-F238E27FC236}">
                <a16:creationId xmlns:a16="http://schemas.microsoft.com/office/drawing/2014/main" id="{78F08AC3-EA51-4636-900C-9E19A4635DCA}"/>
              </a:ext>
            </a:extLst>
          </p:cNvPr>
          <p:cNvSpPr>
            <a:spLocks noGrp="1" noChangeArrowheads="1"/>
          </p:cNvSpPr>
          <p:nvPr>
            <p:ph type="body" idx="4294967295"/>
          </p:nvPr>
        </p:nvSpPr>
        <p:spPr>
          <a:xfrm>
            <a:off x="1774825" y="1557338"/>
            <a:ext cx="8686800" cy="4608512"/>
          </a:xfrm>
        </p:spPr>
        <p:txBody>
          <a:bodyPr/>
          <a:lstStyle/>
          <a:p>
            <a:pPr eaLnBrk="1" hangingPunct="1"/>
            <a:r>
              <a:rPr lang="zh-CN" altLang="en-US">
                <a:latin typeface="Times New Roman" panose="02020603050405020304" pitchFamily="18" charset="0"/>
              </a:rPr>
              <a:t>另一方面，如果边上标记的是非终结符</a:t>
            </a:r>
            <a:r>
              <a:rPr lang="en-US" altLang="zh-CN">
                <a:latin typeface="Times New Roman" panose="02020603050405020304" pitchFamily="18" charset="0"/>
              </a:rPr>
              <a:t>A</a:t>
            </a:r>
            <a:r>
              <a:rPr lang="zh-CN" altLang="en-US">
                <a:latin typeface="Times New Roman" panose="02020603050405020304" pitchFamily="18" charset="0"/>
              </a:rPr>
              <a:t>，则分析器进入</a:t>
            </a:r>
            <a:r>
              <a:rPr lang="en-US" altLang="zh-CN">
                <a:latin typeface="Times New Roman" panose="02020603050405020304" pitchFamily="18" charset="0"/>
              </a:rPr>
              <a:t>A</a:t>
            </a:r>
            <a:r>
              <a:rPr lang="zh-CN" altLang="en-US">
                <a:latin typeface="Times New Roman" panose="02020603050405020304" pitchFamily="18" charset="0"/>
              </a:rPr>
              <a:t>的初始状态，但不移动输入指针。一旦到达</a:t>
            </a:r>
            <a:r>
              <a:rPr lang="en-US" altLang="zh-CN">
                <a:latin typeface="Times New Roman" panose="02020603050405020304" pitchFamily="18" charset="0"/>
              </a:rPr>
              <a:t>A</a:t>
            </a:r>
            <a:r>
              <a:rPr lang="zh-CN" altLang="en-US">
                <a:latin typeface="Times New Roman" panose="02020603050405020304" pitchFamily="18" charset="0"/>
              </a:rPr>
              <a:t>的终态，则立刻进入状态</a:t>
            </a:r>
            <a:r>
              <a:rPr lang="en-US" altLang="zh-CN">
                <a:latin typeface="Times New Roman" panose="02020603050405020304" pitchFamily="18" charset="0"/>
              </a:rPr>
              <a:t>t</a:t>
            </a:r>
            <a:r>
              <a:rPr lang="zh-CN" altLang="en-US">
                <a:latin typeface="Times New Roman" panose="02020603050405020304" pitchFamily="18" charset="0"/>
              </a:rPr>
              <a:t>，事实上，分析器从状态</a:t>
            </a:r>
            <a:r>
              <a:rPr lang="en-US" altLang="zh-CN">
                <a:latin typeface="Times New Roman" panose="02020603050405020304" pitchFamily="18" charset="0"/>
              </a:rPr>
              <a:t>s</a:t>
            </a:r>
            <a:r>
              <a:rPr lang="zh-CN" altLang="en-US">
                <a:latin typeface="Times New Roman" panose="02020603050405020304" pitchFamily="18" charset="0"/>
              </a:rPr>
              <a:t>转移到状态</a:t>
            </a:r>
            <a:r>
              <a:rPr lang="en-US" altLang="zh-CN">
                <a:latin typeface="Times New Roman" panose="02020603050405020304" pitchFamily="18" charset="0"/>
              </a:rPr>
              <a:t>t</a:t>
            </a:r>
            <a:r>
              <a:rPr lang="zh-CN" altLang="en-US">
                <a:latin typeface="Times New Roman" panose="02020603050405020304" pitchFamily="18" charset="0"/>
              </a:rPr>
              <a:t>时，它已经从输入符号串“读”了</a:t>
            </a:r>
            <a:r>
              <a:rPr lang="en-US" altLang="zh-CN">
                <a:latin typeface="Times New Roman" panose="02020603050405020304" pitchFamily="18" charset="0"/>
              </a:rPr>
              <a:t>A </a:t>
            </a:r>
            <a:r>
              <a:rPr lang="zh-CN" altLang="en-US">
                <a:latin typeface="Times New Roman" panose="02020603050405020304" pitchFamily="18" charset="0"/>
              </a:rPr>
              <a:t>（</a:t>
            </a:r>
            <a:r>
              <a:rPr lang="zh-CN" altLang="en-US">
                <a:solidFill>
                  <a:srgbClr val="FF0000"/>
                </a:solidFill>
                <a:latin typeface="Times New Roman" panose="02020603050405020304" pitchFamily="18" charset="0"/>
              </a:rPr>
              <a:t>调用</a:t>
            </a:r>
            <a:r>
              <a:rPr lang="en-US" altLang="zh-CN">
                <a:solidFill>
                  <a:srgbClr val="FF0000"/>
                </a:solidFill>
                <a:latin typeface="Times New Roman" panose="02020603050405020304" pitchFamily="18" charset="0"/>
              </a:rPr>
              <a:t>A</a:t>
            </a:r>
            <a:r>
              <a:rPr lang="zh-CN" altLang="en-US">
                <a:solidFill>
                  <a:srgbClr val="FF0000"/>
                </a:solidFill>
                <a:latin typeface="Times New Roman" panose="02020603050405020304" pitchFamily="18" charset="0"/>
              </a:rPr>
              <a:t>对应的过程</a:t>
            </a:r>
            <a:r>
              <a:rPr lang="zh-CN" altLang="en-US">
                <a:latin typeface="Times New Roman" panose="02020603050405020304" pitchFamily="18" charset="0"/>
              </a:rPr>
              <a:t>）。</a:t>
            </a:r>
          </a:p>
          <a:p>
            <a:pPr eaLnBrk="1" hangingPunct="1"/>
            <a:r>
              <a:rPr lang="zh-CN" altLang="en-US">
                <a:latin typeface="Times New Roman" panose="02020603050405020304" pitchFamily="18" charset="0"/>
              </a:rPr>
              <a:t>最后，如果从</a:t>
            </a:r>
            <a:r>
              <a:rPr lang="en-US" altLang="zh-CN">
                <a:latin typeface="Times New Roman" panose="02020603050405020304" pitchFamily="18" charset="0"/>
              </a:rPr>
              <a:t>s</a:t>
            </a:r>
            <a:r>
              <a:rPr lang="zh-CN" altLang="en-US">
                <a:latin typeface="Times New Roman" panose="02020603050405020304" pitchFamily="18" charset="0"/>
              </a:rPr>
              <a:t>到</a:t>
            </a:r>
            <a:r>
              <a:rPr lang="en-US" altLang="zh-CN">
                <a:latin typeface="Times New Roman" panose="02020603050405020304" pitchFamily="18" charset="0"/>
              </a:rPr>
              <a:t>t</a:t>
            </a:r>
            <a:r>
              <a:rPr lang="zh-CN" altLang="en-US">
                <a:latin typeface="Times New Roman" panose="02020603050405020304" pitchFamily="18" charset="0"/>
              </a:rPr>
              <a:t>有一条标记为</a:t>
            </a:r>
            <a:r>
              <a:rPr lang="en-US" altLang="zh-CN">
                <a:latin typeface="Times New Roman" panose="02020603050405020304" pitchFamily="18" charset="0"/>
              </a:rPr>
              <a:t>ε</a:t>
            </a:r>
            <a:r>
              <a:rPr lang="zh-CN" altLang="en-US">
                <a:latin typeface="Times New Roman" panose="02020603050405020304" pitchFamily="18" charset="0"/>
              </a:rPr>
              <a:t>的边，那么分析器从状态</a:t>
            </a:r>
            <a:r>
              <a:rPr lang="en-US" altLang="zh-CN">
                <a:latin typeface="Times New Roman" panose="02020603050405020304" pitchFamily="18" charset="0"/>
              </a:rPr>
              <a:t>s</a:t>
            </a:r>
            <a:r>
              <a:rPr lang="zh-CN" altLang="en-US">
                <a:latin typeface="Times New Roman" panose="02020603050405020304" pitchFamily="18" charset="0"/>
              </a:rPr>
              <a:t>直接进入状态</a:t>
            </a:r>
            <a:r>
              <a:rPr lang="en-US" altLang="zh-CN">
                <a:latin typeface="Times New Roman" panose="02020603050405020304" pitchFamily="18" charset="0"/>
              </a:rPr>
              <a:t>t</a:t>
            </a:r>
            <a:r>
              <a:rPr lang="zh-CN" altLang="en-US">
                <a:latin typeface="Times New Roman" panose="02020603050405020304" pitchFamily="18" charset="0"/>
              </a:rPr>
              <a:t>而不移动输入指针。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a:extLst>
              <a:ext uri="{FF2B5EF4-FFF2-40B4-BE49-F238E27FC236}">
                <a16:creationId xmlns:a16="http://schemas.microsoft.com/office/drawing/2014/main" id="{177FEFCA-3E77-454F-8AC3-9C5642BDF586}"/>
              </a:ext>
            </a:extLst>
          </p:cNvPr>
          <p:cNvSpPr>
            <a:spLocks noGrp="1"/>
          </p:cNvSpPr>
          <p:nvPr>
            <p:ph type="dt" sz="quarter" idx="10"/>
          </p:nvPr>
        </p:nvSpPr>
        <p:spPr/>
        <p:txBody>
          <a:bodyPr/>
          <a:lstStyle/>
          <a:p>
            <a:pPr>
              <a:defRPr/>
            </a:pPr>
            <a:fld id="{B2EBE72A-27C1-4828-B426-56FDC722494B}" type="datetime1">
              <a:rPr lang="zh-CN" altLang="en-US"/>
              <a:pPr>
                <a:defRPr/>
              </a:pPr>
              <a:t>2024/5/7</a:t>
            </a:fld>
            <a:endParaRPr lang="en-US" altLang="zh-CN"/>
          </a:p>
        </p:txBody>
      </p:sp>
      <p:sp>
        <p:nvSpPr>
          <p:cNvPr id="11269" name="灯片编号占位符 5">
            <a:extLst>
              <a:ext uri="{FF2B5EF4-FFF2-40B4-BE49-F238E27FC236}">
                <a16:creationId xmlns:a16="http://schemas.microsoft.com/office/drawing/2014/main" id="{7847ACEA-B7F4-4AB3-ADDB-5ED4CEA9428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eaLnBrk="0" hangingPunct="0">
              <a:buFontTx/>
              <a:buNone/>
            </a:pPr>
            <a:fld id="{E5092FAB-A25A-4EF7-8BB5-FA0992020314}" type="slidenum">
              <a:rPr lang="en-US" altLang="zh-CN" sz="1400">
                <a:latin typeface="Arial" panose="020B0604020202020204" pitchFamily="34" charset="0"/>
              </a:rPr>
              <a:pPr eaLnBrk="0" hangingPunct="0">
                <a:buFontTx/>
                <a:buNone/>
              </a:pPr>
              <a:t>38</a:t>
            </a:fld>
            <a:endParaRPr lang="en-US" altLang="zh-CN" sz="1400">
              <a:latin typeface="Arial" panose="020B0604020202020204" pitchFamily="34" charset="0"/>
            </a:endParaRPr>
          </a:p>
        </p:txBody>
      </p:sp>
      <p:sp>
        <p:nvSpPr>
          <p:cNvPr id="11270" name="Rectangle 5">
            <a:extLst>
              <a:ext uri="{FF2B5EF4-FFF2-40B4-BE49-F238E27FC236}">
                <a16:creationId xmlns:a16="http://schemas.microsoft.com/office/drawing/2014/main" id="{A9FD1C27-9347-4B7C-9E0C-0F73922F332A}"/>
              </a:ext>
            </a:extLst>
          </p:cNvPr>
          <p:cNvSpPr>
            <a:spLocks noChangeArrowheads="1"/>
          </p:cNvSpPr>
          <p:nvPr/>
        </p:nvSpPr>
        <p:spPr bwMode="auto">
          <a:xfrm>
            <a:off x="1524001" y="2051994"/>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400"/>
          </a:p>
        </p:txBody>
      </p:sp>
      <p:graphicFrame>
        <p:nvGraphicFramePr>
          <p:cNvPr id="11266" name="Object 4">
            <a:extLst>
              <a:ext uri="{FF2B5EF4-FFF2-40B4-BE49-F238E27FC236}">
                <a16:creationId xmlns:a16="http://schemas.microsoft.com/office/drawing/2014/main" id="{CBBE8493-DD76-4A13-85F5-974E24DD5E72}"/>
              </a:ext>
            </a:extLst>
          </p:cNvPr>
          <p:cNvGraphicFramePr>
            <a:graphicFrameLocks/>
          </p:cNvGraphicFramePr>
          <p:nvPr/>
        </p:nvGraphicFramePr>
        <p:xfrm>
          <a:off x="3614738" y="3363914"/>
          <a:ext cx="5002212" cy="3089275"/>
        </p:xfrm>
        <a:graphic>
          <a:graphicData uri="http://schemas.openxmlformats.org/presentationml/2006/ole">
            <mc:AlternateContent xmlns:mc="http://schemas.openxmlformats.org/markup-compatibility/2006">
              <mc:Choice xmlns:v="urn:schemas-microsoft-com:vml" Requires="v">
                <p:oleObj spid="_x0000_s7175" r:id="rId3" imgW="4644000" imgH="2859840" progId="Visio.Drawing.11">
                  <p:embed/>
                </p:oleObj>
              </mc:Choice>
              <mc:Fallback>
                <p:oleObj r:id="rId3" imgW="4644000" imgH="2859840" progId="Visio.Drawing.11">
                  <p:embed/>
                  <p:pic>
                    <p:nvPicPr>
                      <p:cNvPr id="11266" name="Object 4">
                        <a:extLst>
                          <a:ext uri="{FF2B5EF4-FFF2-40B4-BE49-F238E27FC236}">
                            <a16:creationId xmlns:a16="http://schemas.microsoft.com/office/drawing/2014/main" id="{CBBE8493-DD76-4A13-85F5-974E24DD5E72}"/>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14738" y="3363914"/>
                        <a:ext cx="5002212" cy="308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1271" name="Rectangle 6">
            <a:extLst>
              <a:ext uri="{FF2B5EF4-FFF2-40B4-BE49-F238E27FC236}">
                <a16:creationId xmlns:a16="http://schemas.microsoft.com/office/drawing/2014/main" id="{817BA26B-FFFC-412A-A057-5544028D75A8}"/>
              </a:ext>
            </a:extLst>
          </p:cNvPr>
          <p:cNvSpPr>
            <a:spLocks noChangeArrowheads="1"/>
          </p:cNvSpPr>
          <p:nvPr/>
        </p:nvSpPr>
        <p:spPr bwMode="auto">
          <a:xfrm>
            <a:off x="4187826" y="6416676"/>
            <a:ext cx="36369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b="1">
                <a:latin typeface="楷体_GB2312" pitchFamily="49" charset="-122"/>
                <a:ea typeface="楷体_GB2312" pitchFamily="49" charset="-122"/>
              </a:rPr>
              <a:t>图</a:t>
            </a:r>
            <a:r>
              <a:rPr lang="en-US" altLang="zh-CN" sz="2000" b="1">
                <a:latin typeface="楷体_GB2312" pitchFamily="49" charset="-122"/>
                <a:ea typeface="楷体_GB2312" pitchFamily="49" charset="-122"/>
              </a:rPr>
              <a:t>4.6</a:t>
            </a:r>
            <a:r>
              <a:rPr lang="zh-CN" altLang="en-US" sz="2000" b="1">
                <a:latin typeface="楷体_GB2312" pitchFamily="49" charset="-122"/>
                <a:ea typeface="楷体_GB2312" pitchFamily="49" charset="-122"/>
              </a:rPr>
              <a:t>算术表达式的简化语法图</a:t>
            </a:r>
          </a:p>
        </p:txBody>
      </p:sp>
      <p:pic>
        <p:nvPicPr>
          <p:cNvPr id="11272" name="图片 26637">
            <a:extLst>
              <a:ext uri="{FF2B5EF4-FFF2-40B4-BE49-F238E27FC236}">
                <a16:creationId xmlns:a16="http://schemas.microsoft.com/office/drawing/2014/main" id="{C36F7C41-A024-45C2-954A-D756EF60507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188914"/>
            <a:ext cx="6948488" cy="92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3" name="Rectangle 2">
            <a:extLst>
              <a:ext uri="{FF2B5EF4-FFF2-40B4-BE49-F238E27FC236}">
                <a16:creationId xmlns:a16="http://schemas.microsoft.com/office/drawing/2014/main" id="{2E7E37EC-55CB-4AED-8218-C5E0916A355D}"/>
              </a:ext>
            </a:extLst>
          </p:cNvPr>
          <p:cNvSpPr>
            <a:spLocks noChangeArrowheads="1"/>
          </p:cNvSpPr>
          <p:nvPr/>
        </p:nvSpPr>
        <p:spPr bwMode="auto">
          <a:xfrm>
            <a:off x="2208213" y="44450"/>
            <a:ext cx="6589712"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algn="ctr"/>
            <a:r>
              <a:rPr lang="en-US" altLang="zh-CN" sz="4000" b="1">
                <a:solidFill>
                  <a:schemeClr val="tx2"/>
                </a:solidFill>
                <a:ea typeface="黑体" panose="02010609060101010101" pitchFamily="49" charset="-122"/>
              </a:rPr>
              <a:t>4.4.4</a:t>
            </a:r>
            <a:r>
              <a:rPr lang="en-US" altLang="zh-CN" sz="4000" b="1">
                <a:solidFill>
                  <a:schemeClr val="tx2"/>
                </a:solidFill>
                <a:latin typeface="黑体" panose="02010609060101010101" pitchFamily="49" charset="-122"/>
                <a:ea typeface="黑体" panose="02010609060101010101" pitchFamily="49" charset="-122"/>
              </a:rPr>
              <a:t> </a:t>
            </a:r>
            <a:r>
              <a:rPr lang="zh-CN" altLang="en-US" sz="4000" b="1">
                <a:solidFill>
                  <a:schemeClr val="tx2"/>
                </a:solidFill>
                <a:latin typeface="黑体" panose="02010609060101010101" pitchFamily="49" charset="-122"/>
                <a:ea typeface="黑体" panose="02010609060101010101" pitchFamily="49" charset="-122"/>
              </a:rPr>
              <a:t>语法图的化简与实现 </a:t>
            </a:r>
          </a:p>
        </p:txBody>
      </p:sp>
      <p:sp>
        <p:nvSpPr>
          <p:cNvPr id="11274" name="文本框 26639">
            <a:extLst>
              <a:ext uri="{FF2B5EF4-FFF2-40B4-BE49-F238E27FC236}">
                <a16:creationId xmlns:a16="http://schemas.microsoft.com/office/drawing/2014/main" id="{0539F839-121E-4A70-8025-594B5DEB1DA1}"/>
              </a:ext>
            </a:extLst>
          </p:cNvPr>
          <p:cNvSpPr txBox="1">
            <a:spLocks noChangeArrowheads="1"/>
          </p:cNvSpPr>
          <p:nvPr/>
        </p:nvSpPr>
        <p:spPr bwMode="auto">
          <a:xfrm>
            <a:off x="2208214" y="908050"/>
            <a:ext cx="6772275" cy="287020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ea typeface="楷体_GB2312" pitchFamily="49" charset="-122"/>
              </a:rPr>
              <a:t>⑴ </a:t>
            </a:r>
            <a:r>
              <a:rPr lang="zh-CN" altLang="en-US" b="1">
                <a:ea typeface="楷体_GB2312" pitchFamily="49" charset="-122"/>
              </a:rPr>
              <a:t>左因子提取</a:t>
            </a:r>
          </a:p>
          <a:p>
            <a:pPr eaLnBrk="1" hangingPunct="1"/>
            <a:r>
              <a:rPr lang="zh-CN" altLang="en-US" b="1">
                <a:ea typeface="楷体_GB2312" pitchFamily="49" charset="-122"/>
              </a:rPr>
              <a:t>将形如</a:t>
            </a:r>
            <a:r>
              <a:rPr lang="en-US" altLang="zh-CN" b="1" i="1">
                <a:ea typeface="楷体_GB2312" pitchFamily="49" charset="-122"/>
              </a:rPr>
              <a:t>A</a:t>
            </a:r>
            <a:r>
              <a:rPr lang="en-US" altLang="zh-CN" b="1">
                <a:ea typeface="楷体_GB2312" pitchFamily="49" charset="-122"/>
              </a:rPr>
              <a:t>→</a:t>
            </a:r>
            <a:r>
              <a:rPr lang="en-US" altLang="zh-CN" b="1" i="1">
                <a:ea typeface="楷体_GB2312" pitchFamily="49" charset="-122"/>
              </a:rPr>
              <a:t>YX</a:t>
            </a:r>
            <a:r>
              <a:rPr lang="en-US" altLang="zh-CN" b="1">
                <a:ea typeface="楷体_GB2312" pitchFamily="49" charset="-122"/>
              </a:rPr>
              <a:t>|</a:t>
            </a:r>
            <a:r>
              <a:rPr lang="en-US" altLang="zh-CN" b="1" i="1">
                <a:ea typeface="楷体_GB2312" pitchFamily="49" charset="-122"/>
              </a:rPr>
              <a:t>YZ</a:t>
            </a:r>
            <a:r>
              <a:rPr lang="zh-CN" altLang="en-US" b="1">
                <a:ea typeface="楷体_GB2312" pitchFamily="49" charset="-122"/>
              </a:rPr>
              <a:t>的产生式替换为</a:t>
            </a:r>
            <a:r>
              <a:rPr lang="en-US" altLang="zh-CN" b="1" i="1">
                <a:ea typeface="楷体_GB2312" pitchFamily="49" charset="-122"/>
              </a:rPr>
              <a:t>A</a:t>
            </a:r>
            <a:r>
              <a:rPr lang="en-US" altLang="zh-CN" b="1">
                <a:ea typeface="楷体_GB2312" pitchFamily="49" charset="-122"/>
              </a:rPr>
              <a:t>→</a:t>
            </a:r>
            <a:r>
              <a:rPr lang="en-US" altLang="zh-CN" b="1" i="1">
                <a:ea typeface="楷体_GB2312" pitchFamily="49" charset="-122"/>
              </a:rPr>
              <a:t>Y</a:t>
            </a:r>
            <a:r>
              <a:rPr lang="en-US" altLang="zh-CN" b="1">
                <a:ea typeface="楷体_GB2312" pitchFamily="49" charset="-122"/>
              </a:rPr>
              <a:t>(</a:t>
            </a:r>
            <a:r>
              <a:rPr lang="en-US" altLang="zh-CN" b="1" i="1">
                <a:ea typeface="楷体_GB2312" pitchFamily="49" charset="-122"/>
              </a:rPr>
              <a:t>X</a:t>
            </a:r>
            <a:r>
              <a:rPr lang="en-US" altLang="zh-CN" b="1">
                <a:ea typeface="楷体_GB2312" pitchFamily="49" charset="-122"/>
              </a:rPr>
              <a:t>|</a:t>
            </a:r>
            <a:r>
              <a:rPr lang="en-US" altLang="zh-CN" b="1" i="1">
                <a:ea typeface="楷体_GB2312" pitchFamily="49" charset="-122"/>
              </a:rPr>
              <a:t>Z</a:t>
            </a:r>
            <a:r>
              <a:rPr lang="en-US" altLang="zh-CN" b="1">
                <a:ea typeface="楷体_GB2312" pitchFamily="49" charset="-122"/>
              </a:rPr>
              <a:t>)</a:t>
            </a:r>
            <a:r>
              <a:rPr lang="zh-CN" altLang="en-US" b="1">
                <a:ea typeface="楷体_GB2312" pitchFamily="49" charset="-122"/>
              </a:rPr>
              <a:t>；</a:t>
            </a:r>
          </a:p>
          <a:p>
            <a:pPr eaLnBrk="1" hangingPunct="1"/>
            <a:r>
              <a:rPr lang="zh-CN" altLang="en-US" b="1">
                <a:ea typeface="楷体_GB2312" pitchFamily="49" charset="-122"/>
              </a:rPr>
              <a:t>⑵ 右因子提取</a:t>
            </a:r>
          </a:p>
          <a:p>
            <a:pPr eaLnBrk="1" hangingPunct="1"/>
            <a:r>
              <a:rPr lang="zh-CN" altLang="en-US" b="1">
                <a:ea typeface="楷体_GB2312" pitchFamily="49" charset="-122"/>
              </a:rPr>
              <a:t>将形如</a:t>
            </a:r>
            <a:r>
              <a:rPr lang="en-US" altLang="zh-CN" b="1" i="1">
                <a:ea typeface="楷体_GB2312" pitchFamily="49" charset="-122"/>
              </a:rPr>
              <a:t>A</a:t>
            </a:r>
            <a:r>
              <a:rPr lang="en-US" altLang="zh-CN" b="1">
                <a:ea typeface="楷体_GB2312" pitchFamily="49" charset="-122"/>
              </a:rPr>
              <a:t>→</a:t>
            </a:r>
            <a:r>
              <a:rPr lang="en-US" altLang="zh-CN" b="1" i="1">
                <a:ea typeface="楷体_GB2312" pitchFamily="49" charset="-122"/>
              </a:rPr>
              <a:t>YX</a:t>
            </a:r>
            <a:r>
              <a:rPr lang="en-US" altLang="zh-CN" b="1">
                <a:ea typeface="楷体_GB2312" pitchFamily="49" charset="-122"/>
              </a:rPr>
              <a:t>|</a:t>
            </a:r>
            <a:r>
              <a:rPr lang="en-US" altLang="zh-CN" b="1" i="1">
                <a:ea typeface="楷体_GB2312" pitchFamily="49" charset="-122"/>
              </a:rPr>
              <a:t>ZX</a:t>
            </a:r>
            <a:r>
              <a:rPr lang="zh-CN" altLang="en-US" b="1">
                <a:ea typeface="楷体_GB2312" pitchFamily="49" charset="-122"/>
              </a:rPr>
              <a:t>的产生式替换为</a:t>
            </a:r>
            <a:r>
              <a:rPr lang="en-US" altLang="zh-CN" b="1" i="1">
                <a:ea typeface="楷体_GB2312" pitchFamily="49" charset="-122"/>
              </a:rPr>
              <a:t>A</a:t>
            </a:r>
            <a:r>
              <a:rPr lang="en-US" altLang="zh-CN" b="1">
                <a:ea typeface="楷体_GB2312" pitchFamily="49" charset="-122"/>
              </a:rPr>
              <a:t>→(</a:t>
            </a:r>
            <a:r>
              <a:rPr lang="en-US" altLang="zh-CN" b="1" i="1">
                <a:ea typeface="楷体_GB2312" pitchFamily="49" charset="-122"/>
              </a:rPr>
              <a:t>Y</a:t>
            </a:r>
            <a:r>
              <a:rPr lang="en-US" altLang="zh-CN" b="1">
                <a:ea typeface="楷体_GB2312" pitchFamily="49" charset="-122"/>
              </a:rPr>
              <a:t>|</a:t>
            </a:r>
            <a:r>
              <a:rPr lang="en-US" altLang="zh-CN" b="1" i="1">
                <a:ea typeface="楷体_GB2312" pitchFamily="49" charset="-122"/>
              </a:rPr>
              <a:t>Z</a:t>
            </a:r>
            <a:r>
              <a:rPr lang="en-US" altLang="zh-CN" b="1">
                <a:ea typeface="楷体_GB2312" pitchFamily="49" charset="-122"/>
              </a:rPr>
              <a:t>)</a:t>
            </a:r>
            <a:r>
              <a:rPr lang="en-US" altLang="zh-CN" b="1" i="1">
                <a:ea typeface="楷体_GB2312" pitchFamily="49" charset="-122"/>
              </a:rPr>
              <a:t>X</a:t>
            </a:r>
            <a:r>
              <a:rPr lang="zh-CN" altLang="en-US" b="1">
                <a:ea typeface="楷体_GB2312" pitchFamily="49" charset="-122"/>
              </a:rPr>
              <a:t>；</a:t>
            </a:r>
          </a:p>
          <a:p>
            <a:pPr eaLnBrk="1" hangingPunct="1"/>
            <a:r>
              <a:rPr lang="zh-CN" altLang="en-US" b="1">
                <a:ea typeface="楷体_GB2312" pitchFamily="49" charset="-122"/>
              </a:rPr>
              <a:t>⑶ 尾递归消除</a:t>
            </a:r>
          </a:p>
          <a:p>
            <a:pPr eaLnBrk="1" hangingPunct="1"/>
            <a:r>
              <a:rPr lang="zh-CN" altLang="en-US" b="1">
                <a:ea typeface="楷体_GB2312" pitchFamily="49" charset="-122"/>
              </a:rPr>
              <a:t>将形如</a:t>
            </a:r>
            <a:r>
              <a:rPr lang="en-US" altLang="zh-CN" b="1" i="1">
                <a:ea typeface="楷体_GB2312" pitchFamily="49" charset="-122"/>
              </a:rPr>
              <a:t>X</a:t>
            </a:r>
            <a:r>
              <a:rPr lang="en-US" altLang="zh-CN" b="1">
                <a:ea typeface="楷体_GB2312" pitchFamily="49" charset="-122"/>
              </a:rPr>
              <a:t>→</a:t>
            </a:r>
            <a:r>
              <a:rPr lang="en-US" altLang="zh-CN" b="1" i="1">
                <a:ea typeface="楷体_GB2312" pitchFamily="49" charset="-122"/>
              </a:rPr>
              <a:t>YX</a:t>
            </a:r>
            <a:r>
              <a:rPr lang="en-US" altLang="zh-CN" b="1">
                <a:ea typeface="楷体_GB2312" pitchFamily="49" charset="-122"/>
              </a:rPr>
              <a:t>|</a:t>
            </a:r>
            <a:r>
              <a:rPr lang="en-US" altLang="zh-CN" b="1" i="1">
                <a:ea typeface="楷体_GB2312" pitchFamily="49" charset="-122"/>
              </a:rPr>
              <a:t>Z</a:t>
            </a:r>
            <a:r>
              <a:rPr lang="zh-CN" altLang="en-US" b="1">
                <a:ea typeface="楷体_GB2312" pitchFamily="49" charset="-122"/>
              </a:rPr>
              <a:t>的产生式替换为</a:t>
            </a:r>
            <a:r>
              <a:rPr lang="en-US" altLang="zh-CN" b="1" i="1">
                <a:ea typeface="楷体_GB2312" pitchFamily="49" charset="-122"/>
              </a:rPr>
              <a:t>X</a:t>
            </a:r>
            <a:r>
              <a:rPr lang="en-US" altLang="zh-CN" b="1">
                <a:ea typeface="楷体_GB2312" pitchFamily="49" charset="-122"/>
              </a:rPr>
              <a:t>→</a:t>
            </a:r>
            <a:r>
              <a:rPr lang="en-US" altLang="zh-CN" b="1" i="1">
                <a:ea typeface="楷体_GB2312" pitchFamily="49" charset="-122"/>
              </a:rPr>
              <a:t>Y</a:t>
            </a:r>
            <a:r>
              <a:rPr lang="en-US" altLang="zh-CN" b="1">
                <a:ea typeface="楷体_GB2312" pitchFamily="49" charset="-122"/>
              </a:rPr>
              <a:t>*</a:t>
            </a:r>
            <a:r>
              <a:rPr lang="en-US" altLang="zh-CN" b="1" i="1">
                <a:ea typeface="楷体_GB2312" pitchFamily="49" charset="-122"/>
              </a:rPr>
              <a:t>Z</a:t>
            </a:r>
            <a:r>
              <a:rPr lang="zh-CN" altLang="en-US" b="1">
                <a:ea typeface="楷体_GB2312" pitchFamily="49" charset="-122"/>
              </a:rPr>
              <a:t>。</a:t>
            </a:r>
          </a:p>
          <a:p>
            <a:pPr eaLnBrk="1" hangingPunct="1"/>
            <a:endParaRPr lang="zh-CN" altLang="en-US">
              <a:ea typeface="楷体_GB2312" pitchFamily="49"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C8D1CB0D-70FB-4501-BF54-AF4A40DB6E23}"/>
              </a:ext>
            </a:extLst>
          </p:cNvPr>
          <p:cNvSpPr>
            <a:spLocks noGrp="1"/>
          </p:cNvSpPr>
          <p:nvPr>
            <p:ph type="dt" sz="quarter" idx="10"/>
          </p:nvPr>
        </p:nvSpPr>
        <p:spPr/>
        <p:txBody>
          <a:bodyPr/>
          <a:lstStyle/>
          <a:p>
            <a:pPr>
              <a:defRPr/>
            </a:pPr>
            <a:fld id="{15D53003-4AA8-4A40-B73F-C542A0CBE4B4}" type="datetime1">
              <a:rPr lang="zh-CN" altLang="en-US"/>
              <a:pPr>
                <a:defRPr/>
              </a:pPr>
              <a:t>2024/5/7</a:t>
            </a:fld>
            <a:endParaRPr lang="en-US" altLang="zh-CN"/>
          </a:p>
        </p:txBody>
      </p:sp>
      <p:sp>
        <p:nvSpPr>
          <p:cNvPr id="80899" name="灯片编号占位符 5">
            <a:extLst>
              <a:ext uri="{FF2B5EF4-FFF2-40B4-BE49-F238E27FC236}">
                <a16:creationId xmlns:a16="http://schemas.microsoft.com/office/drawing/2014/main" id="{A5C737D8-D060-47D8-BA41-B5CE360D461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eaLnBrk="0" hangingPunct="0">
              <a:buFontTx/>
              <a:buNone/>
            </a:pPr>
            <a:fld id="{6AD58E8B-CA21-4F8D-B951-F470EBD055F3}" type="slidenum">
              <a:rPr lang="en-US" altLang="zh-CN" sz="1400">
                <a:latin typeface="Arial" panose="020B0604020202020204" pitchFamily="34" charset="0"/>
              </a:rPr>
              <a:pPr eaLnBrk="0" hangingPunct="0">
                <a:buFontTx/>
                <a:buNone/>
              </a:pPr>
              <a:t>39</a:t>
            </a:fld>
            <a:endParaRPr lang="en-US" altLang="zh-CN" sz="1400">
              <a:latin typeface="Arial" panose="020B0604020202020204" pitchFamily="34" charset="0"/>
            </a:endParaRPr>
          </a:p>
        </p:txBody>
      </p:sp>
      <p:sp>
        <p:nvSpPr>
          <p:cNvPr id="1172483" name="Rectangle 3">
            <a:extLst>
              <a:ext uri="{FF2B5EF4-FFF2-40B4-BE49-F238E27FC236}">
                <a16:creationId xmlns:a16="http://schemas.microsoft.com/office/drawing/2014/main" id="{042EC97C-1D37-4C10-A985-0FD3AACD8668}"/>
              </a:ext>
            </a:extLst>
          </p:cNvPr>
          <p:cNvSpPr>
            <a:spLocks noGrp="1" noChangeArrowheads="1"/>
          </p:cNvSpPr>
          <p:nvPr>
            <p:ph type="body" idx="4294967295"/>
          </p:nvPr>
        </p:nvSpPr>
        <p:spPr>
          <a:xfrm>
            <a:off x="2424113" y="1052513"/>
            <a:ext cx="6767512" cy="5257800"/>
          </a:xfrm>
        </p:spPr>
        <p:txBody>
          <a:bodyPr vert="horz" lIns="92075" tIns="46038" rIns="92075" bIns="46038" rtlCol="0">
            <a:normAutofit/>
          </a:bodyPr>
          <a:lstStyle/>
          <a:p>
            <a:r>
              <a:rPr lang="zh-CN" altLang="en-US" b="1">
                <a:latin typeface="Times New Roman" panose="02020603050405020304" pitchFamily="18" charset="0"/>
                <a:ea typeface="楷体_GB2312" pitchFamily="49" charset="-122"/>
              </a:rPr>
              <a:t>Ｅ的子程序</a:t>
            </a:r>
            <a:r>
              <a:rPr lang="en-US" altLang="zh-CN" b="1">
                <a:latin typeface="Times New Roman" panose="02020603050405020304" pitchFamily="18" charset="0"/>
                <a:ea typeface="楷体_GB2312" pitchFamily="49" charset="-122"/>
              </a:rPr>
              <a:t>(E→T(+T)</a:t>
            </a:r>
            <a:r>
              <a:rPr lang="en-US" altLang="zh-CN" b="1" baseline="30000">
                <a:latin typeface="Times New Roman" panose="02020603050405020304" pitchFamily="18" charset="0"/>
                <a:ea typeface="楷体_GB2312" pitchFamily="49" charset="-122"/>
              </a:rPr>
              <a:t>*</a:t>
            </a:r>
            <a:r>
              <a:rPr lang="en-US" altLang="zh-CN" b="1">
                <a:latin typeface="Times New Roman" panose="02020603050405020304" pitchFamily="18" charset="0"/>
                <a:ea typeface="楷体_GB2312" pitchFamily="49" charset="-122"/>
              </a:rPr>
              <a:t>)</a:t>
            </a:r>
          </a:p>
          <a:p>
            <a:pPr>
              <a:buFontTx/>
              <a:buNone/>
            </a:pPr>
            <a:r>
              <a:rPr lang="en-US" altLang="zh-CN" b="1">
                <a:latin typeface="Times New Roman" panose="02020603050405020304" pitchFamily="18" charset="0"/>
                <a:ea typeface="楷体_GB2312" pitchFamily="49" charset="-122"/>
              </a:rPr>
              <a:t>procedure E;</a:t>
            </a:r>
          </a:p>
          <a:p>
            <a:pPr>
              <a:buFontTx/>
              <a:buNone/>
            </a:pPr>
            <a:r>
              <a:rPr lang="en-US" altLang="zh-CN" b="1">
                <a:latin typeface="Times New Roman" panose="02020603050405020304" pitchFamily="18" charset="0"/>
                <a:ea typeface="楷体_GB2312" pitchFamily="49" charset="-122"/>
              </a:rPr>
              <a:t>  begin</a:t>
            </a:r>
          </a:p>
          <a:p>
            <a:pPr>
              <a:buFontTx/>
              <a:buNone/>
            </a:pPr>
            <a:r>
              <a:rPr lang="en-US" altLang="zh-CN" b="1">
                <a:latin typeface="Times New Roman" panose="02020603050405020304" pitchFamily="18" charset="0"/>
                <a:ea typeface="楷体_GB2312" pitchFamily="49" charset="-122"/>
              </a:rPr>
              <a:t>     T;            	 	T</a:t>
            </a:r>
            <a:r>
              <a:rPr lang="zh-CN" altLang="en-US" b="1">
                <a:latin typeface="Times New Roman" panose="02020603050405020304" pitchFamily="18" charset="0"/>
                <a:ea typeface="楷体_GB2312" pitchFamily="49" charset="-122"/>
              </a:rPr>
              <a:t>的过程调用</a:t>
            </a:r>
          </a:p>
          <a:p>
            <a:pPr>
              <a:buFontTx/>
              <a:buNone/>
            </a:pPr>
            <a:r>
              <a:rPr lang="zh-CN" altLang="en-US" b="1">
                <a:latin typeface="Times New Roman" panose="02020603050405020304" pitchFamily="18" charset="0"/>
                <a:ea typeface="楷体_GB2312" pitchFamily="49" charset="-122"/>
              </a:rPr>
              <a:t>     </a:t>
            </a:r>
            <a:r>
              <a:rPr lang="en-US" altLang="zh-CN" b="1">
                <a:latin typeface="Times New Roman" panose="02020603050405020304" pitchFamily="18" charset="0"/>
                <a:ea typeface="楷体_GB2312" pitchFamily="49" charset="-122"/>
              </a:rPr>
              <a:t>while lookhead='+' do </a:t>
            </a:r>
          </a:p>
          <a:p>
            <a:pPr>
              <a:buFontTx/>
              <a:buNone/>
            </a:pPr>
            <a:r>
              <a:rPr lang="en-US" altLang="zh-CN" b="1">
                <a:latin typeface="Times New Roman" panose="02020603050405020304" pitchFamily="18" charset="0"/>
                <a:ea typeface="楷体_GB2312" pitchFamily="49" charset="-122"/>
              </a:rPr>
              <a:t>       begin             	</a:t>
            </a:r>
            <a:r>
              <a:rPr lang="zh-CN" altLang="en-US" b="1">
                <a:latin typeface="Times New Roman" panose="02020603050405020304" pitchFamily="18" charset="0"/>
                <a:ea typeface="楷体_GB2312" pitchFamily="49" charset="-122"/>
              </a:rPr>
              <a:t>当前符号等于</a:t>
            </a:r>
            <a:r>
              <a:rPr lang="en-US" altLang="zh-CN" b="1">
                <a:latin typeface="Times New Roman" panose="02020603050405020304" pitchFamily="18" charset="0"/>
                <a:ea typeface="楷体_GB2312" pitchFamily="49" charset="-122"/>
              </a:rPr>
              <a:t>+</a:t>
            </a:r>
            <a:r>
              <a:rPr lang="zh-CN" altLang="en-US" b="1">
                <a:latin typeface="Times New Roman" panose="02020603050405020304" pitchFamily="18" charset="0"/>
                <a:ea typeface="楷体_GB2312" pitchFamily="49" charset="-122"/>
              </a:rPr>
              <a:t>时</a:t>
            </a:r>
          </a:p>
          <a:p>
            <a:pPr>
              <a:buFontTx/>
              <a:buNone/>
            </a:pPr>
            <a:r>
              <a:rPr lang="zh-CN" altLang="en-US" b="1">
                <a:latin typeface="Times New Roman" panose="02020603050405020304" pitchFamily="18" charset="0"/>
                <a:ea typeface="楷体_GB2312" pitchFamily="49" charset="-122"/>
              </a:rPr>
              <a:t>           </a:t>
            </a:r>
            <a:r>
              <a:rPr lang="en-US" altLang="zh-CN" b="1">
                <a:latin typeface="Times New Roman" panose="02020603050405020304" pitchFamily="18" charset="0"/>
                <a:ea typeface="楷体_GB2312" pitchFamily="49" charset="-122"/>
              </a:rPr>
              <a:t>match(‘+’);   	</a:t>
            </a:r>
            <a:r>
              <a:rPr lang="zh-CN" altLang="en-US" b="1">
                <a:latin typeface="Times New Roman" panose="02020603050405020304" pitchFamily="18" charset="0"/>
                <a:ea typeface="楷体_GB2312" pitchFamily="49" charset="-122"/>
              </a:rPr>
              <a:t>处理终结符</a:t>
            </a:r>
            <a:r>
              <a:rPr lang="en-US" altLang="zh-CN" b="1">
                <a:latin typeface="Times New Roman" panose="02020603050405020304" pitchFamily="18" charset="0"/>
                <a:ea typeface="楷体_GB2312" pitchFamily="49" charset="-122"/>
              </a:rPr>
              <a:t>+</a:t>
            </a:r>
          </a:p>
          <a:p>
            <a:pPr>
              <a:buFontTx/>
              <a:buNone/>
            </a:pPr>
            <a:r>
              <a:rPr lang="zh-CN" altLang="en-US" b="1">
                <a:latin typeface="Times New Roman" panose="02020603050405020304" pitchFamily="18" charset="0"/>
                <a:ea typeface="楷体_GB2312" pitchFamily="49" charset="-122"/>
              </a:rPr>
              <a:t>           </a:t>
            </a:r>
            <a:r>
              <a:rPr lang="en-US" altLang="zh-CN" b="1">
                <a:latin typeface="Times New Roman" panose="02020603050405020304" pitchFamily="18" charset="0"/>
                <a:ea typeface="楷体_GB2312" pitchFamily="49" charset="-122"/>
              </a:rPr>
              <a:t>T          	T</a:t>
            </a:r>
            <a:r>
              <a:rPr lang="zh-CN" altLang="en-US" b="1">
                <a:latin typeface="Times New Roman" panose="02020603050405020304" pitchFamily="18" charset="0"/>
                <a:ea typeface="楷体_GB2312" pitchFamily="49" charset="-122"/>
              </a:rPr>
              <a:t>的过程调用</a:t>
            </a:r>
          </a:p>
          <a:p>
            <a:pPr>
              <a:buFontTx/>
              <a:buNone/>
            </a:pPr>
            <a:r>
              <a:rPr lang="zh-CN" altLang="en-US" b="1">
                <a:latin typeface="Times New Roman" panose="02020603050405020304" pitchFamily="18" charset="0"/>
                <a:ea typeface="楷体_GB2312" pitchFamily="49" charset="-122"/>
              </a:rPr>
              <a:t>       </a:t>
            </a:r>
            <a:r>
              <a:rPr lang="en-US" altLang="zh-CN" b="1">
                <a:latin typeface="Times New Roman" panose="02020603050405020304" pitchFamily="18" charset="0"/>
                <a:ea typeface="楷体_GB2312" pitchFamily="49" charset="-122"/>
              </a:rPr>
              <a:t>end</a:t>
            </a:r>
          </a:p>
          <a:p>
            <a:pPr>
              <a:buFontTx/>
              <a:buNone/>
            </a:pPr>
            <a:r>
              <a:rPr lang="en-US" altLang="zh-CN" b="1">
                <a:latin typeface="Times New Roman" panose="02020603050405020304" pitchFamily="18" charset="0"/>
                <a:ea typeface="楷体_GB2312" pitchFamily="49" charset="-122"/>
              </a:rPr>
              <a:t>  end;		           lookhead</a:t>
            </a:r>
            <a:r>
              <a:rPr lang="zh-CN" altLang="en-US" b="1">
                <a:latin typeface="Times New Roman" panose="02020603050405020304" pitchFamily="18" charset="0"/>
                <a:ea typeface="楷体_GB2312" pitchFamily="49" charset="-122"/>
              </a:rPr>
              <a:t>：当前符号 </a:t>
            </a:r>
          </a:p>
        </p:txBody>
      </p:sp>
      <p:pic>
        <p:nvPicPr>
          <p:cNvPr id="80901" name="图片 310278">
            <a:extLst>
              <a:ext uri="{FF2B5EF4-FFF2-40B4-BE49-F238E27FC236}">
                <a16:creationId xmlns:a16="http://schemas.microsoft.com/office/drawing/2014/main" id="{DDE813D5-300B-4F06-9FE0-9C69AB1817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1" y="260350"/>
            <a:ext cx="6804025" cy="90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02" name="Rectangle 2">
            <a:extLst>
              <a:ext uri="{FF2B5EF4-FFF2-40B4-BE49-F238E27FC236}">
                <a16:creationId xmlns:a16="http://schemas.microsoft.com/office/drawing/2014/main" id="{063174D7-37F7-47F6-B0CB-7576D0AF84F7}"/>
              </a:ext>
            </a:extLst>
          </p:cNvPr>
          <p:cNvSpPr>
            <a:spLocks noChangeArrowheads="1"/>
          </p:cNvSpPr>
          <p:nvPr/>
        </p:nvSpPr>
        <p:spPr bwMode="auto">
          <a:xfrm>
            <a:off x="2171701" y="187325"/>
            <a:ext cx="8101013"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algn="ctr"/>
            <a:r>
              <a:rPr lang="zh-CN" altLang="en-US" sz="3600" b="1">
                <a:solidFill>
                  <a:schemeClr val="tx2"/>
                </a:solidFill>
                <a:ea typeface="黑体" panose="02010609060101010101" pitchFamily="49" charset="-122"/>
              </a:rPr>
              <a:t>例</a:t>
            </a:r>
            <a:r>
              <a:rPr lang="en-US" altLang="zh-CN" sz="3600" b="1">
                <a:solidFill>
                  <a:schemeClr val="tx2"/>
                </a:solidFill>
                <a:ea typeface="黑体" panose="02010609060101010101" pitchFamily="49" charset="-122"/>
              </a:rPr>
              <a:t>4.16</a:t>
            </a:r>
            <a:r>
              <a:rPr lang="en-US" altLang="zh-CN" sz="3600" b="1">
                <a:solidFill>
                  <a:schemeClr val="tx2"/>
                </a:solidFill>
                <a:latin typeface="黑体" panose="02010609060101010101" pitchFamily="49" charset="-122"/>
                <a:ea typeface="黑体" panose="02010609060101010101" pitchFamily="49" charset="-122"/>
              </a:rPr>
              <a:t> </a:t>
            </a:r>
            <a:r>
              <a:rPr lang="zh-CN" altLang="en-US" sz="3600" b="1">
                <a:solidFill>
                  <a:schemeClr val="tx2"/>
                </a:solidFill>
                <a:latin typeface="黑体" panose="02010609060101010101" pitchFamily="49" charset="-122"/>
                <a:ea typeface="黑体" panose="02010609060101010101" pitchFamily="49" charset="-122"/>
              </a:rPr>
              <a:t>简单算术表达式的语法分析器</a:t>
            </a:r>
          </a:p>
        </p:txBody>
      </p:sp>
      <p:sp>
        <p:nvSpPr>
          <p:cNvPr id="80903" name="矩形 6">
            <a:extLst>
              <a:ext uri="{FF2B5EF4-FFF2-40B4-BE49-F238E27FC236}">
                <a16:creationId xmlns:a16="http://schemas.microsoft.com/office/drawing/2014/main" id="{8A1A501F-C930-47AA-94B5-500A391A0728}"/>
              </a:ext>
            </a:extLst>
          </p:cNvPr>
          <p:cNvSpPr>
            <a:spLocks noChangeArrowheads="1"/>
          </p:cNvSpPr>
          <p:nvPr/>
        </p:nvSpPr>
        <p:spPr bwMode="auto">
          <a:xfrm>
            <a:off x="8040689" y="836614"/>
            <a:ext cx="2058987"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r>
              <a:rPr lang="en-US" altLang="zh-CN" sz="3200" b="1">
                <a:solidFill>
                  <a:srgbClr val="0000FF"/>
                </a:solidFill>
                <a:ea typeface="楷体_GB2312" pitchFamily="49" charset="-122"/>
              </a:rPr>
              <a:t>E→T(+T)</a:t>
            </a:r>
            <a:r>
              <a:rPr lang="en-US" altLang="zh-CN" sz="3200" b="1" baseline="30000">
                <a:solidFill>
                  <a:srgbClr val="0000FF"/>
                </a:solidFill>
                <a:ea typeface="楷体_GB2312" pitchFamily="49" charset="-122"/>
              </a:rPr>
              <a:t>*</a:t>
            </a:r>
          </a:p>
          <a:p>
            <a:r>
              <a:rPr lang="en-US" altLang="zh-CN" sz="3200" b="1">
                <a:solidFill>
                  <a:srgbClr val="0000FF"/>
                </a:solidFill>
                <a:ea typeface="楷体_GB2312" pitchFamily="49" charset="-122"/>
              </a:rPr>
              <a:t>T→F(*F)*</a:t>
            </a:r>
          </a:p>
          <a:p>
            <a:r>
              <a:rPr lang="en-US" altLang="zh-CN" sz="3200" b="1">
                <a:solidFill>
                  <a:srgbClr val="0000FF"/>
                </a:solidFill>
                <a:ea typeface="楷体_GB2312" pitchFamily="49" charset="-122"/>
              </a:rPr>
              <a:t>F→(E)|id</a:t>
            </a:r>
            <a:endParaRPr lang="zh-CN" altLang="en-US" sz="3200" b="1">
              <a:solidFill>
                <a:srgbClr val="0000FF"/>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1172483">
                                            <p:txEl>
                                              <p:pRg st="0" end="0"/>
                                            </p:txEl>
                                          </p:spTgt>
                                        </p:tgtEl>
                                        <p:attrNameLst>
                                          <p:attrName>style.visibility</p:attrName>
                                        </p:attrNameLst>
                                      </p:cBhvr>
                                      <p:to>
                                        <p:strVal val="visible"/>
                                      </p:to>
                                    </p:set>
                                    <p:animEffect transition="in" filter="wipe(up)">
                                      <p:cBhvr>
                                        <p:cTn id="7" dur="75"/>
                                        <p:tgtEl>
                                          <p:spTgt spid="1172483">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1172483">
                                            <p:txEl>
                                              <p:pRg st="1" end="1"/>
                                            </p:txEl>
                                          </p:spTgt>
                                        </p:tgtEl>
                                        <p:attrNameLst>
                                          <p:attrName>style.visibility</p:attrName>
                                        </p:attrNameLst>
                                      </p:cBhvr>
                                      <p:to>
                                        <p:strVal val="visible"/>
                                      </p:to>
                                    </p:set>
                                    <p:animEffect transition="in" filter="wipe(up)">
                                      <p:cBhvr>
                                        <p:cTn id="12" dur="75"/>
                                        <p:tgtEl>
                                          <p:spTgt spid="1172483">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TYP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1172483">
                                            <p:txEl>
                                              <p:pRg st="2" end="2"/>
                                            </p:txEl>
                                          </p:spTgt>
                                        </p:tgtEl>
                                        <p:attrNameLst>
                                          <p:attrName>style.visibility</p:attrName>
                                        </p:attrNameLst>
                                      </p:cBhvr>
                                      <p:to>
                                        <p:strVal val="visible"/>
                                      </p:to>
                                    </p:set>
                                    <p:animEffect transition="in" filter="wipe(up)">
                                      <p:cBhvr>
                                        <p:cTn id="17" dur="75"/>
                                        <p:tgtEl>
                                          <p:spTgt spid="1172483">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TYPE.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iterate type="lt">
                                    <p:tmPct val="100000"/>
                                  </p:iterate>
                                  <p:childTnLst>
                                    <p:set>
                                      <p:cBhvr>
                                        <p:cTn id="21" dur="1" fill="hold">
                                          <p:stCondLst>
                                            <p:cond delay="0"/>
                                          </p:stCondLst>
                                        </p:cTn>
                                        <p:tgtEl>
                                          <p:spTgt spid="1172483">
                                            <p:txEl>
                                              <p:pRg st="3" end="3"/>
                                            </p:txEl>
                                          </p:spTgt>
                                        </p:tgtEl>
                                        <p:attrNameLst>
                                          <p:attrName>style.visibility</p:attrName>
                                        </p:attrNameLst>
                                      </p:cBhvr>
                                      <p:to>
                                        <p:strVal val="visible"/>
                                      </p:to>
                                    </p:set>
                                    <p:animEffect transition="in" filter="wipe(up)">
                                      <p:cBhvr>
                                        <p:cTn id="22" dur="75"/>
                                        <p:tgtEl>
                                          <p:spTgt spid="1172483">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TYPE.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iterate type="lt">
                                    <p:tmPct val="100000"/>
                                  </p:iterate>
                                  <p:childTnLst>
                                    <p:set>
                                      <p:cBhvr>
                                        <p:cTn id="26" dur="1" fill="hold">
                                          <p:stCondLst>
                                            <p:cond delay="0"/>
                                          </p:stCondLst>
                                        </p:cTn>
                                        <p:tgtEl>
                                          <p:spTgt spid="1172483">
                                            <p:txEl>
                                              <p:pRg st="4" end="4"/>
                                            </p:txEl>
                                          </p:spTgt>
                                        </p:tgtEl>
                                        <p:attrNameLst>
                                          <p:attrName>style.visibility</p:attrName>
                                        </p:attrNameLst>
                                      </p:cBhvr>
                                      <p:to>
                                        <p:strVal val="visible"/>
                                      </p:to>
                                    </p:set>
                                    <p:animEffect transition="in" filter="wipe(up)">
                                      <p:cBhvr>
                                        <p:cTn id="27" dur="75"/>
                                        <p:tgtEl>
                                          <p:spTgt spid="1172483">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TYPE.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iterate type="lt">
                                    <p:tmPct val="100000"/>
                                  </p:iterate>
                                  <p:childTnLst>
                                    <p:set>
                                      <p:cBhvr>
                                        <p:cTn id="31" dur="1" fill="hold">
                                          <p:stCondLst>
                                            <p:cond delay="0"/>
                                          </p:stCondLst>
                                        </p:cTn>
                                        <p:tgtEl>
                                          <p:spTgt spid="1172483">
                                            <p:txEl>
                                              <p:pRg st="5" end="5"/>
                                            </p:txEl>
                                          </p:spTgt>
                                        </p:tgtEl>
                                        <p:attrNameLst>
                                          <p:attrName>style.visibility</p:attrName>
                                        </p:attrNameLst>
                                      </p:cBhvr>
                                      <p:to>
                                        <p:strVal val="visible"/>
                                      </p:to>
                                    </p:set>
                                    <p:animEffect transition="in" filter="wipe(up)">
                                      <p:cBhvr>
                                        <p:cTn id="32" dur="75"/>
                                        <p:tgtEl>
                                          <p:spTgt spid="1172483">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TYPE.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iterate type="lt">
                                    <p:tmPct val="100000"/>
                                  </p:iterate>
                                  <p:childTnLst>
                                    <p:set>
                                      <p:cBhvr>
                                        <p:cTn id="36" dur="1" fill="hold">
                                          <p:stCondLst>
                                            <p:cond delay="0"/>
                                          </p:stCondLst>
                                        </p:cTn>
                                        <p:tgtEl>
                                          <p:spTgt spid="1172483">
                                            <p:txEl>
                                              <p:pRg st="6" end="6"/>
                                            </p:txEl>
                                          </p:spTgt>
                                        </p:tgtEl>
                                        <p:attrNameLst>
                                          <p:attrName>style.visibility</p:attrName>
                                        </p:attrNameLst>
                                      </p:cBhvr>
                                      <p:to>
                                        <p:strVal val="visible"/>
                                      </p:to>
                                    </p:set>
                                    <p:animEffect transition="in" filter="wipe(up)">
                                      <p:cBhvr>
                                        <p:cTn id="37" dur="75"/>
                                        <p:tgtEl>
                                          <p:spTgt spid="1172483">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TYPE.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iterate type="lt">
                                    <p:tmPct val="100000"/>
                                  </p:iterate>
                                  <p:childTnLst>
                                    <p:set>
                                      <p:cBhvr>
                                        <p:cTn id="41" dur="1" fill="hold">
                                          <p:stCondLst>
                                            <p:cond delay="0"/>
                                          </p:stCondLst>
                                        </p:cTn>
                                        <p:tgtEl>
                                          <p:spTgt spid="1172483">
                                            <p:txEl>
                                              <p:pRg st="7" end="7"/>
                                            </p:txEl>
                                          </p:spTgt>
                                        </p:tgtEl>
                                        <p:attrNameLst>
                                          <p:attrName>style.visibility</p:attrName>
                                        </p:attrNameLst>
                                      </p:cBhvr>
                                      <p:to>
                                        <p:strVal val="visible"/>
                                      </p:to>
                                    </p:set>
                                    <p:animEffect transition="in" filter="wipe(up)">
                                      <p:cBhvr>
                                        <p:cTn id="42" dur="75"/>
                                        <p:tgtEl>
                                          <p:spTgt spid="1172483">
                                            <p:txEl>
                                              <p:pRg st="7" end="7"/>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TYPE.WAV"/>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iterate type="lt">
                                    <p:tmPct val="100000"/>
                                  </p:iterate>
                                  <p:childTnLst>
                                    <p:set>
                                      <p:cBhvr>
                                        <p:cTn id="46" dur="1" fill="hold">
                                          <p:stCondLst>
                                            <p:cond delay="0"/>
                                          </p:stCondLst>
                                        </p:cTn>
                                        <p:tgtEl>
                                          <p:spTgt spid="1172483">
                                            <p:txEl>
                                              <p:pRg st="8" end="8"/>
                                            </p:txEl>
                                          </p:spTgt>
                                        </p:tgtEl>
                                        <p:attrNameLst>
                                          <p:attrName>style.visibility</p:attrName>
                                        </p:attrNameLst>
                                      </p:cBhvr>
                                      <p:to>
                                        <p:strVal val="visible"/>
                                      </p:to>
                                    </p:set>
                                    <p:animEffect transition="in" filter="wipe(up)">
                                      <p:cBhvr>
                                        <p:cTn id="47" dur="75"/>
                                        <p:tgtEl>
                                          <p:spTgt spid="1172483">
                                            <p:txEl>
                                              <p:pRg st="8" end="8"/>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2" name="TYPE.WAV"/>
                                        </p:tgtEl>
                                      </p:cMediaNode>
                                    </p:audio>
                                  </p:sub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grpId="0" nodeType="clickEffect">
                                  <p:stCondLst>
                                    <p:cond delay="0"/>
                                  </p:stCondLst>
                                  <p:iterate type="lt">
                                    <p:tmPct val="100000"/>
                                  </p:iterate>
                                  <p:childTnLst>
                                    <p:set>
                                      <p:cBhvr>
                                        <p:cTn id="51" dur="1" fill="hold">
                                          <p:stCondLst>
                                            <p:cond delay="0"/>
                                          </p:stCondLst>
                                        </p:cTn>
                                        <p:tgtEl>
                                          <p:spTgt spid="1172483">
                                            <p:txEl>
                                              <p:pRg st="9" end="9"/>
                                            </p:txEl>
                                          </p:spTgt>
                                        </p:tgtEl>
                                        <p:attrNameLst>
                                          <p:attrName>style.visibility</p:attrName>
                                        </p:attrNameLst>
                                      </p:cBhvr>
                                      <p:to>
                                        <p:strVal val="visible"/>
                                      </p:to>
                                    </p:set>
                                    <p:animEffect transition="in" filter="wipe(up)">
                                      <p:cBhvr>
                                        <p:cTn id="52" dur="75"/>
                                        <p:tgtEl>
                                          <p:spTgt spid="1172483">
                                            <p:txEl>
                                              <p:pRg st="9" end="9"/>
                                            </p:txEl>
                                          </p:spTgt>
                                        </p:tgtEl>
                                      </p:cBhvr>
                                    </p:animEffect>
                                  </p:childTnLst>
                                  <p:subTnLst>
                                    <p:audio>
                                      <p:cMediaNode>
                                        <p:cTn display="0" masterRel="sameClick">
                                          <p:stCondLst>
                                            <p:cond evt="begin" delay="0">
                                              <p:tn val="50"/>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248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C400F13C-0721-4E60-A46B-22AD83A6E6B7}"/>
              </a:ext>
            </a:extLst>
          </p:cNvPr>
          <p:cNvSpPr>
            <a:spLocks noGrp="1" noChangeArrowheads="1"/>
          </p:cNvSpPr>
          <p:nvPr/>
        </p:nvSpPr>
        <p:spPr bwMode="auto">
          <a:xfrm>
            <a:off x="2855913" y="333376"/>
            <a:ext cx="4919662"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4400" b="1"/>
              <a:t>4.2.3 LL(1)</a:t>
            </a:r>
            <a:r>
              <a:rPr lang="zh-CN" altLang="en-US" sz="4000" b="1">
                <a:ea typeface="黑体" panose="02010609060101010101" pitchFamily="49" charset="-122"/>
              </a:rPr>
              <a:t>文法</a:t>
            </a:r>
          </a:p>
        </p:txBody>
      </p:sp>
      <p:sp>
        <p:nvSpPr>
          <p:cNvPr id="53251" name="Rectangle 3">
            <a:extLst>
              <a:ext uri="{FF2B5EF4-FFF2-40B4-BE49-F238E27FC236}">
                <a16:creationId xmlns:a16="http://schemas.microsoft.com/office/drawing/2014/main" id="{FE61271B-AF76-4114-9A4F-0116CBCCE303}"/>
              </a:ext>
            </a:extLst>
          </p:cNvPr>
          <p:cNvSpPr>
            <a:spLocks noGrp="1" noChangeArrowheads="1"/>
          </p:cNvSpPr>
          <p:nvPr/>
        </p:nvSpPr>
        <p:spPr bwMode="auto">
          <a:xfrm>
            <a:off x="1644650" y="1773238"/>
            <a:ext cx="8915400"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63538" indent="-363538">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20000"/>
              </a:spcBef>
              <a:buClr>
                <a:schemeClr val="folHlink"/>
              </a:buClr>
              <a:buSzPct val="60000"/>
              <a:buFont typeface="Wingdings" panose="05000000000000000000" pitchFamily="2" charset="2"/>
              <a:buNone/>
            </a:pPr>
            <a:r>
              <a:rPr lang="zh-CN" altLang="en-US" b="1">
                <a:solidFill>
                  <a:srgbClr val="FF00FF"/>
                </a:solidFill>
                <a:latin typeface="楷体_GB2312" pitchFamily="49" charset="-122"/>
                <a:ea typeface="楷体_GB2312" pitchFamily="49" charset="-122"/>
              </a:rPr>
              <a:t>存在空产生式的情况：</a:t>
            </a:r>
            <a:r>
              <a:rPr lang="en-US" altLang="zh-CN" b="1">
                <a:solidFill>
                  <a:srgbClr val="FF00FF"/>
                </a:solidFill>
                <a:latin typeface="楷体_GB2312" pitchFamily="49" charset="-122"/>
              </a:rPr>
              <a:t>FIRST</a:t>
            </a:r>
            <a:r>
              <a:rPr lang="zh-CN" altLang="en-US" b="1">
                <a:solidFill>
                  <a:srgbClr val="FF00FF"/>
                </a:solidFill>
                <a:latin typeface="楷体_GB2312" pitchFamily="49" charset="-122"/>
                <a:ea typeface="楷体_GB2312" pitchFamily="49" charset="-122"/>
              </a:rPr>
              <a:t>集不能完全解决问题</a:t>
            </a:r>
          </a:p>
          <a:p>
            <a:pPr eaLnBrk="1" hangingPunct="1">
              <a:lnSpc>
                <a:spcPct val="90000"/>
              </a:lnSpc>
              <a:spcBef>
                <a:spcPct val="20000"/>
              </a:spcBef>
              <a:buClr>
                <a:schemeClr val="folHlink"/>
              </a:buClr>
              <a:buSzPct val="60000"/>
              <a:buFont typeface="Wingdings" panose="05000000000000000000" pitchFamily="2" charset="2"/>
              <a:buChar char="n"/>
            </a:pPr>
            <a:endParaRPr lang="zh-CN" altLang="en-US" b="1">
              <a:ea typeface="楷体_GB2312" pitchFamily="49" charset="-122"/>
            </a:endParaRPr>
          </a:p>
        </p:txBody>
      </p:sp>
      <p:sp>
        <p:nvSpPr>
          <p:cNvPr id="2" name="文本框 1">
            <a:extLst>
              <a:ext uri="{FF2B5EF4-FFF2-40B4-BE49-F238E27FC236}">
                <a16:creationId xmlns:a16="http://schemas.microsoft.com/office/drawing/2014/main" id="{1C21686D-906F-4EBA-8331-2AD0595AF5CB}"/>
              </a:ext>
            </a:extLst>
          </p:cNvPr>
          <p:cNvSpPr txBox="1">
            <a:spLocks noChangeArrowheads="1"/>
          </p:cNvSpPr>
          <p:nvPr/>
        </p:nvSpPr>
        <p:spPr bwMode="auto">
          <a:xfrm>
            <a:off x="4213226" y="2624139"/>
            <a:ext cx="3902075" cy="117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600">
                <a:solidFill>
                  <a:schemeClr val="tx1"/>
                </a:solidFill>
                <a:latin typeface="Times New Roman" panose="02020603050405020304" pitchFamily="18" charset="0"/>
                <a:ea typeface="宋体" panose="02010600030101010101" pitchFamily="2" charset="-122"/>
              </a:defRPr>
            </a:lvl1pPr>
            <a:lvl2pPr>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lvl="1" eaLnBrk="1" hangingPunct="1">
              <a:lnSpc>
                <a:spcPct val="90000"/>
              </a:lnSpc>
              <a:buFont typeface="Wingdings" panose="05000000000000000000" pitchFamily="2" charset="2"/>
              <a:buNone/>
            </a:pPr>
            <a:r>
              <a:rPr lang="en-US" altLang="zh-CN" dirty="0" err="1">
                <a:solidFill>
                  <a:srgbClr val="00B050"/>
                </a:solidFill>
                <a:sym typeface="楷体_GB2312" pitchFamily="49" charset="-122"/>
              </a:rPr>
              <a:t>S→aAB</a:t>
            </a:r>
            <a:r>
              <a:rPr lang="en-US" altLang="zh-CN" dirty="0">
                <a:solidFill>
                  <a:srgbClr val="00B050"/>
                </a:solidFill>
                <a:sym typeface="楷体_GB2312" pitchFamily="49" charset="-122"/>
              </a:rPr>
              <a:t> | </a:t>
            </a:r>
            <a:r>
              <a:rPr lang="en-US" altLang="zh-CN" dirty="0" err="1">
                <a:solidFill>
                  <a:srgbClr val="00B050"/>
                </a:solidFill>
                <a:sym typeface="楷体_GB2312" pitchFamily="49" charset="-122"/>
              </a:rPr>
              <a:t>bB</a:t>
            </a:r>
            <a:endParaRPr lang="en-US" altLang="zh-CN" dirty="0">
              <a:solidFill>
                <a:srgbClr val="00B050"/>
              </a:solidFill>
              <a:sym typeface="楷体_GB2312" pitchFamily="49" charset="-122"/>
            </a:endParaRPr>
          </a:p>
          <a:p>
            <a:pPr lvl="1" eaLnBrk="1" hangingPunct="1">
              <a:lnSpc>
                <a:spcPct val="90000"/>
              </a:lnSpc>
              <a:buFont typeface="Wingdings" panose="05000000000000000000" pitchFamily="2" charset="2"/>
              <a:buNone/>
            </a:pPr>
            <a:r>
              <a:rPr lang="en-US" altLang="zh-CN" dirty="0">
                <a:solidFill>
                  <a:srgbClr val="00B050"/>
                </a:solidFill>
                <a:sym typeface="楷体_GB2312" pitchFamily="49" charset="-122"/>
              </a:rPr>
              <a:t>A→ </a:t>
            </a:r>
            <a:r>
              <a:rPr lang="en-US" altLang="zh-CN" i="1" dirty="0">
                <a:solidFill>
                  <a:srgbClr val="00B050"/>
                </a:solidFill>
                <a:sym typeface="楷体_GB2312" pitchFamily="49" charset="-122"/>
              </a:rPr>
              <a:t>b</a:t>
            </a:r>
            <a:r>
              <a:rPr lang="en-US" altLang="zh-CN" i="1" dirty="0">
                <a:solidFill>
                  <a:srgbClr val="00B050"/>
                </a:solidFill>
              </a:rPr>
              <a:t> |</a:t>
            </a:r>
            <a:r>
              <a:rPr lang="en-US" altLang="zh-CN" i="1" dirty="0">
                <a:solidFill>
                  <a:srgbClr val="00B050"/>
                </a:solidFill>
                <a:sym typeface="楷体_GB2312" pitchFamily="49" charset="-122"/>
              </a:rPr>
              <a:t>ε</a:t>
            </a:r>
            <a:endParaRPr lang="en-US" altLang="zh-CN" i="1" dirty="0">
              <a:solidFill>
                <a:srgbClr val="00B050"/>
              </a:solidFill>
            </a:endParaRPr>
          </a:p>
          <a:p>
            <a:pPr lvl="1" eaLnBrk="1" hangingPunct="1">
              <a:lnSpc>
                <a:spcPct val="90000"/>
              </a:lnSpc>
              <a:buFont typeface="Wingdings" panose="05000000000000000000" pitchFamily="2" charset="2"/>
              <a:buNone/>
            </a:pPr>
            <a:r>
              <a:rPr lang="en-US" altLang="zh-CN" dirty="0">
                <a:solidFill>
                  <a:srgbClr val="00B050"/>
                </a:solidFill>
                <a:sym typeface="楷体_GB2312" pitchFamily="49" charset="-122"/>
              </a:rPr>
              <a:t>B→ </a:t>
            </a:r>
            <a:r>
              <a:rPr lang="en-US" altLang="zh-CN" i="1" dirty="0">
                <a:solidFill>
                  <a:srgbClr val="00B050"/>
                </a:solidFill>
                <a:sym typeface="楷体_GB2312" pitchFamily="49" charset="-122"/>
              </a:rPr>
              <a:t>b </a:t>
            </a:r>
            <a:endParaRPr lang="zh-CN" altLang="en-US" dirty="0"/>
          </a:p>
        </p:txBody>
      </p:sp>
      <p:sp>
        <p:nvSpPr>
          <p:cNvPr id="3" name="文本框 2">
            <a:extLst>
              <a:ext uri="{FF2B5EF4-FFF2-40B4-BE49-F238E27FC236}">
                <a16:creationId xmlns:a16="http://schemas.microsoft.com/office/drawing/2014/main" id="{9B2153CF-B61B-4737-9A9F-7344C032FA59}"/>
              </a:ext>
            </a:extLst>
          </p:cNvPr>
          <p:cNvSpPr txBox="1">
            <a:spLocks noChangeArrowheads="1"/>
          </p:cNvSpPr>
          <p:nvPr/>
        </p:nvSpPr>
        <p:spPr bwMode="auto">
          <a:xfrm>
            <a:off x="3770313" y="4370389"/>
            <a:ext cx="3924300"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600">
                <a:solidFill>
                  <a:schemeClr val="tx1"/>
                </a:solidFill>
                <a:latin typeface="Times New Roman" panose="02020603050405020304" pitchFamily="18" charset="0"/>
                <a:ea typeface="宋体" panose="02010600030101010101" pitchFamily="2" charset="-122"/>
              </a:defRPr>
            </a:lvl1pPr>
            <a:lvl2pPr>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lvl="1" eaLnBrk="1" hangingPunct="1">
              <a:lnSpc>
                <a:spcPct val="90000"/>
              </a:lnSpc>
              <a:buFont typeface="Wingdings" panose="05000000000000000000" pitchFamily="2" charset="2"/>
              <a:buNone/>
            </a:pPr>
            <a:r>
              <a:rPr lang="zh-CN" altLang="en-US">
                <a:sym typeface="楷体_GB2312" pitchFamily="49" charset="-122"/>
              </a:rPr>
              <a:t>字符串</a:t>
            </a:r>
            <a:r>
              <a:rPr lang="en-US" altLang="zh-CN">
                <a:sym typeface="楷体_GB2312" pitchFamily="49" charset="-122"/>
              </a:rPr>
              <a:t>ab</a:t>
            </a:r>
            <a:r>
              <a:rPr lang="zh-CN" altLang="en-US">
                <a:sym typeface="楷体_GB2312" pitchFamily="49" charset="-122"/>
              </a:rPr>
              <a:t>的派生过程？</a:t>
            </a:r>
            <a:endParaRPr lang="zh-CN" altLang="en-US"/>
          </a:p>
        </p:txBody>
      </p:sp>
      <p:sp>
        <p:nvSpPr>
          <p:cNvPr id="4" name="文本框 3">
            <a:extLst>
              <a:ext uri="{FF2B5EF4-FFF2-40B4-BE49-F238E27FC236}">
                <a16:creationId xmlns:a16="http://schemas.microsoft.com/office/drawing/2014/main" id="{04BA7A30-008E-47F1-991E-2B566CB425D6}"/>
              </a:ext>
            </a:extLst>
          </p:cNvPr>
          <p:cNvSpPr txBox="1">
            <a:spLocks noChangeArrowheads="1"/>
          </p:cNvSpPr>
          <p:nvPr/>
        </p:nvSpPr>
        <p:spPr bwMode="auto">
          <a:xfrm>
            <a:off x="4281488" y="5181601"/>
            <a:ext cx="1865312"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600">
                <a:solidFill>
                  <a:schemeClr val="tx1"/>
                </a:solidFill>
                <a:latin typeface="Times New Roman" panose="02020603050405020304" pitchFamily="18" charset="0"/>
                <a:ea typeface="宋体" panose="02010600030101010101" pitchFamily="2" charset="-122"/>
              </a:defRPr>
            </a:lvl1pPr>
            <a:lvl2pPr>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lvl="1" eaLnBrk="1" hangingPunct="1">
              <a:lnSpc>
                <a:spcPct val="90000"/>
              </a:lnSpc>
              <a:buFont typeface="Wingdings" panose="05000000000000000000" pitchFamily="2" charset="2"/>
              <a:buNone/>
            </a:pPr>
            <a:r>
              <a:rPr lang="zh-CN" altLang="en-US" sz="3200" b="1">
                <a:solidFill>
                  <a:srgbClr val="FF0000"/>
                </a:solidFill>
              </a:rPr>
              <a:t>启示？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A2CB1A0D-2600-429E-8F14-38034E83E5D7}"/>
              </a:ext>
            </a:extLst>
          </p:cNvPr>
          <p:cNvSpPr>
            <a:spLocks noGrp="1"/>
          </p:cNvSpPr>
          <p:nvPr>
            <p:ph type="dt" sz="quarter" idx="10"/>
          </p:nvPr>
        </p:nvSpPr>
        <p:spPr bwMode="auto">
          <a:xfrm>
            <a:off x="1981200" y="6245225"/>
            <a:ext cx="2133600" cy="476250"/>
          </a:xfrm>
          <a:ln>
            <a:miter lim="800000"/>
          </a:ln>
        </p:spPr>
        <p:txBody>
          <a:bodyPr vert="horz" wrap="square" lIns="91440" tIns="45720" rIns="91440" bIns="45720" numCol="1" rtlCol="0" anchor="t" anchorCtr="0" compatLnSpc="1"/>
          <a:lstStyle/>
          <a:p>
            <a:pPr>
              <a:buFontTx/>
              <a:buNone/>
              <a:defRPr/>
            </a:pPr>
            <a:fld id="{B0511F80-6547-4A0E-8D6F-7860C4E181B8}" type="datetime1">
              <a:rPr lang="zh-CN" altLang="en-US" noProof="0" smtClean="0">
                <a:latin typeface="+mn-lt"/>
              </a:rPr>
              <a:pPr>
                <a:buFontTx/>
                <a:buNone/>
                <a:defRPr/>
              </a:pPr>
              <a:t>2024/5/7</a:t>
            </a:fld>
            <a:endParaRPr lang="en-US" altLang="zh-CN" noProof="0">
              <a:latin typeface="+mn-lt"/>
            </a:endParaRPr>
          </a:p>
        </p:txBody>
      </p:sp>
      <p:sp>
        <p:nvSpPr>
          <p:cNvPr id="81923" name="灯片编号占位符 5">
            <a:extLst>
              <a:ext uri="{FF2B5EF4-FFF2-40B4-BE49-F238E27FC236}">
                <a16:creationId xmlns:a16="http://schemas.microsoft.com/office/drawing/2014/main" id="{4870B97B-06B2-4058-AAEC-FAC0AE5336B1}"/>
              </a:ext>
            </a:extLst>
          </p:cNvPr>
          <p:cNvSpPr>
            <a:spLocks noGrp="1" noChangeArrowheads="1"/>
          </p:cNvSpPr>
          <p:nvPr>
            <p:ph type="sldNum" sz="quarter" idx="12"/>
          </p:nvPr>
        </p:nvSpPr>
        <p:spPr bwMode="auto">
          <a:xfrm>
            <a:off x="8077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fld id="{465B15E3-DC5B-4835-988E-B714C5422A0D}" type="slidenum">
              <a:rPr lang="en-US" altLang="zh-CN" sz="1400">
                <a:latin typeface="Arial" panose="020B0604020202020204" pitchFamily="34" charset="0"/>
              </a:rPr>
              <a:pPr/>
              <a:t>40</a:t>
            </a:fld>
            <a:endParaRPr lang="en-US" altLang="zh-CN" sz="1400">
              <a:latin typeface="Arial" panose="020B0604020202020204" pitchFamily="34" charset="0"/>
            </a:endParaRPr>
          </a:p>
        </p:txBody>
      </p:sp>
      <p:sp>
        <p:nvSpPr>
          <p:cNvPr id="81924" name="Rectangle 2">
            <a:extLst>
              <a:ext uri="{FF2B5EF4-FFF2-40B4-BE49-F238E27FC236}">
                <a16:creationId xmlns:a16="http://schemas.microsoft.com/office/drawing/2014/main" id="{1B39531D-B321-4B86-9F4F-41A5B2D734AE}"/>
              </a:ext>
            </a:extLst>
          </p:cNvPr>
          <p:cNvSpPr>
            <a:spLocks noGrp="1" noChangeArrowheads="1"/>
          </p:cNvSpPr>
          <p:nvPr>
            <p:ph type="title" idx="4294967295"/>
          </p:nvPr>
        </p:nvSpPr>
        <p:spPr>
          <a:xfrm>
            <a:off x="2495550" y="434975"/>
            <a:ext cx="6267450" cy="762000"/>
          </a:xfrm>
        </p:spPr>
        <p:txBody>
          <a:bodyPr vert="horz" lIns="92075" tIns="46038" rIns="92075" bIns="46038" rtlCol="0" anchor="ctr">
            <a:normAutofit/>
          </a:bodyPr>
          <a:lstStyle/>
          <a:p>
            <a:pPr eaLnBrk="1" hangingPunct="1"/>
            <a:r>
              <a:rPr lang="zh-CN" altLang="en-US">
                <a:latin typeface="黑体" panose="02010609060101010101" pitchFamily="49" charset="-122"/>
              </a:rPr>
              <a:t>Ｔ的子程序</a:t>
            </a:r>
            <a:r>
              <a:rPr lang="en-US" altLang="zh-CN">
                <a:latin typeface="黑体" panose="02010609060101010101" pitchFamily="49" charset="-122"/>
              </a:rPr>
              <a:t>(T→F(*F)</a:t>
            </a:r>
            <a:r>
              <a:rPr lang="en-US" altLang="zh-CN" baseline="30000">
                <a:latin typeface="黑体" panose="02010609060101010101" pitchFamily="49" charset="-122"/>
              </a:rPr>
              <a:t>*</a:t>
            </a:r>
            <a:r>
              <a:rPr lang="en-US" altLang="zh-CN">
                <a:latin typeface="黑体" panose="02010609060101010101" pitchFamily="49" charset="-122"/>
              </a:rPr>
              <a:t>)</a:t>
            </a:r>
          </a:p>
        </p:txBody>
      </p:sp>
      <p:sp>
        <p:nvSpPr>
          <p:cNvPr id="1173507" name="Rectangle 3">
            <a:extLst>
              <a:ext uri="{FF2B5EF4-FFF2-40B4-BE49-F238E27FC236}">
                <a16:creationId xmlns:a16="http://schemas.microsoft.com/office/drawing/2014/main" id="{842E73BF-48A3-4A5E-BD02-ADC637F02501}"/>
              </a:ext>
            </a:extLst>
          </p:cNvPr>
          <p:cNvSpPr>
            <a:spLocks noGrp="1" noChangeArrowheads="1"/>
          </p:cNvSpPr>
          <p:nvPr>
            <p:ph type="body" idx="4294967295"/>
          </p:nvPr>
        </p:nvSpPr>
        <p:spPr>
          <a:xfrm>
            <a:off x="2116138" y="1581150"/>
            <a:ext cx="8083550" cy="4800600"/>
          </a:xfrm>
        </p:spPr>
        <p:txBody>
          <a:bodyPr vert="horz" lIns="92075" tIns="46038" rIns="92075" bIns="46038" rtlCol="0">
            <a:normAutofit/>
          </a:bodyPr>
          <a:lstStyle/>
          <a:p>
            <a:pPr eaLnBrk="1" hangingPunct="1">
              <a:buFont typeface="Wingdings" panose="05000000000000000000" pitchFamily="2" charset="2"/>
              <a:buNone/>
            </a:pPr>
            <a:r>
              <a:rPr lang="en-US" altLang="zh-CN">
                <a:latin typeface="Times New Roman" panose="02020603050405020304" pitchFamily="18" charset="0"/>
              </a:rPr>
              <a:t>procedure T; </a:t>
            </a:r>
          </a:p>
          <a:p>
            <a:pPr eaLnBrk="1" hangingPunct="1">
              <a:buFont typeface="Wingdings" panose="05000000000000000000" pitchFamily="2" charset="2"/>
              <a:buNone/>
            </a:pPr>
            <a:r>
              <a:rPr lang="en-US" altLang="zh-CN">
                <a:latin typeface="Times New Roman" panose="02020603050405020304" pitchFamily="18" charset="0"/>
              </a:rPr>
              <a:t>  begin</a:t>
            </a:r>
          </a:p>
          <a:p>
            <a:pPr eaLnBrk="1" hangingPunct="1">
              <a:buFont typeface="Wingdings" panose="05000000000000000000" pitchFamily="2" charset="2"/>
              <a:buNone/>
            </a:pPr>
            <a:r>
              <a:rPr lang="en-US" altLang="zh-CN">
                <a:latin typeface="Times New Roman" panose="02020603050405020304" pitchFamily="18" charset="0"/>
              </a:rPr>
              <a:t>      F;	                             F</a:t>
            </a:r>
            <a:r>
              <a:rPr lang="zh-CN" altLang="en-US">
                <a:latin typeface="Times New Roman" panose="02020603050405020304" pitchFamily="18" charset="0"/>
              </a:rPr>
              <a:t>的过程调用</a:t>
            </a:r>
          </a:p>
          <a:p>
            <a:pPr eaLnBrk="1" hangingPunct="1">
              <a:buFont typeface="Wingdings" panose="05000000000000000000" pitchFamily="2" charset="2"/>
              <a:buNone/>
            </a:pPr>
            <a:r>
              <a:rPr lang="zh-CN" altLang="en-US">
                <a:latin typeface="Times New Roman" panose="02020603050405020304" pitchFamily="18" charset="0"/>
              </a:rPr>
              <a:t>      </a:t>
            </a:r>
            <a:r>
              <a:rPr lang="en-US" altLang="zh-CN">
                <a:latin typeface="Times New Roman" panose="02020603050405020304" pitchFamily="18" charset="0"/>
              </a:rPr>
              <a:t>while lookhead='*' then</a:t>
            </a:r>
          </a:p>
          <a:p>
            <a:pPr eaLnBrk="1" hangingPunct="1">
              <a:buFont typeface="Wingdings" panose="05000000000000000000" pitchFamily="2" charset="2"/>
              <a:buNone/>
            </a:pPr>
            <a:r>
              <a:rPr lang="en-US" altLang="zh-CN">
                <a:latin typeface="Times New Roman" panose="02020603050405020304" pitchFamily="18" charset="0"/>
              </a:rPr>
              <a:t>        begin    			</a:t>
            </a:r>
            <a:r>
              <a:rPr lang="zh-CN" altLang="en-US">
                <a:latin typeface="Times New Roman" panose="02020603050405020304" pitchFamily="18" charset="0"/>
              </a:rPr>
              <a:t>当前符号等于*时</a:t>
            </a:r>
          </a:p>
          <a:p>
            <a:pPr eaLnBrk="1" hangingPunct="1">
              <a:buFont typeface="Wingdings" panose="05000000000000000000" pitchFamily="2" charset="2"/>
              <a:buNone/>
            </a:pPr>
            <a:r>
              <a:rPr lang="zh-CN" altLang="en-US">
                <a:latin typeface="Times New Roman" panose="02020603050405020304" pitchFamily="18" charset="0"/>
              </a:rPr>
              <a:t>            </a:t>
            </a:r>
            <a:r>
              <a:rPr lang="en-US" altLang="zh-CN">
                <a:latin typeface="Times New Roman" panose="02020603050405020304" pitchFamily="18" charset="0"/>
              </a:rPr>
              <a:t>match(‘*’);        </a:t>
            </a:r>
            <a:r>
              <a:rPr lang="zh-CN" altLang="en-US">
                <a:latin typeface="Times New Roman" panose="02020603050405020304" pitchFamily="18" charset="0"/>
              </a:rPr>
              <a:t>处理终结符*</a:t>
            </a:r>
          </a:p>
          <a:p>
            <a:pPr eaLnBrk="1" hangingPunct="1">
              <a:buFont typeface="Wingdings" panose="05000000000000000000" pitchFamily="2" charset="2"/>
              <a:buNone/>
            </a:pPr>
            <a:r>
              <a:rPr lang="zh-CN" altLang="en-US">
                <a:latin typeface="Times New Roman" panose="02020603050405020304" pitchFamily="18" charset="0"/>
              </a:rPr>
              <a:t>            </a:t>
            </a:r>
            <a:r>
              <a:rPr lang="en-US" altLang="zh-CN">
                <a:latin typeface="Times New Roman" panose="02020603050405020304" pitchFamily="18" charset="0"/>
              </a:rPr>
              <a:t>F             	F</a:t>
            </a:r>
            <a:r>
              <a:rPr lang="zh-CN" altLang="en-US">
                <a:latin typeface="Times New Roman" panose="02020603050405020304" pitchFamily="18" charset="0"/>
              </a:rPr>
              <a:t>的递归调用</a:t>
            </a:r>
          </a:p>
          <a:p>
            <a:pPr eaLnBrk="1" hangingPunct="1">
              <a:buFont typeface="Wingdings" panose="05000000000000000000" pitchFamily="2" charset="2"/>
              <a:buNone/>
            </a:pPr>
            <a:r>
              <a:rPr lang="zh-CN" altLang="en-US">
                <a:latin typeface="Times New Roman" panose="02020603050405020304" pitchFamily="18" charset="0"/>
              </a:rPr>
              <a:t>        </a:t>
            </a:r>
            <a:r>
              <a:rPr lang="en-US" altLang="zh-CN">
                <a:latin typeface="Times New Roman" panose="02020603050405020304" pitchFamily="18" charset="0"/>
              </a:rPr>
              <a:t>end</a:t>
            </a:r>
          </a:p>
          <a:p>
            <a:pPr eaLnBrk="1" hangingPunct="1">
              <a:buFont typeface="Wingdings" panose="05000000000000000000" pitchFamily="2" charset="2"/>
              <a:buNone/>
            </a:pPr>
            <a:r>
              <a:rPr lang="en-US" altLang="zh-CN">
                <a:latin typeface="Times New Roman" panose="02020603050405020304" pitchFamily="18" charset="0"/>
              </a:rPr>
              <a:t>  end;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1173507">
                                            <p:txEl>
                                              <p:pRg st="0" end="0"/>
                                            </p:txEl>
                                          </p:spTgt>
                                        </p:tgtEl>
                                        <p:attrNameLst>
                                          <p:attrName>style.visibility</p:attrName>
                                        </p:attrNameLst>
                                      </p:cBhvr>
                                      <p:to>
                                        <p:strVal val="visible"/>
                                      </p:to>
                                    </p:set>
                                    <p:animEffect transition="in" filter="wipe(up)">
                                      <p:cBhvr>
                                        <p:cTn id="7" dur="75"/>
                                        <p:tgtEl>
                                          <p:spTgt spid="117350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1173507">
                                            <p:txEl>
                                              <p:pRg st="1" end="1"/>
                                            </p:txEl>
                                          </p:spTgt>
                                        </p:tgtEl>
                                        <p:attrNameLst>
                                          <p:attrName>style.visibility</p:attrName>
                                        </p:attrNameLst>
                                      </p:cBhvr>
                                      <p:to>
                                        <p:strVal val="visible"/>
                                      </p:to>
                                    </p:set>
                                    <p:animEffect transition="in" filter="wipe(up)">
                                      <p:cBhvr>
                                        <p:cTn id="12" dur="75"/>
                                        <p:tgtEl>
                                          <p:spTgt spid="1173507">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TYP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1173507">
                                            <p:txEl>
                                              <p:pRg st="2" end="2"/>
                                            </p:txEl>
                                          </p:spTgt>
                                        </p:tgtEl>
                                        <p:attrNameLst>
                                          <p:attrName>style.visibility</p:attrName>
                                        </p:attrNameLst>
                                      </p:cBhvr>
                                      <p:to>
                                        <p:strVal val="visible"/>
                                      </p:to>
                                    </p:set>
                                    <p:animEffect transition="in" filter="wipe(up)">
                                      <p:cBhvr>
                                        <p:cTn id="17" dur="75"/>
                                        <p:tgtEl>
                                          <p:spTgt spid="1173507">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TYPE.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iterate type="lt">
                                    <p:tmPct val="100000"/>
                                  </p:iterate>
                                  <p:childTnLst>
                                    <p:set>
                                      <p:cBhvr>
                                        <p:cTn id="21" dur="1" fill="hold">
                                          <p:stCondLst>
                                            <p:cond delay="0"/>
                                          </p:stCondLst>
                                        </p:cTn>
                                        <p:tgtEl>
                                          <p:spTgt spid="1173507">
                                            <p:txEl>
                                              <p:pRg st="3" end="3"/>
                                            </p:txEl>
                                          </p:spTgt>
                                        </p:tgtEl>
                                        <p:attrNameLst>
                                          <p:attrName>style.visibility</p:attrName>
                                        </p:attrNameLst>
                                      </p:cBhvr>
                                      <p:to>
                                        <p:strVal val="visible"/>
                                      </p:to>
                                    </p:set>
                                    <p:animEffect transition="in" filter="wipe(up)">
                                      <p:cBhvr>
                                        <p:cTn id="22" dur="75"/>
                                        <p:tgtEl>
                                          <p:spTgt spid="1173507">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TYPE.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iterate type="lt">
                                    <p:tmPct val="100000"/>
                                  </p:iterate>
                                  <p:childTnLst>
                                    <p:set>
                                      <p:cBhvr>
                                        <p:cTn id="26" dur="1" fill="hold">
                                          <p:stCondLst>
                                            <p:cond delay="0"/>
                                          </p:stCondLst>
                                        </p:cTn>
                                        <p:tgtEl>
                                          <p:spTgt spid="1173507">
                                            <p:txEl>
                                              <p:pRg st="4" end="4"/>
                                            </p:txEl>
                                          </p:spTgt>
                                        </p:tgtEl>
                                        <p:attrNameLst>
                                          <p:attrName>style.visibility</p:attrName>
                                        </p:attrNameLst>
                                      </p:cBhvr>
                                      <p:to>
                                        <p:strVal val="visible"/>
                                      </p:to>
                                    </p:set>
                                    <p:animEffect transition="in" filter="wipe(up)">
                                      <p:cBhvr>
                                        <p:cTn id="27" dur="75"/>
                                        <p:tgtEl>
                                          <p:spTgt spid="1173507">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TYPE.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iterate type="lt">
                                    <p:tmPct val="100000"/>
                                  </p:iterate>
                                  <p:childTnLst>
                                    <p:set>
                                      <p:cBhvr>
                                        <p:cTn id="31" dur="1" fill="hold">
                                          <p:stCondLst>
                                            <p:cond delay="0"/>
                                          </p:stCondLst>
                                        </p:cTn>
                                        <p:tgtEl>
                                          <p:spTgt spid="1173507">
                                            <p:txEl>
                                              <p:pRg st="5" end="5"/>
                                            </p:txEl>
                                          </p:spTgt>
                                        </p:tgtEl>
                                        <p:attrNameLst>
                                          <p:attrName>style.visibility</p:attrName>
                                        </p:attrNameLst>
                                      </p:cBhvr>
                                      <p:to>
                                        <p:strVal val="visible"/>
                                      </p:to>
                                    </p:set>
                                    <p:animEffect transition="in" filter="wipe(up)">
                                      <p:cBhvr>
                                        <p:cTn id="32" dur="75"/>
                                        <p:tgtEl>
                                          <p:spTgt spid="1173507">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TYPE.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iterate type="lt">
                                    <p:tmPct val="100000"/>
                                  </p:iterate>
                                  <p:childTnLst>
                                    <p:set>
                                      <p:cBhvr>
                                        <p:cTn id="36" dur="1" fill="hold">
                                          <p:stCondLst>
                                            <p:cond delay="0"/>
                                          </p:stCondLst>
                                        </p:cTn>
                                        <p:tgtEl>
                                          <p:spTgt spid="1173507">
                                            <p:txEl>
                                              <p:pRg st="6" end="6"/>
                                            </p:txEl>
                                          </p:spTgt>
                                        </p:tgtEl>
                                        <p:attrNameLst>
                                          <p:attrName>style.visibility</p:attrName>
                                        </p:attrNameLst>
                                      </p:cBhvr>
                                      <p:to>
                                        <p:strVal val="visible"/>
                                      </p:to>
                                    </p:set>
                                    <p:animEffect transition="in" filter="wipe(up)">
                                      <p:cBhvr>
                                        <p:cTn id="37" dur="75"/>
                                        <p:tgtEl>
                                          <p:spTgt spid="1173507">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TYPE.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iterate type="lt">
                                    <p:tmPct val="100000"/>
                                  </p:iterate>
                                  <p:childTnLst>
                                    <p:set>
                                      <p:cBhvr>
                                        <p:cTn id="41" dur="1" fill="hold">
                                          <p:stCondLst>
                                            <p:cond delay="0"/>
                                          </p:stCondLst>
                                        </p:cTn>
                                        <p:tgtEl>
                                          <p:spTgt spid="1173507">
                                            <p:txEl>
                                              <p:pRg st="7" end="7"/>
                                            </p:txEl>
                                          </p:spTgt>
                                        </p:tgtEl>
                                        <p:attrNameLst>
                                          <p:attrName>style.visibility</p:attrName>
                                        </p:attrNameLst>
                                      </p:cBhvr>
                                      <p:to>
                                        <p:strVal val="visible"/>
                                      </p:to>
                                    </p:set>
                                    <p:animEffect transition="in" filter="wipe(up)">
                                      <p:cBhvr>
                                        <p:cTn id="42" dur="75"/>
                                        <p:tgtEl>
                                          <p:spTgt spid="1173507">
                                            <p:txEl>
                                              <p:pRg st="7" end="7"/>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TYPE.WAV"/>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iterate type="lt">
                                    <p:tmPct val="100000"/>
                                  </p:iterate>
                                  <p:childTnLst>
                                    <p:set>
                                      <p:cBhvr>
                                        <p:cTn id="46" dur="1" fill="hold">
                                          <p:stCondLst>
                                            <p:cond delay="0"/>
                                          </p:stCondLst>
                                        </p:cTn>
                                        <p:tgtEl>
                                          <p:spTgt spid="1173507">
                                            <p:txEl>
                                              <p:pRg st="8" end="8"/>
                                            </p:txEl>
                                          </p:spTgt>
                                        </p:tgtEl>
                                        <p:attrNameLst>
                                          <p:attrName>style.visibility</p:attrName>
                                        </p:attrNameLst>
                                      </p:cBhvr>
                                      <p:to>
                                        <p:strVal val="visible"/>
                                      </p:to>
                                    </p:set>
                                    <p:animEffect transition="in" filter="wipe(up)">
                                      <p:cBhvr>
                                        <p:cTn id="47" dur="75"/>
                                        <p:tgtEl>
                                          <p:spTgt spid="1173507">
                                            <p:txEl>
                                              <p:pRg st="8" end="8"/>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3507" grpId="0" build="p"/>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4FAB3984-E514-4B8E-90AB-07FD4BC09D09}"/>
              </a:ext>
            </a:extLst>
          </p:cNvPr>
          <p:cNvSpPr>
            <a:spLocks noGrp="1"/>
          </p:cNvSpPr>
          <p:nvPr>
            <p:ph type="dt" sz="quarter" idx="10"/>
          </p:nvPr>
        </p:nvSpPr>
        <p:spPr bwMode="auto">
          <a:xfrm>
            <a:off x="1981200" y="6245225"/>
            <a:ext cx="2133600" cy="476250"/>
          </a:xfrm>
          <a:ln>
            <a:miter lim="800000"/>
          </a:ln>
        </p:spPr>
        <p:txBody>
          <a:bodyPr vert="horz" wrap="square" lIns="91440" tIns="45720" rIns="91440" bIns="45720" numCol="1" rtlCol="0" anchor="t" anchorCtr="0" compatLnSpc="1"/>
          <a:lstStyle/>
          <a:p>
            <a:pPr>
              <a:buFontTx/>
              <a:buNone/>
              <a:defRPr/>
            </a:pPr>
            <a:fld id="{555E49C8-D00C-434D-86B9-DC23FF5926E9}" type="datetime1">
              <a:rPr lang="zh-CN" altLang="en-US" noProof="0" smtClean="0">
                <a:latin typeface="+mn-lt"/>
              </a:rPr>
              <a:pPr>
                <a:buFontTx/>
                <a:buNone/>
                <a:defRPr/>
              </a:pPr>
              <a:t>2024/5/7</a:t>
            </a:fld>
            <a:endParaRPr lang="en-US" altLang="zh-CN" noProof="0">
              <a:latin typeface="+mn-lt"/>
            </a:endParaRPr>
          </a:p>
        </p:txBody>
      </p:sp>
      <p:sp>
        <p:nvSpPr>
          <p:cNvPr id="82947" name="灯片编号占位符 5">
            <a:extLst>
              <a:ext uri="{FF2B5EF4-FFF2-40B4-BE49-F238E27FC236}">
                <a16:creationId xmlns:a16="http://schemas.microsoft.com/office/drawing/2014/main" id="{85A276BE-BCBF-48FD-889D-D04039C55F65}"/>
              </a:ext>
            </a:extLst>
          </p:cNvPr>
          <p:cNvSpPr>
            <a:spLocks noGrp="1" noChangeArrowheads="1"/>
          </p:cNvSpPr>
          <p:nvPr>
            <p:ph type="sldNum" sz="quarter" idx="12"/>
          </p:nvPr>
        </p:nvSpPr>
        <p:spPr bwMode="auto">
          <a:xfrm>
            <a:off x="8077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fld id="{777EEAC9-F6D8-4209-9916-F6C11F0805D5}" type="slidenum">
              <a:rPr lang="en-US" altLang="zh-CN" sz="1400">
                <a:latin typeface="Arial" panose="020B0604020202020204" pitchFamily="34" charset="0"/>
              </a:rPr>
              <a:pPr/>
              <a:t>41</a:t>
            </a:fld>
            <a:endParaRPr lang="en-US" altLang="zh-CN" sz="1400">
              <a:latin typeface="Arial" panose="020B0604020202020204" pitchFamily="34" charset="0"/>
            </a:endParaRPr>
          </a:p>
        </p:txBody>
      </p:sp>
      <p:sp>
        <p:nvSpPr>
          <p:cNvPr id="1174530" name="Rectangle 2">
            <a:extLst>
              <a:ext uri="{FF2B5EF4-FFF2-40B4-BE49-F238E27FC236}">
                <a16:creationId xmlns:a16="http://schemas.microsoft.com/office/drawing/2014/main" id="{EA48B912-4900-473B-B3EE-C1BE495E1B01}"/>
              </a:ext>
            </a:extLst>
          </p:cNvPr>
          <p:cNvSpPr>
            <a:spLocks noGrp="1" noChangeArrowheads="1"/>
          </p:cNvSpPr>
          <p:nvPr>
            <p:ph type="title" idx="4294967295"/>
          </p:nvPr>
        </p:nvSpPr>
        <p:spPr>
          <a:xfrm>
            <a:off x="2640014" y="352425"/>
            <a:ext cx="5659437" cy="628650"/>
          </a:xfrm>
        </p:spPr>
        <p:txBody>
          <a:bodyPr vert="horz" lIns="92075" tIns="46038" rIns="92075" bIns="46038" rtlCol="0" anchor="ctr">
            <a:normAutofit fontScale="90000"/>
          </a:bodyPr>
          <a:lstStyle/>
          <a:p>
            <a:pPr eaLnBrk="1" hangingPunct="1">
              <a:defRPr/>
            </a:pPr>
            <a:r>
              <a:rPr lang="zh-CN" altLang="en-US" dirty="0">
                <a:latin typeface="Times New Roman" pitchFamily="18" charset="0"/>
                <a:ea typeface="楷体_GB2312" pitchFamily="49" charset="-122"/>
              </a:rPr>
              <a:t>Ｆ的子程序</a:t>
            </a:r>
            <a:r>
              <a:rPr lang="en-US" altLang="zh-CN" dirty="0">
                <a:latin typeface="Times New Roman" pitchFamily="18" charset="0"/>
                <a:ea typeface="楷体_GB2312" pitchFamily="49" charset="-122"/>
              </a:rPr>
              <a:t>(</a:t>
            </a:r>
            <a:r>
              <a:rPr lang="en-US" altLang="zh-CN" dirty="0">
                <a:effectLst>
                  <a:outerShdw blurRad="38100" dist="38100" dir="2700000" algn="tl">
                    <a:srgbClr val="C0C0C0"/>
                  </a:outerShdw>
                </a:effectLst>
                <a:latin typeface="Times New Roman" pitchFamily="18" charset="0"/>
                <a:ea typeface="楷体_GB2312" pitchFamily="49" charset="-122"/>
              </a:rPr>
              <a:t>F→(E)|id</a:t>
            </a:r>
            <a:r>
              <a:rPr lang="en-US" altLang="zh-CN" dirty="0">
                <a:latin typeface="Times New Roman" pitchFamily="18" charset="0"/>
                <a:ea typeface="楷体_GB2312" pitchFamily="49" charset="-122"/>
              </a:rPr>
              <a:t>)</a:t>
            </a:r>
          </a:p>
        </p:txBody>
      </p:sp>
      <p:sp>
        <p:nvSpPr>
          <p:cNvPr id="1174531" name="Rectangle 3">
            <a:extLst>
              <a:ext uri="{FF2B5EF4-FFF2-40B4-BE49-F238E27FC236}">
                <a16:creationId xmlns:a16="http://schemas.microsoft.com/office/drawing/2014/main" id="{A2896BCF-2368-44E8-BBCA-B30EED20C11D}"/>
              </a:ext>
            </a:extLst>
          </p:cNvPr>
          <p:cNvSpPr>
            <a:spLocks noGrp="1" noChangeArrowheads="1"/>
          </p:cNvSpPr>
          <p:nvPr>
            <p:ph type="body" idx="4294967295"/>
          </p:nvPr>
        </p:nvSpPr>
        <p:spPr>
          <a:xfrm>
            <a:off x="2424113" y="1508125"/>
            <a:ext cx="6851650" cy="4800600"/>
          </a:xfrm>
        </p:spPr>
        <p:txBody>
          <a:bodyPr vert="horz" lIns="92075" tIns="46038" rIns="92075" bIns="46038" rtlCol="0">
            <a:normAutofit fontScale="92500" lnSpcReduction="10000"/>
          </a:bodyPr>
          <a:lstStyle/>
          <a:p>
            <a:pPr eaLnBrk="1" hangingPunct="1">
              <a:lnSpc>
                <a:spcPct val="90000"/>
              </a:lnSpc>
              <a:buFont typeface="Wingdings" panose="05000000000000000000" pitchFamily="2" charset="2"/>
              <a:buNone/>
            </a:pPr>
            <a:r>
              <a:rPr lang="en-US" altLang="zh-CN" sz="2400">
                <a:latin typeface="Times New Roman" panose="02020603050405020304" pitchFamily="18" charset="0"/>
              </a:rPr>
              <a:t>procedure F; </a:t>
            </a:r>
          </a:p>
          <a:p>
            <a:pPr eaLnBrk="1" hangingPunct="1">
              <a:lnSpc>
                <a:spcPct val="90000"/>
              </a:lnSpc>
              <a:buFont typeface="Wingdings" panose="05000000000000000000" pitchFamily="2" charset="2"/>
              <a:buNone/>
            </a:pPr>
            <a:r>
              <a:rPr lang="en-US" altLang="zh-CN" sz="2400">
                <a:latin typeface="Times New Roman" panose="02020603050405020304" pitchFamily="18" charset="0"/>
              </a:rPr>
              <a:t>  begin</a:t>
            </a:r>
          </a:p>
          <a:p>
            <a:pPr eaLnBrk="1" hangingPunct="1">
              <a:lnSpc>
                <a:spcPct val="90000"/>
              </a:lnSpc>
              <a:buFont typeface="Wingdings" panose="05000000000000000000" pitchFamily="2" charset="2"/>
              <a:buNone/>
            </a:pPr>
            <a:r>
              <a:rPr lang="en-US" altLang="zh-CN" sz="2400">
                <a:latin typeface="Times New Roman" panose="02020603050405020304" pitchFamily="18" charset="0"/>
              </a:rPr>
              <a:t>      if lookhead='(' then </a:t>
            </a:r>
          </a:p>
          <a:p>
            <a:pPr eaLnBrk="1" hangingPunct="1">
              <a:lnSpc>
                <a:spcPct val="90000"/>
              </a:lnSpc>
              <a:buFont typeface="Wingdings" panose="05000000000000000000" pitchFamily="2" charset="2"/>
              <a:buNone/>
            </a:pPr>
            <a:r>
              <a:rPr lang="en-US" altLang="zh-CN" sz="2400">
                <a:latin typeface="Times New Roman" panose="02020603050405020304" pitchFamily="18" charset="0"/>
              </a:rPr>
              <a:t>          begin    		</a:t>
            </a:r>
            <a:r>
              <a:rPr lang="zh-CN" altLang="en-US" sz="2400">
                <a:latin typeface="Times New Roman" panose="02020603050405020304" pitchFamily="18" charset="0"/>
              </a:rPr>
              <a:t>当前符号等于（</a:t>
            </a:r>
          </a:p>
          <a:p>
            <a:pPr eaLnBrk="1" hangingPunct="1">
              <a:lnSpc>
                <a:spcPct val="90000"/>
              </a:lnSpc>
              <a:buFont typeface="Wingdings" panose="05000000000000000000" pitchFamily="2" charset="2"/>
              <a:buNone/>
            </a:pPr>
            <a:r>
              <a:rPr lang="zh-CN" altLang="en-US" sz="2400">
                <a:latin typeface="Times New Roman" panose="02020603050405020304" pitchFamily="18" charset="0"/>
              </a:rPr>
              <a:t>              </a:t>
            </a:r>
            <a:r>
              <a:rPr lang="en-US" altLang="zh-CN" sz="2400">
                <a:latin typeface="Times New Roman" panose="02020603050405020304" pitchFamily="18" charset="0"/>
              </a:rPr>
              <a:t>match('(');      </a:t>
            </a:r>
            <a:r>
              <a:rPr lang="zh-CN" altLang="en-US" sz="2400">
                <a:latin typeface="Times New Roman" panose="02020603050405020304" pitchFamily="18" charset="0"/>
              </a:rPr>
              <a:t>处理终结符（</a:t>
            </a:r>
          </a:p>
          <a:p>
            <a:pPr eaLnBrk="1" hangingPunct="1">
              <a:lnSpc>
                <a:spcPct val="90000"/>
              </a:lnSpc>
              <a:buFont typeface="Wingdings" panose="05000000000000000000" pitchFamily="2" charset="2"/>
              <a:buNone/>
            </a:pPr>
            <a:r>
              <a:rPr lang="zh-CN" altLang="en-US" sz="2400">
                <a:latin typeface="Times New Roman" panose="02020603050405020304" pitchFamily="18" charset="0"/>
              </a:rPr>
              <a:t>              </a:t>
            </a:r>
            <a:r>
              <a:rPr lang="en-US" altLang="zh-CN" sz="2400">
                <a:latin typeface="Times New Roman" panose="02020603050405020304" pitchFamily="18" charset="0"/>
              </a:rPr>
              <a:t>E;			</a:t>
            </a:r>
            <a:r>
              <a:rPr lang="zh-CN" altLang="en-US" sz="2400">
                <a:latin typeface="Times New Roman" panose="02020603050405020304" pitchFamily="18" charset="0"/>
              </a:rPr>
              <a:t>Ｅ的递归调用</a:t>
            </a:r>
          </a:p>
          <a:p>
            <a:pPr eaLnBrk="1" hangingPunct="1">
              <a:lnSpc>
                <a:spcPct val="90000"/>
              </a:lnSpc>
              <a:buFont typeface="Wingdings" panose="05000000000000000000" pitchFamily="2" charset="2"/>
              <a:buNone/>
            </a:pPr>
            <a:r>
              <a:rPr lang="zh-CN" altLang="en-US" sz="2400">
                <a:latin typeface="Times New Roman" panose="02020603050405020304" pitchFamily="18" charset="0"/>
              </a:rPr>
              <a:t>              </a:t>
            </a:r>
            <a:r>
              <a:rPr lang="en-US" altLang="zh-CN" sz="2400">
                <a:latin typeface="Times New Roman" panose="02020603050405020304" pitchFamily="18" charset="0"/>
              </a:rPr>
              <a:t>match(')');      </a:t>
            </a:r>
            <a:r>
              <a:rPr lang="zh-CN" altLang="en-US" sz="2400">
                <a:latin typeface="Times New Roman" panose="02020603050405020304" pitchFamily="18" charset="0"/>
              </a:rPr>
              <a:t>处理终结符）</a:t>
            </a:r>
          </a:p>
          <a:p>
            <a:pPr eaLnBrk="1" hangingPunct="1">
              <a:lnSpc>
                <a:spcPct val="90000"/>
              </a:lnSpc>
              <a:buFont typeface="Wingdings" panose="05000000000000000000" pitchFamily="2" charset="2"/>
              <a:buNone/>
            </a:pPr>
            <a:r>
              <a:rPr lang="zh-CN" altLang="en-US" sz="2400">
                <a:latin typeface="Times New Roman" panose="02020603050405020304" pitchFamily="18" charset="0"/>
              </a:rPr>
              <a:t>          </a:t>
            </a:r>
            <a:r>
              <a:rPr lang="en-US" altLang="zh-CN" sz="2400">
                <a:latin typeface="Times New Roman" panose="02020603050405020304" pitchFamily="18" charset="0"/>
              </a:rPr>
              <a:t>end</a:t>
            </a:r>
          </a:p>
          <a:p>
            <a:pPr eaLnBrk="1" hangingPunct="1">
              <a:lnSpc>
                <a:spcPct val="90000"/>
              </a:lnSpc>
              <a:buFont typeface="Wingdings" panose="05000000000000000000" pitchFamily="2" charset="2"/>
              <a:buNone/>
            </a:pPr>
            <a:r>
              <a:rPr lang="en-US" altLang="zh-CN" sz="2400">
                <a:latin typeface="Times New Roman" panose="02020603050405020304" pitchFamily="18" charset="0"/>
              </a:rPr>
              <a:t>      else if lookhead=id then </a:t>
            </a:r>
          </a:p>
          <a:p>
            <a:pPr eaLnBrk="1" hangingPunct="1">
              <a:lnSpc>
                <a:spcPct val="90000"/>
              </a:lnSpc>
              <a:buFont typeface="Wingdings" panose="05000000000000000000" pitchFamily="2" charset="2"/>
              <a:buNone/>
            </a:pPr>
            <a:r>
              <a:rPr lang="en-US" altLang="zh-CN" sz="2400">
                <a:latin typeface="Times New Roman" panose="02020603050405020304" pitchFamily="18" charset="0"/>
              </a:rPr>
              <a:t>			match(id)            </a:t>
            </a:r>
            <a:r>
              <a:rPr lang="zh-CN" altLang="en-US" sz="2400">
                <a:latin typeface="Times New Roman" panose="02020603050405020304" pitchFamily="18" charset="0"/>
              </a:rPr>
              <a:t>处理终结符</a:t>
            </a:r>
            <a:r>
              <a:rPr lang="en-US" altLang="zh-CN" sz="2400">
                <a:latin typeface="Times New Roman" panose="02020603050405020304" pitchFamily="18" charset="0"/>
              </a:rPr>
              <a:t>id</a:t>
            </a:r>
          </a:p>
          <a:p>
            <a:pPr eaLnBrk="1" hangingPunct="1">
              <a:lnSpc>
                <a:spcPct val="90000"/>
              </a:lnSpc>
              <a:buFont typeface="Wingdings" panose="05000000000000000000" pitchFamily="2" charset="2"/>
              <a:buNone/>
            </a:pPr>
            <a:r>
              <a:rPr lang="en-US" altLang="zh-CN" sz="2400">
                <a:latin typeface="Times New Roman" panose="02020603050405020304" pitchFamily="18" charset="0"/>
              </a:rPr>
              <a:t>      else error               </a:t>
            </a:r>
            <a:r>
              <a:rPr lang="zh-CN" altLang="en-US" sz="2400">
                <a:latin typeface="Times New Roman" panose="02020603050405020304" pitchFamily="18" charset="0"/>
              </a:rPr>
              <a:t>出错处理</a:t>
            </a:r>
          </a:p>
          <a:p>
            <a:pPr eaLnBrk="1" hangingPunct="1">
              <a:lnSpc>
                <a:spcPct val="90000"/>
              </a:lnSpc>
              <a:buFont typeface="Wingdings" panose="05000000000000000000" pitchFamily="2" charset="2"/>
              <a:buNone/>
            </a:pPr>
            <a:r>
              <a:rPr lang="zh-CN" altLang="en-US" sz="2400">
                <a:latin typeface="Times New Roman" panose="02020603050405020304" pitchFamily="18" charset="0"/>
              </a:rPr>
              <a:t>  </a:t>
            </a:r>
            <a:r>
              <a:rPr lang="en-US" altLang="zh-CN" sz="2400">
                <a:latin typeface="Times New Roman" panose="02020603050405020304" pitchFamily="18" charset="0"/>
              </a:rPr>
              <a:t>end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1174531">
                                            <p:txEl>
                                              <p:pRg st="0" end="0"/>
                                            </p:txEl>
                                          </p:spTgt>
                                        </p:tgtEl>
                                        <p:attrNameLst>
                                          <p:attrName>style.visibility</p:attrName>
                                        </p:attrNameLst>
                                      </p:cBhvr>
                                      <p:to>
                                        <p:strVal val="visible"/>
                                      </p:to>
                                    </p:set>
                                    <p:animEffect transition="in" filter="wipe(up)">
                                      <p:cBhvr>
                                        <p:cTn id="7" dur="75"/>
                                        <p:tgtEl>
                                          <p:spTgt spid="1174531">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1174531">
                                            <p:txEl>
                                              <p:pRg st="1" end="1"/>
                                            </p:txEl>
                                          </p:spTgt>
                                        </p:tgtEl>
                                        <p:attrNameLst>
                                          <p:attrName>style.visibility</p:attrName>
                                        </p:attrNameLst>
                                      </p:cBhvr>
                                      <p:to>
                                        <p:strVal val="visible"/>
                                      </p:to>
                                    </p:set>
                                    <p:animEffect transition="in" filter="wipe(up)">
                                      <p:cBhvr>
                                        <p:cTn id="12" dur="75"/>
                                        <p:tgtEl>
                                          <p:spTgt spid="1174531">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TYP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1174531">
                                            <p:txEl>
                                              <p:pRg st="2" end="2"/>
                                            </p:txEl>
                                          </p:spTgt>
                                        </p:tgtEl>
                                        <p:attrNameLst>
                                          <p:attrName>style.visibility</p:attrName>
                                        </p:attrNameLst>
                                      </p:cBhvr>
                                      <p:to>
                                        <p:strVal val="visible"/>
                                      </p:to>
                                    </p:set>
                                    <p:animEffect transition="in" filter="wipe(up)">
                                      <p:cBhvr>
                                        <p:cTn id="17" dur="75"/>
                                        <p:tgtEl>
                                          <p:spTgt spid="1174531">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TYPE.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iterate type="lt">
                                    <p:tmPct val="100000"/>
                                  </p:iterate>
                                  <p:childTnLst>
                                    <p:set>
                                      <p:cBhvr>
                                        <p:cTn id="21" dur="1" fill="hold">
                                          <p:stCondLst>
                                            <p:cond delay="0"/>
                                          </p:stCondLst>
                                        </p:cTn>
                                        <p:tgtEl>
                                          <p:spTgt spid="1174531">
                                            <p:txEl>
                                              <p:pRg st="3" end="3"/>
                                            </p:txEl>
                                          </p:spTgt>
                                        </p:tgtEl>
                                        <p:attrNameLst>
                                          <p:attrName>style.visibility</p:attrName>
                                        </p:attrNameLst>
                                      </p:cBhvr>
                                      <p:to>
                                        <p:strVal val="visible"/>
                                      </p:to>
                                    </p:set>
                                    <p:animEffect transition="in" filter="wipe(up)">
                                      <p:cBhvr>
                                        <p:cTn id="22" dur="75"/>
                                        <p:tgtEl>
                                          <p:spTgt spid="1174531">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TYPE.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iterate type="lt">
                                    <p:tmPct val="100000"/>
                                  </p:iterate>
                                  <p:childTnLst>
                                    <p:set>
                                      <p:cBhvr>
                                        <p:cTn id="26" dur="1" fill="hold">
                                          <p:stCondLst>
                                            <p:cond delay="0"/>
                                          </p:stCondLst>
                                        </p:cTn>
                                        <p:tgtEl>
                                          <p:spTgt spid="1174531">
                                            <p:txEl>
                                              <p:pRg st="4" end="4"/>
                                            </p:txEl>
                                          </p:spTgt>
                                        </p:tgtEl>
                                        <p:attrNameLst>
                                          <p:attrName>style.visibility</p:attrName>
                                        </p:attrNameLst>
                                      </p:cBhvr>
                                      <p:to>
                                        <p:strVal val="visible"/>
                                      </p:to>
                                    </p:set>
                                    <p:animEffect transition="in" filter="wipe(up)">
                                      <p:cBhvr>
                                        <p:cTn id="27" dur="75"/>
                                        <p:tgtEl>
                                          <p:spTgt spid="1174531">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TYPE.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iterate type="lt">
                                    <p:tmPct val="100000"/>
                                  </p:iterate>
                                  <p:childTnLst>
                                    <p:set>
                                      <p:cBhvr>
                                        <p:cTn id="31" dur="1" fill="hold">
                                          <p:stCondLst>
                                            <p:cond delay="0"/>
                                          </p:stCondLst>
                                        </p:cTn>
                                        <p:tgtEl>
                                          <p:spTgt spid="1174531">
                                            <p:txEl>
                                              <p:pRg st="5" end="5"/>
                                            </p:txEl>
                                          </p:spTgt>
                                        </p:tgtEl>
                                        <p:attrNameLst>
                                          <p:attrName>style.visibility</p:attrName>
                                        </p:attrNameLst>
                                      </p:cBhvr>
                                      <p:to>
                                        <p:strVal val="visible"/>
                                      </p:to>
                                    </p:set>
                                    <p:animEffect transition="in" filter="wipe(up)">
                                      <p:cBhvr>
                                        <p:cTn id="32" dur="75"/>
                                        <p:tgtEl>
                                          <p:spTgt spid="1174531">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TYPE.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iterate type="lt">
                                    <p:tmPct val="100000"/>
                                  </p:iterate>
                                  <p:childTnLst>
                                    <p:set>
                                      <p:cBhvr>
                                        <p:cTn id="36" dur="1" fill="hold">
                                          <p:stCondLst>
                                            <p:cond delay="0"/>
                                          </p:stCondLst>
                                        </p:cTn>
                                        <p:tgtEl>
                                          <p:spTgt spid="1174531">
                                            <p:txEl>
                                              <p:pRg st="6" end="6"/>
                                            </p:txEl>
                                          </p:spTgt>
                                        </p:tgtEl>
                                        <p:attrNameLst>
                                          <p:attrName>style.visibility</p:attrName>
                                        </p:attrNameLst>
                                      </p:cBhvr>
                                      <p:to>
                                        <p:strVal val="visible"/>
                                      </p:to>
                                    </p:set>
                                    <p:animEffect transition="in" filter="wipe(up)">
                                      <p:cBhvr>
                                        <p:cTn id="37" dur="75"/>
                                        <p:tgtEl>
                                          <p:spTgt spid="1174531">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TYPE.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iterate type="lt">
                                    <p:tmPct val="100000"/>
                                  </p:iterate>
                                  <p:childTnLst>
                                    <p:set>
                                      <p:cBhvr>
                                        <p:cTn id="41" dur="1" fill="hold">
                                          <p:stCondLst>
                                            <p:cond delay="0"/>
                                          </p:stCondLst>
                                        </p:cTn>
                                        <p:tgtEl>
                                          <p:spTgt spid="1174531">
                                            <p:txEl>
                                              <p:pRg st="7" end="7"/>
                                            </p:txEl>
                                          </p:spTgt>
                                        </p:tgtEl>
                                        <p:attrNameLst>
                                          <p:attrName>style.visibility</p:attrName>
                                        </p:attrNameLst>
                                      </p:cBhvr>
                                      <p:to>
                                        <p:strVal val="visible"/>
                                      </p:to>
                                    </p:set>
                                    <p:animEffect transition="in" filter="wipe(up)">
                                      <p:cBhvr>
                                        <p:cTn id="42" dur="75"/>
                                        <p:tgtEl>
                                          <p:spTgt spid="1174531">
                                            <p:txEl>
                                              <p:pRg st="7" end="7"/>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TYPE.WAV"/>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iterate type="lt">
                                    <p:tmPct val="100000"/>
                                  </p:iterate>
                                  <p:childTnLst>
                                    <p:set>
                                      <p:cBhvr>
                                        <p:cTn id="46" dur="1" fill="hold">
                                          <p:stCondLst>
                                            <p:cond delay="0"/>
                                          </p:stCondLst>
                                        </p:cTn>
                                        <p:tgtEl>
                                          <p:spTgt spid="1174531">
                                            <p:txEl>
                                              <p:pRg st="8" end="8"/>
                                            </p:txEl>
                                          </p:spTgt>
                                        </p:tgtEl>
                                        <p:attrNameLst>
                                          <p:attrName>style.visibility</p:attrName>
                                        </p:attrNameLst>
                                      </p:cBhvr>
                                      <p:to>
                                        <p:strVal val="visible"/>
                                      </p:to>
                                    </p:set>
                                    <p:animEffect transition="in" filter="wipe(up)">
                                      <p:cBhvr>
                                        <p:cTn id="47" dur="75"/>
                                        <p:tgtEl>
                                          <p:spTgt spid="1174531">
                                            <p:txEl>
                                              <p:pRg st="8" end="8"/>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2" name="TYPE.WAV"/>
                                        </p:tgtEl>
                                      </p:cMediaNode>
                                    </p:audio>
                                  </p:sub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grpId="0" nodeType="clickEffect">
                                  <p:stCondLst>
                                    <p:cond delay="0"/>
                                  </p:stCondLst>
                                  <p:iterate type="lt">
                                    <p:tmPct val="100000"/>
                                  </p:iterate>
                                  <p:childTnLst>
                                    <p:set>
                                      <p:cBhvr>
                                        <p:cTn id="51" dur="1" fill="hold">
                                          <p:stCondLst>
                                            <p:cond delay="0"/>
                                          </p:stCondLst>
                                        </p:cTn>
                                        <p:tgtEl>
                                          <p:spTgt spid="1174531">
                                            <p:txEl>
                                              <p:pRg st="9" end="9"/>
                                            </p:txEl>
                                          </p:spTgt>
                                        </p:tgtEl>
                                        <p:attrNameLst>
                                          <p:attrName>style.visibility</p:attrName>
                                        </p:attrNameLst>
                                      </p:cBhvr>
                                      <p:to>
                                        <p:strVal val="visible"/>
                                      </p:to>
                                    </p:set>
                                    <p:animEffect transition="in" filter="wipe(up)">
                                      <p:cBhvr>
                                        <p:cTn id="52" dur="75"/>
                                        <p:tgtEl>
                                          <p:spTgt spid="1174531">
                                            <p:txEl>
                                              <p:pRg st="9" end="9"/>
                                            </p:txEl>
                                          </p:spTgt>
                                        </p:tgtEl>
                                      </p:cBhvr>
                                    </p:animEffect>
                                  </p:childTnLst>
                                  <p:subTnLst>
                                    <p:audio>
                                      <p:cMediaNode>
                                        <p:cTn display="0" masterRel="sameClick">
                                          <p:stCondLst>
                                            <p:cond evt="begin" delay="0">
                                              <p:tn val="50"/>
                                            </p:cond>
                                          </p:stCondLst>
                                          <p:endCondLst>
                                            <p:cond evt="onStopAudio" delay="0">
                                              <p:tgtEl>
                                                <p:sldTgt/>
                                              </p:tgtEl>
                                            </p:cond>
                                          </p:endCondLst>
                                        </p:cTn>
                                        <p:tgtEl>
                                          <p:sndTgt r:embed="rId2" name="TYPE.WAV"/>
                                        </p:tgtEl>
                                      </p:cMediaNode>
                                    </p:audio>
                                  </p:sub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grpId="0" nodeType="clickEffect">
                                  <p:stCondLst>
                                    <p:cond delay="0"/>
                                  </p:stCondLst>
                                  <p:iterate type="lt">
                                    <p:tmPct val="100000"/>
                                  </p:iterate>
                                  <p:childTnLst>
                                    <p:set>
                                      <p:cBhvr>
                                        <p:cTn id="56" dur="1" fill="hold">
                                          <p:stCondLst>
                                            <p:cond delay="0"/>
                                          </p:stCondLst>
                                        </p:cTn>
                                        <p:tgtEl>
                                          <p:spTgt spid="1174531">
                                            <p:txEl>
                                              <p:pRg st="10" end="10"/>
                                            </p:txEl>
                                          </p:spTgt>
                                        </p:tgtEl>
                                        <p:attrNameLst>
                                          <p:attrName>style.visibility</p:attrName>
                                        </p:attrNameLst>
                                      </p:cBhvr>
                                      <p:to>
                                        <p:strVal val="visible"/>
                                      </p:to>
                                    </p:set>
                                    <p:animEffect transition="in" filter="wipe(up)">
                                      <p:cBhvr>
                                        <p:cTn id="57" dur="75"/>
                                        <p:tgtEl>
                                          <p:spTgt spid="1174531">
                                            <p:txEl>
                                              <p:pRg st="10" end="10"/>
                                            </p:txEl>
                                          </p:spTgt>
                                        </p:tgtEl>
                                      </p:cBhvr>
                                    </p:animEffect>
                                  </p:childTnLst>
                                  <p:subTnLst>
                                    <p:audio>
                                      <p:cMediaNode>
                                        <p:cTn display="0" masterRel="sameClick">
                                          <p:stCondLst>
                                            <p:cond evt="begin" delay="0">
                                              <p:tn val="55"/>
                                            </p:cond>
                                          </p:stCondLst>
                                          <p:endCondLst>
                                            <p:cond evt="onStopAudio" delay="0">
                                              <p:tgtEl>
                                                <p:sldTgt/>
                                              </p:tgtEl>
                                            </p:cond>
                                          </p:endCondLst>
                                        </p:cTn>
                                        <p:tgtEl>
                                          <p:sndTgt r:embed="rId2" name="TYPE.WAV"/>
                                        </p:tgtEl>
                                      </p:cMediaNode>
                                    </p:audio>
                                  </p:sub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1" fill="hold" grpId="0" nodeType="clickEffect">
                                  <p:stCondLst>
                                    <p:cond delay="0"/>
                                  </p:stCondLst>
                                  <p:iterate type="lt">
                                    <p:tmPct val="100000"/>
                                  </p:iterate>
                                  <p:childTnLst>
                                    <p:set>
                                      <p:cBhvr>
                                        <p:cTn id="61" dur="1" fill="hold">
                                          <p:stCondLst>
                                            <p:cond delay="0"/>
                                          </p:stCondLst>
                                        </p:cTn>
                                        <p:tgtEl>
                                          <p:spTgt spid="1174531">
                                            <p:txEl>
                                              <p:pRg st="11" end="11"/>
                                            </p:txEl>
                                          </p:spTgt>
                                        </p:tgtEl>
                                        <p:attrNameLst>
                                          <p:attrName>style.visibility</p:attrName>
                                        </p:attrNameLst>
                                      </p:cBhvr>
                                      <p:to>
                                        <p:strVal val="visible"/>
                                      </p:to>
                                    </p:set>
                                    <p:animEffect transition="in" filter="wipe(up)">
                                      <p:cBhvr>
                                        <p:cTn id="62" dur="75"/>
                                        <p:tgtEl>
                                          <p:spTgt spid="1174531">
                                            <p:txEl>
                                              <p:pRg st="11" end="11"/>
                                            </p:txEl>
                                          </p:spTgt>
                                        </p:tgtEl>
                                      </p:cBhvr>
                                    </p:animEffect>
                                  </p:childTnLst>
                                  <p:subTnLst>
                                    <p:audio>
                                      <p:cMediaNode>
                                        <p:cTn display="0" masterRel="sameClick">
                                          <p:stCondLst>
                                            <p:cond evt="begin" delay="0">
                                              <p:tn val="60"/>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4531" grpId="0" build="p"/>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日期占位符 3">
            <a:extLst>
              <a:ext uri="{FF2B5EF4-FFF2-40B4-BE49-F238E27FC236}">
                <a16:creationId xmlns:a16="http://schemas.microsoft.com/office/drawing/2014/main" id="{9D49E666-20C4-4C16-8FE3-97C598D76F77}"/>
              </a:ext>
            </a:extLst>
          </p:cNvPr>
          <p:cNvSpPr>
            <a:spLocks noGrp="1"/>
          </p:cNvSpPr>
          <p:nvPr>
            <p:ph type="dt" sz="quarter" idx="10"/>
          </p:nvPr>
        </p:nvSpPr>
        <p:spPr bwMode="auto">
          <a:xfrm>
            <a:off x="1981200" y="6245225"/>
            <a:ext cx="2133600" cy="476250"/>
          </a:xfrm>
          <a:ln>
            <a:miter lim="800000"/>
          </a:ln>
        </p:spPr>
        <p:txBody>
          <a:bodyPr vert="horz" wrap="square" lIns="91440" tIns="45720" rIns="91440" bIns="45720" numCol="1" rtlCol="0" anchor="t" anchorCtr="0" compatLnSpc="1"/>
          <a:lstStyle/>
          <a:p>
            <a:pPr>
              <a:buFontTx/>
              <a:buNone/>
              <a:defRPr/>
            </a:pPr>
            <a:fld id="{325D6BA1-A027-40EC-B0A4-DBADB695BF94}" type="datetime1">
              <a:rPr lang="zh-CN" altLang="en-US" noProof="0" smtClean="0">
                <a:latin typeface="+mn-lt"/>
              </a:rPr>
              <a:pPr>
                <a:buFontTx/>
                <a:buNone/>
                <a:defRPr/>
              </a:pPr>
              <a:t>2024/5/7</a:t>
            </a:fld>
            <a:endParaRPr lang="en-US" altLang="zh-CN" noProof="0">
              <a:latin typeface="+mn-lt"/>
            </a:endParaRPr>
          </a:p>
        </p:txBody>
      </p:sp>
      <p:sp>
        <p:nvSpPr>
          <p:cNvPr id="83971" name="灯片编号占位符 5">
            <a:extLst>
              <a:ext uri="{FF2B5EF4-FFF2-40B4-BE49-F238E27FC236}">
                <a16:creationId xmlns:a16="http://schemas.microsoft.com/office/drawing/2014/main" id="{DE46D7C1-ADE7-4E2C-B507-9B8BB079FECA}"/>
              </a:ext>
            </a:extLst>
          </p:cNvPr>
          <p:cNvSpPr>
            <a:spLocks noGrp="1" noChangeArrowheads="1"/>
          </p:cNvSpPr>
          <p:nvPr>
            <p:ph type="sldNum" sz="quarter" idx="12"/>
          </p:nvPr>
        </p:nvSpPr>
        <p:spPr bwMode="auto">
          <a:xfrm>
            <a:off x="8077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fld id="{B53B20D9-4459-42C6-A789-2FC4269DCE6D}" type="slidenum">
              <a:rPr lang="en-US" altLang="zh-CN" sz="1400">
                <a:latin typeface="Arial" panose="020B0604020202020204" pitchFamily="34" charset="0"/>
              </a:rPr>
              <a:pPr/>
              <a:t>42</a:t>
            </a:fld>
            <a:endParaRPr lang="en-US" altLang="zh-CN" sz="1400">
              <a:latin typeface="Arial" panose="020B0604020202020204" pitchFamily="34" charset="0"/>
            </a:endParaRPr>
          </a:p>
        </p:txBody>
      </p:sp>
      <p:sp>
        <p:nvSpPr>
          <p:cNvPr id="83972" name="Rectangle 2">
            <a:extLst>
              <a:ext uri="{FF2B5EF4-FFF2-40B4-BE49-F238E27FC236}">
                <a16:creationId xmlns:a16="http://schemas.microsoft.com/office/drawing/2014/main" id="{6C3E2DD9-3CDB-41CA-9965-740C9269E12E}"/>
              </a:ext>
            </a:extLst>
          </p:cNvPr>
          <p:cNvSpPr>
            <a:spLocks noGrp="1" noChangeArrowheads="1"/>
          </p:cNvSpPr>
          <p:nvPr>
            <p:ph type="title" idx="4294967295"/>
          </p:nvPr>
        </p:nvSpPr>
        <p:spPr>
          <a:xfrm>
            <a:off x="2659064" y="371475"/>
            <a:ext cx="3076575" cy="609600"/>
          </a:xfrm>
        </p:spPr>
        <p:txBody>
          <a:bodyPr anchor="ctr">
            <a:normAutofit fontScale="90000"/>
          </a:bodyPr>
          <a:lstStyle/>
          <a:p>
            <a:pPr eaLnBrk="1" hangingPunct="1">
              <a:lnSpc>
                <a:spcPct val="90000"/>
              </a:lnSpc>
            </a:pPr>
            <a:r>
              <a:rPr lang="zh-CN" altLang="en-US">
                <a:latin typeface="楷体_GB2312" pitchFamily="49" charset="-122"/>
                <a:ea typeface="楷体_GB2312" pitchFamily="49" charset="-122"/>
              </a:rPr>
              <a:t>主程序</a:t>
            </a:r>
          </a:p>
        </p:txBody>
      </p:sp>
      <p:sp>
        <p:nvSpPr>
          <p:cNvPr id="1175555" name="Rectangle 3">
            <a:extLst>
              <a:ext uri="{FF2B5EF4-FFF2-40B4-BE49-F238E27FC236}">
                <a16:creationId xmlns:a16="http://schemas.microsoft.com/office/drawing/2014/main" id="{0F0FCCCE-99DC-4FA1-A8D5-D8E889DE75CC}"/>
              </a:ext>
            </a:extLst>
          </p:cNvPr>
          <p:cNvSpPr>
            <a:spLocks noGrp="1" noChangeArrowheads="1"/>
          </p:cNvSpPr>
          <p:nvPr>
            <p:ph type="body" idx="4294967295"/>
          </p:nvPr>
        </p:nvSpPr>
        <p:spPr>
          <a:xfrm>
            <a:off x="2543175" y="1385888"/>
            <a:ext cx="8305800" cy="1752600"/>
          </a:xfrm>
        </p:spPr>
        <p:txBody>
          <a:bodyPr>
            <a:normAutofit lnSpcReduction="10000"/>
          </a:bodyPr>
          <a:lstStyle/>
          <a:p>
            <a:pPr eaLnBrk="1" hangingPunct="1">
              <a:lnSpc>
                <a:spcPct val="90000"/>
              </a:lnSpc>
              <a:spcBef>
                <a:spcPct val="10000"/>
              </a:spcBef>
              <a:buFont typeface="Wingdings" panose="05000000000000000000" pitchFamily="2" charset="2"/>
              <a:buNone/>
            </a:pPr>
            <a:r>
              <a:rPr lang="en-US" altLang="zh-CN">
                <a:latin typeface="Times New Roman" panose="02020603050405020304" pitchFamily="18" charset="0"/>
              </a:rPr>
              <a:t>begin 	 	</a:t>
            </a:r>
          </a:p>
          <a:p>
            <a:pPr eaLnBrk="1" hangingPunct="1">
              <a:lnSpc>
                <a:spcPct val="90000"/>
              </a:lnSpc>
              <a:spcBef>
                <a:spcPct val="10000"/>
              </a:spcBef>
              <a:buFont typeface="Wingdings" panose="05000000000000000000" pitchFamily="2" charset="2"/>
              <a:buNone/>
            </a:pPr>
            <a:r>
              <a:rPr lang="en-US" altLang="zh-CN">
                <a:latin typeface="Times New Roman" panose="02020603050405020304" pitchFamily="18" charset="0"/>
              </a:rPr>
              <a:t>    lookhead:=nexttoken;	</a:t>
            </a:r>
            <a:r>
              <a:rPr lang="zh-CN" altLang="en-US">
                <a:latin typeface="Times New Roman" panose="02020603050405020304" pitchFamily="18" charset="0"/>
              </a:rPr>
              <a:t>调词法分析程序</a:t>
            </a:r>
          </a:p>
          <a:p>
            <a:pPr eaLnBrk="1" hangingPunct="1">
              <a:lnSpc>
                <a:spcPct val="90000"/>
              </a:lnSpc>
              <a:spcBef>
                <a:spcPct val="10000"/>
              </a:spcBef>
              <a:buFont typeface="Wingdings" panose="05000000000000000000" pitchFamily="2" charset="2"/>
              <a:buNone/>
            </a:pPr>
            <a:r>
              <a:rPr lang="zh-CN" altLang="en-US">
                <a:latin typeface="Times New Roman" panose="02020603050405020304" pitchFamily="18" charset="0"/>
              </a:rPr>
              <a:t>    </a:t>
            </a:r>
            <a:r>
              <a:rPr lang="en-US" altLang="zh-CN">
                <a:latin typeface="Times New Roman" panose="02020603050405020304" pitchFamily="18" charset="0"/>
              </a:rPr>
              <a:t>E 			   	</a:t>
            </a:r>
            <a:r>
              <a:rPr lang="zh-CN" altLang="en-US">
                <a:latin typeface="Times New Roman" panose="02020603050405020304" pitchFamily="18" charset="0"/>
              </a:rPr>
              <a:t>Ｅ的过程调用</a:t>
            </a:r>
          </a:p>
          <a:p>
            <a:pPr eaLnBrk="1" hangingPunct="1">
              <a:lnSpc>
                <a:spcPct val="90000"/>
              </a:lnSpc>
              <a:spcBef>
                <a:spcPct val="10000"/>
              </a:spcBef>
              <a:buFont typeface="Wingdings" panose="05000000000000000000" pitchFamily="2" charset="2"/>
              <a:buNone/>
            </a:pPr>
            <a:r>
              <a:rPr lang="en-US" altLang="zh-CN">
                <a:latin typeface="Times New Roman" panose="02020603050405020304" pitchFamily="18" charset="0"/>
              </a:rPr>
              <a:t>end 					</a:t>
            </a:r>
          </a:p>
        </p:txBody>
      </p:sp>
      <p:sp>
        <p:nvSpPr>
          <p:cNvPr id="1175556" name="Rectangle 4">
            <a:extLst>
              <a:ext uri="{FF2B5EF4-FFF2-40B4-BE49-F238E27FC236}">
                <a16:creationId xmlns:a16="http://schemas.microsoft.com/office/drawing/2014/main" id="{5C239366-C71B-44A7-A8E6-945224EDDB9C}"/>
              </a:ext>
            </a:extLst>
          </p:cNvPr>
          <p:cNvSpPr>
            <a:spLocks noChangeArrowheads="1"/>
          </p:cNvSpPr>
          <p:nvPr/>
        </p:nvSpPr>
        <p:spPr bwMode="auto">
          <a:xfrm>
            <a:off x="2314575" y="3429000"/>
            <a:ext cx="8153400" cy="2825750"/>
          </a:xfrm>
          <a:prstGeom prst="rect">
            <a:avLst/>
          </a:prstGeom>
          <a:noFill/>
          <a:ln w="9525">
            <a:noFill/>
            <a:miter lim="800000"/>
          </a:ln>
          <a:effectLst/>
        </p:spPr>
        <p:txBody>
          <a:bodyPr lIns="92075" tIns="46038" rIns="92075" bIns="46038">
            <a:spAutoFit/>
          </a:bodyPr>
          <a:lstStyle/>
          <a:p>
            <a:pPr>
              <a:lnSpc>
                <a:spcPct val="90000"/>
              </a:lnSpc>
              <a:spcBef>
                <a:spcPct val="20000"/>
              </a:spcBef>
              <a:buClr>
                <a:schemeClr val="tx2"/>
              </a:buClr>
              <a:buSzPct val="75000"/>
              <a:buFont typeface="Monotype Sorts" charset="2"/>
              <a:buNone/>
              <a:defRPr/>
            </a:pPr>
            <a:r>
              <a:rPr lang="en-US" altLang="zh-CN" sz="2800" b="1">
                <a:solidFill>
                  <a:srgbClr val="FF0000"/>
                </a:solidFill>
                <a:effectLst>
                  <a:outerShdw blurRad="38100" dist="38100" dir="2700000" algn="tl">
                    <a:srgbClr val="C0C0C0"/>
                  </a:outerShdw>
                </a:effectLst>
              </a:rPr>
              <a:t>procedure match(t:token); </a:t>
            </a:r>
          </a:p>
          <a:p>
            <a:pPr>
              <a:lnSpc>
                <a:spcPct val="90000"/>
              </a:lnSpc>
              <a:spcBef>
                <a:spcPct val="20000"/>
              </a:spcBef>
              <a:buClr>
                <a:schemeClr val="tx2"/>
              </a:buClr>
              <a:buSzPct val="75000"/>
              <a:buFont typeface="Monotype Sorts" charset="2"/>
              <a:buNone/>
              <a:defRPr/>
            </a:pPr>
            <a:r>
              <a:rPr lang="en-US" altLang="zh-CN" sz="2800" b="1">
                <a:solidFill>
                  <a:srgbClr val="FF0000"/>
                </a:solidFill>
                <a:effectLst>
                  <a:outerShdw blurRad="38100" dist="38100" dir="2700000" algn="tl">
                    <a:srgbClr val="C0C0C0"/>
                  </a:outerShdw>
                </a:effectLst>
              </a:rPr>
              <a:t>  begin</a:t>
            </a:r>
          </a:p>
          <a:p>
            <a:pPr>
              <a:lnSpc>
                <a:spcPct val="90000"/>
              </a:lnSpc>
              <a:spcBef>
                <a:spcPct val="20000"/>
              </a:spcBef>
              <a:buClr>
                <a:schemeClr val="tx2"/>
              </a:buClr>
              <a:buSzPct val="75000"/>
              <a:buFont typeface="Monotype Sorts" charset="2"/>
              <a:buNone/>
              <a:defRPr/>
            </a:pPr>
            <a:r>
              <a:rPr lang="en-US" altLang="zh-CN" sz="2800" b="1">
                <a:solidFill>
                  <a:srgbClr val="FF0000"/>
                </a:solidFill>
                <a:effectLst>
                  <a:outerShdw blurRad="38100" dist="38100" dir="2700000" algn="tl">
                    <a:srgbClr val="C0C0C0"/>
                  </a:outerShdw>
                </a:effectLst>
              </a:rPr>
              <a:t>      if lookhead=t  then  </a:t>
            </a:r>
          </a:p>
          <a:p>
            <a:pPr>
              <a:lnSpc>
                <a:spcPct val="90000"/>
              </a:lnSpc>
              <a:spcBef>
                <a:spcPct val="20000"/>
              </a:spcBef>
              <a:buClr>
                <a:schemeClr val="tx2"/>
              </a:buClr>
              <a:buSzPct val="75000"/>
              <a:buFont typeface="Monotype Sorts" charset="2"/>
              <a:buNone/>
              <a:defRPr/>
            </a:pPr>
            <a:r>
              <a:rPr lang="en-US" altLang="zh-CN" sz="2800" b="1">
                <a:solidFill>
                  <a:srgbClr val="FF0000"/>
                </a:solidFill>
                <a:effectLst>
                  <a:outerShdw blurRad="38100" dist="38100" dir="2700000" algn="tl">
                    <a:srgbClr val="C0C0C0"/>
                  </a:outerShdw>
                </a:effectLst>
              </a:rPr>
              <a:t>            lookhead:=nexttoken         </a:t>
            </a:r>
          </a:p>
          <a:p>
            <a:pPr>
              <a:lnSpc>
                <a:spcPct val="90000"/>
              </a:lnSpc>
              <a:spcBef>
                <a:spcPct val="20000"/>
              </a:spcBef>
              <a:buClr>
                <a:schemeClr val="tx2"/>
              </a:buClr>
              <a:buSzPct val="75000"/>
              <a:buFont typeface="Monotype Sorts" charset="2"/>
              <a:buNone/>
              <a:defRPr/>
            </a:pPr>
            <a:r>
              <a:rPr lang="en-US" altLang="zh-CN" sz="2800" b="1">
                <a:solidFill>
                  <a:srgbClr val="FF0000"/>
                </a:solidFill>
                <a:effectLst>
                  <a:outerShdw blurRad="38100" dist="38100" dir="2700000" algn="tl">
                    <a:srgbClr val="C0C0C0"/>
                  </a:outerShdw>
                </a:effectLst>
              </a:rPr>
              <a:t>      else error         </a:t>
            </a:r>
            <a:r>
              <a:rPr lang="zh-CN" altLang="en-US" sz="2800" b="1">
                <a:solidFill>
                  <a:srgbClr val="FF0000"/>
                </a:solidFill>
                <a:effectLst>
                  <a:outerShdw blurRad="38100" dist="38100" dir="2700000" algn="tl">
                    <a:srgbClr val="C0C0C0"/>
                  </a:outerShdw>
                </a:effectLst>
                <a:ea typeface="楷体_GB2312" pitchFamily="49" charset="-122"/>
              </a:rPr>
              <a:t>出错处理程序</a:t>
            </a:r>
          </a:p>
          <a:p>
            <a:pPr>
              <a:lnSpc>
                <a:spcPct val="90000"/>
              </a:lnSpc>
              <a:spcBef>
                <a:spcPct val="20000"/>
              </a:spcBef>
              <a:buClr>
                <a:schemeClr val="tx2"/>
              </a:buClr>
              <a:buSzPct val="75000"/>
              <a:buFont typeface="Monotype Sorts" charset="2"/>
              <a:buNone/>
              <a:defRPr/>
            </a:pPr>
            <a:r>
              <a:rPr lang="zh-CN" altLang="en-US" sz="2800" b="1">
                <a:solidFill>
                  <a:srgbClr val="FF0000"/>
                </a:solidFill>
                <a:effectLst>
                  <a:outerShdw blurRad="38100" dist="38100" dir="2700000" algn="tl">
                    <a:srgbClr val="C0C0C0"/>
                  </a:outerShdw>
                </a:effectLst>
              </a:rPr>
              <a:t>  </a:t>
            </a:r>
            <a:r>
              <a:rPr lang="en-US" altLang="zh-CN" sz="2800" b="1">
                <a:solidFill>
                  <a:srgbClr val="FF0000"/>
                </a:solidFill>
                <a:effectLst>
                  <a:outerShdw blurRad="38100" dist="38100" dir="2700000" algn="tl">
                    <a:srgbClr val="C0C0C0"/>
                  </a:outerShdw>
                </a:effectLst>
              </a:rPr>
              <a:t>end;</a:t>
            </a:r>
          </a:p>
        </p:txBody>
      </p:sp>
      <p:sp>
        <p:nvSpPr>
          <p:cNvPr id="1175557" name="Rectangle 5">
            <a:extLst>
              <a:ext uri="{FF2B5EF4-FFF2-40B4-BE49-F238E27FC236}">
                <a16:creationId xmlns:a16="http://schemas.microsoft.com/office/drawing/2014/main" id="{0547598F-F5DC-4FD8-8EEB-F90CADD1FEB6}"/>
              </a:ext>
            </a:extLst>
          </p:cNvPr>
          <p:cNvSpPr>
            <a:spLocks noChangeArrowheads="1"/>
          </p:cNvSpPr>
          <p:nvPr/>
        </p:nvSpPr>
        <p:spPr bwMode="auto">
          <a:xfrm>
            <a:off x="1992313" y="2852738"/>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algn="ctr">
              <a:lnSpc>
                <a:spcPct val="90000"/>
              </a:lnSpc>
              <a:buFont typeface="Arial" panose="020B0604020202020204" pitchFamily="34" charset="0"/>
              <a:buNone/>
            </a:pPr>
            <a:r>
              <a:rPr lang="zh-CN" altLang="en-US" sz="4400">
                <a:latin typeface="楷体_GB2312" pitchFamily="49" charset="-122"/>
                <a:ea typeface="楷体_GB2312" pitchFamily="49" charset="-122"/>
              </a:rPr>
              <a:t>服务子程序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1175555">
                                            <p:txEl>
                                              <p:pRg st="0" end="0"/>
                                            </p:txEl>
                                          </p:spTgt>
                                        </p:tgtEl>
                                        <p:attrNameLst>
                                          <p:attrName>style.visibility</p:attrName>
                                        </p:attrNameLst>
                                      </p:cBhvr>
                                      <p:to>
                                        <p:strVal val="visible"/>
                                      </p:to>
                                    </p:set>
                                    <p:animEffect transition="in" filter="wipe(up)">
                                      <p:cBhvr>
                                        <p:cTn id="7" dur="75"/>
                                        <p:tgtEl>
                                          <p:spTgt spid="1175555">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1175555">
                                            <p:txEl>
                                              <p:pRg st="1" end="1"/>
                                            </p:txEl>
                                          </p:spTgt>
                                        </p:tgtEl>
                                        <p:attrNameLst>
                                          <p:attrName>style.visibility</p:attrName>
                                        </p:attrNameLst>
                                      </p:cBhvr>
                                      <p:to>
                                        <p:strVal val="visible"/>
                                      </p:to>
                                    </p:set>
                                    <p:animEffect transition="in" filter="wipe(up)">
                                      <p:cBhvr>
                                        <p:cTn id="12" dur="75"/>
                                        <p:tgtEl>
                                          <p:spTgt spid="1175555">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TYP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1175555">
                                            <p:txEl>
                                              <p:pRg st="2" end="2"/>
                                            </p:txEl>
                                          </p:spTgt>
                                        </p:tgtEl>
                                        <p:attrNameLst>
                                          <p:attrName>style.visibility</p:attrName>
                                        </p:attrNameLst>
                                      </p:cBhvr>
                                      <p:to>
                                        <p:strVal val="visible"/>
                                      </p:to>
                                    </p:set>
                                    <p:animEffect transition="in" filter="wipe(up)">
                                      <p:cBhvr>
                                        <p:cTn id="17" dur="75"/>
                                        <p:tgtEl>
                                          <p:spTgt spid="1175555">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TYPE.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iterate type="lt">
                                    <p:tmPct val="100000"/>
                                  </p:iterate>
                                  <p:childTnLst>
                                    <p:set>
                                      <p:cBhvr>
                                        <p:cTn id="21" dur="1" fill="hold">
                                          <p:stCondLst>
                                            <p:cond delay="0"/>
                                          </p:stCondLst>
                                        </p:cTn>
                                        <p:tgtEl>
                                          <p:spTgt spid="1175555">
                                            <p:txEl>
                                              <p:pRg st="3" end="3"/>
                                            </p:txEl>
                                          </p:spTgt>
                                        </p:tgtEl>
                                        <p:attrNameLst>
                                          <p:attrName>style.visibility</p:attrName>
                                        </p:attrNameLst>
                                      </p:cBhvr>
                                      <p:to>
                                        <p:strVal val="visible"/>
                                      </p:to>
                                    </p:set>
                                    <p:animEffect transition="in" filter="wipe(up)">
                                      <p:cBhvr>
                                        <p:cTn id="22" dur="75"/>
                                        <p:tgtEl>
                                          <p:spTgt spid="1175555">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TYPE.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75557"/>
                                        </p:tgtEl>
                                        <p:attrNameLst>
                                          <p:attrName>style.visibility</p:attrName>
                                        </p:attrNameLst>
                                      </p:cBhvr>
                                      <p:to>
                                        <p:strVal val="visible"/>
                                      </p:to>
                                    </p:set>
                                    <p:animEffect transition="in" filter="blinds(horizontal)">
                                      <p:cBhvr>
                                        <p:cTn id="27" dur="500"/>
                                        <p:tgtEl>
                                          <p:spTgt spid="117555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175556"/>
                                        </p:tgtEl>
                                        <p:attrNameLst>
                                          <p:attrName>style.visibility</p:attrName>
                                        </p:attrNameLst>
                                      </p:cBhvr>
                                      <p:to>
                                        <p:strVal val="visible"/>
                                      </p:to>
                                    </p:set>
                                    <p:animEffect transition="in" filter="blinds(horizontal)">
                                      <p:cBhvr>
                                        <p:cTn id="32" dur="500"/>
                                        <p:tgtEl>
                                          <p:spTgt spid="11755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5555" grpId="0" build="p"/>
      <p:bldP spid="1175556" grpId="0"/>
      <p:bldP spid="1175557" grpId="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9A3D3C2A-ED17-4B7E-8395-CF9FAD61DEE4}"/>
              </a:ext>
            </a:extLst>
          </p:cNvPr>
          <p:cNvSpPr>
            <a:spLocks noGrp="1"/>
          </p:cNvSpPr>
          <p:nvPr>
            <p:ph type="dt" sz="quarter" idx="10"/>
          </p:nvPr>
        </p:nvSpPr>
        <p:spPr bwMode="auto">
          <a:xfrm>
            <a:off x="1981200" y="6245225"/>
            <a:ext cx="2133600" cy="476250"/>
          </a:xfrm>
          <a:ln>
            <a:miter lim="800000"/>
          </a:ln>
        </p:spPr>
        <p:txBody>
          <a:bodyPr vert="horz" wrap="square" lIns="91440" tIns="45720" rIns="91440" bIns="45720" numCol="1" rtlCol="0" anchor="t" anchorCtr="0" compatLnSpc="1"/>
          <a:lstStyle/>
          <a:p>
            <a:pPr>
              <a:buFontTx/>
              <a:buNone/>
              <a:defRPr/>
            </a:pPr>
            <a:fld id="{A1F8FA21-1393-48B4-BBA5-E8AE9DEF408E}" type="datetime1">
              <a:rPr lang="zh-CN" altLang="en-US" noProof="0" smtClean="0">
                <a:latin typeface="+mn-lt"/>
              </a:rPr>
              <a:pPr>
                <a:buFontTx/>
                <a:buNone/>
                <a:defRPr/>
              </a:pPr>
              <a:t>2024/5/7</a:t>
            </a:fld>
            <a:endParaRPr lang="en-US" altLang="zh-CN" noProof="0">
              <a:latin typeface="+mn-lt"/>
            </a:endParaRPr>
          </a:p>
        </p:txBody>
      </p:sp>
      <p:sp>
        <p:nvSpPr>
          <p:cNvPr id="84995" name="灯片编号占位符 5">
            <a:extLst>
              <a:ext uri="{FF2B5EF4-FFF2-40B4-BE49-F238E27FC236}">
                <a16:creationId xmlns:a16="http://schemas.microsoft.com/office/drawing/2014/main" id="{6F862FDF-BA94-4938-A7FB-5E5A6CD59CAA}"/>
              </a:ext>
            </a:extLst>
          </p:cNvPr>
          <p:cNvSpPr>
            <a:spLocks noGrp="1" noChangeArrowheads="1"/>
          </p:cNvSpPr>
          <p:nvPr>
            <p:ph type="sldNum" sz="quarter" idx="12"/>
          </p:nvPr>
        </p:nvSpPr>
        <p:spPr bwMode="auto">
          <a:xfrm>
            <a:off x="8077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fld id="{7E490CF9-A3E7-4486-90C3-352F2978A8D0}" type="slidenum">
              <a:rPr lang="en-US" altLang="zh-CN" sz="1400">
                <a:latin typeface="Arial" panose="020B0604020202020204" pitchFamily="34" charset="0"/>
              </a:rPr>
              <a:pPr/>
              <a:t>43</a:t>
            </a:fld>
            <a:endParaRPr lang="en-US" altLang="zh-CN" sz="1400">
              <a:latin typeface="Arial" panose="020B0604020202020204" pitchFamily="34" charset="0"/>
            </a:endParaRPr>
          </a:p>
        </p:txBody>
      </p:sp>
      <p:sp>
        <p:nvSpPr>
          <p:cNvPr id="84996" name="Rectangle 2">
            <a:extLst>
              <a:ext uri="{FF2B5EF4-FFF2-40B4-BE49-F238E27FC236}">
                <a16:creationId xmlns:a16="http://schemas.microsoft.com/office/drawing/2014/main" id="{21CC9229-D333-436A-8E69-4871AC1485D2}"/>
              </a:ext>
            </a:extLst>
          </p:cNvPr>
          <p:cNvSpPr>
            <a:spLocks noGrp="1" noChangeArrowheads="1"/>
          </p:cNvSpPr>
          <p:nvPr>
            <p:ph type="title" idx="4294967295"/>
          </p:nvPr>
        </p:nvSpPr>
        <p:spPr>
          <a:xfrm>
            <a:off x="2566989" y="449263"/>
            <a:ext cx="7780337" cy="531812"/>
          </a:xfrm>
        </p:spPr>
        <p:txBody>
          <a:bodyPr vert="horz" lIns="92075" tIns="46038" rIns="92075" bIns="46038" rtlCol="0" anchor="ctr">
            <a:normAutofit fontScale="90000"/>
          </a:bodyPr>
          <a:lstStyle/>
          <a:p>
            <a:pPr eaLnBrk="1" hangingPunct="1"/>
            <a:r>
              <a:rPr lang="en-US" altLang="zh-CN">
                <a:latin typeface="Times New Roman" panose="02020603050405020304" pitchFamily="18" charset="0"/>
              </a:rPr>
              <a:t>4.4.5 </a:t>
            </a:r>
            <a:r>
              <a:rPr lang="zh-CN" altLang="en-US"/>
              <a:t>递归子程序法的实现步骤 </a:t>
            </a:r>
          </a:p>
        </p:txBody>
      </p:sp>
      <p:sp>
        <p:nvSpPr>
          <p:cNvPr id="2174979" name="Rectangle 3">
            <a:extLst>
              <a:ext uri="{FF2B5EF4-FFF2-40B4-BE49-F238E27FC236}">
                <a16:creationId xmlns:a16="http://schemas.microsoft.com/office/drawing/2014/main" id="{DAE30F9B-8971-454F-B993-AD7734542148}"/>
              </a:ext>
            </a:extLst>
          </p:cNvPr>
          <p:cNvSpPr>
            <a:spLocks noGrp="1" noChangeArrowheads="1"/>
          </p:cNvSpPr>
          <p:nvPr>
            <p:ph type="body" idx="4294967295"/>
          </p:nvPr>
        </p:nvSpPr>
        <p:spPr>
          <a:xfrm>
            <a:off x="1774826" y="1628775"/>
            <a:ext cx="8785225" cy="4464050"/>
          </a:xfrm>
        </p:spPr>
        <p:txBody>
          <a:bodyPr vert="horz" lIns="92075" tIns="46038" rIns="92075" bIns="46038" rtlCol="0">
            <a:normAutofit/>
          </a:bodyPr>
          <a:lstStyle/>
          <a:p>
            <a:pPr eaLnBrk="1" hangingPunct="1">
              <a:lnSpc>
                <a:spcPct val="90000"/>
              </a:lnSpc>
              <a:buFont typeface="Wingdings" panose="05000000000000000000" pitchFamily="2" charset="2"/>
              <a:buNone/>
            </a:pPr>
            <a:r>
              <a:rPr lang="en-US" altLang="zh-CN">
                <a:latin typeface="Times New Roman" panose="02020603050405020304" pitchFamily="18" charset="0"/>
              </a:rPr>
              <a:t>1) </a:t>
            </a:r>
            <a:r>
              <a:rPr lang="zh-CN" altLang="en-US">
                <a:latin typeface="Times New Roman" panose="02020603050405020304" pitchFamily="18" charset="0"/>
              </a:rPr>
              <a:t>构造文法；</a:t>
            </a:r>
          </a:p>
          <a:p>
            <a:pPr eaLnBrk="1" hangingPunct="1">
              <a:lnSpc>
                <a:spcPct val="90000"/>
              </a:lnSpc>
              <a:buFont typeface="Wingdings" panose="05000000000000000000" pitchFamily="2" charset="2"/>
              <a:buNone/>
            </a:pPr>
            <a:r>
              <a:rPr lang="en-US" altLang="zh-CN">
                <a:latin typeface="Times New Roman" panose="02020603050405020304" pitchFamily="18" charset="0"/>
              </a:rPr>
              <a:t>2) </a:t>
            </a:r>
            <a:r>
              <a:rPr lang="zh-CN" altLang="en-US">
                <a:latin typeface="Times New Roman" panose="02020603050405020304" pitchFamily="18" charset="0"/>
              </a:rPr>
              <a:t>改造文法：消除二义性、消除左递归、提取左因子；</a:t>
            </a:r>
          </a:p>
          <a:p>
            <a:pPr eaLnBrk="1" hangingPunct="1">
              <a:lnSpc>
                <a:spcPct val="90000"/>
              </a:lnSpc>
              <a:buFont typeface="Wingdings" panose="05000000000000000000" pitchFamily="2" charset="2"/>
              <a:buNone/>
            </a:pPr>
            <a:r>
              <a:rPr lang="en-US" altLang="zh-CN">
                <a:latin typeface="Times New Roman" panose="02020603050405020304" pitchFamily="18" charset="0"/>
              </a:rPr>
              <a:t>3) </a:t>
            </a:r>
            <a:r>
              <a:rPr lang="zh-CN" altLang="en-US">
                <a:latin typeface="Times New Roman" panose="02020603050405020304" pitchFamily="18" charset="0"/>
              </a:rPr>
              <a:t>求每个候选式的</a:t>
            </a:r>
            <a:r>
              <a:rPr lang="en-US" altLang="zh-CN">
                <a:latin typeface="Times New Roman" panose="02020603050405020304" pitchFamily="18" charset="0"/>
              </a:rPr>
              <a:t>FIRST</a:t>
            </a:r>
            <a:r>
              <a:rPr lang="zh-CN" altLang="en-US">
                <a:latin typeface="Times New Roman" panose="02020603050405020304" pitchFamily="18" charset="0"/>
              </a:rPr>
              <a:t>集和语法变量的</a:t>
            </a:r>
            <a:r>
              <a:rPr lang="en-US" altLang="zh-CN">
                <a:latin typeface="Times New Roman" panose="02020603050405020304" pitchFamily="18" charset="0"/>
              </a:rPr>
              <a:t>FOLLOW</a:t>
            </a:r>
            <a:r>
              <a:rPr lang="zh-CN" altLang="en-US">
                <a:latin typeface="Times New Roman" panose="02020603050405020304" pitchFamily="18" charset="0"/>
              </a:rPr>
              <a:t>集；</a:t>
            </a:r>
          </a:p>
          <a:p>
            <a:pPr eaLnBrk="1" hangingPunct="1">
              <a:lnSpc>
                <a:spcPct val="90000"/>
              </a:lnSpc>
              <a:buFont typeface="Wingdings" panose="05000000000000000000" pitchFamily="2" charset="2"/>
              <a:buNone/>
            </a:pPr>
            <a:r>
              <a:rPr lang="en-US" altLang="zh-CN">
                <a:latin typeface="Times New Roman" panose="02020603050405020304" pitchFamily="18" charset="0"/>
              </a:rPr>
              <a:t>4) </a:t>
            </a:r>
            <a:r>
              <a:rPr lang="zh-CN" altLang="en-US">
                <a:latin typeface="Times New Roman" panose="02020603050405020304" pitchFamily="18" charset="0"/>
              </a:rPr>
              <a:t>检查</a:t>
            </a:r>
            <a:r>
              <a:rPr lang="en-US" altLang="zh-CN" i="1">
                <a:latin typeface="Times New Roman" panose="02020603050405020304" pitchFamily="18" charset="0"/>
              </a:rPr>
              <a:t>G</a:t>
            </a:r>
            <a:r>
              <a:rPr lang="zh-CN" altLang="en-US">
                <a:latin typeface="Times New Roman" panose="02020603050405020304" pitchFamily="18" charset="0"/>
              </a:rPr>
              <a:t>是不是</a:t>
            </a:r>
            <a:r>
              <a:rPr lang="zh-CN" altLang="en-US" i="1">
                <a:latin typeface="Times New Roman" panose="02020603050405020304" pitchFamily="18" charset="0"/>
              </a:rPr>
              <a:t> </a:t>
            </a:r>
            <a:r>
              <a:rPr lang="en-US" altLang="zh-CN" i="1">
                <a:latin typeface="Times New Roman" panose="02020603050405020304" pitchFamily="18" charset="0"/>
              </a:rPr>
              <a:t>LL</a:t>
            </a:r>
            <a:r>
              <a:rPr lang="en-US" altLang="zh-CN">
                <a:latin typeface="Times New Roman" panose="02020603050405020304" pitchFamily="18" charset="0"/>
              </a:rPr>
              <a:t>(1) </a:t>
            </a:r>
            <a:r>
              <a:rPr lang="zh-CN" altLang="en-US">
                <a:latin typeface="Times New Roman" panose="02020603050405020304" pitchFamily="18" charset="0"/>
              </a:rPr>
              <a:t>文法，若</a:t>
            </a:r>
            <a:r>
              <a:rPr lang="en-US" altLang="zh-CN" i="1">
                <a:latin typeface="Times New Roman" panose="02020603050405020304" pitchFamily="18" charset="0"/>
              </a:rPr>
              <a:t>G</a:t>
            </a:r>
            <a:r>
              <a:rPr lang="zh-CN" altLang="en-US">
                <a:latin typeface="Times New Roman" panose="02020603050405020304" pitchFamily="18" charset="0"/>
              </a:rPr>
              <a:t>不是 </a:t>
            </a:r>
            <a:r>
              <a:rPr lang="en-US" altLang="zh-CN" i="1">
                <a:latin typeface="Times New Roman" panose="02020603050405020304" pitchFamily="18" charset="0"/>
              </a:rPr>
              <a:t>LL</a:t>
            </a:r>
            <a:r>
              <a:rPr lang="en-US" altLang="zh-CN">
                <a:latin typeface="Times New Roman" panose="02020603050405020304" pitchFamily="18" charset="0"/>
              </a:rPr>
              <a:t>(1)</a:t>
            </a:r>
            <a:r>
              <a:rPr lang="zh-CN" altLang="en-US">
                <a:latin typeface="Times New Roman" panose="02020603050405020304" pitchFamily="18" charset="0"/>
              </a:rPr>
              <a:t>文法，说明文法</a:t>
            </a:r>
            <a:r>
              <a:rPr lang="en-US" altLang="zh-CN" i="1">
                <a:latin typeface="Times New Roman" panose="02020603050405020304" pitchFamily="18" charset="0"/>
              </a:rPr>
              <a:t>G</a:t>
            </a:r>
            <a:r>
              <a:rPr lang="zh-CN" altLang="en-US">
                <a:latin typeface="Times New Roman" panose="02020603050405020304" pitchFamily="18" charset="0"/>
              </a:rPr>
              <a:t>的复杂性超过了自顶向下方法的分析能力，需要附加新的“信息”；</a:t>
            </a:r>
          </a:p>
          <a:p>
            <a:pPr eaLnBrk="1" hangingPunct="1">
              <a:lnSpc>
                <a:spcPct val="90000"/>
              </a:lnSpc>
              <a:buFont typeface="Wingdings" panose="05000000000000000000" pitchFamily="2" charset="2"/>
              <a:buNone/>
            </a:pPr>
            <a:r>
              <a:rPr lang="en-US" altLang="zh-CN">
                <a:latin typeface="Times New Roman" panose="02020603050405020304" pitchFamily="18" charset="0"/>
              </a:rPr>
              <a:t>5) </a:t>
            </a:r>
            <a:r>
              <a:rPr lang="zh-CN" altLang="en-US">
                <a:latin typeface="Times New Roman" panose="02020603050405020304" pitchFamily="18" charset="0"/>
              </a:rPr>
              <a:t>按照</a:t>
            </a:r>
            <a:r>
              <a:rPr lang="en-US" altLang="zh-CN" i="1">
                <a:latin typeface="Times New Roman" panose="02020603050405020304" pitchFamily="18" charset="0"/>
              </a:rPr>
              <a:t>LL</a:t>
            </a:r>
            <a:r>
              <a:rPr lang="en-US" altLang="zh-CN">
                <a:latin typeface="Times New Roman" panose="02020603050405020304" pitchFamily="18" charset="0"/>
              </a:rPr>
              <a:t>(1)</a:t>
            </a:r>
            <a:r>
              <a:rPr lang="zh-CN" altLang="en-US">
                <a:latin typeface="Times New Roman" panose="02020603050405020304" pitchFamily="18" charset="0"/>
              </a:rPr>
              <a:t>文法画语法图；</a:t>
            </a:r>
          </a:p>
          <a:p>
            <a:pPr eaLnBrk="1" hangingPunct="1">
              <a:lnSpc>
                <a:spcPct val="90000"/>
              </a:lnSpc>
              <a:buFont typeface="Wingdings" panose="05000000000000000000" pitchFamily="2" charset="2"/>
              <a:buNone/>
            </a:pPr>
            <a:r>
              <a:rPr lang="en-US" altLang="zh-CN">
                <a:latin typeface="Times New Roman" panose="02020603050405020304" pitchFamily="18" charset="0"/>
              </a:rPr>
              <a:t>6) </a:t>
            </a:r>
            <a:r>
              <a:rPr lang="zh-CN" altLang="en-US">
                <a:latin typeface="Times New Roman" panose="02020603050405020304" pitchFamily="18" charset="0"/>
              </a:rPr>
              <a:t>化简语法图；</a:t>
            </a:r>
          </a:p>
          <a:p>
            <a:pPr eaLnBrk="1" hangingPunct="1">
              <a:lnSpc>
                <a:spcPct val="90000"/>
              </a:lnSpc>
              <a:buFont typeface="Wingdings" panose="05000000000000000000" pitchFamily="2" charset="2"/>
              <a:buNone/>
            </a:pPr>
            <a:r>
              <a:rPr lang="en-US" altLang="zh-CN">
                <a:latin typeface="Times New Roman" panose="02020603050405020304" pitchFamily="18" charset="0"/>
              </a:rPr>
              <a:t>7) </a:t>
            </a:r>
            <a:r>
              <a:rPr lang="zh-CN" altLang="en-US">
                <a:latin typeface="Times New Roman" panose="02020603050405020304" pitchFamily="18" charset="0"/>
              </a:rPr>
              <a:t>按照语法图为每个语法变量设置一个子程序。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2174979">
                                            <p:txEl>
                                              <p:pRg st="0" end="0"/>
                                            </p:txEl>
                                          </p:spTgt>
                                        </p:tgtEl>
                                        <p:attrNameLst>
                                          <p:attrName>style.visibility</p:attrName>
                                        </p:attrNameLst>
                                      </p:cBhvr>
                                      <p:to>
                                        <p:strVal val="visible"/>
                                      </p:to>
                                    </p:set>
                                    <p:animEffect transition="in" filter="wipe(up)">
                                      <p:cBhvr>
                                        <p:cTn id="7" dur="75"/>
                                        <p:tgtEl>
                                          <p:spTgt spid="2174979">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2174979">
                                            <p:txEl>
                                              <p:pRg st="1" end="1"/>
                                            </p:txEl>
                                          </p:spTgt>
                                        </p:tgtEl>
                                        <p:attrNameLst>
                                          <p:attrName>style.visibility</p:attrName>
                                        </p:attrNameLst>
                                      </p:cBhvr>
                                      <p:to>
                                        <p:strVal val="visible"/>
                                      </p:to>
                                    </p:set>
                                    <p:animEffect transition="in" filter="wipe(up)">
                                      <p:cBhvr>
                                        <p:cTn id="12" dur="75"/>
                                        <p:tgtEl>
                                          <p:spTgt spid="2174979">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TYP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2174979">
                                            <p:txEl>
                                              <p:pRg st="2" end="2"/>
                                            </p:txEl>
                                          </p:spTgt>
                                        </p:tgtEl>
                                        <p:attrNameLst>
                                          <p:attrName>style.visibility</p:attrName>
                                        </p:attrNameLst>
                                      </p:cBhvr>
                                      <p:to>
                                        <p:strVal val="visible"/>
                                      </p:to>
                                    </p:set>
                                    <p:animEffect transition="in" filter="wipe(up)">
                                      <p:cBhvr>
                                        <p:cTn id="17" dur="75"/>
                                        <p:tgtEl>
                                          <p:spTgt spid="2174979">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TYPE.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iterate type="lt">
                                    <p:tmPct val="100000"/>
                                  </p:iterate>
                                  <p:childTnLst>
                                    <p:set>
                                      <p:cBhvr>
                                        <p:cTn id="21" dur="1" fill="hold">
                                          <p:stCondLst>
                                            <p:cond delay="0"/>
                                          </p:stCondLst>
                                        </p:cTn>
                                        <p:tgtEl>
                                          <p:spTgt spid="2174979">
                                            <p:txEl>
                                              <p:pRg st="3" end="3"/>
                                            </p:txEl>
                                          </p:spTgt>
                                        </p:tgtEl>
                                        <p:attrNameLst>
                                          <p:attrName>style.visibility</p:attrName>
                                        </p:attrNameLst>
                                      </p:cBhvr>
                                      <p:to>
                                        <p:strVal val="visible"/>
                                      </p:to>
                                    </p:set>
                                    <p:animEffect transition="in" filter="wipe(up)">
                                      <p:cBhvr>
                                        <p:cTn id="22" dur="75"/>
                                        <p:tgtEl>
                                          <p:spTgt spid="2174979">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TYPE.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iterate type="lt">
                                    <p:tmPct val="100000"/>
                                  </p:iterate>
                                  <p:childTnLst>
                                    <p:set>
                                      <p:cBhvr>
                                        <p:cTn id="26" dur="1" fill="hold">
                                          <p:stCondLst>
                                            <p:cond delay="0"/>
                                          </p:stCondLst>
                                        </p:cTn>
                                        <p:tgtEl>
                                          <p:spTgt spid="2174979">
                                            <p:txEl>
                                              <p:pRg st="4" end="4"/>
                                            </p:txEl>
                                          </p:spTgt>
                                        </p:tgtEl>
                                        <p:attrNameLst>
                                          <p:attrName>style.visibility</p:attrName>
                                        </p:attrNameLst>
                                      </p:cBhvr>
                                      <p:to>
                                        <p:strVal val="visible"/>
                                      </p:to>
                                    </p:set>
                                    <p:animEffect transition="in" filter="wipe(up)">
                                      <p:cBhvr>
                                        <p:cTn id="27" dur="75"/>
                                        <p:tgtEl>
                                          <p:spTgt spid="2174979">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TYPE.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iterate type="lt">
                                    <p:tmPct val="100000"/>
                                  </p:iterate>
                                  <p:childTnLst>
                                    <p:set>
                                      <p:cBhvr>
                                        <p:cTn id="31" dur="1" fill="hold">
                                          <p:stCondLst>
                                            <p:cond delay="0"/>
                                          </p:stCondLst>
                                        </p:cTn>
                                        <p:tgtEl>
                                          <p:spTgt spid="2174979">
                                            <p:txEl>
                                              <p:pRg st="5" end="5"/>
                                            </p:txEl>
                                          </p:spTgt>
                                        </p:tgtEl>
                                        <p:attrNameLst>
                                          <p:attrName>style.visibility</p:attrName>
                                        </p:attrNameLst>
                                      </p:cBhvr>
                                      <p:to>
                                        <p:strVal val="visible"/>
                                      </p:to>
                                    </p:set>
                                    <p:animEffect transition="in" filter="wipe(up)">
                                      <p:cBhvr>
                                        <p:cTn id="32" dur="75"/>
                                        <p:tgtEl>
                                          <p:spTgt spid="2174979">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TYPE.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iterate type="lt">
                                    <p:tmPct val="100000"/>
                                  </p:iterate>
                                  <p:childTnLst>
                                    <p:set>
                                      <p:cBhvr>
                                        <p:cTn id="36" dur="1" fill="hold">
                                          <p:stCondLst>
                                            <p:cond delay="0"/>
                                          </p:stCondLst>
                                        </p:cTn>
                                        <p:tgtEl>
                                          <p:spTgt spid="2174979">
                                            <p:txEl>
                                              <p:pRg st="6" end="6"/>
                                            </p:txEl>
                                          </p:spTgt>
                                        </p:tgtEl>
                                        <p:attrNameLst>
                                          <p:attrName>style.visibility</p:attrName>
                                        </p:attrNameLst>
                                      </p:cBhvr>
                                      <p:to>
                                        <p:strVal val="visible"/>
                                      </p:to>
                                    </p:set>
                                    <p:animEffect transition="in" filter="wipe(up)">
                                      <p:cBhvr>
                                        <p:cTn id="37" dur="75"/>
                                        <p:tgtEl>
                                          <p:spTgt spid="2174979">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4979" grpId="0" build="p"/>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DD021886-54FF-469F-A977-24CD837E9DEF}"/>
              </a:ext>
            </a:extLst>
          </p:cNvPr>
          <p:cNvSpPr>
            <a:spLocks noGrp="1"/>
          </p:cNvSpPr>
          <p:nvPr>
            <p:ph type="dt" sz="quarter" idx="10"/>
          </p:nvPr>
        </p:nvSpPr>
        <p:spPr bwMode="auto">
          <a:xfrm>
            <a:off x="1981200" y="6245225"/>
            <a:ext cx="2133600" cy="476250"/>
          </a:xfrm>
          <a:ln>
            <a:miter lim="800000"/>
          </a:ln>
        </p:spPr>
        <p:txBody>
          <a:bodyPr vert="horz" wrap="square" lIns="91440" tIns="45720" rIns="91440" bIns="45720" numCol="1" rtlCol="0" anchor="t" anchorCtr="0" compatLnSpc="1"/>
          <a:lstStyle/>
          <a:p>
            <a:pPr>
              <a:buFontTx/>
              <a:buNone/>
              <a:defRPr/>
            </a:pPr>
            <a:fld id="{2993331F-8A0B-4B4D-9FF3-91754C95FBCA}" type="datetime1">
              <a:rPr lang="zh-CN" altLang="en-US" noProof="0" smtClean="0">
                <a:latin typeface="+mn-lt"/>
              </a:rPr>
              <a:pPr>
                <a:buFontTx/>
                <a:buNone/>
                <a:defRPr/>
              </a:pPr>
              <a:t>2024/5/7</a:t>
            </a:fld>
            <a:endParaRPr lang="en-US" altLang="zh-CN" noProof="0">
              <a:latin typeface="+mn-lt"/>
            </a:endParaRPr>
          </a:p>
        </p:txBody>
      </p:sp>
      <p:sp>
        <p:nvSpPr>
          <p:cNvPr id="86019" name="灯片编号占位符 5">
            <a:extLst>
              <a:ext uri="{FF2B5EF4-FFF2-40B4-BE49-F238E27FC236}">
                <a16:creationId xmlns:a16="http://schemas.microsoft.com/office/drawing/2014/main" id="{EF08165B-07DB-4E9A-A125-4EF76D6A75D5}"/>
              </a:ext>
            </a:extLst>
          </p:cNvPr>
          <p:cNvSpPr>
            <a:spLocks noGrp="1" noChangeArrowheads="1"/>
          </p:cNvSpPr>
          <p:nvPr>
            <p:ph type="sldNum" sz="quarter" idx="12"/>
          </p:nvPr>
        </p:nvSpPr>
        <p:spPr bwMode="auto">
          <a:xfrm>
            <a:off x="8077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fld id="{18318B5E-EC8B-4AEA-9EA3-6F50DD06F927}" type="slidenum">
              <a:rPr lang="en-US" altLang="zh-CN" sz="1400">
                <a:latin typeface="Arial" panose="020B0604020202020204" pitchFamily="34" charset="0"/>
              </a:rPr>
              <a:pPr/>
              <a:t>44</a:t>
            </a:fld>
            <a:endParaRPr lang="en-US" altLang="zh-CN" sz="1400">
              <a:latin typeface="Arial" panose="020B0604020202020204" pitchFamily="34" charset="0"/>
            </a:endParaRPr>
          </a:p>
        </p:txBody>
      </p:sp>
      <p:sp>
        <p:nvSpPr>
          <p:cNvPr id="86020" name="Rectangle 2">
            <a:extLst>
              <a:ext uri="{FF2B5EF4-FFF2-40B4-BE49-F238E27FC236}">
                <a16:creationId xmlns:a16="http://schemas.microsoft.com/office/drawing/2014/main" id="{D3F0C5A9-BCD9-499B-9541-5044E7803DAD}"/>
              </a:ext>
            </a:extLst>
          </p:cNvPr>
          <p:cNvSpPr>
            <a:spLocks noGrp="1" noChangeArrowheads="1"/>
          </p:cNvSpPr>
          <p:nvPr>
            <p:ph type="title" idx="4294967295"/>
          </p:nvPr>
        </p:nvSpPr>
        <p:spPr>
          <a:xfrm>
            <a:off x="2640013" y="449263"/>
            <a:ext cx="7296150" cy="531812"/>
          </a:xfrm>
        </p:spPr>
        <p:txBody>
          <a:bodyPr vert="horz" lIns="92075" tIns="46038" rIns="92075" bIns="46038" rtlCol="0" anchor="ctr">
            <a:normAutofit fontScale="90000"/>
          </a:bodyPr>
          <a:lstStyle/>
          <a:p>
            <a:pPr eaLnBrk="1" hangingPunct="1"/>
            <a:r>
              <a:rPr lang="zh-CN" altLang="en-US"/>
              <a:t>递归子程序法的优缺点分析</a:t>
            </a:r>
          </a:p>
        </p:txBody>
      </p:sp>
      <p:sp>
        <p:nvSpPr>
          <p:cNvPr id="1178627" name="Rectangle 3">
            <a:extLst>
              <a:ext uri="{FF2B5EF4-FFF2-40B4-BE49-F238E27FC236}">
                <a16:creationId xmlns:a16="http://schemas.microsoft.com/office/drawing/2014/main" id="{542251E0-FD26-4149-9E4A-CFFE201733E1}"/>
              </a:ext>
            </a:extLst>
          </p:cNvPr>
          <p:cNvSpPr>
            <a:spLocks noGrp="1" noChangeArrowheads="1"/>
          </p:cNvSpPr>
          <p:nvPr>
            <p:ph type="body" idx="4294967295"/>
          </p:nvPr>
        </p:nvSpPr>
        <p:spPr>
          <a:xfrm>
            <a:off x="2063751" y="1628776"/>
            <a:ext cx="8208963" cy="4608513"/>
          </a:xfrm>
        </p:spPr>
        <p:txBody>
          <a:bodyPr vert="horz" lIns="92075" tIns="46038" rIns="92075" bIns="46038" rtlCol="0">
            <a:normAutofit/>
          </a:bodyPr>
          <a:lstStyle/>
          <a:p>
            <a:pPr eaLnBrk="1" hangingPunct="1">
              <a:lnSpc>
                <a:spcPct val="90000"/>
              </a:lnSpc>
            </a:pPr>
            <a:r>
              <a:rPr lang="zh-CN" altLang="en-US">
                <a:latin typeface="Times New Roman" panose="02020603050405020304" pitchFamily="18" charset="0"/>
              </a:rPr>
              <a:t>优点：</a:t>
            </a:r>
          </a:p>
          <a:p>
            <a:pPr lvl="1" eaLnBrk="1" hangingPunct="1">
              <a:lnSpc>
                <a:spcPct val="90000"/>
              </a:lnSpc>
              <a:buFont typeface="Wingdings" panose="05000000000000000000" pitchFamily="2" charset="2"/>
              <a:buNone/>
            </a:pPr>
            <a:r>
              <a:rPr lang="en-US" altLang="zh-CN">
                <a:latin typeface="Times New Roman" panose="02020603050405020304" pitchFamily="18" charset="0"/>
              </a:rPr>
              <a:t>1</a:t>
            </a:r>
            <a:r>
              <a:rPr lang="zh-CN" altLang="en-US">
                <a:latin typeface="Times New Roman" panose="02020603050405020304" pitchFamily="18" charset="0"/>
              </a:rPr>
              <a:t>）直观、简单、可读性好</a:t>
            </a:r>
          </a:p>
          <a:p>
            <a:pPr lvl="1" eaLnBrk="1" hangingPunct="1">
              <a:lnSpc>
                <a:spcPct val="90000"/>
              </a:lnSpc>
              <a:buFont typeface="Wingdings" panose="05000000000000000000" pitchFamily="2" charset="2"/>
              <a:buNone/>
            </a:pPr>
            <a:r>
              <a:rPr lang="en-US" altLang="zh-CN">
                <a:latin typeface="Times New Roman" panose="02020603050405020304" pitchFamily="18" charset="0"/>
              </a:rPr>
              <a:t>2</a:t>
            </a:r>
            <a:r>
              <a:rPr lang="zh-CN" altLang="en-US">
                <a:latin typeface="Times New Roman" panose="02020603050405020304" pitchFamily="18" charset="0"/>
              </a:rPr>
              <a:t>）便于扩充</a:t>
            </a:r>
          </a:p>
          <a:p>
            <a:pPr eaLnBrk="1" hangingPunct="1">
              <a:lnSpc>
                <a:spcPct val="90000"/>
              </a:lnSpc>
            </a:pPr>
            <a:r>
              <a:rPr lang="zh-CN" altLang="en-US">
                <a:latin typeface="Times New Roman" panose="02020603050405020304" pitchFamily="18" charset="0"/>
              </a:rPr>
              <a:t>缺点：</a:t>
            </a:r>
          </a:p>
          <a:p>
            <a:pPr lvl="1" eaLnBrk="1" hangingPunct="1">
              <a:lnSpc>
                <a:spcPct val="90000"/>
              </a:lnSpc>
              <a:buFont typeface="Wingdings" panose="05000000000000000000" pitchFamily="2" charset="2"/>
              <a:buNone/>
            </a:pPr>
            <a:r>
              <a:rPr lang="en-US" altLang="zh-CN">
                <a:latin typeface="Times New Roman" panose="02020603050405020304" pitchFamily="18" charset="0"/>
              </a:rPr>
              <a:t>1) </a:t>
            </a:r>
            <a:r>
              <a:rPr lang="zh-CN" altLang="en-US">
                <a:latin typeface="Times New Roman" panose="02020603050405020304" pitchFamily="18" charset="0"/>
              </a:rPr>
              <a:t>递归算法的实现效率低</a:t>
            </a:r>
          </a:p>
          <a:p>
            <a:pPr lvl="1" eaLnBrk="1" hangingPunct="1">
              <a:lnSpc>
                <a:spcPct val="90000"/>
              </a:lnSpc>
              <a:buFont typeface="Wingdings" panose="05000000000000000000" pitchFamily="2" charset="2"/>
              <a:buNone/>
            </a:pPr>
            <a:r>
              <a:rPr lang="en-US" altLang="zh-CN">
                <a:latin typeface="Times New Roman" panose="02020603050405020304" pitchFamily="18" charset="0"/>
              </a:rPr>
              <a:t>2) </a:t>
            </a:r>
            <a:r>
              <a:rPr lang="zh-CN" altLang="en-US">
                <a:latin typeface="Times New Roman" panose="02020603050405020304" pitchFamily="18" charset="0"/>
              </a:rPr>
              <a:t>处理能力相对有限</a:t>
            </a:r>
          </a:p>
          <a:p>
            <a:pPr lvl="1" eaLnBrk="1" hangingPunct="1">
              <a:lnSpc>
                <a:spcPct val="90000"/>
              </a:lnSpc>
              <a:buFont typeface="Wingdings" panose="05000000000000000000" pitchFamily="2" charset="2"/>
              <a:buNone/>
            </a:pPr>
            <a:r>
              <a:rPr lang="en-US" altLang="zh-CN">
                <a:latin typeface="Times New Roman" panose="02020603050405020304" pitchFamily="18" charset="0"/>
              </a:rPr>
              <a:t>3) </a:t>
            </a:r>
            <a:r>
              <a:rPr lang="zh-CN" altLang="en-US">
                <a:latin typeface="Times New Roman" panose="02020603050405020304" pitchFamily="18" charset="0"/>
              </a:rPr>
              <a:t>通用性差，难以自动生成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1178627">
                                            <p:txEl>
                                              <p:pRg st="0" end="0"/>
                                            </p:txEl>
                                          </p:spTgt>
                                        </p:tgtEl>
                                        <p:attrNameLst>
                                          <p:attrName>style.visibility</p:attrName>
                                        </p:attrNameLst>
                                      </p:cBhvr>
                                      <p:to>
                                        <p:strVal val="visible"/>
                                      </p:to>
                                    </p:set>
                                    <p:animEffect transition="in" filter="wipe(up)">
                                      <p:cBhvr>
                                        <p:cTn id="7" dur="75"/>
                                        <p:tgtEl>
                                          <p:spTgt spid="117862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par>
                                <p:cTn id="8" presetID="22" presetClass="entr" presetSubtype="1" fill="hold" grpId="0" nodeType="withEffect">
                                  <p:stCondLst>
                                    <p:cond delay="0"/>
                                  </p:stCondLst>
                                  <p:iterate type="lt">
                                    <p:tmPct val="100000"/>
                                  </p:iterate>
                                  <p:childTnLst>
                                    <p:set>
                                      <p:cBhvr>
                                        <p:cTn id="9" dur="1" fill="hold">
                                          <p:stCondLst>
                                            <p:cond delay="0"/>
                                          </p:stCondLst>
                                        </p:cTn>
                                        <p:tgtEl>
                                          <p:spTgt spid="1178627">
                                            <p:txEl>
                                              <p:pRg st="1" end="1"/>
                                            </p:txEl>
                                          </p:spTgt>
                                        </p:tgtEl>
                                        <p:attrNameLst>
                                          <p:attrName>style.visibility</p:attrName>
                                        </p:attrNameLst>
                                      </p:cBhvr>
                                      <p:to>
                                        <p:strVal val="visible"/>
                                      </p:to>
                                    </p:set>
                                    <p:animEffect transition="in" filter="wipe(up)">
                                      <p:cBhvr>
                                        <p:cTn id="10" dur="75"/>
                                        <p:tgtEl>
                                          <p:spTgt spid="1178627">
                                            <p:txEl>
                                              <p:pRg st="1" end="1"/>
                                            </p:txEl>
                                          </p:spTgt>
                                        </p:tgtEl>
                                      </p:cBhvr>
                                    </p:animEffect>
                                  </p:childTnLst>
                                  <p:subTnLst>
                                    <p:audio>
                                      <p:cMediaNode>
                                        <p:cTn display="0" masterRel="sameClick">
                                          <p:stCondLst>
                                            <p:cond evt="begin" delay="0">
                                              <p:tn val="8"/>
                                            </p:cond>
                                          </p:stCondLst>
                                          <p:endCondLst>
                                            <p:cond evt="onStopAudio" delay="0">
                                              <p:tgtEl>
                                                <p:sldTgt/>
                                              </p:tgtEl>
                                            </p:cond>
                                          </p:endCondLst>
                                        </p:cTn>
                                        <p:tgtEl>
                                          <p:sndTgt r:embed="rId2" name="TYPE.WAV"/>
                                        </p:tgtEl>
                                      </p:cMediaNode>
                                    </p:audio>
                                  </p:subTnLst>
                                </p:cTn>
                              </p:par>
                              <p:par>
                                <p:cTn id="11" presetID="22" presetClass="entr" presetSubtype="1" fill="hold" grpId="0" nodeType="withEffect">
                                  <p:stCondLst>
                                    <p:cond delay="0"/>
                                  </p:stCondLst>
                                  <p:iterate type="lt">
                                    <p:tmPct val="100000"/>
                                  </p:iterate>
                                  <p:childTnLst>
                                    <p:set>
                                      <p:cBhvr>
                                        <p:cTn id="12" dur="1" fill="hold">
                                          <p:stCondLst>
                                            <p:cond delay="0"/>
                                          </p:stCondLst>
                                        </p:cTn>
                                        <p:tgtEl>
                                          <p:spTgt spid="1178627">
                                            <p:txEl>
                                              <p:pRg st="2" end="2"/>
                                            </p:txEl>
                                          </p:spTgt>
                                        </p:tgtEl>
                                        <p:attrNameLst>
                                          <p:attrName>style.visibility</p:attrName>
                                        </p:attrNameLst>
                                      </p:cBhvr>
                                      <p:to>
                                        <p:strVal val="visible"/>
                                      </p:to>
                                    </p:set>
                                    <p:animEffect transition="in" filter="wipe(up)">
                                      <p:cBhvr>
                                        <p:cTn id="13" dur="75"/>
                                        <p:tgtEl>
                                          <p:spTgt spid="1178627">
                                            <p:txEl>
                                              <p:pRg st="2" end="2"/>
                                            </p:txEl>
                                          </p:spTgt>
                                        </p:tgtEl>
                                      </p:cBhvr>
                                    </p:animEffect>
                                  </p:childTnLst>
                                  <p:subTnLst>
                                    <p:audio>
                                      <p:cMediaNode>
                                        <p:cTn display="0" masterRel="sameClick">
                                          <p:stCondLst>
                                            <p:cond evt="begin" delay="0">
                                              <p:tn val="11"/>
                                            </p:cond>
                                          </p:stCondLst>
                                          <p:endCondLst>
                                            <p:cond evt="onStopAudio" delay="0">
                                              <p:tgtEl>
                                                <p:sldTgt/>
                                              </p:tgtEl>
                                            </p:cond>
                                          </p:endCondLst>
                                        </p:cTn>
                                        <p:tgtEl>
                                          <p:sndTgt r:embed="rId2" name="TYPE.WAV"/>
                                        </p:tgtEl>
                                      </p:cMediaNode>
                                    </p:audio>
                                  </p:sub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iterate type="lt">
                                    <p:tmPct val="100000"/>
                                  </p:iterate>
                                  <p:childTnLst>
                                    <p:set>
                                      <p:cBhvr>
                                        <p:cTn id="17" dur="1" fill="hold">
                                          <p:stCondLst>
                                            <p:cond delay="0"/>
                                          </p:stCondLst>
                                        </p:cTn>
                                        <p:tgtEl>
                                          <p:spTgt spid="1178627">
                                            <p:txEl>
                                              <p:pRg st="3" end="3"/>
                                            </p:txEl>
                                          </p:spTgt>
                                        </p:tgtEl>
                                        <p:attrNameLst>
                                          <p:attrName>style.visibility</p:attrName>
                                        </p:attrNameLst>
                                      </p:cBhvr>
                                      <p:to>
                                        <p:strVal val="visible"/>
                                      </p:to>
                                    </p:set>
                                    <p:animEffect transition="in" filter="wipe(up)">
                                      <p:cBhvr>
                                        <p:cTn id="18" dur="75"/>
                                        <p:tgtEl>
                                          <p:spTgt spid="1178627">
                                            <p:txEl>
                                              <p:pRg st="3" end="3"/>
                                            </p:txEl>
                                          </p:spTgt>
                                        </p:tgtEl>
                                      </p:cBhvr>
                                    </p:animEffect>
                                  </p:childTnLst>
                                  <p:subTnLst>
                                    <p:audio>
                                      <p:cMediaNode>
                                        <p:cTn display="0" masterRel="sameClick">
                                          <p:stCondLst>
                                            <p:cond evt="begin" delay="0">
                                              <p:tn val="16"/>
                                            </p:cond>
                                          </p:stCondLst>
                                          <p:endCondLst>
                                            <p:cond evt="onStopAudio" delay="0">
                                              <p:tgtEl>
                                                <p:sldTgt/>
                                              </p:tgtEl>
                                            </p:cond>
                                          </p:endCondLst>
                                        </p:cTn>
                                        <p:tgtEl>
                                          <p:sndTgt r:embed="rId2" name="TYPE.WAV"/>
                                        </p:tgtEl>
                                      </p:cMediaNode>
                                    </p:audio>
                                  </p:subTnLst>
                                </p:cTn>
                              </p:par>
                              <p:par>
                                <p:cTn id="19" presetID="22" presetClass="entr" presetSubtype="1" fill="hold" grpId="0" nodeType="withEffect">
                                  <p:stCondLst>
                                    <p:cond delay="0"/>
                                  </p:stCondLst>
                                  <p:iterate type="lt">
                                    <p:tmPct val="100000"/>
                                  </p:iterate>
                                  <p:childTnLst>
                                    <p:set>
                                      <p:cBhvr>
                                        <p:cTn id="20" dur="1" fill="hold">
                                          <p:stCondLst>
                                            <p:cond delay="0"/>
                                          </p:stCondLst>
                                        </p:cTn>
                                        <p:tgtEl>
                                          <p:spTgt spid="1178627">
                                            <p:txEl>
                                              <p:pRg st="4" end="4"/>
                                            </p:txEl>
                                          </p:spTgt>
                                        </p:tgtEl>
                                        <p:attrNameLst>
                                          <p:attrName>style.visibility</p:attrName>
                                        </p:attrNameLst>
                                      </p:cBhvr>
                                      <p:to>
                                        <p:strVal val="visible"/>
                                      </p:to>
                                    </p:set>
                                    <p:animEffect transition="in" filter="wipe(up)">
                                      <p:cBhvr>
                                        <p:cTn id="21" dur="75"/>
                                        <p:tgtEl>
                                          <p:spTgt spid="1178627">
                                            <p:txEl>
                                              <p:pRg st="4" end="4"/>
                                            </p:txEl>
                                          </p:spTgt>
                                        </p:tgtEl>
                                      </p:cBhvr>
                                    </p:animEffect>
                                  </p:childTnLst>
                                  <p:subTnLst>
                                    <p:audio>
                                      <p:cMediaNode>
                                        <p:cTn display="0" masterRel="sameClick">
                                          <p:stCondLst>
                                            <p:cond evt="begin" delay="0">
                                              <p:tn val="19"/>
                                            </p:cond>
                                          </p:stCondLst>
                                          <p:endCondLst>
                                            <p:cond evt="onStopAudio" delay="0">
                                              <p:tgtEl>
                                                <p:sldTgt/>
                                              </p:tgtEl>
                                            </p:cond>
                                          </p:endCondLst>
                                        </p:cTn>
                                        <p:tgtEl>
                                          <p:sndTgt r:embed="rId2" name="TYPE.WAV"/>
                                        </p:tgtEl>
                                      </p:cMediaNode>
                                    </p:audio>
                                  </p:subTnLst>
                                </p:cTn>
                              </p:par>
                              <p:par>
                                <p:cTn id="22" presetID="22" presetClass="entr" presetSubtype="1" fill="hold" grpId="0" nodeType="withEffect">
                                  <p:stCondLst>
                                    <p:cond delay="0"/>
                                  </p:stCondLst>
                                  <p:iterate type="lt">
                                    <p:tmPct val="100000"/>
                                  </p:iterate>
                                  <p:childTnLst>
                                    <p:set>
                                      <p:cBhvr>
                                        <p:cTn id="23" dur="1" fill="hold">
                                          <p:stCondLst>
                                            <p:cond delay="0"/>
                                          </p:stCondLst>
                                        </p:cTn>
                                        <p:tgtEl>
                                          <p:spTgt spid="1178627">
                                            <p:txEl>
                                              <p:pRg st="5" end="5"/>
                                            </p:txEl>
                                          </p:spTgt>
                                        </p:tgtEl>
                                        <p:attrNameLst>
                                          <p:attrName>style.visibility</p:attrName>
                                        </p:attrNameLst>
                                      </p:cBhvr>
                                      <p:to>
                                        <p:strVal val="visible"/>
                                      </p:to>
                                    </p:set>
                                    <p:animEffect transition="in" filter="wipe(up)">
                                      <p:cBhvr>
                                        <p:cTn id="24" dur="75"/>
                                        <p:tgtEl>
                                          <p:spTgt spid="1178627">
                                            <p:txEl>
                                              <p:pRg st="5" end="5"/>
                                            </p:txEl>
                                          </p:spTgt>
                                        </p:tgtEl>
                                      </p:cBhvr>
                                    </p:animEffect>
                                  </p:childTnLst>
                                  <p:subTnLst>
                                    <p:audio>
                                      <p:cMediaNode>
                                        <p:cTn display="0" masterRel="sameClick">
                                          <p:stCondLst>
                                            <p:cond evt="begin" delay="0">
                                              <p:tn val="22"/>
                                            </p:cond>
                                          </p:stCondLst>
                                          <p:endCondLst>
                                            <p:cond evt="onStopAudio" delay="0">
                                              <p:tgtEl>
                                                <p:sldTgt/>
                                              </p:tgtEl>
                                            </p:cond>
                                          </p:endCondLst>
                                        </p:cTn>
                                        <p:tgtEl>
                                          <p:sndTgt r:embed="rId2" name="TYPE.WAV"/>
                                        </p:tgtEl>
                                      </p:cMediaNode>
                                    </p:audio>
                                  </p:subTnLst>
                                </p:cTn>
                              </p:par>
                              <p:par>
                                <p:cTn id="25" presetID="22" presetClass="entr" presetSubtype="1" fill="hold" grpId="0" nodeType="withEffect">
                                  <p:stCondLst>
                                    <p:cond delay="0"/>
                                  </p:stCondLst>
                                  <p:iterate type="lt">
                                    <p:tmPct val="100000"/>
                                  </p:iterate>
                                  <p:childTnLst>
                                    <p:set>
                                      <p:cBhvr>
                                        <p:cTn id="26" dur="1" fill="hold">
                                          <p:stCondLst>
                                            <p:cond delay="0"/>
                                          </p:stCondLst>
                                        </p:cTn>
                                        <p:tgtEl>
                                          <p:spTgt spid="1178627">
                                            <p:txEl>
                                              <p:pRg st="6" end="6"/>
                                            </p:txEl>
                                          </p:spTgt>
                                        </p:tgtEl>
                                        <p:attrNameLst>
                                          <p:attrName>style.visibility</p:attrName>
                                        </p:attrNameLst>
                                      </p:cBhvr>
                                      <p:to>
                                        <p:strVal val="visible"/>
                                      </p:to>
                                    </p:set>
                                    <p:animEffect transition="in" filter="wipe(up)">
                                      <p:cBhvr>
                                        <p:cTn id="27" dur="75"/>
                                        <p:tgtEl>
                                          <p:spTgt spid="1178627">
                                            <p:txEl>
                                              <p:pRg st="6" end="6"/>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8627" grpId="0" build="p"/>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9F0307A0-7021-48E9-A193-4B2B6D71FF19}"/>
              </a:ext>
            </a:extLst>
          </p:cNvPr>
          <p:cNvSpPr>
            <a:spLocks noGrp="1"/>
          </p:cNvSpPr>
          <p:nvPr>
            <p:ph type="dt" sz="quarter" idx="10"/>
          </p:nvPr>
        </p:nvSpPr>
        <p:spPr bwMode="auto">
          <a:xfrm>
            <a:off x="1981200" y="6245225"/>
            <a:ext cx="2133600" cy="476250"/>
          </a:xfrm>
          <a:ln>
            <a:miter lim="800000"/>
          </a:ln>
        </p:spPr>
        <p:txBody>
          <a:bodyPr vert="horz" wrap="square" lIns="91440" tIns="45720" rIns="91440" bIns="45720" numCol="1" rtlCol="0" anchor="t" anchorCtr="0" compatLnSpc="1"/>
          <a:lstStyle/>
          <a:p>
            <a:pPr>
              <a:buFontTx/>
              <a:buNone/>
              <a:defRPr/>
            </a:pPr>
            <a:fld id="{8852B1D5-6371-4356-A6C8-D34E210A232E}" type="datetime1">
              <a:rPr lang="zh-CN" altLang="en-US" noProof="0" smtClean="0">
                <a:latin typeface="+mn-lt"/>
              </a:rPr>
              <a:pPr>
                <a:buFontTx/>
                <a:buNone/>
                <a:defRPr/>
              </a:pPr>
              <a:t>2024/5/7</a:t>
            </a:fld>
            <a:endParaRPr lang="en-US" altLang="zh-CN" noProof="0">
              <a:latin typeface="+mn-lt"/>
            </a:endParaRPr>
          </a:p>
        </p:txBody>
      </p:sp>
      <p:sp>
        <p:nvSpPr>
          <p:cNvPr id="87043" name="灯片编号占位符 5">
            <a:extLst>
              <a:ext uri="{FF2B5EF4-FFF2-40B4-BE49-F238E27FC236}">
                <a16:creationId xmlns:a16="http://schemas.microsoft.com/office/drawing/2014/main" id="{92B89419-89C7-454D-9E49-884A512E79F4}"/>
              </a:ext>
            </a:extLst>
          </p:cNvPr>
          <p:cNvSpPr>
            <a:spLocks noGrp="1" noChangeArrowheads="1"/>
          </p:cNvSpPr>
          <p:nvPr>
            <p:ph type="sldNum" sz="quarter" idx="12"/>
          </p:nvPr>
        </p:nvSpPr>
        <p:spPr bwMode="auto">
          <a:xfrm>
            <a:off x="8077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fld id="{8BA8A8AF-ED5D-4466-A5DE-3CA2466C0B7D}" type="slidenum">
              <a:rPr lang="en-US" altLang="zh-CN" sz="1400">
                <a:latin typeface="Arial" panose="020B0604020202020204" pitchFamily="34" charset="0"/>
              </a:rPr>
              <a:pPr/>
              <a:t>45</a:t>
            </a:fld>
            <a:endParaRPr lang="en-US" altLang="zh-CN" sz="1400">
              <a:latin typeface="Arial" panose="020B0604020202020204" pitchFamily="34" charset="0"/>
            </a:endParaRPr>
          </a:p>
        </p:txBody>
      </p:sp>
      <p:sp>
        <p:nvSpPr>
          <p:cNvPr id="87044" name="Rectangle 2">
            <a:extLst>
              <a:ext uri="{FF2B5EF4-FFF2-40B4-BE49-F238E27FC236}">
                <a16:creationId xmlns:a16="http://schemas.microsoft.com/office/drawing/2014/main" id="{4B7BD6B1-6313-42DA-9B91-A375813D9327}"/>
              </a:ext>
            </a:extLst>
          </p:cNvPr>
          <p:cNvSpPr>
            <a:spLocks noGrp="1" noChangeArrowheads="1"/>
          </p:cNvSpPr>
          <p:nvPr>
            <p:ph type="title" idx="4294967295"/>
          </p:nvPr>
        </p:nvSpPr>
        <p:spPr>
          <a:xfrm>
            <a:off x="2782888" y="376238"/>
            <a:ext cx="7296150" cy="531812"/>
          </a:xfrm>
        </p:spPr>
        <p:txBody>
          <a:bodyPr vert="horz" lIns="92075" tIns="46038" rIns="92075" bIns="46038" rtlCol="0" anchor="ctr">
            <a:normAutofit fontScale="90000"/>
          </a:bodyPr>
          <a:lstStyle/>
          <a:p>
            <a:pPr eaLnBrk="1" hangingPunct="1"/>
            <a:r>
              <a:rPr lang="zh-CN" altLang="en-US"/>
              <a:t>本章小结</a:t>
            </a:r>
          </a:p>
        </p:txBody>
      </p:sp>
      <p:sp>
        <p:nvSpPr>
          <p:cNvPr id="2179075" name="Rectangle 3">
            <a:extLst>
              <a:ext uri="{FF2B5EF4-FFF2-40B4-BE49-F238E27FC236}">
                <a16:creationId xmlns:a16="http://schemas.microsoft.com/office/drawing/2014/main" id="{E96C9013-5EFD-4DE0-9DE2-5DC239446CA2}"/>
              </a:ext>
            </a:extLst>
          </p:cNvPr>
          <p:cNvSpPr>
            <a:spLocks noGrp="1" noChangeArrowheads="1"/>
          </p:cNvSpPr>
          <p:nvPr>
            <p:ph type="body" idx="4294967295"/>
          </p:nvPr>
        </p:nvSpPr>
        <p:spPr>
          <a:xfrm>
            <a:off x="2063751" y="1484314"/>
            <a:ext cx="8137525" cy="4897437"/>
          </a:xfrm>
        </p:spPr>
        <p:txBody>
          <a:bodyPr vert="horz" lIns="92075" tIns="46038" rIns="92075" bIns="46038" rtlCol="0">
            <a:normAutofit/>
          </a:bodyPr>
          <a:lstStyle/>
          <a:p>
            <a:pPr marL="609600" indent="-609600">
              <a:spcBef>
                <a:spcPct val="40000"/>
              </a:spcBef>
              <a:buNone/>
            </a:pPr>
            <a:r>
              <a:rPr lang="en-US" altLang="zh-CN">
                <a:latin typeface="Times New Roman" panose="02020603050405020304" pitchFamily="18" charset="0"/>
              </a:rPr>
              <a:t>1.</a:t>
            </a:r>
            <a:r>
              <a:rPr lang="zh-CN" altLang="en-US">
                <a:latin typeface="Times New Roman" panose="02020603050405020304" pitchFamily="18" charset="0"/>
              </a:rPr>
              <a:t>自顶向下分析法和自底向上分析法分别寻找输入串的最左推导和最左归约</a:t>
            </a:r>
          </a:p>
          <a:p>
            <a:pPr marL="609600" indent="-609600">
              <a:spcBef>
                <a:spcPct val="40000"/>
              </a:spcBef>
              <a:buNone/>
            </a:pPr>
            <a:r>
              <a:rPr lang="en-US" altLang="zh-CN">
                <a:latin typeface="Times New Roman" panose="02020603050405020304" pitchFamily="18" charset="0"/>
              </a:rPr>
              <a:t>2.</a:t>
            </a:r>
            <a:r>
              <a:rPr lang="zh-CN" altLang="en-US">
                <a:latin typeface="Times New Roman" panose="02020603050405020304" pitchFamily="18" charset="0"/>
              </a:rPr>
              <a:t>自顶向下分析会遇到二义性问题、回溯问题、左递归引起的无穷推导问题，需对文法进行改造：消除二义性、消除左递归、提取公共左因子</a:t>
            </a:r>
            <a:endParaRPr lang="zh-CN" altLang="en-US" i="1">
              <a:latin typeface="Times New Roman" panose="02020603050405020304" pitchFamily="18" charset="0"/>
            </a:endParaRPr>
          </a:p>
          <a:p>
            <a:pPr marL="609600" indent="-609600">
              <a:spcBef>
                <a:spcPct val="40000"/>
              </a:spcBef>
              <a:buNone/>
            </a:pPr>
            <a:r>
              <a:rPr lang="en-US" altLang="zh-CN">
                <a:latin typeface="Times New Roman" panose="02020603050405020304" pitchFamily="18" charset="0"/>
              </a:rPr>
              <a:t>3. </a:t>
            </a:r>
            <a:r>
              <a:rPr lang="en-US" altLang="zh-CN" i="1">
                <a:latin typeface="Times New Roman" panose="02020603050405020304" pitchFamily="18" charset="0"/>
              </a:rPr>
              <a:t>LL</a:t>
            </a:r>
            <a:r>
              <a:rPr lang="en-US" altLang="zh-CN">
                <a:latin typeface="Times New Roman" panose="02020603050405020304" pitchFamily="18" charset="0"/>
              </a:rPr>
              <a:t>(1)</a:t>
            </a:r>
            <a:r>
              <a:rPr lang="zh-CN" altLang="en-US">
                <a:latin typeface="Times New Roman" panose="02020603050405020304" pitchFamily="18" charset="0"/>
              </a:rPr>
              <a:t>文法是一类可以进行确定分析的文法，利用</a:t>
            </a:r>
            <a:r>
              <a:rPr lang="en-US" altLang="zh-CN">
                <a:latin typeface="Times New Roman" panose="02020603050405020304" pitchFamily="18" charset="0"/>
              </a:rPr>
              <a:t>FIRST</a:t>
            </a:r>
            <a:r>
              <a:rPr lang="zh-CN" altLang="en-US">
                <a:latin typeface="Times New Roman" panose="02020603050405020304" pitchFamily="18" charset="0"/>
              </a:rPr>
              <a:t>集和</a:t>
            </a:r>
            <a:r>
              <a:rPr lang="en-US" altLang="zh-CN">
                <a:latin typeface="Times New Roman" panose="02020603050405020304" pitchFamily="18" charset="0"/>
              </a:rPr>
              <a:t>FOLLOW</a:t>
            </a:r>
            <a:r>
              <a:rPr lang="zh-CN" altLang="en-US">
                <a:latin typeface="Times New Roman" panose="02020603050405020304" pitchFamily="18" charset="0"/>
              </a:rPr>
              <a:t>集可以判定某个上下文无关文法是否为</a:t>
            </a:r>
            <a:r>
              <a:rPr lang="en-US" altLang="zh-CN" i="1">
                <a:latin typeface="Times New Roman" panose="02020603050405020304" pitchFamily="18" charset="0"/>
              </a:rPr>
              <a:t>LL</a:t>
            </a:r>
            <a:r>
              <a:rPr lang="en-US" altLang="zh-CN">
                <a:latin typeface="Times New Roman" panose="02020603050405020304" pitchFamily="18" charset="0"/>
              </a:rPr>
              <a:t>(1)</a:t>
            </a:r>
            <a:r>
              <a:rPr lang="zh-CN" altLang="en-US">
                <a:latin typeface="Times New Roman" panose="02020603050405020304" pitchFamily="18" charset="0"/>
              </a:rPr>
              <a:t>文法</a:t>
            </a:r>
            <a:endParaRPr lang="zh-CN" altLang="en-US" i="1">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2179075">
                                            <p:txEl>
                                              <p:pRg st="0" end="0"/>
                                            </p:txEl>
                                          </p:spTgt>
                                        </p:tgtEl>
                                        <p:attrNameLst>
                                          <p:attrName>style.visibility</p:attrName>
                                        </p:attrNameLst>
                                      </p:cBhvr>
                                      <p:to>
                                        <p:strVal val="visible"/>
                                      </p:to>
                                    </p:set>
                                    <p:animEffect transition="in" filter="wipe(up)">
                                      <p:cBhvr>
                                        <p:cTn id="7" dur="75"/>
                                        <p:tgtEl>
                                          <p:spTgt spid="2179075">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2179075">
                                            <p:txEl>
                                              <p:pRg st="1" end="1"/>
                                            </p:txEl>
                                          </p:spTgt>
                                        </p:tgtEl>
                                        <p:attrNameLst>
                                          <p:attrName>style.visibility</p:attrName>
                                        </p:attrNameLst>
                                      </p:cBhvr>
                                      <p:to>
                                        <p:strVal val="visible"/>
                                      </p:to>
                                    </p:set>
                                    <p:animEffect transition="in" filter="wipe(up)">
                                      <p:cBhvr>
                                        <p:cTn id="12" dur="75"/>
                                        <p:tgtEl>
                                          <p:spTgt spid="2179075">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TYP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2179075">
                                            <p:txEl>
                                              <p:pRg st="2" end="2"/>
                                            </p:txEl>
                                          </p:spTgt>
                                        </p:tgtEl>
                                        <p:attrNameLst>
                                          <p:attrName>style.visibility</p:attrName>
                                        </p:attrNameLst>
                                      </p:cBhvr>
                                      <p:to>
                                        <p:strVal val="visible"/>
                                      </p:to>
                                    </p:set>
                                    <p:animEffect transition="in" filter="wipe(up)">
                                      <p:cBhvr>
                                        <p:cTn id="17" dur="75"/>
                                        <p:tgtEl>
                                          <p:spTgt spid="2179075">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9075" grpId="0" build="p"/>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31CCA935-595F-467B-A140-64535718F0FA}"/>
              </a:ext>
            </a:extLst>
          </p:cNvPr>
          <p:cNvSpPr>
            <a:spLocks noGrp="1"/>
          </p:cNvSpPr>
          <p:nvPr>
            <p:ph type="dt" sz="quarter" idx="10"/>
          </p:nvPr>
        </p:nvSpPr>
        <p:spPr bwMode="auto">
          <a:xfrm>
            <a:off x="1981200" y="6245225"/>
            <a:ext cx="2133600" cy="476250"/>
          </a:xfrm>
          <a:ln>
            <a:miter lim="800000"/>
          </a:ln>
        </p:spPr>
        <p:txBody>
          <a:bodyPr vert="horz" wrap="square" lIns="91440" tIns="45720" rIns="91440" bIns="45720" numCol="1" rtlCol="0" anchor="t" anchorCtr="0" compatLnSpc="1"/>
          <a:lstStyle/>
          <a:p>
            <a:pPr>
              <a:buFontTx/>
              <a:buNone/>
              <a:defRPr/>
            </a:pPr>
            <a:fld id="{FE11F256-2609-48E0-8A53-7016A708A6A1}" type="datetime1">
              <a:rPr lang="zh-CN" altLang="en-US" noProof="0" smtClean="0">
                <a:latin typeface="+mn-lt"/>
              </a:rPr>
              <a:pPr>
                <a:buFontTx/>
                <a:buNone/>
                <a:defRPr/>
              </a:pPr>
              <a:t>2024/5/7</a:t>
            </a:fld>
            <a:endParaRPr lang="en-US" altLang="zh-CN" noProof="0">
              <a:latin typeface="+mn-lt"/>
            </a:endParaRPr>
          </a:p>
        </p:txBody>
      </p:sp>
      <p:sp>
        <p:nvSpPr>
          <p:cNvPr id="88067" name="灯片编号占位符 5">
            <a:extLst>
              <a:ext uri="{FF2B5EF4-FFF2-40B4-BE49-F238E27FC236}">
                <a16:creationId xmlns:a16="http://schemas.microsoft.com/office/drawing/2014/main" id="{370D254B-3E7F-4FAB-81B5-280C3CB00F1A}"/>
              </a:ext>
            </a:extLst>
          </p:cNvPr>
          <p:cNvSpPr>
            <a:spLocks noGrp="1" noChangeArrowheads="1"/>
          </p:cNvSpPr>
          <p:nvPr>
            <p:ph type="sldNum" sz="quarter" idx="12"/>
          </p:nvPr>
        </p:nvSpPr>
        <p:spPr bwMode="auto">
          <a:xfrm>
            <a:off x="8077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fld id="{B804951F-A1A4-4921-8C3B-AE5CF82466BE}" type="slidenum">
              <a:rPr lang="en-US" altLang="zh-CN" sz="1400">
                <a:latin typeface="Arial" panose="020B0604020202020204" pitchFamily="34" charset="0"/>
              </a:rPr>
              <a:pPr/>
              <a:t>46</a:t>
            </a:fld>
            <a:endParaRPr lang="en-US" altLang="zh-CN" sz="1400">
              <a:latin typeface="Arial" panose="020B0604020202020204" pitchFamily="34" charset="0"/>
            </a:endParaRPr>
          </a:p>
        </p:txBody>
      </p:sp>
      <p:sp>
        <p:nvSpPr>
          <p:cNvPr id="88068" name="Rectangle 2">
            <a:extLst>
              <a:ext uri="{FF2B5EF4-FFF2-40B4-BE49-F238E27FC236}">
                <a16:creationId xmlns:a16="http://schemas.microsoft.com/office/drawing/2014/main" id="{74FB6FD9-9FDB-4CC3-B5C1-C8A339EE290A}"/>
              </a:ext>
            </a:extLst>
          </p:cNvPr>
          <p:cNvSpPr>
            <a:spLocks noGrp="1" noChangeArrowheads="1"/>
          </p:cNvSpPr>
          <p:nvPr>
            <p:ph type="title" idx="4294967295"/>
          </p:nvPr>
        </p:nvSpPr>
        <p:spPr>
          <a:xfrm>
            <a:off x="2711451" y="333376"/>
            <a:ext cx="4467225" cy="531813"/>
          </a:xfrm>
        </p:spPr>
        <p:txBody>
          <a:bodyPr vert="horz" lIns="92075" tIns="46038" rIns="92075" bIns="46038" rtlCol="0" anchor="ctr">
            <a:normAutofit fontScale="90000"/>
          </a:bodyPr>
          <a:lstStyle/>
          <a:p>
            <a:pPr eaLnBrk="1" hangingPunct="1"/>
            <a:r>
              <a:rPr lang="zh-CN" altLang="en-US"/>
              <a:t>本章小结</a:t>
            </a:r>
          </a:p>
        </p:txBody>
      </p:sp>
      <p:sp>
        <p:nvSpPr>
          <p:cNvPr id="2937859" name="Rectangle 3">
            <a:extLst>
              <a:ext uri="{FF2B5EF4-FFF2-40B4-BE49-F238E27FC236}">
                <a16:creationId xmlns:a16="http://schemas.microsoft.com/office/drawing/2014/main" id="{8E005268-246F-485A-BAF3-60B7E0B66B0C}"/>
              </a:ext>
            </a:extLst>
          </p:cNvPr>
          <p:cNvSpPr>
            <a:spLocks noGrp="1" noChangeArrowheads="1"/>
          </p:cNvSpPr>
          <p:nvPr>
            <p:ph type="body" idx="4294967295"/>
          </p:nvPr>
        </p:nvSpPr>
        <p:spPr>
          <a:xfrm>
            <a:off x="1774825" y="1917700"/>
            <a:ext cx="8713788" cy="3816350"/>
          </a:xfrm>
        </p:spPr>
        <p:txBody>
          <a:bodyPr vert="horz" lIns="92075" tIns="46038" rIns="92075" bIns="46038" rtlCol="0">
            <a:normAutofit/>
          </a:bodyPr>
          <a:lstStyle/>
          <a:p>
            <a:pPr marL="609600" indent="-609600">
              <a:spcBef>
                <a:spcPct val="100000"/>
              </a:spcBef>
              <a:buNone/>
            </a:pPr>
            <a:r>
              <a:rPr lang="en-US" altLang="zh-CN">
                <a:latin typeface="Times New Roman" panose="02020603050405020304" pitchFamily="18" charset="0"/>
              </a:rPr>
              <a:t>4. </a:t>
            </a:r>
            <a:r>
              <a:rPr lang="en-US" altLang="zh-CN" i="1">
                <a:latin typeface="Times New Roman" panose="02020603050405020304" pitchFamily="18" charset="0"/>
              </a:rPr>
              <a:t>LL</a:t>
            </a:r>
            <a:r>
              <a:rPr lang="en-US" altLang="zh-CN">
                <a:latin typeface="Times New Roman" panose="02020603050405020304" pitchFamily="18" charset="0"/>
              </a:rPr>
              <a:t>(1)</a:t>
            </a:r>
            <a:r>
              <a:rPr lang="zh-CN" altLang="en-US">
                <a:latin typeface="Times New Roman" panose="02020603050405020304" pitchFamily="18" charset="0"/>
              </a:rPr>
              <a:t>文法可以用</a:t>
            </a:r>
            <a:r>
              <a:rPr lang="en-US" altLang="zh-CN" i="1">
                <a:latin typeface="Times New Roman" panose="02020603050405020304" pitchFamily="18" charset="0"/>
              </a:rPr>
              <a:t>LL</a:t>
            </a:r>
            <a:r>
              <a:rPr lang="en-US" altLang="zh-CN">
                <a:latin typeface="Times New Roman" panose="02020603050405020304" pitchFamily="18" charset="0"/>
              </a:rPr>
              <a:t>(1)</a:t>
            </a:r>
            <a:r>
              <a:rPr lang="zh-CN" altLang="en-US">
                <a:latin typeface="Times New Roman" panose="02020603050405020304" pitchFamily="18" charset="0"/>
              </a:rPr>
              <a:t>分析法进行分析。</a:t>
            </a:r>
          </a:p>
          <a:p>
            <a:pPr marL="609600" indent="-609600">
              <a:spcBef>
                <a:spcPct val="100000"/>
              </a:spcBef>
              <a:buNone/>
            </a:pPr>
            <a:r>
              <a:rPr lang="en-US" altLang="zh-CN">
                <a:latin typeface="Times New Roman" panose="02020603050405020304" pitchFamily="18" charset="0"/>
              </a:rPr>
              <a:t>5. </a:t>
            </a:r>
            <a:r>
              <a:rPr lang="zh-CN" altLang="en-US">
                <a:latin typeface="Times New Roman" panose="02020603050405020304" pitchFamily="18" charset="0"/>
              </a:rPr>
              <a:t>递归下降分析法根据各个候选式的结构为每个非终结符编写一个子程序。</a:t>
            </a:r>
          </a:p>
          <a:p>
            <a:pPr marL="609600" indent="-609600">
              <a:spcBef>
                <a:spcPct val="100000"/>
              </a:spcBef>
              <a:buNone/>
            </a:pPr>
            <a:r>
              <a:rPr lang="en-US" altLang="zh-CN">
                <a:latin typeface="Times New Roman" panose="02020603050405020304" pitchFamily="18" charset="0"/>
              </a:rPr>
              <a:t>6. </a:t>
            </a:r>
            <a:r>
              <a:rPr lang="zh-CN" altLang="en-US">
                <a:latin typeface="Times New Roman" panose="02020603050405020304" pitchFamily="18" charset="0"/>
              </a:rPr>
              <a:t>使用语法图可以方便地进行递归子程序的设计。</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2937859">
                                            <p:txEl>
                                              <p:pRg st="0" end="0"/>
                                            </p:txEl>
                                          </p:spTgt>
                                        </p:tgtEl>
                                        <p:attrNameLst>
                                          <p:attrName>style.visibility</p:attrName>
                                        </p:attrNameLst>
                                      </p:cBhvr>
                                      <p:to>
                                        <p:strVal val="visible"/>
                                      </p:to>
                                    </p:set>
                                    <p:animEffect transition="in" filter="wipe(up)">
                                      <p:cBhvr>
                                        <p:cTn id="7" dur="75"/>
                                        <p:tgtEl>
                                          <p:spTgt spid="2937859">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2937859">
                                            <p:txEl>
                                              <p:pRg st="1" end="1"/>
                                            </p:txEl>
                                          </p:spTgt>
                                        </p:tgtEl>
                                        <p:attrNameLst>
                                          <p:attrName>style.visibility</p:attrName>
                                        </p:attrNameLst>
                                      </p:cBhvr>
                                      <p:to>
                                        <p:strVal val="visible"/>
                                      </p:to>
                                    </p:set>
                                    <p:animEffect transition="in" filter="wipe(up)">
                                      <p:cBhvr>
                                        <p:cTn id="12" dur="75"/>
                                        <p:tgtEl>
                                          <p:spTgt spid="2937859">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TYP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2937859">
                                            <p:txEl>
                                              <p:pRg st="2" end="2"/>
                                            </p:txEl>
                                          </p:spTgt>
                                        </p:tgtEl>
                                        <p:attrNameLst>
                                          <p:attrName>style.visibility</p:attrName>
                                        </p:attrNameLst>
                                      </p:cBhvr>
                                      <p:to>
                                        <p:strVal val="visible"/>
                                      </p:to>
                                    </p:set>
                                    <p:animEffect transition="in" filter="wipe(up)">
                                      <p:cBhvr>
                                        <p:cTn id="17" dur="75"/>
                                        <p:tgtEl>
                                          <p:spTgt spid="2937859">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7859"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8" name="灯片编号占位符 5">
            <a:extLst>
              <a:ext uri="{FF2B5EF4-FFF2-40B4-BE49-F238E27FC236}">
                <a16:creationId xmlns:a16="http://schemas.microsoft.com/office/drawing/2014/main" id="{93EB8C67-3E49-4607-97F1-CFB0DE854EE0}"/>
              </a:ext>
            </a:extLst>
          </p:cNvPr>
          <p:cNvSpPr>
            <a:spLocks noGrp="1" noChangeArrowheads="1"/>
          </p:cNvSpPr>
          <p:nvPr>
            <p:ph type="sldNum" sz="quarter" idx="12"/>
          </p:nvPr>
        </p:nvSpPr>
        <p:spPr bwMode="auto">
          <a:xfrm>
            <a:off x="8077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fld id="{C86B55DB-2B8D-4494-B12B-71668EEF67FA}" type="slidenum">
              <a:rPr lang="en-US" altLang="zh-CN" sz="1400">
                <a:latin typeface="Arial" panose="020B0604020202020204" pitchFamily="34" charset="0"/>
              </a:rPr>
              <a:pPr/>
              <a:t>5</a:t>
            </a:fld>
            <a:endParaRPr lang="en-US" altLang="zh-CN" sz="1400">
              <a:latin typeface="Arial" panose="020B0604020202020204" pitchFamily="34" charset="0"/>
            </a:endParaRPr>
          </a:p>
        </p:txBody>
      </p:sp>
      <p:sp>
        <p:nvSpPr>
          <p:cNvPr id="6149" name="Rectangle 2">
            <a:extLst>
              <a:ext uri="{FF2B5EF4-FFF2-40B4-BE49-F238E27FC236}">
                <a16:creationId xmlns:a16="http://schemas.microsoft.com/office/drawing/2014/main" id="{C8D7B104-673E-49CD-AFB6-DCB2F041CFAA}"/>
              </a:ext>
            </a:extLst>
          </p:cNvPr>
          <p:cNvSpPr>
            <a:spLocks noGrp="1" noChangeArrowheads="1"/>
          </p:cNvSpPr>
          <p:nvPr>
            <p:ph type="title" idx="4294967295"/>
          </p:nvPr>
        </p:nvSpPr>
        <p:spPr>
          <a:xfrm>
            <a:off x="2652713" y="333376"/>
            <a:ext cx="4883150" cy="792163"/>
          </a:xfrm>
        </p:spPr>
        <p:txBody>
          <a:bodyPr vert="horz" lIns="92075" tIns="46038" rIns="92075" bIns="46038" rtlCol="0" anchor="ctr">
            <a:normAutofit/>
          </a:bodyPr>
          <a:lstStyle/>
          <a:p>
            <a:pPr eaLnBrk="1" hangingPunct="1"/>
            <a:r>
              <a:rPr lang="en-US" altLang="zh-CN">
                <a:latin typeface="Times New Roman" panose="02020603050405020304" pitchFamily="18" charset="0"/>
              </a:rPr>
              <a:t>4.2.3 LL(1)</a:t>
            </a:r>
            <a:r>
              <a:rPr lang="zh-CN" altLang="en-US" sz="4000"/>
              <a:t>文法</a:t>
            </a:r>
          </a:p>
        </p:txBody>
      </p:sp>
      <p:sp>
        <p:nvSpPr>
          <p:cNvPr id="2163715" name="Rectangle 3">
            <a:extLst>
              <a:ext uri="{FF2B5EF4-FFF2-40B4-BE49-F238E27FC236}">
                <a16:creationId xmlns:a16="http://schemas.microsoft.com/office/drawing/2014/main" id="{6DED1F82-4B1F-48DD-B2C3-B89953557671}"/>
              </a:ext>
            </a:extLst>
          </p:cNvPr>
          <p:cNvSpPr>
            <a:spLocks noGrp="1" noChangeArrowheads="1"/>
          </p:cNvSpPr>
          <p:nvPr>
            <p:ph type="body" idx="4294967295"/>
          </p:nvPr>
        </p:nvSpPr>
        <p:spPr>
          <a:xfrm>
            <a:off x="1703388" y="1846264"/>
            <a:ext cx="9072562" cy="3743325"/>
          </a:xfrm>
        </p:spPr>
        <p:txBody>
          <a:bodyPr vert="horz" lIns="92075" tIns="46038" rIns="92075" bIns="46038" rtlCol="0">
            <a:normAutofit fontScale="85000" lnSpcReduction="20000"/>
          </a:bodyPr>
          <a:lstStyle/>
          <a:p>
            <a:pPr marL="812800" indent="-812800">
              <a:buNone/>
              <a:defRPr/>
            </a:pPr>
            <a:r>
              <a:rPr lang="zh-CN" altLang="en-US" dirty="0">
                <a:solidFill>
                  <a:srgbClr val="0000FF"/>
                </a:solidFill>
                <a:latin typeface="楷体_GB2312" pitchFamily="49" charset="-122"/>
              </a:rPr>
              <a:t>定义：</a:t>
            </a:r>
            <a:endParaRPr lang="en-US" altLang="zh-CN" dirty="0">
              <a:solidFill>
                <a:srgbClr val="0000FF"/>
              </a:solidFill>
              <a:latin typeface="楷体_GB2312" pitchFamily="49" charset="-122"/>
            </a:endParaRPr>
          </a:p>
          <a:p>
            <a:pPr marL="812800" indent="-812800">
              <a:buNone/>
              <a:defRPr/>
            </a:pPr>
            <a:r>
              <a:rPr lang="zh-CN" altLang="en-US" dirty="0">
                <a:latin typeface="楷体_GB2312" pitchFamily="49" charset="-122"/>
              </a:rPr>
              <a:t>如果</a:t>
            </a:r>
            <a:r>
              <a:rPr lang="zh-CN" altLang="en-US" dirty="0">
                <a:latin typeface="Times New Roman" pitchFamily="18" charset="0"/>
              </a:rPr>
              <a:t>存在</a:t>
            </a:r>
            <a:r>
              <a:rPr lang="en-US" altLang="zh-CN" dirty="0" err="1">
                <a:latin typeface="Times New Roman" pitchFamily="18" charset="0"/>
              </a:rPr>
              <a:t>X→</a:t>
            </a:r>
            <a:r>
              <a:rPr lang="en-US" altLang="zh-CN" i="1" dirty="0" err="1">
                <a:latin typeface="Times New Roman" pitchFamily="18" charset="0"/>
              </a:rPr>
              <a:t>ε</a:t>
            </a:r>
            <a:r>
              <a:rPr lang="zh-CN" altLang="en-US" dirty="0">
                <a:latin typeface="Times New Roman" pitchFamily="18" charset="0"/>
              </a:rPr>
              <a:t>这样的产生式，则需定义</a:t>
            </a:r>
            <a:r>
              <a:rPr lang="en-US" altLang="zh-CN" dirty="0">
                <a:latin typeface="Times New Roman" pitchFamily="18" charset="0"/>
              </a:rPr>
              <a:t>FOLLOW</a:t>
            </a:r>
            <a:r>
              <a:rPr lang="zh-CN" altLang="en-US" dirty="0">
                <a:latin typeface="Times New Roman" pitchFamily="18" charset="0"/>
              </a:rPr>
              <a:t>集合</a:t>
            </a:r>
            <a:endParaRPr lang="en-US" altLang="zh-CN" dirty="0">
              <a:latin typeface="Times New Roman" pitchFamily="18" charset="0"/>
            </a:endParaRPr>
          </a:p>
          <a:p>
            <a:pPr marL="812800" indent="-812800">
              <a:buNone/>
              <a:defRPr/>
            </a:pPr>
            <a:r>
              <a:rPr lang="en-US" altLang="zh-CN" dirty="0">
                <a:latin typeface="Times New Roman" pitchFamily="18" charset="0"/>
                <a:sym typeface="Symbol" pitchFamily="18" charset="2"/>
              </a:rPr>
              <a:t></a:t>
            </a:r>
            <a:r>
              <a:rPr lang="en-US" altLang="zh-CN" i="1" dirty="0">
                <a:latin typeface="Times New Roman" pitchFamily="18" charset="0"/>
              </a:rPr>
              <a:t>A</a:t>
            </a:r>
            <a:r>
              <a:rPr lang="en-US" altLang="zh-CN" dirty="0">
                <a:latin typeface="Times New Roman" pitchFamily="18" charset="0"/>
              </a:rPr>
              <a:t>∈</a:t>
            </a:r>
            <a:r>
              <a:rPr lang="zh-CN" altLang="en-US" i="1" dirty="0">
                <a:latin typeface="Times New Roman" pitchFamily="18" charset="0"/>
              </a:rPr>
              <a:t>Ｖ</a:t>
            </a:r>
            <a:r>
              <a:rPr lang="zh-CN" altLang="en-US" dirty="0">
                <a:latin typeface="Times New Roman" pitchFamily="18" charset="0"/>
              </a:rPr>
              <a:t>定义</a:t>
            </a:r>
            <a:r>
              <a:rPr lang="en-US" altLang="zh-CN" i="1" dirty="0">
                <a:latin typeface="Times New Roman" pitchFamily="18" charset="0"/>
              </a:rPr>
              <a:t>A</a:t>
            </a:r>
            <a:r>
              <a:rPr lang="zh-CN" altLang="en-US" dirty="0">
                <a:latin typeface="Times New Roman" pitchFamily="18" charset="0"/>
              </a:rPr>
              <a:t>的</a:t>
            </a:r>
            <a:r>
              <a:rPr lang="zh-CN" altLang="en-US" dirty="0">
                <a:solidFill>
                  <a:srgbClr val="FF0000"/>
                </a:solidFill>
                <a:latin typeface="Times New Roman" pitchFamily="18" charset="0"/>
              </a:rPr>
              <a:t>后续符号集为</a:t>
            </a:r>
            <a:r>
              <a:rPr lang="zh-CN" altLang="en-US" dirty="0">
                <a:latin typeface="Times New Roman" pitchFamily="18" charset="0"/>
              </a:rPr>
              <a:t>： </a:t>
            </a:r>
          </a:p>
          <a:p>
            <a:pPr marL="812800" indent="-812800">
              <a:buNone/>
              <a:defRPr/>
            </a:pPr>
            <a:r>
              <a:rPr lang="en-US" altLang="zh-CN" dirty="0">
                <a:latin typeface="Times New Roman" pitchFamily="18" charset="0"/>
                <a:ea typeface="宋体" pitchFamily="2" charset="-122"/>
              </a:rPr>
              <a:t>1. FOLLOW(</a:t>
            </a:r>
            <a:r>
              <a:rPr lang="en-US" altLang="zh-CN" i="1" dirty="0">
                <a:latin typeface="Times New Roman" pitchFamily="18" charset="0"/>
                <a:ea typeface="宋体" pitchFamily="2" charset="-122"/>
              </a:rPr>
              <a:t>A</a:t>
            </a:r>
            <a:r>
              <a:rPr lang="en-US" altLang="zh-CN" dirty="0">
                <a:latin typeface="Times New Roman" pitchFamily="18" charset="0"/>
                <a:ea typeface="宋体" pitchFamily="2" charset="-122"/>
              </a:rPr>
              <a:t>)={</a:t>
            </a:r>
            <a:r>
              <a:rPr lang="en-US" altLang="zh-CN" i="1" dirty="0" err="1">
                <a:latin typeface="Times New Roman" pitchFamily="18" charset="0"/>
                <a:ea typeface="宋体" pitchFamily="2" charset="-122"/>
              </a:rPr>
              <a:t>b</a:t>
            </a:r>
            <a:r>
              <a:rPr lang="en-US" altLang="zh-CN" dirty="0" err="1">
                <a:latin typeface="Times New Roman" pitchFamily="18" charset="0"/>
                <a:ea typeface="宋体" pitchFamily="2" charset="-122"/>
              </a:rPr>
              <a:t>|</a:t>
            </a:r>
            <a:r>
              <a:rPr lang="en-US" altLang="zh-CN" i="1" dirty="0" err="1">
                <a:latin typeface="Times New Roman" pitchFamily="18" charset="0"/>
                <a:ea typeface="宋体" pitchFamily="2" charset="-122"/>
              </a:rPr>
              <a:t>S</a:t>
            </a:r>
            <a:r>
              <a:rPr lang="en-US" altLang="zh-CN" i="1" dirty="0">
                <a:latin typeface="Times New Roman" pitchFamily="18" charset="0"/>
                <a:ea typeface="宋体" pitchFamily="2" charset="-122"/>
              </a:rPr>
              <a:t>    </a:t>
            </a:r>
            <a:r>
              <a:rPr lang="en-US" altLang="zh-CN" i="1" dirty="0" err="1">
                <a:latin typeface="Times New Roman" pitchFamily="18" charset="0"/>
                <a:ea typeface="宋体" pitchFamily="2" charset="-122"/>
              </a:rPr>
              <a:t>αAbβ</a:t>
            </a:r>
            <a:r>
              <a:rPr lang="en-US" altLang="zh-CN" dirty="0">
                <a:latin typeface="Times New Roman" pitchFamily="18" charset="0"/>
                <a:ea typeface="宋体" pitchFamily="2" charset="-122"/>
              </a:rPr>
              <a:t>, </a:t>
            </a:r>
            <a:r>
              <a:rPr lang="en-US" altLang="zh-CN" i="1" dirty="0" err="1">
                <a:latin typeface="Times New Roman" pitchFamily="18" charset="0"/>
                <a:ea typeface="宋体" pitchFamily="2" charset="-122"/>
              </a:rPr>
              <a:t>a</a:t>
            </a:r>
            <a:r>
              <a:rPr lang="en-US" altLang="zh-CN" dirty="0" err="1">
                <a:latin typeface="Times New Roman" pitchFamily="18" charset="0"/>
                <a:ea typeface="宋体" pitchFamily="2" charset="-122"/>
                <a:sym typeface="Symbol" pitchFamily="18" charset="2"/>
              </a:rPr>
              <a:t></a:t>
            </a:r>
            <a:r>
              <a:rPr lang="en-US" altLang="zh-CN" i="1" dirty="0" err="1">
                <a:latin typeface="Times New Roman" pitchFamily="18" charset="0"/>
                <a:ea typeface="宋体" pitchFamily="2" charset="-122"/>
              </a:rPr>
              <a:t>T</a:t>
            </a:r>
            <a:r>
              <a:rPr lang="en-US" altLang="zh-CN" dirty="0">
                <a:latin typeface="Times New Roman" pitchFamily="18" charset="0"/>
                <a:ea typeface="宋体" pitchFamily="2" charset="-122"/>
              </a:rPr>
              <a:t>, </a:t>
            </a:r>
            <a:r>
              <a:rPr lang="en-US" altLang="zh-CN" i="1" dirty="0" err="1">
                <a:latin typeface="Times New Roman" pitchFamily="18" charset="0"/>
                <a:ea typeface="宋体" pitchFamily="2" charset="-122"/>
              </a:rPr>
              <a:t>α</a:t>
            </a:r>
            <a:r>
              <a:rPr lang="en-US" altLang="zh-CN" dirty="0" err="1">
                <a:latin typeface="Times New Roman" pitchFamily="18" charset="0"/>
                <a:ea typeface="宋体" pitchFamily="2" charset="-122"/>
              </a:rPr>
              <a:t>,</a:t>
            </a:r>
            <a:r>
              <a:rPr lang="en-US" altLang="zh-CN" i="1" dirty="0" err="1">
                <a:latin typeface="Times New Roman" pitchFamily="18" charset="0"/>
                <a:ea typeface="宋体" pitchFamily="2" charset="-122"/>
              </a:rPr>
              <a:t>β</a:t>
            </a:r>
            <a:r>
              <a:rPr lang="en-US" altLang="zh-CN" dirty="0">
                <a:latin typeface="Times New Roman" pitchFamily="18" charset="0"/>
                <a:ea typeface="宋体" pitchFamily="2" charset="-122"/>
                <a:sym typeface="Symbol" pitchFamily="18" charset="2"/>
              </a:rPr>
              <a:t></a:t>
            </a:r>
            <a:r>
              <a:rPr lang="en-US" altLang="zh-CN" dirty="0">
                <a:latin typeface="Times New Roman" pitchFamily="18" charset="0"/>
                <a:ea typeface="宋体" pitchFamily="2" charset="-122"/>
              </a:rPr>
              <a:t>(</a:t>
            </a:r>
            <a:r>
              <a:rPr lang="en-US" altLang="zh-CN" i="1" dirty="0">
                <a:latin typeface="Times New Roman" pitchFamily="18" charset="0"/>
                <a:ea typeface="宋体" pitchFamily="2" charset="-122"/>
              </a:rPr>
              <a:t>V</a:t>
            </a:r>
            <a:r>
              <a:rPr lang="en-US" altLang="zh-CN" dirty="0">
                <a:latin typeface="Times New Roman" pitchFamily="18" charset="0"/>
                <a:ea typeface="宋体" pitchFamily="2" charset="-122"/>
              </a:rPr>
              <a:t>∪</a:t>
            </a:r>
            <a:r>
              <a:rPr lang="en-US" altLang="zh-CN" i="1" dirty="0">
                <a:latin typeface="Times New Roman" pitchFamily="18" charset="0"/>
                <a:ea typeface="宋体" pitchFamily="2" charset="-122"/>
              </a:rPr>
              <a:t>T</a:t>
            </a:r>
            <a:r>
              <a:rPr lang="en-US" altLang="zh-CN" dirty="0">
                <a:latin typeface="Times New Roman" pitchFamily="18" charset="0"/>
                <a:ea typeface="宋体" pitchFamily="2" charset="-122"/>
              </a:rPr>
              <a:t>)*}</a:t>
            </a:r>
          </a:p>
          <a:p>
            <a:pPr marL="812800" indent="-812800">
              <a:buNone/>
              <a:defRPr/>
            </a:pPr>
            <a:r>
              <a:rPr lang="en-US" altLang="zh-CN" dirty="0">
                <a:latin typeface="Times New Roman" pitchFamily="18" charset="0"/>
              </a:rPr>
              <a:t>2. </a:t>
            </a:r>
            <a:r>
              <a:rPr lang="zh-CN" altLang="en-US" dirty="0">
                <a:latin typeface="Times New Roman" pitchFamily="18" charset="0"/>
              </a:rPr>
              <a:t>如果</a:t>
            </a:r>
            <a:r>
              <a:rPr lang="en-US" altLang="zh-CN" i="1" dirty="0">
                <a:latin typeface="Times New Roman" pitchFamily="18" charset="0"/>
              </a:rPr>
              <a:t>A</a:t>
            </a:r>
            <a:r>
              <a:rPr lang="zh-CN" altLang="en-US" dirty="0">
                <a:latin typeface="Times New Roman" pitchFamily="18" charset="0"/>
              </a:rPr>
              <a:t>是某个句型的最右符号，则将结束符</a:t>
            </a:r>
            <a:r>
              <a:rPr lang="en-US" altLang="zh-CN" dirty="0">
                <a:latin typeface="Times New Roman" pitchFamily="18" charset="0"/>
              </a:rPr>
              <a:t>#</a:t>
            </a:r>
          </a:p>
          <a:p>
            <a:pPr marL="812800" indent="-812800">
              <a:buNone/>
              <a:defRPr/>
            </a:pPr>
            <a:r>
              <a:rPr lang="zh-CN" altLang="en-US" dirty="0">
                <a:latin typeface="Times New Roman" pitchFamily="18" charset="0"/>
              </a:rPr>
              <a:t>添加到</a:t>
            </a:r>
            <a:r>
              <a:rPr lang="en-US" altLang="zh-CN" dirty="0">
                <a:latin typeface="Times New Roman" pitchFamily="18" charset="0"/>
              </a:rPr>
              <a:t>FOLLOW(</a:t>
            </a:r>
            <a:r>
              <a:rPr lang="en-US" altLang="zh-CN" i="1" dirty="0">
                <a:latin typeface="Times New Roman" pitchFamily="18" charset="0"/>
              </a:rPr>
              <a:t>A</a:t>
            </a:r>
            <a:r>
              <a:rPr lang="en-US" altLang="zh-CN" dirty="0">
                <a:latin typeface="Times New Roman" pitchFamily="18" charset="0"/>
              </a:rPr>
              <a:t>)</a:t>
            </a:r>
            <a:r>
              <a:rPr lang="zh-CN" altLang="en-US" dirty="0">
                <a:latin typeface="Times New Roman" pitchFamily="18" charset="0"/>
              </a:rPr>
              <a:t>中</a:t>
            </a:r>
          </a:p>
          <a:p>
            <a:pPr marL="812800" indent="-812800">
              <a:buNone/>
              <a:defRPr/>
            </a:pPr>
            <a:r>
              <a:rPr lang="zh-CN" altLang="en-US" dirty="0">
                <a:solidFill>
                  <a:srgbClr val="0000FF"/>
                </a:solidFill>
                <a:latin typeface="Times New Roman" pitchFamily="18" charset="0"/>
              </a:rPr>
              <a:t>用途：</a:t>
            </a:r>
            <a:endParaRPr lang="en-US" altLang="zh-CN" dirty="0">
              <a:solidFill>
                <a:srgbClr val="0000FF"/>
              </a:solidFill>
              <a:latin typeface="Times New Roman" pitchFamily="18" charset="0"/>
            </a:endParaRPr>
          </a:p>
          <a:p>
            <a:pPr marL="812800" indent="-812800">
              <a:buNone/>
              <a:defRPr/>
            </a:pPr>
            <a:r>
              <a:rPr lang="zh-CN" altLang="en-US" dirty="0">
                <a:latin typeface="Times New Roman" pitchFamily="18" charset="0"/>
              </a:rPr>
              <a:t>如果文法</a:t>
            </a:r>
            <a:r>
              <a:rPr lang="en-US" altLang="zh-CN" i="1" dirty="0">
                <a:latin typeface="Times New Roman" pitchFamily="18" charset="0"/>
              </a:rPr>
              <a:t>G</a:t>
            </a:r>
            <a:r>
              <a:rPr lang="zh-CN" altLang="en-US" dirty="0">
                <a:latin typeface="Times New Roman" pitchFamily="18" charset="0"/>
              </a:rPr>
              <a:t>中的所有</a:t>
            </a:r>
            <a:r>
              <a:rPr lang="en-US" altLang="zh-CN" i="1" dirty="0">
                <a:latin typeface="Times New Roman" pitchFamily="18" charset="0"/>
              </a:rPr>
              <a:t>A</a:t>
            </a:r>
            <a:r>
              <a:rPr lang="zh-CN" altLang="en-US" dirty="0">
                <a:latin typeface="Times New Roman" pitchFamily="18" charset="0"/>
              </a:rPr>
              <a:t>产生式为</a:t>
            </a:r>
            <a:r>
              <a:rPr lang="en-US" altLang="zh-CN" i="1" dirty="0">
                <a:latin typeface="Times New Roman" pitchFamily="18" charset="0"/>
              </a:rPr>
              <a:t>A</a:t>
            </a:r>
            <a:r>
              <a:rPr lang="en-US" altLang="zh-CN" dirty="0">
                <a:latin typeface="Times New Roman" pitchFamily="18" charset="0"/>
              </a:rPr>
              <a:t>→</a:t>
            </a:r>
            <a:r>
              <a:rPr lang="en-US" altLang="zh-CN" i="1" dirty="0">
                <a:latin typeface="Times New Roman" pitchFamily="18" charset="0"/>
              </a:rPr>
              <a:t>α</a:t>
            </a:r>
            <a:r>
              <a:rPr lang="en-US" altLang="zh-CN" baseline="-25000" dirty="0">
                <a:latin typeface="Times New Roman" pitchFamily="18" charset="0"/>
              </a:rPr>
              <a:t>1</a:t>
            </a:r>
            <a:r>
              <a:rPr lang="en-US" altLang="zh-CN" dirty="0">
                <a:latin typeface="Times New Roman" pitchFamily="18" charset="0"/>
              </a:rPr>
              <a:t>|</a:t>
            </a:r>
            <a:r>
              <a:rPr lang="en-US" altLang="zh-CN" i="1" dirty="0">
                <a:latin typeface="Times New Roman" pitchFamily="18" charset="0"/>
              </a:rPr>
              <a:t>α</a:t>
            </a:r>
            <a:r>
              <a:rPr lang="en-US" altLang="zh-CN" baseline="-25000" dirty="0">
                <a:latin typeface="Times New Roman" pitchFamily="18" charset="0"/>
              </a:rPr>
              <a:t>2</a:t>
            </a:r>
            <a:r>
              <a:rPr lang="en-US" altLang="zh-CN" dirty="0">
                <a:latin typeface="Times New Roman" pitchFamily="18" charset="0"/>
              </a:rPr>
              <a:t>|…|</a:t>
            </a:r>
            <a:r>
              <a:rPr lang="en-US" altLang="zh-CN" i="1" dirty="0" err="1">
                <a:latin typeface="Times New Roman" pitchFamily="18" charset="0"/>
              </a:rPr>
              <a:t>α</a:t>
            </a:r>
            <a:r>
              <a:rPr lang="en-US" altLang="zh-CN" i="1" baseline="-25000" dirty="0" err="1">
                <a:latin typeface="Times New Roman" pitchFamily="18" charset="0"/>
              </a:rPr>
              <a:t>m</a:t>
            </a:r>
            <a:r>
              <a:rPr lang="zh-CN" altLang="en-US" dirty="0">
                <a:latin typeface="Times New Roman" pitchFamily="18" charset="0"/>
              </a:rPr>
              <a:t>，</a:t>
            </a:r>
            <a:r>
              <a:rPr lang="en-US" altLang="zh-CN" i="1" dirty="0" err="1">
                <a:latin typeface="Times New Roman" pitchFamily="18" charset="0"/>
              </a:rPr>
              <a:t>α</a:t>
            </a:r>
            <a:r>
              <a:rPr lang="en-US" altLang="zh-CN" i="1" baseline="-25000" dirty="0" err="1">
                <a:latin typeface="Times New Roman" pitchFamily="18" charset="0"/>
              </a:rPr>
              <a:t>j</a:t>
            </a:r>
            <a:r>
              <a:rPr lang="en-US" altLang="zh-CN" i="1" dirty="0">
                <a:latin typeface="Times New Roman" pitchFamily="18" charset="0"/>
              </a:rPr>
              <a:t> </a:t>
            </a:r>
            <a:r>
              <a:rPr lang="zh-CN" altLang="en-US" i="1" dirty="0">
                <a:latin typeface="Times New Roman" pitchFamily="18" charset="0"/>
              </a:rPr>
              <a:t>   </a:t>
            </a:r>
            <a:r>
              <a:rPr lang="en-US" altLang="zh-CN" i="1" dirty="0">
                <a:latin typeface="Times New Roman" pitchFamily="18" charset="0"/>
              </a:rPr>
              <a:t>ε</a:t>
            </a:r>
            <a:r>
              <a:rPr lang="zh-CN" altLang="en-US" dirty="0">
                <a:latin typeface="Times New Roman" pitchFamily="18" charset="0"/>
              </a:rPr>
              <a:t>，</a:t>
            </a:r>
            <a:endParaRPr lang="en-US" altLang="zh-CN" dirty="0">
              <a:latin typeface="Times New Roman" pitchFamily="18" charset="0"/>
            </a:endParaRPr>
          </a:p>
          <a:p>
            <a:pPr marL="0" indent="0">
              <a:buNone/>
              <a:defRPr/>
            </a:pPr>
            <a:r>
              <a:rPr lang="zh-CN" altLang="en-US" dirty="0">
                <a:latin typeface="Times New Roman" pitchFamily="18" charset="0"/>
              </a:rPr>
              <a:t>则如果对</a:t>
            </a:r>
            <a:r>
              <a:rPr lang="zh-CN" altLang="en-US" dirty="0">
                <a:latin typeface="Times New Roman" pitchFamily="18" charset="0"/>
                <a:sym typeface="Symbol" pitchFamily="18" charset="2"/>
              </a:rPr>
              <a:t></a:t>
            </a:r>
            <a:r>
              <a:rPr lang="en-US" altLang="zh-CN" i="1" dirty="0" err="1">
                <a:latin typeface="Times New Roman" pitchFamily="18" charset="0"/>
              </a:rPr>
              <a:t>i</a:t>
            </a:r>
            <a:r>
              <a:rPr lang="en-US" altLang="zh-CN" dirty="0">
                <a:latin typeface="Times New Roman" pitchFamily="18" charset="0"/>
              </a:rPr>
              <a:t>(1</a:t>
            </a:r>
            <a:r>
              <a:rPr lang="en-US" altLang="zh-CN" dirty="0">
                <a:latin typeface="Times New Roman" pitchFamily="18" charset="0"/>
                <a:sym typeface="Symbol" pitchFamily="18" charset="2"/>
              </a:rPr>
              <a:t></a:t>
            </a:r>
            <a:r>
              <a:rPr lang="en-US" altLang="zh-CN" i="1" dirty="0">
                <a:latin typeface="Times New Roman" pitchFamily="18" charset="0"/>
              </a:rPr>
              <a:t>i</a:t>
            </a:r>
            <a:r>
              <a:rPr lang="en-US" altLang="zh-CN" dirty="0">
                <a:latin typeface="Times New Roman" pitchFamily="18" charset="0"/>
                <a:sym typeface="Symbol" pitchFamily="18" charset="2"/>
              </a:rPr>
              <a:t></a:t>
            </a:r>
            <a:r>
              <a:rPr lang="en-US" altLang="zh-CN" i="1" dirty="0">
                <a:latin typeface="Times New Roman" pitchFamily="18" charset="0"/>
              </a:rPr>
              <a:t>m</a:t>
            </a:r>
            <a:r>
              <a:rPr lang="en-US" altLang="zh-CN" dirty="0">
                <a:latin typeface="Times New Roman" pitchFamily="18" charset="0"/>
              </a:rPr>
              <a:t>, </a:t>
            </a:r>
            <a:r>
              <a:rPr lang="en-US" altLang="zh-CN" i="1" dirty="0" err="1">
                <a:latin typeface="Times New Roman" pitchFamily="18" charset="0"/>
              </a:rPr>
              <a:t>i</a:t>
            </a:r>
            <a:r>
              <a:rPr lang="en-US" altLang="zh-CN" dirty="0" err="1">
                <a:latin typeface="Times New Roman" pitchFamily="18" charset="0"/>
              </a:rPr>
              <a:t>≠</a:t>
            </a:r>
            <a:r>
              <a:rPr lang="en-US" altLang="zh-CN" i="1" dirty="0" err="1">
                <a:latin typeface="Times New Roman" pitchFamily="18" charset="0"/>
              </a:rPr>
              <a:t>j</a:t>
            </a:r>
            <a:r>
              <a:rPr lang="en-US" altLang="zh-CN" dirty="0">
                <a:latin typeface="Times New Roman" pitchFamily="18" charset="0"/>
              </a:rPr>
              <a:t>)</a:t>
            </a:r>
            <a:r>
              <a:rPr lang="zh-CN" altLang="en-US" dirty="0">
                <a:latin typeface="Times New Roman" pitchFamily="18" charset="0"/>
              </a:rPr>
              <a:t>，</a:t>
            </a:r>
            <a:r>
              <a:rPr lang="en-US" altLang="zh-CN" dirty="0">
                <a:latin typeface="Times New Roman" pitchFamily="18" charset="0"/>
              </a:rPr>
              <a:t>FIRST(</a:t>
            </a:r>
            <a:r>
              <a:rPr lang="en-US" altLang="zh-CN" i="1" dirty="0" err="1">
                <a:latin typeface="Times New Roman" pitchFamily="18" charset="0"/>
              </a:rPr>
              <a:t>α</a:t>
            </a:r>
            <a:r>
              <a:rPr lang="en-US" altLang="zh-CN" i="1" baseline="-25000" dirty="0" err="1">
                <a:latin typeface="Times New Roman" pitchFamily="18" charset="0"/>
              </a:rPr>
              <a:t>i</a:t>
            </a:r>
            <a:r>
              <a:rPr lang="en-US" altLang="zh-CN" dirty="0">
                <a:latin typeface="Times New Roman" pitchFamily="18" charset="0"/>
              </a:rPr>
              <a:t>) ∩FOLLOW(</a:t>
            </a:r>
            <a:r>
              <a:rPr lang="en-US" altLang="zh-CN" i="1" dirty="0">
                <a:latin typeface="Times New Roman" pitchFamily="18" charset="0"/>
              </a:rPr>
              <a:t>A</a:t>
            </a:r>
            <a:r>
              <a:rPr lang="en-US" altLang="zh-CN" dirty="0">
                <a:latin typeface="Times New Roman" pitchFamily="18" charset="0"/>
              </a:rPr>
              <a:t>)=</a:t>
            </a:r>
            <a:r>
              <a:rPr lang="en-US" altLang="zh-CN" dirty="0">
                <a:latin typeface="Times New Roman" pitchFamily="18" charset="0"/>
                <a:sym typeface="Symbol" pitchFamily="18" charset="2"/>
              </a:rPr>
              <a:t></a:t>
            </a:r>
            <a:r>
              <a:rPr lang="zh-CN" altLang="en-US" dirty="0">
                <a:latin typeface="Times New Roman" pitchFamily="18" charset="0"/>
              </a:rPr>
              <a:t>均成立，则可以对</a:t>
            </a:r>
            <a:r>
              <a:rPr lang="en-US" altLang="zh-CN" i="1" dirty="0">
                <a:latin typeface="Times New Roman" pitchFamily="18" charset="0"/>
              </a:rPr>
              <a:t>G</a:t>
            </a:r>
            <a:r>
              <a:rPr lang="zh-CN" altLang="en-US" dirty="0">
                <a:latin typeface="Times New Roman" pitchFamily="18" charset="0"/>
              </a:rPr>
              <a:t>的句子进行确定的自顶向下分析</a:t>
            </a:r>
            <a:r>
              <a:rPr lang="en-US" altLang="zh-CN" dirty="0">
                <a:latin typeface="Times New Roman" pitchFamily="18" charset="0"/>
              </a:rPr>
              <a:t>.</a:t>
            </a:r>
            <a:endParaRPr lang="zh-CN" altLang="en-US" dirty="0">
              <a:latin typeface="Times New Roman" pitchFamily="18" charset="0"/>
            </a:endParaRPr>
          </a:p>
        </p:txBody>
      </p:sp>
      <p:sp>
        <p:nvSpPr>
          <p:cNvPr id="6151" name="Rectangle 5">
            <a:extLst>
              <a:ext uri="{FF2B5EF4-FFF2-40B4-BE49-F238E27FC236}">
                <a16:creationId xmlns:a16="http://schemas.microsoft.com/office/drawing/2014/main" id="{5CE984C2-2CD9-4CC9-8601-CB504EE01982}"/>
              </a:ext>
            </a:extLst>
          </p:cNvPr>
          <p:cNvSpPr>
            <a:spLocks noChangeArrowheads="1"/>
          </p:cNvSpPr>
          <p:nvPr/>
        </p:nvSpPr>
        <p:spPr bwMode="auto">
          <a:xfrm>
            <a:off x="1524001" y="3083869"/>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sz="2400"/>
          </a:p>
        </p:txBody>
      </p:sp>
      <p:graphicFrame>
        <p:nvGraphicFramePr>
          <p:cNvPr id="6146" name="Object 4">
            <a:extLst>
              <a:ext uri="{FF2B5EF4-FFF2-40B4-BE49-F238E27FC236}">
                <a16:creationId xmlns:a16="http://schemas.microsoft.com/office/drawing/2014/main" id="{43C795F1-691A-4585-B987-AA54BDB80A75}"/>
              </a:ext>
            </a:extLst>
          </p:cNvPr>
          <p:cNvGraphicFramePr>
            <a:graphicFrameLocks/>
          </p:cNvGraphicFramePr>
          <p:nvPr>
            <p:extLst>
              <p:ext uri="{D42A27DB-BD31-4B8C-83A1-F6EECF244321}">
                <p14:modId xmlns:p14="http://schemas.microsoft.com/office/powerpoint/2010/main" val="184118201"/>
              </p:ext>
            </p:extLst>
          </p:nvPr>
        </p:nvGraphicFramePr>
        <p:xfrm>
          <a:off x="4451193" y="2867969"/>
          <a:ext cx="317500" cy="431800"/>
        </p:xfrm>
        <a:graphic>
          <a:graphicData uri="http://schemas.openxmlformats.org/presentationml/2006/ole">
            <mc:AlternateContent xmlns:mc="http://schemas.openxmlformats.org/markup-compatibility/2006">
              <mc:Choice xmlns:v="urn:schemas-microsoft-com:vml" Requires="v">
                <p:oleObj spid="_x0000_s2060" r:id="rId3" imgW="165028" imgH="228501" progId="Equation.DSMT4">
                  <p:embed/>
                </p:oleObj>
              </mc:Choice>
              <mc:Fallback>
                <p:oleObj r:id="rId3" imgW="165028" imgH="228501" progId="Equation.DSMT4">
                  <p:embed/>
                  <p:pic>
                    <p:nvPicPr>
                      <p:cNvPr id="6146" name="Object 4">
                        <a:extLst>
                          <a:ext uri="{FF2B5EF4-FFF2-40B4-BE49-F238E27FC236}">
                            <a16:creationId xmlns:a16="http://schemas.microsoft.com/office/drawing/2014/main" id="{43C795F1-691A-4585-B987-AA54BDB80A75}"/>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51193" y="2867969"/>
                        <a:ext cx="3175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152" name="Rectangle 9">
            <a:extLst>
              <a:ext uri="{FF2B5EF4-FFF2-40B4-BE49-F238E27FC236}">
                <a16:creationId xmlns:a16="http://schemas.microsoft.com/office/drawing/2014/main" id="{502990C9-0D50-420F-9D00-8531E508FC99}"/>
              </a:ext>
            </a:extLst>
          </p:cNvPr>
          <p:cNvSpPr>
            <a:spLocks noChangeArrowheads="1"/>
          </p:cNvSpPr>
          <p:nvPr/>
        </p:nvSpPr>
        <p:spPr bwMode="auto">
          <a:xfrm>
            <a:off x="1524001" y="3083869"/>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sz="2400"/>
          </a:p>
        </p:txBody>
      </p:sp>
      <p:graphicFrame>
        <p:nvGraphicFramePr>
          <p:cNvPr id="6147" name="Object 8">
            <a:extLst>
              <a:ext uri="{FF2B5EF4-FFF2-40B4-BE49-F238E27FC236}">
                <a16:creationId xmlns:a16="http://schemas.microsoft.com/office/drawing/2014/main" id="{C14F8ED4-9DA1-4401-B59D-F4FD156EC57F}"/>
              </a:ext>
            </a:extLst>
          </p:cNvPr>
          <p:cNvGraphicFramePr>
            <a:graphicFrameLocks/>
          </p:cNvGraphicFramePr>
          <p:nvPr>
            <p:extLst>
              <p:ext uri="{D42A27DB-BD31-4B8C-83A1-F6EECF244321}">
                <p14:modId xmlns:p14="http://schemas.microsoft.com/office/powerpoint/2010/main" val="1883927099"/>
              </p:ext>
            </p:extLst>
          </p:nvPr>
        </p:nvGraphicFramePr>
        <p:xfrm>
          <a:off x="8201200" y="4377123"/>
          <a:ext cx="369888" cy="503237"/>
        </p:xfrm>
        <a:graphic>
          <a:graphicData uri="http://schemas.openxmlformats.org/presentationml/2006/ole">
            <mc:AlternateContent xmlns:mc="http://schemas.openxmlformats.org/markup-compatibility/2006">
              <mc:Choice xmlns:v="urn:schemas-microsoft-com:vml" Requires="v">
                <p:oleObj spid="_x0000_s2061" r:id="rId5" imgW="165028" imgH="228501" progId="Equation.DSMT4">
                  <p:embed/>
                </p:oleObj>
              </mc:Choice>
              <mc:Fallback>
                <p:oleObj r:id="rId5" imgW="165028" imgH="228501" progId="Equation.DSMT4">
                  <p:embed/>
                  <p:pic>
                    <p:nvPicPr>
                      <p:cNvPr id="6147" name="Object 8">
                        <a:extLst>
                          <a:ext uri="{FF2B5EF4-FFF2-40B4-BE49-F238E27FC236}">
                            <a16:creationId xmlns:a16="http://schemas.microsoft.com/office/drawing/2014/main" id="{C14F8ED4-9DA1-4401-B59D-F4FD156EC57F}"/>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01200" y="4377123"/>
                        <a:ext cx="369888"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163715">
                                            <p:txEl>
                                              <p:pRg st="0" end="0"/>
                                            </p:txEl>
                                          </p:spTgt>
                                        </p:tgtEl>
                                        <p:attrNameLst>
                                          <p:attrName>style.visibility</p:attrName>
                                        </p:attrNameLst>
                                      </p:cBhvr>
                                      <p:to>
                                        <p:strVal val="visible"/>
                                      </p:to>
                                    </p:set>
                                    <p:animEffect transition="in" filter="slide(fromBottom)">
                                      <p:cBhvr>
                                        <p:cTn id="7" dur="500"/>
                                        <p:tgtEl>
                                          <p:spTgt spid="21637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163715">
                                            <p:txEl>
                                              <p:pRg st="1" end="1"/>
                                            </p:txEl>
                                          </p:spTgt>
                                        </p:tgtEl>
                                        <p:attrNameLst>
                                          <p:attrName>style.visibility</p:attrName>
                                        </p:attrNameLst>
                                      </p:cBhvr>
                                      <p:to>
                                        <p:strVal val="visible"/>
                                      </p:to>
                                    </p:set>
                                    <p:animEffect transition="in" filter="slide(fromBottom)">
                                      <p:cBhvr>
                                        <p:cTn id="12" dur="500"/>
                                        <p:tgtEl>
                                          <p:spTgt spid="21637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2163715">
                                            <p:txEl>
                                              <p:pRg st="2" end="2"/>
                                            </p:txEl>
                                          </p:spTgt>
                                        </p:tgtEl>
                                        <p:attrNameLst>
                                          <p:attrName>style.visibility</p:attrName>
                                        </p:attrNameLst>
                                      </p:cBhvr>
                                      <p:to>
                                        <p:strVal val="visible"/>
                                      </p:to>
                                    </p:set>
                                    <p:animEffect transition="in" filter="slide(fromBottom)">
                                      <p:cBhvr>
                                        <p:cTn id="17" dur="500"/>
                                        <p:tgtEl>
                                          <p:spTgt spid="216371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2163715">
                                            <p:txEl>
                                              <p:pRg st="3" end="3"/>
                                            </p:txEl>
                                          </p:spTgt>
                                        </p:tgtEl>
                                        <p:attrNameLst>
                                          <p:attrName>style.visibility</p:attrName>
                                        </p:attrNameLst>
                                      </p:cBhvr>
                                      <p:to>
                                        <p:strVal val="visible"/>
                                      </p:to>
                                    </p:set>
                                    <p:animEffect transition="in" filter="slide(fromBottom)">
                                      <p:cBhvr>
                                        <p:cTn id="22" dur="500"/>
                                        <p:tgtEl>
                                          <p:spTgt spid="216371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2163715">
                                            <p:txEl>
                                              <p:pRg st="4" end="4"/>
                                            </p:txEl>
                                          </p:spTgt>
                                        </p:tgtEl>
                                        <p:attrNameLst>
                                          <p:attrName>style.visibility</p:attrName>
                                        </p:attrNameLst>
                                      </p:cBhvr>
                                      <p:to>
                                        <p:strVal val="visible"/>
                                      </p:to>
                                    </p:set>
                                    <p:animEffect transition="in" filter="slide(fromBottom)">
                                      <p:cBhvr>
                                        <p:cTn id="27" dur="500"/>
                                        <p:tgtEl>
                                          <p:spTgt spid="216371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2163715">
                                            <p:txEl>
                                              <p:pRg st="5" end="5"/>
                                            </p:txEl>
                                          </p:spTgt>
                                        </p:tgtEl>
                                        <p:attrNameLst>
                                          <p:attrName>style.visibility</p:attrName>
                                        </p:attrNameLst>
                                      </p:cBhvr>
                                      <p:to>
                                        <p:strVal val="visible"/>
                                      </p:to>
                                    </p:set>
                                    <p:animEffect transition="in" filter="slide(fromBottom)">
                                      <p:cBhvr>
                                        <p:cTn id="32" dur="500"/>
                                        <p:tgtEl>
                                          <p:spTgt spid="216371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2163715">
                                            <p:txEl>
                                              <p:pRg st="6" end="6"/>
                                            </p:txEl>
                                          </p:spTgt>
                                        </p:tgtEl>
                                        <p:attrNameLst>
                                          <p:attrName>style.visibility</p:attrName>
                                        </p:attrNameLst>
                                      </p:cBhvr>
                                      <p:to>
                                        <p:strVal val="visible"/>
                                      </p:to>
                                    </p:set>
                                    <p:animEffect transition="in" filter="slide(fromBottom)">
                                      <p:cBhvr>
                                        <p:cTn id="37" dur="500"/>
                                        <p:tgtEl>
                                          <p:spTgt spid="2163715">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2163715">
                                            <p:txEl>
                                              <p:pRg st="7" end="7"/>
                                            </p:txEl>
                                          </p:spTgt>
                                        </p:tgtEl>
                                        <p:attrNameLst>
                                          <p:attrName>style.visibility</p:attrName>
                                        </p:attrNameLst>
                                      </p:cBhvr>
                                      <p:to>
                                        <p:strVal val="visible"/>
                                      </p:to>
                                    </p:set>
                                    <p:animEffect transition="in" filter="slide(fromBottom)">
                                      <p:cBhvr>
                                        <p:cTn id="42" dur="500"/>
                                        <p:tgtEl>
                                          <p:spTgt spid="2163715">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2" presetClass="entr" presetSubtype="4" fill="hold" grpId="0" nodeType="clickEffect">
                                  <p:stCondLst>
                                    <p:cond delay="0"/>
                                  </p:stCondLst>
                                  <p:childTnLst>
                                    <p:set>
                                      <p:cBhvr>
                                        <p:cTn id="46" dur="1" fill="hold">
                                          <p:stCondLst>
                                            <p:cond delay="0"/>
                                          </p:stCondLst>
                                        </p:cTn>
                                        <p:tgtEl>
                                          <p:spTgt spid="2163715">
                                            <p:txEl>
                                              <p:pRg st="8" end="8"/>
                                            </p:txEl>
                                          </p:spTgt>
                                        </p:tgtEl>
                                        <p:attrNameLst>
                                          <p:attrName>style.visibility</p:attrName>
                                        </p:attrNameLst>
                                      </p:cBhvr>
                                      <p:to>
                                        <p:strVal val="visible"/>
                                      </p:to>
                                    </p:set>
                                    <p:animEffect transition="in" filter="slide(fromBottom)">
                                      <p:cBhvr>
                                        <p:cTn id="47" dur="500"/>
                                        <p:tgtEl>
                                          <p:spTgt spid="216371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371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393937FD-DBAB-4C40-B674-14008BC85116}"/>
              </a:ext>
            </a:extLst>
          </p:cNvPr>
          <p:cNvSpPr>
            <a:spLocks noGrp="1" noChangeArrowheads="1"/>
          </p:cNvSpPr>
          <p:nvPr>
            <p:ph type="title"/>
          </p:nvPr>
        </p:nvSpPr>
        <p:spPr/>
        <p:txBody>
          <a:bodyPr/>
          <a:lstStyle/>
          <a:p>
            <a:pPr eaLnBrk="1" hangingPunct="1"/>
            <a:r>
              <a:rPr lang="en-US" altLang="zh-CN"/>
              <a:t>FOLLOW</a:t>
            </a:r>
            <a:r>
              <a:rPr lang="zh-CN" altLang="en-US"/>
              <a:t>集的定义</a:t>
            </a:r>
          </a:p>
        </p:txBody>
      </p:sp>
      <p:sp>
        <p:nvSpPr>
          <p:cNvPr id="54275" name="Rectangle 3">
            <a:extLst>
              <a:ext uri="{FF2B5EF4-FFF2-40B4-BE49-F238E27FC236}">
                <a16:creationId xmlns:a16="http://schemas.microsoft.com/office/drawing/2014/main" id="{5F718BEC-00B7-484B-90EC-613C6E4CA1F2}"/>
              </a:ext>
            </a:extLst>
          </p:cNvPr>
          <p:cNvSpPr>
            <a:spLocks noGrp="1" noChangeArrowheads="1"/>
          </p:cNvSpPr>
          <p:nvPr>
            <p:ph type="body" idx="1"/>
          </p:nvPr>
        </p:nvSpPr>
        <p:spPr/>
        <p:txBody>
          <a:bodyPr/>
          <a:lstStyle/>
          <a:p>
            <a:pPr eaLnBrk="1" hangingPunct="1"/>
            <a:r>
              <a:rPr lang="zh-CN" altLang="en-US">
                <a:sym typeface="Symbol" panose="05050102010706020507" pitchFamily="18" charset="2"/>
              </a:rPr>
              <a:t>对非终结符</a:t>
            </a:r>
            <a:r>
              <a:rPr lang="en-US" altLang="zh-CN">
                <a:sym typeface="Symbol" panose="05050102010706020507" pitchFamily="18" charset="2"/>
              </a:rPr>
              <a:t>X</a:t>
            </a:r>
            <a:r>
              <a:rPr lang="zh-CN" altLang="en-US">
                <a:sym typeface="Symbol" panose="05050102010706020507" pitchFamily="18" charset="2"/>
              </a:rPr>
              <a:t>，</a:t>
            </a:r>
            <a:r>
              <a:rPr lang="en-US" altLang="zh-CN">
                <a:sym typeface="Symbol" panose="05050102010706020507" pitchFamily="18" charset="2"/>
              </a:rPr>
              <a:t>FOLLOW(X)={a|S#*Xa</a:t>
            </a:r>
            <a:r>
              <a:rPr lang="en-US" altLang="zh-CN">
                <a:ea typeface="方正舒体" panose="02010601030101010101" pitchFamily="2" charset="-122"/>
                <a:sym typeface="Symbol" panose="05050102010706020507" pitchFamily="18" charset="2"/>
              </a:rPr>
              <a:t>, </a:t>
            </a:r>
            <a:r>
              <a:rPr lang="zh-CN" altLang="en-US">
                <a:sym typeface="Symbol" panose="05050102010706020507" pitchFamily="18" charset="2"/>
              </a:rPr>
              <a:t>且</a:t>
            </a:r>
            <a:r>
              <a:rPr lang="en-US" altLang="zh-CN">
                <a:sym typeface="Symbol" panose="05050102010706020507" pitchFamily="18" charset="2"/>
              </a:rPr>
              <a:t>aV</a:t>
            </a:r>
            <a:r>
              <a:rPr lang="en-US" altLang="zh-CN" baseline="-25000">
                <a:sym typeface="Symbol" panose="05050102010706020507" pitchFamily="18" charset="2"/>
              </a:rPr>
              <a:t>T</a:t>
            </a:r>
            <a:r>
              <a:rPr lang="en-US" altLang="zh-CN">
                <a:sym typeface="Symbol" panose="05050102010706020507" pitchFamily="18" charset="2"/>
              </a:rPr>
              <a:t>{#}, </a:t>
            </a:r>
            <a:r>
              <a:rPr lang="en-US" altLang="zh-CN">
                <a:ea typeface="方正舒体" panose="02010601030101010101" pitchFamily="2" charset="-122"/>
                <a:sym typeface="Symbol" panose="05050102010706020507" pitchFamily="18" charset="2"/>
              </a:rPr>
              <a:t>, V</a:t>
            </a:r>
            <a:r>
              <a:rPr lang="en-US" altLang="zh-CN" baseline="30000">
                <a:ea typeface="方正舒体" panose="02010601030101010101" pitchFamily="2" charset="-122"/>
                <a:sym typeface="Symbol" panose="05050102010706020507" pitchFamily="18" charset="2"/>
              </a:rPr>
              <a:t>*</a:t>
            </a:r>
            <a:r>
              <a:rPr lang="en-US" altLang="zh-CN">
                <a:ea typeface="方正舒体" panose="02010601030101010101" pitchFamily="2" charset="-122"/>
                <a:sym typeface="Symbol" panose="05050102010706020507" pitchFamily="18" charset="2"/>
              </a:rPr>
              <a:t>},</a:t>
            </a:r>
            <a:r>
              <a:rPr lang="en-US" altLang="zh-CN">
                <a:sym typeface="Symbol" panose="05050102010706020507" pitchFamily="18" charset="2"/>
              </a:rPr>
              <a:t> </a:t>
            </a:r>
            <a:r>
              <a:rPr lang="zh-CN" altLang="en-US">
                <a:sym typeface="Symbol" panose="05050102010706020507" pitchFamily="18" charset="2"/>
              </a:rPr>
              <a:t>即</a:t>
            </a:r>
            <a:r>
              <a:rPr lang="en-US" altLang="zh-CN">
                <a:sym typeface="Symbol" panose="05050102010706020507" pitchFamily="18" charset="2"/>
              </a:rPr>
              <a:t>FOLLOW(X)</a:t>
            </a:r>
            <a:r>
              <a:rPr lang="zh-CN" altLang="en-US">
                <a:sym typeface="Symbol" panose="05050102010706020507" pitchFamily="18" charset="2"/>
              </a:rPr>
              <a:t>由语言中可能出现在</a:t>
            </a:r>
            <a:r>
              <a:rPr lang="en-US" altLang="zh-CN">
                <a:sym typeface="Symbol" panose="05050102010706020507" pitchFamily="18" charset="2"/>
              </a:rPr>
              <a:t>X</a:t>
            </a:r>
            <a:r>
              <a:rPr lang="zh-CN" altLang="en-US">
                <a:sym typeface="Symbol" panose="05050102010706020507" pitchFamily="18" charset="2"/>
              </a:rPr>
              <a:t>后面的终结符组成。</a:t>
            </a:r>
          </a:p>
          <a:p>
            <a:pPr eaLnBrk="1" hangingPunct="1"/>
            <a:endParaRPr lang="en-US" altLang="zh-CN"/>
          </a:p>
        </p:txBody>
      </p:sp>
      <p:grpSp>
        <p:nvGrpSpPr>
          <p:cNvPr id="2" name="Group 4">
            <a:extLst>
              <a:ext uri="{FF2B5EF4-FFF2-40B4-BE49-F238E27FC236}">
                <a16:creationId xmlns:a16="http://schemas.microsoft.com/office/drawing/2014/main" id="{E4AA0758-B4DC-48DB-9B93-888538A3CE5A}"/>
              </a:ext>
            </a:extLst>
          </p:cNvPr>
          <p:cNvGrpSpPr>
            <a:grpSpLocks/>
          </p:cNvGrpSpPr>
          <p:nvPr/>
        </p:nvGrpSpPr>
        <p:grpSpPr bwMode="auto">
          <a:xfrm>
            <a:off x="2209801" y="3657600"/>
            <a:ext cx="1827213" cy="1371600"/>
            <a:chOff x="432" y="2448"/>
            <a:chExt cx="1151" cy="864"/>
          </a:xfrm>
        </p:grpSpPr>
        <p:sp>
          <p:nvSpPr>
            <p:cNvPr id="54298" name="Rectangle 5">
              <a:extLst>
                <a:ext uri="{FF2B5EF4-FFF2-40B4-BE49-F238E27FC236}">
                  <a16:creationId xmlns:a16="http://schemas.microsoft.com/office/drawing/2014/main" id="{7974762A-94F3-4BA1-8CF2-62081C95ED26}"/>
                </a:ext>
              </a:extLst>
            </p:cNvPr>
            <p:cNvSpPr>
              <a:spLocks noChangeArrowheads="1"/>
            </p:cNvSpPr>
            <p:nvPr/>
          </p:nvSpPr>
          <p:spPr bwMode="auto">
            <a:xfrm>
              <a:off x="1045" y="3030"/>
              <a:ext cx="189" cy="216"/>
            </a:xfrm>
            <a:prstGeom prst="rect">
              <a:avLst/>
            </a:prstGeom>
            <a:solidFill>
              <a:schemeClr val="accent1"/>
            </a:solidFill>
            <a:ln w="9525">
              <a:solidFill>
                <a:schemeClr val="tx1"/>
              </a:solidFill>
              <a:miter lim="800000"/>
              <a:headEnd/>
              <a:tailEnd/>
            </a:ln>
          </p:spPr>
          <p:txBody>
            <a:bodyPr wrap="none" anchor="ct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2800" b="1"/>
                <a:t>a</a:t>
              </a:r>
              <a:endParaRPr lang="en-US" altLang="zh-CN" sz="2800" b="1" baseline="-25000"/>
            </a:p>
          </p:txBody>
        </p:sp>
        <p:sp>
          <p:nvSpPr>
            <p:cNvPr id="54299" name="Rectangle 6">
              <a:extLst>
                <a:ext uri="{FF2B5EF4-FFF2-40B4-BE49-F238E27FC236}">
                  <a16:creationId xmlns:a16="http://schemas.microsoft.com/office/drawing/2014/main" id="{D8FB028C-62B1-4C0A-B1F1-46BD9804743D}"/>
                </a:ext>
              </a:extLst>
            </p:cNvPr>
            <p:cNvSpPr>
              <a:spLocks noChangeArrowheads="1"/>
            </p:cNvSpPr>
            <p:nvPr/>
          </p:nvSpPr>
          <p:spPr bwMode="auto">
            <a:xfrm>
              <a:off x="432" y="2973"/>
              <a:ext cx="1151" cy="33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2800" b="1">
                  <a:sym typeface="Symbol" panose="05050102010706020507" pitchFamily="18" charset="2"/>
                </a:rPr>
                <a:t>  </a:t>
              </a:r>
              <a:r>
                <a:rPr lang="en-US" altLang="zh-CN" sz="2800" b="1">
                  <a:solidFill>
                    <a:srgbClr val="0000CC"/>
                  </a:solidFill>
                  <a:sym typeface="Symbol" panose="05050102010706020507" pitchFamily="18" charset="2"/>
                </a:rPr>
                <a:t>X</a:t>
              </a:r>
              <a:r>
                <a:rPr lang="en-US" altLang="zh-CN" sz="2800" b="1">
                  <a:sym typeface="Symbol" panose="05050102010706020507" pitchFamily="18" charset="2"/>
                </a:rPr>
                <a:t>         </a:t>
              </a:r>
            </a:p>
          </p:txBody>
        </p:sp>
        <p:sp>
          <p:nvSpPr>
            <p:cNvPr id="54300" name="Line 7">
              <a:extLst>
                <a:ext uri="{FF2B5EF4-FFF2-40B4-BE49-F238E27FC236}">
                  <a16:creationId xmlns:a16="http://schemas.microsoft.com/office/drawing/2014/main" id="{BCA6A210-77FC-41C8-8B2C-C449BD24677E}"/>
                </a:ext>
              </a:extLst>
            </p:cNvPr>
            <p:cNvSpPr>
              <a:spLocks noChangeShapeType="1"/>
            </p:cNvSpPr>
            <p:nvPr/>
          </p:nvSpPr>
          <p:spPr bwMode="auto">
            <a:xfrm>
              <a:off x="721" y="2958"/>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01" name="Line 8">
              <a:extLst>
                <a:ext uri="{FF2B5EF4-FFF2-40B4-BE49-F238E27FC236}">
                  <a16:creationId xmlns:a16="http://schemas.microsoft.com/office/drawing/2014/main" id="{AE2CA67D-A14D-4CE3-989E-9B2DA2BADB18}"/>
                </a:ext>
              </a:extLst>
            </p:cNvPr>
            <p:cNvSpPr>
              <a:spLocks noChangeShapeType="1"/>
            </p:cNvSpPr>
            <p:nvPr/>
          </p:nvSpPr>
          <p:spPr bwMode="auto">
            <a:xfrm>
              <a:off x="1006" y="2967"/>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02" name="Line 9">
              <a:extLst>
                <a:ext uri="{FF2B5EF4-FFF2-40B4-BE49-F238E27FC236}">
                  <a16:creationId xmlns:a16="http://schemas.microsoft.com/office/drawing/2014/main" id="{8216B323-B627-4A87-9F01-83AE93F7D2E3}"/>
                </a:ext>
              </a:extLst>
            </p:cNvPr>
            <p:cNvSpPr>
              <a:spLocks noChangeShapeType="1"/>
            </p:cNvSpPr>
            <p:nvPr/>
          </p:nvSpPr>
          <p:spPr bwMode="auto">
            <a:xfrm flipH="1">
              <a:off x="438" y="2718"/>
              <a:ext cx="466" cy="2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03" name="Line 10">
              <a:extLst>
                <a:ext uri="{FF2B5EF4-FFF2-40B4-BE49-F238E27FC236}">
                  <a16:creationId xmlns:a16="http://schemas.microsoft.com/office/drawing/2014/main" id="{429EA91B-8C9D-43BB-9C60-680D57395B1C}"/>
                </a:ext>
              </a:extLst>
            </p:cNvPr>
            <p:cNvSpPr>
              <a:spLocks noChangeShapeType="1"/>
            </p:cNvSpPr>
            <p:nvPr/>
          </p:nvSpPr>
          <p:spPr bwMode="auto">
            <a:xfrm>
              <a:off x="1167" y="2718"/>
              <a:ext cx="408"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04" name="Text Box 11">
              <a:extLst>
                <a:ext uri="{FF2B5EF4-FFF2-40B4-BE49-F238E27FC236}">
                  <a16:creationId xmlns:a16="http://schemas.microsoft.com/office/drawing/2014/main" id="{AA3F8740-F240-4816-99AE-F11635ACD9B9}"/>
                </a:ext>
              </a:extLst>
            </p:cNvPr>
            <p:cNvSpPr txBox="1">
              <a:spLocks noChangeArrowheads="1"/>
            </p:cNvSpPr>
            <p:nvPr/>
          </p:nvSpPr>
          <p:spPr bwMode="auto">
            <a:xfrm>
              <a:off x="908" y="2448"/>
              <a:ext cx="258" cy="2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 typeface="Arial" panose="020B0604020202020204" pitchFamily="34" charset="0"/>
                <a:buNone/>
              </a:pPr>
              <a:r>
                <a:rPr lang="en-US" altLang="zh-CN" sz="2800" b="1">
                  <a:latin typeface="Verdana" panose="020B0604030504040204" pitchFamily="34" charset="0"/>
                </a:rPr>
                <a:t>S</a:t>
              </a:r>
            </a:p>
          </p:txBody>
        </p:sp>
      </p:grpSp>
      <p:grpSp>
        <p:nvGrpSpPr>
          <p:cNvPr id="3" name="Group 12">
            <a:extLst>
              <a:ext uri="{FF2B5EF4-FFF2-40B4-BE49-F238E27FC236}">
                <a16:creationId xmlns:a16="http://schemas.microsoft.com/office/drawing/2014/main" id="{9389DDBF-7D11-4781-96E1-68B8F5E1D8A1}"/>
              </a:ext>
            </a:extLst>
          </p:cNvPr>
          <p:cNvGrpSpPr>
            <a:grpSpLocks/>
          </p:cNvGrpSpPr>
          <p:nvPr/>
        </p:nvGrpSpPr>
        <p:grpSpPr bwMode="auto">
          <a:xfrm>
            <a:off x="4876801" y="3679826"/>
            <a:ext cx="1992313" cy="1273175"/>
            <a:chOff x="3698" y="2176"/>
            <a:chExt cx="1255" cy="802"/>
          </a:xfrm>
        </p:grpSpPr>
        <p:sp>
          <p:nvSpPr>
            <p:cNvPr id="54288" name="Rectangle 13">
              <a:extLst>
                <a:ext uri="{FF2B5EF4-FFF2-40B4-BE49-F238E27FC236}">
                  <a16:creationId xmlns:a16="http://schemas.microsoft.com/office/drawing/2014/main" id="{1CF6CF5E-5F24-4CBA-ABA2-4659BA0A8DBB}"/>
                </a:ext>
              </a:extLst>
            </p:cNvPr>
            <p:cNvSpPr>
              <a:spLocks noChangeArrowheads="1"/>
            </p:cNvSpPr>
            <p:nvPr/>
          </p:nvSpPr>
          <p:spPr bwMode="auto">
            <a:xfrm>
              <a:off x="4425" y="2641"/>
              <a:ext cx="296" cy="32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zh-CN" sz="2800" b="1" baseline="-25000"/>
            </a:p>
          </p:txBody>
        </p:sp>
        <p:sp>
          <p:nvSpPr>
            <p:cNvPr id="54289" name="Rectangle 14">
              <a:extLst>
                <a:ext uri="{FF2B5EF4-FFF2-40B4-BE49-F238E27FC236}">
                  <a16:creationId xmlns:a16="http://schemas.microsoft.com/office/drawing/2014/main" id="{FA158EA8-B426-4BAC-AD4A-5FE7FE9F0565}"/>
                </a:ext>
              </a:extLst>
            </p:cNvPr>
            <p:cNvSpPr>
              <a:spLocks noChangeArrowheads="1"/>
            </p:cNvSpPr>
            <p:nvPr/>
          </p:nvSpPr>
          <p:spPr bwMode="auto">
            <a:xfrm>
              <a:off x="3698" y="2634"/>
              <a:ext cx="1031" cy="33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2800" b="1">
                  <a:sym typeface="Symbol" panose="05050102010706020507" pitchFamily="18" charset="2"/>
                </a:rPr>
                <a:t>    </a:t>
              </a:r>
              <a:r>
                <a:rPr lang="en-US" altLang="zh-CN" sz="2800" b="1">
                  <a:solidFill>
                    <a:srgbClr val="0000CC"/>
                  </a:solidFill>
                  <a:sym typeface="Symbol" panose="05050102010706020507" pitchFamily="18" charset="2"/>
                </a:rPr>
                <a:t>X</a:t>
              </a:r>
              <a:r>
                <a:rPr lang="en-US" altLang="zh-CN" sz="2800" b="1">
                  <a:sym typeface="Symbol" panose="05050102010706020507" pitchFamily="18" charset="2"/>
                </a:rPr>
                <a:t>   </a:t>
              </a:r>
            </a:p>
          </p:txBody>
        </p:sp>
        <p:sp>
          <p:nvSpPr>
            <p:cNvPr id="54290" name="Line 15">
              <a:extLst>
                <a:ext uri="{FF2B5EF4-FFF2-40B4-BE49-F238E27FC236}">
                  <a16:creationId xmlns:a16="http://schemas.microsoft.com/office/drawing/2014/main" id="{95E5855D-0A74-48B6-B8EA-06BAD8A3CAC8}"/>
                </a:ext>
              </a:extLst>
            </p:cNvPr>
            <p:cNvSpPr>
              <a:spLocks noChangeShapeType="1"/>
            </p:cNvSpPr>
            <p:nvPr/>
          </p:nvSpPr>
          <p:spPr bwMode="auto">
            <a:xfrm>
              <a:off x="4065" y="2633"/>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291" name="Line 16">
              <a:extLst>
                <a:ext uri="{FF2B5EF4-FFF2-40B4-BE49-F238E27FC236}">
                  <a16:creationId xmlns:a16="http://schemas.microsoft.com/office/drawing/2014/main" id="{6DE921DA-5CEA-46C1-98F5-41EC05CF5853}"/>
                </a:ext>
              </a:extLst>
            </p:cNvPr>
            <p:cNvSpPr>
              <a:spLocks noChangeShapeType="1"/>
            </p:cNvSpPr>
            <p:nvPr/>
          </p:nvSpPr>
          <p:spPr bwMode="auto">
            <a:xfrm>
              <a:off x="4426" y="2642"/>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292" name="Line 17">
              <a:extLst>
                <a:ext uri="{FF2B5EF4-FFF2-40B4-BE49-F238E27FC236}">
                  <a16:creationId xmlns:a16="http://schemas.microsoft.com/office/drawing/2014/main" id="{EA3414BA-6E7F-4BA3-9025-6867F678788B}"/>
                </a:ext>
              </a:extLst>
            </p:cNvPr>
            <p:cNvSpPr>
              <a:spLocks noChangeShapeType="1"/>
            </p:cNvSpPr>
            <p:nvPr/>
          </p:nvSpPr>
          <p:spPr bwMode="auto">
            <a:xfrm flipH="1">
              <a:off x="3704" y="2448"/>
              <a:ext cx="424" cy="1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293" name="Line 18">
              <a:extLst>
                <a:ext uri="{FF2B5EF4-FFF2-40B4-BE49-F238E27FC236}">
                  <a16:creationId xmlns:a16="http://schemas.microsoft.com/office/drawing/2014/main" id="{A911A31C-A362-432C-BE9F-4FD36C95B18A}"/>
                </a:ext>
              </a:extLst>
            </p:cNvPr>
            <p:cNvSpPr>
              <a:spLocks noChangeShapeType="1"/>
            </p:cNvSpPr>
            <p:nvPr/>
          </p:nvSpPr>
          <p:spPr bwMode="auto">
            <a:xfrm>
              <a:off x="4360" y="2456"/>
              <a:ext cx="376" cy="1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294" name="Text Box 19">
              <a:extLst>
                <a:ext uri="{FF2B5EF4-FFF2-40B4-BE49-F238E27FC236}">
                  <a16:creationId xmlns:a16="http://schemas.microsoft.com/office/drawing/2014/main" id="{D20A5A2A-14B5-4AE2-B633-C6DE9F76BFD5}"/>
                </a:ext>
              </a:extLst>
            </p:cNvPr>
            <p:cNvSpPr txBox="1">
              <a:spLocks noChangeArrowheads="1"/>
            </p:cNvSpPr>
            <p:nvPr/>
          </p:nvSpPr>
          <p:spPr bwMode="auto">
            <a:xfrm>
              <a:off x="4360" y="2176"/>
              <a:ext cx="200" cy="275"/>
            </a:xfrm>
            <a:prstGeom prst="rect">
              <a:avLst/>
            </a:prstGeom>
            <a:solidFill>
              <a:schemeClr val="accent1"/>
            </a:solidFill>
            <a:ln w="9525">
              <a:solidFill>
                <a:schemeClr val="tx1"/>
              </a:solidFill>
              <a:miter lim="800000"/>
              <a:headEnd/>
              <a:tailEnd/>
            </a:ln>
          </p:spPr>
          <p:txBody>
            <a:bodyPr lIns="0" tIns="0" rIns="0" bIns="0">
              <a:spAutoFit/>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 typeface="Arial" panose="020B0604020202020204" pitchFamily="34" charset="0"/>
                <a:buNone/>
              </a:pPr>
              <a:r>
                <a:rPr lang="en-US" altLang="zh-CN" sz="2800"/>
                <a:t>#</a:t>
              </a:r>
            </a:p>
          </p:txBody>
        </p:sp>
        <p:sp>
          <p:nvSpPr>
            <p:cNvPr id="54295" name="Text Box 20">
              <a:extLst>
                <a:ext uri="{FF2B5EF4-FFF2-40B4-BE49-F238E27FC236}">
                  <a16:creationId xmlns:a16="http://schemas.microsoft.com/office/drawing/2014/main" id="{593B2677-B549-44B6-AAC4-9396CE55299C}"/>
                </a:ext>
              </a:extLst>
            </p:cNvPr>
            <p:cNvSpPr txBox="1">
              <a:spLocks noChangeArrowheads="1"/>
            </p:cNvSpPr>
            <p:nvPr/>
          </p:nvSpPr>
          <p:spPr bwMode="auto">
            <a:xfrm>
              <a:off x="4753" y="2665"/>
              <a:ext cx="200" cy="275"/>
            </a:xfrm>
            <a:prstGeom prst="rect">
              <a:avLst/>
            </a:prstGeom>
            <a:solidFill>
              <a:schemeClr val="accent1"/>
            </a:solidFill>
            <a:ln w="9525">
              <a:solidFill>
                <a:schemeClr val="tx1"/>
              </a:solidFill>
              <a:miter lim="800000"/>
              <a:headEnd/>
              <a:tailEnd/>
            </a:ln>
          </p:spPr>
          <p:txBody>
            <a:bodyPr lIns="0" tIns="0" rIns="0" bIns="0">
              <a:spAutoFit/>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 typeface="Arial" panose="020B0604020202020204" pitchFamily="34" charset="0"/>
                <a:buNone/>
              </a:pPr>
              <a:r>
                <a:rPr lang="en-US" altLang="zh-CN" sz="2800"/>
                <a:t>#</a:t>
              </a:r>
            </a:p>
          </p:txBody>
        </p:sp>
        <p:sp>
          <p:nvSpPr>
            <p:cNvPr id="54296" name="Freeform 21">
              <a:extLst>
                <a:ext uri="{FF2B5EF4-FFF2-40B4-BE49-F238E27FC236}">
                  <a16:creationId xmlns:a16="http://schemas.microsoft.com/office/drawing/2014/main" id="{ED9859B5-7455-4FBC-8040-05633D187837}"/>
                </a:ext>
              </a:extLst>
            </p:cNvPr>
            <p:cNvSpPr>
              <a:spLocks/>
            </p:cNvSpPr>
            <p:nvPr/>
          </p:nvSpPr>
          <p:spPr bwMode="auto">
            <a:xfrm>
              <a:off x="4600" y="2328"/>
              <a:ext cx="272" cy="336"/>
            </a:xfrm>
            <a:custGeom>
              <a:avLst/>
              <a:gdLst>
                <a:gd name="T0" fmla="*/ 0 w 272"/>
                <a:gd name="T1" fmla="*/ 0 h 336"/>
                <a:gd name="T2" fmla="*/ 168 w 272"/>
                <a:gd name="T3" fmla="*/ 96 h 336"/>
                <a:gd name="T4" fmla="*/ 272 w 272"/>
                <a:gd name="T5" fmla="*/ 336 h 336"/>
                <a:gd name="T6" fmla="*/ 0 60000 65536"/>
                <a:gd name="T7" fmla="*/ 0 60000 65536"/>
                <a:gd name="T8" fmla="*/ 0 60000 65536"/>
                <a:gd name="T9" fmla="*/ 0 w 272"/>
                <a:gd name="T10" fmla="*/ 0 h 336"/>
                <a:gd name="T11" fmla="*/ 272 w 272"/>
                <a:gd name="T12" fmla="*/ 336 h 336"/>
              </a:gdLst>
              <a:ahLst/>
              <a:cxnLst>
                <a:cxn ang="T6">
                  <a:pos x="T0" y="T1"/>
                </a:cxn>
                <a:cxn ang="T7">
                  <a:pos x="T2" y="T3"/>
                </a:cxn>
                <a:cxn ang="T8">
                  <a:pos x="T4" y="T5"/>
                </a:cxn>
              </a:cxnLst>
              <a:rect l="T9" t="T10" r="T11" b="T12"/>
              <a:pathLst>
                <a:path w="272" h="336">
                  <a:moveTo>
                    <a:pt x="0" y="0"/>
                  </a:moveTo>
                  <a:cubicBezTo>
                    <a:pt x="61" y="20"/>
                    <a:pt x="123" y="40"/>
                    <a:pt x="168" y="96"/>
                  </a:cubicBezTo>
                  <a:cubicBezTo>
                    <a:pt x="213" y="152"/>
                    <a:pt x="242" y="244"/>
                    <a:pt x="272" y="336"/>
                  </a:cubicBezTo>
                </a:path>
              </a:pathLst>
            </a:custGeom>
            <a:noFill/>
            <a:ln w="9525" cap="flat">
              <a:solidFill>
                <a:schemeClr val="tx1"/>
              </a:solidFill>
              <a:prstDash val="lgDash"/>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4297" name="Text Box 22">
              <a:extLst>
                <a:ext uri="{FF2B5EF4-FFF2-40B4-BE49-F238E27FC236}">
                  <a16:creationId xmlns:a16="http://schemas.microsoft.com/office/drawing/2014/main" id="{DE006C98-2C54-4BCD-93D0-49F1FD666096}"/>
                </a:ext>
              </a:extLst>
            </p:cNvPr>
            <p:cNvSpPr txBox="1">
              <a:spLocks noChangeArrowheads="1"/>
            </p:cNvSpPr>
            <p:nvPr/>
          </p:nvSpPr>
          <p:spPr bwMode="auto">
            <a:xfrm>
              <a:off x="4102" y="2179"/>
              <a:ext cx="258" cy="2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 typeface="Arial" panose="020B0604020202020204" pitchFamily="34" charset="0"/>
                <a:buNone/>
              </a:pPr>
              <a:r>
                <a:rPr lang="en-US" altLang="zh-CN" sz="2800" b="1">
                  <a:latin typeface="Verdana" panose="020B0604030504040204" pitchFamily="34" charset="0"/>
                </a:rPr>
                <a:t>S</a:t>
              </a:r>
            </a:p>
          </p:txBody>
        </p:sp>
      </p:grpSp>
      <p:grpSp>
        <p:nvGrpSpPr>
          <p:cNvPr id="4" name="Group 23">
            <a:extLst>
              <a:ext uri="{FF2B5EF4-FFF2-40B4-BE49-F238E27FC236}">
                <a16:creationId xmlns:a16="http://schemas.microsoft.com/office/drawing/2014/main" id="{40C19342-AB78-4EDE-AD8E-F75361072F80}"/>
              </a:ext>
            </a:extLst>
          </p:cNvPr>
          <p:cNvGrpSpPr>
            <a:grpSpLocks/>
          </p:cNvGrpSpPr>
          <p:nvPr/>
        </p:nvGrpSpPr>
        <p:grpSpPr bwMode="auto">
          <a:xfrm>
            <a:off x="7680326" y="3933826"/>
            <a:ext cx="1584325" cy="1273175"/>
            <a:chOff x="3843" y="3073"/>
            <a:chExt cx="998" cy="802"/>
          </a:xfrm>
        </p:grpSpPr>
        <p:sp>
          <p:nvSpPr>
            <p:cNvPr id="54279" name="Rectangle 24">
              <a:extLst>
                <a:ext uri="{FF2B5EF4-FFF2-40B4-BE49-F238E27FC236}">
                  <a16:creationId xmlns:a16="http://schemas.microsoft.com/office/drawing/2014/main" id="{BA251FA1-9D98-448C-AD4D-32552634E3DD}"/>
                </a:ext>
              </a:extLst>
            </p:cNvPr>
            <p:cNvSpPr>
              <a:spLocks noChangeArrowheads="1"/>
            </p:cNvSpPr>
            <p:nvPr/>
          </p:nvSpPr>
          <p:spPr bwMode="auto">
            <a:xfrm>
              <a:off x="3843" y="3531"/>
              <a:ext cx="727" cy="33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2800" b="1">
                  <a:sym typeface="Symbol" panose="05050102010706020507" pitchFamily="18" charset="2"/>
                </a:rPr>
                <a:t>    </a:t>
              </a:r>
              <a:r>
                <a:rPr lang="en-US" altLang="zh-CN" sz="2800" b="1">
                  <a:solidFill>
                    <a:srgbClr val="0000CC"/>
                  </a:solidFill>
                  <a:sym typeface="Symbol" panose="05050102010706020507" pitchFamily="18" charset="2"/>
                </a:rPr>
                <a:t>X</a:t>
              </a:r>
            </a:p>
          </p:txBody>
        </p:sp>
        <p:sp>
          <p:nvSpPr>
            <p:cNvPr id="54280" name="Line 25">
              <a:extLst>
                <a:ext uri="{FF2B5EF4-FFF2-40B4-BE49-F238E27FC236}">
                  <a16:creationId xmlns:a16="http://schemas.microsoft.com/office/drawing/2014/main" id="{E8E3173F-2790-4362-B1D2-A2D68CB3B96A}"/>
                </a:ext>
              </a:extLst>
            </p:cNvPr>
            <p:cNvSpPr>
              <a:spLocks noChangeShapeType="1"/>
            </p:cNvSpPr>
            <p:nvPr/>
          </p:nvSpPr>
          <p:spPr bwMode="auto">
            <a:xfrm>
              <a:off x="4210" y="3530"/>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281" name="Line 26">
              <a:extLst>
                <a:ext uri="{FF2B5EF4-FFF2-40B4-BE49-F238E27FC236}">
                  <a16:creationId xmlns:a16="http://schemas.microsoft.com/office/drawing/2014/main" id="{0FD395FE-0E1D-4098-92BD-0AD2A382B7D6}"/>
                </a:ext>
              </a:extLst>
            </p:cNvPr>
            <p:cNvSpPr>
              <a:spLocks noChangeShapeType="1"/>
            </p:cNvSpPr>
            <p:nvPr/>
          </p:nvSpPr>
          <p:spPr bwMode="auto">
            <a:xfrm>
              <a:off x="4571" y="3539"/>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282" name="Line 27">
              <a:extLst>
                <a:ext uri="{FF2B5EF4-FFF2-40B4-BE49-F238E27FC236}">
                  <a16:creationId xmlns:a16="http://schemas.microsoft.com/office/drawing/2014/main" id="{79753442-66E0-436A-83EB-C59BFAD3C7A0}"/>
                </a:ext>
              </a:extLst>
            </p:cNvPr>
            <p:cNvSpPr>
              <a:spLocks noChangeShapeType="1"/>
            </p:cNvSpPr>
            <p:nvPr/>
          </p:nvSpPr>
          <p:spPr bwMode="auto">
            <a:xfrm flipH="1">
              <a:off x="3849" y="3345"/>
              <a:ext cx="264" cy="1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283" name="Line 28">
              <a:extLst>
                <a:ext uri="{FF2B5EF4-FFF2-40B4-BE49-F238E27FC236}">
                  <a16:creationId xmlns:a16="http://schemas.microsoft.com/office/drawing/2014/main" id="{4F7B8BC4-AAB0-4C68-B0E2-D972564B59E7}"/>
                </a:ext>
              </a:extLst>
            </p:cNvPr>
            <p:cNvSpPr>
              <a:spLocks noChangeShapeType="1"/>
            </p:cNvSpPr>
            <p:nvPr/>
          </p:nvSpPr>
          <p:spPr bwMode="auto">
            <a:xfrm>
              <a:off x="4361" y="3345"/>
              <a:ext cx="208" cy="1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284" name="Text Box 29">
              <a:extLst>
                <a:ext uri="{FF2B5EF4-FFF2-40B4-BE49-F238E27FC236}">
                  <a16:creationId xmlns:a16="http://schemas.microsoft.com/office/drawing/2014/main" id="{6FEDD83C-0063-4AA7-84FA-CA9C794B8D44}"/>
                </a:ext>
              </a:extLst>
            </p:cNvPr>
            <p:cNvSpPr txBox="1">
              <a:spLocks noChangeArrowheads="1"/>
            </p:cNvSpPr>
            <p:nvPr/>
          </p:nvSpPr>
          <p:spPr bwMode="auto">
            <a:xfrm>
              <a:off x="4369" y="3073"/>
              <a:ext cx="200" cy="275"/>
            </a:xfrm>
            <a:prstGeom prst="rect">
              <a:avLst/>
            </a:prstGeom>
            <a:solidFill>
              <a:schemeClr val="accent1"/>
            </a:solidFill>
            <a:ln w="9525">
              <a:solidFill>
                <a:schemeClr val="tx1"/>
              </a:solidFill>
              <a:miter lim="800000"/>
              <a:headEnd/>
              <a:tailEnd/>
            </a:ln>
          </p:spPr>
          <p:txBody>
            <a:bodyPr lIns="0" tIns="0" rIns="0" bIns="0">
              <a:spAutoFit/>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 typeface="Arial" panose="020B0604020202020204" pitchFamily="34" charset="0"/>
                <a:buNone/>
              </a:pPr>
              <a:r>
                <a:rPr lang="en-US" altLang="zh-CN" sz="2800"/>
                <a:t>#</a:t>
              </a:r>
            </a:p>
          </p:txBody>
        </p:sp>
        <p:sp>
          <p:nvSpPr>
            <p:cNvPr id="54285" name="Text Box 30">
              <a:extLst>
                <a:ext uri="{FF2B5EF4-FFF2-40B4-BE49-F238E27FC236}">
                  <a16:creationId xmlns:a16="http://schemas.microsoft.com/office/drawing/2014/main" id="{7F301095-946F-40E0-9374-76780CC7D9F3}"/>
                </a:ext>
              </a:extLst>
            </p:cNvPr>
            <p:cNvSpPr txBox="1">
              <a:spLocks noChangeArrowheads="1"/>
            </p:cNvSpPr>
            <p:nvPr/>
          </p:nvSpPr>
          <p:spPr bwMode="auto">
            <a:xfrm>
              <a:off x="4601" y="3553"/>
              <a:ext cx="240" cy="275"/>
            </a:xfrm>
            <a:prstGeom prst="rect">
              <a:avLst/>
            </a:prstGeom>
            <a:solidFill>
              <a:schemeClr val="accent1"/>
            </a:solidFill>
            <a:ln w="9525">
              <a:solidFill>
                <a:schemeClr val="tx1"/>
              </a:solidFill>
              <a:miter lim="800000"/>
              <a:headEnd/>
              <a:tailEnd/>
            </a:ln>
          </p:spPr>
          <p:txBody>
            <a:bodyPr lIns="0" tIns="0" rIns="0" bIns="0">
              <a:spAutoFit/>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 typeface="Arial" panose="020B0604020202020204" pitchFamily="34" charset="0"/>
                <a:buNone/>
              </a:pPr>
              <a:r>
                <a:rPr lang="en-US" altLang="zh-CN" sz="2800"/>
                <a:t>#</a:t>
              </a:r>
            </a:p>
          </p:txBody>
        </p:sp>
        <p:sp>
          <p:nvSpPr>
            <p:cNvPr id="54286" name="Freeform 31">
              <a:extLst>
                <a:ext uri="{FF2B5EF4-FFF2-40B4-BE49-F238E27FC236}">
                  <a16:creationId xmlns:a16="http://schemas.microsoft.com/office/drawing/2014/main" id="{AEC7A153-B6CA-49DC-B3B6-D9D116140BDD}"/>
                </a:ext>
              </a:extLst>
            </p:cNvPr>
            <p:cNvSpPr>
              <a:spLocks/>
            </p:cNvSpPr>
            <p:nvPr/>
          </p:nvSpPr>
          <p:spPr bwMode="auto">
            <a:xfrm>
              <a:off x="4576" y="3208"/>
              <a:ext cx="172" cy="336"/>
            </a:xfrm>
            <a:custGeom>
              <a:avLst/>
              <a:gdLst>
                <a:gd name="T0" fmla="*/ 0 w 172"/>
                <a:gd name="T1" fmla="*/ 0 h 336"/>
                <a:gd name="T2" fmla="*/ 144 w 172"/>
                <a:gd name="T3" fmla="*/ 120 h 336"/>
                <a:gd name="T4" fmla="*/ 168 w 172"/>
                <a:gd name="T5" fmla="*/ 336 h 336"/>
                <a:gd name="T6" fmla="*/ 0 60000 65536"/>
                <a:gd name="T7" fmla="*/ 0 60000 65536"/>
                <a:gd name="T8" fmla="*/ 0 60000 65536"/>
                <a:gd name="T9" fmla="*/ 0 w 172"/>
                <a:gd name="T10" fmla="*/ 0 h 336"/>
                <a:gd name="T11" fmla="*/ 172 w 172"/>
                <a:gd name="T12" fmla="*/ 336 h 336"/>
              </a:gdLst>
              <a:ahLst/>
              <a:cxnLst>
                <a:cxn ang="T6">
                  <a:pos x="T0" y="T1"/>
                </a:cxn>
                <a:cxn ang="T7">
                  <a:pos x="T2" y="T3"/>
                </a:cxn>
                <a:cxn ang="T8">
                  <a:pos x="T4" y="T5"/>
                </a:cxn>
              </a:cxnLst>
              <a:rect l="T9" t="T10" r="T11" b="T12"/>
              <a:pathLst>
                <a:path w="172" h="336">
                  <a:moveTo>
                    <a:pt x="0" y="0"/>
                  </a:moveTo>
                  <a:cubicBezTo>
                    <a:pt x="58" y="32"/>
                    <a:pt x="116" y="64"/>
                    <a:pt x="144" y="120"/>
                  </a:cubicBezTo>
                  <a:cubicBezTo>
                    <a:pt x="172" y="176"/>
                    <a:pt x="170" y="256"/>
                    <a:pt x="168" y="336"/>
                  </a:cubicBezTo>
                </a:path>
              </a:pathLst>
            </a:custGeom>
            <a:noFill/>
            <a:ln w="9525" cap="flat">
              <a:solidFill>
                <a:schemeClr val="tx1"/>
              </a:solidFill>
              <a:prstDash val="lgDash"/>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4287" name="Text Box 32">
              <a:extLst>
                <a:ext uri="{FF2B5EF4-FFF2-40B4-BE49-F238E27FC236}">
                  <a16:creationId xmlns:a16="http://schemas.microsoft.com/office/drawing/2014/main" id="{19EFCAAC-6362-426F-8981-F14E2E0351D2}"/>
                </a:ext>
              </a:extLst>
            </p:cNvPr>
            <p:cNvSpPr txBox="1">
              <a:spLocks noChangeArrowheads="1"/>
            </p:cNvSpPr>
            <p:nvPr/>
          </p:nvSpPr>
          <p:spPr bwMode="auto">
            <a:xfrm>
              <a:off x="4118" y="3075"/>
              <a:ext cx="258" cy="2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 typeface="Arial" panose="020B0604020202020204" pitchFamily="34" charset="0"/>
                <a:buNone/>
              </a:pPr>
              <a:r>
                <a:rPr lang="en-US" altLang="zh-CN" sz="2800" b="1">
                  <a:latin typeface="Verdana" panose="020B0604030504040204" pitchFamily="34" charset="0"/>
                </a:rPr>
                <a:t>S</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5716E135-18CA-477E-A092-828003C4AE20}"/>
              </a:ext>
            </a:extLst>
          </p:cNvPr>
          <p:cNvSpPr>
            <a:spLocks noGrp="1" noChangeArrowheads="1"/>
          </p:cNvSpPr>
          <p:nvPr>
            <p:ph type="title"/>
          </p:nvPr>
        </p:nvSpPr>
        <p:spPr>
          <a:xfrm>
            <a:off x="1993900" y="196851"/>
            <a:ext cx="8172450" cy="608013"/>
          </a:xfrm>
        </p:spPr>
        <p:txBody>
          <a:bodyPr>
            <a:normAutofit fontScale="90000"/>
          </a:bodyPr>
          <a:lstStyle/>
          <a:p>
            <a:pPr eaLnBrk="1" hangingPunct="1"/>
            <a:r>
              <a:rPr lang="zh-CN" altLang="en-US" sz="3800"/>
              <a:t>构造</a:t>
            </a:r>
            <a:r>
              <a:rPr lang="en-US" altLang="zh-CN" sz="3800"/>
              <a:t>FOLLOW</a:t>
            </a:r>
            <a:r>
              <a:rPr lang="zh-CN" altLang="en-US" sz="3800"/>
              <a:t>集</a:t>
            </a:r>
            <a:r>
              <a:rPr lang="en-US" altLang="zh-CN" sz="3800"/>
              <a:t>1/2</a:t>
            </a:r>
          </a:p>
        </p:txBody>
      </p:sp>
      <p:sp>
        <p:nvSpPr>
          <p:cNvPr id="55299" name="Rectangle 3">
            <a:extLst>
              <a:ext uri="{FF2B5EF4-FFF2-40B4-BE49-F238E27FC236}">
                <a16:creationId xmlns:a16="http://schemas.microsoft.com/office/drawing/2014/main" id="{77C59409-AD1A-4F4D-A6E1-0DC9C64DB733}"/>
              </a:ext>
            </a:extLst>
          </p:cNvPr>
          <p:cNvSpPr>
            <a:spLocks noChangeArrowheads="1"/>
          </p:cNvSpPr>
          <p:nvPr/>
        </p:nvSpPr>
        <p:spPr bwMode="auto">
          <a:xfrm>
            <a:off x="1957388" y="923926"/>
            <a:ext cx="8001000"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20000"/>
              </a:spcBef>
              <a:buClr>
                <a:schemeClr val="accent1"/>
              </a:buClr>
              <a:buSzPct val="65000"/>
              <a:buFont typeface="Wingdings" panose="05000000000000000000" pitchFamily="2" charset="2"/>
              <a:buNone/>
            </a:pPr>
            <a:r>
              <a:rPr lang="en-US" altLang="zh-CN" sz="2400" b="1">
                <a:latin typeface="Verdana" panose="020B0604030504040204" pitchFamily="34" charset="0"/>
              </a:rPr>
              <a:t>   </a:t>
            </a:r>
            <a:r>
              <a:rPr lang="zh-CN" altLang="zh-CN" sz="2400" b="1">
                <a:latin typeface="Verdana" panose="020B0604030504040204" pitchFamily="34" charset="0"/>
              </a:rPr>
              <a:t>令</a:t>
            </a:r>
            <a:r>
              <a:rPr lang="en-US" altLang="zh-CN" sz="2400" b="1">
                <a:latin typeface="Verdana" panose="020B0604030504040204" pitchFamily="34" charset="0"/>
              </a:rPr>
              <a:t>X</a:t>
            </a:r>
            <a:r>
              <a:rPr lang="en-US" altLang="zh-CN" sz="2400" b="1">
                <a:latin typeface="Verdana" panose="020B0604030504040204" pitchFamily="34" charset="0"/>
                <a:sym typeface="Symbol" panose="05050102010706020507" pitchFamily="18" charset="2"/>
              </a:rPr>
              <a:t></a:t>
            </a:r>
            <a:r>
              <a:rPr lang="en-US" altLang="zh-CN" sz="2400" b="1">
                <a:latin typeface="Verdana" panose="020B0604030504040204" pitchFamily="34" charset="0"/>
              </a:rPr>
              <a:t> V</a:t>
            </a:r>
            <a:r>
              <a:rPr lang="en-US" altLang="zh-CN" sz="2400" b="1" baseline="-25000">
                <a:latin typeface="Verdana" panose="020B0604030504040204" pitchFamily="34" charset="0"/>
              </a:rPr>
              <a:t>N</a:t>
            </a:r>
            <a:r>
              <a:rPr lang="zh-CN" altLang="en-US" sz="2400" b="1">
                <a:latin typeface="Verdana" panose="020B0604030504040204" pitchFamily="34" charset="0"/>
              </a:rPr>
              <a:t>，</a:t>
            </a:r>
            <a:r>
              <a:rPr lang="zh-CN" altLang="en-US" sz="2400" b="1">
                <a:latin typeface="Verdana" panose="020B0604030504040204" pitchFamily="34" charset="0"/>
                <a:sym typeface="Symbol" panose="05050102010706020507" pitchFamily="18" charset="2"/>
              </a:rPr>
              <a:t></a:t>
            </a:r>
            <a:r>
              <a:rPr lang="en-US" altLang="zh-CN" sz="2400" b="1">
                <a:latin typeface="Verdana" panose="020B0604030504040204" pitchFamily="34" charset="0"/>
                <a:sym typeface="Symbol" panose="05050102010706020507" pitchFamily="18" charset="2"/>
              </a:rPr>
              <a:t>, </a:t>
            </a:r>
            <a:r>
              <a:rPr lang="en-US" altLang="zh-CN" sz="2400" b="1">
                <a:latin typeface="Verdana" panose="020B0604030504040204" pitchFamily="34" charset="0"/>
              </a:rPr>
              <a:t> V*</a:t>
            </a:r>
            <a:r>
              <a:rPr lang="zh-CN" altLang="en-US" sz="2400" b="1">
                <a:latin typeface="Verdana" panose="020B0604030504040204" pitchFamily="34" charset="0"/>
              </a:rPr>
              <a:t>，</a:t>
            </a:r>
            <a:r>
              <a:rPr lang="en-US" altLang="zh-CN" sz="2400" b="1">
                <a:latin typeface="Verdana" panose="020B0604030504040204" pitchFamily="34" charset="0"/>
              </a:rPr>
              <a:t>X</a:t>
            </a:r>
            <a:r>
              <a:rPr lang="zh-CN" altLang="en-US" sz="2400" b="1">
                <a:latin typeface="Verdana" panose="020B0604030504040204" pitchFamily="34" charset="0"/>
              </a:rPr>
              <a:t>的产生式具有下述</a:t>
            </a:r>
            <a:r>
              <a:rPr lang="en-US" altLang="zh-CN" sz="2400" b="1">
                <a:latin typeface="Verdana" panose="020B0604030504040204" pitchFamily="34" charset="0"/>
              </a:rPr>
              <a:t>4</a:t>
            </a:r>
            <a:r>
              <a:rPr lang="zh-CN" altLang="en-US" sz="2400" b="1">
                <a:latin typeface="Verdana" panose="020B0604030504040204" pitchFamily="34" charset="0"/>
              </a:rPr>
              <a:t>种形式：</a:t>
            </a:r>
          </a:p>
        </p:txBody>
      </p:sp>
      <p:grpSp>
        <p:nvGrpSpPr>
          <p:cNvPr id="2" name="Group 4">
            <a:extLst>
              <a:ext uri="{FF2B5EF4-FFF2-40B4-BE49-F238E27FC236}">
                <a16:creationId xmlns:a16="http://schemas.microsoft.com/office/drawing/2014/main" id="{AEF7354A-08D2-4CD8-80B7-32C213A8A5B0}"/>
              </a:ext>
            </a:extLst>
          </p:cNvPr>
          <p:cNvGrpSpPr>
            <a:grpSpLocks/>
          </p:cNvGrpSpPr>
          <p:nvPr/>
        </p:nvGrpSpPr>
        <p:grpSpPr bwMode="auto">
          <a:xfrm>
            <a:off x="2439989" y="1587499"/>
            <a:ext cx="3754437" cy="1555750"/>
            <a:chOff x="577" y="1000"/>
            <a:chExt cx="2365" cy="980"/>
          </a:xfrm>
        </p:grpSpPr>
        <p:sp>
          <p:nvSpPr>
            <p:cNvPr id="55339" name="Text Box 5">
              <a:extLst>
                <a:ext uri="{FF2B5EF4-FFF2-40B4-BE49-F238E27FC236}">
                  <a16:creationId xmlns:a16="http://schemas.microsoft.com/office/drawing/2014/main" id="{8EE63AC3-74F2-4217-B8A1-AFFF9C262C6A}"/>
                </a:ext>
              </a:extLst>
            </p:cNvPr>
            <p:cNvSpPr txBox="1">
              <a:spLocks noChangeArrowheads="1"/>
            </p:cNvSpPr>
            <p:nvPr/>
          </p:nvSpPr>
          <p:spPr bwMode="auto">
            <a:xfrm>
              <a:off x="1470" y="1417"/>
              <a:ext cx="1472" cy="26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algn="just" eaLnBrk="1" hangingPunct="1">
                <a:buFont typeface="Arial" panose="020B0604020202020204" pitchFamily="34" charset="0"/>
                <a:buNone/>
              </a:pPr>
              <a:r>
                <a:rPr lang="en-US" altLang="zh-CN" sz="2400" b="1">
                  <a:latin typeface="Verdana" panose="020B0604030504040204" pitchFamily="34" charset="0"/>
                </a:rPr>
                <a:t>1.X</a:t>
              </a:r>
              <a:r>
                <a:rPr lang="en-US" altLang="zh-CN" sz="2400" b="1">
                  <a:latin typeface="Verdana" panose="020B0604030504040204" pitchFamily="34" charset="0"/>
                  <a:sym typeface="Symbol" panose="05050102010706020507" pitchFamily="18" charset="2"/>
                </a:rPr>
                <a:t>=</a:t>
              </a:r>
              <a:r>
                <a:rPr lang="en-US" altLang="zh-CN" sz="2400" b="1">
                  <a:latin typeface="Verdana" panose="020B0604030504040204" pitchFamily="34" charset="0"/>
                </a:rPr>
                <a:t>S</a:t>
              </a:r>
              <a:endParaRPr lang="en-US" altLang="zh-CN" sz="2400"/>
            </a:p>
          </p:txBody>
        </p:sp>
        <p:sp>
          <p:nvSpPr>
            <p:cNvPr id="55340" name="Text Box 6">
              <a:extLst>
                <a:ext uri="{FF2B5EF4-FFF2-40B4-BE49-F238E27FC236}">
                  <a16:creationId xmlns:a16="http://schemas.microsoft.com/office/drawing/2014/main" id="{22277FFB-5468-4CCB-9BA4-E4FABB48E669}"/>
                </a:ext>
              </a:extLst>
            </p:cNvPr>
            <p:cNvSpPr txBox="1">
              <a:spLocks noChangeArrowheads="1"/>
            </p:cNvSpPr>
            <p:nvPr/>
          </p:nvSpPr>
          <p:spPr bwMode="auto">
            <a:xfrm>
              <a:off x="816" y="1016"/>
              <a:ext cx="368" cy="291"/>
            </a:xfrm>
            <a:prstGeom prst="rect">
              <a:avLst/>
            </a:prstGeom>
            <a:noFill/>
            <a:ln w="317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 typeface="Arial" panose="020B0604020202020204" pitchFamily="34" charset="0"/>
                <a:buNone/>
              </a:pPr>
              <a:r>
                <a:rPr lang="en-US" altLang="zh-CN" sz="2400" b="1">
                  <a:latin typeface="Verdana" panose="020B0604030504040204" pitchFamily="34" charset="0"/>
                </a:rPr>
                <a:t>X</a:t>
              </a:r>
            </a:p>
          </p:txBody>
        </p:sp>
        <p:sp>
          <p:nvSpPr>
            <p:cNvPr id="55341" name="Text Box 7">
              <a:extLst>
                <a:ext uri="{FF2B5EF4-FFF2-40B4-BE49-F238E27FC236}">
                  <a16:creationId xmlns:a16="http://schemas.microsoft.com/office/drawing/2014/main" id="{F9CA607A-54E9-46E2-8FB3-4646886B1A0F}"/>
                </a:ext>
              </a:extLst>
            </p:cNvPr>
            <p:cNvSpPr txBox="1">
              <a:spLocks noChangeArrowheads="1"/>
            </p:cNvSpPr>
            <p:nvPr/>
          </p:nvSpPr>
          <p:spPr bwMode="auto">
            <a:xfrm>
              <a:off x="577" y="1689"/>
              <a:ext cx="832" cy="291"/>
            </a:xfrm>
            <a:prstGeom prst="rect">
              <a:avLst/>
            </a:prstGeom>
            <a:noFill/>
            <a:ln w="317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 typeface="Arial" panose="020B0604020202020204" pitchFamily="34" charset="0"/>
                <a:buNone/>
              </a:pPr>
              <a:r>
                <a:rPr lang="en-US" altLang="zh-CN" sz="2400" b="1">
                  <a:latin typeface="Verdana" panose="020B0604030504040204" pitchFamily="34" charset="0"/>
                </a:rPr>
                <a:t>…</a:t>
              </a:r>
            </a:p>
          </p:txBody>
        </p:sp>
        <p:sp>
          <p:nvSpPr>
            <p:cNvPr id="55342" name="Rectangle 8">
              <a:extLst>
                <a:ext uri="{FF2B5EF4-FFF2-40B4-BE49-F238E27FC236}">
                  <a16:creationId xmlns:a16="http://schemas.microsoft.com/office/drawing/2014/main" id="{B67F33C6-3338-4857-8F54-907FE63063C5}"/>
                </a:ext>
              </a:extLst>
            </p:cNvPr>
            <p:cNvSpPr>
              <a:spLocks noChangeArrowheads="1"/>
            </p:cNvSpPr>
            <p:nvPr/>
          </p:nvSpPr>
          <p:spPr bwMode="auto">
            <a:xfrm>
              <a:off x="1192" y="1000"/>
              <a:ext cx="304" cy="320"/>
            </a:xfrm>
            <a:prstGeom prst="rect">
              <a:avLst/>
            </a:prstGeom>
            <a:solidFill>
              <a:schemeClr val="accent1">
                <a:alpha val="56078"/>
              </a:schemeClr>
            </a:solidFill>
            <a:ln w="9525">
              <a:solidFill>
                <a:schemeClr val="tx1"/>
              </a:solidFill>
              <a:miter lim="800000"/>
              <a:headEnd/>
              <a:tailEnd/>
            </a:ln>
          </p:spPr>
          <p:txBody>
            <a:bodyPr wrap="none" anchor="ct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2800"/>
                <a:t>#</a:t>
              </a:r>
            </a:p>
          </p:txBody>
        </p:sp>
        <p:sp>
          <p:nvSpPr>
            <p:cNvPr id="55343" name="Line 9">
              <a:extLst>
                <a:ext uri="{FF2B5EF4-FFF2-40B4-BE49-F238E27FC236}">
                  <a16:creationId xmlns:a16="http://schemas.microsoft.com/office/drawing/2014/main" id="{ECC2D07C-7962-4EB8-9B15-D72395B964BF}"/>
                </a:ext>
              </a:extLst>
            </p:cNvPr>
            <p:cNvSpPr>
              <a:spLocks noChangeShapeType="1"/>
            </p:cNvSpPr>
            <p:nvPr/>
          </p:nvSpPr>
          <p:spPr bwMode="auto">
            <a:xfrm flipH="1">
              <a:off x="584" y="1312"/>
              <a:ext cx="248" cy="3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44" name="Line 10">
              <a:extLst>
                <a:ext uri="{FF2B5EF4-FFF2-40B4-BE49-F238E27FC236}">
                  <a16:creationId xmlns:a16="http://schemas.microsoft.com/office/drawing/2014/main" id="{8C6A9269-6F92-4DFB-9BA8-DB8504001E46}"/>
                </a:ext>
              </a:extLst>
            </p:cNvPr>
            <p:cNvSpPr>
              <a:spLocks noChangeShapeType="1"/>
            </p:cNvSpPr>
            <p:nvPr/>
          </p:nvSpPr>
          <p:spPr bwMode="auto">
            <a:xfrm>
              <a:off x="1160" y="1328"/>
              <a:ext cx="248" cy="3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 name="Group 11">
            <a:extLst>
              <a:ext uri="{FF2B5EF4-FFF2-40B4-BE49-F238E27FC236}">
                <a16:creationId xmlns:a16="http://schemas.microsoft.com/office/drawing/2014/main" id="{CFF9FDD3-C054-49E6-BB18-7389602CFB80}"/>
              </a:ext>
            </a:extLst>
          </p:cNvPr>
          <p:cNvGrpSpPr>
            <a:grpSpLocks/>
          </p:cNvGrpSpPr>
          <p:nvPr/>
        </p:nvGrpSpPr>
        <p:grpSpPr bwMode="auto">
          <a:xfrm>
            <a:off x="6807200" y="1514476"/>
            <a:ext cx="3352800" cy="1662113"/>
            <a:chOff x="3328" y="954"/>
            <a:chExt cx="2112" cy="1047"/>
          </a:xfrm>
        </p:grpSpPr>
        <p:sp>
          <p:nvSpPr>
            <p:cNvPr id="55330" name="Text Box 12">
              <a:extLst>
                <a:ext uri="{FF2B5EF4-FFF2-40B4-BE49-F238E27FC236}">
                  <a16:creationId xmlns:a16="http://schemas.microsoft.com/office/drawing/2014/main" id="{04C48537-5B39-4DD9-998B-C44922F0449E}"/>
                </a:ext>
              </a:extLst>
            </p:cNvPr>
            <p:cNvSpPr txBox="1">
              <a:spLocks noChangeArrowheads="1"/>
            </p:cNvSpPr>
            <p:nvPr/>
          </p:nvSpPr>
          <p:spPr bwMode="auto">
            <a:xfrm>
              <a:off x="4376" y="955"/>
              <a:ext cx="1064" cy="2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algn="just" eaLnBrk="1" hangingPunct="1">
                <a:buFont typeface="Arial" panose="020B0604020202020204" pitchFamily="34" charset="0"/>
                <a:buNone/>
              </a:pPr>
              <a:r>
                <a:rPr lang="en-US" altLang="zh-CN" sz="2400" b="1">
                  <a:latin typeface="Verdana" panose="020B0604030504040204" pitchFamily="34" charset="0"/>
                </a:rPr>
                <a:t>2. A</a:t>
              </a:r>
              <a:r>
                <a:rPr lang="en-US" altLang="zh-CN" sz="2400" b="1">
                  <a:latin typeface="Verdana" panose="020B0604030504040204" pitchFamily="34" charset="0"/>
                  <a:sym typeface="Symbol" panose="05050102010706020507" pitchFamily="18" charset="2"/>
                </a:rPr>
                <a:t></a:t>
              </a:r>
              <a:r>
                <a:rPr lang="en-US" altLang="zh-CN" sz="2400" b="1">
                  <a:sym typeface="Symbol" panose="05050102010706020507" pitchFamily="18" charset="2"/>
                </a:rPr>
                <a:t></a:t>
              </a:r>
              <a:r>
                <a:rPr lang="en-US" altLang="zh-CN" sz="2400" b="1">
                  <a:latin typeface="Verdana" panose="020B0604030504040204" pitchFamily="34" charset="0"/>
                  <a:sym typeface="Symbol" panose="05050102010706020507" pitchFamily="18" charset="2"/>
                </a:rPr>
                <a:t>X</a:t>
              </a:r>
            </a:p>
          </p:txBody>
        </p:sp>
        <p:sp>
          <p:nvSpPr>
            <p:cNvPr id="55331" name="Text Box 13">
              <a:extLst>
                <a:ext uri="{FF2B5EF4-FFF2-40B4-BE49-F238E27FC236}">
                  <a16:creationId xmlns:a16="http://schemas.microsoft.com/office/drawing/2014/main" id="{5499BA59-657C-4AE9-82F6-8EBFC0A61796}"/>
                </a:ext>
              </a:extLst>
            </p:cNvPr>
            <p:cNvSpPr txBox="1">
              <a:spLocks noChangeArrowheads="1"/>
            </p:cNvSpPr>
            <p:nvPr/>
          </p:nvSpPr>
          <p:spPr bwMode="auto">
            <a:xfrm>
              <a:off x="3882" y="1690"/>
              <a:ext cx="360" cy="291"/>
            </a:xfrm>
            <a:prstGeom prst="rect">
              <a:avLst/>
            </a:prstGeom>
            <a:noFill/>
            <a:ln w="317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 typeface="Arial" panose="020B0604020202020204" pitchFamily="34" charset="0"/>
                <a:buNone/>
              </a:pPr>
              <a:r>
                <a:rPr lang="en-US" altLang="zh-CN" sz="2400" b="1">
                  <a:latin typeface="Verdana" panose="020B0604030504040204" pitchFamily="34" charset="0"/>
                </a:rPr>
                <a:t>X</a:t>
              </a:r>
            </a:p>
          </p:txBody>
        </p:sp>
        <p:sp>
          <p:nvSpPr>
            <p:cNvPr id="55332" name="Text Box 14">
              <a:extLst>
                <a:ext uri="{FF2B5EF4-FFF2-40B4-BE49-F238E27FC236}">
                  <a16:creationId xmlns:a16="http://schemas.microsoft.com/office/drawing/2014/main" id="{D61115D3-0321-425C-9787-E527A84E4C91}"/>
                </a:ext>
              </a:extLst>
            </p:cNvPr>
            <p:cNvSpPr txBox="1">
              <a:spLocks noChangeArrowheads="1"/>
            </p:cNvSpPr>
            <p:nvPr/>
          </p:nvSpPr>
          <p:spPr bwMode="auto">
            <a:xfrm>
              <a:off x="3611" y="963"/>
              <a:ext cx="368" cy="291"/>
            </a:xfrm>
            <a:prstGeom prst="rect">
              <a:avLst/>
            </a:prstGeom>
            <a:noFill/>
            <a:ln w="317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 typeface="Arial" panose="020B0604020202020204" pitchFamily="34" charset="0"/>
                <a:buNone/>
              </a:pPr>
              <a:r>
                <a:rPr lang="en-US" altLang="zh-CN" sz="2400" b="1">
                  <a:latin typeface="Verdana" panose="020B0604030504040204" pitchFamily="34" charset="0"/>
                </a:rPr>
                <a:t>A</a:t>
              </a:r>
            </a:p>
          </p:txBody>
        </p:sp>
        <p:sp>
          <p:nvSpPr>
            <p:cNvPr id="55333" name="Rectangle 15">
              <a:extLst>
                <a:ext uri="{FF2B5EF4-FFF2-40B4-BE49-F238E27FC236}">
                  <a16:creationId xmlns:a16="http://schemas.microsoft.com/office/drawing/2014/main" id="{D7FC620D-2E26-46FF-AC33-25B2DB4323B5}"/>
                </a:ext>
              </a:extLst>
            </p:cNvPr>
            <p:cNvSpPr>
              <a:spLocks noChangeArrowheads="1"/>
            </p:cNvSpPr>
            <p:nvPr/>
          </p:nvSpPr>
          <p:spPr bwMode="auto">
            <a:xfrm>
              <a:off x="4257" y="1673"/>
              <a:ext cx="256" cy="328"/>
            </a:xfrm>
            <a:prstGeom prst="rect">
              <a:avLst/>
            </a:prstGeom>
            <a:solidFill>
              <a:schemeClr val="accent1"/>
            </a:solidFill>
            <a:ln w="9525">
              <a:solidFill>
                <a:schemeClr val="tx1"/>
              </a:solidFill>
              <a:miter lim="800000"/>
              <a:headEnd/>
              <a:tailEnd/>
            </a:ln>
          </p:spPr>
          <p:txBody>
            <a:bodyPr wrap="none" anchor="ct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2800"/>
                <a:t>a</a:t>
              </a:r>
            </a:p>
          </p:txBody>
        </p:sp>
        <p:sp>
          <p:nvSpPr>
            <p:cNvPr id="55334" name="Rectangle 16">
              <a:extLst>
                <a:ext uri="{FF2B5EF4-FFF2-40B4-BE49-F238E27FC236}">
                  <a16:creationId xmlns:a16="http://schemas.microsoft.com/office/drawing/2014/main" id="{82854F1D-9722-415F-9659-128124A68CBE}"/>
                </a:ext>
              </a:extLst>
            </p:cNvPr>
            <p:cNvSpPr>
              <a:spLocks noChangeArrowheads="1"/>
            </p:cNvSpPr>
            <p:nvPr/>
          </p:nvSpPr>
          <p:spPr bwMode="auto">
            <a:xfrm>
              <a:off x="3978" y="954"/>
              <a:ext cx="256" cy="328"/>
            </a:xfrm>
            <a:prstGeom prst="rect">
              <a:avLst/>
            </a:prstGeom>
            <a:solidFill>
              <a:schemeClr val="accent1"/>
            </a:solidFill>
            <a:ln w="9525">
              <a:solidFill>
                <a:schemeClr val="tx1"/>
              </a:solidFill>
              <a:miter lim="800000"/>
              <a:headEnd/>
              <a:tailEnd/>
            </a:ln>
          </p:spPr>
          <p:txBody>
            <a:bodyPr wrap="none" anchor="ct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2800"/>
                <a:t>a</a:t>
              </a:r>
            </a:p>
          </p:txBody>
        </p:sp>
        <p:sp>
          <p:nvSpPr>
            <p:cNvPr id="55335" name="Text Box 17">
              <a:extLst>
                <a:ext uri="{FF2B5EF4-FFF2-40B4-BE49-F238E27FC236}">
                  <a16:creationId xmlns:a16="http://schemas.microsoft.com/office/drawing/2014/main" id="{97A5A3F2-3A20-4925-AF3A-E7128E1F65DA}"/>
                </a:ext>
              </a:extLst>
            </p:cNvPr>
            <p:cNvSpPr txBox="1">
              <a:spLocks noChangeArrowheads="1"/>
            </p:cNvSpPr>
            <p:nvPr/>
          </p:nvSpPr>
          <p:spPr bwMode="auto">
            <a:xfrm>
              <a:off x="3331" y="1691"/>
              <a:ext cx="544" cy="291"/>
            </a:xfrm>
            <a:prstGeom prst="rect">
              <a:avLst/>
            </a:prstGeom>
            <a:noFill/>
            <a:ln w="317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 typeface="Arial" panose="020B0604020202020204" pitchFamily="34" charset="0"/>
                <a:buNone/>
              </a:pPr>
              <a:r>
                <a:rPr lang="en-US" altLang="zh-CN" sz="2400" b="1">
                  <a:sym typeface="Symbol" panose="05050102010706020507" pitchFamily="18" charset="2"/>
                </a:rPr>
                <a:t></a:t>
              </a:r>
            </a:p>
          </p:txBody>
        </p:sp>
        <p:sp>
          <p:nvSpPr>
            <p:cNvPr id="55336" name="Line 18">
              <a:extLst>
                <a:ext uri="{FF2B5EF4-FFF2-40B4-BE49-F238E27FC236}">
                  <a16:creationId xmlns:a16="http://schemas.microsoft.com/office/drawing/2014/main" id="{E4917D52-33BB-4818-A8A9-185A069B96A2}"/>
                </a:ext>
              </a:extLst>
            </p:cNvPr>
            <p:cNvSpPr>
              <a:spLocks noChangeShapeType="1"/>
            </p:cNvSpPr>
            <p:nvPr/>
          </p:nvSpPr>
          <p:spPr bwMode="auto">
            <a:xfrm flipH="1">
              <a:off x="3328" y="1264"/>
              <a:ext cx="288" cy="4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37" name="Line 19">
              <a:extLst>
                <a:ext uri="{FF2B5EF4-FFF2-40B4-BE49-F238E27FC236}">
                  <a16:creationId xmlns:a16="http://schemas.microsoft.com/office/drawing/2014/main" id="{97EF4D38-1756-4C68-9A19-CF8C6B82D838}"/>
                </a:ext>
              </a:extLst>
            </p:cNvPr>
            <p:cNvSpPr>
              <a:spLocks noChangeShapeType="1"/>
            </p:cNvSpPr>
            <p:nvPr/>
          </p:nvSpPr>
          <p:spPr bwMode="auto">
            <a:xfrm>
              <a:off x="3960" y="1272"/>
              <a:ext cx="280" cy="4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38" name="Freeform 20">
              <a:extLst>
                <a:ext uri="{FF2B5EF4-FFF2-40B4-BE49-F238E27FC236}">
                  <a16:creationId xmlns:a16="http://schemas.microsoft.com/office/drawing/2014/main" id="{04E3257C-1673-47A5-A36C-8E8F069D495C}"/>
                </a:ext>
              </a:extLst>
            </p:cNvPr>
            <p:cNvSpPr>
              <a:spLocks/>
            </p:cNvSpPr>
            <p:nvPr/>
          </p:nvSpPr>
          <p:spPr bwMode="auto">
            <a:xfrm>
              <a:off x="4168" y="1296"/>
              <a:ext cx="224" cy="376"/>
            </a:xfrm>
            <a:custGeom>
              <a:avLst/>
              <a:gdLst>
                <a:gd name="T0" fmla="*/ 0 w 224"/>
                <a:gd name="T1" fmla="*/ 0 h 376"/>
                <a:gd name="T2" fmla="*/ 160 w 224"/>
                <a:gd name="T3" fmla="*/ 144 h 376"/>
                <a:gd name="T4" fmla="*/ 224 w 224"/>
                <a:gd name="T5" fmla="*/ 376 h 376"/>
                <a:gd name="T6" fmla="*/ 0 60000 65536"/>
                <a:gd name="T7" fmla="*/ 0 60000 65536"/>
                <a:gd name="T8" fmla="*/ 0 60000 65536"/>
                <a:gd name="T9" fmla="*/ 0 w 224"/>
                <a:gd name="T10" fmla="*/ 0 h 376"/>
                <a:gd name="T11" fmla="*/ 224 w 224"/>
                <a:gd name="T12" fmla="*/ 376 h 376"/>
              </a:gdLst>
              <a:ahLst/>
              <a:cxnLst>
                <a:cxn ang="T6">
                  <a:pos x="T0" y="T1"/>
                </a:cxn>
                <a:cxn ang="T7">
                  <a:pos x="T2" y="T3"/>
                </a:cxn>
                <a:cxn ang="T8">
                  <a:pos x="T4" y="T5"/>
                </a:cxn>
              </a:cxnLst>
              <a:rect l="T9" t="T10" r="T11" b="T12"/>
              <a:pathLst>
                <a:path w="224" h="376">
                  <a:moveTo>
                    <a:pt x="0" y="0"/>
                  </a:moveTo>
                  <a:cubicBezTo>
                    <a:pt x="61" y="40"/>
                    <a:pt x="123" y="81"/>
                    <a:pt x="160" y="144"/>
                  </a:cubicBezTo>
                  <a:cubicBezTo>
                    <a:pt x="197" y="207"/>
                    <a:pt x="210" y="291"/>
                    <a:pt x="224" y="376"/>
                  </a:cubicBezTo>
                </a:path>
              </a:pathLst>
            </a:custGeom>
            <a:noFill/>
            <a:ln w="9525" cap="flat">
              <a:solidFill>
                <a:schemeClr val="tx1"/>
              </a:solidFill>
              <a:prstDash val="lgDash"/>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4" name="Group 21">
            <a:extLst>
              <a:ext uri="{FF2B5EF4-FFF2-40B4-BE49-F238E27FC236}">
                <a16:creationId xmlns:a16="http://schemas.microsoft.com/office/drawing/2014/main" id="{34EB9C7A-5C00-4052-95DB-838EF06047E0}"/>
              </a:ext>
            </a:extLst>
          </p:cNvPr>
          <p:cNvGrpSpPr>
            <a:grpSpLocks/>
          </p:cNvGrpSpPr>
          <p:nvPr/>
        </p:nvGrpSpPr>
        <p:grpSpPr bwMode="auto">
          <a:xfrm>
            <a:off x="2133601" y="3481389"/>
            <a:ext cx="4062413" cy="2414587"/>
            <a:chOff x="384" y="2193"/>
            <a:chExt cx="2559" cy="1521"/>
          </a:xfrm>
        </p:grpSpPr>
        <p:sp>
          <p:nvSpPr>
            <p:cNvPr id="55315" name="Text Box 22">
              <a:extLst>
                <a:ext uri="{FF2B5EF4-FFF2-40B4-BE49-F238E27FC236}">
                  <a16:creationId xmlns:a16="http://schemas.microsoft.com/office/drawing/2014/main" id="{F33682BD-DEE0-4F1C-A8C2-2380D8959BF5}"/>
                </a:ext>
              </a:extLst>
            </p:cNvPr>
            <p:cNvSpPr txBox="1">
              <a:spLocks noChangeArrowheads="1"/>
            </p:cNvSpPr>
            <p:nvPr/>
          </p:nvSpPr>
          <p:spPr bwMode="auto">
            <a:xfrm>
              <a:off x="1671" y="2314"/>
              <a:ext cx="1272" cy="55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algn="just" eaLnBrk="1" hangingPunct="1">
                <a:buFont typeface="Arial" panose="020B0604020202020204" pitchFamily="34" charset="0"/>
                <a:buNone/>
              </a:pPr>
              <a:r>
                <a:rPr lang="en-US" altLang="zh-CN" sz="2400" b="1">
                  <a:latin typeface="Verdana" panose="020B0604030504040204" pitchFamily="34" charset="0"/>
                </a:rPr>
                <a:t>3. A</a:t>
              </a:r>
              <a:r>
                <a:rPr lang="en-US" altLang="zh-CN" sz="2400" b="1">
                  <a:latin typeface="Verdana" panose="020B0604030504040204" pitchFamily="34" charset="0"/>
                  <a:sym typeface="Symbol" panose="05050102010706020507" pitchFamily="18" charset="2"/>
                </a:rPr>
                <a:t> X</a:t>
              </a:r>
            </a:p>
            <a:p>
              <a:pPr algn="just" eaLnBrk="1" hangingPunct="1">
                <a:buFont typeface="Arial" panose="020B0604020202020204" pitchFamily="34" charset="0"/>
                <a:buNone/>
              </a:pPr>
              <a:r>
                <a:rPr lang="en-US" altLang="zh-CN" sz="2800" b="1">
                  <a:latin typeface="Verdana" panose="020B0604030504040204" pitchFamily="34" charset="0"/>
                  <a:sym typeface="Symbol" panose="05050102010706020507" pitchFamily="18" charset="2"/>
                </a:rPr>
                <a:t>   * </a:t>
              </a:r>
              <a:r>
                <a:rPr lang="en-US" altLang="zh-CN" sz="2800"/>
                <a:t> </a:t>
              </a:r>
            </a:p>
          </p:txBody>
        </p:sp>
        <p:sp>
          <p:nvSpPr>
            <p:cNvPr id="55316" name="Text Box 23">
              <a:extLst>
                <a:ext uri="{FF2B5EF4-FFF2-40B4-BE49-F238E27FC236}">
                  <a16:creationId xmlns:a16="http://schemas.microsoft.com/office/drawing/2014/main" id="{EF2A6FE8-E4F5-4168-A21B-01A3DEC14C96}"/>
                </a:ext>
              </a:extLst>
            </p:cNvPr>
            <p:cNvSpPr txBox="1">
              <a:spLocks noChangeArrowheads="1"/>
            </p:cNvSpPr>
            <p:nvPr/>
          </p:nvSpPr>
          <p:spPr bwMode="auto">
            <a:xfrm>
              <a:off x="769" y="2673"/>
              <a:ext cx="368" cy="291"/>
            </a:xfrm>
            <a:prstGeom prst="rect">
              <a:avLst/>
            </a:prstGeom>
            <a:noFill/>
            <a:ln w="317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 typeface="Arial" panose="020B0604020202020204" pitchFamily="34" charset="0"/>
                <a:buNone/>
              </a:pPr>
              <a:r>
                <a:rPr lang="en-US" altLang="zh-CN" sz="2400" b="1">
                  <a:latin typeface="Verdana" panose="020B0604030504040204" pitchFamily="34" charset="0"/>
                </a:rPr>
                <a:t>X</a:t>
              </a:r>
            </a:p>
          </p:txBody>
        </p:sp>
        <p:sp>
          <p:nvSpPr>
            <p:cNvPr id="55317" name="Text Box 24">
              <a:extLst>
                <a:ext uri="{FF2B5EF4-FFF2-40B4-BE49-F238E27FC236}">
                  <a16:creationId xmlns:a16="http://schemas.microsoft.com/office/drawing/2014/main" id="{F169F46F-45BD-4FAF-9DF3-02647C6119EE}"/>
                </a:ext>
              </a:extLst>
            </p:cNvPr>
            <p:cNvSpPr txBox="1">
              <a:spLocks noChangeArrowheads="1"/>
            </p:cNvSpPr>
            <p:nvPr/>
          </p:nvSpPr>
          <p:spPr bwMode="auto">
            <a:xfrm>
              <a:off x="898" y="3154"/>
              <a:ext cx="824" cy="271"/>
            </a:xfrm>
            <a:prstGeom prst="rect">
              <a:avLst/>
            </a:prstGeom>
            <a:noFill/>
            <a:ln w="317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2800" b="1">
                  <a:latin typeface="Verdana" panose="020B0604030504040204" pitchFamily="34" charset="0"/>
                  <a:sym typeface="Symbol" panose="05050102010706020507" pitchFamily="18" charset="2"/>
                </a:rPr>
                <a:t></a:t>
              </a:r>
            </a:p>
          </p:txBody>
        </p:sp>
        <p:sp>
          <p:nvSpPr>
            <p:cNvPr id="55318" name="Text Box 25">
              <a:extLst>
                <a:ext uri="{FF2B5EF4-FFF2-40B4-BE49-F238E27FC236}">
                  <a16:creationId xmlns:a16="http://schemas.microsoft.com/office/drawing/2014/main" id="{09F044F1-10B4-415F-A39C-C7359471E841}"/>
                </a:ext>
              </a:extLst>
            </p:cNvPr>
            <p:cNvSpPr txBox="1">
              <a:spLocks noChangeArrowheads="1"/>
            </p:cNvSpPr>
            <p:nvPr/>
          </p:nvSpPr>
          <p:spPr bwMode="auto">
            <a:xfrm>
              <a:off x="1146" y="2674"/>
              <a:ext cx="368" cy="291"/>
            </a:xfrm>
            <a:prstGeom prst="rect">
              <a:avLst/>
            </a:prstGeom>
            <a:noFill/>
            <a:ln w="317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 typeface="Arial" panose="020B0604020202020204" pitchFamily="34" charset="0"/>
                <a:buNone/>
              </a:pPr>
              <a:r>
                <a:rPr lang="en-US" altLang="zh-CN" sz="2400" b="1">
                  <a:sym typeface="Symbol" panose="05050102010706020507" pitchFamily="18" charset="2"/>
                </a:rPr>
                <a:t></a:t>
              </a:r>
            </a:p>
          </p:txBody>
        </p:sp>
        <p:sp>
          <p:nvSpPr>
            <p:cNvPr id="55319" name="Text Box 26">
              <a:extLst>
                <a:ext uri="{FF2B5EF4-FFF2-40B4-BE49-F238E27FC236}">
                  <a16:creationId xmlns:a16="http://schemas.microsoft.com/office/drawing/2014/main" id="{7056A3AB-7EAA-4324-9E0F-7D8C509A684D}"/>
                </a:ext>
              </a:extLst>
            </p:cNvPr>
            <p:cNvSpPr txBox="1">
              <a:spLocks noChangeArrowheads="1"/>
            </p:cNvSpPr>
            <p:nvPr/>
          </p:nvSpPr>
          <p:spPr bwMode="auto">
            <a:xfrm>
              <a:off x="738" y="2202"/>
              <a:ext cx="368" cy="291"/>
            </a:xfrm>
            <a:prstGeom prst="rect">
              <a:avLst/>
            </a:prstGeom>
            <a:noFill/>
            <a:ln w="317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 typeface="Arial" panose="020B0604020202020204" pitchFamily="34" charset="0"/>
                <a:buNone/>
              </a:pPr>
              <a:r>
                <a:rPr lang="en-US" altLang="zh-CN" sz="2400" b="1">
                  <a:latin typeface="Verdana" panose="020B0604030504040204" pitchFamily="34" charset="0"/>
                </a:rPr>
                <a:t>A</a:t>
              </a:r>
            </a:p>
          </p:txBody>
        </p:sp>
        <p:sp>
          <p:nvSpPr>
            <p:cNvPr id="55320" name="Rectangle 27">
              <a:extLst>
                <a:ext uri="{FF2B5EF4-FFF2-40B4-BE49-F238E27FC236}">
                  <a16:creationId xmlns:a16="http://schemas.microsoft.com/office/drawing/2014/main" id="{D218F5EA-AB51-40D6-AB56-960EDC2F94F4}"/>
                </a:ext>
              </a:extLst>
            </p:cNvPr>
            <p:cNvSpPr>
              <a:spLocks noChangeArrowheads="1"/>
            </p:cNvSpPr>
            <p:nvPr/>
          </p:nvSpPr>
          <p:spPr bwMode="auto">
            <a:xfrm>
              <a:off x="1121" y="2193"/>
              <a:ext cx="256" cy="320"/>
            </a:xfrm>
            <a:prstGeom prst="rect">
              <a:avLst/>
            </a:prstGeom>
            <a:solidFill>
              <a:schemeClr val="accent1"/>
            </a:solidFill>
            <a:ln w="9525">
              <a:solidFill>
                <a:schemeClr val="tx1"/>
              </a:solidFill>
              <a:miter lim="800000"/>
              <a:headEnd/>
              <a:tailEnd/>
            </a:ln>
          </p:spPr>
          <p:txBody>
            <a:bodyPr wrap="none" anchor="ct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2800"/>
                <a:t>a</a:t>
              </a:r>
            </a:p>
          </p:txBody>
        </p:sp>
        <p:sp>
          <p:nvSpPr>
            <p:cNvPr id="55321" name="Text Box 28">
              <a:extLst>
                <a:ext uri="{FF2B5EF4-FFF2-40B4-BE49-F238E27FC236}">
                  <a16:creationId xmlns:a16="http://schemas.microsoft.com/office/drawing/2014/main" id="{F69019F6-B8B5-4F32-9DA7-072F6BF93297}"/>
                </a:ext>
              </a:extLst>
            </p:cNvPr>
            <p:cNvSpPr txBox="1">
              <a:spLocks noChangeArrowheads="1"/>
            </p:cNvSpPr>
            <p:nvPr/>
          </p:nvSpPr>
          <p:spPr bwMode="auto">
            <a:xfrm>
              <a:off x="899" y="3443"/>
              <a:ext cx="824" cy="271"/>
            </a:xfrm>
            <a:prstGeom prst="rect">
              <a:avLst/>
            </a:prstGeom>
            <a:noFill/>
            <a:ln w="317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2800" b="1">
                  <a:sym typeface="Symbol" panose="05050102010706020507" pitchFamily="18" charset="2"/>
                </a:rPr>
                <a:t></a:t>
              </a:r>
            </a:p>
          </p:txBody>
        </p:sp>
        <p:sp>
          <p:nvSpPr>
            <p:cNvPr id="55322" name="Text Box 29">
              <a:extLst>
                <a:ext uri="{FF2B5EF4-FFF2-40B4-BE49-F238E27FC236}">
                  <a16:creationId xmlns:a16="http://schemas.microsoft.com/office/drawing/2014/main" id="{DCA08466-96C0-46D5-9A71-54810B7890B0}"/>
                </a:ext>
              </a:extLst>
            </p:cNvPr>
            <p:cNvSpPr txBox="1">
              <a:spLocks noChangeArrowheads="1"/>
            </p:cNvSpPr>
            <p:nvPr/>
          </p:nvSpPr>
          <p:spPr bwMode="auto">
            <a:xfrm>
              <a:off x="394" y="2674"/>
              <a:ext cx="368" cy="291"/>
            </a:xfrm>
            <a:prstGeom prst="rect">
              <a:avLst/>
            </a:prstGeom>
            <a:noFill/>
            <a:ln w="317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 typeface="Arial" panose="020B0604020202020204" pitchFamily="34" charset="0"/>
                <a:buNone/>
              </a:pPr>
              <a:r>
                <a:rPr lang="en-US" altLang="zh-CN" sz="2400" b="1">
                  <a:latin typeface="Verdana" panose="020B0604030504040204" pitchFamily="34" charset="0"/>
                  <a:sym typeface="Symbol" panose="05050102010706020507" pitchFamily="18" charset="2"/>
                </a:rPr>
                <a:t></a:t>
              </a:r>
            </a:p>
          </p:txBody>
        </p:sp>
        <p:sp>
          <p:nvSpPr>
            <p:cNvPr id="55323" name="Rectangle 30">
              <a:extLst>
                <a:ext uri="{FF2B5EF4-FFF2-40B4-BE49-F238E27FC236}">
                  <a16:creationId xmlns:a16="http://schemas.microsoft.com/office/drawing/2014/main" id="{2254825A-6A5F-427A-BEB6-329D1DF58F69}"/>
                </a:ext>
              </a:extLst>
            </p:cNvPr>
            <p:cNvSpPr>
              <a:spLocks noChangeArrowheads="1"/>
            </p:cNvSpPr>
            <p:nvPr/>
          </p:nvSpPr>
          <p:spPr bwMode="auto">
            <a:xfrm>
              <a:off x="930" y="3475"/>
              <a:ext cx="216" cy="224"/>
            </a:xfrm>
            <a:prstGeom prst="rect">
              <a:avLst/>
            </a:prstGeom>
            <a:solidFill>
              <a:schemeClr val="accent1"/>
            </a:solidFill>
            <a:ln w="9525">
              <a:solidFill>
                <a:schemeClr val="tx1"/>
              </a:solidFill>
              <a:miter lim="800000"/>
              <a:headEnd/>
              <a:tailEnd/>
            </a:ln>
          </p:spPr>
          <p:txBody>
            <a:bodyPr wrap="none" anchor="ct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2800"/>
                <a:t>b</a:t>
              </a:r>
            </a:p>
          </p:txBody>
        </p:sp>
        <p:sp>
          <p:nvSpPr>
            <p:cNvPr id="55324" name="Rectangle 31">
              <a:extLst>
                <a:ext uri="{FF2B5EF4-FFF2-40B4-BE49-F238E27FC236}">
                  <a16:creationId xmlns:a16="http://schemas.microsoft.com/office/drawing/2014/main" id="{0FDBF412-EECD-4F4E-8E44-63A2AA5E9AAD}"/>
                </a:ext>
              </a:extLst>
            </p:cNvPr>
            <p:cNvSpPr>
              <a:spLocks noChangeArrowheads="1"/>
            </p:cNvSpPr>
            <p:nvPr/>
          </p:nvSpPr>
          <p:spPr bwMode="auto">
            <a:xfrm>
              <a:off x="1738" y="3146"/>
              <a:ext cx="256" cy="256"/>
            </a:xfrm>
            <a:prstGeom prst="rect">
              <a:avLst/>
            </a:prstGeom>
            <a:solidFill>
              <a:schemeClr val="accent1"/>
            </a:solidFill>
            <a:ln w="9525">
              <a:solidFill>
                <a:schemeClr val="tx1"/>
              </a:solidFill>
              <a:miter lim="800000"/>
              <a:headEnd/>
              <a:tailEnd/>
            </a:ln>
          </p:spPr>
          <p:txBody>
            <a:bodyPr wrap="none" anchor="ct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2800"/>
                <a:t>a</a:t>
              </a:r>
            </a:p>
          </p:txBody>
        </p:sp>
        <p:sp>
          <p:nvSpPr>
            <p:cNvPr id="55325" name="Line 32">
              <a:extLst>
                <a:ext uri="{FF2B5EF4-FFF2-40B4-BE49-F238E27FC236}">
                  <a16:creationId xmlns:a16="http://schemas.microsoft.com/office/drawing/2014/main" id="{D8EA58EE-DF65-4E3B-BFC1-814B63AFDB11}"/>
                </a:ext>
              </a:extLst>
            </p:cNvPr>
            <p:cNvSpPr>
              <a:spLocks noChangeShapeType="1"/>
            </p:cNvSpPr>
            <p:nvPr/>
          </p:nvSpPr>
          <p:spPr bwMode="auto">
            <a:xfrm flipH="1">
              <a:off x="384" y="2496"/>
              <a:ext cx="368" cy="1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26" name="Line 33">
              <a:extLst>
                <a:ext uri="{FF2B5EF4-FFF2-40B4-BE49-F238E27FC236}">
                  <a16:creationId xmlns:a16="http://schemas.microsoft.com/office/drawing/2014/main" id="{54D999C0-41C3-4FE5-BDD0-D41B8F8E8991}"/>
                </a:ext>
              </a:extLst>
            </p:cNvPr>
            <p:cNvSpPr>
              <a:spLocks noChangeShapeType="1"/>
            </p:cNvSpPr>
            <p:nvPr/>
          </p:nvSpPr>
          <p:spPr bwMode="auto">
            <a:xfrm>
              <a:off x="1120" y="2520"/>
              <a:ext cx="392"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27" name="Line 34">
              <a:extLst>
                <a:ext uri="{FF2B5EF4-FFF2-40B4-BE49-F238E27FC236}">
                  <a16:creationId xmlns:a16="http://schemas.microsoft.com/office/drawing/2014/main" id="{EE912318-F698-4D25-BBCC-2E9E153A31D8}"/>
                </a:ext>
              </a:extLst>
            </p:cNvPr>
            <p:cNvSpPr>
              <a:spLocks noChangeShapeType="1"/>
            </p:cNvSpPr>
            <p:nvPr/>
          </p:nvSpPr>
          <p:spPr bwMode="auto">
            <a:xfrm flipH="1">
              <a:off x="896" y="2968"/>
              <a:ext cx="256"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28" name="Line 35">
              <a:extLst>
                <a:ext uri="{FF2B5EF4-FFF2-40B4-BE49-F238E27FC236}">
                  <a16:creationId xmlns:a16="http://schemas.microsoft.com/office/drawing/2014/main" id="{DA09E0F0-8F14-4CB5-B6CF-201493BFEF11}"/>
                </a:ext>
              </a:extLst>
            </p:cNvPr>
            <p:cNvSpPr>
              <a:spLocks noChangeShapeType="1"/>
            </p:cNvSpPr>
            <p:nvPr/>
          </p:nvSpPr>
          <p:spPr bwMode="auto">
            <a:xfrm>
              <a:off x="1488" y="2968"/>
              <a:ext cx="224" cy="1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29" name="Freeform 36">
              <a:extLst>
                <a:ext uri="{FF2B5EF4-FFF2-40B4-BE49-F238E27FC236}">
                  <a16:creationId xmlns:a16="http://schemas.microsoft.com/office/drawing/2014/main" id="{F412CCA0-19D4-4C2F-A0DE-5C46C5796D61}"/>
                </a:ext>
              </a:extLst>
            </p:cNvPr>
            <p:cNvSpPr>
              <a:spLocks/>
            </p:cNvSpPr>
            <p:nvPr/>
          </p:nvSpPr>
          <p:spPr bwMode="auto">
            <a:xfrm>
              <a:off x="1384" y="2384"/>
              <a:ext cx="480" cy="752"/>
            </a:xfrm>
            <a:custGeom>
              <a:avLst/>
              <a:gdLst>
                <a:gd name="T0" fmla="*/ 0 w 496"/>
                <a:gd name="T1" fmla="*/ 0 h 760"/>
                <a:gd name="T2" fmla="*/ 223 w 496"/>
                <a:gd name="T3" fmla="*/ 251 h 760"/>
                <a:gd name="T4" fmla="*/ 394 w 496"/>
                <a:gd name="T5" fmla="*/ 705 h 760"/>
                <a:gd name="T6" fmla="*/ 0 60000 65536"/>
                <a:gd name="T7" fmla="*/ 0 60000 65536"/>
                <a:gd name="T8" fmla="*/ 0 60000 65536"/>
                <a:gd name="T9" fmla="*/ 0 w 496"/>
                <a:gd name="T10" fmla="*/ 0 h 760"/>
                <a:gd name="T11" fmla="*/ 496 w 496"/>
                <a:gd name="T12" fmla="*/ 760 h 760"/>
              </a:gdLst>
              <a:ahLst/>
              <a:cxnLst>
                <a:cxn ang="T6">
                  <a:pos x="T0" y="T1"/>
                </a:cxn>
                <a:cxn ang="T7">
                  <a:pos x="T2" y="T3"/>
                </a:cxn>
                <a:cxn ang="T8">
                  <a:pos x="T4" y="T5"/>
                </a:cxn>
              </a:cxnLst>
              <a:rect l="T9" t="T10" r="T11" b="T12"/>
              <a:pathLst>
                <a:path w="496" h="760">
                  <a:moveTo>
                    <a:pt x="0" y="0"/>
                  </a:moveTo>
                  <a:cubicBezTo>
                    <a:pt x="98" y="72"/>
                    <a:pt x="197" y="145"/>
                    <a:pt x="280" y="272"/>
                  </a:cubicBezTo>
                  <a:cubicBezTo>
                    <a:pt x="363" y="399"/>
                    <a:pt x="429" y="579"/>
                    <a:pt x="496" y="760"/>
                  </a:cubicBezTo>
                </a:path>
              </a:pathLst>
            </a:custGeom>
            <a:noFill/>
            <a:ln w="9525" cap="flat">
              <a:solidFill>
                <a:schemeClr val="tx1"/>
              </a:solidFill>
              <a:prstDash val="lgDash"/>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 name="Group 37">
            <a:extLst>
              <a:ext uri="{FF2B5EF4-FFF2-40B4-BE49-F238E27FC236}">
                <a16:creationId xmlns:a16="http://schemas.microsoft.com/office/drawing/2014/main" id="{C5644A94-4ADF-4601-ACE6-F8425E11C764}"/>
              </a:ext>
            </a:extLst>
          </p:cNvPr>
          <p:cNvGrpSpPr>
            <a:grpSpLocks/>
          </p:cNvGrpSpPr>
          <p:nvPr/>
        </p:nvGrpSpPr>
        <p:grpSpPr bwMode="auto">
          <a:xfrm>
            <a:off x="6438900" y="3675063"/>
            <a:ext cx="4064000" cy="1981200"/>
            <a:chOff x="2944" y="2323"/>
            <a:chExt cx="2560" cy="1248"/>
          </a:xfrm>
        </p:grpSpPr>
        <p:sp>
          <p:nvSpPr>
            <p:cNvPr id="55304" name="Text Box 38">
              <a:extLst>
                <a:ext uri="{FF2B5EF4-FFF2-40B4-BE49-F238E27FC236}">
                  <a16:creationId xmlns:a16="http://schemas.microsoft.com/office/drawing/2014/main" id="{48F2FA60-AD89-47BA-9793-E6378955AAE6}"/>
                </a:ext>
              </a:extLst>
            </p:cNvPr>
            <p:cNvSpPr txBox="1">
              <a:spLocks noChangeArrowheads="1"/>
            </p:cNvSpPr>
            <p:nvPr/>
          </p:nvSpPr>
          <p:spPr bwMode="auto">
            <a:xfrm>
              <a:off x="4232" y="2515"/>
              <a:ext cx="1272" cy="55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algn="just" eaLnBrk="1" hangingPunct="1">
                <a:buFont typeface="Arial" panose="020B0604020202020204" pitchFamily="34" charset="0"/>
                <a:buNone/>
              </a:pPr>
              <a:r>
                <a:rPr lang="en-US" altLang="zh-CN" sz="2400" b="1">
                  <a:latin typeface="Verdana" panose="020B0604030504040204" pitchFamily="34" charset="0"/>
                </a:rPr>
                <a:t>4. A</a:t>
              </a:r>
              <a:r>
                <a:rPr lang="en-US" altLang="zh-CN" sz="2400" b="1">
                  <a:latin typeface="Verdana" panose="020B0604030504040204" pitchFamily="34" charset="0"/>
                  <a:sym typeface="Symbol" panose="05050102010706020507" pitchFamily="18" charset="2"/>
                </a:rPr>
                <a:t> </a:t>
              </a:r>
              <a:r>
                <a:rPr lang="en-US" altLang="zh-CN" sz="2400" b="1">
                  <a:sym typeface="Symbol" panose="05050102010706020507" pitchFamily="18" charset="2"/>
                </a:rPr>
                <a:t>X</a:t>
              </a:r>
            </a:p>
            <a:p>
              <a:pPr algn="just" eaLnBrk="1" hangingPunct="1">
                <a:buFont typeface="Arial" panose="020B0604020202020204" pitchFamily="34" charset="0"/>
                <a:buNone/>
              </a:pPr>
              <a:r>
                <a:rPr lang="en-US" altLang="zh-CN" sz="2800" b="1">
                  <a:sym typeface="Symbol" panose="05050102010706020507" pitchFamily="18" charset="2"/>
                </a:rPr>
                <a:t> * </a:t>
              </a:r>
            </a:p>
          </p:txBody>
        </p:sp>
        <p:sp>
          <p:nvSpPr>
            <p:cNvPr id="55305" name="Text Box 39">
              <a:extLst>
                <a:ext uri="{FF2B5EF4-FFF2-40B4-BE49-F238E27FC236}">
                  <a16:creationId xmlns:a16="http://schemas.microsoft.com/office/drawing/2014/main" id="{3DC830DE-5495-4231-81AB-9AAAAA8CFF1F}"/>
                </a:ext>
              </a:extLst>
            </p:cNvPr>
            <p:cNvSpPr txBox="1">
              <a:spLocks noChangeArrowheads="1"/>
            </p:cNvSpPr>
            <p:nvPr/>
          </p:nvSpPr>
          <p:spPr bwMode="auto">
            <a:xfrm>
              <a:off x="3347" y="2323"/>
              <a:ext cx="368" cy="291"/>
            </a:xfrm>
            <a:prstGeom prst="rect">
              <a:avLst/>
            </a:prstGeom>
            <a:noFill/>
            <a:ln w="317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 typeface="Arial" panose="020B0604020202020204" pitchFamily="34" charset="0"/>
                <a:buNone/>
              </a:pPr>
              <a:r>
                <a:rPr lang="en-US" altLang="zh-CN" sz="2400" b="1">
                  <a:latin typeface="Verdana" panose="020B0604030504040204" pitchFamily="34" charset="0"/>
                </a:rPr>
                <a:t>A</a:t>
              </a:r>
            </a:p>
          </p:txBody>
        </p:sp>
        <p:sp>
          <p:nvSpPr>
            <p:cNvPr id="55306" name="Line 40">
              <a:extLst>
                <a:ext uri="{FF2B5EF4-FFF2-40B4-BE49-F238E27FC236}">
                  <a16:creationId xmlns:a16="http://schemas.microsoft.com/office/drawing/2014/main" id="{03FBE287-B05A-44C9-BF13-3A5D377B736E}"/>
                </a:ext>
              </a:extLst>
            </p:cNvPr>
            <p:cNvSpPr>
              <a:spLocks noChangeShapeType="1"/>
            </p:cNvSpPr>
            <p:nvPr/>
          </p:nvSpPr>
          <p:spPr bwMode="auto">
            <a:xfrm flipH="1">
              <a:off x="2944" y="2640"/>
              <a:ext cx="400" cy="1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07" name="Line 41">
              <a:extLst>
                <a:ext uri="{FF2B5EF4-FFF2-40B4-BE49-F238E27FC236}">
                  <a16:creationId xmlns:a16="http://schemas.microsoft.com/office/drawing/2014/main" id="{66DCDAC8-8349-41E0-99B3-55E1ECA94159}"/>
                </a:ext>
              </a:extLst>
            </p:cNvPr>
            <p:cNvSpPr>
              <a:spLocks noChangeShapeType="1"/>
            </p:cNvSpPr>
            <p:nvPr/>
          </p:nvSpPr>
          <p:spPr bwMode="auto">
            <a:xfrm>
              <a:off x="3728" y="2632"/>
              <a:ext cx="344" cy="1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08" name="Text Box 42">
              <a:extLst>
                <a:ext uri="{FF2B5EF4-FFF2-40B4-BE49-F238E27FC236}">
                  <a16:creationId xmlns:a16="http://schemas.microsoft.com/office/drawing/2014/main" id="{442B2A57-1BF1-4D60-A43D-F18FB2C1C19E}"/>
                </a:ext>
              </a:extLst>
            </p:cNvPr>
            <p:cNvSpPr txBox="1">
              <a:spLocks noChangeArrowheads="1"/>
            </p:cNvSpPr>
            <p:nvPr/>
          </p:nvSpPr>
          <p:spPr bwMode="auto">
            <a:xfrm>
              <a:off x="3428" y="3300"/>
              <a:ext cx="824" cy="271"/>
            </a:xfrm>
            <a:prstGeom prst="rect">
              <a:avLst/>
            </a:prstGeom>
            <a:noFill/>
            <a:ln w="317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2800" b="1">
                  <a:sym typeface="Symbol" panose="05050102010706020507" pitchFamily="18" charset="2"/>
                </a:rPr>
                <a:t></a:t>
              </a:r>
            </a:p>
          </p:txBody>
        </p:sp>
        <p:sp>
          <p:nvSpPr>
            <p:cNvPr id="55309" name="Rectangle 43">
              <a:extLst>
                <a:ext uri="{FF2B5EF4-FFF2-40B4-BE49-F238E27FC236}">
                  <a16:creationId xmlns:a16="http://schemas.microsoft.com/office/drawing/2014/main" id="{BB6FC170-F9AA-4137-B150-9B7D2CAFA6F1}"/>
                </a:ext>
              </a:extLst>
            </p:cNvPr>
            <p:cNvSpPr>
              <a:spLocks noChangeArrowheads="1"/>
            </p:cNvSpPr>
            <p:nvPr/>
          </p:nvSpPr>
          <p:spPr bwMode="auto">
            <a:xfrm>
              <a:off x="3458" y="3338"/>
              <a:ext cx="216" cy="224"/>
            </a:xfrm>
            <a:prstGeom prst="rect">
              <a:avLst/>
            </a:prstGeom>
            <a:solidFill>
              <a:schemeClr val="accent1"/>
            </a:solidFill>
            <a:ln w="9525">
              <a:solidFill>
                <a:schemeClr val="tx1"/>
              </a:solidFill>
              <a:miter lim="800000"/>
              <a:headEnd/>
              <a:tailEnd/>
            </a:ln>
          </p:spPr>
          <p:txBody>
            <a:bodyPr wrap="none" anchor="ct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2800"/>
                <a:t>b</a:t>
              </a:r>
            </a:p>
          </p:txBody>
        </p:sp>
        <p:sp>
          <p:nvSpPr>
            <p:cNvPr id="55310" name="Line 44">
              <a:extLst>
                <a:ext uri="{FF2B5EF4-FFF2-40B4-BE49-F238E27FC236}">
                  <a16:creationId xmlns:a16="http://schemas.microsoft.com/office/drawing/2014/main" id="{1E4F95FC-1B6C-465F-9508-53630C12FBA3}"/>
                </a:ext>
              </a:extLst>
            </p:cNvPr>
            <p:cNvSpPr>
              <a:spLocks noChangeShapeType="1"/>
            </p:cNvSpPr>
            <p:nvPr/>
          </p:nvSpPr>
          <p:spPr bwMode="auto">
            <a:xfrm flipH="1">
              <a:off x="3424" y="3096"/>
              <a:ext cx="272" cy="1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11" name="Line 45">
              <a:extLst>
                <a:ext uri="{FF2B5EF4-FFF2-40B4-BE49-F238E27FC236}">
                  <a16:creationId xmlns:a16="http://schemas.microsoft.com/office/drawing/2014/main" id="{A5191197-4AED-401D-ADFD-F2C266565377}"/>
                </a:ext>
              </a:extLst>
            </p:cNvPr>
            <p:cNvSpPr>
              <a:spLocks noChangeShapeType="1"/>
            </p:cNvSpPr>
            <p:nvPr/>
          </p:nvSpPr>
          <p:spPr bwMode="auto">
            <a:xfrm>
              <a:off x="4056" y="3096"/>
              <a:ext cx="20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12" name="Text Box 46">
              <a:extLst>
                <a:ext uri="{FF2B5EF4-FFF2-40B4-BE49-F238E27FC236}">
                  <a16:creationId xmlns:a16="http://schemas.microsoft.com/office/drawing/2014/main" id="{633B3010-FD42-46C8-BCB2-2ADD12DE7B0C}"/>
                </a:ext>
              </a:extLst>
            </p:cNvPr>
            <p:cNvSpPr txBox="1">
              <a:spLocks noChangeArrowheads="1"/>
            </p:cNvSpPr>
            <p:nvPr/>
          </p:nvSpPr>
          <p:spPr bwMode="auto">
            <a:xfrm>
              <a:off x="3322" y="2794"/>
              <a:ext cx="368" cy="291"/>
            </a:xfrm>
            <a:prstGeom prst="rect">
              <a:avLst/>
            </a:prstGeom>
            <a:noFill/>
            <a:ln w="317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 typeface="Arial" panose="020B0604020202020204" pitchFamily="34" charset="0"/>
                <a:buNone/>
              </a:pPr>
              <a:r>
                <a:rPr lang="en-US" altLang="zh-CN" sz="2400" b="1">
                  <a:latin typeface="Verdana" panose="020B0604030504040204" pitchFamily="34" charset="0"/>
                </a:rPr>
                <a:t>X</a:t>
              </a:r>
            </a:p>
          </p:txBody>
        </p:sp>
        <p:sp>
          <p:nvSpPr>
            <p:cNvPr id="55313" name="Text Box 47">
              <a:extLst>
                <a:ext uri="{FF2B5EF4-FFF2-40B4-BE49-F238E27FC236}">
                  <a16:creationId xmlns:a16="http://schemas.microsoft.com/office/drawing/2014/main" id="{99F94A9C-E5B5-4E2D-A8A2-D4DC5CA5970D}"/>
                </a:ext>
              </a:extLst>
            </p:cNvPr>
            <p:cNvSpPr txBox="1">
              <a:spLocks noChangeArrowheads="1"/>
            </p:cNvSpPr>
            <p:nvPr/>
          </p:nvSpPr>
          <p:spPr bwMode="auto">
            <a:xfrm>
              <a:off x="3699" y="2795"/>
              <a:ext cx="368" cy="291"/>
            </a:xfrm>
            <a:prstGeom prst="rect">
              <a:avLst/>
            </a:prstGeom>
            <a:noFill/>
            <a:ln w="317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 typeface="Arial" panose="020B0604020202020204" pitchFamily="34" charset="0"/>
                <a:buNone/>
              </a:pPr>
              <a:r>
                <a:rPr lang="en-US" altLang="zh-CN" sz="2400" b="1">
                  <a:sym typeface="Symbol" panose="05050102010706020507" pitchFamily="18" charset="2"/>
                </a:rPr>
                <a:t></a:t>
              </a:r>
            </a:p>
          </p:txBody>
        </p:sp>
        <p:sp>
          <p:nvSpPr>
            <p:cNvPr id="55314" name="Text Box 48">
              <a:extLst>
                <a:ext uri="{FF2B5EF4-FFF2-40B4-BE49-F238E27FC236}">
                  <a16:creationId xmlns:a16="http://schemas.microsoft.com/office/drawing/2014/main" id="{E949168A-6957-4A4C-A664-D1AD08030794}"/>
                </a:ext>
              </a:extLst>
            </p:cNvPr>
            <p:cNvSpPr txBox="1">
              <a:spLocks noChangeArrowheads="1"/>
            </p:cNvSpPr>
            <p:nvPr/>
          </p:nvSpPr>
          <p:spPr bwMode="auto">
            <a:xfrm>
              <a:off x="2947" y="2795"/>
              <a:ext cx="368" cy="291"/>
            </a:xfrm>
            <a:prstGeom prst="rect">
              <a:avLst/>
            </a:prstGeom>
            <a:noFill/>
            <a:ln w="317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 typeface="Arial" panose="020B0604020202020204" pitchFamily="34" charset="0"/>
                <a:buNone/>
              </a:pPr>
              <a:r>
                <a:rPr lang="en-US" altLang="zh-CN" sz="2400" b="1">
                  <a:latin typeface="Verdana" panose="020B0604030504040204" pitchFamily="34" charset="0"/>
                  <a:sym typeface="Symbol" panose="05050102010706020507" pitchFamily="18" charset="2"/>
                </a:rPr>
                <a:t></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74D1BFFB-6527-4169-BDDE-E6F5BB00F10A}"/>
              </a:ext>
            </a:extLst>
          </p:cNvPr>
          <p:cNvSpPr>
            <a:spLocks noGrp="1" noChangeArrowheads="1"/>
          </p:cNvSpPr>
          <p:nvPr>
            <p:ph type="title"/>
          </p:nvPr>
        </p:nvSpPr>
        <p:spPr/>
        <p:txBody>
          <a:bodyPr/>
          <a:lstStyle/>
          <a:p>
            <a:pPr eaLnBrk="1" hangingPunct="1"/>
            <a:r>
              <a:rPr lang="zh-CN" altLang="en-US"/>
              <a:t>构造</a:t>
            </a:r>
            <a:r>
              <a:rPr lang="en-US" altLang="zh-CN"/>
              <a:t>FOLLOW</a:t>
            </a:r>
            <a:r>
              <a:rPr lang="zh-CN" altLang="en-US"/>
              <a:t>集</a:t>
            </a:r>
            <a:r>
              <a:rPr lang="en-US" altLang="zh-CN"/>
              <a:t>2/2</a:t>
            </a:r>
          </a:p>
        </p:txBody>
      </p:sp>
      <p:sp>
        <p:nvSpPr>
          <p:cNvPr id="56323" name="Rectangle 3">
            <a:extLst>
              <a:ext uri="{FF2B5EF4-FFF2-40B4-BE49-F238E27FC236}">
                <a16:creationId xmlns:a16="http://schemas.microsoft.com/office/drawing/2014/main" id="{B6D121DF-E388-4499-90FF-3627DF1A70B1}"/>
              </a:ext>
            </a:extLst>
          </p:cNvPr>
          <p:cNvSpPr>
            <a:spLocks noGrp="1" noChangeArrowheads="1"/>
          </p:cNvSpPr>
          <p:nvPr>
            <p:ph type="body" idx="1"/>
          </p:nvPr>
        </p:nvSpPr>
        <p:spPr/>
        <p:txBody>
          <a:bodyPr>
            <a:normAutofit lnSpcReduction="10000"/>
          </a:bodyPr>
          <a:lstStyle/>
          <a:p>
            <a:pPr eaLnBrk="1" hangingPunct="1">
              <a:lnSpc>
                <a:spcPct val="90000"/>
              </a:lnSpc>
            </a:pPr>
            <a:r>
              <a:rPr lang="en-US" altLang="zh-CN" sz="2600"/>
              <a:t>Set FOLLOW(X) {</a:t>
            </a:r>
          </a:p>
          <a:p>
            <a:pPr lvl="1" eaLnBrk="1" hangingPunct="1">
              <a:lnSpc>
                <a:spcPct val="90000"/>
              </a:lnSpc>
            </a:pPr>
            <a:r>
              <a:rPr lang="en-US" altLang="zh-CN" sz="2200"/>
              <a:t>if (X == S </a:t>
            </a:r>
            <a:r>
              <a:rPr lang="en-US" altLang="zh-CN" sz="2200">
                <a:sym typeface="Symbol" panose="05050102010706020507" pitchFamily="18" charset="2"/>
              </a:rPr>
              <a:t></a:t>
            </a:r>
            <a:r>
              <a:rPr lang="en-US" altLang="zh-CN" sz="2200"/>
              <a:t> G[S]) return {#}</a:t>
            </a:r>
          </a:p>
          <a:p>
            <a:pPr lvl="1" eaLnBrk="1" hangingPunct="1">
              <a:lnSpc>
                <a:spcPct val="90000"/>
              </a:lnSpc>
            </a:pPr>
            <a:r>
              <a:rPr lang="en-US" altLang="zh-CN" sz="2200"/>
              <a:t>fw=</a:t>
            </a:r>
            <a:r>
              <a:rPr lang="en-US" altLang="zh-CN" sz="2200">
                <a:sym typeface="Symbol" panose="05050102010706020507" pitchFamily="18" charset="2"/>
              </a:rPr>
              <a:t>;</a:t>
            </a:r>
          </a:p>
          <a:p>
            <a:pPr lvl="1" eaLnBrk="1" hangingPunct="1">
              <a:lnSpc>
                <a:spcPct val="90000"/>
              </a:lnSpc>
            </a:pPr>
            <a:r>
              <a:rPr lang="en-US" altLang="zh-CN" sz="2200"/>
              <a:t>forEach(A</a:t>
            </a:r>
            <a:r>
              <a:rPr lang="en-US" altLang="zh-CN" sz="2200">
                <a:sym typeface="Symbol" panose="05050102010706020507" pitchFamily="18" charset="2"/>
              </a:rPr>
              <a:t></a:t>
            </a:r>
            <a:r>
              <a:rPr lang="en-US" altLang="zh-CN" sz="2200"/>
              <a:t>X</a:t>
            </a:r>
            <a:r>
              <a:rPr lang="en-US" altLang="zh-CN" sz="2200">
                <a:sym typeface="Symbol" panose="05050102010706020507" pitchFamily="18" charset="2"/>
              </a:rPr>
              <a:t></a:t>
            </a:r>
            <a:r>
              <a:rPr lang="en-US" altLang="zh-CN" sz="2200"/>
              <a:t> </a:t>
            </a:r>
            <a:r>
              <a:rPr lang="en-US" altLang="zh-CN" sz="2200">
                <a:sym typeface="Symbol" panose="05050102010706020507" pitchFamily="18" charset="2"/>
              </a:rPr>
              <a:t></a:t>
            </a:r>
            <a:r>
              <a:rPr lang="en-US" altLang="zh-CN" sz="2200"/>
              <a:t> P) {</a:t>
            </a:r>
          </a:p>
          <a:p>
            <a:pPr lvl="2" eaLnBrk="1" hangingPunct="1">
              <a:lnSpc>
                <a:spcPct val="90000"/>
              </a:lnSpc>
            </a:pPr>
            <a:r>
              <a:rPr lang="en-US" altLang="zh-CN"/>
              <a:t>if (</a:t>
            </a:r>
            <a:r>
              <a:rPr lang="en-US" altLang="zh-CN">
                <a:sym typeface="Symbol" panose="05050102010706020507" pitchFamily="18" charset="2"/>
              </a:rPr>
              <a:t></a:t>
            </a:r>
            <a:r>
              <a:rPr lang="en-US" altLang="zh-CN"/>
              <a:t> </a:t>
            </a:r>
            <a:r>
              <a:rPr lang="en-US" altLang="zh-CN">
                <a:sym typeface="Symbol" panose="05050102010706020507" pitchFamily="18" charset="2"/>
              </a:rPr>
              <a:t></a:t>
            </a:r>
            <a:r>
              <a:rPr lang="en-US" altLang="zh-CN"/>
              <a:t> FIRST(</a:t>
            </a:r>
            <a:r>
              <a:rPr lang="en-US" altLang="zh-CN">
                <a:sym typeface="Symbol" panose="05050102010706020507" pitchFamily="18" charset="2"/>
              </a:rPr>
              <a:t></a:t>
            </a:r>
            <a:r>
              <a:rPr lang="en-US" altLang="zh-CN"/>
              <a:t>)) {</a:t>
            </a:r>
          </a:p>
          <a:p>
            <a:pPr lvl="3" eaLnBrk="1" hangingPunct="1">
              <a:lnSpc>
                <a:spcPct val="90000"/>
              </a:lnSpc>
            </a:pPr>
            <a:r>
              <a:rPr lang="en-US" altLang="zh-CN"/>
              <a:t>fw += (FIRST(</a:t>
            </a:r>
            <a:r>
              <a:rPr lang="en-US" altLang="zh-CN">
                <a:sym typeface="Symbol" panose="05050102010706020507" pitchFamily="18" charset="2"/>
              </a:rPr>
              <a:t></a:t>
            </a:r>
            <a:r>
              <a:rPr lang="en-US" altLang="zh-CN"/>
              <a:t>) – {</a:t>
            </a:r>
            <a:r>
              <a:rPr lang="en-US" altLang="zh-CN">
                <a:sym typeface="Symbol" panose="05050102010706020507" pitchFamily="18" charset="2"/>
              </a:rPr>
              <a:t></a:t>
            </a:r>
            <a:r>
              <a:rPr lang="en-US" altLang="zh-CN"/>
              <a:t>});</a:t>
            </a:r>
          </a:p>
          <a:p>
            <a:pPr lvl="3" eaLnBrk="1" hangingPunct="1">
              <a:lnSpc>
                <a:spcPct val="90000"/>
              </a:lnSpc>
            </a:pPr>
            <a:r>
              <a:rPr lang="en-US" altLang="zh-CN"/>
              <a:t>fw += FOLLOW(A);</a:t>
            </a:r>
          </a:p>
          <a:p>
            <a:pPr lvl="2" eaLnBrk="1" hangingPunct="1">
              <a:lnSpc>
                <a:spcPct val="90000"/>
              </a:lnSpc>
            </a:pPr>
            <a:r>
              <a:rPr lang="en-US" altLang="zh-CN"/>
              <a:t>} else fw += FIRST(</a:t>
            </a:r>
            <a:r>
              <a:rPr lang="en-US" altLang="zh-CN">
                <a:sym typeface="Symbol" panose="05050102010706020507" pitchFamily="18" charset="2"/>
              </a:rPr>
              <a:t></a:t>
            </a:r>
            <a:r>
              <a:rPr lang="en-US" altLang="zh-CN"/>
              <a:t>);  </a:t>
            </a:r>
          </a:p>
          <a:p>
            <a:pPr lvl="1" eaLnBrk="1" hangingPunct="1">
              <a:lnSpc>
                <a:spcPct val="90000"/>
              </a:lnSpc>
            </a:pPr>
            <a:r>
              <a:rPr lang="en-US" altLang="zh-CN" sz="2200"/>
              <a:t>}</a:t>
            </a:r>
          </a:p>
          <a:p>
            <a:pPr lvl="1" eaLnBrk="1" hangingPunct="1">
              <a:lnSpc>
                <a:spcPct val="90000"/>
              </a:lnSpc>
            </a:pPr>
            <a:r>
              <a:rPr lang="en-US" altLang="zh-CN" sz="2200"/>
              <a:t>forEach(A</a:t>
            </a:r>
            <a:r>
              <a:rPr lang="en-US" altLang="zh-CN" sz="2200">
                <a:sym typeface="Symbol" panose="05050102010706020507" pitchFamily="18" charset="2"/>
              </a:rPr>
              <a:t></a:t>
            </a:r>
            <a:r>
              <a:rPr lang="en-US" altLang="zh-CN" sz="2200"/>
              <a:t>X </a:t>
            </a:r>
            <a:r>
              <a:rPr lang="en-US" altLang="zh-CN" sz="2200">
                <a:sym typeface="Symbol" panose="05050102010706020507" pitchFamily="18" charset="2"/>
              </a:rPr>
              <a:t></a:t>
            </a:r>
            <a:r>
              <a:rPr lang="en-US" altLang="zh-CN" sz="2200"/>
              <a:t> P) fw += FOLLOW(A);</a:t>
            </a:r>
          </a:p>
          <a:p>
            <a:pPr lvl="1" eaLnBrk="1" hangingPunct="1">
              <a:lnSpc>
                <a:spcPct val="90000"/>
              </a:lnSpc>
            </a:pPr>
            <a:r>
              <a:rPr lang="en-US" altLang="zh-CN" sz="2200"/>
              <a:t>return fw(X);</a:t>
            </a:r>
          </a:p>
          <a:p>
            <a:pPr eaLnBrk="1" hangingPunct="1">
              <a:lnSpc>
                <a:spcPct val="90000"/>
              </a:lnSpc>
            </a:pPr>
            <a:r>
              <a:rPr lang="en-US" altLang="zh-CN" sz="2600"/>
              <a:t>}</a:t>
            </a: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日期占位符 3">
            <a:extLst>
              <a:ext uri="{FF2B5EF4-FFF2-40B4-BE49-F238E27FC236}">
                <a16:creationId xmlns:a16="http://schemas.microsoft.com/office/drawing/2014/main" id="{B7738179-9B86-455F-8D55-ADCC3215D5C6}"/>
              </a:ext>
            </a:extLst>
          </p:cNvPr>
          <p:cNvSpPr>
            <a:spLocks noGrp="1"/>
          </p:cNvSpPr>
          <p:nvPr>
            <p:ph type="dt" sz="quarter" idx="10"/>
          </p:nvPr>
        </p:nvSpPr>
        <p:spPr bwMode="auto">
          <a:xfrm>
            <a:off x="1981200" y="6245225"/>
            <a:ext cx="2133600" cy="476250"/>
          </a:xfrm>
          <a:ln>
            <a:miter lim="800000"/>
          </a:ln>
        </p:spPr>
        <p:txBody>
          <a:bodyPr vert="horz" wrap="square" lIns="91440" tIns="45720" rIns="91440" bIns="45720" numCol="1" rtlCol="0" anchor="t" anchorCtr="0" compatLnSpc="1"/>
          <a:lstStyle/>
          <a:p>
            <a:pPr>
              <a:buFontTx/>
              <a:buNone/>
              <a:defRPr/>
            </a:pPr>
            <a:fld id="{7EDED6A5-D406-40EF-B272-0D4E92D83781}" type="datetime1">
              <a:rPr lang="zh-CN" altLang="en-US" noProof="0" smtClean="0">
                <a:latin typeface="+mn-lt"/>
              </a:rPr>
              <a:pPr>
                <a:buFontTx/>
                <a:buNone/>
                <a:defRPr/>
              </a:pPr>
              <a:t>2024/5/7</a:t>
            </a:fld>
            <a:endParaRPr lang="en-US" altLang="zh-CN" noProof="0">
              <a:latin typeface="+mn-lt"/>
            </a:endParaRPr>
          </a:p>
        </p:txBody>
      </p:sp>
      <p:sp>
        <p:nvSpPr>
          <p:cNvPr id="7172" name="灯片编号占位符 5">
            <a:extLst>
              <a:ext uri="{FF2B5EF4-FFF2-40B4-BE49-F238E27FC236}">
                <a16:creationId xmlns:a16="http://schemas.microsoft.com/office/drawing/2014/main" id="{9497E064-F339-4738-B214-895CC7797AD8}"/>
              </a:ext>
            </a:extLst>
          </p:cNvPr>
          <p:cNvSpPr>
            <a:spLocks noGrp="1" noChangeArrowheads="1"/>
          </p:cNvSpPr>
          <p:nvPr>
            <p:ph type="sldNum" sz="quarter" idx="12"/>
          </p:nvPr>
        </p:nvSpPr>
        <p:spPr bwMode="auto">
          <a:xfrm>
            <a:off x="8077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fld id="{72359526-C4CD-42E4-B147-D25DF4ACDB66}" type="slidenum">
              <a:rPr lang="en-US" altLang="zh-CN" sz="1400">
                <a:latin typeface="Arial" panose="020B0604020202020204" pitchFamily="34" charset="0"/>
              </a:rPr>
              <a:pPr/>
              <a:t>9</a:t>
            </a:fld>
            <a:endParaRPr lang="en-US" altLang="zh-CN" sz="1400">
              <a:latin typeface="Arial" panose="020B0604020202020204" pitchFamily="34" charset="0"/>
            </a:endParaRPr>
          </a:p>
        </p:txBody>
      </p:sp>
      <p:sp>
        <p:nvSpPr>
          <p:cNvPr id="7173" name="Rectangle 2">
            <a:extLst>
              <a:ext uri="{FF2B5EF4-FFF2-40B4-BE49-F238E27FC236}">
                <a16:creationId xmlns:a16="http://schemas.microsoft.com/office/drawing/2014/main" id="{A3D2B4D3-0C78-4511-A225-935D25C1A070}"/>
              </a:ext>
            </a:extLst>
          </p:cNvPr>
          <p:cNvSpPr>
            <a:spLocks noGrp="1" noChangeArrowheads="1"/>
          </p:cNvSpPr>
          <p:nvPr>
            <p:ph type="title" idx="4294967295"/>
          </p:nvPr>
        </p:nvSpPr>
        <p:spPr>
          <a:xfrm>
            <a:off x="2927351" y="333376"/>
            <a:ext cx="4595813" cy="792163"/>
          </a:xfrm>
        </p:spPr>
        <p:txBody>
          <a:bodyPr vert="horz" lIns="92075" tIns="46038" rIns="92075" bIns="46038" rtlCol="0" anchor="ctr">
            <a:normAutofit/>
          </a:bodyPr>
          <a:lstStyle/>
          <a:p>
            <a:pPr eaLnBrk="1" hangingPunct="1"/>
            <a:r>
              <a:rPr lang="en-US" altLang="zh-CN">
                <a:latin typeface="Times New Roman" panose="02020603050405020304" pitchFamily="18" charset="0"/>
              </a:rPr>
              <a:t>LL(1)</a:t>
            </a:r>
            <a:r>
              <a:rPr lang="zh-CN" altLang="en-US" sz="4000"/>
              <a:t>文法的判定</a:t>
            </a:r>
          </a:p>
        </p:txBody>
      </p:sp>
      <p:sp>
        <p:nvSpPr>
          <p:cNvPr id="2169859" name="Rectangle 3">
            <a:extLst>
              <a:ext uri="{FF2B5EF4-FFF2-40B4-BE49-F238E27FC236}">
                <a16:creationId xmlns:a16="http://schemas.microsoft.com/office/drawing/2014/main" id="{C11F12F1-6FFE-44CB-BBD8-8DD2A557C03C}"/>
              </a:ext>
            </a:extLst>
          </p:cNvPr>
          <p:cNvSpPr>
            <a:spLocks noGrp="1" noChangeArrowheads="1"/>
          </p:cNvSpPr>
          <p:nvPr>
            <p:ph type="body" idx="4294967295"/>
          </p:nvPr>
        </p:nvSpPr>
        <p:spPr>
          <a:xfrm>
            <a:off x="1847850" y="1628776"/>
            <a:ext cx="8591550" cy="4968875"/>
          </a:xfrm>
        </p:spPr>
        <p:txBody>
          <a:bodyPr vert="horz" lIns="92075" tIns="46038" rIns="92075" bIns="46038" rtlCol="0">
            <a:normAutofit lnSpcReduction="10000"/>
          </a:bodyPr>
          <a:lstStyle/>
          <a:p>
            <a:pPr marL="812800" indent="-812800">
              <a:lnSpc>
                <a:spcPct val="80000"/>
              </a:lnSpc>
              <a:buNone/>
            </a:pPr>
            <a:r>
              <a:rPr lang="zh-CN" altLang="en-US" sz="2600">
                <a:latin typeface="Times New Roman" panose="02020603050405020304" pitchFamily="18" charset="0"/>
              </a:rPr>
              <a:t>算法</a:t>
            </a:r>
            <a:r>
              <a:rPr lang="en-US" altLang="zh-CN" sz="2600">
                <a:latin typeface="Times New Roman" panose="02020603050405020304" pitchFamily="18" charset="0"/>
              </a:rPr>
              <a:t>4.4 </a:t>
            </a:r>
            <a:r>
              <a:rPr lang="zh-CN" altLang="en-US" sz="2600">
                <a:latin typeface="Times New Roman" panose="02020603050405020304" pitchFamily="18" charset="0"/>
              </a:rPr>
              <a:t>计算</a:t>
            </a:r>
            <a:r>
              <a:rPr lang="en-US" altLang="zh-CN" sz="2600">
                <a:latin typeface="Times New Roman" panose="02020603050405020304" pitchFamily="18" charset="0"/>
              </a:rPr>
              <a:t>FOLLOW</a:t>
            </a:r>
            <a:r>
              <a:rPr lang="zh-CN" altLang="en-US" sz="2600">
                <a:latin typeface="Times New Roman" panose="02020603050405020304" pitchFamily="18" charset="0"/>
              </a:rPr>
              <a:t>集。</a:t>
            </a:r>
          </a:p>
          <a:p>
            <a:pPr marL="812800" indent="-812800">
              <a:lnSpc>
                <a:spcPct val="80000"/>
              </a:lnSpc>
              <a:buNone/>
            </a:pPr>
            <a:r>
              <a:rPr lang="zh-CN" altLang="en-US" sz="2600">
                <a:latin typeface="Times New Roman" panose="02020603050405020304" pitchFamily="18" charset="0"/>
              </a:rPr>
              <a:t>输入：文法</a:t>
            </a:r>
            <a:r>
              <a:rPr lang="en-US" altLang="zh-CN" sz="2600" i="1">
                <a:latin typeface="Times New Roman" panose="02020603050405020304" pitchFamily="18" charset="0"/>
              </a:rPr>
              <a:t>G</a:t>
            </a:r>
            <a:r>
              <a:rPr lang="en-US" altLang="zh-CN" sz="2600">
                <a:latin typeface="Times New Roman" panose="02020603050405020304" pitchFamily="18" charset="0"/>
              </a:rPr>
              <a:t>=(</a:t>
            </a:r>
            <a:r>
              <a:rPr lang="en-US" altLang="zh-CN" sz="2600" i="1">
                <a:latin typeface="Times New Roman" panose="02020603050405020304" pitchFamily="18" charset="0"/>
              </a:rPr>
              <a:t>V</a:t>
            </a:r>
            <a:r>
              <a:rPr lang="zh-CN" altLang="en-US" sz="2600">
                <a:latin typeface="Times New Roman" panose="02020603050405020304" pitchFamily="18" charset="0"/>
              </a:rPr>
              <a:t>，</a:t>
            </a:r>
            <a:r>
              <a:rPr lang="en-US" altLang="zh-CN" sz="2600" i="1">
                <a:latin typeface="Times New Roman" panose="02020603050405020304" pitchFamily="18" charset="0"/>
              </a:rPr>
              <a:t>T</a:t>
            </a:r>
            <a:r>
              <a:rPr lang="zh-CN" altLang="en-US" sz="2600">
                <a:latin typeface="Times New Roman" panose="02020603050405020304" pitchFamily="18" charset="0"/>
              </a:rPr>
              <a:t>，</a:t>
            </a:r>
            <a:r>
              <a:rPr lang="en-US" altLang="zh-CN" sz="2600" i="1">
                <a:latin typeface="Times New Roman" panose="02020603050405020304" pitchFamily="18" charset="0"/>
              </a:rPr>
              <a:t>P</a:t>
            </a:r>
            <a:r>
              <a:rPr lang="zh-CN" altLang="en-US" sz="2600">
                <a:latin typeface="Times New Roman" panose="02020603050405020304" pitchFamily="18" charset="0"/>
              </a:rPr>
              <a:t>，</a:t>
            </a:r>
            <a:r>
              <a:rPr lang="en-US" altLang="zh-CN" sz="2600" i="1">
                <a:latin typeface="Times New Roman" panose="02020603050405020304" pitchFamily="18" charset="0"/>
              </a:rPr>
              <a:t>S</a:t>
            </a:r>
            <a:r>
              <a:rPr lang="en-US" altLang="zh-CN" sz="2600">
                <a:latin typeface="Times New Roman" panose="02020603050405020304" pitchFamily="18" charset="0"/>
              </a:rPr>
              <a:t>)</a:t>
            </a:r>
            <a:r>
              <a:rPr lang="zh-CN" altLang="en-US" sz="2600">
                <a:latin typeface="Times New Roman" panose="02020603050405020304" pitchFamily="18" charset="0"/>
              </a:rPr>
              <a:t>，</a:t>
            </a:r>
            <a:r>
              <a:rPr lang="en-US" altLang="zh-CN" sz="2600" i="1">
                <a:latin typeface="Times New Roman" panose="02020603050405020304" pitchFamily="18" charset="0"/>
              </a:rPr>
              <a:t>A</a:t>
            </a:r>
            <a:r>
              <a:rPr lang="en-US" altLang="zh-CN" sz="2600">
                <a:latin typeface="Times New Roman" panose="02020603050405020304" pitchFamily="18" charset="0"/>
                <a:sym typeface="Symbol" panose="05050102010706020507" pitchFamily="18" charset="2"/>
              </a:rPr>
              <a:t></a:t>
            </a:r>
            <a:r>
              <a:rPr lang="en-US" altLang="zh-CN" sz="2600" i="1">
                <a:latin typeface="Times New Roman" panose="02020603050405020304" pitchFamily="18" charset="0"/>
              </a:rPr>
              <a:t>V</a:t>
            </a:r>
            <a:r>
              <a:rPr lang="en-US" altLang="zh-CN" sz="2600">
                <a:latin typeface="Times New Roman" panose="02020603050405020304" pitchFamily="18" charset="0"/>
              </a:rPr>
              <a:t>;</a:t>
            </a:r>
          </a:p>
          <a:p>
            <a:pPr marL="812800" indent="-812800">
              <a:lnSpc>
                <a:spcPct val="80000"/>
              </a:lnSpc>
              <a:buNone/>
            </a:pPr>
            <a:r>
              <a:rPr lang="zh-CN" altLang="en-US" sz="2600">
                <a:latin typeface="Times New Roman" panose="02020603050405020304" pitchFamily="18" charset="0"/>
              </a:rPr>
              <a:t>输出：</a:t>
            </a:r>
            <a:r>
              <a:rPr lang="en-US" altLang="zh-CN" sz="2600">
                <a:latin typeface="Times New Roman" panose="02020603050405020304" pitchFamily="18" charset="0"/>
              </a:rPr>
              <a:t>FOLLOW(</a:t>
            </a:r>
            <a:r>
              <a:rPr lang="en-US" altLang="zh-CN" sz="2600" i="1">
                <a:latin typeface="Times New Roman" panose="02020603050405020304" pitchFamily="18" charset="0"/>
              </a:rPr>
              <a:t>A</a:t>
            </a:r>
            <a:r>
              <a:rPr lang="en-US" altLang="zh-CN" sz="2600">
                <a:latin typeface="Times New Roman" panose="02020603050405020304" pitchFamily="18" charset="0"/>
              </a:rPr>
              <a:t>);</a:t>
            </a:r>
          </a:p>
          <a:p>
            <a:pPr marL="812800" indent="-812800">
              <a:lnSpc>
                <a:spcPct val="80000"/>
              </a:lnSpc>
              <a:buNone/>
            </a:pPr>
            <a:r>
              <a:rPr lang="zh-CN" altLang="en-US" sz="2600">
                <a:latin typeface="Times New Roman" panose="02020603050405020304" pitchFamily="18" charset="0"/>
              </a:rPr>
              <a:t>步骤：</a:t>
            </a:r>
          </a:p>
          <a:p>
            <a:pPr marL="812800" indent="-812800">
              <a:lnSpc>
                <a:spcPct val="80000"/>
              </a:lnSpc>
              <a:buNone/>
            </a:pPr>
            <a:r>
              <a:rPr lang="en-US" altLang="zh-CN" sz="2600">
                <a:latin typeface="Times New Roman" panose="02020603050405020304" pitchFamily="18" charset="0"/>
              </a:rPr>
              <a:t>1</a:t>
            </a:r>
            <a:r>
              <a:rPr lang="zh-CN" altLang="en-US" sz="2600">
                <a:latin typeface="Times New Roman" panose="02020603050405020304" pitchFamily="18" charset="0"/>
              </a:rPr>
              <a:t>．对</a:t>
            </a:r>
            <a:r>
              <a:rPr lang="zh-CN" altLang="en-US" sz="2600">
                <a:latin typeface="Times New Roman" panose="02020603050405020304" pitchFamily="18" charset="0"/>
                <a:sym typeface="Symbol" panose="05050102010706020507" pitchFamily="18" charset="2"/>
              </a:rPr>
              <a:t></a:t>
            </a:r>
            <a:r>
              <a:rPr lang="en-US" altLang="zh-CN" sz="2600" i="1">
                <a:latin typeface="Times New Roman" panose="02020603050405020304" pitchFamily="18" charset="0"/>
              </a:rPr>
              <a:t>X</a:t>
            </a:r>
            <a:r>
              <a:rPr lang="en-US" altLang="zh-CN" sz="2600">
                <a:latin typeface="Times New Roman" panose="02020603050405020304" pitchFamily="18" charset="0"/>
              </a:rPr>
              <a:t>∈</a:t>
            </a:r>
            <a:r>
              <a:rPr lang="en-US" altLang="zh-CN" sz="2600" i="1">
                <a:latin typeface="Times New Roman" panose="02020603050405020304" pitchFamily="18" charset="0"/>
              </a:rPr>
              <a:t>V</a:t>
            </a:r>
            <a:r>
              <a:rPr lang="zh-CN" altLang="en-US" sz="2600">
                <a:latin typeface="Times New Roman" panose="02020603050405020304" pitchFamily="18" charset="0"/>
              </a:rPr>
              <a:t>，</a:t>
            </a:r>
            <a:r>
              <a:rPr lang="en-US" altLang="zh-CN" sz="2600">
                <a:latin typeface="Times New Roman" panose="02020603050405020304" pitchFamily="18" charset="0"/>
              </a:rPr>
              <a:t>FOLLOW(</a:t>
            </a:r>
            <a:r>
              <a:rPr lang="en-US" altLang="zh-CN" sz="2600" i="1">
                <a:latin typeface="Times New Roman" panose="02020603050405020304" pitchFamily="18" charset="0"/>
              </a:rPr>
              <a:t>X</a:t>
            </a:r>
            <a:r>
              <a:rPr lang="en-US" altLang="zh-CN" sz="2600">
                <a:latin typeface="Times New Roman" panose="02020603050405020304" pitchFamily="18" charset="0"/>
              </a:rPr>
              <a:t>) := </a:t>
            </a:r>
            <a:r>
              <a:rPr lang="en-US" altLang="zh-CN" sz="2600">
                <a:latin typeface="Times New Roman" panose="02020603050405020304" pitchFamily="18" charset="0"/>
                <a:sym typeface="Symbol" panose="05050102010706020507" pitchFamily="18" charset="2"/>
              </a:rPr>
              <a:t></a:t>
            </a:r>
            <a:r>
              <a:rPr lang="en-US" altLang="zh-CN" sz="2600">
                <a:latin typeface="Times New Roman" panose="02020603050405020304" pitchFamily="18" charset="0"/>
              </a:rPr>
              <a:t>;</a:t>
            </a:r>
          </a:p>
          <a:p>
            <a:pPr marL="812800" indent="-812800">
              <a:lnSpc>
                <a:spcPct val="80000"/>
              </a:lnSpc>
              <a:buNone/>
            </a:pPr>
            <a:r>
              <a:rPr lang="en-US" altLang="zh-CN" sz="2600">
                <a:latin typeface="Times New Roman" panose="02020603050405020304" pitchFamily="18" charset="0"/>
              </a:rPr>
              <a:t>2</a:t>
            </a:r>
            <a:r>
              <a:rPr lang="zh-CN" altLang="en-US" sz="2600">
                <a:latin typeface="Times New Roman" panose="02020603050405020304" pitchFamily="18" charset="0"/>
              </a:rPr>
              <a:t>．</a:t>
            </a:r>
            <a:r>
              <a:rPr lang="en-US" altLang="zh-CN" sz="2600">
                <a:latin typeface="Times New Roman" panose="02020603050405020304" pitchFamily="18" charset="0"/>
              </a:rPr>
              <a:t>FOLLOW(</a:t>
            </a:r>
            <a:r>
              <a:rPr lang="en-US" altLang="zh-CN" sz="2600" i="1">
                <a:latin typeface="Times New Roman" panose="02020603050405020304" pitchFamily="18" charset="0"/>
              </a:rPr>
              <a:t>S</a:t>
            </a:r>
            <a:r>
              <a:rPr lang="en-US" altLang="zh-CN" sz="2600">
                <a:latin typeface="Times New Roman" panose="02020603050405020304" pitchFamily="18" charset="0"/>
              </a:rPr>
              <a:t>) := {</a:t>
            </a:r>
            <a:r>
              <a:rPr lang="en-US" altLang="zh-CN" sz="2600" i="1">
                <a:latin typeface="Times New Roman" panose="02020603050405020304" pitchFamily="18" charset="0"/>
              </a:rPr>
              <a:t>#</a:t>
            </a:r>
            <a:r>
              <a:rPr lang="en-US" altLang="zh-CN" sz="2600">
                <a:latin typeface="Times New Roman" panose="02020603050405020304" pitchFamily="18" charset="0"/>
              </a:rPr>
              <a:t>}</a:t>
            </a:r>
            <a:r>
              <a:rPr lang="zh-CN" altLang="en-US" sz="2600">
                <a:latin typeface="Times New Roman" panose="02020603050405020304" pitchFamily="18" charset="0"/>
              </a:rPr>
              <a:t>，</a:t>
            </a:r>
            <a:r>
              <a:rPr lang="en-US" altLang="zh-CN" sz="2600">
                <a:latin typeface="Times New Roman" panose="02020603050405020304" pitchFamily="18" charset="0"/>
              </a:rPr>
              <a:t>#</a:t>
            </a:r>
            <a:r>
              <a:rPr lang="zh-CN" altLang="en-US" sz="2600">
                <a:latin typeface="Times New Roman" panose="02020603050405020304" pitchFamily="18" charset="0"/>
              </a:rPr>
              <a:t>为句子的结束符</a:t>
            </a:r>
            <a:r>
              <a:rPr lang="en-US" altLang="zh-CN" sz="2600">
                <a:latin typeface="Times New Roman" panose="02020603050405020304" pitchFamily="18" charset="0"/>
              </a:rPr>
              <a:t>;</a:t>
            </a:r>
          </a:p>
          <a:p>
            <a:pPr marL="812800" indent="-812800">
              <a:lnSpc>
                <a:spcPct val="80000"/>
              </a:lnSpc>
              <a:buNone/>
            </a:pPr>
            <a:r>
              <a:rPr lang="en-US" altLang="zh-CN" sz="2600">
                <a:latin typeface="Times New Roman" panose="02020603050405020304" pitchFamily="18" charset="0"/>
              </a:rPr>
              <a:t>3</a:t>
            </a:r>
            <a:r>
              <a:rPr lang="zh-CN" altLang="en-US" sz="2600">
                <a:latin typeface="Times New Roman" panose="02020603050405020304" pitchFamily="18" charset="0"/>
              </a:rPr>
              <a:t>．对</a:t>
            </a:r>
            <a:r>
              <a:rPr lang="zh-CN" altLang="en-US" sz="2600">
                <a:latin typeface="Times New Roman" panose="02020603050405020304" pitchFamily="18" charset="0"/>
                <a:sym typeface="Symbol" panose="05050102010706020507" pitchFamily="18" charset="2"/>
              </a:rPr>
              <a:t></a:t>
            </a:r>
            <a:r>
              <a:rPr lang="en-US" altLang="zh-CN" sz="2600" i="1">
                <a:latin typeface="Times New Roman" panose="02020603050405020304" pitchFamily="18" charset="0"/>
              </a:rPr>
              <a:t>X</a:t>
            </a:r>
            <a:r>
              <a:rPr lang="en-US" altLang="zh-CN" sz="2600">
                <a:latin typeface="Times New Roman" panose="02020603050405020304" pitchFamily="18" charset="0"/>
              </a:rPr>
              <a:t>∈</a:t>
            </a:r>
            <a:r>
              <a:rPr lang="en-US" altLang="zh-CN" sz="2600" i="1">
                <a:latin typeface="Times New Roman" panose="02020603050405020304" pitchFamily="18" charset="0"/>
              </a:rPr>
              <a:t>V</a:t>
            </a:r>
            <a:r>
              <a:rPr lang="zh-CN" altLang="en-US" sz="2600">
                <a:latin typeface="Times New Roman" panose="02020603050405020304" pitchFamily="18" charset="0"/>
              </a:rPr>
              <a:t>，重复下面的第</a:t>
            </a:r>
            <a:r>
              <a:rPr lang="en-US" altLang="zh-CN" sz="2600">
                <a:latin typeface="Times New Roman" panose="02020603050405020304" pitchFamily="18" charset="0"/>
              </a:rPr>
              <a:t>4</a:t>
            </a:r>
            <a:r>
              <a:rPr lang="zh-CN" altLang="en-US" sz="2600">
                <a:latin typeface="Times New Roman" panose="02020603050405020304" pitchFamily="18" charset="0"/>
              </a:rPr>
              <a:t>步到第</a:t>
            </a:r>
            <a:r>
              <a:rPr lang="en-US" altLang="zh-CN" sz="2600">
                <a:latin typeface="Times New Roman" panose="02020603050405020304" pitchFamily="18" charset="0"/>
              </a:rPr>
              <a:t>5</a:t>
            </a:r>
            <a:r>
              <a:rPr lang="zh-CN" altLang="en-US" sz="2600">
                <a:latin typeface="Times New Roman" panose="02020603050405020304" pitchFamily="18" charset="0"/>
              </a:rPr>
              <a:t>步，直到所有</a:t>
            </a:r>
            <a:r>
              <a:rPr lang="en-US" altLang="zh-CN" sz="2600">
                <a:latin typeface="Times New Roman" panose="02020603050405020304" pitchFamily="18" charset="0"/>
              </a:rPr>
              <a:t>FOLLOW</a:t>
            </a:r>
            <a:r>
              <a:rPr lang="zh-CN" altLang="en-US" sz="2600">
                <a:latin typeface="Times New Roman" panose="02020603050405020304" pitchFamily="18" charset="0"/>
              </a:rPr>
              <a:t>集不变为止。</a:t>
            </a:r>
          </a:p>
          <a:p>
            <a:pPr marL="812800" indent="-812800">
              <a:lnSpc>
                <a:spcPct val="80000"/>
              </a:lnSpc>
              <a:buNone/>
            </a:pPr>
            <a:r>
              <a:rPr lang="en-US" altLang="zh-CN" sz="2600">
                <a:latin typeface="Times New Roman" panose="02020603050405020304" pitchFamily="18" charset="0"/>
              </a:rPr>
              <a:t>4</a:t>
            </a:r>
            <a:r>
              <a:rPr lang="zh-CN" altLang="en-US" sz="2600">
                <a:latin typeface="Times New Roman" panose="02020603050405020304" pitchFamily="18" charset="0"/>
              </a:rPr>
              <a:t>．若</a:t>
            </a:r>
            <a:r>
              <a:rPr lang="en-US" altLang="zh-CN" sz="2600" i="1">
                <a:latin typeface="Times New Roman" panose="02020603050405020304" pitchFamily="18" charset="0"/>
              </a:rPr>
              <a:t>A</a:t>
            </a:r>
            <a:r>
              <a:rPr lang="en-US" altLang="zh-CN" sz="2600">
                <a:latin typeface="Times New Roman" panose="02020603050405020304" pitchFamily="18" charset="0"/>
              </a:rPr>
              <a:t>→</a:t>
            </a:r>
            <a:r>
              <a:rPr lang="en-US" altLang="zh-CN" sz="2600" i="1">
                <a:latin typeface="Times New Roman" panose="02020603050405020304" pitchFamily="18" charset="0"/>
              </a:rPr>
              <a:t>αBβ</a:t>
            </a:r>
            <a:r>
              <a:rPr lang="en-US" altLang="zh-CN" sz="2600">
                <a:latin typeface="Times New Roman" panose="02020603050405020304" pitchFamily="18" charset="0"/>
              </a:rPr>
              <a:t>∈</a:t>
            </a:r>
            <a:r>
              <a:rPr lang="en-US" altLang="zh-CN" sz="2600" i="1">
                <a:latin typeface="Times New Roman" panose="02020603050405020304" pitchFamily="18" charset="0"/>
              </a:rPr>
              <a:t>P</a:t>
            </a:r>
            <a:r>
              <a:rPr lang="zh-CN" altLang="en-US" sz="2600">
                <a:latin typeface="Times New Roman" panose="02020603050405020304" pitchFamily="18" charset="0"/>
              </a:rPr>
              <a:t>，则</a:t>
            </a:r>
            <a:r>
              <a:rPr lang="en-US" altLang="zh-CN" sz="2600">
                <a:latin typeface="Times New Roman" panose="02020603050405020304" pitchFamily="18" charset="0"/>
              </a:rPr>
              <a:t>FOLLOW(</a:t>
            </a:r>
            <a:r>
              <a:rPr lang="en-US" altLang="zh-CN" sz="2600" i="1">
                <a:latin typeface="Times New Roman" panose="02020603050405020304" pitchFamily="18" charset="0"/>
              </a:rPr>
              <a:t>B</a:t>
            </a:r>
            <a:r>
              <a:rPr lang="en-US" altLang="zh-CN" sz="2600">
                <a:latin typeface="Times New Roman" panose="02020603050405020304" pitchFamily="18" charset="0"/>
              </a:rPr>
              <a:t>):=FOLLOW(</a:t>
            </a:r>
            <a:r>
              <a:rPr lang="en-US" altLang="zh-CN" sz="2600" i="1">
                <a:latin typeface="Times New Roman" panose="02020603050405020304" pitchFamily="18" charset="0"/>
              </a:rPr>
              <a:t>B</a:t>
            </a:r>
            <a:r>
              <a:rPr lang="en-US" altLang="zh-CN" sz="2600">
                <a:latin typeface="Times New Roman" panose="02020603050405020304" pitchFamily="18" charset="0"/>
              </a:rPr>
              <a:t>)∪FIRST(</a:t>
            </a:r>
            <a:r>
              <a:rPr lang="en-US" altLang="zh-CN" sz="2600" i="1">
                <a:latin typeface="Times New Roman" panose="02020603050405020304" pitchFamily="18" charset="0"/>
              </a:rPr>
              <a:t>β</a:t>
            </a:r>
            <a:r>
              <a:rPr lang="en-US" altLang="zh-CN" sz="2600">
                <a:latin typeface="Times New Roman" panose="02020603050405020304" pitchFamily="18" charset="0"/>
              </a:rPr>
              <a:t>)–{</a:t>
            </a:r>
            <a:r>
              <a:rPr lang="en-US" altLang="zh-CN" sz="2600" i="1">
                <a:latin typeface="Times New Roman" panose="02020603050405020304" pitchFamily="18" charset="0"/>
              </a:rPr>
              <a:t>ε</a:t>
            </a:r>
            <a:r>
              <a:rPr lang="en-US" altLang="zh-CN" sz="2600">
                <a:latin typeface="Times New Roman" panose="02020603050405020304" pitchFamily="18" charset="0"/>
              </a:rPr>
              <a:t>};</a:t>
            </a:r>
          </a:p>
          <a:p>
            <a:pPr marL="812800" indent="-812800">
              <a:lnSpc>
                <a:spcPct val="80000"/>
              </a:lnSpc>
              <a:buNone/>
            </a:pPr>
            <a:r>
              <a:rPr lang="en-US" altLang="zh-CN" sz="2600">
                <a:latin typeface="Times New Roman" panose="02020603050405020304" pitchFamily="18" charset="0"/>
              </a:rPr>
              <a:t>5</a:t>
            </a:r>
            <a:r>
              <a:rPr lang="zh-CN" altLang="en-US" sz="2600">
                <a:latin typeface="Times New Roman" panose="02020603050405020304" pitchFamily="18" charset="0"/>
              </a:rPr>
              <a:t>．若</a:t>
            </a:r>
            <a:r>
              <a:rPr lang="en-US" altLang="zh-CN" sz="2600" i="1">
                <a:latin typeface="Times New Roman" panose="02020603050405020304" pitchFamily="18" charset="0"/>
              </a:rPr>
              <a:t>A</a:t>
            </a:r>
            <a:r>
              <a:rPr lang="en-US" altLang="zh-CN" sz="2600">
                <a:latin typeface="Times New Roman" panose="02020603050405020304" pitchFamily="18" charset="0"/>
              </a:rPr>
              <a:t>→</a:t>
            </a:r>
            <a:r>
              <a:rPr lang="en-US" altLang="zh-CN" sz="2600" i="1">
                <a:latin typeface="Times New Roman" panose="02020603050405020304" pitchFamily="18" charset="0"/>
              </a:rPr>
              <a:t>αB</a:t>
            </a:r>
            <a:r>
              <a:rPr lang="zh-CN" altLang="en-US" sz="2600">
                <a:latin typeface="Times New Roman" panose="02020603050405020304" pitchFamily="18" charset="0"/>
              </a:rPr>
              <a:t>或</a:t>
            </a:r>
            <a:r>
              <a:rPr lang="en-US" altLang="zh-CN" sz="2600" i="1">
                <a:latin typeface="Times New Roman" panose="02020603050405020304" pitchFamily="18" charset="0"/>
              </a:rPr>
              <a:t>A</a:t>
            </a:r>
            <a:r>
              <a:rPr lang="en-US" altLang="zh-CN" sz="2600">
                <a:latin typeface="Times New Roman" panose="02020603050405020304" pitchFamily="18" charset="0"/>
              </a:rPr>
              <a:t>→</a:t>
            </a:r>
            <a:r>
              <a:rPr lang="en-US" altLang="zh-CN" sz="2600" i="1">
                <a:latin typeface="Times New Roman" panose="02020603050405020304" pitchFamily="18" charset="0"/>
              </a:rPr>
              <a:t>αBβ</a:t>
            </a:r>
            <a:r>
              <a:rPr lang="en-US" altLang="zh-CN" sz="2600">
                <a:latin typeface="Times New Roman" panose="02020603050405020304" pitchFamily="18" charset="0"/>
              </a:rPr>
              <a:t>∈</a:t>
            </a:r>
            <a:r>
              <a:rPr lang="en-US" altLang="zh-CN" sz="2600" i="1">
                <a:latin typeface="Times New Roman" panose="02020603050405020304" pitchFamily="18" charset="0"/>
              </a:rPr>
              <a:t>P</a:t>
            </a:r>
            <a:r>
              <a:rPr lang="zh-CN" altLang="en-US" sz="2600">
                <a:latin typeface="Times New Roman" panose="02020603050405020304" pitchFamily="18" charset="0"/>
              </a:rPr>
              <a:t>，且</a:t>
            </a:r>
            <a:r>
              <a:rPr lang="en-US" altLang="zh-CN" sz="2600" i="1">
                <a:latin typeface="Times New Roman" panose="02020603050405020304" pitchFamily="18" charset="0"/>
              </a:rPr>
              <a:t>β    ε</a:t>
            </a:r>
            <a:r>
              <a:rPr lang="zh-CN" altLang="en-US" sz="2600">
                <a:latin typeface="Times New Roman" panose="02020603050405020304" pitchFamily="18" charset="0"/>
              </a:rPr>
              <a:t>，</a:t>
            </a:r>
            <a:r>
              <a:rPr lang="en-US" altLang="zh-CN" sz="2600" i="1">
                <a:latin typeface="Times New Roman" panose="02020603050405020304" pitchFamily="18" charset="0"/>
              </a:rPr>
              <a:t>A</a:t>
            </a:r>
            <a:r>
              <a:rPr lang="en-US" altLang="zh-CN" sz="2600">
                <a:latin typeface="Times New Roman" panose="02020603050405020304" pitchFamily="18" charset="0"/>
              </a:rPr>
              <a:t>≠</a:t>
            </a:r>
            <a:r>
              <a:rPr lang="en-US" altLang="zh-CN" sz="2600" i="1">
                <a:latin typeface="Times New Roman" panose="02020603050405020304" pitchFamily="18" charset="0"/>
              </a:rPr>
              <a:t>B</a:t>
            </a:r>
            <a:r>
              <a:rPr lang="zh-CN" altLang="en-US" sz="2600">
                <a:latin typeface="Times New Roman" panose="02020603050405020304" pitchFamily="18" charset="0"/>
              </a:rPr>
              <a:t>，则</a:t>
            </a:r>
          </a:p>
          <a:p>
            <a:pPr marL="812800" indent="-812800">
              <a:lnSpc>
                <a:spcPct val="80000"/>
              </a:lnSpc>
              <a:buNone/>
            </a:pPr>
            <a:r>
              <a:rPr lang="en-US" altLang="zh-CN" sz="2600">
                <a:latin typeface="Times New Roman" panose="02020603050405020304" pitchFamily="18" charset="0"/>
              </a:rPr>
              <a:t>FOLLOW(</a:t>
            </a:r>
            <a:r>
              <a:rPr lang="en-US" altLang="zh-CN" sz="2600" i="1">
                <a:latin typeface="Times New Roman" panose="02020603050405020304" pitchFamily="18" charset="0"/>
              </a:rPr>
              <a:t>B</a:t>
            </a:r>
            <a:r>
              <a:rPr lang="en-US" altLang="zh-CN" sz="2600">
                <a:latin typeface="Times New Roman" panose="02020603050405020304" pitchFamily="18" charset="0"/>
              </a:rPr>
              <a:t>):=FOLLOW(</a:t>
            </a:r>
            <a:r>
              <a:rPr lang="en-US" altLang="zh-CN" sz="2600" i="1">
                <a:latin typeface="Times New Roman" panose="02020603050405020304" pitchFamily="18" charset="0"/>
              </a:rPr>
              <a:t>B</a:t>
            </a:r>
            <a:r>
              <a:rPr lang="en-US" altLang="zh-CN" sz="2600">
                <a:latin typeface="Times New Roman" panose="02020603050405020304" pitchFamily="18" charset="0"/>
              </a:rPr>
              <a:t>)∪FOLLOW(</a:t>
            </a:r>
            <a:r>
              <a:rPr lang="en-US" altLang="zh-CN" sz="2600" i="1">
                <a:latin typeface="Times New Roman" panose="02020603050405020304" pitchFamily="18" charset="0"/>
              </a:rPr>
              <a:t>A</a:t>
            </a:r>
            <a:r>
              <a:rPr lang="en-US" altLang="zh-CN" sz="2600">
                <a:latin typeface="Times New Roman" panose="02020603050405020304" pitchFamily="18" charset="0"/>
              </a:rPr>
              <a:t>); </a:t>
            </a:r>
          </a:p>
        </p:txBody>
      </p:sp>
      <p:sp>
        <p:nvSpPr>
          <p:cNvPr id="7175" name="Rectangle 5">
            <a:extLst>
              <a:ext uri="{FF2B5EF4-FFF2-40B4-BE49-F238E27FC236}">
                <a16:creationId xmlns:a16="http://schemas.microsoft.com/office/drawing/2014/main" id="{AC3576FD-3A9B-4B24-9D7D-1BD75A0A378D}"/>
              </a:ext>
            </a:extLst>
          </p:cNvPr>
          <p:cNvSpPr>
            <a:spLocks noChangeArrowheads="1"/>
          </p:cNvSpPr>
          <p:nvPr/>
        </p:nvSpPr>
        <p:spPr bwMode="auto">
          <a:xfrm>
            <a:off x="1524001" y="30759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sz="2400"/>
          </a:p>
        </p:txBody>
      </p:sp>
      <p:graphicFrame>
        <p:nvGraphicFramePr>
          <p:cNvPr id="7170" name="Object 4">
            <a:extLst>
              <a:ext uri="{FF2B5EF4-FFF2-40B4-BE49-F238E27FC236}">
                <a16:creationId xmlns:a16="http://schemas.microsoft.com/office/drawing/2014/main" id="{9A3CF8E0-C74D-4C44-993E-C3BFC948AAF6}"/>
              </a:ext>
            </a:extLst>
          </p:cNvPr>
          <p:cNvGraphicFramePr>
            <a:graphicFrameLocks/>
          </p:cNvGraphicFramePr>
          <p:nvPr/>
        </p:nvGraphicFramePr>
        <p:xfrm>
          <a:off x="6527800" y="5300663"/>
          <a:ext cx="344488" cy="482600"/>
        </p:xfrm>
        <a:graphic>
          <a:graphicData uri="http://schemas.openxmlformats.org/presentationml/2006/ole">
            <mc:AlternateContent xmlns:mc="http://schemas.openxmlformats.org/markup-compatibility/2006">
              <mc:Choice xmlns:v="urn:schemas-microsoft-com:vml" Requires="v">
                <p:oleObj spid="_x0000_s3079" r:id="rId3" imgW="177646" imgH="241091" progId="Equation.DSMT4">
                  <p:embed/>
                </p:oleObj>
              </mc:Choice>
              <mc:Fallback>
                <p:oleObj r:id="rId3" imgW="177646" imgH="241091" progId="Equation.DSMT4">
                  <p:embed/>
                  <p:pic>
                    <p:nvPicPr>
                      <p:cNvPr id="7170" name="Object 4">
                        <a:extLst>
                          <a:ext uri="{FF2B5EF4-FFF2-40B4-BE49-F238E27FC236}">
                            <a16:creationId xmlns:a16="http://schemas.microsoft.com/office/drawing/2014/main" id="{9A3CF8E0-C74D-4C44-993E-C3BFC948AAF6}"/>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7800" y="5300663"/>
                        <a:ext cx="344488"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169859">
                                            <p:txEl>
                                              <p:pRg st="0" end="0"/>
                                            </p:txEl>
                                          </p:spTgt>
                                        </p:tgtEl>
                                        <p:attrNameLst>
                                          <p:attrName>style.visibility</p:attrName>
                                        </p:attrNameLst>
                                      </p:cBhvr>
                                      <p:to>
                                        <p:strVal val="visible"/>
                                      </p:to>
                                    </p:set>
                                    <p:animEffect transition="in" filter="slide(fromBottom)">
                                      <p:cBhvr>
                                        <p:cTn id="7" dur="500"/>
                                        <p:tgtEl>
                                          <p:spTgt spid="21698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169859">
                                            <p:txEl>
                                              <p:pRg st="1" end="1"/>
                                            </p:txEl>
                                          </p:spTgt>
                                        </p:tgtEl>
                                        <p:attrNameLst>
                                          <p:attrName>style.visibility</p:attrName>
                                        </p:attrNameLst>
                                      </p:cBhvr>
                                      <p:to>
                                        <p:strVal val="visible"/>
                                      </p:to>
                                    </p:set>
                                    <p:animEffect transition="in" filter="slide(fromBottom)">
                                      <p:cBhvr>
                                        <p:cTn id="12" dur="500"/>
                                        <p:tgtEl>
                                          <p:spTgt spid="216985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2169859">
                                            <p:txEl>
                                              <p:pRg st="2" end="2"/>
                                            </p:txEl>
                                          </p:spTgt>
                                        </p:tgtEl>
                                        <p:attrNameLst>
                                          <p:attrName>style.visibility</p:attrName>
                                        </p:attrNameLst>
                                      </p:cBhvr>
                                      <p:to>
                                        <p:strVal val="visible"/>
                                      </p:to>
                                    </p:set>
                                    <p:animEffect transition="in" filter="slide(fromBottom)">
                                      <p:cBhvr>
                                        <p:cTn id="17" dur="500"/>
                                        <p:tgtEl>
                                          <p:spTgt spid="216985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2169859">
                                            <p:txEl>
                                              <p:pRg st="3" end="3"/>
                                            </p:txEl>
                                          </p:spTgt>
                                        </p:tgtEl>
                                        <p:attrNameLst>
                                          <p:attrName>style.visibility</p:attrName>
                                        </p:attrNameLst>
                                      </p:cBhvr>
                                      <p:to>
                                        <p:strVal val="visible"/>
                                      </p:to>
                                    </p:set>
                                    <p:animEffect transition="in" filter="slide(fromBottom)">
                                      <p:cBhvr>
                                        <p:cTn id="22" dur="500"/>
                                        <p:tgtEl>
                                          <p:spTgt spid="216985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2169859">
                                            <p:txEl>
                                              <p:pRg st="4" end="4"/>
                                            </p:txEl>
                                          </p:spTgt>
                                        </p:tgtEl>
                                        <p:attrNameLst>
                                          <p:attrName>style.visibility</p:attrName>
                                        </p:attrNameLst>
                                      </p:cBhvr>
                                      <p:to>
                                        <p:strVal val="visible"/>
                                      </p:to>
                                    </p:set>
                                    <p:animEffect transition="in" filter="slide(fromBottom)">
                                      <p:cBhvr>
                                        <p:cTn id="27" dur="500"/>
                                        <p:tgtEl>
                                          <p:spTgt spid="216985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2169859">
                                            <p:txEl>
                                              <p:pRg st="5" end="5"/>
                                            </p:txEl>
                                          </p:spTgt>
                                        </p:tgtEl>
                                        <p:attrNameLst>
                                          <p:attrName>style.visibility</p:attrName>
                                        </p:attrNameLst>
                                      </p:cBhvr>
                                      <p:to>
                                        <p:strVal val="visible"/>
                                      </p:to>
                                    </p:set>
                                    <p:animEffect transition="in" filter="slide(fromBottom)">
                                      <p:cBhvr>
                                        <p:cTn id="32" dur="500"/>
                                        <p:tgtEl>
                                          <p:spTgt spid="216985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2169859">
                                            <p:txEl>
                                              <p:pRg st="6" end="6"/>
                                            </p:txEl>
                                          </p:spTgt>
                                        </p:tgtEl>
                                        <p:attrNameLst>
                                          <p:attrName>style.visibility</p:attrName>
                                        </p:attrNameLst>
                                      </p:cBhvr>
                                      <p:to>
                                        <p:strVal val="visible"/>
                                      </p:to>
                                    </p:set>
                                    <p:animEffect transition="in" filter="slide(fromBottom)">
                                      <p:cBhvr>
                                        <p:cTn id="37" dur="500"/>
                                        <p:tgtEl>
                                          <p:spTgt spid="2169859">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2169859">
                                            <p:txEl>
                                              <p:pRg st="7" end="7"/>
                                            </p:txEl>
                                          </p:spTgt>
                                        </p:tgtEl>
                                        <p:attrNameLst>
                                          <p:attrName>style.visibility</p:attrName>
                                        </p:attrNameLst>
                                      </p:cBhvr>
                                      <p:to>
                                        <p:strVal val="visible"/>
                                      </p:to>
                                    </p:set>
                                    <p:animEffect transition="in" filter="slide(fromBottom)">
                                      <p:cBhvr>
                                        <p:cTn id="42" dur="500"/>
                                        <p:tgtEl>
                                          <p:spTgt spid="2169859">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2" presetClass="entr" presetSubtype="4" fill="hold" grpId="0" nodeType="clickEffect">
                                  <p:stCondLst>
                                    <p:cond delay="0"/>
                                  </p:stCondLst>
                                  <p:childTnLst>
                                    <p:set>
                                      <p:cBhvr>
                                        <p:cTn id="46" dur="1" fill="hold">
                                          <p:stCondLst>
                                            <p:cond delay="0"/>
                                          </p:stCondLst>
                                        </p:cTn>
                                        <p:tgtEl>
                                          <p:spTgt spid="2169859">
                                            <p:txEl>
                                              <p:pRg st="8" end="8"/>
                                            </p:txEl>
                                          </p:spTgt>
                                        </p:tgtEl>
                                        <p:attrNameLst>
                                          <p:attrName>style.visibility</p:attrName>
                                        </p:attrNameLst>
                                      </p:cBhvr>
                                      <p:to>
                                        <p:strVal val="visible"/>
                                      </p:to>
                                    </p:set>
                                    <p:animEffect transition="in" filter="slide(fromBottom)">
                                      <p:cBhvr>
                                        <p:cTn id="47" dur="500"/>
                                        <p:tgtEl>
                                          <p:spTgt spid="2169859">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2" presetClass="entr" presetSubtype="4" fill="hold" grpId="0" nodeType="clickEffect">
                                  <p:stCondLst>
                                    <p:cond delay="0"/>
                                  </p:stCondLst>
                                  <p:childTnLst>
                                    <p:set>
                                      <p:cBhvr>
                                        <p:cTn id="51" dur="1" fill="hold">
                                          <p:stCondLst>
                                            <p:cond delay="0"/>
                                          </p:stCondLst>
                                        </p:cTn>
                                        <p:tgtEl>
                                          <p:spTgt spid="2169859">
                                            <p:txEl>
                                              <p:pRg st="9" end="9"/>
                                            </p:txEl>
                                          </p:spTgt>
                                        </p:tgtEl>
                                        <p:attrNameLst>
                                          <p:attrName>style.visibility</p:attrName>
                                        </p:attrNameLst>
                                      </p:cBhvr>
                                      <p:to>
                                        <p:strVal val="visible"/>
                                      </p:to>
                                    </p:set>
                                    <p:animEffect transition="in" filter="slide(fromBottom)">
                                      <p:cBhvr>
                                        <p:cTn id="52" dur="500"/>
                                        <p:tgtEl>
                                          <p:spTgt spid="216985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9859" grpId="0" build="p"/>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4279</TotalTime>
  <Words>4190</Words>
  <Application>Microsoft Office PowerPoint</Application>
  <PresentationFormat>宽屏</PresentationFormat>
  <Paragraphs>522</Paragraphs>
  <Slides>46</Slides>
  <Notes>1</Notes>
  <HiddenSlides>1</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3</vt:i4>
      </vt:variant>
      <vt:variant>
        <vt:lpstr>幻灯片标题</vt:lpstr>
      </vt:variant>
      <vt:variant>
        <vt:i4>46</vt:i4>
      </vt:variant>
    </vt:vector>
  </HeadingPairs>
  <TitlesOfParts>
    <vt:vector size="64" baseType="lpstr">
      <vt:lpstr>Monotype Sorts</vt:lpstr>
      <vt:lpstr>等线</vt:lpstr>
      <vt:lpstr>等线 Light</vt:lpstr>
      <vt:lpstr>方正舒体</vt:lpstr>
      <vt:lpstr>黑体</vt:lpstr>
      <vt:lpstr>楷体_GB2312</vt:lpstr>
      <vt:lpstr>宋体</vt:lpstr>
      <vt:lpstr>Arial</vt:lpstr>
      <vt:lpstr>Cambria Math</vt:lpstr>
      <vt:lpstr>Symbol</vt:lpstr>
      <vt:lpstr>Tahoma</vt:lpstr>
      <vt:lpstr>Times New Roman</vt:lpstr>
      <vt:lpstr>Verdana</vt:lpstr>
      <vt:lpstr>Wingdings</vt:lpstr>
      <vt:lpstr>Office 主题​​</vt:lpstr>
      <vt:lpstr>MathType 6.0 Equation</vt:lpstr>
      <vt:lpstr>Document</vt:lpstr>
      <vt:lpstr>Visio.Drawing.11</vt:lpstr>
      <vt:lpstr>PowerPoint 演示文稿</vt:lpstr>
      <vt:lpstr>LL(1)文法的判定</vt:lpstr>
      <vt:lpstr>例  表达式文法的语法符号的FIRST 集</vt:lpstr>
      <vt:lpstr>PowerPoint 演示文稿</vt:lpstr>
      <vt:lpstr>4.2.3 LL(1)文法</vt:lpstr>
      <vt:lpstr>FOLLOW集的定义</vt:lpstr>
      <vt:lpstr>构造FOLLOW集1/2</vt:lpstr>
      <vt:lpstr>构造FOLLOW集2/2</vt:lpstr>
      <vt:lpstr>LL(1)文法的判定</vt:lpstr>
      <vt:lpstr>4.1 FIRST和FOLLOW的区别</vt:lpstr>
      <vt:lpstr>4.2.3 LL(1)文法</vt:lpstr>
      <vt:lpstr>例 表达式文法的语法变量的 FOLLOW 集</vt:lpstr>
      <vt:lpstr>表达式文法是 LL(1) 文法</vt:lpstr>
      <vt:lpstr>非 LL(1)文法的不确定性</vt:lpstr>
      <vt:lpstr>不确定性的解决方法</vt:lpstr>
      <vt:lpstr>4.3 预测分析法（LL(1) parsing）</vt:lpstr>
      <vt:lpstr>4.3.1 预测分析器的构成</vt:lpstr>
      <vt:lpstr>系统的执行与特点</vt:lpstr>
      <vt:lpstr>预测分析程序的总控程序 </vt:lpstr>
      <vt:lpstr>预测分析程序的总控程序 </vt:lpstr>
      <vt:lpstr>例4.10 考虑简单算术表达式文法的实现</vt:lpstr>
      <vt:lpstr>简单算术表达式文法的预测分析表</vt:lpstr>
      <vt:lpstr>对输入串id+id*id进行分析的过程</vt:lpstr>
      <vt:lpstr>PowerPoint 演示文稿</vt:lpstr>
      <vt:lpstr>4.3.2 预测分析表的构造算法</vt:lpstr>
      <vt:lpstr>预测分析法的实现步骤</vt:lpstr>
      <vt:lpstr>4.3.3 预测分析中错误的处理 </vt:lpstr>
      <vt:lpstr>PowerPoint 演示文稿</vt:lpstr>
      <vt:lpstr>PowerPoint 演示文稿</vt:lpstr>
      <vt:lpstr>4.4 递归下降分析法— 一个设想</vt:lpstr>
      <vt:lpstr>4.4.1 递归下降分析法的基本思想</vt:lpstr>
      <vt:lpstr>4.4.1 递归下降分析法的基本思想</vt:lpstr>
      <vt:lpstr>4.4.2 语法图和递归子程序法</vt:lpstr>
      <vt:lpstr>4.4.2 语法图和递归子程序法</vt:lpstr>
      <vt:lpstr>例4.15 简单表达式文法的语法图</vt:lpstr>
      <vt:lpstr>4.4.3基于语法图的语法分析器工作方式 </vt:lpstr>
      <vt:lpstr>4.4.3基于语法图的语法分析器工作方式 </vt:lpstr>
      <vt:lpstr>PowerPoint 演示文稿</vt:lpstr>
      <vt:lpstr>PowerPoint 演示文稿</vt:lpstr>
      <vt:lpstr>Ｔ的子程序(T→F(*F)*)</vt:lpstr>
      <vt:lpstr>Ｆ的子程序(F→(E)|id)</vt:lpstr>
      <vt:lpstr>主程序</vt:lpstr>
      <vt:lpstr>4.4.5 递归子程序法的实现步骤 </vt:lpstr>
      <vt:lpstr>递归子程序法的优缺点分析</vt:lpstr>
      <vt:lpstr>本章小结</vt:lpstr>
      <vt:lpstr>本章小结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Haodi Zhang</dc:creator>
  <cp:lastModifiedBy>dell5</cp:lastModifiedBy>
  <cp:revision>7</cp:revision>
  <dcterms:created xsi:type="dcterms:W3CDTF">2020-06-09T08:37:09Z</dcterms:created>
  <dcterms:modified xsi:type="dcterms:W3CDTF">2024-05-10T03:06:55Z</dcterms:modified>
</cp:coreProperties>
</file>