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49"/>
  </p:notesMasterIdLst>
  <p:sldIdLst>
    <p:sldId id="2643" r:id="rId3"/>
    <p:sldId id="2122" r:id="rId4"/>
    <p:sldId id="1377" r:id="rId5"/>
    <p:sldId id="1378" r:id="rId6"/>
    <p:sldId id="1388" r:id="rId7"/>
    <p:sldId id="1389" r:id="rId8"/>
    <p:sldId id="1390" r:id="rId9"/>
    <p:sldId id="1391" r:id="rId10"/>
    <p:sldId id="1392" r:id="rId11"/>
    <p:sldId id="1394" r:id="rId12"/>
    <p:sldId id="1395" r:id="rId13"/>
    <p:sldId id="1396" r:id="rId14"/>
    <p:sldId id="1397" r:id="rId15"/>
    <p:sldId id="1398" r:id="rId16"/>
    <p:sldId id="1399" r:id="rId17"/>
    <p:sldId id="1400" r:id="rId18"/>
    <p:sldId id="1401" r:id="rId19"/>
    <p:sldId id="1402" r:id="rId20"/>
    <p:sldId id="1403" r:id="rId21"/>
    <p:sldId id="1404" r:id="rId22"/>
    <p:sldId id="1405" r:id="rId23"/>
    <p:sldId id="2747" r:id="rId24"/>
    <p:sldId id="2748" r:id="rId25"/>
    <p:sldId id="1406" r:id="rId26"/>
    <p:sldId id="1407" r:id="rId27"/>
    <p:sldId id="1408" r:id="rId28"/>
    <p:sldId id="1409" r:id="rId29"/>
    <p:sldId id="2749" r:id="rId30"/>
    <p:sldId id="1410" r:id="rId31"/>
    <p:sldId id="1411" r:id="rId32"/>
    <p:sldId id="1412" r:id="rId33"/>
    <p:sldId id="2832" r:id="rId34"/>
    <p:sldId id="1413" r:id="rId35"/>
    <p:sldId id="1414" r:id="rId36"/>
    <p:sldId id="1415" r:id="rId37"/>
    <p:sldId id="1416" r:id="rId38"/>
    <p:sldId id="1417" r:id="rId39"/>
    <p:sldId id="1418" r:id="rId40"/>
    <p:sldId id="2192" r:id="rId41"/>
    <p:sldId id="1419" r:id="rId42"/>
    <p:sldId id="1420" r:id="rId43"/>
    <p:sldId id="1421" r:id="rId44"/>
    <p:sldId id="2195" r:id="rId45"/>
    <p:sldId id="2193" r:id="rId46"/>
    <p:sldId id="2194" r:id="rId47"/>
    <p:sldId id="1424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9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00"/>
    <a:srgbClr val="FFFF00"/>
    <a:srgbClr val="000000"/>
    <a:srgbClr val="00FFFF"/>
    <a:srgbClr val="FF00FF"/>
    <a:srgbClr val="8FFFE2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53"/>
        <p:guide pos="2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8252F56-49B2-481C-9166-FC2225098D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2A728B9-2D7A-4A78-BBCF-F002A1E3BF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79F867FB-0E48-44C3-896B-3054C33CC67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19CCD15-1C81-4E9D-9B50-307ACD0C56E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04E08B53-DABC-4053-B758-34CA1547B4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FFA69526-E7DF-4DCE-8A5C-F3393E50C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E6151329-49EA-4947-80BF-D23FC9DAB2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44161">
            <a:extLst>
              <a:ext uri="{FF2B5EF4-FFF2-40B4-BE49-F238E27FC236}">
                <a16:creationId xmlns:a16="http://schemas.microsoft.com/office/drawing/2014/main" id="{B7219F34-9F75-4A27-9D7A-F8E89D3AB41C}"/>
              </a:ext>
            </a:extLst>
          </p:cNvPr>
          <p:cNvGrpSpPr>
            <a:grpSpLocks/>
          </p:cNvGrpSpPr>
          <p:nvPr/>
        </p:nvGrpSpPr>
        <p:grpSpPr bwMode="auto">
          <a:xfrm>
            <a:off x="0" y="2133600"/>
            <a:ext cx="9009063" cy="1052513"/>
            <a:chOff x="0" y="1536"/>
            <a:chExt cx="5675" cy="663"/>
          </a:xfrm>
        </p:grpSpPr>
        <p:grpSp>
          <p:nvGrpSpPr>
            <p:cNvPr id="5" name="组合 1244162">
              <a:extLst>
                <a:ext uri="{FF2B5EF4-FFF2-40B4-BE49-F238E27FC236}">
                  <a16:creationId xmlns:a16="http://schemas.microsoft.com/office/drawing/2014/main" id="{A4B1F02E-F211-44EB-8730-BD09BAC7A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244163">
                <a:extLst>
                  <a:ext uri="{FF2B5EF4-FFF2-40B4-BE49-F238E27FC236}">
                    <a16:creationId xmlns:a16="http://schemas.microsoft.com/office/drawing/2014/main" id="{B3A200DD-2BA2-48A7-A1B1-24609AACF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  <p:sp>
            <p:nvSpPr>
              <p:cNvPr id="13" name="矩形 1244164">
                <a:extLst>
                  <a:ext uri="{FF2B5EF4-FFF2-40B4-BE49-F238E27FC236}">
                    <a16:creationId xmlns:a16="http://schemas.microsoft.com/office/drawing/2014/main" id="{819A025C-6028-42DB-BE16-92B6C252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</p:grpSp>
        <p:grpSp>
          <p:nvGrpSpPr>
            <p:cNvPr id="6" name="组合 1244165">
              <a:extLst>
                <a:ext uri="{FF2B5EF4-FFF2-40B4-BE49-F238E27FC236}">
                  <a16:creationId xmlns:a16="http://schemas.microsoft.com/office/drawing/2014/main" id="{D9E75429-27AC-475C-BCA0-744F94895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244166">
                <a:extLst>
                  <a:ext uri="{FF2B5EF4-FFF2-40B4-BE49-F238E27FC236}">
                    <a16:creationId xmlns:a16="http://schemas.microsoft.com/office/drawing/2014/main" id="{6CDD8E8D-5A74-418D-B7F7-AA1F3A944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  <p:sp>
            <p:nvSpPr>
              <p:cNvPr id="11" name="矩形 1244167">
                <a:extLst>
                  <a:ext uri="{FF2B5EF4-FFF2-40B4-BE49-F238E27FC236}">
                    <a16:creationId xmlns:a16="http://schemas.microsoft.com/office/drawing/2014/main" id="{5A82E1D8-3B85-4732-BF32-B40826676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</p:grpSp>
        <p:sp>
          <p:nvSpPr>
            <p:cNvPr id="7" name="矩形 1244168">
              <a:extLst>
                <a:ext uri="{FF2B5EF4-FFF2-40B4-BE49-F238E27FC236}">
                  <a16:creationId xmlns:a16="http://schemas.microsoft.com/office/drawing/2014/main" id="{DFD881DA-31E0-4B44-B7EA-6E65D09FB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  <p:sp>
          <p:nvSpPr>
            <p:cNvPr id="8" name="矩形 1244169">
              <a:extLst>
                <a:ext uri="{FF2B5EF4-FFF2-40B4-BE49-F238E27FC236}">
                  <a16:creationId xmlns:a16="http://schemas.microsoft.com/office/drawing/2014/main" id="{ADBD2CA0-9EE6-4145-8212-172B485B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  <p:sp>
          <p:nvSpPr>
            <p:cNvPr id="9" name="矩形 1244170">
              <a:extLst>
                <a:ext uri="{FF2B5EF4-FFF2-40B4-BE49-F238E27FC236}">
                  <a16:creationId xmlns:a16="http://schemas.microsoft.com/office/drawing/2014/main" id="{1C948E4D-25DF-4B63-8054-3D89C00DD3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</p:grpSp>
      <p:sp>
        <p:nvSpPr>
          <p:cNvPr id="1244172" name="标题 124417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244173" name="副标题 124417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244173">
            <a:extLst>
              <a:ext uri="{FF2B5EF4-FFF2-40B4-BE49-F238E27FC236}">
                <a16:creationId xmlns:a16="http://schemas.microsoft.com/office/drawing/2014/main" id="{6BEDD49F-B31F-4F60-8914-5B543E48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C8F02-CF19-4584-8878-17950C3596ED}" type="datetime1">
              <a:rPr lang="zh-CN" altLang="en-US"/>
              <a:pPr>
                <a:defRPr/>
              </a:pPr>
              <a:t>2024/5/7</a:t>
            </a:fld>
            <a:endParaRPr lang="zh-CN" altLang="en-US"/>
          </a:p>
        </p:txBody>
      </p:sp>
      <p:sp>
        <p:nvSpPr>
          <p:cNvPr id="15" name="页脚占位符 1244174">
            <a:extLst>
              <a:ext uri="{FF2B5EF4-FFF2-40B4-BE49-F238E27FC236}">
                <a16:creationId xmlns:a16="http://schemas.microsoft.com/office/drawing/2014/main" id="{3906D1A5-CBD4-46EA-9A7F-7E875028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1244175">
            <a:extLst>
              <a:ext uri="{FF2B5EF4-FFF2-40B4-BE49-F238E27FC236}">
                <a16:creationId xmlns:a16="http://schemas.microsoft.com/office/drawing/2014/main" id="{52E5CB40-A349-4B81-9525-1B5D8A1B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D0585A-8B7F-4803-8F23-DD931B825B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75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B871DACA-857B-44D7-82EA-FC099AF2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B6DB4-0DD3-45DA-84AF-204A67F5C9F1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114CDDE4-BE86-4973-AF05-06794139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AF0D4F6C-D2A5-4ACF-99BE-750FC4D6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A0854-B846-4741-8656-BCFC6528CE04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4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1344" y="214313"/>
            <a:ext cx="2013744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14313"/>
            <a:ext cx="592449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440F737C-541C-4E3B-B254-DFFF2D2A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4A4F-FB2D-4EEC-8726-1C2A6838CD3F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FB2DBFC9-648F-478C-BA4B-75BF47E1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61D44FAA-91FE-44B6-A660-05328E5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6107F-8B74-49F6-8E39-0F78A909BCBC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6E2914-774B-44A9-B8F0-5FF9A61328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5F1E9-1C53-4FD6-8701-4B12BF226F62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2E88AF-B4ED-489D-8F5C-B529C6686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100D2-1E42-4609-94A3-215B37D878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5C5E8-0FF9-4E2F-ABD3-116F0D519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6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4A08EA-47B3-42B6-ABC5-39DBE277F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13915-E60F-46C7-B63C-E2CE416934A4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43DE86-481D-4423-99AF-4D3325F99C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9DB059-D786-4A89-99BA-1519E705F0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45D7D-8A68-48F4-B685-B12854E02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97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9A352F-4E5F-47DA-9544-838DE4027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EFE7F-AD30-4AA6-B581-02B2805A4CD9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325CB5-349E-47BE-9182-88CE29176F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BE1C4-5A35-4B12-A7FE-834627667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2FB3D-7926-43F2-98D8-CBE569DE7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445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3EA58-9B7C-4D07-BF0E-EF6C8D48E6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F4D1-8D19-4281-A4AF-035EA542801B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ED63D-05BA-4B70-B6F3-47D0E832E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5A911-CD9B-4662-9387-2C97E4FA6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B7E74-5345-427A-8A3A-911DD27839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85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347122-932E-4BCF-B8AF-6F9E98736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FBF2E-73FD-4794-B483-D43766FA322D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5FC2F5-EB4C-4FFC-8B06-C65F747BA8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09AA3F6-AF7E-44D2-82F1-88BF6FA763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20A1C-62DA-4515-A73D-2573BBA03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275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236949-ABDE-4BF9-9FDD-D76012E32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BF316-0296-4803-8D67-DAB4ADF33A5A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CE1426-840F-4DFB-8F35-D39F9F64A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0CD04A-C50A-467F-A312-B8BE689B5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23EC5-09B6-48D9-8669-41A5F02C31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652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6BAB0C-AFE2-41A2-8322-6EB440B0D4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39E79-9081-452B-AA10-8DE99570EC98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AA5D96-5950-4C2F-9606-59AC749D3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54C40D-E256-439D-BDAF-6EB3A1A2C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C1AAF-316F-4ADB-A882-CAB19F3F6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8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FF51B-B954-4B59-9F0A-0B062A9054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FBBEB-CE66-42AF-936D-092F3FCB4A1D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97416-2D23-4AAE-86A1-47CAFC65C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ADFFC-60BD-4C9B-B3E2-8E92E7134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CC231-ECD2-4605-A6DC-5C79740107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83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778E953E-71E7-4D5A-A18E-A3C0FBD7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38FF5-FD87-47A1-A49A-A30646D64255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3A59073C-C28D-4336-BFAF-0B5B2728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2D1E4BEE-D849-4380-89FD-114147C3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52EC5-39B8-403C-9541-1DC8E33C1400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34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65FF2-1CC7-4DB1-ADFF-A6DD5D00D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8C781-4754-4DF3-8BC3-15A585CED0B0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AF588-8FDD-4099-BB78-36B9386BEF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5543A-334B-4749-A2AD-971A8AEF3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64A7E-04BD-4A09-BE07-F4638511D3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755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A94F97-0258-485D-AF16-0603BD89A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9A098-F7E3-458B-954E-98E2782C6787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13227B-4630-41E0-B34A-BB81B391E3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0C7980-84F3-4D8E-AB4E-D8871A2B2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85B04-D865-4642-82AB-3EE148568F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507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C17FD2-68A0-445B-8CDB-185DEFC7D9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C0BA9-57BC-43C9-927D-31BADF29E125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C5CA8A-D738-434E-B85C-8B4A356F0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6B02BE-E2D9-4E37-96FF-6B2653C65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0EEDBE-633D-4C0E-8272-0DBC9FF1DE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DD336A52-8080-41FD-B41A-31FC2CC9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A833B-46B8-4B9C-A9E8-34FEB8A14C96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B47997DD-4E5A-4C04-8006-A24437A8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8D168E82-228D-4DBF-B631-E357DF79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7E08E-DA7C-46CF-8E15-99E8798EAD19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1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946938" cy="45037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150" y="1628775"/>
            <a:ext cx="3946938" cy="45037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FE2C7F37-429F-403A-A320-14A9EDB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D407E-B834-45B4-A347-254511C5DB68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20FD4693-5952-4BDD-A45E-6EB6AD39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D5FF16F8-9378-414F-8BA0-9FA88595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607D8-4D16-4F59-8172-4AE86335A5E2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9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43146">
            <a:extLst>
              <a:ext uri="{FF2B5EF4-FFF2-40B4-BE49-F238E27FC236}">
                <a16:creationId xmlns:a16="http://schemas.microsoft.com/office/drawing/2014/main" id="{3CBC7A6B-0960-41E4-9F3C-75CBBD7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A8279-5B73-4425-BD67-3BD02870A51A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页脚占位符 1243147">
            <a:extLst>
              <a:ext uri="{FF2B5EF4-FFF2-40B4-BE49-F238E27FC236}">
                <a16:creationId xmlns:a16="http://schemas.microsoft.com/office/drawing/2014/main" id="{653EF9EE-92AF-40C8-944C-0216A370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243148">
            <a:extLst>
              <a:ext uri="{FF2B5EF4-FFF2-40B4-BE49-F238E27FC236}">
                <a16:creationId xmlns:a16="http://schemas.microsoft.com/office/drawing/2014/main" id="{590ED5E3-7409-43DE-826B-CF18AD7B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95A67-BDE1-46E0-A510-E9EE08743EBB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43146">
            <a:extLst>
              <a:ext uri="{FF2B5EF4-FFF2-40B4-BE49-F238E27FC236}">
                <a16:creationId xmlns:a16="http://schemas.microsoft.com/office/drawing/2014/main" id="{9E76D478-405E-44E1-A762-5B0187DD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A75FE-8D53-4C2C-8377-08B14B2ABB90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页脚占位符 1243147">
            <a:extLst>
              <a:ext uri="{FF2B5EF4-FFF2-40B4-BE49-F238E27FC236}">
                <a16:creationId xmlns:a16="http://schemas.microsoft.com/office/drawing/2014/main" id="{DEAED8A3-85F3-447A-AA32-76552EE1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243148">
            <a:extLst>
              <a:ext uri="{FF2B5EF4-FFF2-40B4-BE49-F238E27FC236}">
                <a16:creationId xmlns:a16="http://schemas.microsoft.com/office/drawing/2014/main" id="{E319B20A-B4F5-41FD-BB89-CBE9B81A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AF367-A511-418A-8188-467336674510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43146">
            <a:extLst>
              <a:ext uri="{FF2B5EF4-FFF2-40B4-BE49-F238E27FC236}">
                <a16:creationId xmlns:a16="http://schemas.microsoft.com/office/drawing/2014/main" id="{7EEFB56D-8736-4014-984D-34434188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379D8-948E-48A3-9F4B-5DDA8B2E2347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页脚占位符 1243147">
            <a:extLst>
              <a:ext uri="{FF2B5EF4-FFF2-40B4-BE49-F238E27FC236}">
                <a16:creationId xmlns:a16="http://schemas.microsoft.com/office/drawing/2014/main" id="{F4ECEFEC-F176-4741-B416-950DD83A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243148">
            <a:extLst>
              <a:ext uri="{FF2B5EF4-FFF2-40B4-BE49-F238E27FC236}">
                <a16:creationId xmlns:a16="http://schemas.microsoft.com/office/drawing/2014/main" id="{7453249F-E935-4376-8F43-6BE5D81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59823-B31E-4503-A423-21CF62BC561A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7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4168DB03-0A68-4985-976B-BCE46ABA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84E8D-4B57-42F7-B8CF-0D326A287EBF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DB9A5F2A-14BF-4A7B-9652-7E278C79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7298A885-2B25-46B6-8DF1-49705E11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D1B57-3011-4F14-B715-D7F90FCFE30F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0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9B032B5E-6D66-4469-8F78-59AC89F1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709A-BD59-4B5B-81DE-8E8538C8ACA8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98C727E5-0810-411F-9E97-AC935332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B3C9FAF9-7C12-4887-A82E-7C5D7B5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7C910-9E43-4DD5-BA72-B6260334E4E9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243137">
            <a:extLst>
              <a:ext uri="{FF2B5EF4-FFF2-40B4-BE49-F238E27FC236}">
                <a16:creationId xmlns:a16="http://schemas.microsoft.com/office/drawing/2014/main" id="{17B7027D-84E7-42A5-A84D-915E3E92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6127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7" name="矩形 1243138">
            <a:extLst>
              <a:ext uri="{FF2B5EF4-FFF2-40B4-BE49-F238E27FC236}">
                <a16:creationId xmlns:a16="http://schemas.microsoft.com/office/drawing/2014/main" id="{555D39D4-C9A6-4AD1-8EBB-BD2F42F7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12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8" name="矩形 1243139">
            <a:extLst>
              <a:ext uri="{FF2B5EF4-FFF2-40B4-BE49-F238E27FC236}">
                <a16:creationId xmlns:a16="http://schemas.microsoft.com/office/drawing/2014/main" id="{6CD7F501-5220-4C3F-94F2-7E1EEED3E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0350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9" name="矩形 1243140">
            <a:extLst>
              <a:ext uri="{FF2B5EF4-FFF2-40B4-BE49-F238E27FC236}">
                <a16:creationId xmlns:a16="http://schemas.microsoft.com/office/drawing/2014/main" id="{8A071AF9-16AA-46EE-9E90-CBEE647A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035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矩形 1243141">
            <a:extLst>
              <a:ext uri="{FF2B5EF4-FFF2-40B4-BE49-F238E27FC236}">
                <a16:creationId xmlns:a16="http://schemas.microsoft.com/office/drawing/2014/main" id="{085E6EEF-5924-4C7B-AAA6-F231EA4A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9620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矩形 1243142">
            <a:extLst>
              <a:ext uri="{FF2B5EF4-FFF2-40B4-BE49-F238E27FC236}">
                <a16:creationId xmlns:a16="http://schemas.microsoft.com/office/drawing/2014/main" id="{12D1328E-79C8-45C5-9CED-D584DC9B1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48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矩形 1243143">
            <a:extLst>
              <a:ext uri="{FF2B5EF4-FFF2-40B4-BE49-F238E27FC236}">
                <a16:creationId xmlns:a16="http://schemas.microsoft.com/office/drawing/2014/main" id="{06BEB0FA-C637-45D9-8742-6965ED58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49" name="标题 1243144">
            <a:extLst>
              <a:ext uri="{FF2B5EF4-FFF2-40B4-BE49-F238E27FC236}">
                <a16:creationId xmlns:a16="http://schemas.microsoft.com/office/drawing/2014/main" id="{EC55BD04-EF78-4BBE-8DE6-559D815101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50" name="文本占位符 1243145">
            <a:extLst>
              <a:ext uri="{FF2B5EF4-FFF2-40B4-BE49-F238E27FC236}">
                <a16:creationId xmlns:a16="http://schemas.microsoft.com/office/drawing/2014/main" id="{37F063CB-8513-4E0B-9D4E-238BD952AF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0113" y="1628775"/>
            <a:ext cx="80549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3147" name="日期占位符 1243146">
            <a:extLst>
              <a:ext uri="{FF2B5EF4-FFF2-40B4-BE49-F238E27FC236}">
                <a16:creationId xmlns:a16="http://schemas.microsoft.com/office/drawing/2014/main" id="{24F0C2E9-396C-4D97-9C71-4EA4D58B8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E3E4FAA-E90C-40E7-801C-BA22495D1C68}" type="datetime1">
              <a:rPr lang="zh-CN" altLang="en-US"/>
              <a:pPr>
                <a:defRPr/>
              </a:pPr>
              <a:t>2024/5/7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3148" name="页脚占位符 1243147">
            <a:extLst>
              <a:ext uri="{FF2B5EF4-FFF2-40B4-BE49-F238E27FC236}">
                <a16:creationId xmlns:a16="http://schemas.microsoft.com/office/drawing/2014/main" id="{C56031D9-0510-4A6A-9932-B1FA3983C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charset="0"/>
              <a:buNone/>
              <a:defRPr sz="1400" noProof="1">
                <a:latin typeface="Tahoma" panose="020B0604030504040204" pitchFamily="34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43149" name="灯片编号占位符 1243148">
            <a:extLst>
              <a:ext uri="{FF2B5EF4-FFF2-40B4-BE49-F238E27FC236}">
                <a16:creationId xmlns:a16="http://schemas.microsoft.com/office/drawing/2014/main" id="{242FF3F7-1C47-4F6D-ACBC-C354FA56A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B7D0B046-8F3B-4C77-B28B-5F70E3F34DF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楷体_GB2312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楷体_GB2312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楷体_GB2312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0936827-0D84-4A99-B4E5-79B849D9D4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7A939F-A018-4826-B722-6722D5E76E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4590C27-7B16-4ED0-B0C4-6DFFF438B4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E7DF61-B8D0-49BD-B1D6-DDDA6A41BE26}" type="datetime1">
              <a:rPr lang="zh-CN" altLang="en-US"/>
              <a:pPr>
                <a:defRPr/>
              </a:pPr>
              <a:t>2024/5/7</a:t>
            </a:fld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4A48A6F-F984-48AC-832D-FE63450204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01EE59C-2862-4A1F-ABDB-0ECCFEE102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fld id="{CD693B0A-0C46-43F6-A620-4EF9C5EFCD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宋体" charset="0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232906">
            <a:extLst>
              <a:ext uri="{FF2B5EF4-FFF2-40B4-BE49-F238E27FC236}">
                <a16:creationId xmlns:a16="http://schemas.microsoft.com/office/drawing/2014/main" id="{34C22FF1-43E3-49C2-9A19-E3371775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标题 1232909">
            <a:extLst>
              <a:ext uri="{FF2B5EF4-FFF2-40B4-BE49-F238E27FC236}">
                <a16:creationId xmlns:a16="http://schemas.microsoft.com/office/drawing/2014/main" id="{A430EF28-BFD5-4CEE-B27B-600B551670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100" y="2052638"/>
            <a:ext cx="8978900" cy="1470025"/>
          </a:xfrm>
        </p:spPr>
        <p:txBody>
          <a:bodyPr anchor="ctr"/>
          <a:lstStyle/>
          <a:p>
            <a:r>
              <a:rPr lang="zh-CN" altLang="en-US" sz="4400"/>
              <a:t>第五章 自底向上的语法分析</a:t>
            </a:r>
            <a:endParaRPr lang="en-US" altLang="zh-CN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971172DC-3216-4C21-9F8D-3D56EDDA74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E96273-D59C-4505-9378-C1C33842FD6D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15745A15-7F10-4859-94C6-426649DA2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D4B921-0D6D-4272-A8B2-48CDC6A15660}" type="slidenum">
              <a:rPr lang="en-US" altLang="zh-CN" sz="1400">
                <a:latin typeface="Arial" panose="020B0604020202020204" pitchFamily="34" charset="0"/>
              </a:rPr>
              <a:pPr/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D2A9FD5-4C30-41E7-A50E-8DD3AE2096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6264275" cy="1328738"/>
          </a:xfrm>
        </p:spPr>
        <p:txBody>
          <a:bodyPr anchor="ctr"/>
          <a:lstStyle/>
          <a:p>
            <a:pPr eaLnBrk="1" hangingPunct="1"/>
            <a:r>
              <a:rPr lang="zh-CN" altLang="en-US" sz="3600"/>
              <a:t>输出结果表示：</a:t>
            </a:r>
            <a:br>
              <a:rPr lang="zh-CN" altLang="en-US" sz="3600"/>
            </a:br>
            <a:r>
              <a:rPr lang="zh-CN" altLang="en-US" sz="3600"/>
              <a:t>用产生式序列表示语法分析树</a:t>
            </a:r>
          </a:p>
        </p:txBody>
      </p:sp>
      <p:sp>
        <p:nvSpPr>
          <p:cNvPr id="1202179" name="Rectangle 3">
            <a:extLst>
              <a:ext uri="{FF2B5EF4-FFF2-40B4-BE49-F238E27FC236}">
                <a16:creationId xmlns:a16="http://schemas.microsoft.com/office/drawing/2014/main" id="{0214C947-6299-4672-A347-D62578FDEA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862138"/>
            <a:ext cx="1736725" cy="58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E → id</a:t>
            </a:r>
          </a:p>
        </p:txBody>
      </p:sp>
      <p:sp>
        <p:nvSpPr>
          <p:cNvPr id="1202180" name="Text Box 4">
            <a:extLst>
              <a:ext uri="{FF2B5EF4-FFF2-40B4-BE49-F238E27FC236}">
                <a16:creationId xmlns:a16="http://schemas.microsoft.com/office/drawing/2014/main" id="{138318CD-AE5C-4185-B252-CDD5C50DB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5441950"/>
            <a:ext cx="3767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id     +     id     *     id </a:t>
            </a:r>
          </a:p>
        </p:txBody>
      </p:sp>
      <p:sp>
        <p:nvSpPr>
          <p:cNvPr id="1202181" name="Text Box 5">
            <a:extLst>
              <a:ext uri="{FF2B5EF4-FFF2-40B4-BE49-F238E27FC236}">
                <a16:creationId xmlns:a16="http://schemas.microsoft.com/office/drawing/2014/main" id="{B2C1A7C7-1A9A-439D-B9EE-A244D807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427990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2" name="Text Box 6">
            <a:extLst>
              <a:ext uri="{FF2B5EF4-FFF2-40B4-BE49-F238E27FC236}">
                <a16:creationId xmlns:a16="http://schemas.microsoft.com/office/drawing/2014/main" id="{A3DA1EF6-F701-4B88-93F8-7C442F7C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989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3" name="Text Box 7">
            <a:extLst>
              <a:ext uri="{FF2B5EF4-FFF2-40B4-BE49-F238E27FC236}">
                <a16:creationId xmlns:a16="http://schemas.microsoft.com/office/drawing/2014/main" id="{9A50947C-C981-449B-AF76-CD3671C2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38" y="42989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4" name="Text Box 8">
            <a:extLst>
              <a:ext uri="{FF2B5EF4-FFF2-40B4-BE49-F238E27FC236}">
                <a16:creationId xmlns:a16="http://schemas.microsoft.com/office/drawing/2014/main" id="{A998CE50-9026-4689-BA0D-EED41E668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0797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5" name="Text Box 9">
            <a:extLst>
              <a:ext uri="{FF2B5EF4-FFF2-40B4-BE49-F238E27FC236}">
                <a16:creationId xmlns:a16="http://schemas.microsoft.com/office/drawing/2014/main" id="{BA059B96-BB8E-427E-B542-F58DE83FD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1773238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6" name="Line 10">
            <a:extLst>
              <a:ext uri="{FF2B5EF4-FFF2-40B4-BE49-F238E27FC236}">
                <a16:creationId xmlns:a16="http://schemas.microsoft.com/office/drawing/2014/main" id="{ADCE2F84-7ED8-4487-92C3-4F19BF20A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8783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87" name="Line 11">
            <a:extLst>
              <a:ext uri="{FF2B5EF4-FFF2-40B4-BE49-F238E27FC236}">
                <a16:creationId xmlns:a16="http://schemas.microsoft.com/office/drawing/2014/main" id="{6AF49632-96AB-4DF5-9CD9-A4976620A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48783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88" name="Line 12">
            <a:extLst>
              <a:ext uri="{FF2B5EF4-FFF2-40B4-BE49-F238E27FC236}">
                <a16:creationId xmlns:a16="http://schemas.microsoft.com/office/drawing/2014/main" id="{AAF56EBF-EBD1-42DD-9322-98726F3D4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50" y="48783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89" name="Line 13">
            <a:extLst>
              <a:ext uri="{FF2B5EF4-FFF2-40B4-BE49-F238E27FC236}">
                <a16:creationId xmlns:a16="http://schemas.microsoft.com/office/drawing/2014/main" id="{4DA2C302-3B1B-4BF3-A44A-5C1C6C937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7750" y="2287588"/>
            <a:ext cx="3810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0" name="Line 14">
            <a:extLst>
              <a:ext uri="{FF2B5EF4-FFF2-40B4-BE49-F238E27FC236}">
                <a16:creationId xmlns:a16="http://schemas.microsoft.com/office/drawing/2014/main" id="{981B7425-EF1C-4364-911D-2B0D84B458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7950" y="3582988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1" name="Line 15">
            <a:extLst>
              <a:ext uri="{FF2B5EF4-FFF2-40B4-BE49-F238E27FC236}">
                <a16:creationId xmlns:a16="http://schemas.microsoft.com/office/drawing/2014/main" id="{2F73B615-10F8-4BC1-8497-4926D6681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3582988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2" name="Line 16">
            <a:extLst>
              <a:ext uri="{FF2B5EF4-FFF2-40B4-BE49-F238E27FC236}">
                <a16:creationId xmlns:a16="http://schemas.microsoft.com/office/drawing/2014/main" id="{8413DFE8-F1F9-4732-A4BB-255FC10BC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211388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3" name="Line 17">
            <a:extLst>
              <a:ext uri="{FF2B5EF4-FFF2-40B4-BE49-F238E27FC236}">
                <a16:creationId xmlns:a16="http://schemas.microsoft.com/office/drawing/2014/main" id="{C027EC46-E969-4894-8417-0B8BD83A20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7350" y="2211388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4" name="Line 18">
            <a:extLst>
              <a:ext uri="{FF2B5EF4-FFF2-40B4-BE49-F238E27FC236}">
                <a16:creationId xmlns:a16="http://schemas.microsoft.com/office/drawing/2014/main" id="{D70131A9-2A4C-4566-86FA-78D5741C98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7550" y="3582988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5" name="Text Box 19">
            <a:extLst>
              <a:ext uri="{FF2B5EF4-FFF2-40B4-BE49-F238E27FC236}">
                <a16:creationId xmlns:a16="http://schemas.microsoft.com/office/drawing/2014/main" id="{A08EB134-7F69-4F16-A188-2A59F1F6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743200"/>
            <a:ext cx="1676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 → id</a:t>
            </a:r>
          </a:p>
        </p:txBody>
      </p:sp>
      <p:sp>
        <p:nvSpPr>
          <p:cNvPr id="1202196" name="Text Box 20">
            <a:extLst>
              <a:ext uri="{FF2B5EF4-FFF2-40B4-BE49-F238E27FC236}">
                <a16:creationId xmlns:a16="http://schemas.microsoft.com/office/drawing/2014/main" id="{7A64D4CE-4C69-43D5-893A-9268A1C0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486150"/>
            <a:ext cx="1676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 →id</a:t>
            </a:r>
          </a:p>
        </p:txBody>
      </p:sp>
      <p:sp>
        <p:nvSpPr>
          <p:cNvPr id="1202197" name="Text Box 21">
            <a:extLst>
              <a:ext uri="{FF2B5EF4-FFF2-40B4-BE49-F238E27FC236}">
                <a16:creationId xmlns:a16="http://schemas.microsoft.com/office/drawing/2014/main" id="{3DBC8011-DDA2-4132-91D6-FF0AFE546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248150"/>
            <a:ext cx="21336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 → E * E</a:t>
            </a:r>
          </a:p>
        </p:txBody>
      </p:sp>
      <p:sp>
        <p:nvSpPr>
          <p:cNvPr id="1202198" name="Text Box 22">
            <a:extLst>
              <a:ext uri="{FF2B5EF4-FFF2-40B4-BE49-F238E27FC236}">
                <a16:creationId xmlns:a16="http://schemas.microsoft.com/office/drawing/2014/main" id="{87AC2DAD-973B-4E72-A4EF-A3E4A9B2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05400"/>
            <a:ext cx="22860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 → E + E</a:t>
            </a:r>
          </a:p>
        </p:txBody>
      </p:sp>
      <p:sp>
        <p:nvSpPr>
          <p:cNvPr id="31769" name="Rectangle 23">
            <a:extLst>
              <a:ext uri="{FF2B5EF4-FFF2-40B4-BE49-F238E27FC236}">
                <a16:creationId xmlns:a16="http://schemas.microsoft.com/office/drawing/2014/main" id="{2364C3AE-5BDB-4840-B074-FC238D8E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188913"/>
            <a:ext cx="4573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5.2 E→E+E|E*E|(E)|id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0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0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" fill="hold"/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0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0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0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0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20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20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0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20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20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20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20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2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0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0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179" grpId="0" build="p" advAuto="0"/>
      <p:bldP spid="1202180" grpId="0" build="p"/>
      <p:bldP spid="1202181" grpId="0"/>
      <p:bldP spid="1202182" grpId="0"/>
      <p:bldP spid="1202183" grpId="0"/>
      <p:bldP spid="1202184" grpId="0"/>
      <p:bldP spid="1202185" grpId="0"/>
      <p:bldP spid="1202195" grpId="0"/>
      <p:bldP spid="1202196" grpId="0"/>
      <p:bldP spid="1202197" grpId="0"/>
      <p:bldP spid="1202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6ACF8B75-9729-4157-85D7-ECA2DB66A0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9F1BFD5-00B2-4B51-A922-933EDA1376BE}" type="datetime1">
              <a:rPr lang="zh-CN" altLang="en-US" sz="1400" smtClean="0">
                <a:latin typeface="Arial" panose="020B0604020202020204" pitchFamily="34" charset="0"/>
              </a:rPr>
              <a:pPr>
                <a:buFontTx/>
                <a:buNone/>
              </a:pPr>
              <a:t>2024/5/7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2771" name="灯片编号占位符 5">
            <a:extLst>
              <a:ext uri="{FF2B5EF4-FFF2-40B4-BE49-F238E27FC236}">
                <a16:creationId xmlns:a16="http://schemas.microsoft.com/office/drawing/2014/main" id="{C90A72F8-2E46-4C21-8DF5-DC6DD9459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</a:pPr>
            <a:fld id="{A76BFB02-8246-4573-AD05-B0FEF884B598}" type="slidenum">
              <a:rPr lang="en-US" altLang="zh-CN" sz="1400">
                <a:latin typeface="Arial" panose="020B0604020202020204" pitchFamily="34" charset="0"/>
              </a:rPr>
              <a:pPr eaLnBrk="0" hangingPunct="0">
                <a:buFontTx/>
                <a:buNone/>
              </a:pPr>
              <a:t>11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32772" name="图片 326694">
            <a:extLst>
              <a:ext uri="{FF2B5EF4-FFF2-40B4-BE49-F238E27FC236}">
                <a16:creationId xmlns:a16="http://schemas.microsoft.com/office/drawing/2014/main" id="{B7C2CC1E-A7E6-48D3-99F9-977B061B9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6877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3202" name="Rectangle 2">
            <a:extLst>
              <a:ext uri="{FF2B5EF4-FFF2-40B4-BE49-F238E27FC236}">
                <a16:creationId xmlns:a16="http://schemas.microsoft.com/office/drawing/2014/main" id="{0D17175D-B257-4534-8589-DD51182C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0"/>
            <a:ext cx="5014912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动作        栈   输入缓冲区</a:t>
            </a:r>
          </a:p>
        </p:txBody>
      </p:sp>
      <p:sp>
        <p:nvSpPr>
          <p:cNvPr id="1203203" name="Rectangle 3">
            <a:extLst>
              <a:ext uri="{FF2B5EF4-FFF2-40B4-BE49-F238E27FC236}">
                <a16:creationId xmlns:a16="http://schemas.microsoft.com/office/drawing/2014/main" id="{A434AA30-A6BC-47F2-A993-D06F5DB3A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692150"/>
            <a:ext cx="5932487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1)              #    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04" name="Rectangle 4">
            <a:extLst>
              <a:ext uri="{FF2B5EF4-FFF2-40B4-BE49-F238E27FC236}">
                <a16:creationId xmlns:a16="http://schemas.microsoft.com/office/drawing/2014/main" id="{12BB55E4-93A5-4845-80E8-2872BE2C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5645150"/>
            <a:ext cx="27162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id + id  *  id</a:t>
            </a:r>
          </a:p>
        </p:txBody>
      </p:sp>
      <p:sp>
        <p:nvSpPr>
          <p:cNvPr id="1203205" name="Rectangle 5">
            <a:extLst>
              <a:ext uri="{FF2B5EF4-FFF2-40B4-BE49-F238E27FC236}">
                <a16:creationId xmlns:a16="http://schemas.microsoft.com/office/drawing/2014/main" id="{6D1A8EDE-5CCB-45D1-B723-3C58E37F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087438"/>
            <a:ext cx="59293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06" name="Rectangle 6">
            <a:extLst>
              <a:ext uri="{FF2B5EF4-FFF2-40B4-BE49-F238E27FC236}">
                <a16:creationId xmlns:a16="http://schemas.microsoft.com/office/drawing/2014/main" id="{6B28414A-8BE7-446F-9911-C8E52E29E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844550"/>
            <a:ext cx="28082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5.2 </a:t>
            </a:r>
            <a:r>
              <a:rPr lang="zh-CN" altLang="en-US" sz="2800" b="1"/>
              <a:t>分析过程</a:t>
            </a:r>
          </a:p>
        </p:txBody>
      </p:sp>
      <p:sp>
        <p:nvSpPr>
          <p:cNvPr id="1203207" name="Rectangle 7">
            <a:extLst>
              <a:ext uri="{FF2B5EF4-FFF2-40B4-BE49-F238E27FC236}">
                <a16:creationId xmlns:a16="http://schemas.microsoft.com/office/drawing/2014/main" id="{D3B1C8F2-658C-4B2E-91CF-9A3D0EFB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530350"/>
            <a:ext cx="59848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E→id  #E      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8FA11F5-76FA-445B-9198-D5624246BC72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4349750"/>
            <a:ext cx="363537" cy="1524000"/>
            <a:chOff x="4176" y="2688"/>
            <a:chExt cx="229" cy="960"/>
          </a:xfrm>
        </p:grpSpPr>
        <p:sp>
          <p:nvSpPr>
            <p:cNvPr id="32805" name="Line 9">
              <a:extLst>
                <a:ext uri="{FF2B5EF4-FFF2-40B4-BE49-F238E27FC236}">
                  <a16:creationId xmlns:a16="http://schemas.microsoft.com/office/drawing/2014/main" id="{5199742C-F87D-4182-970B-9375CEE8B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Rectangle 10">
              <a:extLst>
                <a:ext uri="{FF2B5EF4-FFF2-40B4-BE49-F238E27FC236}">
                  <a16:creationId xmlns:a16="http://schemas.microsoft.com/office/drawing/2014/main" id="{2776CFAC-D123-4C2C-BA22-262BA34DC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88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203211" name="Rectangle 11">
            <a:extLst>
              <a:ext uri="{FF2B5EF4-FFF2-40B4-BE49-F238E27FC236}">
                <a16:creationId xmlns:a16="http://schemas.microsoft.com/office/drawing/2014/main" id="{7DF1C0F2-38F8-4967-8B48-AF77DE97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987550"/>
            <a:ext cx="59864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#E+      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12" name="Rectangle 12">
            <a:extLst>
              <a:ext uri="{FF2B5EF4-FFF2-40B4-BE49-F238E27FC236}">
                <a16:creationId xmlns:a16="http://schemas.microsoft.com/office/drawing/2014/main" id="{BE9A15FC-2E67-466E-8645-94817B69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368550"/>
            <a:ext cx="5986463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5)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#E+id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  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13" name="Rectangle 13">
            <a:extLst>
              <a:ext uri="{FF2B5EF4-FFF2-40B4-BE49-F238E27FC236}">
                <a16:creationId xmlns:a16="http://schemas.microsoft.com/office/drawing/2014/main" id="{ADEF523D-E563-47F4-B1EE-22D1EC43E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2825750"/>
            <a:ext cx="604202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6)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E→id  #E+E        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A0A8B4D4-A524-4711-A0CB-6E27F2D9D1DB}"/>
              </a:ext>
            </a:extLst>
          </p:cNvPr>
          <p:cNvGrpSpPr>
            <a:grpSpLocks/>
          </p:cNvGrpSpPr>
          <p:nvPr/>
        </p:nvGrpSpPr>
        <p:grpSpPr bwMode="auto">
          <a:xfrm>
            <a:off x="7240588" y="4349750"/>
            <a:ext cx="363537" cy="1447800"/>
            <a:chOff x="4512" y="2688"/>
            <a:chExt cx="229" cy="912"/>
          </a:xfrm>
        </p:grpSpPr>
        <p:sp>
          <p:nvSpPr>
            <p:cNvPr id="32803" name="Line 15">
              <a:extLst>
                <a:ext uri="{FF2B5EF4-FFF2-40B4-BE49-F238E27FC236}">
                  <a16:creationId xmlns:a16="http://schemas.microsoft.com/office/drawing/2014/main" id="{754BFCA3-31E1-4F94-BED9-F7ED3A7A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Rectangle 16">
              <a:extLst>
                <a:ext uri="{FF2B5EF4-FFF2-40B4-BE49-F238E27FC236}">
                  <a16:creationId xmlns:a16="http://schemas.microsoft.com/office/drawing/2014/main" id="{1A24732D-8192-4EAC-A829-65DBD5B67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88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60CFB84F-1EDA-4388-934A-0AB1C1CBF15E}"/>
              </a:ext>
            </a:extLst>
          </p:cNvPr>
          <p:cNvGrpSpPr>
            <a:grpSpLocks/>
          </p:cNvGrpSpPr>
          <p:nvPr/>
        </p:nvGrpSpPr>
        <p:grpSpPr bwMode="auto">
          <a:xfrm>
            <a:off x="8612188" y="4349750"/>
            <a:ext cx="388937" cy="1371600"/>
            <a:chOff x="5376" y="2496"/>
            <a:chExt cx="245" cy="864"/>
          </a:xfrm>
        </p:grpSpPr>
        <p:sp>
          <p:nvSpPr>
            <p:cNvPr id="32801" name="Line 18">
              <a:extLst>
                <a:ext uri="{FF2B5EF4-FFF2-40B4-BE49-F238E27FC236}">
                  <a16:creationId xmlns:a16="http://schemas.microsoft.com/office/drawing/2014/main" id="{24A6C231-7AB1-422F-80F3-62CABAD52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7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219" name="Rectangle 19">
              <a:extLst>
                <a:ext uri="{FF2B5EF4-FFF2-40B4-BE49-F238E27FC236}">
                  <a16:creationId xmlns:a16="http://schemas.microsoft.com/office/drawing/2014/main" id="{79508ED4-6505-45C0-934A-8B20F6A2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496"/>
              <a:ext cx="245" cy="3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203220" name="Rectangle 20">
            <a:extLst>
              <a:ext uri="{FF2B5EF4-FFF2-40B4-BE49-F238E27FC236}">
                <a16:creationId xmlns:a16="http://schemas.microsoft.com/office/drawing/2014/main" id="{2A1A97FF-20F0-4D60-87FC-B5DC8935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3359150"/>
            <a:ext cx="60436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7)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#E+E*        id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21" name="Rectangle 21">
            <a:extLst>
              <a:ext uri="{FF2B5EF4-FFF2-40B4-BE49-F238E27FC236}">
                <a16:creationId xmlns:a16="http://schemas.microsoft.com/office/drawing/2014/main" id="{088F71C4-F47A-40AE-B0B7-6631F8A29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3921125"/>
            <a:ext cx="604361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8)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#E+E*id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    #</a:t>
            </a:r>
          </a:p>
        </p:txBody>
      </p:sp>
      <p:sp>
        <p:nvSpPr>
          <p:cNvPr id="1203222" name="Rectangle 22">
            <a:extLst>
              <a:ext uri="{FF2B5EF4-FFF2-40B4-BE49-F238E27FC236}">
                <a16:creationId xmlns:a16="http://schemas.microsoft.com/office/drawing/2014/main" id="{FE073709-873F-4298-8C50-22629393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4349750"/>
            <a:ext cx="6099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E→id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#E+E*E          #</a:t>
            </a:r>
          </a:p>
        </p:txBody>
      </p:sp>
      <p:sp>
        <p:nvSpPr>
          <p:cNvPr id="1203223" name="Rectangle 23">
            <a:extLst>
              <a:ext uri="{FF2B5EF4-FFF2-40B4-BE49-F238E27FC236}">
                <a16:creationId xmlns:a16="http://schemas.microsoft.com/office/drawing/2014/main" id="{FDFECFAC-C4DA-454F-9708-DF6929914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4883150"/>
            <a:ext cx="60991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10)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E→E*E #E+E            #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973F9A5D-6CCF-4F47-B6A6-403A2F6BB1A2}"/>
              </a:ext>
            </a:extLst>
          </p:cNvPr>
          <p:cNvGrpSpPr>
            <a:grpSpLocks/>
          </p:cNvGrpSpPr>
          <p:nvPr/>
        </p:nvGrpSpPr>
        <p:grpSpPr bwMode="auto">
          <a:xfrm>
            <a:off x="7392988" y="2978150"/>
            <a:ext cx="1371600" cy="2819400"/>
            <a:chOff x="4608" y="1824"/>
            <a:chExt cx="864" cy="1776"/>
          </a:xfrm>
        </p:grpSpPr>
        <p:sp>
          <p:nvSpPr>
            <p:cNvPr id="32797" name="Line 25">
              <a:extLst>
                <a:ext uri="{FF2B5EF4-FFF2-40B4-BE49-F238E27FC236}">
                  <a16:creationId xmlns:a16="http://schemas.microsoft.com/office/drawing/2014/main" id="{76558EC7-25E9-46A1-9E19-53FE3A3A8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2" y="2160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26">
              <a:extLst>
                <a:ext uri="{FF2B5EF4-FFF2-40B4-BE49-F238E27FC236}">
                  <a16:creationId xmlns:a16="http://schemas.microsoft.com/office/drawing/2014/main" id="{FFFDEA64-A3D6-4A08-924E-FEBCC27D2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16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27">
              <a:extLst>
                <a:ext uri="{FF2B5EF4-FFF2-40B4-BE49-F238E27FC236}">
                  <a16:creationId xmlns:a16="http://schemas.microsoft.com/office/drawing/2014/main" id="{26A57E18-9A21-4FAE-8194-3CB294F1A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112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Rectangle 28">
              <a:extLst>
                <a:ext uri="{FF2B5EF4-FFF2-40B4-BE49-F238E27FC236}">
                  <a16:creationId xmlns:a16="http://schemas.microsoft.com/office/drawing/2014/main" id="{54E9E54A-97A1-4BCD-A071-603604CB2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824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203229" name="Rectangle 29">
            <a:extLst>
              <a:ext uri="{FF2B5EF4-FFF2-40B4-BE49-F238E27FC236}">
                <a16:creationId xmlns:a16="http://schemas.microsoft.com/office/drawing/2014/main" id="{22CE1368-A0CA-4964-9E2B-F12BB500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5340350"/>
            <a:ext cx="6099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11)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E→E+E #E              #</a:t>
            </a:r>
          </a:p>
        </p:txBody>
      </p:sp>
      <p:sp>
        <p:nvSpPr>
          <p:cNvPr id="1203230" name="Rectangle 30">
            <a:extLst>
              <a:ext uri="{FF2B5EF4-FFF2-40B4-BE49-F238E27FC236}">
                <a16:creationId xmlns:a16="http://schemas.microsoft.com/office/drawing/2014/main" id="{762D0ACD-70EE-438B-9296-B583CA51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5797550"/>
            <a:ext cx="2484437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12)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接受</a:t>
            </a:r>
          </a:p>
        </p:txBody>
      </p:sp>
      <p:grpSp>
        <p:nvGrpSpPr>
          <p:cNvPr id="6" name="Group 31">
            <a:extLst>
              <a:ext uri="{FF2B5EF4-FFF2-40B4-BE49-F238E27FC236}">
                <a16:creationId xmlns:a16="http://schemas.microsoft.com/office/drawing/2014/main" id="{85706E0C-A615-45F3-8A2C-249D414558ED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1758950"/>
            <a:ext cx="1524000" cy="4114800"/>
            <a:chOff x="4128" y="1056"/>
            <a:chExt cx="960" cy="2592"/>
          </a:xfrm>
        </p:grpSpPr>
        <p:sp>
          <p:nvSpPr>
            <p:cNvPr id="32793" name="Line 32">
              <a:extLst>
                <a:ext uri="{FF2B5EF4-FFF2-40B4-BE49-F238E27FC236}">
                  <a16:creationId xmlns:a16="http://schemas.microsoft.com/office/drawing/2014/main" id="{AEDF7F9B-B975-4FD7-B5E2-2B60D5A19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392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33">
              <a:extLst>
                <a:ext uri="{FF2B5EF4-FFF2-40B4-BE49-F238E27FC236}">
                  <a16:creationId xmlns:a16="http://schemas.microsoft.com/office/drawing/2014/main" id="{F7C99D8A-441F-4922-B1B0-2CB3A0A88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4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34">
              <a:extLst>
                <a:ext uri="{FF2B5EF4-FFF2-40B4-BE49-F238E27FC236}">
                  <a16:creationId xmlns:a16="http://schemas.microsoft.com/office/drawing/2014/main" id="{9909A8D5-7470-4FC7-9C0E-32BC85CB8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Rectangle 35">
              <a:extLst>
                <a:ext uri="{FF2B5EF4-FFF2-40B4-BE49-F238E27FC236}">
                  <a16:creationId xmlns:a16="http://schemas.microsoft.com/office/drawing/2014/main" id="{4BBBA210-8F62-4F56-956E-4E8F7DCC3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0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0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0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0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03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03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0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0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0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0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0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0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2" grpId="0"/>
      <p:bldP spid="1203203" grpId="0"/>
      <p:bldP spid="1203204" grpId="0"/>
      <p:bldP spid="1203205" grpId="0"/>
      <p:bldP spid="1203206" grpId="0"/>
      <p:bldP spid="1203207" grpId="0"/>
      <p:bldP spid="1203211" grpId="0"/>
      <p:bldP spid="1203212" grpId="0"/>
      <p:bldP spid="1203213" grpId="0"/>
      <p:bldP spid="1203220" grpId="0"/>
      <p:bldP spid="1203221" grpId="0"/>
      <p:bldP spid="1203222" grpId="0"/>
      <p:bldP spid="1203223" grpId="0"/>
      <p:bldP spid="1203229" grpId="0"/>
      <p:bldP spid="12032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17B42489-2D6D-40D3-860C-67E6A0066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7A176D-E454-417A-BFE1-C11D1F747A59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2FD6BDC1-275B-437B-A194-C81FB26C1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4064E2-2A71-4819-9533-876150C2DB1C}" type="slidenum">
              <a:rPr lang="en-US" altLang="zh-CN" sz="1400">
                <a:latin typeface="Arial" panose="020B0604020202020204" pitchFamily="34" charset="0"/>
              </a:rPr>
              <a:pPr/>
              <a:t>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7EE0CBB-3887-455B-9E85-4121AD62BA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260350"/>
            <a:ext cx="5267325" cy="833438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分析器的四种动作</a:t>
            </a:r>
          </a:p>
        </p:txBody>
      </p:sp>
      <p:sp>
        <p:nvSpPr>
          <p:cNvPr id="1204227" name="Rectangle 3">
            <a:extLst>
              <a:ext uri="{FF2B5EF4-FFF2-40B4-BE49-F238E27FC236}">
                <a16:creationId xmlns:a16="http://schemas.microsoft.com/office/drawing/2014/main" id="{323B569E-9F08-4712-BB62-4C0A3DF645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8424862" cy="482441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1) </a:t>
            </a:r>
            <a:r>
              <a:rPr lang="zh-CN" altLang="en-US">
                <a:latin typeface="楷体_GB2312" pitchFamily="49" charset="-122"/>
              </a:rPr>
              <a:t>移进：将下一输入符号移入栈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2) </a:t>
            </a:r>
            <a:r>
              <a:rPr lang="zh-CN" altLang="en-US">
                <a:latin typeface="楷体_GB2312" pitchFamily="49" charset="-122"/>
              </a:rPr>
              <a:t>归约：用产生式左侧的非终结符替换栈顶的句柄（某产生式右部）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3) </a:t>
            </a:r>
            <a:r>
              <a:rPr lang="zh-CN" altLang="en-US">
                <a:latin typeface="楷体_GB2312" pitchFamily="49" charset="-122"/>
              </a:rPr>
              <a:t>接受：分析成功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4) </a:t>
            </a:r>
            <a:r>
              <a:rPr lang="zh-CN" altLang="en-US">
                <a:latin typeface="楷体_GB2312" pitchFamily="49" charset="-122"/>
              </a:rPr>
              <a:t>出错：出错处理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？？决定移进和归约的依据是什么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0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>
            <a:extLst>
              <a:ext uri="{FF2B5EF4-FFF2-40B4-BE49-F238E27FC236}">
                <a16:creationId xmlns:a16="http://schemas.microsoft.com/office/drawing/2014/main" id="{6FD0AEAA-02F7-4FAA-9AB4-910468BEFF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D9B993-71E8-4CA8-9FD1-09A8EACA353F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F18ED9B8-355B-4CC8-8813-71966FDAA0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8BE698-6D23-4AC0-A4DA-30157940724A}" type="slidenum">
              <a:rPr lang="en-US" altLang="zh-CN" sz="1400">
                <a:latin typeface="Arial" panose="020B0604020202020204" pitchFamily="34" charset="0"/>
              </a:rPr>
              <a:pPr/>
              <a:t>13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B63CA2C-0EA0-41E5-A6AE-E9857D266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188913"/>
            <a:ext cx="6862763" cy="8651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/>
              <a:t>移进</a:t>
            </a:r>
            <a:r>
              <a:rPr lang="en-US" altLang="zh-CN"/>
              <a:t>-</a:t>
            </a:r>
            <a:r>
              <a:rPr lang="zh-CN" altLang="en-US"/>
              <a:t>归约分析中的问题</a:t>
            </a:r>
          </a:p>
        </p:txBody>
      </p:sp>
      <p:sp>
        <p:nvSpPr>
          <p:cNvPr id="1205251" name="Rectangle 3">
            <a:extLst>
              <a:ext uri="{FF2B5EF4-FFF2-40B4-BE49-F238E27FC236}">
                <a16:creationId xmlns:a16="http://schemas.microsoft.com/office/drawing/2014/main" id="{24EF4D19-954B-480A-B511-44BC729153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44675"/>
            <a:ext cx="8375650" cy="25209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>
                <a:latin typeface="+mj-ea"/>
                <a:ea typeface="+mj-ea"/>
              </a:rPr>
              <a:t>1) </a:t>
            </a:r>
            <a:r>
              <a:rPr lang="zh-CN" altLang="en-US" dirty="0">
                <a:latin typeface="+mj-ea"/>
                <a:ea typeface="+mj-ea"/>
              </a:rPr>
              <a:t>移进归约冲突     </a:t>
            </a:r>
          </a:p>
          <a:p>
            <a:pPr lvl="1" eaLnBrk="1" hangingPunct="1"/>
            <a:r>
              <a:rPr lang="zh-CN" altLang="en-US" sz="3200" dirty="0">
                <a:latin typeface="+mj-ea"/>
                <a:ea typeface="+mj-ea"/>
              </a:rPr>
              <a:t>例</a:t>
            </a:r>
            <a:r>
              <a:rPr lang="en-US" altLang="zh-CN" sz="3200" dirty="0">
                <a:latin typeface="+mj-ea"/>
                <a:ea typeface="+mj-ea"/>
              </a:rPr>
              <a:t>5.2</a:t>
            </a:r>
            <a:r>
              <a:rPr lang="zh-CN" altLang="en-US" sz="3200" dirty="0">
                <a:latin typeface="+mj-ea"/>
                <a:ea typeface="+mj-ea"/>
              </a:rPr>
              <a:t>中的 </a:t>
            </a:r>
            <a:r>
              <a:rPr lang="en-US" altLang="zh-CN" sz="3200" dirty="0">
                <a:latin typeface="+mj-ea"/>
                <a:ea typeface="+mj-ea"/>
              </a:rPr>
              <a:t>6)</a:t>
            </a:r>
            <a:r>
              <a:rPr lang="zh-CN" altLang="en-US" sz="3200" dirty="0">
                <a:latin typeface="+mj-ea"/>
                <a:ea typeface="+mj-ea"/>
              </a:rPr>
              <a:t>可以移进 * 或按产生式</a:t>
            </a:r>
            <a:r>
              <a:rPr lang="en-US" altLang="zh-CN" sz="3200" dirty="0">
                <a:latin typeface="+mj-ea"/>
                <a:ea typeface="+mj-ea"/>
              </a:rPr>
              <a:t>E→E+E</a:t>
            </a:r>
            <a:r>
              <a:rPr lang="zh-CN" altLang="en-US" sz="3200" dirty="0">
                <a:latin typeface="+mj-ea"/>
                <a:ea typeface="+mj-ea"/>
              </a:rPr>
              <a:t>归约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0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866C679E-7268-4ECD-A04F-C664D36FB6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9C0481E9-094D-4824-A886-A07E361B6EA5}" type="datetime1">
              <a:rPr lang="zh-CN" altLang="en-US" sz="1400" smtClean="0">
                <a:latin typeface="Arial" panose="020B0604020202020204" pitchFamily="34" charset="0"/>
              </a:rPr>
              <a:pPr>
                <a:buFontTx/>
                <a:buNone/>
              </a:pPr>
              <a:t>2024/5/7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E32FCF2C-68D3-4F3B-938D-B25B76867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</a:pPr>
            <a:fld id="{8482D719-682C-42DA-B8B5-036EC85CAF64}" type="slidenum">
              <a:rPr lang="en-US" altLang="zh-CN" sz="1400">
                <a:latin typeface="Arial" panose="020B0604020202020204" pitchFamily="34" charset="0"/>
              </a:rPr>
              <a:pPr eaLnBrk="0" hangingPunct="0">
                <a:buFontTx/>
                <a:buNone/>
              </a:pPr>
              <a:t>14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06302" name="Rectangle 30">
            <a:extLst>
              <a:ext uri="{FF2B5EF4-FFF2-40B4-BE49-F238E27FC236}">
                <a16:creationId xmlns:a16="http://schemas.microsoft.com/office/drawing/2014/main" id="{FAE0F373-947A-4C05-8B4B-F7C250AE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30888"/>
            <a:ext cx="16922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12)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接受</a:t>
            </a:r>
          </a:p>
        </p:txBody>
      </p:sp>
      <p:pic>
        <p:nvPicPr>
          <p:cNvPr id="35845" name="图片 329766">
            <a:extLst>
              <a:ext uri="{FF2B5EF4-FFF2-40B4-BE49-F238E27FC236}">
                <a16:creationId xmlns:a16="http://schemas.microsoft.com/office/drawing/2014/main" id="{B6EB7F97-9787-41FF-BA6C-1BEA8AED5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676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6275" name="Rectangle 3">
            <a:extLst>
              <a:ext uri="{FF2B5EF4-FFF2-40B4-BE49-F238E27FC236}">
                <a16:creationId xmlns:a16="http://schemas.microsoft.com/office/drawing/2014/main" id="{208E8039-FE82-438C-90D4-CD32B833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5488"/>
            <a:ext cx="5932488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1)              #    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35847" name="Rectangle 4">
            <a:extLst>
              <a:ext uri="{FF2B5EF4-FFF2-40B4-BE49-F238E27FC236}">
                <a16:creationId xmlns:a16="http://schemas.microsoft.com/office/drawing/2014/main" id="{3F0584DB-E585-4196-B94A-7F5E8E948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78488"/>
            <a:ext cx="2895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id + id  *  id</a:t>
            </a:r>
          </a:p>
        </p:txBody>
      </p:sp>
      <p:sp>
        <p:nvSpPr>
          <p:cNvPr id="1206277" name="Rectangle 5">
            <a:extLst>
              <a:ext uri="{FF2B5EF4-FFF2-40B4-BE49-F238E27FC236}">
                <a16:creationId xmlns:a16="http://schemas.microsoft.com/office/drawing/2014/main" id="{CB2A56B1-D250-4EBD-85D4-EB3835CEC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0775"/>
            <a:ext cx="59293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35849" name="Rectangle 6">
            <a:extLst>
              <a:ext uri="{FF2B5EF4-FFF2-40B4-BE49-F238E27FC236}">
                <a16:creationId xmlns:a16="http://schemas.microsoft.com/office/drawing/2014/main" id="{E35A0BAE-174C-4E3C-BF6D-414D33B0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877888"/>
            <a:ext cx="26400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分析过程</a:t>
            </a:r>
          </a:p>
        </p:txBody>
      </p:sp>
      <p:sp>
        <p:nvSpPr>
          <p:cNvPr id="1206279" name="Rectangle 7">
            <a:extLst>
              <a:ext uri="{FF2B5EF4-FFF2-40B4-BE49-F238E27FC236}">
                <a16:creationId xmlns:a16="http://schemas.microsoft.com/office/drawing/2014/main" id="{DA6C1158-7177-4707-9DA7-A8AAAA26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3688"/>
            <a:ext cx="5984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E→id  #E      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grpSp>
        <p:nvGrpSpPr>
          <p:cNvPr id="35851" name="Group 8">
            <a:extLst>
              <a:ext uri="{FF2B5EF4-FFF2-40B4-BE49-F238E27FC236}">
                <a16:creationId xmlns:a16="http://schemas.microsoft.com/office/drawing/2014/main" id="{9129189A-5CE5-458F-85C5-BE223717837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383088"/>
            <a:ext cx="363538" cy="1524000"/>
            <a:chOff x="4176" y="2688"/>
            <a:chExt cx="229" cy="960"/>
          </a:xfrm>
        </p:grpSpPr>
        <p:sp>
          <p:nvSpPr>
            <p:cNvPr id="35877" name="Line 9">
              <a:extLst>
                <a:ext uri="{FF2B5EF4-FFF2-40B4-BE49-F238E27FC236}">
                  <a16:creationId xmlns:a16="http://schemas.microsoft.com/office/drawing/2014/main" id="{58F44E25-EA8C-4295-996E-CC528FB20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Rectangle 10">
              <a:extLst>
                <a:ext uri="{FF2B5EF4-FFF2-40B4-BE49-F238E27FC236}">
                  <a16:creationId xmlns:a16="http://schemas.microsoft.com/office/drawing/2014/main" id="{3A6B0DF0-1D42-4686-89CC-577F1C74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88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283" name="Rectangle 11">
            <a:extLst>
              <a:ext uri="{FF2B5EF4-FFF2-40B4-BE49-F238E27FC236}">
                <a16:creationId xmlns:a16="http://schemas.microsoft.com/office/drawing/2014/main" id="{F63730BF-350F-4DDC-9129-EF3F1EEF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863" y="2020888"/>
            <a:ext cx="59864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      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206284" name="Rectangle 12">
            <a:extLst>
              <a:ext uri="{FF2B5EF4-FFF2-40B4-BE49-F238E27FC236}">
                <a16:creationId xmlns:a16="http://schemas.microsoft.com/office/drawing/2014/main" id="{B5686D7E-6DF1-4313-8E8F-DB945B53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863" y="2401888"/>
            <a:ext cx="5986463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206285" name="Rectangle 13">
            <a:extLst>
              <a:ext uri="{FF2B5EF4-FFF2-40B4-BE49-F238E27FC236}">
                <a16:creationId xmlns:a16="http://schemas.microsoft.com/office/drawing/2014/main" id="{38AA3118-CBA3-4787-9E83-F2506ACB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9088"/>
            <a:ext cx="604202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6)  </a:t>
            </a:r>
            <a:r>
              <a:rPr kumimoji="0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E→id</a:t>
            </a: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#E+E        *id</a:t>
            </a:r>
            <a:r>
              <a:rPr kumimoji="0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grpSp>
        <p:nvGrpSpPr>
          <p:cNvPr id="35855" name="Group 14">
            <a:extLst>
              <a:ext uri="{FF2B5EF4-FFF2-40B4-BE49-F238E27FC236}">
                <a16:creationId xmlns:a16="http://schemas.microsoft.com/office/drawing/2014/main" id="{DEE2175B-84F6-424E-B3F3-07F0E60A7644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383088"/>
            <a:ext cx="363538" cy="1447800"/>
            <a:chOff x="4512" y="2688"/>
            <a:chExt cx="229" cy="912"/>
          </a:xfrm>
        </p:grpSpPr>
        <p:sp>
          <p:nvSpPr>
            <p:cNvPr id="35875" name="Line 15">
              <a:extLst>
                <a:ext uri="{FF2B5EF4-FFF2-40B4-BE49-F238E27FC236}">
                  <a16:creationId xmlns:a16="http://schemas.microsoft.com/office/drawing/2014/main" id="{5F899FED-A039-4128-80A1-BB234676D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Rectangle 16">
              <a:extLst>
                <a:ext uri="{FF2B5EF4-FFF2-40B4-BE49-F238E27FC236}">
                  <a16:creationId xmlns:a16="http://schemas.microsoft.com/office/drawing/2014/main" id="{5BA353BF-42E2-4BEB-8950-0D933201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88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grpSp>
        <p:nvGrpSpPr>
          <p:cNvPr id="35856" name="Group 17">
            <a:extLst>
              <a:ext uri="{FF2B5EF4-FFF2-40B4-BE49-F238E27FC236}">
                <a16:creationId xmlns:a16="http://schemas.microsoft.com/office/drawing/2014/main" id="{11B628DA-579B-48E4-A616-30192C791206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4383088"/>
            <a:ext cx="388938" cy="1371600"/>
            <a:chOff x="5376" y="2496"/>
            <a:chExt cx="245" cy="864"/>
          </a:xfrm>
        </p:grpSpPr>
        <p:sp>
          <p:nvSpPr>
            <p:cNvPr id="35873" name="Line 18">
              <a:extLst>
                <a:ext uri="{FF2B5EF4-FFF2-40B4-BE49-F238E27FC236}">
                  <a16:creationId xmlns:a16="http://schemas.microsoft.com/office/drawing/2014/main" id="{B2185554-0760-4DDE-B209-A2F5F0559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7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291" name="Rectangle 19">
              <a:extLst>
                <a:ext uri="{FF2B5EF4-FFF2-40B4-BE49-F238E27FC236}">
                  <a16:creationId xmlns:a16="http://schemas.microsoft.com/office/drawing/2014/main" id="{6C9C1885-4D59-4E34-9615-BDAB11FA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496"/>
              <a:ext cx="245" cy="3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292" name="Rectangle 20">
            <a:extLst>
              <a:ext uri="{FF2B5EF4-FFF2-40B4-BE49-F238E27FC236}">
                <a16:creationId xmlns:a16="http://schemas.microsoft.com/office/drawing/2014/main" id="{BD4B0AE7-C3B3-47A4-8DF6-A1D48F2A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92488"/>
            <a:ext cx="60436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7)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#E+E*        id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206293" name="Rectangle 21">
            <a:extLst>
              <a:ext uri="{FF2B5EF4-FFF2-40B4-BE49-F238E27FC236}">
                <a16:creationId xmlns:a16="http://schemas.microsoft.com/office/drawing/2014/main" id="{0254141A-0E4D-45BB-9B4F-6739F815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4463"/>
            <a:ext cx="604361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8)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#E+E*id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#</a:t>
            </a:r>
          </a:p>
        </p:txBody>
      </p:sp>
      <p:sp>
        <p:nvSpPr>
          <p:cNvPr id="1206294" name="Rectangle 22">
            <a:extLst>
              <a:ext uri="{FF2B5EF4-FFF2-40B4-BE49-F238E27FC236}">
                <a16:creationId xmlns:a16="http://schemas.microsoft.com/office/drawing/2014/main" id="{AA155165-865B-41FF-8D1C-0EB72FD7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83088"/>
            <a:ext cx="6099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E→id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#E+E*E          #</a:t>
            </a:r>
          </a:p>
        </p:txBody>
      </p:sp>
      <p:sp>
        <p:nvSpPr>
          <p:cNvPr id="1206295" name="Rectangle 23">
            <a:extLst>
              <a:ext uri="{FF2B5EF4-FFF2-40B4-BE49-F238E27FC236}">
                <a16:creationId xmlns:a16="http://schemas.microsoft.com/office/drawing/2014/main" id="{2BF03514-3A53-408F-B8B4-73113DAE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4916488"/>
            <a:ext cx="60991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10)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E→E*E #E+E            #</a:t>
            </a:r>
          </a:p>
        </p:txBody>
      </p:sp>
      <p:grpSp>
        <p:nvGrpSpPr>
          <p:cNvPr id="35861" name="Group 24">
            <a:extLst>
              <a:ext uri="{FF2B5EF4-FFF2-40B4-BE49-F238E27FC236}">
                <a16:creationId xmlns:a16="http://schemas.microsoft.com/office/drawing/2014/main" id="{B613B501-E14C-4DFF-BB7E-B9E88418D77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011488"/>
            <a:ext cx="1371600" cy="2819400"/>
            <a:chOff x="4608" y="1824"/>
            <a:chExt cx="864" cy="1776"/>
          </a:xfrm>
        </p:grpSpPr>
        <p:sp>
          <p:nvSpPr>
            <p:cNvPr id="35869" name="Line 25">
              <a:extLst>
                <a:ext uri="{FF2B5EF4-FFF2-40B4-BE49-F238E27FC236}">
                  <a16:creationId xmlns:a16="http://schemas.microsoft.com/office/drawing/2014/main" id="{0A82BDF3-CD22-40FE-A62A-536A80BF0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2" y="2160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26">
              <a:extLst>
                <a:ext uri="{FF2B5EF4-FFF2-40B4-BE49-F238E27FC236}">
                  <a16:creationId xmlns:a16="http://schemas.microsoft.com/office/drawing/2014/main" id="{2FD9B472-59D4-479F-9F5C-45A7F58F0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16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27">
              <a:extLst>
                <a:ext uri="{FF2B5EF4-FFF2-40B4-BE49-F238E27FC236}">
                  <a16:creationId xmlns:a16="http://schemas.microsoft.com/office/drawing/2014/main" id="{2CE069AD-4E2D-46B2-ADCA-B7395F2E5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112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Rectangle 28">
              <a:extLst>
                <a:ext uri="{FF2B5EF4-FFF2-40B4-BE49-F238E27FC236}">
                  <a16:creationId xmlns:a16="http://schemas.microsoft.com/office/drawing/2014/main" id="{2F70FF5D-8F4B-4A3C-B2A6-021A0101F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824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301" name="Rectangle 29">
            <a:extLst>
              <a:ext uri="{FF2B5EF4-FFF2-40B4-BE49-F238E27FC236}">
                <a16:creationId xmlns:a16="http://schemas.microsoft.com/office/drawing/2014/main" id="{F714B260-443E-42F6-B92F-F03E7D0A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3688"/>
            <a:ext cx="6099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11)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E→E+E #E              #</a:t>
            </a:r>
          </a:p>
        </p:txBody>
      </p:sp>
      <p:grpSp>
        <p:nvGrpSpPr>
          <p:cNvPr id="35863" name="Group 31">
            <a:extLst>
              <a:ext uri="{FF2B5EF4-FFF2-40B4-BE49-F238E27FC236}">
                <a16:creationId xmlns:a16="http://schemas.microsoft.com/office/drawing/2014/main" id="{63E37CF5-956D-4D7B-BE67-2B2C69B8366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792288"/>
            <a:ext cx="1524000" cy="4114800"/>
            <a:chOff x="4128" y="1056"/>
            <a:chExt cx="960" cy="2592"/>
          </a:xfrm>
        </p:grpSpPr>
        <p:sp>
          <p:nvSpPr>
            <p:cNvPr id="35865" name="Line 32">
              <a:extLst>
                <a:ext uri="{FF2B5EF4-FFF2-40B4-BE49-F238E27FC236}">
                  <a16:creationId xmlns:a16="http://schemas.microsoft.com/office/drawing/2014/main" id="{D3D82976-AAEB-4DDC-B405-CE122B817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392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33">
              <a:extLst>
                <a:ext uri="{FF2B5EF4-FFF2-40B4-BE49-F238E27FC236}">
                  <a16:creationId xmlns:a16="http://schemas.microsoft.com/office/drawing/2014/main" id="{4393B6BF-24A6-449A-9A6F-159884E16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4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34">
              <a:extLst>
                <a:ext uri="{FF2B5EF4-FFF2-40B4-BE49-F238E27FC236}">
                  <a16:creationId xmlns:a16="http://schemas.microsoft.com/office/drawing/2014/main" id="{7FACEBF8-E29A-497E-BC0C-0FE866247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35">
              <a:extLst>
                <a:ext uri="{FF2B5EF4-FFF2-40B4-BE49-F238E27FC236}">
                  <a16:creationId xmlns:a16="http://schemas.microsoft.com/office/drawing/2014/main" id="{D86759A1-776B-4EE3-B3EF-434AE237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274" name="Rectangle 2">
            <a:extLst>
              <a:ext uri="{FF2B5EF4-FFF2-40B4-BE49-F238E27FC236}">
                <a16:creationId xmlns:a16="http://schemas.microsoft.com/office/drawing/2014/main" id="{600C9355-E8B7-4221-A620-6B4D91B50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5888"/>
            <a:ext cx="5014913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动作        栈   输入缓冲区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31909F4A-AD63-49D8-A824-FFDB050C06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A08283-EF06-4A9F-82A7-B0BF795D3335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15C54A61-66E4-4272-B68C-0F122E065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353B71-9F7A-4BE1-B224-DFD703493E06}" type="slidenum">
              <a:rPr lang="en-US" altLang="zh-CN" sz="1400">
                <a:latin typeface="Arial" panose="020B0604020202020204" pitchFamily="34" charset="0"/>
              </a:rPr>
              <a:pPr/>
              <a:t>15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37791F92-EA9B-4B0C-A32A-D285023344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28625"/>
            <a:ext cx="6805612" cy="4794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/>
              <a:t>移进</a:t>
            </a:r>
            <a:r>
              <a:rPr lang="en-US" altLang="zh-CN"/>
              <a:t>-</a:t>
            </a:r>
            <a:r>
              <a:rPr lang="zh-CN" altLang="en-US"/>
              <a:t>归约分析中的问题</a:t>
            </a:r>
          </a:p>
        </p:txBody>
      </p:sp>
      <p:sp>
        <p:nvSpPr>
          <p:cNvPr id="1207299" name="Rectangle 3">
            <a:extLst>
              <a:ext uri="{FF2B5EF4-FFF2-40B4-BE49-F238E27FC236}">
                <a16:creationId xmlns:a16="http://schemas.microsoft.com/office/drawing/2014/main" id="{7CBFC205-22A3-4994-8485-E257613668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5750"/>
            <a:ext cx="8447087" cy="489743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1) </a:t>
            </a:r>
            <a:r>
              <a:rPr lang="zh-CN" altLang="en-US">
                <a:latin typeface="楷体_GB2312" pitchFamily="49" charset="-122"/>
              </a:rPr>
              <a:t>移进归约冲突    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楷体_GB2312" pitchFamily="49" charset="-122"/>
              </a:rPr>
              <a:t>例</a:t>
            </a:r>
            <a:r>
              <a:rPr lang="en-US" altLang="zh-CN" sz="3200">
                <a:latin typeface="楷体_GB2312" pitchFamily="49" charset="-122"/>
              </a:rPr>
              <a:t>5.2</a:t>
            </a:r>
            <a:r>
              <a:rPr lang="zh-CN" altLang="en-US" sz="3200">
                <a:latin typeface="楷体_GB2312" pitchFamily="49" charset="-122"/>
              </a:rPr>
              <a:t>中的 </a:t>
            </a:r>
            <a:r>
              <a:rPr lang="en-US" altLang="zh-CN" sz="3200">
                <a:latin typeface="楷体_GB2312" pitchFamily="49" charset="-122"/>
              </a:rPr>
              <a:t>6)</a:t>
            </a:r>
            <a:r>
              <a:rPr lang="zh-CN" altLang="en-US" sz="3200">
                <a:latin typeface="楷体_GB2312" pitchFamily="49" charset="-122"/>
              </a:rPr>
              <a:t>可以移进 * 或按产生式</a:t>
            </a:r>
            <a:r>
              <a:rPr lang="en-US" altLang="zh-CN" sz="3200">
                <a:latin typeface="楷体_GB2312" pitchFamily="49" charset="-122"/>
              </a:rPr>
              <a:t>E→E+E</a:t>
            </a:r>
            <a:r>
              <a:rPr lang="zh-CN" altLang="en-US" sz="3200">
                <a:latin typeface="楷体_GB2312" pitchFamily="49" charset="-122"/>
              </a:rPr>
              <a:t>归约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2) </a:t>
            </a:r>
            <a:r>
              <a:rPr lang="zh-CN" altLang="en-US">
                <a:latin typeface="楷体_GB2312" pitchFamily="49" charset="-122"/>
              </a:rPr>
              <a:t>归约归约冲突    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楷体_GB2312" pitchFamily="49" charset="-122"/>
              </a:rPr>
              <a:t>存在两个可用的产生式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各种分析方法处理冲突的方法不同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如何识别句柄？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如何保证找到的直接短语是最左的</a:t>
            </a:r>
            <a:r>
              <a:rPr lang="en-US" altLang="zh-CN">
                <a:latin typeface="楷体_GB2312" pitchFamily="49" charset="-122"/>
              </a:rPr>
              <a:t>?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利用栈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如何确定句柄的开始处与结束处？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0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0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0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0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120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20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120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2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08E8BF59-D2E4-45D1-A67B-79F39F3E1E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CC834D-5F4C-4A37-A67E-D727662C7DC4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4D29561E-F0FC-4C6E-B892-3EA6E4914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FD75493-1FC1-4008-921E-28E171B04148}" type="slidenum">
              <a:rPr lang="en-US" altLang="zh-CN" sz="1400">
                <a:latin typeface="Arial" panose="020B0604020202020204" pitchFamily="34" charset="0"/>
              </a:rPr>
              <a:pPr/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E0BC4C2B-E72B-45F6-BBCF-31E8E23988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88913"/>
            <a:ext cx="4248150" cy="94138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5.1.2 </a:t>
            </a:r>
            <a:r>
              <a:rPr lang="zh-CN" altLang="en-US">
                <a:latin typeface="Times New Roman" panose="02020603050405020304" pitchFamily="18" charset="0"/>
              </a:rPr>
              <a:t>优先法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1CF3BB02-267C-4D49-822F-C248BA3A73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17650"/>
            <a:ext cx="8704263" cy="4864100"/>
          </a:xfrm>
        </p:spPr>
        <p:txBody>
          <a:bodyPr/>
          <a:lstStyle/>
          <a:p>
            <a:pPr eaLnBrk="1" hangingPunct="1"/>
            <a:r>
              <a:rPr lang="zh-CN" altLang="en-US"/>
              <a:t>根据归约的先后次序为句型中相邻的文法符号规定优先关系</a:t>
            </a:r>
          </a:p>
          <a:p>
            <a:pPr lvl="1" eaLnBrk="1" hangingPunct="1"/>
            <a:r>
              <a:rPr lang="zh-CN" altLang="en-US"/>
              <a:t>句柄内相邻符号同时归约，是同优先的</a:t>
            </a:r>
          </a:p>
          <a:p>
            <a:pPr lvl="1" eaLnBrk="1" hangingPunct="1"/>
            <a:r>
              <a:rPr lang="zh-CN" altLang="en-US"/>
              <a:t>句柄两端符号的优先级要高于句柄外与之相邻的符号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i-1</a:t>
            </a:r>
            <a:r>
              <a:rPr lang="en-US" altLang="zh-CN">
                <a:latin typeface="Times New Roman" panose="02020603050405020304" pitchFamily="18" charset="0"/>
              </a:rPr>
              <a:t>≮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≡a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i+1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≡…≡a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j-1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≡a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≯a</a:t>
            </a:r>
            <a:r>
              <a:rPr lang="en-US" altLang="zh-CN" baseline="-25000">
                <a:latin typeface="Times New Roman" panose="02020603050405020304" pitchFamily="18" charset="0"/>
              </a:rPr>
              <a:t>j+1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n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定义了这种优先关系之后，语法分析程序就可以通过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i-1</a:t>
            </a:r>
            <a:r>
              <a:rPr lang="en-US" altLang="zh-CN">
                <a:latin typeface="Times New Roman" panose="02020603050405020304" pitchFamily="18" charset="0"/>
              </a:rPr>
              <a:t>≮a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≯a</a:t>
            </a:r>
            <a:r>
              <a:rPr lang="en-US" altLang="zh-CN" baseline="-25000">
                <a:latin typeface="Times New Roman" panose="02020603050405020304" pitchFamily="18" charset="0"/>
              </a:rPr>
              <a:t>j+1</a:t>
            </a:r>
            <a:r>
              <a:rPr lang="zh-CN" altLang="en-US">
                <a:latin typeface="Times New Roman" panose="02020603050405020304" pitchFamily="18" charset="0"/>
              </a:rPr>
              <a:t>这两个关系来确定句柄的头和尾了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76A3B13B-A6FE-4358-9F7D-D57AA9F66E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364288"/>
            <a:ext cx="1150938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C8DAA0D-4591-498C-ABFD-C031C71C6326}" type="datetime1">
              <a:rPr lang="zh-CN" altLang="en-US" sz="1400" smtClean="0">
                <a:latin typeface="Arial" panose="020B0604020202020204" pitchFamily="34" charset="0"/>
              </a:rPr>
              <a:pPr>
                <a:buFontTx/>
                <a:buNone/>
              </a:pPr>
              <a:t>2024/5/7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B513E78E-0369-4A42-86B5-71D9B12F73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8125" y="6308725"/>
            <a:ext cx="2133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</a:pPr>
            <a:fld id="{F1ECDCD1-E1BD-49E6-8CA4-DB94F2BB05A9}" type="slidenum">
              <a:rPr lang="en-US" altLang="zh-CN" sz="1400">
                <a:latin typeface="Arial" panose="020B0604020202020204" pitchFamily="34" charset="0"/>
              </a:rPr>
              <a:pPr eaLnBrk="0" hangingPunct="0">
                <a:buFontTx/>
                <a:buNone/>
              </a:pPr>
              <a:t>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D0A2B1-60CA-4B1E-823C-7BD4D1F59F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25538"/>
            <a:ext cx="8640762" cy="5543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3000" b="1">
                <a:latin typeface="Times New Roman" panose="02020603050405020304" pitchFamily="18" charset="0"/>
                <a:ea typeface="楷体_GB2312" pitchFamily="49" charset="-122"/>
              </a:rPr>
              <a:t>根据句柄的识别状态（</a:t>
            </a:r>
            <a:r>
              <a:rPr kumimoji="0"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句柄是逐步形成的</a:t>
            </a:r>
            <a:r>
              <a:rPr kumimoji="0" lang="zh-CN" altLang="en-US" sz="30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用状态来描述不同时刻下形成的那部分句柄</a:t>
            </a:r>
          </a:p>
          <a:p>
            <a:pPr lvl="1">
              <a:lnSpc>
                <a:spcPct val="90000"/>
              </a:lnSpc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因为句柄是产生式的右部，可用产生式来表示句柄的不同识别状态</a:t>
            </a:r>
          </a:p>
          <a:p>
            <a:pPr>
              <a:lnSpc>
                <a:spcPct val="9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例如： </a:t>
            </a:r>
            <a:r>
              <a:rPr kumimoji="0" lang="en-US" altLang="zh-CN" sz="3000" b="1">
                <a:latin typeface="Times New Roman" panose="02020603050405020304" pitchFamily="18" charset="0"/>
                <a:ea typeface="楷体_GB2312" pitchFamily="49" charset="-122"/>
              </a:rPr>
              <a:t>S→bBB</a:t>
            </a:r>
            <a:r>
              <a:rPr kumimoji="0" lang="zh-CN" altLang="en-US" sz="3000" b="1">
                <a:latin typeface="Times New Roman" panose="02020603050405020304" pitchFamily="18" charset="0"/>
                <a:ea typeface="楷体_GB2312" pitchFamily="49" charset="-122"/>
              </a:rPr>
              <a:t>可分解为如下识别状态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S→.bBB   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移进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S→bB.B   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等待归约出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S→b.BB   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等待归约出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S→bBB.   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归约</a:t>
            </a:r>
          </a:p>
          <a:p>
            <a:pPr>
              <a:lnSpc>
                <a:spcPct val="90000"/>
              </a:lnSpc>
            </a:pPr>
            <a:r>
              <a:rPr kumimoji="0" lang="zh-CN" altLang="en-US" sz="3000" b="1">
                <a:latin typeface="Times New Roman" panose="02020603050405020304" pitchFamily="18" charset="0"/>
                <a:ea typeface="楷体_GB2312" pitchFamily="49" charset="-122"/>
              </a:rPr>
              <a:t>采用这种方法，语法分析程序根据当前的分析状态就可以确定句柄的头和尾，并进行正确的归约。</a:t>
            </a: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pic>
        <p:nvPicPr>
          <p:cNvPr id="38917" name="图片 332839">
            <a:extLst>
              <a:ext uri="{FF2B5EF4-FFF2-40B4-BE49-F238E27FC236}">
                <a16:creationId xmlns:a16="http://schemas.microsoft.com/office/drawing/2014/main" id="{EE751693-A673-429F-8FFB-961995D5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8388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2">
            <a:extLst>
              <a:ext uri="{FF2B5EF4-FFF2-40B4-BE49-F238E27FC236}">
                <a16:creationId xmlns:a16="http://schemas.microsoft.com/office/drawing/2014/main" id="{736A7EC3-9079-4C4B-87D9-F287E93C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115888"/>
            <a:ext cx="360997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</a:rPr>
              <a:t>5.1.3 </a:t>
            </a: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状态法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A5758853-1B03-4919-B50B-A86165B82C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65F2FA-6EDB-4FC3-9B87-F3F15C9D547F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39B531D9-285B-4275-B080-88DF66F0B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2F7BAA8-3294-4311-B39A-BF2842E494A2}" type="slidenum">
              <a:rPr lang="en-US" altLang="zh-CN" sz="1400">
                <a:latin typeface="Arial" panose="020B0604020202020204" pitchFamily="34" charset="0"/>
              </a:rPr>
              <a:pPr/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E7331EBB-9A32-4B9E-A39B-BE364AD98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76250"/>
            <a:ext cx="7364413" cy="43656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 </a:t>
            </a:r>
            <a:r>
              <a:rPr lang="zh-CN" altLang="en-US">
                <a:latin typeface="Times New Roman" panose="02020603050405020304" pitchFamily="18" charset="0"/>
              </a:rPr>
              <a:t>算符优先分析法</a:t>
            </a:r>
          </a:p>
        </p:txBody>
      </p:sp>
      <p:sp>
        <p:nvSpPr>
          <p:cNvPr id="1210371" name="Rectangle 3">
            <a:extLst>
              <a:ext uri="{FF2B5EF4-FFF2-40B4-BE49-F238E27FC236}">
                <a16:creationId xmlns:a16="http://schemas.microsoft.com/office/drawing/2014/main" id="{2AC7D07F-3D62-4691-8D38-211F87C901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7338"/>
            <a:ext cx="8351837" cy="504031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楷体_GB2312" pitchFamily="49" charset="-122"/>
              </a:rPr>
              <a:t>算术表达式分析的启示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楷体_GB2312" pitchFamily="49" charset="-122"/>
              </a:rPr>
              <a:t>算符优先关系的直观意义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楷体_GB2312" pitchFamily="49" charset="-122"/>
              </a:rPr>
              <a:t>+ ≮ *         + </a:t>
            </a:r>
            <a:r>
              <a:rPr lang="zh-CN" altLang="en-US">
                <a:latin typeface="楷体_GB2312" pitchFamily="49" charset="-122"/>
              </a:rPr>
              <a:t>的优先级低于 *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楷体_GB2312" pitchFamily="49" charset="-122"/>
              </a:rPr>
              <a:t>( ≡ )         ( </a:t>
            </a:r>
            <a:r>
              <a:rPr lang="zh-CN" altLang="en-US">
                <a:latin typeface="楷体_GB2312" pitchFamily="49" charset="-122"/>
              </a:rPr>
              <a:t>的优先级等于 </a:t>
            </a:r>
            <a:r>
              <a:rPr lang="en-US" altLang="zh-CN">
                <a:latin typeface="楷体_GB2312" pitchFamily="49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楷体_GB2312" pitchFamily="49" charset="-122"/>
              </a:rPr>
              <a:t>+ ≯ +         + </a:t>
            </a:r>
            <a:r>
              <a:rPr lang="zh-CN" altLang="en-US">
                <a:latin typeface="楷体_GB2312" pitchFamily="49" charset="-122"/>
              </a:rPr>
              <a:t>的优先级高于 </a:t>
            </a:r>
            <a:r>
              <a:rPr lang="en-US" altLang="zh-CN">
                <a:latin typeface="楷体_GB2312" pitchFamily="49" charset="-122"/>
              </a:rPr>
              <a:t>+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楷体_GB2312" pitchFamily="49" charset="-122"/>
              </a:rPr>
              <a:t>方法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楷体_GB2312" pitchFamily="49" charset="-122"/>
              </a:rPr>
              <a:t>将句型中的终结符号当作</a:t>
            </a:r>
            <a:r>
              <a:rPr lang="zh-CN" altLang="en-US"/>
              <a:t>“</a:t>
            </a:r>
            <a:r>
              <a:rPr lang="zh-CN" altLang="en-US">
                <a:latin typeface="楷体_GB2312" pitchFamily="49" charset="-122"/>
              </a:rPr>
              <a:t>算符</a:t>
            </a:r>
            <a:r>
              <a:rPr lang="zh-CN" altLang="en-US"/>
              <a:t>”</a:t>
            </a:r>
            <a:r>
              <a:rPr lang="zh-CN" altLang="en-US">
                <a:latin typeface="楷体_GB2312" pitchFamily="49" charset="-122"/>
              </a:rPr>
              <a:t>，借助于算符之间的优先关系确定句柄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A4B37670-9C82-41C3-96B3-27394639B3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0ED0C1-E76D-4786-A3D6-9450E9F2E9A4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2BB166B4-B277-44C5-8FDD-0CC7050DA9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FE8A45-9D22-454C-B460-5647EC12662F}" type="slidenum">
              <a:rPr lang="en-US" altLang="zh-CN" sz="1400">
                <a:latin typeface="Arial" panose="020B0604020202020204" pitchFamily="34" charset="0"/>
              </a:rPr>
              <a:pPr/>
              <a:t>19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1107215-C714-4329-AD99-8F12A6408B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266700"/>
            <a:ext cx="6994525" cy="7143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算术表达式文法的再分析</a:t>
            </a:r>
          </a:p>
        </p:txBody>
      </p:sp>
      <p:sp>
        <p:nvSpPr>
          <p:cNvPr id="1211395" name="Rectangle 3">
            <a:extLst>
              <a:ext uri="{FF2B5EF4-FFF2-40B4-BE49-F238E27FC236}">
                <a16:creationId xmlns:a16="http://schemas.microsoft.com/office/drawing/2014/main" id="{EA9A6459-BCFC-4854-B555-A9C8FF404B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65288"/>
            <a:ext cx="335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E→E-E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E→E*E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E→E/E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E→(E)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E→id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E→E+T| E-T| T  T→T*F| T/F| F  F→(E)|id</a:t>
            </a:r>
          </a:p>
        </p:txBody>
      </p:sp>
      <p:sp>
        <p:nvSpPr>
          <p:cNvPr id="1211396" name="Text Box 4">
            <a:extLst>
              <a:ext uri="{FF2B5EF4-FFF2-40B4-BE49-F238E27FC236}">
                <a16:creationId xmlns:a16="http://schemas.microsoft.com/office/drawing/2014/main" id="{4FCD2CA9-5B62-45B6-8FE6-20928E939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665288"/>
            <a:ext cx="37338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从如何去掉二义性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看对算符优先级的利用</a:t>
            </a:r>
          </a:p>
        </p:txBody>
      </p:sp>
      <p:sp>
        <p:nvSpPr>
          <p:cNvPr id="1211397" name="Text Box 5">
            <a:extLst>
              <a:ext uri="{FF2B5EF4-FFF2-40B4-BE49-F238E27FC236}">
                <a16:creationId xmlns:a16="http://schemas.microsoft.com/office/drawing/2014/main" id="{D50EEDB1-A3D7-4ACF-844C-9DDA9CD72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22688"/>
            <a:ext cx="4419600" cy="1246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句型的特征：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(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)*(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-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)/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/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/>
      <p:bldP spid="1211396" grpId="0"/>
      <p:bldP spid="12113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8BAFB65B-4054-4504-98E7-413036B429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7E9D68-4626-480E-AD54-35A441A9B929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41D1B860-0BE0-4876-B81E-F661F8AFF5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03C0DB-CB66-4E4A-9649-03CED863577A}" type="slidenum">
              <a:rPr lang="en-US" altLang="zh-CN" sz="1400">
                <a:latin typeface="Arial" panose="020B0604020202020204" pitchFamily="34" charset="0"/>
              </a:rPr>
              <a:pPr/>
              <a:t>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3FFEF49-48D1-428E-8D1B-20A672DE08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58775"/>
            <a:ext cx="7793037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第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章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/>
              <a:t>自底向上的语法分析 </a:t>
            </a:r>
          </a:p>
        </p:txBody>
      </p:sp>
      <p:sp>
        <p:nvSpPr>
          <p:cNvPr id="2180099" name="Rectangle 3">
            <a:extLst>
              <a:ext uri="{FF2B5EF4-FFF2-40B4-BE49-F238E27FC236}">
                <a16:creationId xmlns:a16="http://schemas.microsoft.com/office/drawing/2014/main" id="{23AAC0F9-C0E6-446A-825A-9425652573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782763"/>
            <a:ext cx="7366000" cy="4525962"/>
          </a:xfrm>
        </p:spPr>
        <p:txBody>
          <a:bodyPr/>
          <a:lstStyle/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5.1 </a:t>
            </a:r>
            <a:r>
              <a:rPr lang="zh-CN" altLang="en-US">
                <a:latin typeface="Times New Roman" panose="02020603050405020304" pitchFamily="18" charset="0"/>
              </a:rPr>
              <a:t>自底向上的语法分析概述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5.2 </a:t>
            </a:r>
            <a:r>
              <a:rPr lang="zh-CN" altLang="en-US">
                <a:latin typeface="Times New Roman" panose="02020603050405020304" pitchFamily="18" charset="0"/>
              </a:rPr>
              <a:t>算符优先分析法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5.3 LR</a:t>
            </a:r>
            <a:r>
              <a:rPr lang="zh-CN" altLang="en-US">
                <a:latin typeface="Times New Roman" panose="02020603050405020304" pitchFamily="18" charset="0"/>
              </a:rPr>
              <a:t>分析法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5.4 </a:t>
            </a:r>
            <a:r>
              <a:rPr lang="zh-CN" altLang="en-US">
                <a:latin typeface="Times New Roman" panose="02020603050405020304" pitchFamily="18" charset="0"/>
              </a:rPr>
              <a:t>语法分析程序的自动生成工具</a:t>
            </a:r>
            <a:r>
              <a:rPr lang="en-US" altLang="zh-CN">
                <a:latin typeface="Times New Roman" panose="02020603050405020304" pitchFamily="18" charset="0"/>
              </a:rPr>
              <a:t>Yacc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5.5 </a:t>
            </a:r>
            <a:r>
              <a:rPr lang="zh-CN" altLang="en-US">
                <a:latin typeface="Times New Roman" panose="02020603050405020304" pitchFamily="18" charset="0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0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736B3E66-9538-422F-B361-9695128925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583E2B-5B74-4F4A-92D6-27DF5A7D3F28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C72DEECD-826A-46EC-932F-2847E6AC3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5202D0-3EC6-4D0E-B3AF-9A7E36CB908A}" type="slidenum">
              <a:rPr lang="en-US" altLang="zh-CN" sz="1400">
                <a:latin typeface="Arial" panose="020B0604020202020204" pitchFamily="34" charset="0"/>
              </a:rPr>
              <a:pPr/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F5192242-82CE-468F-800E-2598F494BE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63550"/>
            <a:ext cx="3527425" cy="30162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算符文法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77D0E914-05C6-4631-9EEE-E628532C8C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1628775"/>
            <a:ext cx="8763000" cy="4651375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</a:rPr>
              <a:t>如果文法</a:t>
            </a:r>
            <a:r>
              <a:rPr lang="en-US" altLang="zh-CN">
                <a:latin typeface="Times New Roman" panose="02020603050405020304" pitchFamily="18" charset="0"/>
              </a:rPr>
              <a:t>G=</a:t>
            </a:r>
            <a:r>
              <a:rPr lang="zh-CN" altLang="en-US">
                <a:latin typeface="Times New Roman" panose="02020603050405020304" pitchFamily="18" charset="0"/>
              </a:rPr>
              <a:t>（ 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）中不存在形如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A→αBCβ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的产生式，则称之为算符文法</a:t>
            </a:r>
            <a:r>
              <a:rPr lang="en-US" altLang="zh-CN">
                <a:latin typeface="Times New Roman" panose="02020603050405020304" pitchFamily="18" charset="0"/>
              </a:rPr>
              <a:t>(OG —Operator Grammar)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即：如果文法 Ｇ 中不存在具有相邻非终结符的产生式，则称为算符文法。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日期占位符 3">
            <a:extLst>
              <a:ext uri="{FF2B5EF4-FFF2-40B4-BE49-F238E27FC236}">
                <a16:creationId xmlns:a16="http://schemas.microsoft.com/office/drawing/2014/main" id="{8677E849-C8F6-4781-8E69-A5BC209F8F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6AFF7F3-BF3F-4C52-B89A-C7A529D63C9D}" type="datetime1">
              <a:rPr lang="zh-CN" altLang="en-US" sz="1400" smtClean="0">
                <a:latin typeface="Arial" panose="020B0604020202020204" pitchFamily="34" charset="0"/>
              </a:rPr>
              <a:pPr>
                <a:buFontTx/>
                <a:buNone/>
              </a:pPr>
              <a:t>2024/5/7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056" name="灯片编号占位符 5">
            <a:extLst>
              <a:ext uri="{FF2B5EF4-FFF2-40B4-BE49-F238E27FC236}">
                <a16:creationId xmlns:a16="http://schemas.microsoft.com/office/drawing/2014/main" id="{8F53F164-3CD0-46FC-8721-19AB72199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</a:pPr>
            <a:fld id="{861C208E-C5A7-42D2-B66A-BE8FA979F3D6}" type="slidenum">
              <a:rPr lang="en-US" altLang="zh-CN" sz="1400">
                <a:latin typeface="Arial" panose="020B0604020202020204" pitchFamily="34" charset="0"/>
              </a:rPr>
              <a:pPr eaLnBrk="0" hangingPunct="0">
                <a:buFontTx/>
                <a:buNone/>
              </a:pPr>
              <a:t>21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13443" name="Rectangle 3">
            <a:extLst>
              <a:ext uri="{FF2B5EF4-FFF2-40B4-BE49-F238E27FC236}">
                <a16:creationId xmlns:a16="http://schemas.microsoft.com/office/drawing/2014/main" id="{CF1462D4-E573-477F-BFD9-55DFAF46A4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52513"/>
            <a:ext cx="8610600" cy="5329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5.1 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假设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是一个不含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产生式的文法，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均是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的语法变量，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的任何一对终结符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之间的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优先关系定义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⑴ 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≡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，当且仅当文法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中含有形如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的产生式；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⑵ 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≮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，当且仅当文法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中含有形如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的产生式，而且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   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   Cb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⑶ 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≯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，当且仅当文法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中含有形如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的产生式，而且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   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   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aC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⑷ 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无关系，当且仅当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的任何句型中都不相邻。</a:t>
            </a:r>
          </a:p>
          <a:p>
            <a:pPr>
              <a:lnSpc>
                <a:spcPct val="90000"/>
              </a:lnSpc>
            </a:pP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问题：什么是算符优先文法？</a:t>
            </a:r>
          </a:p>
        </p:txBody>
      </p:sp>
      <p:pic>
        <p:nvPicPr>
          <p:cNvPr id="2058" name="图片 336902">
            <a:extLst>
              <a:ext uri="{FF2B5EF4-FFF2-40B4-BE49-F238E27FC236}">
                <a16:creationId xmlns:a16="http://schemas.microsoft.com/office/drawing/2014/main" id="{3F3B8B1B-58E2-4E89-9A93-AE0F1BC3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7019925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2">
            <a:extLst>
              <a:ext uri="{FF2B5EF4-FFF2-40B4-BE49-F238E27FC236}">
                <a16:creationId xmlns:a16="http://schemas.microsoft.com/office/drawing/2014/main" id="{2A200131-121C-4D4F-A4F3-89FD322A9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9375"/>
            <a:ext cx="6788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ea typeface="黑体" panose="02010609060101010101" pitchFamily="49" charset="-122"/>
              </a:rPr>
              <a:t>5.2.1 </a:t>
            </a:r>
            <a:r>
              <a:rPr lang="zh-CN" altLang="en-US" sz="4400" b="1">
                <a:solidFill>
                  <a:schemeClr val="tx2"/>
                </a:solidFill>
                <a:ea typeface="黑体" panose="02010609060101010101" pitchFamily="49" charset="-122"/>
              </a:rPr>
              <a:t>算符优先文法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9BB4D19C-5661-4B3E-8D55-1819E13C967C}"/>
              </a:ext>
            </a:extLst>
          </p:cNvPr>
          <p:cNvGraphicFramePr>
            <a:graphicFrameLocks/>
          </p:cNvGraphicFramePr>
          <p:nvPr/>
        </p:nvGraphicFramePr>
        <p:xfrm>
          <a:off x="2794000" y="3471863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4" imgW="165028" imgH="228501" progId="Equation.DSMT4">
                  <p:embed/>
                </p:oleObj>
              </mc:Choice>
              <mc:Fallback>
                <p:oleObj r:id="rId4" imgW="165028" imgH="228501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471863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id="{9F715D71-FAB9-4A5C-977C-5F00DBDBF9A0}"/>
              </a:ext>
            </a:extLst>
          </p:cNvPr>
          <p:cNvGraphicFramePr>
            <a:graphicFrameLocks/>
          </p:cNvGraphicFramePr>
          <p:nvPr/>
        </p:nvGraphicFramePr>
        <p:xfrm>
          <a:off x="4283075" y="3433763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6" imgW="165028" imgH="228501" progId="Equation.DSMT4">
                  <p:embed/>
                </p:oleObj>
              </mc:Choice>
              <mc:Fallback>
                <p:oleObj r:id="rId6" imgW="165028" imgH="228501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3433763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9">
            <a:extLst>
              <a:ext uri="{FF2B5EF4-FFF2-40B4-BE49-F238E27FC236}">
                <a16:creationId xmlns:a16="http://schemas.microsoft.com/office/drawing/2014/main" id="{7E75B441-5DA3-4241-806E-D727012873BC}"/>
              </a:ext>
            </a:extLst>
          </p:cNvPr>
          <p:cNvGraphicFramePr>
            <a:graphicFrameLocks/>
          </p:cNvGraphicFramePr>
          <p:nvPr/>
        </p:nvGraphicFramePr>
        <p:xfrm>
          <a:off x="2794000" y="4308475"/>
          <a:ext cx="349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7" imgW="165028" imgH="228501" progId="Equation.DSMT4">
                  <p:embed/>
                </p:oleObj>
              </mc:Choice>
              <mc:Fallback>
                <p:oleObj r:id="rId7" imgW="165028" imgH="228501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308475"/>
                        <a:ext cx="3492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0">
            <a:extLst>
              <a:ext uri="{FF2B5EF4-FFF2-40B4-BE49-F238E27FC236}">
                <a16:creationId xmlns:a16="http://schemas.microsoft.com/office/drawing/2014/main" id="{07886F91-A83F-412D-AC64-0B6056C3297D}"/>
              </a:ext>
            </a:extLst>
          </p:cNvPr>
          <p:cNvGraphicFramePr>
            <a:graphicFrameLocks/>
          </p:cNvGraphicFramePr>
          <p:nvPr/>
        </p:nvGraphicFramePr>
        <p:xfrm>
          <a:off x="4283075" y="4308475"/>
          <a:ext cx="349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8" imgW="165028" imgH="228501" progId="Equation.DSMT4">
                  <p:embed/>
                </p:oleObj>
              </mc:Choice>
              <mc:Fallback>
                <p:oleObj r:id="rId8" imgW="165028" imgH="228501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4308475"/>
                        <a:ext cx="3492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日期占位符 3">
            <a:extLst>
              <a:ext uri="{FF2B5EF4-FFF2-40B4-BE49-F238E27FC236}">
                <a16:creationId xmlns:a16="http://schemas.microsoft.com/office/drawing/2014/main" id="{AD5499C8-B754-41F5-BF59-2E50150701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AE2F9E0-285E-4CD5-8922-42D306867BDE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077" name="灯片编号占位符 5">
            <a:extLst>
              <a:ext uri="{FF2B5EF4-FFF2-40B4-BE49-F238E27FC236}">
                <a16:creationId xmlns:a16="http://schemas.microsoft.com/office/drawing/2014/main" id="{1F07D470-B4B7-48FD-A068-37D1E7222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8ECB74-9FC1-4326-86D4-E80354058C1C}" type="slidenum">
              <a:rPr lang="en-US" altLang="zh-CN" sz="1400">
                <a:latin typeface="Arial" panose="020B0604020202020204" pitchFamily="34" charset="0"/>
              </a:rPr>
              <a:pPr/>
              <a:t>22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4174120B-1428-4BB9-9A5D-28D8F45AE9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266700"/>
            <a:ext cx="6994525" cy="71437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5.2.1 </a:t>
            </a:r>
            <a:r>
              <a:rPr lang="zh-CN" altLang="en-US">
                <a:latin typeface="Times New Roman" panose="02020603050405020304" pitchFamily="18" charset="0"/>
              </a:rPr>
              <a:t>算符优先文法</a:t>
            </a:r>
          </a:p>
        </p:txBody>
      </p:sp>
      <p:sp>
        <p:nvSpPr>
          <p:cNvPr id="1211395" name="Rectangle 3">
            <a:extLst>
              <a:ext uri="{FF2B5EF4-FFF2-40B4-BE49-F238E27FC236}">
                <a16:creationId xmlns:a16="http://schemas.microsoft.com/office/drawing/2014/main" id="{518FE040-1632-4E62-B08A-D1E4BDEF77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65288"/>
            <a:ext cx="335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E→E-E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E→E*E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E→E/E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E→(E)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E→id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6" name="Text Box 4">
            <a:extLst>
              <a:ext uri="{FF2B5EF4-FFF2-40B4-BE49-F238E27FC236}">
                <a16:creationId xmlns:a16="http://schemas.microsoft.com/office/drawing/2014/main" id="{EC5AF4BB-46AF-4400-B94C-3397685A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65288"/>
            <a:ext cx="3733800" cy="560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的优先关系？</a:t>
            </a:r>
          </a:p>
        </p:txBody>
      </p:sp>
      <p:sp>
        <p:nvSpPr>
          <p:cNvPr id="1211397" name="Text Box 5">
            <a:extLst>
              <a:ext uri="{FF2B5EF4-FFF2-40B4-BE49-F238E27FC236}">
                <a16:creationId xmlns:a16="http://schemas.microsoft.com/office/drawing/2014/main" id="{FB8FFEDA-7141-47CC-95F2-657BA6AAB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649538"/>
            <a:ext cx="4419600" cy="192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由E→E+E 和 E     E * 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可得：+ ≮*</a:t>
            </a:r>
            <a:endParaRPr kumimoji="0" lang="en-US" altLang="zh-CN" sz="2800" b="1"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3011A4B-9052-4E9F-8823-3A46B772676F}"/>
              </a:ext>
            </a:extLst>
          </p:cNvPr>
          <p:cNvGraphicFramePr>
            <a:graphicFrameLocks/>
          </p:cNvGraphicFramePr>
          <p:nvPr/>
        </p:nvGraphicFramePr>
        <p:xfrm>
          <a:off x="6553200" y="2649538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r:id="rId3" imgW="165028" imgH="228501" progId="Equation.DSMT4">
                  <p:embed/>
                </p:oleObj>
              </mc:Choice>
              <mc:Fallback>
                <p:oleObj r:id="rId3" imgW="165028" imgH="228501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49538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060D9B0F-9C68-487D-B3C9-23475A8A6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95788"/>
            <a:ext cx="4419600" cy="192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又由E→E*E 和 E     E + 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可得：+ ≯*</a:t>
            </a:r>
            <a:endParaRPr kumimoji="0"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4F20AFC0-56F7-4815-8E24-BC6B60ACED90}"/>
              </a:ext>
            </a:extLst>
          </p:cNvPr>
          <p:cNvGraphicFramePr>
            <a:graphicFrameLocks/>
          </p:cNvGraphicFramePr>
          <p:nvPr/>
        </p:nvGraphicFramePr>
        <p:xfrm>
          <a:off x="6864350" y="4395788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5" imgW="165028" imgH="228501" progId="Equation.DSMT4">
                  <p:embed/>
                </p:oleObj>
              </mc:Choice>
              <mc:Fallback>
                <p:oleObj r:id="rId5" imgW="165028" imgH="228501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4395788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DC55D206-948B-4855-B44D-B415C31C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91213"/>
            <a:ext cx="4419600" cy="560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的优先关系不唯一！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/>
      <p:bldP spid="1211396" grpId="0" bldLvl="0" animBg="1"/>
      <p:bldP spid="1211397" grpId="0" bldLvl="0" animBg="1"/>
      <p:bldP spid="3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日期占位符 3">
            <a:extLst>
              <a:ext uri="{FF2B5EF4-FFF2-40B4-BE49-F238E27FC236}">
                <a16:creationId xmlns:a16="http://schemas.microsoft.com/office/drawing/2014/main" id="{1725128B-3D09-424F-B2BA-378FFA4255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75763E-0E31-490D-8CC8-371C2AAA2BE4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100" name="灯片编号占位符 5">
            <a:extLst>
              <a:ext uri="{FF2B5EF4-FFF2-40B4-BE49-F238E27FC236}">
                <a16:creationId xmlns:a16="http://schemas.microsoft.com/office/drawing/2014/main" id="{54051489-61FD-43F3-9CAD-F32C0E557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1B1EE7-A3A0-42F5-8A3C-0E82BBB056F1}" type="slidenum">
              <a:rPr lang="en-US" altLang="zh-CN" sz="1400">
                <a:latin typeface="Arial" panose="020B0604020202020204" pitchFamily="34" charset="0"/>
              </a:rPr>
              <a:pPr/>
              <a:t>23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492DB46B-AFB7-4A13-B316-E4D080FE9E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266700"/>
            <a:ext cx="6994525" cy="7143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算术表达式文法的再分析</a:t>
            </a:r>
          </a:p>
        </p:txBody>
      </p:sp>
      <p:sp>
        <p:nvSpPr>
          <p:cNvPr id="1211395" name="Rectangle 3">
            <a:extLst>
              <a:ext uri="{FF2B5EF4-FFF2-40B4-BE49-F238E27FC236}">
                <a16:creationId xmlns:a16="http://schemas.microsoft.com/office/drawing/2014/main" id="{79609D39-EB4C-4C38-A890-A64ECE502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65288"/>
            <a:ext cx="335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E→E+T| E-T| T  T→T*F| T/F| F  F→(E)|id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9FEBC33-3974-4705-ACEC-E2A2EF0D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65288"/>
            <a:ext cx="3733800" cy="560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的优先关系？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B55564A6-FA4E-4813-83CF-C91AA5F1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649538"/>
            <a:ext cx="4419600" cy="192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由E→E+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T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 和 E    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T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 *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F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可得：* ≯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+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F19D263-C9A7-4556-8FAB-D9E7932DE56B}"/>
              </a:ext>
            </a:extLst>
          </p:cNvPr>
          <p:cNvGraphicFramePr>
            <a:graphicFrameLocks/>
          </p:cNvGraphicFramePr>
          <p:nvPr/>
        </p:nvGraphicFramePr>
        <p:xfrm>
          <a:off x="6553200" y="2649538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3" imgW="165028" imgH="228501" progId="Equation.DSMT4">
                  <p:embed/>
                </p:oleObj>
              </mc:Choice>
              <mc:Fallback>
                <p:oleObj r:id="rId3" imgW="165028" imgH="228501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49538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789C63ED-5CED-4145-ACF7-D6AFF9A10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11650"/>
            <a:ext cx="5014913" cy="1243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不能推出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≮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+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所以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的优先关系唯一！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/>
      <p:bldP spid="2" grpId="0" bldLvl="0" animBg="1"/>
      <p:bldP spid="3" grpId="0" bldLvl="0" animBg="1"/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D8D41EC3-2DBD-45CD-9B8A-DA8C3392D8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5CD8A1-F055-4414-A196-CBDDD29EA56C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3011" name="灯片编号占位符 5">
            <a:extLst>
              <a:ext uri="{FF2B5EF4-FFF2-40B4-BE49-F238E27FC236}">
                <a16:creationId xmlns:a16="http://schemas.microsoft.com/office/drawing/2014/main" id="{A30CE9AE-2942-4C15-913E-A70832EC4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7CF40C-17C9-4240-9334-9AD8D9047EFD}" type="slidenum">
              <a:rPr lang="en-US" altLang="zh-CN" sz="1400">
                <a:latin typeface="Arial" panose="020B0604020202020204" pitchFamily="34" charset="0"/>
              </a:rPr>
              <a:pPr/>
              <a:t>24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A1AEFAF-3482-4721-91F0-EAD39152C3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33375"/>
            <a:ext cx="5543550" cy="7620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5.2.1 </a:t>
            </a:r>
            <a:r>
              <a:rPr lang="zh-CN" altLang="en-US">
                <a:latin typeface="Times New Roman" panose="02020603050405020304" pitchFamily="18" charset="0"/>
              </a:rPr>
              <a:t>算符优先文法</a:t>
            </a:r>
          </a:p>
        </p:txBody>
      </p:sp>
      <p:sp>
        <p:nvSpPr>
          <p:cNvPr id="1214467" name="Rectangle 3">
            <a:extLst>
              <a:ext uri="{FF2B5EF4-FFF2-40B4-BE49-F238E27FC236}">
                <a16:creationId xmlns:a16="http://schemas.microsoft.com/office/drawing/2014/main" id="{AB09DD8F-A773-4221-8248-8468008838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773238"/>
            <a:ext cx="8631238" cy="482441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）为</a:t>
            </a:r>
            <a:r>
              <a:rPr lang="en-US" altLang="zh-CN">
                <a:latin typeface="Times New Roman" panose="02020603050405020304" pitchFamily="18" charset="0"/>
              </a:rPr>
              <a:t>OG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a,b∈V</a:t>
            </a:r>
            <a:r>
              <a:rPr lang="en-US" altLang="zh-CN" baseline="-25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, a≡b, a ≮b, a ≯b </a:t>
            </a:r>
            <a:r>
              <a:rPr lang="zh-CN" altLang="en-US">
                <a:latin typeface="Times New Roman" panose="02020603050405020304" pitchFamily="18" charset="0"/>
              </a:rPr>
              <a:t>至多有一个成立，则称之为算符优先文法</a:t>
            </a:r>
            <a:r>
              <a:rPr lang="en-US" altLang="zh-CN">
                <a:latin typeface="Times New Roman" panose="02020603050405020304" pitchFamily="18" charset="0"/>
              </a:rPr>
              <a:t>(OPG —Operator Precedence Grammar)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——</a:t>
            </a:r>
            <a:r>
              <a:rPr lang="zh-CN" altLang="en-US">
                <a:latin typeface="Times New Roman" panose="02020603050405020304" pitchFamily="18" charset="0"/>
              </a:rPr>
              <a:t>在无</a:t>
            </a:r>
            <a:r>
              <a:rPr lang="en-US" altLang="zh-CN">
                <a:latin typeface="Times New Roman" panose="02020603050405020304" pitchFamily="18" charset="0"/>
              </a:rPr>
              <a:t>ε</a:t>
            </a:r>
            <a:r>
              <a:rPr lang="zh-CN" altLang="en-US">
                <a:latin typeface="Times New Roman" panose="02020603050405020304" pitchFamily="18" charset="0"/>
              </a:rPr>
              <a:t>产生式的算符文法Ｇ中，如果任意两个终结符之间至多有一种优先关系，则称为算符优先文法。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39C22A53-1E2D-44AE-A3EB-10FCAA45D3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B4CB6F-6718-449D-9393-3AAE924448AB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89A79AC3-EEB2-446B-AC76-EF2F1F79BE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493160-161E-4D62-9210-AEDB6CE21810}" type="slidenum">
              <a:rPr lang="en-US" altLang="zh-CN" sz="1400">
                <a:latin typeface="Arial" panose="020B0604020202020204" pitchFamily="34" charset="0"/>
              </a:rPr>
              <a:pPr/>
              <a:t>25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63A445D-34A6-47FB-875F-9B197298C6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7600" y="260350"/>
            <a:ext cx="7054850" cy="8636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5.2.2 </a:t>
            </a:r>
            <a:r>
              <a:rPr lang="zh-CN" altLang="en-US">
                <a:latin typeface="Times New Roman" panose="02020603050405020304" pitchFamily="18" charset="0"/>
              </a:rPr>
              <a:t>算符优先矩阵的构造</a:t>
            </a:r>
            <a:endParaRPr lang="zh-CN" altLang="en-US" sz="320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5491" name="Rectangle 3">
            <a:extLst>
              <a:ext uri="{FF2B5EF4-FFF2-40B4-BE49-F238E27FC236}">
                <a16:creationId xmlns:a16="http://schemas.microsoft.com/office/drawing/2014/main" id="{21C0788D-15C0-46DA-838D-7B694FEB54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8775"/>
            <a:ext cx="8559800" cy="5040313"/>
          </a:xfrm>
        </p:spPr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优先关系的确定</a:t>
            </a:r>
          </a:p>
          <a:p>
            <a:pPr lvl="1" eaLnBrk="1" hangingPunct="1"/>
            <a:r>
              <a:rPr lang="zh-CN" altLang="en-US" b="0" dirty="0">
                <a:latin typeface="Times New Roman" panose="02020603050405020304" pitchFamily="18" charset="0"/>
              </a:rPr>
              <a:t>根据优先关系的定义</a:t>
            </a:r>
          </a:p>
          <a:p>
            <a:pPr lvl="2" eaLnBrk="1" hangingPunct="1"/>
            <a:r>
              <a:rPr lang="en-US" altLang="zh-CN" b="0" dirty="0" err="1">
                <a:latin typeface="Times New Roman" panose="02020603050405020304" pitchFamily="18" charset="0"/>
              </a:rPr>
              <a:t>a≮b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0" dirty="0">
                <a:latin typeface="Times New Roman" panose="02020603050405020304" pitchFamily="18" charset="0"/>
              </a:rPr>
              <a:t> A→…</a:t>
            </a:r>
            <a:r>
              <a:rPr lang="en-US" altLang="zh-CN" b="0" dirty="0" err="1">
                <a:latin typeface="Times New Roman" panose="02020603050405020304" pitchFamily="18" charset="0"/>
              </a:rPr>
              <a:t>aB</a:t>
            </a:r>
            <a:r>
              <a:rPr lang="en-US" altLang="zh-CN" b="0" dirty="0">
                <a:latin typeface="Times New Roman" panose="02020603050405020304" pitchFamily="18" charset="0"/>
              </a:rPr>
              <a:t>…∈P</a:t>
            </a:r>
            <a:r>
              <a:rPr lang="zh-CN" altLang="en-US" b="0" dirty="0">
                <a:latin typeface="Times New Roman" panose="02020603050405020304" pitchFamily="18" charset="0"/>
              </a:rPr>
              <a:t>且</a:t>
            </a:r>
            <a:r>
              <a:rPr lang="en-US" altLang="zh-CN" b="0" dirty="0">
                <a:latin typeface="Times New Roman" panose="02020603050405020304" pitchFamily="18" charset="0"/>
              </a:rPr>
              <a:t>(B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b…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b="0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…)</a:t>
            </a:r>
          </a:p>
          <a:p>
            <a:pPr lvl="2" eaLnBrk="1" hangingPunct="1"/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需要求出非终结符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派生出的第一个终结符集</a:t>
            </a:r>
          </a:p>
          <a:p>
            <a:pPr lvl="2" eaLnBrk="1" hangingPunct="1"/>
            <a:r>
              <a:rPr lang="en-US" altLang="zh-CN" b="0" dirty="0" err="1">
                <a:latin typeface="Times New Roman" panose="02020603050405020304" pitchFamily="18" charset="0"/>
              </a:rPr>
              <a:t>a≯b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0" dirty="0">
                <a:latin typeface="Times New Roman" panose="02020603050405020304" pitchFamily="18" charset="0"/>
              </a:rPr>
              <a:t> A→…Bb…∈P</a:t>
            </a:r>
            <a:r>
              <a:rPr lang="zh-CN" altLang="en-US" b="0" dirty="0">
                <a:latin typeface="Times New Roman" panose="02020603050405020304" pitchFamily="18" charset="0"/>
              </a:rPr>
              <a:t>且</a:t>
            </a:r>
            <a:r>
              <a:rPr lang="en-US" altLang="zh-CN" b="0" dirty="0">
                <a:latin typeface="Times New Roman" panose="02020603050405020304" pitchFamily="18" charset="0"/>
              </a:rPr>
              <a:t>(B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…a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b="0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2" eaLnBrk="1" hangingPunct="1"/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需要求出非终结符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派生出的最后一个终结符集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设</a:t>
            </a:r>
            <a:r>
              <a:rPr lang="en-US" altLang="zh-CN" b="0" dirty="0">
                <a:latin typeface="Times New Roman" panose="02020603050405020304" pitchFamily="18" charset="0"/>
              </a:rPr>
              <a:t>G=</a:t>
            </a:r>
            <a:r>
              <a:rPr lang="zh-CN" altLang="en-US" b="0" dirty="0">
                <a:latin typeface="Times New Roman" panose="02020603050405020304" pitchFamily="18" charset="0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</a:rPr>
              <a:t>V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T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P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S</a:t>
            </a:r>
            <a:r>
              <a:rPr lang="zh-CN" altLang="en-US" b="0" dirty="0">
                <a:latin typeface="Times New Roman" panose="02020603050405020304" pitchFamily="18" charset="0"/>
              </a:rPr>
              <a:t>）为</a:t>
            </a:r>
            <a:r>
              <a:rPr lang="en-US" altLang="zh-CN" b="0" dirty="0">
                <a:latin typeface="Times New Roman" panose="02020603050405020304" pitchFamily="18" charset="0"/>
              </a:rPr>
              <a:t>OG</a:t>
            </a:r>
            <a:r>
              <a:rPr lang="zh-CN" altLang="en-US" b="0" dirty="0">
                <a:latin typeface="Times New Roman" panose="02020603050405020304" pitchFamily="18" charset="0"/>
              </a:rPr>
              <a:t>，则定义</a:t>
            </a:r>
          </a:p>
          <a:p>
            <a:pPr lvl="1" eaLnBrk="1" hangingPunct="1"/>
            <a:r>
              <a:rPr lang="en-US" altLang="zh-CN" sz="2400" b="0" dirty="0">
                <a:latin typeface="Times New Roman" panose="02020603050405020304" pitchFamily="18" charset="0"/>
              </a:rPr>
              <a:t>FIRSTOP(A)={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b|A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b…</a:t>
            </a:r>
            <a:r>
              <a:rPr lang="zh-CN" altLang="en-US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A</a:t>
            </a:r>
            <a:r>
              <a:rPr lang="en-US" altLang="zh-CN" sz="2400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Bb…,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b∈T,B</a:t>
            </a:r>
            <a:r>
              <a:rPr lang="en-US" altLang="zh-CN" sz="2400" b="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</a:rPr>
              <a:t>∈V}</a:t>
            </a:r>
          </a:p>
          <a:p>
            <a:pPr lvl="1" eaLnBrk="1" hangingPunct="1"/>
            <a:r>
              <a:rPr lang="en-US" altLang="zh-CN" sz="2400" b="0" dirty="0">
                <a:latin typeface="Times New Roman" panose="02020603050405020304" pitchFamily="18" charset="0"/>
              </a:rPr>
              <a:t>LASTOP(A)={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b|A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…b</a:t>
            </a:r>
            <a:r>
              <a:rPr lang="zh-CN" altLang="en-US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A</a:t>
            </a:r>
            <a:r>
              <a:rPr lang="en-US" altLang="zh-CN" sz="2400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bB,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b∈T,B</a:t>
            </a:r>
            <a:r>
              <a:rPr lang="en-US" altLang="zh-CN" sz="2400" b="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</a:rPr>
              <a:t>∈V}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>
            <a:extLst>
              <a:ext uri="{FF2B5EF4-FFF2-40B4-BE49-F238E27FC236}">
                <a16:creationId xmlns:a16="http://schemas.microsoft.com/office/drawing/2014/main" id="{5BBFAB34-7142-464F-AF1C-9B9746816F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330CE1-4713-4E58-B094-95909AE3C6E0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 dirty="0">
              <a:latin typeface="Tahoma" panose="020B0604030504040204" pitchFamily="34" charset="0"/>
            </a:endParaRPr>
          </a:p>
        </p:txBody>
      </p:sp>
      <p:sp>
        <p:nvSpPr>
          <p:cNvPr id="45059" name="灯片编号占位符 5">
            <a:extLst>
              <a:ext uri="{FF2B5EF4-FFF2-40B4-BE49-F238E27FC236}">
                <a16:creationId xmlns:a16="http://schemas.microsoft.com/office/drawing/2014/main" id="{E5E42292-0A3F-42CD-8743-1C54D4FE6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0FBC5E-9669-4070-81FE-2B34C7A6D252}" type="slidenum">
              <a:rPr lang="en-US" altLang="zh-CN" sz="1400">
                <a:latin typeface="Arial" panose="020B0604020202020204" pitchFamily="34" charset="0"/>
              </a:rPr>
              <a:pPr/>
              <a:t>26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16514" name="Rectangle 2">
            <a:extLst>
              <a:ext uri="{FF2B5EF4-FFF2-40B4-BE49-F238E27FC236}">
                <a16:creationId xmlns:a16="http://schemas.microsoft.com/office/drawing/2014/main" id="{A4F04205-94AD-40B2-98B3-89D34F46D6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04813"/>
            <a:ext cx="7364413" cy="436562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算符优先关系矩阵的构造</a:t>
            </a:r>
          </a:p>
        </p:txBody>
      </p:sp>
      <p:sp>
        <p:nvSpPr>
          <p:cNvPr id="1216515" name="Rectangle 3">
            <a:extLst>
              <a:ext uri="{FF2B5EF4-FFF2-40B4-BE49-F238E27FC236}">
                <a16:creationId xmlns:a16="http://schemas.microsoft.com/office/drawing/2014/main" id="{0B13ABFC-26E0-48DC-AF33-A26DF3A39E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844675"/>
            <a:ext cx="8642350" cy="4105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→…ab… ;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→…aBb…, </a:t>
            </a:r>
            <a:r>
              <a:rPr lang="zh-CN" altLang="en-US" sz="3600">
                <a:latin typeface="Times New Roman" panose="02020603050405020304" pitchFamily="18" charset="0"/>
              </a:rPr>
              <a:t>则</a:t>
            </a:r>
            <a:r>
              <a:rPr lang="en-US" altLang="zh-CN" sz="3600">
                <a:latin typeface="Times New Roman" panose="02020603050405020304" pitchFamily="18" charset="0"/>
              </a:rPr>
              <a:t>a≡b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→…aB…,</a:t>
            </a:r>
            <a:r>
              <a:rPr lang="zh-CN" altLang="en-US" sz="3600">
                <a:latin typeface="Times New Roman" panose="02020603050405020304" pitchFamily="18" charset="0"/>
              </a:rPr>
              <a:t>则对</a:t>
            </a:r>
            <a:r>
              <a:rPr lang="zh-CN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600">
                <a:latin typeface="Times New Roman" panose="02020603050405020304" pitchFamily="18" charset="0"/>
              </a:rPr>
              <a:t>b∈FIRSTOP(B),a≮b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→…Bb…,</a:t>
            </a:r>
            <a:r>
              <a:rPr lang="zh-CN" altLang="en-US" sz="3600">
                <a:latin typeface="Times New Roman" panose="02020603050405020304" pitchFamily="18" charset="0"/>
              </a:rPr>
              <a:t>则对</a:t>
            </a:r>
            <a:r>
              <a:rPr lang="zh-CN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600">
                <a:latin typeface="Times New Roman" panose="02020603050405020304" pitchFamily="18" charset="0"/>
              </a:rPr>
              <a:t>a∈LASTOP(B), a≯b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if A→B…∈P,then FIRSTOP(B)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 FIRSTOP(A)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if A→…B∈P,then LASTOP(B)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 LASTOP(A)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问题：编程求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FIRSTOP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LASTOP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067082-5C46-4B74-90FE-E5EBB2FA2F7E}"/>
              </a:ext>
            </a:extLst>
          </p:cNvPr>
          <p:cNvSpPr txBox="1"/>
          <p:nvPr/>
        </p:nvSpPr>
        <p:spPr>
          <a:xfrm>
            <a:off x="1889124" y="5703728"/>
            <a:ext cx="5961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与其他终结符的优先关系？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07B1F5-852F-4555-90E6-FBA7F9183F1A}"/>
                  </a:ext>
                </a:extLst>
              </p:cNvPr>
              <p:cNvSpPr txBox="1"/>
              <p:nvPr/>
            </p:nvSpPr>
            <p:spPr>
              <a:xfrm>
                <a:off x="1891619" y="6196171"/>
                <a:ext cx="596106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添加：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→#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07B1F5-852F-4555-90E6-FBA7F9183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19" y="6196171"/>
                <a:ext cx="5961063" cy="492443"/>
              </a:xfrm>
              <a:prstGeom prst="rect">
                <a:avLst/>
              </a:prstGeom>
              <a:blipFill>
                <a:blip r:embed="rId2"/>
                <a:stretch>
                  <a:fillRect l="-1840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1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4" grpId="0"/>
      <p:bldP spid="1216515" grpId="0" build="p"/>
      <p:bldP spid="2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6083F992-4537-47EB-AC10-C65EA559EE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92E7BF-52AD-4129-8676-5B2B46E642FF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5C9C0BF3-1658-4E37-9E82-7A5A51BAA6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1F13F1-F053-44C1-AB9D-1912E3483030}" type="slidenum">
              <a:rPr lang="en-US" altLang="zh-CN" sz="1400">
                <a:latin typeface="Arial" panose="020B0604020202020204" pitchFamily="34" charset="0"/>
              </a:rPr>
              <a:pPr/>
              <a:t>27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279DF5E5-0E0C-4F02-87BF-13E972B52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266700"/>
            <a:ext cx="6419850" cy="7143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算符优先关系矩阵的构造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857ACB9-682E-45A1-9AA3-2BEAD877E1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62113"/>
            <a:ext cx="8569325" cy="5006975"/>
          </a:xfrm>
        </p:spPr>
        <p:txBody>
          <a:bodyPr/>
          <a:lstStyle/>
          <a:p>
            <a:pPr marL="609600" indent="-609600" eaLnBrk="1" hangingPunct="1"/>
            <a:r>
              <a:rPr lang="en-US" altLang="zh-CN" dirty="0">
                <a:latin typeface="楷体_GB2312" pitchFamily="49" charset="-122"/>
              </a:rPr>
              <a:t>A</a:t>
            </a:r>
            <a:r>
              <a:rPr lang="en-US" altLang="zh-CN" sz="3600" dirty="0">
                <a:latin typeface="楷体_GB2312" pitchFamily="49" charset="-122"/>
              </a:rPr>
              <a:t>→X</a:t>
            </a:r>
            <a:r>
              <a:rPr lang="en-US" altLang="zh-CN" sz="3600" baseline="-25000" dirty="0">
                <a:latin typeface="楷体_GB2312" pitchFamily="49" charset="-122"/>
              </a:rPr>
              <a:t>1</a:t>
            </a:r>
            <a:r>
              <a:rPr lang="en-US" altLang="zh-CN" sz="3600" dirty="0">
                <a:latin typeface="楷体_GB2312" pitchFamily="49" charset="-122"/>
              </a:rPr>
              <a:t>X</a:t>
            </a:r>
            <a:r>
              <a:rPr lang="en-US" altLang="zh-CN" sz="3600" baseline="-25000" dirty="0">
                <a:latin typeface="楷体_GB2312" pitchFamily="49" charset="-122"/>
              </a:rPr>
              <a:t>2</a:t>
            </a:r>
            <a:r>
              <a:rPr lang="en-US" altLang="zh-CN" sz="3600" dirty="0"/>
              <a:t>…</a:t>
            </a:r>
            <a:r>
              <a:rPr lang="en-US" altLang="zh-CN" sz="3600" dirty="0" err="1">
                <a:latin typeface="楷体_GB2312" pitchFamily="49" charset="-122"/>
              </a:rPr>
              <a:t>X</a:t>
            </a:r>
            <a:r>
              <a:rPr lang="en-US" altLang="zh-CN" sz="3600" baseline="-25000" dirty="0" err="1">
                <a:latin typeface="楷体_GB2312" pitchFamily="49" charset="-122"/>
              </a:rPr>
              <a:t>n</a:t>
            </a:r>
            <a:endParaRPr lang="en-US" altLang="zh-CN" sz="3600" baseline="-25000" dirty="0">
              <a:latin typeface="楷体_GB2312" pitchFamily="49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楷体_GB2312" pitchFamily="49" charset="-122"/>
              </a:rPr>
              <a:t>如果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∈TT</a:t>
            </a:r>
            <a:r>
              <a:rPr lang="zh-CN" altLang="en-US" sz="3200" dirty="0">
                <a:latin typeface="楷体_GB2312" pitchFamily="49" charset="-122"/>
              </a:rPr>
              <a:t>则： 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</a:rPr>
              <a:t>≡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楷体_GB2312" pitchFamily="49" charset="-122"/>
              </a:rPr>
              <a:t>如果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i+2</a:t>
            </a:r>
            <a:r>
              <a:rPr lang="en-US" altLang="zh-CN" sz="3200" dirty="0">
                <a:latin typeface="楷体_GB2312" pitchFamily="49" charset="-122"/>
              </a:rPr>
              <a:t>∈TVT</a:t>
            </a:r>
            <a:r>
              <a:rPr lang="zh-CN" altLang="en-US" sz="3200" dirty="0">
                <a:latin typeface="楷体_GB2312" pitchFamily="49" charset="-122"/>
              </a:rPr>
              <a:t>则：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</a:rPr>
              <a:t>≡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楷体_GB2312" pitchFamily="49" charset="-122"/>
              </a:rPr>
              <a:t>如果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∈TV</a:t>
            </a:r>
            <a:r>
              <a:rPr lang="zh-CN" altLang="en-US" sz="3200" dirty="0">
                <a:latin typeface="楷体_GB2312" pitchFamily="49" charset="-122"/>
              </a:rPr>
              <a:t>则：</a:t>
            </a:r>
            <a:r>
              <a:rPr lang="zh-CN" altLang="en-US" sz="3200" dirty="0">
                <a:latin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dirty="0" err="1">
                <a:latin typeface="楷体_GB2312" pitchFamily="49" charset="-122"/>
              </a:rPr>
              <a:t>∈FIRSTOP</a:t>
            </a:r>
            <a:r>
              <a:rPr lang="en-US" altLang="zh-CN" sz="3200" dirty="0">
                <a:latin typeface="楷体_GB2312" pitchFamily="49" charset="-122"/>
              </a:rPr>
              <a:t>(X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)</a:t>
            </a:r>
            <a:r>
              <a:rPr lang="zh-CN" altLang="en-US" sz="3200" dirty="0">
                <a:latin typeface="楷体_GB2312" pitchFamily="49" charset="-122"/>
              </a:rPr>
              <a:t>，</a:t>
            </a:r>
            <a:r>
              <a:rPr lang="en-US" altLang="zh-CN" sz="3200" dirty="0" err="1">
                <a:latin typeface="楷体_GB2312" pitchFamily="49" charset="-122"/>
              </a:rPr>
              <a:t>X</a:t>
            </a:r>
            <a:r>
              <a:rPr lang="en-US" altLang="zh-CN" sz="3200" baseline="-25000" dirty="0" err="1">
                <a:latin typeface="楷体_GB2312" pitchFamily="49" charset="-122"/>
              </a:rPr>
              <a:t>i</a:t>
            </a:r>
            <a:r>
              <a:rPr lang="en-US" altLang="zh-CN" dirty="0" err="1">
                <a:latin typeface="楷体_GB2312" pitchFamily="49" charset="-122"/>
              </a:rPr>
              <a:t>≮a</a:t>
            </a:r>
            <a:endParaRPr lang="en-US" altLang="zh-CN" dirty="0">
              <a:latin typeface="楷体_GB2312" pitchFamily="49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楷体_GB2312" pitchFamily="49" charset="-122"/>
              </a:rPr>
              <a:t>如果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∈VT</a:t>
            </a:r>
            <a:r>
              <a:rPr lang="zh-CN" altLang="en-US" sz="3200" dirty="0">
                <a:latin typeface="楷体_GB2312" pitchFamily="49" charset="-122"/>
              </a:rPr>
              <a:t>则：</a:t>
            </a:r>
            <a:r>
              <a:rPr lang="zh-CN" altLang="en-US" sz="3200" dirty="0">
                <a:latin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dirty="0" err="1">
                <a:latin typeface="楷体_GB2312" pitchFamily="49" charset="-122"/>
              </a:rPr>
              <a:t>∈LASTOP</a:t>
            </a:r>
            <a:r>
              <a:rPr lang="en-US" altLang="zh-CN" sz="3200" dirty="0">
                <a:latin typeface="楷体_GB2312" pitchFamily="49" charset="-122"/>
              </a:rPr>
              <a:t>(X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)</a:t>
            </a:r>
            <a:r>
              <a:rPr lang="zh-CN" altLang="en-US" sz="3200" dirty="0">
                <a:latin typeface="楷体_GB2312" pitchFamily="49" charset="-122"/>
              </a:rPr>
              <a:t>， </a:t>
            </a:r>
            <a:r>
              <a:rPr lang="en-US" altLang="zh-CN" sz="3200" dirty="0">
                <a:latin typeface="楷体_GB2312" pitchFamily="49" charset="-122"/>
              </a:rPr>
              <a:t>a</a:t>
            </a:r>
            <a:r>
              <a:rPr lang="en-US" altLang="zh-CN" dirty="0">
                <a:latin typeface="楷体_GB2312" pitchFamily="49" charset="-122"/>
              </a:rPr>
              <a:t>≯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>
            <a:extLst>
              <a:ext uri="{FF2B5EF4-FFF2-40B4-BE49-F238E27FC236}">
                <a16:creationId xmlns:a16="http://schemas.microsoft.com/office/drawing/2014/main" id="{47A12A32-FBD9-4D49-833F-21620A0E5A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C50F06-8805-48DD-8D19-2FE457DA10C1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676E3ED4-C57D-4759-B06A-1EA1B5C80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40C643-B925-415F-BE57-0525C3554338}" type="slidenum">
              <a:rPr lang="en-US" altLang="zh-CN" sz="1400">
                <a:latin typeface="Arial" panose="020B0604020202020204" pitchFamily="34" charset="0"/>
              </a:rPr>
              <a:pPr/>
              <a:t>28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048BC303-F4B7-49F5-AD72-D65B0C4B8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266700"/>
            <a:ext cx="6419850" cy="7143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算符优先关系矩阵的构造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180311B8-7A74-493E-8A0B-04F292CF46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62113"/>
            <a:ext cx="8569325" cy="5006975"/>
          </a:xfrm>
        </p:spPr>
        <p:txBody>
          <a:bodyPr/>
          <a:lstStyle/>
          <a:p>
            <a:pPr marL="609600" indent="-609600" eaLnBrk="1" hangingPunct="1"/>
            <a:r>
              <a:rPr lang="zh-CN" altLang="en-US" sz="3600" baseline="-25000">
                <a:solidFill>
                  <a:srgbClr val="FF00FF"/>
                </a:solidFill>
                <a:latin typeface="楷体_GB2312" pitchFamily="49" charset="-122"/>
              </a:rPr>
              <a:t>练习</a:t>
            </a:r>
            <a:r>
              <a:rPr lang="zh-CN" altLang="en-US" sz="3600" baseline="-25000">
                <a:latin typeface="楷体_GB2312" pitchFamily="49" charset="-122"/>
              </a:rPr>
              <a:t>：求解以为文法中变量的</a:t>
            </a:r>
            <a:r>
              <a:rPr lang="en-US" altLang="zh-CN" sz="3600" baseline="-25000">
                <a:latin typeface="楷体_GB2312" pitchFamily="49" charset="-122"/>
              </a:rPr>
              <a:t>FIRSTOP</a:t>
            </a:r>
            <a:r>
              <a:rPr lang="zh-CN" altLang="en-US" sz="3600" baseline="-25000">
                <a:latin typeface="楷体_GB2312" pitchFamily="49" charset="-122"/>
              </a:rPr>
              <a:t>和</a:t>
            </a:r>
            <a:r>
              <a:rPr lang="en-US" altLang="zh-CN" sz="3600" baseline="-25000">
                <a:latin typeface="楷体_GB2312" pitchFamily="49" charset="-122"/>
              </a:rPr>
              <a:t>LASTOP</a:t>
            </a:r>
            <a:r>
              <a:rPr lang="zh-CN" altLang="en-US" sz="3600" baseline="-25000">
                <a:latin typeface="楷体_GB2312" pitchFamily="49" charset="-122"/>
              </a:rPr>
              <a:t>集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endParaRPr lang="en-US" altLang="zh-CN" sz="3200" baseline="-25000">
              <a:latin typeface="楷体_GB2312" pitchFamily="49" charset="-122"/>
            </a:endParaRPr>
          </a:p>
        </p:txBody>
      </p:sp>
      <p:sp>
        <p:nvSpPr>
          <p:cNvPr id="47110" name="文本框 1">
            <a:extLst>
              <a:ext uri="{FF2B5EF4-FFF2-40B4-BE49-F238E27FC236}">
                <a16:creationId xmlns:a16="http://schemas.microsoft.com/office/drawing/2014/main" id="{06ED2132-BE43-4983-A80F-E806C5804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254250"/>
            <a:ext cx="69945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FF"/>
                </a:solidFill>
              </a:rPr>
              <a:t>E→E+T| E-T| T       T→T*F| T/F| F          F→(E)|id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68F747-C64D-4525-9D9D-63CA6BF61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805113"/>
            <a:ext cx="5268913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FIRSTOP</a:t>
            </a:r>
            <a:r>
              <a:rPr lang="zh-CN" altLang="en-US"/>
              <a:t>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={+</a:t>
            </a:r>
            <a:r>
              <a:rPr lang="zh-CN" altLang="en-US"/>
              <a:t>，</a:t>
            </a:r>
            <a:r>
              <a:rPr lang="en-US" altLang="zh-CN"/>
              <a:t>-</a:t>
            </a:r>
            <a:r>
              <a:rPr lang="zh-CN" altLang="en-US"/>
              <a:t>，</a:t>
            </a:r>
            <a:r>
              <a:rPr lang="en-US" altLang="zh-CN"/>
              <a:t>*</a:t>
            </a:r>
            <a:r>
              <a:rPr lang="zh-CN" altLang="en-US"/>
              <a:t>，</a:t>
            </a:r>
            <a:r>
              <a:rPr lang="en-US" altLang="zh-CN"/>
              <a:t>/</a:t>
            </a:r>
            <a:r>
              <a:rPr lang="zh-CN" altLang="en-US"/>
              <a:t>，</a:t>
            </a:r>
            <a:r>
              <a:rPr lang="en-US" altLang="zh-CN"/>
              <a:t>(, id}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FIRSTOP</a:t>
            </a:r>
            <a:r>
              <a:rPr lang="zh-CN" altLang="en-US"/>
              <a:t>（</a:t>
            </a:r>
            <a:r>
              <a:rPr lang="en-US" altLang="zh-CN"/>
              <a:t>T</a:t>
            </a:r>
            <a:r>
              <a:rPr lang="zh-CN" altLang="en-US"/>
              <a:t>）</a:t>
            </a:r>
            <a:r>
              <a:rPr lang="en-US" altLang="zh-CN"/>
              <a:t>={*</a:t>
            </a:r>
            <a:r>
              <a:rPr lang="zh-CN" altLang="en-US"/>
              <a:t>，</a:t>
            </a:r>
            <a:r>
              <a:rPr lang="en-US" altLang="zh-CN"/>
              <a:t>/</a:t>
            </a:r>
            <a:r>
              <a:rPr lang="zh-CN" altLang="en-US"/>
              <a:t>，</a:t>
            </a:r>
            <a:r>
              <a:rPr lang="en-US" altLang="zh-CN"/>
              <a:t>(, id}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FIRSTOP</a:t>
            </a:r>
            <a:r>
              <a:rPr lang="zh-CN" altLang="en-US"/>
              <a:t>（</a:t>
            </a:r>
            <a:r>
              <a:rPr lang="en-US" altLang="zh-CN"/>
              <a:t>F</a:t>
            </a:r>
            <a:r>
              <a:rPr lang="zh-CN" altLang="en-US"/>
              <a:t>）</a:t>
            </a:r>
            <a:r>
              <a:rPr lang="en-US" altLang="zh-CN"/>
              <a:t>={(, id}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LASTOP(E)={+</a:t>
            </a:r>
            <a:r>
              <a:rPr lang="zh-CN" altLang="en-US"/>
              <a:t>，</a:t>
            </a:r>
            <a:r>
              <a:rPr lang="en-US" altLang="zh-CN"/>
              <a:t>-</a:t>
            </a:r>
            <a:r>
              <a:rPr lang="zh-CN" altLang="en-US"/>
              <a:t>，</a:t>
            </a:r>
            <a:r>
              <a:rPr lang="en-US" altLang="zh-CN"/>
              <a:t>*</a:t>
            </a:r>
            <a:r>
              <a:rPr lang="zh-CN" altLang="en-US"/>
              <a:t>，</a:t>
            </a:r>
            <a:r>
              <a:rPr lang="en-US" altLang="zh-CN"/>
              <a:t>/</a:t>
            </a:r>
            <a:r>
              <a:rPr lang="zh-CN" altLang="en-US"/>
              <a:t>，</a:t>
            </a:r>
            <a:r>
              <a:rPr lang="en-US" altLang="zh-CN"/>
              <a:t>), id}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LASTOP(T)={</a:t>
            </a:r>
            <a:r>
              <a:rPr lang="en-US" altLang="zh-CN">
                <a:sym typeface="楷体_GB2312" pitchFamily="49" charset="-122"/>
              </a:rPr>
              <a:t>*</a:t>
            </a:r>
            <a:r>
              <a:rPr lang="zh-CN" altLang="en-US">
                <a:sym typeface="楷体_GB2312" pitchFamily="49" charset="-122"/>
              </a:rPr>
              <a:t>，</a:t>
            </a:r>
            <a:r>
              <a:rPr lang="en-US" altLang="zh-CN">
                <a:sym typeface="楷体_GB2312" pitchFamily="49" charset="-122"/>
              </a:rPr>
              <a:t>/</a:t>
            </a:r>
            <a:r>
              <a:rPr lang="zh-CN" altLang="en-US">
                <a:sym typeface="楷体_GB2312" pitchFamily="49" charset="-122"/>
              </a:rPr>
              <a:t>，</a:t>
            </a:r>
            <a:r>
              <a:rPr lang="en-US" altLang="zh-CN">
                <a:sym typeface="楷体_GB2312" pitchFamily="49" charset="-122"/>
              </a:rPr>
              <a:t>), id}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LASTOP(F)={</a:t>
            </a:r>
            <a:r>
              <a:rPr lang="en-US" altLang="zh-CN">
                <a:sym typeface="楷体_GB2312" pitchFamily="49" charset="-122"/>
              </a:rPr>
              <a:t>), id}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6E6C1D-6EAD-4406-805F-708E2F28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5611813"/>
            <a:ext cx="724058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问题：知道了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FIRSTOP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LASTOP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，如何求所有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终结符的优先关系？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4">
            <a:extLst>
              <a:ext uri="{FF2B5EF4-FFF2-40B4-BE49-F238E27FC236}">
                <a16:creationId xmlns:a16="http://schemas.microsoft.com/office/drawing/2014/main" id="{3CF0CE9F-8974-4999-8D2C-92612BA1A0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A35288-815C-4F22-AC8F-450719BA0D78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8131" name="灯片编号占位符 6">
            <a:extLst>
              <a:ext uri="{FF2B5EF4-FFF2-40B4-BE49-F238E27FC236}">
                <a16:creationId xmlns:a16="http://schemas.microsoft.com/office/drawing/2014/main" id="{896C469E-8767-43C0-9113-911BBBBCB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FD300C-CE87-4C0A-9C71-002801B7F95B}" type="slidenum">
              <a:rPr lang="en-US" altLang="zh-CN" sz="1400">
                <a:latin typeface="Arial" panose="020B0604020202020204" pitchFamily="34" charset="0"/>
              </a:rPr>
              <a:pPr/>
              <a:t>29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079B881B-4061-4795-BD02-6695F0D285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9963" y="331788"/>
            <a:ext cx="8066087" cy="793750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 </a:t>
            </a:r>
            <a:r>
              <a:rPr lang="en-US" altLang="zh-CN" sz="4000">
                <a:latin typeface="Times New Roman" panose="02020603050405020304" pitchFamily="18" charset="0"/>
              </a:rPr>
              <a:t>5.6 </a:t>
            </a:r>
            <a:r>
              <a:rPr lang="zh-CN" altLang="en-US" sz="4000">
                <a:latin typeface="Times New Roman" panose="02020603050405020304" pitchFamily="18" charset="0"/>
              </a:rPr>
              <a:t>表达式文法的算符优先关系</a:t>
            </a:r>
          </a:p>
        </p:txBody>
      </p:sp>
      <p:sp>
        <p:nvSpPr>
          <p:cNvPr id="48133" name="Line 4">
            <a:extLst>
              <a:ext uri="{FF2B5EF4-FFF2-40B4-BE49-F238E27FC236}">
                <a16:creationId xmlns:a16="http://schemas.microsoft.com/office/drawing/2014/main" id="{D42CFF04-E95B-472C-AA6F-06C3BEEB6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2338388"/>
            <a:ext cx="685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5">
            <a:extLst>
              <a:ext uri="{FF2B5EF4-FFF2-40B4-BE49-F238E27FC236}">
                <a16:creationId xmlns:a16="http://schemas.microsoft.com/office/drawing/2014/main" id="{FF6F8E85-DA2A-4C55-80BD-674B37A48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2871788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6">
            <a:extLst>
              <a:ext uri="{FF2B5EF4-FFF2-40B4-BE49-F238E27FC236}">
                <a16:creationId xmlns:a16="http://schemas.microsoft.com/office/drawing/2014/main" id="{31E2B918-FC84-4651-9EE2-C283B028E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3394075"/>
            <a:ext cx="68580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7">
            <a:extLst>
              <a:ext uri="{FF2B5EF4-FFF2-40B4-BE49-F238E27FC236}">
                <a16:creationId xmlns:a16="http://schemas.microsoft.com/office/drawing/2014/main" id="{4AC48ADA-4B76-42D9-9967-3138B0F51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3862388"/>
            <a:ext cx="6858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8">
            <a:extLst>
              <a:ext uri="{FF2B5EF4-FFF2-40B4-BE49-F238E27FC236}">
                <a16:creationId xmlns:a16="http://schemas.microsoft.com/office/drawing/2014/main" id="{33512187-FD8F-4B5B-9B1A-309F27A14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1881188"/>
            <a:ext cx="0" cy="408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9">
            <a:extLst>
              <a:ext uri="{FF2B5EF4-FFF2-40B4-BE49-F238E27FC236}">
                <a16:creationId xmlns:a16="http://schemas.microsoft.com/office/drawing/2014/main" id="{E882D610-AFF7-4894-8F26-AA377B956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913" y="4395788"/>
            <a:ext cx="6932612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0">
            <a:extLst>
              <a:ext uri="{FF2B5EF4-FFF2-40B4-BE49-F238E27FC236}">
                <a16:creationId xmlns:a16="http://schemas.microsoft.com/office/drawing/2014/main" id="{52B40A17-3173-458E-920D-D25444D80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3" y="4852988"/>
            <a:ext cx="7010400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1">
            <a:extLst>
              <a:ext uri="{FF2B5EF4-FFF2-40B4-BE49-F238E27FC236}">
                <a16:creationId xmlns:a16="http://schemas.microsoft.com/office/drawing/2014/main" id="{F5C49ACC-3DC5-4BCE-8303-B0048713FA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913" y="5386388"/>
            <a:ext cx="6934200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2">
            <a:extLst>
              <a:ext uri="{FF2B5EF4-FFF2-40B4-BE49-F238E27FC236}">
                <a16:creationId xmlns:a16="http://schemas.microsoft.com/office/drawing/2014/main" id="{A016F3E8-32B7-4B48-9335-7BA9DABC0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3" y="5919788"/>
            <a:ext cx="6932612" cy="17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3">
            <a:extLst>
              <a:ext uri="{FF2B5EF4-FFF2-40B4-BE49-F238E27FC236}">
                <a16:creationId xmlns:a16="http://schemas.microsoft.com/office/drawing/2014/main" id="{4F9E5558-97AF-40AE-AE1F-57B38616A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1881188"/>
            <a:ext cx="22225" cy="405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4">
            <a:extLst>
              <a:ext uri="{FF2B5EF4-FFF2-40B4-BE49-F238E27FC236}">
                <a16:creationId xmlns:a16="http://schemas.microsoft.com/office/drawing/2014/main" id="{3F31B6B3-5673-4859-8927-583EDED67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1881188"/>
            <a:ext cx="30163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5">
            <a:extLst>
              <a:ext uri="{FF2B5EF4-FFF2-40B4-BE49-F238E27FC236}">
                <a16:creationId xmlns:a16="http://schemas.microsoft.com/office/drawing/2014/main" id="{367CCCB5-8EAD-442C-8246-E4783CA8E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3013" y="1881188"/>
            <a:ext cx="127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6">
            <a:extLst>
              <a:ext uri="{FF2B5EF4-FFF2-40B4-BE49-F238E27FC236}">
                <a16:creationId xmlns:a16="http://schemas.microsoft.com/office/drawing/2014/main" id="{4FA47E0B-6106-4139-8A77-C8FFBECB8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7413" y="1881188"/>
            <a:ext cx="0" cy="408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17">
            <a:extLst>
              <a:ext uri="{FF2B5EF4-FFF2-40B4-BE49-F238E27FC236}">
                <a16:creationId xmlns:a16="http://schemas.microsoft.com/office/drawing/2014/main" id="{93E3A3B4-26ED-42DF-8849-6380104A5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2775" y="1957388"/>
            <a:ext cx="7938" cy="397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18">
            <a:extLst>
              <a:ext uri="{FF2B5EF4-FFF2-40B4-BE49-F238E27FC236}">
                <a16:creationId xmlns:a16="http://schemas.microsoft.com/office/drawing/2014/main" id="{5EFBE40C-EECB-4199-A81C-EBE4B763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1957388"/>
            <a:ext cx="1588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7F9FE0A1-3163-491D-B5ED-014A521F9F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0150" y="1957388"/>
            <a:ext cx="4763" cy="396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581" name="Rectangle 21">
            <a:extLst>
              <a:ext uri="{FF2B5EF4-FFF2-40B4-BE49-F238E27FC236}">
                <a16:creationId xmlns:a16="http://schemas.microsoft.com/office/drawing/2014/main" id="{65D520B0-BA20-4315-B786-C0DEC87A2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1728788"/>
            <a:ext cx="71628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3600" b="1">
                <a:latin typeface="宋体" panose="02010600030101010101" pitchFamily="2" charset="-122"/>
              </a:rPr>
              <a:t>+	-	*	/	(	)	id	</a:t>
            </a:r>
          </a:p>
        </p:txBody>
      </p:sp>
      <p:sp>
        <p:nvSpPr>
          <p:cNvPr id="1218582" name="Text Box 22">
            <a:extLst>
              <a:ext uri="{FF2B5EF4-FFF2-40B4-BE49-F238E27FC236}">
                <a16:creationId xmlns:a16="http://schemas.microsoft.com/office/drawing/2014/main" id="{044EF504-0238-4AED-907A-F0FA3FAAC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2386013"/>
            <a:ext cx="685800" cy="3992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+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*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/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sz="3200" b="1">
                <a:latin typeface="宋体" panose="02010600030101010101" pitchFamily="2" charset="-122"/>
              </a:rPr>
              <a:t>（）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id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endParaRPr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1218583" name="Rectangle 23">
            <a:extLst>
              <a:ext uri="{FF2B5EF4-FFF2-40B4-BE49-F238E27FC236}">
                <a16:creationId xmlns:a16="http://schemas.microsoft.com/office/drawing/2014/main" id="{E1699835-5C5B-410D-8686-ADDF2F0C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3383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</a:t>
            </a:r>
          </a:p>
        </p:txBody>
      </p:sp>
      <p:sp>
        <p:nvSpPr>
          <p:cNvPr id="1218584" name="Rectangle 24">
            <a:extLst>
              <a:ext uri="{FF2B5EF4-FFF2-40B4-BE49-F238E27FC236}">
                <a16:creationId xmlns:a16="http://schemas.microsoft.com/office/drawing/2014/main" id="{231B1A7F-F956-498A-B2B1-C75D8BC1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871788"/>
            <a:ext cx="67897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	 ≯	≮ 	≮ 	≮   ≯	 ≮ 	 </a:t>
            </a:r>
          </a:p>
        </p:txBody>
      </p:sp>
      <p:sp>
        <p:nvSpPr>
          <p:cNvPr id="1218585" name="Rectangle 25">
            <a:extLst>
              <a:ext uri="{FF2B5EF4-FFF2-40B4-BE49-F238E27FC236}">
                <a16:creationId xmlns:a16="http://schemas.microsoft.com/office/drawing/2014/main" id="{0E5E5FA9-A2FD-4C73-B345-9D339FBF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328988"/>
            <a:ext cx="67897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	 ≯	≯	≯	≮   ≯ 	 ≮ 	 </a:t>
            </a:r>
          </a:p>
        </p:txBody>
      </p:sp>
      <p:sp>
        <p:nvSpPr>
          <p:cNvPr id="1218586" name="Rectangle 26">
            <a:extLst>
              <a:ext uri="{FF2B5EF4-FFF2-40B4-BE49-F238E27FC236}">
                <a16:creationId xmlns:a16="http://schemas.microsoft.com/office/drawing/2014/main" id="{BD34E348-F413-4290-81FB-020B64BB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716338"/>
            <a:ext cx="71977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</a:t>
            </a:r>
            <a:r>
              <a:rPr lang="en-US" altLang="zh-CN" sz="4000" b="1">
                <a:latin typeface="宋体" panose="02010600030101010101" pitchFamily="2" charset="-122"/>
              </a:rPr>
              <a:t>	</a:t>
            </a:r>
            <a:r>
              <a:rPr lang="en-US" altLang="zh-CN" sz="3200" b="1">
                <a:latin typeface="宋体" panose="02010600030101010101" pitchFamily="2" charset="-122"/>
              </a:rPr>
              <a:t>≯	≯	≯	≮   ≯ 	 ≮ 	 </a:t>
            </a:r>
          </a:p>
        </p:txBody>
      </p:sp>
      <p:sp>
        <p:nvSpPr>
          <p:cNvPr id="1218587" name="Rectangle 27">
            <a:extLst>
              <a:ext uri="{FF2B5EF4-FFF2-40B4-BE49-F238E27FC236}">
                <a16:creationId xmlns:a16="http://schemas.microsoft.com/office/drawing/2014/main" id="{6E00514C-1A22-400D-AD28-9F5CB077E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5" y="4343400"/>
            <a:ext cx="670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   ≮  ≮	  ≮	  ≮   ≡   ≮</a:t>
            </a:r>
          </a:p>
        </p:txBody>
      </p:sp>
      <p:sp>
        <p:nvSpPr>
          <p:cNvPr id="1218588" name="Rectangle 28">
            <a:extLst>
              <a:ext uri="{FF2B5EF4-FFF2-40B4-BE49-F238E27FC236}">
                <a16:creationId xmlns:a16="http://schemas.microsoft.com/office/drawing/2014/main" id="{D93D3A34-E15B-4E48-A535-4807697D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4700588"/>
            <a:ext cx="65849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	 ≯	≯	≯ 	     ≯	 	</a:t>
            </a:r>
          </a:p>
        </p:txBody>
      </p:sp>
      <p:sp>
        <p:nvSpPr>
          <p:cNvPr id="1218589" name="Rectangle 29">
            <a:extLst>
              <a:ext uri="{FF2B5EF4-FFF2-40B4-BE49-F238E27FC236}">
                <a16:creationId xmlns:a16="http://schemas.microsoft.com/office/drawing/2014/main" id="{6B47DAFF-27E3-4170-92A4-996B0274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5310188"/>
            <a:ext cx="67897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	 ≯	≯	≯	     ≯	 	 </a:t>
            </a:r>
          </a:p>
        </p:txBody>
      </p:sp>
      <p:sp>
        <p:nvSpPr>
          <p:cNvPr id="1218590" name="Rectangle 30">
            <a:extLst>
              <a:ext uri="{FF2B5EF4-FFF2-40B4-BE49-F238E27FC236}">
                <a16:creationId xmlns:a16="http://schemas.microsoft.com/office/drawing/2014/main" id="{11167D62-127C-4195-9019-D0D831F5F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</a:t>
            </a:r>
          </a:p>
        </p:txBody>
      </p:sp>
      <p:sp>
        <p:nvSpPr>
          <p:cNvPr id="1218591" name="Rectangle 31">
            <a:extLst>
              <a:ext uri="{FF2B5EF4-FFF2-40B4-BE49-F238E27FC236}">
                <a16:creationId xmlns:a16="http://schemas.microsoft.com/office/drawing/2014/main" id="{FF1B1C1E-BF30-414E-859B-8CA5DB12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</a:t>
            </a:r>
          </a:p>
        </p:txBody>
      </p:sp>
      <p:sp>
        <p:nvSpPr>
          <p:cNvPr id="1218592" name="Rectangle 32">
            <a:extLst>
              <a:ext uri="{FF2B5EF4-FFF2-40B4-BE49-F238E27FC236}">
                <a16:creationId xmlns:a16="http://schemas.microsoft.com/office/drawing/2014/main" id="{8D264EB3-A346-4C39-B686-B21E6FD2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</a:t>
            </a:r>
          </a:p>
        </p:txBody>
      </p:sp>
      <p:sp>
        <p:nvSpPr>
          <p:cNvPr id="1218593" name="Rectangle 33">
            <a:extLst>
              <a:ext uri="{FF2B5EF4-FFF2-40B4-BE49-F238E27FC236}">
                <a16:creationId xmlns:a16="http://schemas.microsoft.com/office/drawing/2014/main" id="{23E8CD03-457A-41C0-B10C-87FF403FE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</a:t>
            </a:r>
          </a:p>
        </p:txBody>
      </p:sp>
      <p:sp>
        <p:nvSpPr>
          <p:cNvPr id="1218594" name="Rectangle 34">
            <a:extLst>
              <a:ext uri="{FF2B5EF4-FFF2-40B4-BE49-F238E27FC236}">
                <a16:creationId xmlns:a16="http://schemas.microsoft.com/office/drawing/2014/main" id="{F9839A89-0CB3-4626-91A2-A7CA1BA5C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</a:t>
            </a:r>
          </a:p>
        </p:txBody>
      </p:sp>
      <p:sp>
        <p:nvSpPr>
          <p:cNvPr id="1218595" name="Rectangle 35">
            <a:extLst>
              <a:ext uri="{FF2B5EF4-FFF2-40B4-BE49-F238E27FC236}">
                <a16:creationId xmlns:a16="http://schemas.microsoft.com/office/drawing/2014/main" id="{58C8B708-674A-4FF7-AA82-E5B3DB9B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2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21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21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2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2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1" grpId="0"/>
      <p:bldP spid="1218582" grpId="0" bldLvl="0" animBg="1"/>
      <p:bldP spid="1218583" grpId="0"/>
      <p:bldP spid="1218584" grpId="0"/>
      <p:bldP spid="1218585" grpId="0"/>
      <p:bldP spid="1218586" grpId="0"/>
      <p:bldP spid="1218587" grpId="0"/>
      <p:bldP spid="1218588" grpId="0"/>
      <p:bldP spid="1218589" grpId="0"/>
      <p:bldP spid="1218590" grpId="0"/>
      <p:bldP spid="1218591" grpId="0"/>
      <p:bldP spid="1218592" grpId="0"/>
      <p:bldP spid="1218593" grpId="0"/>
      <p:bldP spid="1218594" grpId="0"/>
      <p:bldP spid="12185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1D1D69C2-3B3F-4944-AC4E-24F4DE1802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323CC0-4A33-4571-88F9-1D7B75D2EF5F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EDAE6763-F517-4820-A8BC-1C7FB4088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F5AA02-A62A-493E-A64B-98275934668E}" type="slidenum">
              <a:rPr lang="en-US" altLang="zh-CN" sz="1400">
                <a:latin typeface="Arial" panose="020B0604020202020204" pitchFamily="34" charset="0"/>
              </a:rPr>
              <a:pPr/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8A8808C9-8E2C-45C8-9333-3DEE3C6A26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33375"/>
            <a:ext cx="7105650" cy="792163"/>
          </a:xfrm>
        </p:spPr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5.1 </a:t>
            </a:r>
            <a:r>
              <a:rPr lang="zh-CN" altLang="en-US" sz="4000">
                <a:latin typeface="Times New Roman" panose="02020603050405020304" pitchFamily="18" charset="0"/>
              </a:rPr>
              <a:t>自底向上的语法分析概述</a:t>
            </a:r>
          </a:p>
        </p:txBody>
      </p:sp>
      <p:sp>
        <p:nvSpPr>
          <p:cNvPr id="1184771" name="Rectangle 3">
            <a:extLst>
              <a:ext uri="{FF2B5EF4-FFF2-40B4-BE49-F238E27FC236}">
                <a16:creationId xmlns:a16="http://schemas.microsoft.com/office/drawing/2014/main" id="{70258695-265C-43B6-89C7-B29916A0D5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76375"/>
            <a:ext cx="8424862" cy="454501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600">
                <a:latin typeface="楷体_GB2312" pitchFamily="49" charset="-122"/>
              </a:rPr>
              <a:t>思想</a:t>
            </a:r>
          </a:p>
          <a:p>
            <a:pPr marL="277813" lvl="1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从输入串出发，反复利用产生式进行归约，如果最后能得到文法的开始符号，则输入串是句子，否则输入串有语法错误。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sz="3600">
                <a:latin typeface="楷体_GB2312" pitchFamily="49" charset="-122"/>
              </a:rPr>
              <a:t>核心</a:t>
            </a:r>
          </a:p>
          <a:p>
            <a:pPr marL="277813" lvl="1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寻找句型中的当前归约对象</a:t>
            </a:r>
            <a:r>
              <a:rPr lang="en-US" altLang="zh-CN"/>
              <a:t>——“</a:t>
            </a:r>
            <a:r>
              <a:rPr lang="zh-CN" altLang="en-US">
                <a:latin typeface="楷体_GB2312" pitchFamily="49" charset="-122"/>
              </a:rPr>
              <a:t>句柄</a:t>
            </a:r>
            <a:r>
              <a:rPr lang="zh-CN" altLang="en-US"/>
              <a:t>”</a:t>
            </a:r>
            <a:r>
              <a:rPr lang="zh-CN" altLang="en-US">
                <a:latin typeface="楷体_GB2312" pitchFamily="49" charset="-122"/>
              </a:rPr>
              <a:t>进行归约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用不同的方法寻找句柄，就可获得不同的分析方法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>
            <a:extLst>
              <a:ext uri="{FF2B5EF4-FFF2-40B4-BE49-F238E27FC236}">
                <a16:creationId xmlns:a16="http://schemas.microsoft.com/office/drawing/2014/main" id="{27329327-8A27-4089-9A4C-838C389CA9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8C0DD9-64CA-4A21-A8BE-D82C6518B20D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26AEABE1-38EB-44D1-BC4F-B3B36832D8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E52B12-C4D7-4658-8E1E-8377ACA010CB}" type="slidenum">
              <a:rPr lang="en-US" altLang="zh-CN" sz="1400">
                <a:latin typeface="Arial" panose="020B0604020202020204" pitchFamily="34" charset="0"/>
              </a:rPr>
              <a:pPr/>
              <a:t>30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D25F5FB0-5229-4D48-ACEC-4B2788604E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5375" y="290513"/>
            <a:ext cx="6932613" cy="7620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5.2.3 </a:t>
            </a:r>
            <a:r>
              <a:rPr lang="zh-CN" altLang="en-US">
                <a:latin typeface="Times New Roman" panose="02020603050405020304" pitchFamily="18" charset="0"/>
              </a:rPr>
              <a:t>算符优先分析算法</a:t>
            </a:r>
          </a:p>
        </p:txBody>
      </p:sp>
      <p:sp>
        <p:nvSpPr>
          <p:cNvPr id="1219587" name="Rectangle 3">
            <a:extLst>
              <a:ext uri="{FF2B5EF4-FFF2-40B4-BE49-F238E27FC236}">
                <a16:creationId xmlns:a16="http://schemas.microsoft.com/office/drawing/2014/main" id="{27B81A1B-7B7B-4865-9B42-66B3FD0C8C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84775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latin typeface="楷体_GB2312" pitchFamily="49" charset="-122"/>
              </a:rPr>
              <a:t> </a:t>
            </a:r>
            <a:r>
              <a:rPr lang="zh-CN" altLang="en-US" sz="3600" dirty="0">
                <a:latin typeface="楷体_GB2312" pitchFamily="49" charset="-122"/>
              </a:rPr>
              <a:t>原理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识别句柄并归约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各种优先关系存放在算符优先分析表中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利用≯识别句柄尾，利用≮识别句柄头，分析栈存放已识别部分，比较栈顶和下一输入符号的关系，如果是句柄尾，则沿栈顶向下寻找句柄头，找到后弹出句柄，归约为非终结符。</a:t>
            </a:r>
          </a:p>
          <a:p>
            <a:pPr marL="198438" lvl="1" indent="-7938" eaLnBrk="1" hangingPunct="1">
              <a:lnSpc>
                <a:spcPct val="120000"/>
              </a:lnSpc>
            </a:pPr>
            <a:endParaRPr lang="en-US" altLang="zh-CN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2">
            <a:extLst>
              <a:ext uri="{FF2B5EF4-FFF2-40B4-BE49-F238E27FC236}">
                <a16:creationId xmlns:a16="http://schemas.microsoft.com/office/drawing/2014/main" id="{8452D7F9-35D9-46C3-AA0F-6145937273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198907F-7FA0-4BA4-928A-58561B27E488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0179" name="灯片编号占位符 4">
            <a:extLst>
              <a:ext uri="{FF2B5EF4-FFF2-40B4-BE49-F238E27FC236}">
                <a16:creationId xmlns:a16="http://schemas.microsoft.com/office/drawing/2014/main" id="{B8D92C73-0AF2-4AB7-8A15-D31279AE8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7DFC22-F8ED-4D4B-9D55-9E0B5944DE5B}" type="slidenum">
              <a:rPr lang="en-US" altLang="zh-CN" sz="1400">
                <a:latin typeface="Arial" panose="020B0604020202020204" pitchFamily="34" charset="0"/>
              </a:rPr>
              <a:pPr/>
              <a:t>31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BEC7A5B-9B25-4180-863C-3F2471D5C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838200"/>
            <a:ext cx="1981200" cy="3667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Font typeface="Arial" charset="0"/>
              <a:buNone/>
              <a:defRPr/>
            </a:pPr>
            <a:endParaRPr lang="zh-CN" sz="1800">
              <a:solidFill>
                <a:schemeClr val="folHlink"/>
              </a:solidFill>
            </a:endParaRP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A405940C-63B6-473B-A6C4-C3723B42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8913"/>
            <a:ext cx="8170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hlink"/>
                </a:solidFill>
                <a:ea typeface="楷体_GB2312" pitchFamily="49" charset="-122"/>
              </a:rPr>
              <a:t>5.7 E→E+T|E-T|T    T→T*F|T/F|F    F→(E)|id</a:t>
            </a: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试利用算符优先分析法对</a:t>
            </a:r>
            <a:r>
              <a:rPr lang="en-US" altLang="zh-CN" sz="2800" b="1">
                <a:solidFill>
                  <a:schemeClr val="hlink"/>
                </a:solidFill>
                <a:ea typeface="楷体_GB2312" pitchFamily="49" charset="-122"/>
              </a:rPr>
              <a:t>id+id</a:t>
            </a: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进行分析</a:t>
            </a:r>
          </a:p>
        </p:txBody>
      </p:sp>
      <p:graphicFrame>
        <p:nvGraphicFramePr>
          <p:cNvPr id="344070" name="内容占位符 344069">
            <a:extLst>
              <a:ext uri="{FF2B5EF4-FFF2-40B4-BE49-F238E27FC236}">
                <a16:creationId xmlns:a16="http://schemas.microsoft.com/office/drawing/2014/main" id="{5D8B9A08-7F04-4F37-B51D-128C01E7569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601663" y="1820863"/>
          <a:ext cx="8002587" cy="420052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01282843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308700883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384054769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4112840000"/>
                    </a:ext>
                  </a:extLst>
                </a:gridCol>
                <a:gridCol w="2347912">
                  <a:extLst>
                    <a:ext uri="{9D8B030D-6E8A-4147-A177-3AD203B41FA5}">
                      <a16:colId xmlns:a16="http://schemas.microsoft.com/office/drawing/2014/main" val="1107357885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步骤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优先关系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动作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50697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58150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 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#≮id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移进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267541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#≮id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973771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移进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940016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#F+ 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移进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930710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#F+F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+≮id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992105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#≮+≯#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0527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B7C46CA-7AD3-4C8E-8533-962AB25C40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76375" y="260350"/>
            <a:ext cx="2590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219587" name="Rectangle 3">
            <a:extLst>
              <a:ext uri="{FF2B5EF4-FFF2-40B4-BE49-F238E27FC236}">
                <a16:creationId xmlns:a16="http://schemas.microsoft.com/office/drawing/2014/main" id="{8973EC3B-3BE9-4A5A-A943-B780EBE966D2}"/>
              </a:ext>
            </a:extLst>
          </p:cNvPr>
          <p:cNvSpPr>
            <a:spLocks noGrp="1"/>
          </p:cNvSpPr>
          <p:nvPr/>
        </p:nvSpPr>
        <p:spPr bwMode="auto">
          <a:xfrm>
            <a:off x="323850" y="1484313"/>
            <a:ext cx="8569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>
                <a:solidFill>
                  <a:srgbClr val="FF00FF"/>
                </a:solidFill>
                <a:latin typeface="楷体_GB2312" pitchFamily="49" charset="-122"/>
              </a:rPr>
              <a:t> </a:t>
            </a:r>
            <a:r>
              <a:rPr lang="zh-CN" altLang="en-US" sz="3600" b="1">
                <a:solidFill>
                  <a:srgbClr val="FF00FF"/>
                </a:solidFill>
                <a:latin typeface="楷体_GB2312" pitchFamily="49" charset="-122"/>
              </a:rPr>
              <a:t>已知文法</a:t>
            </a:r>
            <a:r>
              <a:rPr lang="en-US" altLang="zh-CN" sz="3600" b="1">
                <a:solidFill>
                  <a:srgbClr val="FF00FF"/>
                </a:solidFill>
                <a:latin typeface="楷体_GB2312" pitchFamily="49" charset="-122"/>
              </a:rPr>
              <a:t>G</a:t>
            </a:r>
            <a:r>
              <a:rPr lang="zh-CN" altLang="en-US" sz="3600" b="1">
                <a:solidFill>
                  <a:srgbClr val="FF00FF"/>
                </a:solidFill>
                <a:latin typeface="楷体_GB2312" pitchFamily="49" charset="-122"/>
              </a:rPr>
              <a:t>为：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  <a:sym typeface="楷体_GB2312" pitchFamily="49" charset="-122"/>
              </a:rPr>
              <a:t>S</a:t>
            </a:r>
            <a:r>
              <a:rPr lang="en-US" altLang="zh-CN" sz="2800" b="1">
                <a:solidFill>
                  <a:srgbClr val="FF00FF"/>
                </a:solidFill>
              </a:rPr>
              <a:t>→SaF|F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</a:rPr>
              <a:t>F→FbP|P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</a:rPr>
              <a:t>P→c|d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</a:rPr>
              <a:t>(1)</a:t>
            </a:r>
            <a:r>
              <a:rPr lang="zh-CN" altLang="en-US" sz="2800" b="1">
                <a:solidFill>
                  <a:srgbClr val="0000FF"/>
                </a:solidFill>
              </a:rPr>
              <a:t>求优先关系矩阵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</a:rPr>
              <a:t>(2)</a:t>
            </a:r>
            <a:r>
              <a:rPr lang="zh-CN" altLang="en-US" sz="2800" b="1">
                <a:solidFill>
                  <a:srgbClr val="0000FF"/>
                </a:solidFill>
              </a:rPr>
              <a:t>利用上述优先关系矩阵分析符号串</a:t>
            </a:r>
            <a:r>
              <a:rPr lang="en-US" altLang="zh-CN" sz="2800" b="1">
                <a:solidFill>
                  <a:srgbClr val="0000FF"/>
                </a:solidFill>
              </a:rPr>
              <a:t>cadbc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 sz="2800" b="1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1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1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9CE910AA-5684-4E71-97C8-30BDEC02BC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685ABC-5917-46EE-A686-CE5BFC6F4B69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9E7351CD-4670-46BE-9AB6-AD9BFFE6EE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537432B-4C9C-4A95-B441-268A440D8EA9}" type="slidenum">
              <a:rPr lang="en-US" altLang="zh-CN" sz="1400">
                <a:latin typeface="Arial" panose="020B0604020202020204" pitchFamily="34" charset="0"/>
              </a:rPr>
              <a:pPr/>
              <a:t>33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C10170C-B55A-444C-B02C-71E0CD653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260350"/>
            <a:ext cx="2590800" cy="720725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问题</a:t>
            </a:r>
          </a:p>
        </p:txBody>
      </p:sp>
      <p:sp>
        <p:nvSpPr>
          <p:cNvPr id="1221635" name="Rectangle 3">
            <a:extLst>
              <a:ext uri="{FF2B5EF4-FFF2-40B4-BE49-F238E27FC236}">
                <a16:creationId xmlns:a16="http://schemas.microsoft.com/office/drawing/2014/main" id="{E7546BC6-9847-462D-887D-7BF5745BDE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8775"/>
            <a:ext cx="8497887" cy="4608513"/>
          </a:xfrm>
        </p:spPr>
        <p:txBody>
          <a:bodyPr/>
          <a:lstStyle/>
          <a:p>
            <a:pPr eaLnBrk="1" hangingPunct="1"/>
            <a:r>
              <a:rPr lang="zh-CN" altLang="en-US" sz="3400" dirty="0">
                <a:latin typeface="Times New Roman" panose="02020603050405020304" pitchFamily="18" charset="0"/>
              </a:rPr>
              <a:t>有时未归约真正的句柄（</a:t>
            </a:r>
            <a:r>
              <a:rPr lang="en-US" altLang="zh-CN" sz="3400" dirty="0">
                <a:latin typeface="Times New Roman" panose="02020603050405020304" pitchFamily="18" charset="0"/>
              </a:rPr>
              <a:t>F</a:t>
            </a:r>
            <a:r>
              <a:rPr lang="zh-CN" altLang="en-US" sz="3400" dirty="0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sz="3400" dirty="0">
                <a:latin typeface="Times New Roman" panose="02020603050405020304" pitchFamily="18" charset="0"/>
              </a:rPr>
              <a:t>不是严格的最左归约</a:t>
            </a:r>
          </a:p>
          <a:p>
            <a:pPr eaLnBrk="1" hangingPunct="1"/>
            <a:r>
              <a:rPr lang="zh-CN" altLang="en-US" sz="3400" dirty="0">
                <a:latin typeface="Times New Roman" panose="02020603050405020304" pitchFamily="18" charset="0"/>
              </a:rPr>
              <a:t>归约的符号串有时与产生式右部不同</a:t>
            </a:r>
          </a:p>
          <a:p>
            <a:pPr eaLnBrk="1" hangingPunct="1"/>
            <a:r>
              <a:rPr lang="zh-CN" alt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仍能正确识别句子的原因</a:t>
            </a:r>
          </a:p>
          <a:p>
            <a:pPr lvl="1" eaLnBrk="1" hangingPunct="1"/>
            <a:r>
              <a:rPr lang="en-US" altLang="zh-CN" sz="3000" dirty="0">
                <a:latin typeface="Times New Roman" panose="02020603050405020304" pitchFamily="18" charset="0"/>
              </a:rPr>
              <a:t>OPG</a:t>
            </a:r>
            <a:r>
              <a:rPr lang="zh-CN" altLang="en-US" sz="3000" dirty="0">
                <a:latin typeface="Times New Roman" panose="02020603050405020304" pitchFamily="18" charset="0"/>
              </a:rPr>
              <a:t>未定义非终结符之间的优先关系，不能识别由单非终结符组成的句柄</a:t>
            </a:r>
          </a:p>
          <a:p>
            <a:pPr lvl="1" eaLnBrk="1" hangingPunct="1"/>
            <a:r>
              <a:rPr lang="zh-CN" altLang="en-US" sz="3000" dirty="0">
                <a:latin typeface="Times New Roman" panose="02020603050405020304" pitchFamily="18" charset="0"/>
              </a:rPr>
              <a:t>定义算符优先分析过程识别的“句柄”为</a:t>
            </a:r>
            <a:r>
              <a:rPr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最左素短语</a:t>
            </a:r>
            <a:r>
              <a:rPr lang="en-US" altLang="zh-CN" sz="3000" dirty="0">
                <a:latin typeface="Times New Roman" panose="02020603050405020304" pitchFamily="18" charset="0"/>
              </a:rPr>
              <a:t>LPP</a:t>
            </a:r>
            <a:r>
              <a:rPr lang="zh-CN" altLang="en-US" sz="3000" dirty="0">
                <a:latin typeface="Times New Roman" panose="02020603050405020304" pitchFamily="18" charset="0"/>
              </a:rPr>
              <a:t>（</a:t>
            </a:r>
            <a:r>
              <a:rPr lang="en-US" altLang="zh-CN" sz="3000" dirty="0">
                <a:latin typeface="Times New Roman" panose="02020603050405020304" pitchFamily="18" charset="0"/>
              </a:rPr>
              <a:t>Leftmost Prime Phase</a:t>
            </a:r>
            <a:r>
              <a:rPr lang="zh-CN" altLang="en-US" sz="3000" dirty="0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>
            <a:extLst>
              <a:ext uri="{FF2B5EF4-FFF2-40B4-BE49-F238E27FC236}">
                <a16:creationId xmlns:a16="http://schemas.microsoft.com/office/drawing/2014/main" id="{96BEB945-69CE-4970-817D-240F6F7F5A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CFAB59-0900-4122-94FB-03108CCBD1C7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FDF74041-3861-4A8F-BCDA-314CDD25E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F9D94E-5112-4C53-A34F-A298E6342323}" type="slidenum">
              <a:rPr lang="en-US" altLang="zh-CN" sz="1400">
                <a:latin typeface="Arial" panose="020B0604020202020204" pitchFamily="34" charset="0"/>
              </a:rPr>
              <a:pPr/>
              <a:t>34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F9A5F40-0D5E-4899-ACEC-455485568B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404813"/>
            <a:ext cx="6048375" cy="414337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素短语与最左素短语</a:t>
            </a:r>
          </a:p>
        </p:txBody>
      </p:sp>
      <p:sp>
        <p:nvSpPr>
          <p:cNvPr id="1222659" name="Rectangle 3">
            <a:extLst>
              <a:ext uri="{FF2B5EF4-FFF2-40B4-BE49-F238E27FC236}">
                <a16:creationId xmlns:a16="http://schemas.microsoft.com/office/drawing/2014/main" id="{50A169F0-CAEE-49B4-AD7C-C3B029D1D4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25600"/>
            <a:ext cx="8534400" cy="4899025"/>
          </a:xfrm>
        </p:spPr>
        <p:txBody>
          <a:bodyPr/>
          <a:lstStyle/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什么是短语？当前我们要找什么样的短语？</a:t>
            </a:r>
            <a:r>
              <a:rPr lang="en-US" altLang="zh-CN" sz="3400">
                <a:latin typeface="Times New Roman" panose="02020603050405020304" pitchFamily="18" charset="0"/>
              </a:rPr>
              <a:t>——</a:t>
            </a:r>
            <a:r>
              <a:rPr lang="zh-CN" altLang="en-US" sz="3400">
                <a:latin typeface="Times New Roman" panose="02020603050405020304" pitchFamily="18" charset="0"/>
              </a:rPr>
              <a:t>至少有一个算符</a:t>
            </a: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Ｓ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aseline="3000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α</a:t>
            </a:r>
            <a:r>
              <a:rPr lang="zh-CN" altLang="en-US">
                <a:latin typeface="Times New Roman" panose="02020603050405020304" pitchFamily="18" charset="0"/>
              </a:rPr>
              <a:t>Ａ</a:t>
            </a:r>
            <a:r>
              <a:rPr lang="en-US" altLang="zh-CN">
                <a:latin typeface="Times New Roman" panose="02020603050405020304" pitchFamily="18" charset="0"/>
              </a:rPr>
              <a:t>β and 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γ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γ</a:t>
            </a:r>
            <a:r>
              <a:rPr lang="zh-CN" altLang="en-US">
                <a:latin typeface="Times New Roman" panose="02020603050405020304" pitchFamily="18" charset="0"/>
              </a:rPr>
              <a:t>至少含一个终结符，且不含更小的含终结符的短语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则称</a:t>
            </a:r>
            <a:r>
              <a:rPr lang="en-US" altLang="zh-CN">
                <a:latin typeface="Times New Roman" panose="02020603050405020304" pitchFamily="18" charset="0"/>
              </a:rPr>
              <a:t>γ</a:t>
            </a:r>
            <a:r>
              <a:rPr lang="zh-CN" altLang="en-US">
                <a:latin typeface="Times New Roman" panose="02020603050405020304" pitchFamily="18" charset="0"/>
              </a:rPr>
              <a:t>是句型</a:t>
            </a:r>
            <a:r>
              <a:rPr lang="en-US" altLang="zh-CN">
                <a:latin typeface="Times New Roman" panose="02020603050405020304" pitchFamily="18" charset="0"/>
              </a:rPr>
              <a:t>αγβ</a:t>
            </a:r>
            <a:r>
              <a:rPr lang="zh-CN" altLang="en-US">
                <a:latin typeface="Times New Roman" panose="02020603050405020304" pitchFamily="18" charset="0"/>
              </a:rPr>
              <a:t>的相对于变量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的素短语</a:t>
            </a:r>
            <a:r>
              <a:rPr lang="en-US" altLang="zh-CN">
                <a:latin typeface="Times New Roman" panose="02020603050405020304" pitchFamily="18" charset="0"/>
              </a:rPr>
              <a:t>(Prime Phrase)</a:t>
            </a:r>
          </a:p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句型的至少含一个终结符且不含其它素短语的短语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AA2AE22E-8647-4208-873C-9CE7ABA1AD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19E75-FD87-4375-B3F2-E6235E6DD394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8CE3068B-9138-4074-A3FE-5B898C92A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D63B00-4785-40CF-A43A-3F086EDDABFA}" type="slidenum">
              <a:rPr lang="en-US" altLang="zh-CN" sz="1400">
                <a:latin typeface="Arial" panose="020B0604020202020204" pitchFamily="34" charset="0"/>
              </a:rPr>
              <a:pPr/>
              <a:t>35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F6AEE239-C70E-4DEE-8B77-9B026DFDFA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1433512" cy="719138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1223683" name="Rectangle 3">
            <a:extLst>
              <a:ext uri="{FF2B5EF4-FFF2-40B4-BE49-F238E27FC236}">
                <a16:creationId xmlns:a16="http://schemas.microsoft.com/office/drawing/2014/main" id="{1C0AEE6A-D479-4F2A-9299-FBE08BEC0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98625"/>
            <a:ext cx="6337300" cy="446722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E→E+T|T  T→T*F|F  F→(E)|id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</a:t>
            </a:r>
            <a:r>
              <a:rPr lang="zh-CN" altLang="en-US" sz="2800">
                <a:latin typeface="Times New Roman" panose="02020603050405020304" pitchFamily="18" charset="0"/>
              </a:rPr>
              <a:t>句型 </a:t>
            </a:r>
            <a:r>
              <a:rPr lang="en-US" altLang="zh-CN" sz="2800">
                <a:latin typeface="Times New Roman" panose="02020603050405020304" pitchFamily="18" charset="0"/>
              </a:rPr>
              <a:t>T+T*F+i </a:t>
            </a:r>
            <a:r>
              <a:rPr lang="zh-CN" altLang="en-US" sz="2800">
                <a:latin typeface="Times New Roman" panose="02020603050405020304" pitchFamily="18" charset="0"/>
              </a:rPr>
              <a:t>的短语有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T   T*F    i    T+T*F    T+T*F+i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</a:t>
            </a:r>
            <a:r>
              <a:rPr lang="zh-CN" altLang="en-US" sz="2800">
                <a:latin typeface="Times New Roman" panose="02020603050405020304" pitchFamily="18" charset="0"/>
              </a:rPr>
              <a:t>其中的素短语为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T*F     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T*F</a:t>
            </a:r>
            <a:r>
              <a:rPr lang="zh-CN" altLang="en-US" sz="2800">
                <a:latin typeface="Times New Roman" panose="02020603050405020304" pitchFamily="18" charset="0"/>
              </a:rPr>
              <a:t>为最左素短语，是被归约的对象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问题：按照文法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E→E+E|E*E|(E)|id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i+E*i+i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的短语和素短语</a:t>
            </a:r>
          </a:p>
        </p:txBody>
      </p:sp>
      <p:sp>
        <p:nvSpPr>
          <p:cNvPr id="1223684" name="Rectangle 4">
            <a:extLst>
              <a:ext uri="{FF2B5EF4-FFF2-40B4-BE49-F238E27FC236}">
                <a16:creationId xmlns:a16="http://schemas.microsoft.com/office/drawing/2014/main" id="{36450050-9084-4FF4-985E-B19D1352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87363"/>
            <a:ext cx="2667000" cy="502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>
            <a:lvl1pPr marL="342900" indent="-3429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   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30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30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 T    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30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		      F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30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  +  T *  F  +  i</a:t>
            </a:r>
          </a:p>
        </p:txBody>
      </p:sp>
      <p:sp>
        <p:nvSpPr>
          <p:cNvPr id="54279" name="Line 5">
            <a:extLst>
              <a:ext uri="{FF2B5EF4-FFF2-40B4-BE49-F238E27FC236}">
                <a16:creationId xmlns:a16="http://schemas.microsoft.com/office/drawing/2014/main" id="{80A516FA-E0CF-4842-A2F5-C9E73CA39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4479925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Line 6">
            <a:extLst>
              <a:ext uri="{FF2B5EF4-FFF2-40B4-BE49-F238E27FC236}">
                <a16:creationId xmlns:a16="http://schemas.microsoft.com/office/drawing/2014/main" id="{44886660-AD54-443C-8183-82B77CD49E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72500" y="4573588"/>
            <a:ext cx="17463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7">
            <a:extLst>
              <a:ext uri="{FF2B5EF4-FFF2-40B4-BE49-F238E27FC236}">
                <a16:creationId xmlns:a16="http://schemas.microsoft.com/office/drawing/2014/main" id="{0E3EEF50-A195-4AC3-ABF4-741148C1B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1538" y="3552825"/>
            <a:ext cx="174625" cy="150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Line 8">
            <a:extLst>
              <a:ext uri="{FF2B5EF4-FFF2-40B4-BE49-F238E27FC236}">
                <a16:creationId xmlns:a16="http://schemas.microsoft.com/office/drawing/2014/main" id="{8E6F20DB-B8D7-4839-B774-92050C445B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73950" y="3552825"/>
            <a:ext cx="107950" cy="143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3" name="Line 9">
            <a:extLst>
              <a:ext uri="{FF2B5EF4-FFF2-40B4-BE49-F238E27FC236}">
                <a16:creationId xmlns:a16="http://schemas.microsoft.com/office/drawing/2014/main" id="{0EFE2359-7F98-49EE-820D-CA0A222910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53325" y="3552825"/>
            <a:ext cx="315913" cy="150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4" name="Line 10">
            <a:extLst>
              <a:ext uri="{FF2B5EF4-FFF2-40B4-BE49-F238E27FC236}">
                <a16:creationId xmlns:a16="http://schemas.microsoft.com/office/drawing/2014/main" id="{48702844-350A-441F-A6CB-06B5E9333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4775" y="2530475"/>
            <a:ext cx="392113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Line 11">
            <a:extLst>
              <a:ext uri="{FF2B5EF4-FFF2-40B4-BE49-F238E27FC236}">
                <a16:creationId xmlns:a16="http://schemas.microsoft.com/office/drawing/2014/main" id="{82F031A9-D800-489E-9A94-2E7DC3534D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6888" y="2609850"/>
            <a:ext cx="14287" cy="2446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Line 12">
            <a:extLst>
              <a:ext uri="{FF2B5EF4-FFF2-40B4-BE49-F238E27FC236}">
                <a16:creationId xmlns:a16="http://schemas.microsoft.com/office/drawing/2014/main" id="{43F53121-20AC-4409-AFC7-719894F849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61175" y="2463800"/>
            <a:ext cx="5762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13">
            <a:extLst>
              <a:ext uri="{FF2B5EF4-FFF2-40B4-BE49-F238E27FC236}">
                <a16:creationId xmlns:a16="http://schemas.microsoft.com/office/drawing/2014/main" id="{B2C4E4C5-0740-4C70-BFDD-85C512548E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66063" y="1430338"/>
            <a:ext cx="436562" cy="362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Line 14">
            <a:extLst>
              <a:ext uri="{FF2B5EF4-FFF2-40B4-BE49-F238E27FC236}">
                <a16:creationId xmlns:a16="http://schemas.microsoft.com/office/drawing/2014/main" id="{C4CB1FDE-EEFA-44BA-A1E1-C2E03092A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4050" y="1430338"/>
            <a:ext cx="784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9" name="Line 15">
            <a:extLst>
              <a:ext uri="{FF2B5EF4-FFF2-40B4-BE49-F238E27FC236}">
                <a16:creationId xmlns:a16="http://schemas.microsoft.com/office/drawing/2014/main" id="{B9174765-9524-4D34-8F0A-6AB2F43811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45438" y="1430338"/>
            <a:ext cx="428625" cy="168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0" name="Line 16">
            <a:extLst>
              <a:ext uri="{FF2B5EF4-FFF2-40B4-BE49-F238E27FC236}">
                <a16:creationId xmlns:a16="http://schemas.microsoft.com/office/drawing/2014/main" id="{4CE5E781-925F-458E-9353-6E3E4B194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0" y="3544888"/>
            <a:ext cx="730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>
            <a:extLst>
              <a:ext uri="{FF2B5EF4-FFF2-40B4-BE49-F238E27FC236}">
                <a16:creationId xmlns:a16="http://schemas.microsoft.com/office/drawing/2014/main" id="{E994D4D0-3FE1-49BA-8722-A159D054DA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EF9828-21C1-493F-A506-EE2142151E05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5299" name="灯片编号占位符 5">
            <a:extLst>
              <a:ext uri="{FF2B5EF4-FFF2-40B4-BE49-F238E27FC236}">
                <a16:creationId xmlns:a16="http://schemas.microsoft.com/office/drawing/2014/main" id="{F3ED618F-7A3E-4B15-B1AE-F48C36AE7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8F77386-650B-4B08-BFDA-760A414E368F}" type="slidenum">
              <a:rPr lang="en-US" altLang="zh-CN" sz="1400">
                <a:latin typeface="Arial" panose="020B0604020202020204" pitchFamily="34" charset="0"/>
              </a:rPr>
              <a:pPr/>
              <a:t>36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48164" name="Rectangle 2">
            <a:extLst>
              <a:ext uri="{FF2B5EF4-FFF2-40B4-BE49-F238E27FC236}">
                <a16:creationId xmlns:a16="http://schemas.microsoft.com/office/drawing/2014/main" id="{72A214D4-21B6-4C70-9EF6-1FC32F75B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333375"/>
            <a:ext cx="3889375" cy="17430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文法：</a:t>
            </a:r>
            <a:r>
              <a:rPr lang="en-US" altLang="zh-CN" sz="3000">
                <a:latin typeface="Times New Roman" panose="02020603050405020304" pitchFamily="18" charset="0"/>
              </a:rPr>
              <a:t>E→E+E|E*E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		   E→(E)|id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句型</a:t>
            </a:r>
            <a:r>
              <a:rPr lang="en-US" altLang="zh-CN" sz="3000">
                <a:latin typeface="Times New Roman" panose="02020603050405020304" pitchFamily="18" charset="0"/>
              </a:rPr>
              <a:t>i+E*i+i</a:t>
            </a:r>
            <a:r>
              <a:rPr lang="zh-CN" altLang="en-US" sz="3000">
                <a:latin typeface="Times New Roman" panose="02020603050405020304" pitchFamily="18" charset="0"/>
              </a:rPr>
              <a:t>的短语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3120F2F-E1A1-4029-BBCE-8CB76C5AA79C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344488"/>
            <a:ext cx="2667000" cy="5029200"/>
            <a:chOff x="3888" y="768"/>
            <a:chExt cx="1632" cy="3072"/>
          </a:xfrm>
        </p:grpSpPr>
        <p:sp>
          <p:nvSpPr>
            <p:cNvPr id="1224708" name="Rectangle 4">
              <a:extLst>
                <a:ext uri="{FF2B5EF4-FFF2-40B4-BE49-F238E27FC236}">
                  <a16:creationId xmlns:a16="http://schemas.microsoft.com/office/drawing/2014/main" id="{11BE7E70-56A2-4761-AEC4-2B12634D9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768"/>
              <a:ext cx="1632" cy="30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>
              <a:lvl1pPr marL="342900" indent="-3429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    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endPara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endPara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  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endPara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E		  E   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endPara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  +  E  *  i  +  i</a:t>
              </a:r>
            </a:p>
          </p:txBody>
        </p:sp>
        <p:sp>
          <p:nvSpPr>
            <p:cNvPr id="55305" name="Line 5">
              <a:extLst>
                <a:ext uri="{FF2B5EF4-FFF2-40B4-BE49-F238E27FC236}">
                  <a16:creationId xmlns:a16="http://schemas.microsoft.com/office/drawing/2014/main" id="{9B41FDEF-AF63-443A-8D56-3615909EF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Line 6">
              <a:extLst>
                <a:ext uri="{FF2B5EF4-FFF2-40B4-BE49-F238E27FC236}">
                  <a16:creationId xmlns:a16="http://schemas.microsoft.com/office/drawing/2014/main" id="{AB63B031-F969-4137-AF26-4867C9494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7">
              <a:extLst>
                <a:ext uri="{FF2B5EF4-FFF2-40B4-BE49-F238E27FC236}">
                  <a16:creationId xmlns:a16="http://schemas.microsoft.com/office/drawing/2014/main" id="{DB1497FE-C1CB-403F-A086-3D8090B42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8">
              <a:extLst>
                <a:ext uri="{FF2B5EF4-FFF2-40B4-BE49-F238E27FC236}">
                  <a16:creationId xmlns:a16="http://schemas.microsoft.com/office/drawing/2014/main" id="{B8E4E565-25B0-43B1-AD81-C2E40A21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40"/>
              <a:ext cx="14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9">
              <a:extLst>
                <a:ext uri="{FF2B5EF4-FFF2-40B4-BE49-F238E27FC236}">
                  <a16:creationId xmlns:a16="http://schemas.microsoft.com/office/drawing/2014/main" id="{99FBD017-42E4-4E79-A2F1-D9F2FB548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8" y="2640"/>
              <a:ext cx="4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0">
              <a:extLst>
                <a:ext uri="{FF2B5EF4-FFF2-40B4-BE49-F238E27FC236}">
                  <a16:creationId xmlns:a16="http://schemas.microsoft.com/office/drawing/2014/main" id="{3341B37F-3815-4E56-9935-B95E74D48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264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1">
              <a:extLst>
                <a:ext uri="{FF2B5EF4-FFF2-40B4-BE49-F238E27FC236}">
                  <a16:creationId xmlns:a16="http://schemas.microsoft.com/office/drawing/2014/main" id="{7D107C3D-5668-4030-AB73-F47A54418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016"/>
              <a:ext cx="24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2">
              <a:extLst>
                <a:ext uri="{FF2B5EF4-FFF2-40B4-BE49-F238E27FC236}">
                  <a16:creationId xmlns:a16="http://schemas.microsoft.com/office/drawing/2014/main" id="{1D9815FF-9784-4719-8F98-59742B618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064"/>
              <a:ext cx="4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3">
              <a:extLst>
                <a:ext uri="{FF2B5EF4-FFF2-40B4-BE49-F238E27FC236}">
                  <a16:creationId xmlns:a16="http://schemas.microsoft.com/office/drawing/2014/main" id="{55F9A972-151A-4DC7-8342-A95B53A59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201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4">
              <a:extLst>
                <a:ext uri="{FF2B5EF4-FFF2-40B4-BE49-F238E27FC236}">
                  <a16:creationId xmlns:a16="http://schemas.microsoft.com/office/drawing/2014/main" id="{D21F8600-C650-4D09-BC15-7501062DA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8" y="1344"/>
              <a:ext cx="192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5">
              <a:extLst>
                <a:ext uri="{FF2B5EF4-FFF2-40B4-BE49-F238E27FC236}">
                  <a16:creationId xmlns:a16="http://schemas.microsoft.com/office/drawing/2014/main" id="{4423AB1C-E6B8-4277-BA88-E916DAEE7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344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16">
              <a:extLst>
                <a:ext uri="{FF2B5EF4-FFF2-40B4-BE49-F238E27FC236}">
                  <a16:creationId xmlns:a16="http://schemas.microsoft.com/office/drawing/2014/main" id="{7673343F-DE22-433A-A6BB-30A0E3990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344"/>
              <a:ext cx="384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4721" name="Text Box 17">
            <a:extLst>
              <a:ext uri="{FF2B5EF4-FFF2-40B4-BE49-F238E27FC236}">
                <a16:creationId xmlns:a16="http://schemas.microsoft.com/office/drawing/2014/main" id="{26F2C707-E09B-43BA-B0F3-3696F3F90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41838"/>
            <a:ext cx="49530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问题：归约过程中如何发现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“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中间句型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”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的最左素短语？</a:t>
            </a:r>
          </a:p>
        </p:txBody>
      </p:sp>
      <p:sp>
        <p:nvSpPr>
          <p:cNvPr id="1224722" name="Rectangle 18">
            <a:extLst>
              <a:ext uri="{FF2B5EF4-FFF2-40B4-BE49-F238E27FC236}">
                <a16:creationId xmlns:a16="http://schemas.microsoft.com/office/drawing/2014/main" id="{958FFF53-C18C-4DDF-9209-01910A2B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05038"/>
            <a:ext cx="3657600" cy="190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>
            <a:lvl1pPr marL="342900" indent="-3429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    i    E*i  i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i+E*i    i+E*i+i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其中的素短语为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     i    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 animBg="1"/>
      <p:bldP spid="1224721" grpId="0"/>
      <p:bldP spid="122472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BD0E15EA-970F-4267-9315-1C8D8355BE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94CBE8-A410-435F-A9AA-175295AF755B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074325B6-69B6-46A5-9337-9D56F363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95DC0A-4798-4536-ADE8-8C705FDDBD76}" type="slidenum">
              <a:rPr lang="en-US" altLang="zh-CN" sz="1400">
                <a:latin typeface="Arial" panose="020B0604020202020204" pitchFamily="34" charset="0"/>
              </a:rPr>
              <a:pPr/>
              <a:t>37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AE61F8D6-F2B8-41CC-B2F9-580D65FAB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5375" y="260350"/>
            <a:ext cx="5853113" cy="725488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素短语与最左素短语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10B3C09-4FCC-4EB6-9D98-833F7C2EF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2425"/>
            <a:ext cx="8458200" cy="5046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设句型的一般形式为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#N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# (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</a:rPr>
              <a:t>∈V∪{ε},a</a:t>
            </a:r>
            <a:r>
              <a:rPr lang="en-US" altLang="zh-CN" sz="2400" baseline="-25000">
                <a:latin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</a:rPr>
              <a:t>∈V</a:t>
            </a:r>
            <a:r>
              <a:rPr lang="en-US" altLang="zh-CN" sz="2400" baseline="-25000">
                <a:latin typeface="Times New Roman" panose="02020603050405020304" pitchFamily="18" charset="0"/>
              </a:rPr>
              <a:t>T</a:t>
            </a:r>
            <a:r>
              <a:rPr lang="zh-CN" altLang="en-US" sz="360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它的最左素短语是满足下列条件的最左子串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		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i+1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i+1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j+1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其中：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i-1</a:t>
            </a:r>
            <a:r>
              <a:rPr lang="en-US" altLang="zh-CN">
                <a:latin typeface="Times New Roman" panose="02020603050405020304" pitchFamily="18" charset="0"/>
              </a:rPr>
              <a:t>≮a</a:t>
            </a:r>
            <a:r>
              <a:rPr lang="en-US" altLang="zh-CN" baseline="-25000">
                <a:latin typeface="Times New Roman" panose="02020603050405020304" pitchFamily="18" charset="0"/>
              </a:rPr>
              <a:t>i,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	  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latin typeface="Times New Roman" panose="02020603050405020304" pitchFamily="18" charset="0"/>
              </a:rPr>
              <a:t>≡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i+1</a:t>
            </a:r>
            <a:r>
              <a:rPr lang="en-US" altLang="zh-CN" sz="3600">
                <a:latin typeface="Times New Roman" panose="02020603050405020304" pitchFamily="18" charset="0"/>
              </a:rPr>
              <a:t>≡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sz="3600">
                <a:latin typeface="Times New Roman" panose="02020603050405020304" pitchFamily="18" charset="0"/>
              </a:rPr>
              <a:t>≡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j-1</a:t>
            </a:r>
            <a:r>
              <a:rPr lang="en-US" altLang="zh-CN" sz="3600">
                <a:latin typeface="Times New Roman" panose="02020603050405020304" pitchFamily="18" charset="0"/>
              </a:rPr>
              <a:t>≡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	  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en-US" altLang="zh-CN" sz="3600">
                <a:latin typeface="Times New Roman" panose="02020603050405020304" pitchFamily="18" charset="0"/>
              </a:rPr>
              <a:t>≯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j+1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>
            <a:extLst>
              <a:ext uri="{FF2B5EF4-FFF2-40B4-BE49-F238E27FC236}">
                <a16:creationId xmlns:a16="http://schemas.microsoft.com/office/drawing/2014/main" id="{68E4CAD8-CE05-4157-9586-E3F53C08D9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438745-890C-4C35-998D-008DAF07B667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7347" name="灯片编号占位符 5">
            <a:extLst>
              <a:ext uri="{FF2B5EF4-FFF2-40B4-BE49-F238E27FC236}">
                <a16:creationId xmlns:a16="http://schemas.microsoft.com/office/drawing/2014/main" id="{4E705E0D-7069-4FAF-AA7D-BA91DF791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A126FA-B00B-4C79-A0C5-0C82FC4E510E}" type="slidenum">
              <a:rPr lang="en-US" altLang="zh-CN" sz="1400">
                <a:latin typeface="Arial" panose="020B0604020202020204" pitchFamily="34" charset="0"/>
              </a:rPr>
              <a:pPr/>
              <a:t>38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4B129DBA-68C1-402F-BA41-E71B623FC8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5375" y="260350"/>
            <a:ext cx="6213475" cy="8382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算符优先分析的实现</a:t>
            </a:r>
          </a:p>
        </p:txBody>
      </p:sp>
      <p:sp>
        <p:nvSpPr>
          <p:cNvPr id="1226755" name="Rectangle 3">
            <a:extLst>
              <a:ext uri="{FF2B5EF4-FFF2-40B4-BE49-F238E27FC236}">
                <a16:creationId xmlns:a16="http://schemas.microsoft.com/office/drawing/2014/main" id="{5F3BDABF-0E9E-4B22-9999-E3C248AC45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73238"/>
            <a:ext cx="8207375" cy="4751387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系统组成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移进归约分析器 </a:t>
            </a:r>
            <a:r>
              <a:rPr lang="en-US" altLang="zh-CN">
                <a:latin typeface="楷体_GB2312" pitchFamily="49" charset="-122"/>
              </a:rPr>
              <a:t>+ </a:t>
            </a:r>
            <a:r>
              <a:rPr lang="zh-CN" altLang="en-US">
                <a:latin typeface="楷体_GB2312" pitchFamily="49" charset="-122"/>
              </a:rPr>
              <a:t>优先关系表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分析算法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参照输入串、优先关系表，完成一系列归约，生成语法分析树</a:t>
            </a:r>
            <a:r>
              <a:rPr lang="en-US" altLang="zh-CN"/>
              <a:t>——</a:t>
            </a:r>
            <a:r>
              <a:rPr lang="zh-CN" altLang="en-US">
                <a:latin typeface="楷体_GB2312" pitchFamily="49" charset="-122"/>
              </a:rPr>
              <a:t>输出产生式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2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C41C34EA-32D2-4401-9E23-D40422905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0838" y="6121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56E179-A238-43E6-8DFE-F087037E40C4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28FAB93C-EB5A-4EA9-A5B3-162DDEA68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3F029D-C091-4E63-9190-587E72063C48}" type="slidenum">
              <a:rPr lang="en-US" altLang="zh-CN" sz="1400">
                <a:latin typeface="Arial" panose="020B0604020202020204" pitchFamily="34" charset="0"/>
              </a:rPr>
              <a:pPr/>
              <a:t>39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8F2F10C8-64C7-46B8-9635-30C08FCB13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0438" y="44450"/>
            <a:ext cx="5483225" cy="7207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算符优先分析算法</a:t>
            </a:r>
          </a:p>
        </p:txBody>
      </p:sp>
      <p:sp>
        <p:nvSpPr>
          <p:cNvPr id="2279427" name="Rectangle 3">
            <a:extLst>
              <a:ext uri="{FF2B5EF4-FFF2-40B4-BE49-F238E27FC236}">
                <a16:creationId xmlns:a16="http://schemas.microsoft.com/office/drawing/2014/main" id="{7EFF12B0-CD8E-499C-93DA-42942FFD5D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863600"/>
            <a:ext cx="8747125" cy="6021388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算法</a:t>
            </a:r>
            <a:r>
              <a:rPr lang="en-US" altLang="zh-CN" sz="2400">
                <a:latin typeface="Times New Roman" panose="02020603050405020304" pitchFamily="18" charset="0"/>
              </a:rPr>
              <a:t>5.3 </a:t>
            </a:r>
            <a:r>
              <a:rPr lang="zh-CN" altLang="en-US" sz="2400">
                <a:latin typeface="Times New Roman" panose="02020603050405020304" pitchFamily="18" charset="0"/>
              </a:rPr>
              <a:t>算符优先分析算法。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输入：文法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，输入字符串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和优先关系表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输出：如果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是一个句子则输出一个分析树架子，否则指出错误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步骤：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begin	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[1]:=’#’;    i:=1;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repeat 	</a:t>
            </a:r>
            <a:r>
              <a:rPr lang="zh-CN" altLang="en-US" sz="2400">
                <a:latin typeface="Times New Roman" panose="02020603050405020304" pitchFamily="18" charset="0"/>
              </a:rPr>
              <a:t>将下一输入符号读入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if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 then 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</a:rPr>
              <a:t>else 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-1;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while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]≯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do  begin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repeat   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	if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-1]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 then 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-1 else 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-2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until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]≮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</a:t>
            </a:r>
            <a:r>
              <a:rPr lang="zh-CN" altLang="en-US" sz="2400">
                <a:latin typeface="Times New Roman" panose="02020603050405020304" pitchFamily="18" charset="0"/>
              </a:rPr>
              <a:t>将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+1]…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400">
                <a:latin typeface="Times New Roman" panose="02020603050405020304" pitchFamily="18" charset="0"/>
              </a:rPr>
              <a:t>归约为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; 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+1;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</a:rPr>
              <a:t>end;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if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]≮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or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]≡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then  begin 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+1;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end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else error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until 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=2 and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=’#’  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7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7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7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7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7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7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7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7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7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7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7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7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94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3">
            <a:extLst>
              <a:ext uri="{FF2B5EF4-FFF2-40B4-BE49-F238E27FC236}">
                <a16:creationId xmlns:a16="http://schemas.microsoft.com/office/drawing/2014/main" id="{62650147-F8E2-4AA2-A8C3-42E435FAAC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85410B-E5A9-4736-A85D-06738C606737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28" name="灯片编号占位符 5">
            <a:extLst>
              <a:ext uri="{FF2B5EF4-FFF2-40B4-BE49-F238E27FC236}">
                <a16:creationId xmlns:a16="http://schemas.microsoft.com/office/drawing/2014/main" id="{14D994E9-724D-48A4-BA1E-D3D31F4C0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2C0EC1-10E4-45AA-9F64-9D208F967FEB}" type="slidenum">
              <a:rPr lang="en-US" altLang="zh-CN" sz="1400">
                <a:latin typeface="Arial" panose="020B0604020202020204" pitchFamily="34" charset="0"/>
              </a:rPr>
              <a:pPr/>
              <a:t>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2FAE9513-B061-462A-BE06-B4700411F9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0775" y="334963"/>
            <a:ext cx="7772400" cy="646112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</a:t>
            </a:r>
            <a:r>
              <a:rPr lang="en-US" altLang="zh-CN" sz="4000">
                <a:latin typeface="Times New Roman" panose="02020603050405020304" pitchFamily="18" charset="0"/>
              </a:rPr>
              <a:t>5.1 </a:t>
            </a:r>
            <a:r>
              <a:rPr lang="zh-CN" altLang="en-US" sz="4000">
                <a:latin typeface="Times New Roman" panose="02020603050405020304" pitchFamily="18" charset="0"/>
              </a:rPr>
              <a:t>一个简单的归约过程</a:t>
            </a:r>
          </a:p>
        </p:txBody>
      </p:sp>
      <p:sp>
        <p:nvSpPr>
          <p:cNvPr id="1185795" name="Rectangle 3">
            <a:extLst>
              <a:ext uri="{FF2B5EF4-FFF2-40B4-BE49-F238E27FC236}">
                <a16:creationId xmlns:a16="http://schemas.microsoft.com/office/drawing/2014/main" id="{F51396E1-EDBD-4946-9804-712EF8865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3088" y="1352550"/>
            <a:ext cx="7058025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设文法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S→aABe    A→Abc|b    B→d</a:t>
            </a:r>
          </a:p>
        </p:txBody>
      </p:sp>
      <p:sp>
        <p:nvSpPr>
          <p:cNvPr id="1185796" name="Rectangle 4">
            <a:extLst>
              <a:ext uri="{FF2B5EF4-FFF2-40B4-BE49-F238E27FC236}">
                <a16:creationId xmlns:a16="http://schemas.microsoft.com/office/drawing/2014/main" id="{F1023FA8-18ED-461C-937E-428FAD64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784475"/>
            <a:ext cx="2057400" cy="3468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句子分析：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</a:t>
            </a:r>
            <a:r>
              <a:rPr kumimoji="0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bcde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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</a:t>
            </a:r>
            <a:r>
              <a:rPr kumimoji="0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Abc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de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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aA</a:t>
            </a:r>
            <a:r>
              <a:rPr kumimoji="0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d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</a:t>
            </a:r>
            <a:r>
              <a:rPr kumimoji="0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aABe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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S</a:t>
            </a:r>
          </a:p>
        </p:txBody>
      </p:sp>
      <p:sp>
        <p:nvSpPr>
          <p:cNvPr id="1185815" name="Text Box 23">
            <a:extLst>
              <a:ext uri="{FF2B5EF4-FFF2-40B4-BE49-F238E27FC236}">
                <a16:creationId xmlns:a16="http://schemas.microsoft.com/office/drawing/2014/main" id="{A36823D1-B0B8-43AE-8200-8E2DF64B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6035675"/>
            <a:ext cx="3227388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语法树的形成过程</a:t>
            </a:r>
          </a:p>
        </p:txBody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B0AD7C7D-AA99-4F30-9E02-D03F881E2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graphicFrame>
        <p:nvGraphicFramePr>
          <p:cNvPr id="1026" name="Object 24">
            <a:extLst>
              <a:ext uri="{FF2B5EF4-FFF2-40B4-BE49-F238E27FC236}">
                <a16:creationId xmlns:a16="http://schemas.microsoft.com/office/drawing/2014/main" id="{091C1D51-97DA-4114-AC29-7073F1AA3AD0}"/>
              </a:ext>
            </a:extLst>
          </p:cNvPr>
          <p:cNvGraphicFramePr>
            <a:graphicFrameLocks/>
          </p:cNvGraphicFramePr>
          <p:nvPr/>
        </p:nvGraphicFramePr>
        <p:xfrm>
          <a:off x="1943100" y="2792413"/>
          <a:ext cx="7092950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3454400" imgH="1511300" progId="Visio.Drawing.11">
                  <p:embed/>
                </p:oleObj>
              </mc:Choice>
              <mc:Fallback>
                <p:oleObj r:id="rId4" imgW="3454400" imgH="1511300" progId="Visio.Drawing.11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792413"/>
                        <a:ext cx="7092950" cy="310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5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85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85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185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85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185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85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18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5" grpId="0"/>
      <p:bldP spid="1185796" grpId="0" build="p"/>
      <p:bldP spid="11858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2">
            <a:extLst>
              <a:ext uri="{FF2B5EF4-FFF2-40B4-BE49-F238E27FC236}">
                <a16:creationId xmlns:a16="http://schemas.microsoft.com/office/drawing/2014/main" id="{3C769DFE-EA8C-46A2-A88A-2BFB9CBA07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1FBD9B-3613-4DB2-A98C-968F79114E40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9395" name="灯片编号占位符 4">
            <a:extLst>
              <a:ext uri="{FF2B5EF4-FFF2-40B4-BE49-F238E27FC236}">
                <a16:creationId xmlns:a16="http://schemas.microsoft.com/office/drawing/2014/main" id="{30DF1111-25F1-4C77-8427-D11189754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FC2650-2CA7-4AB2-B6BB-FCC5025C4820}" type="slidenum">
              <a:rPr lang="en-US" altLang="zh-CN" sz="1400">
                <a:latin typeface="Arial" panose="020B0604020202020204" pitchFamily="34" charset="0"/>
              </a:rPr>
              <a:pPr/>
              <a:t>40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0318121-388E-4DB6-9535-CC05DF85F4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333375"/>
            <a:ext cx="7361237" cy="544513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id+id*id </a:t>
            </a:r>
            <a:r>
              <a:rPr lang="zh-CN" altLang="en-US">
                <a:latin typeface="Times New Roman" panose="02020603050405020304" pitchFamily="18" charset="0"/>
              </a:rPr>
              <a:t>的分析过程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9539012D-ACC1-407B-AC09-73E59EBE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1746250"/>
            <a:ext cx="40386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id +  id *  id #</a:t>
            </a:r>
            <a:endParaRPr lang="en-US" altLang="zh-CN" sz="2400"/>
          </a:p>
        </p:txBody>
      </p:sp>
      <p:sp>
        <p:nvSpPr>
          <p:cNvPr id="59398" name="Rectangle 4">
            <a:extLst>
              <a:ext uri="{FF2B5EF4-FFF2-40B4-BE49-F238E27FC236}">
                <a16:creationId xmlns:a16="http://schemas.microsoft.com/office/drawing/2014/main" id="{9DE044A8-CA17-4BA4-85D5-5D36A42E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041650"/>
            <a:ext cx="762000" cy="3124200"/>
          </a:xfrm>
          <a:prstGeom prst="rect">
            <a:avLst/>
          </a:prstGeom>
          <a:solidFill>
            <a:srgbClr val="AD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59399" name="Rectangle 5">
            <a:extLst>
              <a:ext uri="{FF2B5EF4-FFF2-40B4-BE49-F238E27FC236}">
                <a16:creationId xmlns:a16="http://schemas.microsoft.com/office/drawing/2014/main" id="{4A9F8C1B-EAB3-4BA2-91BB-13D093F34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2965450"/>
            <a:ext cx="2362200" cy="1600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/>
              <a:t>算符优先分析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/>
              <a:t>控制器</a:t>
            </a:r>
            <a:endParaRPr lang="zh-CN" altLang="en-US" sz="2400"/>
          </a:p>
        </p:txBody>
      </p:sp>
      <p:sp>
        <p:nvSpPr>
          <p:cNvPr id="59400" name="Rectangle 6">
            <a:extLst>
              <a:ext uri="{FF2B5EF4-FFF2-40B4-BE49-F238E27FC236}">
                <a16:creationId xmlns:a16="http://schemas.microsoft.com/office/drawing/2014/main" id="{2C998480-3076-42D9-AEF4-934DD6DD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3041650"/>
            <a:ext cx="17526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59401" name="AutoShape 7">
            <a:extLst>
              <a:ext uri="{FF2B5EF4-FFF2-40B4-BE49-F238E27FC236}">
                <a16:creationId xmlns:a16="http://schemas.microsoft.com/office/drawing/2014/main" id="{68DC67CA-0DD1-4778-B281-E75A78F5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319405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4" name="AutoShape 8">
            <a:extLst>
              <a:ext uri="{FF2B5EF4-FFF2-40B4-BE49-F238E27FC236}">
                <a16:creationId xmlns:a16="http://schemas.microsoft.com/office/drawing/2014/main" id="{06631E33-6C01-417B-80BD-1375ACD8D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5" name="AutoShape 9">
            <a:extLst>
              <a:ext uri="{FF2B5EF4-FFF2-40B4-BE49-F238E27FC236}">
                <a16:creationId xmlns:a16="http://schemas.microsoft.com/office/drawing/2014/main" id="{D4C1645B-7355-4E1D-994F-897498058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6" name="AutoShape 10">
            <a:extLst>
              <a:ext uri="{FF2B5EF4-FFF2-40B4-BE49-F238E27FC236}">
                <a16:creationId xmlns:a16="http://schemas.microsoft.com/office/drawing/2014/main" id="{B417D5FE-C730-4E0D-982A-E106CDD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7" name="AutoShape 11">
            <a:extLst>
              <a:ext uri="{FF2B5EF4-FFF2-40B4-BE49-F238E27FC236}">
                <a16:creationId xmlns:a16="http://schemas.microsoft.com/office/drawing/2014/main" id="{78AE52A9-006B-47BD-8B75-50CEF43C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8" name="AutoShape 12">
            <a:extLst>
              <a:ext uri="{FF2B5EF4-FFF2-40B4-BE49-F238E27FC236}">
                <a16:creationId xmlns:a16="http://schemas.microsoft.com/office/drawing/2014/main" id="{D07842FF-B1A4-4743-B218-AE916C52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9" name="AutoShape 13">
            <a:extLst>
              <a:ext uri="{FF2B5EF4-FFF2-40B4-BE49-F238E27FC236}">
                <a16:creationId xmlns:a16="http://schemas.microsoft.com/office/drawing/2014/main" id="{B62DE9FF-C7FC-46AE-B144-B4AA7405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59408" name="AutoShape 14">
            <a:extLst>
              <a:ext uri="{FF2B5EF4-FFF2-40B4-BE49-F238E27FC236}">
                <a16:creationId xmlns:a16="http://schemas.microsoft.com/office/drawing/2014/main" id="{2E9260BA-3F37-455E-AFC4-76D5442BC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270250"/>
            <a:ext cx="990600" cy="228600"/>
          </a:xfrm>
          <a:prstGeom prst="rightArrow">
            <a:avLst>
              <a:gd name="adj1" fmla="val 50000"/>
              <a:gd name="adj2" fmla="val 1082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91" name="Text Box 15">
            <a:extLst>
              <a:ext uri="{FF2B5EF4-FFF2-40B4-BE49-F238E27FC236}">
                <a16:creationId xmlns:a16="http://schemas.microsoft.com/office/drawing/2014/main" id="{400C385A-1338-447C-9025-A2F05BF26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3141663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id</a:t>
            </a:r>
          </a:p>
        </p:txBody>
      </p:sp>
      <p:sp>
        <p:nvSpPr>
          <p:cNvPr id="1227792" name="Text Box 16">
            <a:extLst>
              <a:ext uri="{FF2B5EF4-FFF2-40B4-BE49-F238E27FC236}">
                <a16:creationId xmlns:a16="http://schemas.microsoft.com/office/drawing/2014/main" id="{E316C52F-6461-4DF6-AD62-21877C0D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3498850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id</a:t>
            </a:r>
          </a:p>
        </p:txBody>
      </p:sp>
      <p:sp>
        <p:nvSpPr>
          <p:cNvPr id="1227793" name="Text Box 17">
            <a:extLst>
              <a:ext uri="{FF2B5EF4-FFF2-40B4-BE49-F238E27FC236}">
                <a16:creationId xmlns:a16="http://schemas.microsoft.com/office/drawing/2014/main" id="{9BB91394-3B23-4015-B1CB-70B7F0F5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3879850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id</a:t>
            </a:r>
          </a:p>
        </p:txBody>
      </p:sp>
      <p:sp>
        <p:nvSpPr>
          <p:cNvPr id="1227794" name="Text Box 18">
            <a:extLst>
              <a:ext uri="{FF2B5EF4-FFF2-40B4-BE49-F238E27FC236}">
                <a16:creationId xmlns:a16="http://schemas.microsoft.com/office/drawing/2014/main" id="{D1730FA9-5458-4B81-8572-7ED1ABB3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4260850"/>
            <a:ext cx="172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E * E</a:t>
            </a:r>
          </a:p>
        </p:txBody>
      </p:sp>
      <p:sp>
        <p:nvSpPr>
          <p:cNvPr id="1227795" name="Text Box 19">
            <a:extLst>
              <a:ext uri="{FF2B5EF4-FFF2-40B4-BE49-F238E27FC236}">
                <a16:creationId xmlns:a16="http://schemas.microsoft.com/office/drawing/2014/main" id="{30D7965C-182F-4C6C-920F-80542B1E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4641850"/>
            <a:ext cx="172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E + E</a:t>
            </a:r>
          </a:p>
        </p:txBody>
      </p:sp>
      <p:sp>
        <p:nvSpPr>
          <p:cNvPr id="59414" name="Rectangle 20">
            <a:extLst>
              <a:ext uri="{FF2B5EF4-FFF2-40B4-BE49-F238E27FC236}">
                <a16:creationId xmlns:a16="http://schemas.microsoft.com/office/drawing/2014/main" id="{8CC04087-C984-47A2-ADC9-D55425EA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251450"/>
            <a:ext cx="2438400" cy="914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/>
              <a:t>算符优先关系表</a:t>
            </a:r>
            <a:endParaRPr lang="zh-CN" altLang="en-US" sz="2400"/>
          </a:p>
        </p:txBody>
      </p:sp>
      <p:sp>
        <p:nvSpPr>
          <p:cNvPr id="1227797" name="Text Box 21">
            <a:extLst>
              <a:ext uri="{FF2B5EF4-FFF2-40B4-BE49-F238E27FC236}">
                <a16:creationId xmlns:a16="http://schemas.microsoft.com/office/drawing/2014/main" id="{30045F8F-AD43-4CFE-BC57-0F93DE53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3270250"/>
            <a:ext cx="33655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798" name="Text Box 22">
            <a:extLst>
              <a:ext uri="{FF2B5EF4-FFF2-40B4-BE49-F238E27FC236}">
                <a16:creationId xmlns:a16="http://schemas.microsoft.com/office/drawing/2014/main" id="{1C49299B-770D-43A1-AC2B-6F2CF566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3270250"/>
            <a:ext cx="420687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id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799" name="Text Box 23">
            <a:extLst>
              <a:ext uri="{FF2B5EF4-FFF2-40B4-BE49-F238E27FC236}">
                <a16:creationId xmlns:a16="http://schemas.microsoft.com/office/drawing/2014/main" id="{89CC8A70-12A7-4E32-A1D8-2F5C2B1B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3346450"/>
            <a:ext cx="33655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0" name="Text Box 24">
            <a:extLst>
              <a:ext uri="{FF2B5EF4-FFF2-40B4-BE49-F238E27FC236}">
                <a16:creationId xmlns:a16="http://schemas.microsoft.com/office/drawing/2014/main" id="{67839F93-FF2C-41CC-9619-5C43EA3FA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1178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1" name="Text Box 25">
            <a:extLst>
              <a:ext uri="{FF2B5EF4-FFF2-40B4-BE49-F238E27FC236}">
                <a16:creationId xmlns:a16="http://schemas.microsoft.com/office/drawing/2014/main" id="{F225FCBC-A3D3-4952-B992-AB71A239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3105150"/>
            <a:ext cx="420688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id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2" name="Text Box 26">
            <a:extLst>
              <a:ext uri="{FF2B5EF4-FFF2-40B4-BE49-F238E27FC236}">
                <a16:creationId xmlns:a16="http://schemas.microsoft.com/office/drawing/2014/main" id="{E192599B-42F0-40AB-988F-9FE729F9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1178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3" name="Text Box 27">
            <a:extLst>
              <a:ext uri="{FF2B5EF4-FFF2-40B4-BE49-F238E27FC236}">
                <a16:creationId xmlns:a16="http://schemas.microsoft.com/office/drawing/2014/main" id="{970647DE-1F7B-4A28-B3DF-FEF68F519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31813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*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4" name="Text Box 28">
            <a:extLst>
              <a:ext uri="{FF2B5EF4-FFF2-40B4-BE49-F238E27FC236}">
                <a16:creationId xmlns:a16="http://schemas.microsoft.com/office/drawing/2014/main" id="{B239C2CF-A3C5-4196-9014-F28B2B12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3117850"/>
            <a:ext cx="420687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id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*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5" name="Text Box 29">
            <a:extLst>
              <a:ext uri="{FF2B5EF4-FFF2-40B4-BE49-F238E27FC236}">
                <a16:creationId xmlns:a16="http://schemas.microsoft.com/office/drawing/2014/main" id="{95AB313C-6DBF-4812-B1AF-B0C4FDF7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31940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*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6" name="Text Box 30">
            <a:extLst>
              <a:ext uri="{FF2B5EF4-FFF2-40B4-BE49-F238E27FC236}">
                <a16:creationId xmlns:a16="http://schemas.microsoft.com/office/drawing/2014/main" id="{16B46B3F-FE10-4B3D-BF71-156AFFC9E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31940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7" name="Text Box 31">
            <a:extLst>
              <a:ext uri="{FF2B5EF4-FFF2-40B4-BE49-F238E27FC236}">
                <a16:creationId xmlns:a16="http://schemas.microsoft.com/office/drawing/2014/main" id="{9704321F-E58F-4CD9-9D5C-83AB3D72B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3181350"/>
            <a:ext cx="33655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59426" name="AutoShape 32">
            <a:extLst>
              <a:ext uri="{FF2B5EF4-FFF2-40B4-BE49-F238E27FC236}">
                <a16:creationId xmlns:a16="http://schemas.microsoft.com/office/drawing/2014/main" id="{68598097-6872-4B57-B7EE-B36C135C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565650"/>
            <a:ext cx="762000" cy="609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227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227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22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227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227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12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1227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4" dur="500"/>
                                        <p:tgtEl>
                                          <p:spTgt spid="12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6" dur="500"/>
                                        <p:tgtEl>
                                          <p:spTgt spid="122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122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0" dur="500"/>
                                        <p:tgtEl>
                                          <p:spTgt spid="122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4" grpId="0" animBg="1"/>
      <p:bldP spid="1227785" grpId="0" animBg="1"/>
      <p:bldP spid="1227786" grpId="0" animBg="1"/>
      <p:bldP spid="1227787" grpId="0" animBg="1"/>
      <p:bldP spid="1227788" grpId="0" animBg="1"/>
      <p:bldP spid="1227789" grpId="0" animBg="1"/>
      <p:bldP spid="1227791" grpId="0"/>
      <p:bldP spid="1227792" grpId="0"/>
      <p:bldP spid="1227793" grpId="0"/>
      <p:bldP spid="1227794" grpId="0"/>
      <p:bldP spid="1227795" grpId="0"/>
      <p:bldP spid="1227797" grpId="0" animBg="1"/>
      <p:bldP spid="1227798" grpId="0" animBg="1"/>
      <p:bldP spid="1227799" grpId="0" animBg="1"/>
      <p:bldP spid="1227800" grpId="0" animBg="1"/>
      <p:bldP spid="1227801" grpId="0" animBg="1"/>
      <p:bldP spid="1227802" grpId="0" animBg="1"/>
      <p:bldP spid="1227803" grpId="0" animBg="1"/>
      <p:bldP spid="1227804" grpId="0" animBg="1"/>
      <p:bldP spid="1227805" grpId="0" animBg="1"/>
      <p:bldP spid="1227806" grpId="0" animBg="1"/>
      <p:bldP spid="122780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>
            <a:extLst>
              <a:ext uri="{FF2B5EF4-FFF2-40B4-BE49-F238E27FC236}">
                <a16:creationId xmlns:a16="http://schemas.microsoft.com/office/drawing/2014/main" id="{EA11445E-AB9A-4D63-A787-2E3A36D28E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DB8D99-E397-4DE6-8BAF-7E1F9B789ABB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EE02D472-F9BA-460B-A883-548CF9BB42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B31B33-8A7E-4F88-B8A3-E1366DEBA3F9}" type="slidenum">
              <a:rPr lang="en-US" altLang="zh-CN" sz="1400">
                <a:latin typeface="Arial" panose="020B0604020202020204" pitchFamily="34" charset="0"/>
              </a:rPr>
              <a:pPr/>
              <a:t>41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02FCC181-CC44-4295-A0C4-5310A3702C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188913"/>
            <a:ext cx="5410200" cy="7620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5.2.4 </a:t>
            </a:r>
            <a:r>
              <a:rPr lang="zh-CN" altLang="en-US">
                <a:latin typeface="Times New Roman" panose="02020603050405020304" pitchFamily="18" charset="0"/>
              </a:rPr>
              <a:t>优先函数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74B22E10-409F-4DCA-9857-5C581D7F76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12875"/>
            <a:ext cx="8893175" cy="5184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为了节省存储空间（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→ 2n</a:t>
            </a:r>
            <a:r>
              <a:rPr lang="zh-CN" altLang="en-US" sz="2800">
                <a:latin typeface="Times New Roman" panose="02020603050405020304" pitchFamily="18" charset="0"/>
              </a:rPr>
              <a:t>）和便于执行比较运算，用两个优先函数</a:t>
            </a:r>
            <a:r>
              <a:rPr lang="en-US" altLang="zh-CN" sz="2800">
                <a:latin typeface="Times New Roman" panose="02020603050405020304" pitchFamily="18" charset="0"/>
              </a:rPr>
              <a:t>f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，它们是从终结符号到整数的映射。对于终结符号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选择</a:t>
            </a:r>
            <a:r>
              <a:rPr lang="en-US" altLang="zh-CN" sz="2800">
                <a:latin typeface="Times New Roman" panose="02020603050405020304" pitchFamily="18" charset="0"/>
              </a:rPr>
              <a:t>f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，使之满足：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)&lt;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≮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≡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)&gt;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≯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损失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错误检测能力降低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如：</a:t>
            </a:r>
            <a:r>
              <a:rPr lang="en-US" altLang="zh-CN">
                <a:latin typeface="Times New Roman" panose="02020603050405020304" pitchFamily="18" charset="0"/>
              </a:rPr>
              <a:t>id ≯id</a:t>
            </a:r>
            <a:r>
              <a:rPr lang="zh-CN" altLang="en-US">
                <a:latin typeface="Times New Roman" panose="02020603050405020304" pitchFamily="18" charset="0"/>
              </a:rPr>
              <a:t>不存在，但</a:t>
            </a:r>
            <a:r>
              <a:rPr lang="en-US" altLang="zh-CN">
                <a:latin typeface="Times New Roman" panose="02020603050405020304" pitchFamily="18" charset="0"/>
              </a:rPr>
              <a:t>f(id)&gt;g(id)</a:t>
            </a:r>
            <a:r>
              <a:rPr lang="zh-CN" altLang="en-US">
                <a:latin typeface="Times New Roman" panose="02020603050405020304" pitchFamily="18" charset="0"/>
              </a:rPr>
              <a:t>可比较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1">
            <a:extLst>
              <a:ext uri="{FF2B5EF4-FFF2-40B4-BE49-F238E27FC236}">
                <a16:creationId xmlns:a16="http://schemas.microsoft.com/office/drawing/2014/main" id="{D6AC5E0B-D91C-4F44-BE87-CA8E4D3CD1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6A5080-61C3-4CB9-BF13-469A8335433C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1C0BCF71-A15F-419E-B583-0227C7635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79F500-2774-4CFA-8073-EEDFB0B23322}" type="slidenum">
              <a:rPr lang="en-US" altLang="zh-CN" sz="1400">
                <a:latin typeface="Arial" panose="020B0604020202020204" pitchFamily="34" charset="0"/>
              </a:rPr>
              <a:pPr/>
              <a:t>42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A46E6F16-B306-4E9F-87B4-56404987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404813"/>
            <a:ext cx="7696200" cy="592137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ea typeface="楷体_GB2312" pitchFamily="49" charset="-122"/>
              </a:rPr>
              <a:t>表</a:t>
            </a:r>
            <a:r>
              <a:rPr lang="en-US" altLang="zh-CN" sz="3200" b="1">
                <a:ea typeface="楷体_GB2312" pitchFamily="49" charset="-122"/>
              </a:rPr>
              <a:t>5.2 </a:t>
            </a:r>
            <a:r>
              <a:rPr lang="zh-CN" altLang="en-US" sz="3200" b="1">
                <a:ea typeface="楷体_GB2312" pitchFamily="49" charset="-122"/>
              </a:rPr>
              <a:t>对应的优先函数：</a:t>
            </a:r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E84F7FCF-19BA-4E65-A7AA-82BA1903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3417888"/>
            <a:ext cx="7620000" cy="181133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ea typeface="楷体_GB2312" pitchFamily="49" charset="-122"/>
              </a:rPr>
              <a:t>1) </a:t>
            </a:r>
            <a:r>
              <a:rPr lang="zh-CN" altLang="en-US" sz="3200" b="1">
                <a:ea typeface="楷体_GB2312" pitchFamily="49" charset="-122"/>
              </a:rPr>
              <a:t>构造优先函数的算法不是唯一的。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ea typeface="楷体_GB2312" pitchFamily="49" charset="-122"/>
              </a:rPr>
              <a:t>2) </a:t>
            </a:r>
            <a:r>
              <a:rPr lang="zh-CN" altLang="en-US" sz="3200" b="1">
                <a:ea typeface="楷体_GB2312" pitchFamily="49" charset="-122"/>
              </a:rPr>
              <a:t>存在一组优先函数，那就存在无穷组优先函数。</a:t>
            </a:r>
          </a:p>
        </p:txBody>
      </p:sp>
      <p:graphicFrame>
        <p:nvGraphicFramePr>
          <p:cNvPr id="354310" name="表格 354309">
            <a:extLst>
              <a:ext uri="{FF2B5EF4-FFF2-40B4-BE49-F238E27FC236}">
                <a16:creationId xmlns:a16="http://schemas.microsoft.com/office/drawing/2014/main" id="{0DF7B4AA-ED6C-4E7A-A226-A5952766FEBC}"/>
              </a:ext>
            </a:extLst>
          </p:cNvPr>
          <p:cNvGraphicFramePr>
            <a:graphicFrameLocks noGrp="1"/>
          </p:cNvGraphicFramePr>
          <p:nvPr/>
        </p:nvGraphicFramePr>
        <p:xfrm>
          <a:off x="2484438" y="1484313"/>
          <a:ext cx="4392612" cy="1447801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140687961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0675256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150801898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413771934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389389288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82936018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85681704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83085769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97222088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765588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28586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433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2205BAB7-D4BA-45D3-A982-F2E9B8A82F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1C9350-62D1-4D76-B124-ED9DF8F1F2BD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7E2009AA-021C-4BFA-B5BD-E83D63291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3576A7-8676-4351-9417-470893FF3FD7}" type="slidenum">
              <a:rPr lang="en-US" altLang="zh-CN" sz="1400">
                <a:latin typeface="Arial" panose="020B0604020202020204" pitchFamily="34" charset="0"/>
              </a:rPr>
              <a:pPr/>
              <a:t>43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7B3F6190-A085-4439-89EC-F93295E5A0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4846637" cy="647700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优先函数的构造</a:t>
            </a:r>
          </a:p>
        </p:txBody>
      </p:sp>
      <p:sp>
        <p:nvSpPr>
          <p:cNvPr id="2283523" name="Rectangle 3">
            <a:extLst>
              <a:ext uri="{FF2B5EF4-FFF2-40B4-BE49-F238E27FC236}">
                <a16:creationId xmlns:a16="http://schemas.microsoft.com/office/drawing/2014/main" id="{C81D9F50-6D37-434C-822E-6127CE4461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925" y="1484313"/>
            <a:ext cx="9288463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算法</a:t>
            </a:r>
            <a:r>
              <a:rPr lang="en-US" altLang="zh-CN" sz="2700" dirty="0">
                <a:latin typeface="Times New Roman" panose="02020603050405020304" pitchFamily="18" charset="0"/>
              </a:rPr>
              <a:t>5.4 </a:t>
            </a:r>
            <a:r>
              <a:rPr lang="zh-CN" altLang="en-US" sz="2700" dirty="0">
                <a:latin typeface="Times New Roman" panose="02020603050405020304" pitchFamily="18" charset="0"/>
              </a:rPr>
              <a:t>优先函数的构造。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输入：算符优先矩阵</a:t>
            </a:r>
            <a:r>
              <a:rPr lang="en-US" altLang="zh-CN" sz="27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输出：表示输入矩阵的优先函数，或指出其不存在</a:t>
            </a:r>
            <a:r>
              <a:rPr lang="en-US" altLang="zh-CN" sz="27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步骤：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Times New Roman" panose="02020603050405020304" pitchFamily="18" charset="0"/>
              </a:rPr>
              <a:t>1. </a:t>
            </a:r>
            <a:r>
              <a:rPr lang="zh-CN" altLang="en-US" sz="2700" dirty="0">
                <a:latin typeface="Times New Roman" panose="02020603050405020304" pitchFamily="18" charset="0"/>
              </a:rPr>
              <a:t>对</a:t>
            </a:r>
            <a:r>
              <a:rPr lang="zh-CN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700" dirty="0">
                <a:latin typeface="Times New Roman" panose="02020603050405020304" pitchFamily="18" charset="0"/>
              </a:rPr>
              <a:t>∪{#}</a:t>
            </a:r>
            <a:r>
              <a:rPr lang="zh-CN" altLang="en-US" sz="2700" dirty="0">
                <a:latin typeface="Times New Roman" panose="02020603050405020304" pitchFamily="18" charset="0"/>
              </a:rPr>
              <a:t>，建立以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和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ga</a:t>
            </a:r>
            <a:r>
              <a:rPr lang="zh-CN" altLang="en-US" sz="2700" dirty="0">
                <a:latin typeface="Times New Roman" panose="02020603050405020304" pitchFamily="18" charset="0"/>
              </a:rPr>
              <a:t>为标记的顶点；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Times New Roman" panose="02020603050405020304" pitchFamily="18" charset="0"/>
              </a:rPr>
              <a:t>2. </a:t>
            </a:r>
            <a:r>
              <a:rPr lang="zh-CN" altLang="en-US" sz="2700" dirty="0">
                <a:latin typeface="Times New Roman" panose="02020603050405020304" pitchFamily="18" charset="0"/>
              </a:rPr>
              <a:t>对</a:t>
            </a:r>
            <a:r>
              <a:rPr lang="zh-CN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700" i="1" dirty="0">
                <a:latin typeface="Times New Roman" panose="02020603050405020304" pitchFamily="18" charset="0"/>
              </a:rPr>
              <a:t>a</a:t>
            </a:r>
            <a:r>
              <a:rPr lang="en-US" altLang="zh-CN" sz="2700" dirty="0">
                <a:latin typeface="Times New Roman" panose="02020603050405020304" pitchFamily="18" charset="0"/>
              </a:rPr>
              <a:t>, 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7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700" dirty="0">
                <a:latin typeface="Times New Roman" panose="02020603050405020304" pitchFamily="18" charset="0"/>
              </a:rPr>
              <a:t>∪{#}</a:t>
            </a:r>
            <a:r>
              <a:rPr lang="zh-CN" altLang="en-US" sz="2700" dirty="0">
                <a:latin typeface="Times New Roman" panose="02020603050405020304" pitchFamily="18" charset="0"/>
              </a:rPr>
              <a:t>，若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≯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或者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≡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，则从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至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gb</a:t>
            </a:r>
            <a:r>
              <a:rPr lang="zh-CN" altLang="en-US" sz="2700" dirty="0">
                <a:latin typeface="Times New Roman" panose="02020603050405020304" pitchFamily="18" charset="0"/>
              </a:rPr>
              <a:t>画一条有向弧；若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≮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或者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≡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，则从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gb</a:t>
            </a:r>
            <a:r>
              <a:rPr lang="zh-CN" altLang="en-US" sz="2700" dirty="0">
                <a:latin typeface="Times New Roman" panose="02020603050405020304" pitchFamily="18" charset="0"/>
              </a:rPr>
              <a:t>至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画一条有向弧；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Times New Roman" panose="02020603050405020304" pitchFamily="18" charset="0"/>
              </a:rPr>
              <a:t>3. </a:t>
            </a:r>
            <a:r>
              <a:rPr lang="zh-CN" altLang="en-US" sz="2700" dirty="0">
                <a:latin typeface="Times New Roman" panose="02020603050405020304" pitchFamily="18" charset="0"/>
              </a:rPr>
              <a:t>如果构造的有向图中有环路，则说明不存在优先函数；如果没有环路，则对</a:t>
            </a:r>
            <a:r>
              <a:rPr lang="zh-CN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700" dirty="0">
                <a:latin typeface="Times New Roman" panose="02020603050405020304" pitchFamily="18" charset="0"/>
              </a:rPr>
              <a:t>∪{#}</a:t>
            </a:r>
            <a:r>
              <a:rPr lang="zh-CN" altLang="en-US" sz="2700" dirty="0">
                <a:latin typeface="Times New Roman" panose="02020603050405020304" pitchFamily="18" charset="0"/>
              </a:rPr>
              <a:t>，将</a:t>
            </a:r>
            <a:r>
              <a:rPr lang="en-US" altLang="zh-CN" sz="2700" i="1" dirty="0">
                <a:latin typeface="Times New Roman" panose="02020603050405020304" pitchFamily="18" charset="0"/>
              </a:rPr>
              <a:t>f</a:t>
            </a:r>
            <a:r>
              <a:rPr lang="en-US" altLang="zh-CN" sz="2700" dirty="0">
                <a:latin typeface="Times New Roman" panose="02020603050405020304" pitchFamily="18" charset="0"/>
              </a:rPr>
              <a:t>(</a:t>
            </a:r>
            <a:r>
              <a:rPr lang="en-US" altLang="zh-CN" sz="2700" i="1" dirty="0">
                <a:latin typeface="Times New Roman" panose="02020603050405020304" pitchFamily="18" charset="0"/>
              </a:rPr>
              <a:t>a</a:t>
            </a:r>
            <a:r>
              <a:rPr lang="en-US" altLang="zh-CN" sz="2700" dirty="0">
                <a:latin typeface="Times New Roman" panose="02020603050405020304" pitchFamily="18" charset="0"/>
              </a:rPr>
              <a:t>)</a:t>
            </a:r>
            <a:r>
              <a:rPr lang="zh-CN" altLang="en-US" sz="2700" dirty="0">
                <a:latin typeface="Times New Roman" panose="02020603050405020304" pitchFamily="18" charset="0"/>
              </a:rPr>
              <a:t>设为从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开始的最长路经的长度，将</a:t>
            </a:r>
            <a:r>
              <a:rPr lang="en-US" altLang="zh-CN" sz="2700" i="1" dirty="0">
                <a:latin typeface="Times New Roman" panose="02020603050405020304" pitchFamily="18" charset="0"/>
              </a:rPr>
              <a:t>g</a:t>
            </a:r>
            <a:r>
              <a:rPr lang="en-US" altLang="zh-CN" sz="2700" dirty="0">
                <a:latin typeface="Times New Roman" panose="02020603050405020304" pitchFamily="18" charset="0"/>
              </a:rPr>
              <a:t>(</a:t>
            </a:r>
            <a:r>
              <a:rPr lang="en-US" altLang="zh-CN" sz="2700" i="1" dirty="0">
                <a:latin typeface="Times New Roman" panose="02020603050405020304" pitchFamily="18" charset="0"/>
              </a:rPr>
              <a:t>a</a:t>
            </a:r>
            <a:r>
              <a:rPr lang="en-US" altLang="zh-CN" sz="2700" dirty="0">
                <a:latin typeface="Times New Roman" panose="02020603050405020304" pitchFamily="18" charset="0"/>
              </a:rPr>
              <a:t>)</a:t>
            </a:r>
            <a:r>
              <a:rPr lang="zh-CN" altLang="en-US" sz="2700" dirty="0">
                <a:latin typeface="Times New Roman" panose="02020603050405020304" pitchFamily="18" charset="0"/>
              </a:rPr>
              <a:t>设为从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ga</a:t>
            </a:r>
            <a:r>
              <a:rPr lang="zh-CN" altLang="en-US" sz="2700" dirty="0">
                <a:latin typeface="Times New Roman" panose="02020603050405020304" pitchFamily="18" charset="0"/>
              </a:rPr>
              <a:t>开始的最长路经的长度。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8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占位符 4">
            <a:extLst>
              <a:ext uri="{FF2B5EF4-FFF2-40B4-BE49-F238E27FC236}">
                <a16:creationId xmlns:a16="http://schemas.microsoft.com/office/drawing/2014/main" id="{93C4B95B-7ED8-4FBD-A3E1-5C6C60CE5E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BEB040-CF6F-4B0D-AF34-2D7B96029727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124" name="灯片编号占位符 6">
            <a:extLst>
              <a:ext uri="{FF2B5EF4-FFF2-40B4-BE49-F238E27FC236}">
                <a16:creationId xmlns:a16="http://schemas.microsoft.com/office/drawing/2014/main" id="{B0416F23-F0CE-4C7B-AB9C-AB4A8D5BE2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4F2867-20E3-4AB3-BD7E-D31AF139C755}" type="slidenum">
              <a:rPr lang="en-US" altLang="zh-CN" sz="1400">
                <a:latin typeface="Arial" panose="020B0604020202020204" pitchFamily="34" charset="0"/>
              </a:rPr>
              <a:pPr/>
              <a:t>44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281474" name="Rectangle 2">
            <a:extLst>
              <a:ext uri="{FF2B5EF4-FFF2-40B4-BE49-F238E27FC236}">
                <a16:creationId xmlns:a16="http://schemas.microsoft.com/office/drawing/2014/main" id="{B9CF7473-4B0A-48DB-ADFF-B6F93CCA43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476250"/>
            <a:ext cx="3779838" cy="2808288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</a:t>
            </a:r>
            <a:r>
              <a:rPr lang="en-US" altLang="zh-CN" sz="4000">
                <a:latin typeface="Times New Roman" panose="02020603050405020304" pitchFamily="18" charset="0"/>
              </a:rPr>
              <a:t>5.10 </a:t>
            </a:r>
            <a:r>
              <a:rPr lang="en-US" altLang="zh-CN" sz="4000" i="1">
                <a:latin typeface="Times New Roman" panose="02020603050405020304" pitchFamily="18" charset="0"/>
              </a:rPr>
              <a:t>G</a:t>
            </a:r>
            <a:r>
              <a:rPr lang="en-US" altLang="zh-CN" sz="4000" i="1" baseline="-25000">
                <a:latin typeface="Times New Roman" panose="02020603050405020304" pitchFamily="18" charset="0"/>
              </a:rPr>
              <a:t>es</a:t>
            </a:r>
            <a:r>
              <a:rPr lang="en-US" altLang="zh-CN" sz="4000">
                <a:latin typeface="Times New Roman" panose="02020603050405020304" pitchFamily="18" charset="0"/>
              </a:rPr>
              <a:t> :</a:t>
            </a:r>
            <a:r>
              <a:rPr lang="en-US" altLang="zh-CN" sz="4000" i="1">
                <a:latin typeface="Times New Roman" panose="02020603050405020304" pitchFamily="18" charset="0"/>
              </a:rPr>
              <a:t>E</a:t>
            </a:r>
            <a:r>
              <a:rPr lang="en-US" altLang="zh-CN" sz="4000">
                <a:latin typeface="Times New Roman" panose="02020603050405020304" pitchFamily="18" charset="0"/>
              </a:rPr>
              <a:t>→</a:t>
            </a:r>
            <a:r>
              <a:rPr lang="en-US" altLang="zh-CN" sz="4000" i="1">
                <a:latin typeface="Times New Roman" panose="02020603050405020304" pitchFamily="18" charset="0"/>
              </a:rPr>
              <a:t>E</a:t>
            </a:r>
            <a:r>
              <a:rPr lang="en-US" altLang="zh-CN" sz="4000">
                <a:latin typeface="Times New Roman" panose="02020603050405020304" pitchFamily="18" charset="0"/>
              </a:rPr>
              <a:t>+</a:t>
            </a:r>
            <a:r>
              <a:rPr lang="en-US" altLang="zh-CN" sz="4000" i="1">
                <a:latin typeface="Times New Roman" panose="02020603050405020304" pitchFamily="18" charset="0"/>
              </a:rPr>
              <a:t>T</a:t>
            </a:r>
            <a:r>
              <a:rPr lang="en-US" altLang="zh-CN" sz="4000">
                <a:latin typeface="Times New Roman" panose="02020603050405020304" pitchFamily="18" charset="0"/>
              </a:rPr>
              <a:t>|</a:t>
            </a:r>
            <a:r>
              <a:rPr lang="en-US" altLang="zh-CN" sz="4000" i="1">
                <a:latin typeface="Times New Roman" panose="02020603050405020304" pitchFamily="18" charset="0"/>
              </a:rPr>
              <a:t>T</a:t>
            </a:r>
            <a:r>
              <a:rPr lang="en-US" altLang="zh-CN" sz="4000">
                <a:latin typeface="Times New Roman" panose="02020603050405020304" pitchFamily="18" charset="0"/>
              </a:rPr>
              <a:t> </a:t>
            </a:r>
            <a:br>
              <a:rPr lang="en-US" altLang="zh-CN" sz="4000">
                <a:latin typeface="Times New Roman" panose="02020603050405020304" pitchFamily="18" charset="0"/>
              </a:rPr>
            </a:br>
            <a:r>
              <a:rPr lang="en-US" altLang="zh-CN" sz="4000">
                <a:latin typeface="Times New Roman" panose="02020603050405020304" pitchFamily="18" charset="0"/>
              </a:rPr>
              <a:t>  	</a:t>
            </a:r>
            <a:r>
              <a:rPr lang="en-US" altLang="zh-CN" sz="4000" i="1">
                <a:latin typeface="Times New Roman" panose="02020603050405020304" pitchFamily="18" charset="0"/>
              </a:rPr>
              <a:t>T</a:t>
            </a:r>
            <a:r>
              <a:rPr lang="en-US" altLang="zh-CN" sz="4000">
                <a:latin typeface="Times New Roman" panose="02020603050405020304" pitchFamily="18" charset="0"/>
              </a:rPr>
              <a:t>→</a:t>
            </a:r>
            <a:r>
              <a:rPr lang="en-US" altLang="zh-CN" sz="4000" i="1">
                <a:latin typeface="Times New Roman" panose="02020603050405020304" pitchFamily="18" charset="0"/>
              </a:rPr>
              <a:t>T</a:t>
            </a:r>
            <a:r>
              <a:rPr lang="en-US" altLang="zh-CN" sz="4000">
                <a:latin typeface="Times New Roman" panose="02020603050405020304" pitchFamily="18" charset="0"/>
              </a:rPr>
              <a:t>*</a:t>
            </a:r>
            <a:r>
              <a:rPr lang="en-US" altLang="zh-CN" sz="4000" i="1">
                <a:latin typeface="Times New Roman" panose="02020603050405020304" pitchFamily="18" charset="0"/>
              </a:rPr>
              <a:t>F</a:t>
            </a:r>
            <a:r>
              <a:rPr lang="en-US" altLang="zh-CN" sz="4000">
                <a:latin typeface="Times New Roman" panose="02020603050405020304" pitchFamily="18" charset="0"/>
              </a:rPr>
              <a:t>|</a:t>
            </a:r>
            <a:r>
              <a:rPr lang="en-US" altLang="zh-CN" sz="4000" i="1">
                <a:latin typeface="Times New Roman" panose="02020603050405020304" pitchFamily="18" charset="0"/>
              </a:rPr>
              <a:t>F</a:t>
            </a:r>
            <a:r>
              <a:rPr lang="en-US" altLang="zh-CN" sz="4000">
                <a:latin typeface="Times New Roman" panose="02020603050405020304" pitchFamily="18" charset="0"/>
              </a:rPr>
              <a:t> </a:t>
            </a:r>
            <a:br>
              <a:rPr lang="en-US" altLang="zh-CN" sz="4000">
                <a:latin typeface="Times New Roman" panose="02020603050405020304" pitchFamily="18" charset="0"/>
              </a:rPr>
            </a:br>
            <a:r>
              <a:rPr lang="en-US" altLang="zh-CN" sz="4000">
                <a:latin typeface="Times New Roman" panose="02020603050405020304" pitchFamily="18" charset="0"/>
              </a:rPr>
              <a:t>	</a:t>
            </a:r>
            <a:r>
              <a:rPr lang="en-US" altLang="zh-CN" sz="4000" i="1">
                <a:latin typeface="Times New Roman" panose="02020603050405020304" pitchFamily="18" charset="0"/>
              </a:rPr>
              <a:t>F</a:t>
            </a:r>
            <a:r>
              <a:rPr lang="en-US" altLang="zh-CN" sz="4000">
                <a:latin typeface="Times New Roman" panose="02020603050405020304" pitchFamily="18" charset="0"/>
              </a:rPr>
              <a:t>→id</a:t>
            </a:r>
          </a:p>
        </p:txBody>
      </p:sp>
      <p:graphicFrame>
        <p:nvGraphicFramePr>
          <p:cNvPr id="28749" name="内容占位符 28748">
            <a:extLst>
              <a:ext uri="{FF2B5EF4-FFF2-40B4-BE49-F238E27FC236}">
                <a16:creationId xmlns:a16="http://schemas.microsoft.com/office/drawing/2014/main" id="{20E2E8D3-F29A-48C3-8AC8-9EF2AFC10B9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04813" y="3241675"/>
          <a:ext cx="3951287" cy="24923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370160589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53425306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57172436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7263341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3338418562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144382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432184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423028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655897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458822"/>
                  </a:ext>
                </a:extLst>
              </a:tr>
            </a:tbl>
          </a:graphicData>
        </a:graphic>
      </p:graphicFrame>
      <p:sp>
        <p:nvSpPr>
          <p:cNvPr id="5165" name="Rectangle 176">
            <a:extLst>
              <a:ext uri="{FF2B5EF4-FFF2-40B4-BE49-F238E27FC236}">
                <a16:creationId xmlns:a16="http://schemas.microsoft.com/office/drawing/2014/main" id="{0A9AFF24-2E52-4554-9C2E-746966C71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8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graphicFrame>
        <p:nvGraphicFramePr>
          <p:cNvPr id="2281647" name="Object 175">
            <a:extLst>
              <a:ext uri="{FF2B5EF4-FFF2-40B4-BE49-F238E27FC236}">
                <a16:creationId xmlns:a16="http://schemas.microsoft.com/office/drawing/2014/main" id="{134A1E87-C0C1-49C0-9D7E-2F5BDBF0988E}"/>
              </a:ext>
            </a:extLst>
          </p:cNvPr>
          <p:cNvGraphicFramePr>
            <a:graphicFrameLocks/>
          </p:cNvGraphicFramePr>
          <p:nvPr/>
        </p:nvGraphicFramePr>
        <p:xfrm>
          <a:off x="4356100" y="620713"/>
          <a:ext cx="47879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r:id="rId3" imgW="2946400" imgH="2108200" progId="Visio.Drawing.11">
                  <p:embed/>
                </p:oleObj>
              </mc:Choice>
              <mc:Fallback>
                <p:oleObj r:id="rId3" imgW="2946400" imgH="2108200" progId="Visio.Drawing.11">
                  <p:embed/>
                  <p:pic>
                    <p:nvPicPr>
                      <p:cNvPr id="0" name="Object 1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20713"/>
                        <a:ext cx="47879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8" name="内容占位符 28747">
            <a:extLst>
              <a:ext uri="{FF2B5EF4-FFF2-40B4-BE49-F238E27FC236}">
                <a16:creationId xmlns:a16="http://schemas.microsoft.com/office/drawing/2014/main" id="{1485A88A-2426-4059-8AF8-5D96CD4548E2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773738" y="4165600"/>
          <a:ext cx="2395537" cy="1582738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88893835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922070876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18785769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328050177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4092654010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029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4848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354563"/>
                  </a:ext>
                </a:extLst>
              </a:tr>
            </a:tbl>
          </a:graphicData>
        </a:graphic>
      </p:graphicFrame>
      <p:sp>
        <p:nvSpPr>
          <p:cNvPr id="2281752" name="Rectangle 280">
            <a:extLst>
              <a:ext uri="{FF2B5EF4-FFF2-40B4-BE49-F238E27FC236}">
                <a16:creationId xmlns:a16="http://schemas.microsoft.com/office/drawing/2014/main" id="{8DDEE6C0-2BD6-447C-9F37-9C4127E2C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5805488"/>
            <a:ext cx="363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ea typeface="楷体_GB2312" pitchFamily="49" charset="-122"/>
              </a:rPr>
              <a:t>根据</a:t>
            </a:r>
            <a:r>
              <a:rPr lang="en-US" altLang="zh-CN" sz="2400" b="1" i="1">
                <a:ea typeface="楷体_GB2312" pitchFamily="49" charset="-122"/>
              </a:rPr>
              <a:t>G</a:t>
            </a:r>
            <a:r>
              <a:rPr lang="en-US" altLang="zh-CN" sz="2400" b="1" i="1" baseline="-25000">
                <a:ea typeface="楷体_GB2312" pitchFamily="49" charset="-122"/>
              </a:rPr>
              <a:t>es</a:t>
            </a:r>
            <a:r>
              <a:rPr lang="zh-CN" altLang="en-US" sz="2400" b="1">
                <a:ea typeface="楷体_GB2312" pitchFamily="49" charset="-122"/>
              </a:rPr>
              <a:t>的优先矩阵建立的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ea typeface="楷体_GB2312" pitchFamily="49" charset="-122"/>
              </a:rPr>
              <a:t>有向图和优先函数</a:t>
            </a:r>
            <a:r>
              <a:rPr lang="zh-CN" altLang="en-US" sz="2400">
                <a:ea typeface="楷体_GB2312" pitchFamily="49" charset="-122"/>
              </a:rPr>
              <a:t> </a:t>
            </a:r>
          </a:p>
        </p:txBody>
      </p:sp>
      <p:sp>
        <p:nvSpPr>
          <p:cNvPr id="2281753" name="Rectangle 281">
            <a:extLst>
              <a:ext uri="{FF2B5EF4-FFF2-40B4-BE49-F238E27FC236}">
                <a16:creationId xmlns:a16="http://schemas.microsoft.com/office/drawing/2014/main" id="{15912C32-CFBD-4426-8C21-704FB1F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876925"/>
            <a:ext cx="210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i="1"/>
              <a:t>G</a:t>
            </a:r>
            <a:r>
              <a:rPr lang="en-US" altLang="zh-CN" sz="2400" b="1" i="1" baseline="-25000"/>
              <a:t>es</a:t>
            </a:r>
            <a:r>
              <a:rPr lang="zh-CN" altLang="en-US" sz="2400" b="1"/>
              <a:t>的优先矩阵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8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8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474" grpId="0"/>
      <p:bldP spid="2281752" grpId="0"/>
      <p:bldP spid="228175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>
            <a:extLst>
              <a:ext uri="{FF2B5EF4-FFF2-40B4-BE49-F238E27FC236}">
                <a16:creationId xmlns:a16="http://schemas.microsoft.com/office/drawing/2014/main" id="{0F2F3CC7-9966-4005-9093-3B183E0C01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C57922-19F4-4047-8C40-1A031E031003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864D0E7B-DF97-43B1-85D5-ED5B8CE15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68F868-C9BE-452C-AF3B-15DEB829229A}" type="slidenum">
              <a:rPr lang="en-US" altLang="zh-CN" sz="1400">
                <a:latin typeface="Arial" panose="020B0604020202020204" pitchFamily="34" charset="0"/>
              </a:rPr>
              <a:pPr/>
              <a:t>45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41AF7E9-BF48-4B25-8FE2-ADECAA3D7A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458788"/>
            <a:ext cx="7793037" cy="52228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5.2.5 </a:t>
            </a:r>
            <a:r>
              <a:rPr lang="zh-CN" altLang="en-US">
                <a:latin typeface="Times New Roman" panose="02020603050405020304" pitchFamily="18" charset="0"/>
              </a:rPr>
              <a:t>算符优先分析的出错处理</a:t>
            </a:r>
          </a:p>
        </p:txBody>
      </p:sp>
      <p:sp>
        <p:nvSpPr>
          <p:cNvPr id="2282499" name="Rectangle 3">
            <a:extLst>
              <a:ext uri="{FF2B5EF4-FFF2-40B4-BE49-F238E27FC236}">
                <a16:creationId xmlns:a16="http://schemas.microsoft.com/office/drawing/2014/main" id="{6E2B7503-FA53-44AC-81ED-79D486528D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28775"/>
            <a:ext cx="859155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⑴ </a:t>
            </a:r>
            <a:r>
              <a:rPr lang="zh-CN" altLang="en-US" sz="2800" dirty="0">
                <a:latin typeface="Times New Roman" panose="02020603050405020304" pitchFamily="18" charset="0"/>
              </a:rPr>
              <a:t>栈顶的终结符号和当前输入符号之间不存在任何优先关系；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⑵ 发现被“归约对象”，但该“归约对象”不能满足归约要求。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对于第⑴种情况，为了进行错误恢复，必须修改栈、输入或两者都修改。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对于优先矩阵中的每个空白项，必须指定一个出错处理程序，而且同一程序可用在多个地方。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对于第</a:t>
            </a:r>
            <a:r>
              <a:rPr lang="zh-CN" altLang="en-US" sz="2800" dirty="0">
                <a:latin typeface="楷体_GB2312" pitchFamily="49" charset="-122"/>
              </a:rPr>
              <a:t>⑵</a:t>
            </a:r>
            <a:r>
              <a:rPr lang="zh-CN" altLang="en-US" sz="2800" dirty="0">
                <a:latin typeface="Times New Roman" panose="02020603050405020304" pitchFamily="18" charset="0"/>
              </a:rPr>
              <a:t>种情况，由于找不到与“归约对象”匹配的产生式右部，分析器可以继续将这些符号弹出栈，而不执行任何语义动作。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4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C40DEFB7-DF7C-41DB-BF33-00ADEB9EDF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FD6D6E-127A-4F11-A2A3-33E5BBD0FEC4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79D83765-F3A4-44E8-BB86-2E00FCEB16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AC981C-643E-4BAF-B5A8-65835B510DBE}" type="slidenum">
              <a:rPr lang="en-US" altLang="zh-CN" sz="1400">
                <a:latin typeface="Arial" panose="020B0604020202020204" pitchFamily="34" charset="0"/>
              </a:rPr>
              <a:pPr/>
              <a:t>46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F9E75ADA-BC24-4F8A-B638-D33AD52269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288925"/>
            <a:ext cx="7793038" cy="61912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算符优先分析法小结</a:t>
            </a:r>
          </a:p>
        </p:txBody>
      </p:sp>
      <p:sp>
        <p:nvSpPr>
          <p:cNvPr id="1232899" name="Rectangle 3">
            <a:extLst>
              <a:ext uri="{FF2B5EF4-FFF2-40B4-BE49-F238E27FC236}">
                <a16:creationId xmlns:a16="http://schemas.microsoft.com/office/drawing/2014/main" id="{EFC6E6E0-FF3B-47FE-987F-BF9B9864FB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7338"/>
            <a:ext cx="859155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简单、效率高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能够处理部分二义性文法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文法书写限制大</a:t>
            </a:r>
            <a:r>
              <a:rPr lang="en-US" altLang="zh-CN"/>
              <a:t>——</a:t>
            </a:r>
            <a:r>
              <a:rPr lang="zh-CN" altLang="en-US">
                <a:latin typeface="楷体_GB2312" pitchFamily="49" charset="-122"/>
              </a:rPr>
              <a:t>强调算符之间的优先关系的唯一性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占用内存空间大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不规范、存在查不到的语法错误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算法在发现最左素短语的尾时，需要回头寻找对应的头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0F7B3894-39B8-48CF-8775-281B44C14F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A3FFEA-80A7-4AD9-BE36-AF8133C61626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E2D6D8E5-DAB7-4B05-B29E-9CA19FE4F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E82404-52EB-4678-BFBE-D089AFFFE56A}" type="slidenum">
              <a:rPr lang="en-US" altLang="zh-CN" sz="1400">
                <a:latin typeface="Arial" panose="020B0604020202020204" pitchFamily="34" charset="0"/>
              </a:rPr>
              <a:pPr/>
              <a:t>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85C23EA-10D0-4DEE-8FDD-1F6DF422A6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260350"/>
            <a:ext cx="5554663" cy="7747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语法分析树的生成演示</a:t>
            </a:r>
          </a:p>
        </p:txBody>
      </p:sp>
      <p:sp>
        <p:nvSpPr>
          <p:cNvPr id="1196035" name="Rectangle 3">
            <a:extLst>
              <a:ext uri="{FF2B5EF4-FFF2-40B4-BE49-F238E27FC236}">
                <a16:creationId xmlns:a16="http://schemas.microsoft.com/office/drawing/2014/main" id="{F04417D2-8A25-4354-A1C2-1A0DE384C7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55725" y="5489575"/>
            <a:ext cx="6846888" cy="66675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楷体_GB2312" pitchFamily="49" charset="-122"/>
              </a:rPr>
              <a:t>a     b     b     c     d     e</a:t>
            </a:r>
          </a:p>
        </p:txBody>
      </p:sp>
      <p:sp>
        <p:nvSpPr>
          <p:cNvPr id="1196036" name="Text Box 4">
            <a:extLst>
              <a:ext uri="{FF2B5EF4-FFF2-40B4-BE49-F238E27FC236}">
                <a16:creationId xmlns:a16="http://schemas.microsoft.com/office/drawing/2014/main" id="{37F4442C-3B26-485F-93B0-CF8EC1FC2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45164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A</a:t>
            </a:r>
          </a:p>
        </p:txBody>
      </p:sp>
      <p:sp>
        <p:nvSpPr>
          <p:cNvPr id="1196037" name="Text Box 5">
            <a:extLst>
              <a:ext uri="{FF2B5EF4-FFF2-40B4-BE49-F238E27FC236}">
                <a16:creationId xmlns:a16="http://schemas.microsoft.com/office/drawing/2014/main" id="{6821B40F-6847-406E-988E-80B7B0B2A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34639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A</a:t>
            </a:r>
          </a:p>
        </p:txBody>
      </p:sp>
      <p:sp>
        <p:nvSpPr>
          <p:cNvPr id="1196038" name="Text Box 6">
            <a:extLst>
              <a:ext uri="{FF2B5EF4-FFF2-40B4-BE49-F238E27FC236}">
                <a16:creationId xmlns:a16="http://schemas.microsoft.com/office/drawing/2014/main" id="{92E45565-89D5-48D8-872A-3C2057B8F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453072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B</a:t>
            </a:r>
          </a:p>
        </p:txBody>
      </p:sp>
      <p:sp>
        <p:nvSpPr>
          <p:cNvPr id="1196039" name="Text Box 7">
            <a:extLst>
              <a:ext uri="{FF2B5EF4-FFF2-40B4-BE49-F238E27FC236}">
                <a16:creationId xmlns:a16="http://schemas.microsoft.com/office/drawing/2014/main" id="{457ED283-ABF6-4499-9094-0CC8EF76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177323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S</a:t>
            </a:r>
          </a:p>
        </p:txBody>
      </p:sp>
      <p:sp>
        <p:nvSpPr>
          <p:cNvPr id="1196040" name="Line 8">
            <a:extLst>
              <a:ext uri="{FF2B5EF4-FFF2-40B4-BE49-F238E27FC236}">
                <a16:creationId xmlns:a16="http://schemas.microsoft.com/office/drawing/2014/main" id="{94B8C2B1-4FE4-4F76-BC02-08FCC83D7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5425" y="49736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1" name="Line 9">
            <a:extLst>
              <a:ext uri="{FF2B5EF4-FFF2-40B4-BE49-F238E27FC236}">
                <a16:creationId xmlns:a16="http://schemas.microsoft.com/office/drawing/2014/main" id="{F08D420F-E401-4A85-984F-A8766FE9B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4059238"/>
            <a:ext cx="601662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2" name="Line 10">
            <a:extLst>
              <a:ext uri="{FF2B5EF4-FFF2-40B4-BE49-F238E27FC236}">
                <a16:creationId xmlns:a16="http://schemas.microsoft.com/office/drawing/2014/main" id="{6072B24E-D9BD-4007-9631-8D23B04F2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7825" y="4059238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3" name="Line 11">
            <a:extLst>
              <a:ext uri="{FF2B5EF4-FFF2-40B4-BE49-F238E27FC236}">
                <a16:creationId xmlns:a16="http://schemas.microsoft.com/office/drawing/2014/main" id="{4CB9C403-B97E-4012-8527-137FBF868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9225" y="49736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4" name="Line 12">
            <a:extLst>
              <a:ext uri="{FF2B5EF4-FFF2-40B4-BE49-F238E27FC236}">
                <a16:creationId xmlns:a16="http://schemas.microsoft.com/office/drawing/2014/main" id="{F5AD3C1D-5B20-4B83-BDF3-C3847A1D5D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6225" y="2306638"/>
            <a:ext cx="27432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5" name="Line 13">
            <a:extLst>
              <a:ext uri="{FF2B5EF4-FFF2-40B4-BE49-F238E27FC236}">
                <a16:creationId xmlns:a16="http://schemas.microsoft.com/office/drawing/2014/main" id="{9F317391-87D3-4184-AE86-DC985D7662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3625" y="2306638"/>
            <a:ext cx="762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6" name="Line 14">
            <a:extLst>
              <a:ext uri="{FF2B5EF4-FFF2-40B4-BE49-F238E27FC236}">
                <a16:creationId xmlns:a16="http://schemas.microsoft.com/office/drawing/2014/main" id="{AC189344-D31B-4EC1-9A96-3EAC1318A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4059238"/>
            <a:ext cx="1655763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7" name="Line 15">
            <a:extLst>
              <a:ext uri="{FF2B5EF4-FFF2-40B4-BE49-F238E27FC236}">
                <a16:creationId xmlns:a16="http://schemas.microsoft.com/office/drawing/2014/main" id="{50293DB7-10EA-47B8-8160-8BE8DFC3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0425" y="2306638"/>
            <a:ext cx="16002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8" name="Line 16">
            <a:extLst>
              <a:ext uri="{FF2B5EF4-FFF2-40B4-BE49-F238E27FC236}">
                <a16:creationId xmlns:a16="http://schemas.microsoft.com/office/drawing/2014/main" id="{CDF416F2-9DB5-4131-9B00-FC83A76E5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5" y="2230438"/>
            <a:ext cx="289560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9" name="Text Box 17">
            <a:extLst>
              <a:ext uri="{FF2B5EF4-FFF2-40B4-BE49-F238E27FC236}">
                <a16:creationId xmlns:a16="http://schemas.microsoft.com/office/drawing/2014/main" id="{6E36D262-9EFE-4C0C-BCD6-41617FCA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5064125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A→b</a:t>
            </a:r>
          </a:p>
        </p:txBody>
      </p:sp>
      <p:sp>
        <p:nvSpPr>
          <p:cNvPr id="1196050" name="Text Box 18">
            <a:extLst>
              <a:ext uri="{FF2B5EF4-FFF2-40B4-BE49-F238E27FC236}">
                <a16:creationId xmlns:a16="http://schemas.microsoft.com/office/drawing/2014/main" id="{61C61254-EE11-4391-B845-08E6B77A5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4073525"/>
            <a:ext cx="1338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A→Abc</a:t>
            </a:r>
          </a:p>
        </p:txBody>
      </p:sp>
      <p:sp>
        <p:nvSpPr>
          <p:cNvPr id="1196051" name="Text Box 19">
            <a:extLst>
              <a:ext uri="{FF2B5EF4-FFF2-40B4-BE49-F238E27FC236}">
                <a16:creationId xmlns:a16="http://schemas.microsoft.com/office/drawing/2014/main" id="{2CEA581F-F806-408F-A06E-B08ABC8BD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4987925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B→d</a:t>
            </a:r>
          </a:p>
        </p:txBody>
      </p:sp>
      <p:sp>
        <p:nvSpPr>
          <p:cNvPr id="1196052" name="Text Box 20">
            <a:extLst>
              <a:ext uri="{FF2B5EF4-FFF2-40B4-BE49-F238E27FC236}">
                <a16:creationId xmlns:a16="http://schemas.microsoft.com/office/drawing/2014/main" id="{FB814B25-44EF-41B6-8D28-253F0BA0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350" y="1970088"/>
            <a:ext cx="1617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S→aAcBe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9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19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19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119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5" grpId="0" build="p"/>
      <p:bldP spid="1196036" grpId="0"/>
      <p:bldP spid="1196037" grpId="0"/>
      <p:bldP spid="1196038" grpId="0"/>
      <p:bldP spid="1196039" grpId="0"/>
      <p:bldP spid="1196049" grpId="0"/>
      <p:bldP spid="1196050" grpId="0"/>
      <p:bldP spid="1196051" grpId="0"/>
      <p:bldP spid="11960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81D1928D-08E8-4489-A9B8-2406537DF0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06772E-FA6B-4EFA-9EC3-05EA0F24B7A4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F654E92A-EA8C-4CE8-9CD2-582162C27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2545A5-13D0-4D59-8ABF-54F02AAD3413}" type="slidenum">
              <a:rPr lang="en-US" altLang="zh-CN" sz="1400">
                <a:latin typeface="Arial" panose="020B0604020202020204" pitchFamily="34" charset="0"/>
              </a:rPr>
              <a:pPr/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37772D4-D2EE-4E55-B2C8-6836C85A8F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458788"/>
            <a:ext cx="5975350" cy="377825"/>
          </a:xfrm>
        </p:spPr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5.1.1 </a:t>
            </a:r>
            <a:r>
              <a:rPr lang="zh-CN" altLang="en-US" sz="4000">
                <a:latin typeface="Times New Roman" panose="02020603050405020304" pitchFamily="18" charset="0"/>
              </a:rPr>
              <a:t>移进</a:t>
            </a:r>
            <a:r>
              <a:rPr lang="en-US" altLang="zh-CN" sz="4000">
                <a:latin typeface="Times New Roman" panose="02020603050405020304" pitchFamily="18" charset="0"/>
              </a:rPr>
              <a:t>-</a:t>
            </a:r>
            <a:r>
              <a:rPr lang="zh-CN" altLang="en-US" sz="4000">
                <a:latin typeface="Times New Roman" panose="02020603050405020304" pitchFamily="18" charset="0"/>
              </a:rPr>
              <a:t>归约分析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0705C58C-C0AF-417C-A48A-BBB6EF6E8E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497887" cy="5040313"/>
          </a:xfrm>
        </p:spPr>
        <p:txBody>
          <a:bodyPr/>
          <a:lstStyle/>
          <a:p>
            <a:pPr marL="0" indent="0" eaLnBrk="1" hangingPunct="1"/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</a:rPr>
              <a:t>系统框架</a:t>
            </a:r>
          </a:p>
          <a:p>
            <a:pPr marL="190500" lvl="1" indent="0" eaLnBrk="1" hangingPunct="1"/>
            <a:r>
              <a:rPr lang="zh-CN" altLang="en-US" sz="3400">
                <a:latin typeface="楷体_GB2312" pitchFamily="49" charset="-122"/>
              </a:rPr>
              <a:t>采用表驱动的方式实现</a:t>
            </a:r>
          </a:p>
          <a:p>
            <a:pPr marL="190500" lvl="1" indent="0" eaLnBrk="1" hangingPunct="1"/>
            <a:r>
              <a:rPr lang="zh-CN" altLang="en-US" sz="3400">
                <a:latin typeface="楷体_GB2312" pitchFamily="49" charset="-122"/>
              </a:rPr>
              <a:t>输入缓冲区：保存输入符号串</a:t>
            </a:r>
          </a:p>
          <a:p>
            <a:pPr marL="190500" lvl="1" indent="0" eaLnBrk="1" hangingPunct="1"/>
            <a:r>
              <a:rPr lang="zh-CN" altLang="en-US" sz="3400">
                <a:latin typeface="楷体_GB2312" pitchFamily="49" charset="-122"/>
              </a:rPr>
              <a:t>分析栈：保存语法符号</a:t>
            </a:r>
            <a:r>
              <a:rPr lang="en-US" altLang="zh-CN" sz="3400"/>
              <a:t>—</a:t>
            </a:r>
            <a:r>
              <a:rPr lang="zh-CN" altLang="en-US" sz="3400">
                <a:latin typeface="楷体_GB2312" pitchFamily="49" charset="-122"/>
              </a:rPr>
              <a:t>已经得到的那部分分析结果</a:t>
            </a:r>
          </a:p>
          <a:p>
            <a:pPr marL="190500" lvl="1" indent="0" eaLnBrk="1" hangingPunct="1"/>
            <a:r>
              <a:rPr lang="zh-CN" altLang="en-US" sz="3400">
                <a:latin typeface="楷体_GB2312" pitchFamily="49" charset="-122"/>
              </a:rPr>
              <a:t>控制程序：控制分析过程，输出分析结果</a:t>
            </a:r>
            <a:r>
              <a:rPr lang="en-US" altLang="zh-CN" sz="3400"/>
              <a:t>——</a:t>
            </a:r>
            <a:r>
              <a:rPr lang="zh-CN" altLang="en-US" sz="3400">
                <a:latin typeface="楷体_GB2312" pitchFamily="49" charset="-122"/>
              </a:rPr>
              <a:t>产生式序列</a:t>
            </a:r>
          </a:p>
          <a:p>
            <a:pPr marL="190500" lvl="1" indent="0" eaLnBrk="1" hangingPunct="1"/>
            <a:r>
              <a:rPr lang="zh-CN" altLang="en-US" sz="3400">
                <a:solidFill>
                  <a:srgbClr val="FF0000"/>
                </a:solidFill>
                <a:latin typeface="楷体_GB2312" pitchFamily="49" charset="-122"/>
              </a:rPr>
              <a:t>格局：</a:t>
            </a:r>
            <a:r>
              <a:rPr lang="zh-CN" altLang="en-US" sz="3400">
                <a:solidFill>
                  <a:srgbClr val="0000FF"/>
                </a:solidFill>
                <a:latin typeface="楷体_GB2312" pitchFamily="49" charset="-122"/>
              </a:rPr>
              <a:t>栈</a:t>
            </a:r>
            <a:r>
              <a:rPr lang="en-US" altLang="zh-CN" sz="3400">
                <a:solidFill>
                  <a:srgbClr val="0000FF"/>
                </a:solidFill>
                <a:latin typeface="楷体_GB2312" pitchFamily="49" charset="-122"/>
              </a:rPr>
              <a:t>+</a:t>
            </a:r>
            <a:r>
              <a:rPr lang="zh-CN" altLang="en-US" sz="3400">
                <a:solidFill>
                  <a:srgbClr val="0000FF"/>
                </a:solidFill>
                <a:latin typeface="楷体_GB2312" pitchFamily="49" charset="-122"/>
              </a:rPr>
              <a:t>输入缓冲区剩余内容</a:t>
            </a:r>
            <a:r>
              <a:rPr lang="en-US" altLang="zh-CN" sz="3400">
                <a:solidFill>
                  <a:srgbClr val="0000FF"/>
                </a:solidFill>
                <a:latin typeface="楷体_GB2312" pitchFamily="49" charset="-122"/>
              </a:rPr>
              <a:t>=</a:t>
            </a:r>
            <a:r>
              <a:rPr lang="en-US" altLang="zh-CN" sz="3400">
                <a:solidFill>
                  <a:srgbClr val="0000FF"/>
                </a:solidFill>
              </a:rPr>
              <a:t>“</a:t>
            </a:r>
            <a:r>
              <a:rPr lang="zh-CN" altLang="en-US" sz="3400">
                <a:solidFill>
                  <a:srgbClr val="0000FF"/>
                </a:solidFill>
                <a:latin typeface="楷体_GB2312" pitchFamily="49" charset="-122"/>
              </a:rPr>
              <a:t>句型</a:t>
            </a:r>
            <a:r>
              <a:rPr lang="zh-CN" altLang="en-US" sz="3400">
                <a:solidFill>
                  <a:srgbClr val="0000FF"/>
                </a:solidFill>
              </a:rPr>
              <a:t>”</a:t>
            </a:r>
            <a:endParaRPr lang="zh-CN" altLang="en-US" sz="3400">
              <a:solidFill>
                <a:srgbClr val="0000FF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913912AC-9D4F-4ABC-9EFF-2DAD9E2F7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007C8D-0BAA-46B4-A1DF-0F9421E11155}" type="slidenum">
              <a:rPr lang="en-US" altLang="zh-CN" sz="1400">
                <a:latin typeface="Arial" panose="020B0604020202020204" pitchFamily="34" charset="0"/>
              </a:rPr>
              <a:pPr/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4B51833-5608-4158-A46B-BFCB6E9007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360363"/>
            <a:ext cx="7775575" cy="6921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/>
              <a:t>移进</a:t>
            </a:r>
            <a:r>
              <a:rPr lang="en-US" altLang="zh-CN" sz="4000"/>
              <a:t>-</a:t>
            </a:r>
            <a:r>
              <a:rPr lang="zh-CN" altLang="en-US" sz="4000"/>
              <a:t>归约语法分析器的总体结构 </a:t>
            </a:r>
          </a:p>
        </p:txBody>
      </p:sp>
      <p:sp>
        <p:nvSpPr>
          <p:cNvPr id="1198083" name="Rectangle 3">
            <a:extLst>
              <a:ext uri="{FF2B5EF4-FFF2-40B4-BE49-F238E27FC236}">
                <a16:creationId xmlns:a16="http://schemas.microsoft.com/office/drawing/2014/main" id="{1EE2CB52-C590-48B4-8756-CBC21D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1549400"/>
            <a:ext cx="387985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zh-CN" sz="36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</a:t>
            </a:r>
            <a:r>
              <a:rPr kumimoji="0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id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＊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id  #</a:t>
            </a:r>
          </a:p>
        </p:txBody>
      </p:sp>
      <p:sp>
        <p:nvSpPr>
          <p:cNvPr id="1198084" name="Rectangle 4">
            <a:extLst>
              <a:ext uri="{FF2B5EF4-FFF2-40B4-BE49-F238E27FC236}">
                <a16:creationId xmlns:a16="http://schemas.microsoft.com/office/drawing/2014/main" id="{F94450CC-9513-4394-9051-B4ED6BEA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2325688"/>
            <a:ext cx="749300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36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</a:p>
          <a:p>
            <a:pPr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Ｅ</a:t>
            </a:r>
          </a:p>
          <a:p>
            <a:pPr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</a:p>
        </p:txBody>
      </p:sp>
      <p:sp>
        <p:nvSpPr>
          <p:cNvPr id="1198085" name="Rectangle 5">
            <a:extLst>
              <a:ext uri="{FF2B5EF4-FFF2-40B4-BE49-F238E27FC236}">
                <a16:creationId xmlns:a16="http://schemas.microsoft.com/office/drawing/2014/main" id="{A172B83C-2064-4C56-8B2D-D171B1F7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32138"/>
            <a:ext cx="2514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移进</a:t>
            </a:r>
            <a:r>
              <a:rPr kumimoji="0" lang="en-US" altLang="zh-CN" sz="32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归约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控制程序</a:t>
            </a:r>
            <a:endParaRPr kumimoji="0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98086" name="Line 6">
            <a:extLst>
              <a:ext uri="{FF2B5EF4-FFF2-40B4-BE49-F238E27FC236}">
                <a16:creationId xmlns:a16="http://schemas.microsoft.com/office/drawing/2014/main" id="{23C170FE-0949-441A-A5E8-C1EC37C1CA9A}"/>
              </a:ext>
            </a:extLst>
          </p:cNvPr>
          <p:cNvSpPr>
            <a:spLocks noChangeShapeType="1"/>
          </p:cNvSpPr>
          <p:nvPr/>
        </p:nvSpPr>
        <p:spPr bwMode="auto">
          <a:xfrm rot="21595748" flipV="1">
            <a:off x="4191000" y="2222500"/>
            <a:ext cx="1588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087" name="Line 7">
            <a:extLst>
              <a:ext uri="{FF2B5EF4-FFF2-40B4-BE49-F238E27FC236}">
                <a16:creationId xmlns:a16="http://schemas.microsoft.com/office/drawing/2014/main" id="{C0289B49-CD71-422D-BD3C-1A67463FF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767138"/>
            <a:ext cx="106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088" name="Rectangle 8">
            <a:extLst>
              <a:ext uri="{FF2B5EF4-FFF2-40B4-BE49-F238E27FC236}">
                <a16:creationId xmlns:a16="http://schemas.microsoft.com/office/drawing/2014/main" id="{C27FD37C-96AF-4B96-BBCB-1E06ADCD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324225"/>
            <a:ext cx="2087562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输出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产生式序列</a:t>
            </a:r>
          </a:p>
        </p:txBody>
      </p:sp>
      <p:sp>
        <p:nvSpPr>
          <p:cNvPr id="1198089" name="Text Box 9">
            <a:extLst>
              <a:ext uri="{FF2B5EF4-FFF2-40B4-BE49-F238E27FC236}">
                <a16:creationId xmlns:a16="http://schemas.microsoft.com/office/drawing/2014/main" id="{F049A95A-8DD4-4B53-8BF0-1831FD407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8961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栈内容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输入缓冲区内容 ＝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#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当前句型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198090" name="Text Box 10">
            <a:extLst>
              <a:ext uri="{FF2B5EF4-FFF2-40B4-BE49-F238E27FC236}">
                <a16:creationId xmlns:a16="http://schemas.microsoft.com/office/drawing/2014/main" id="{D3A7E363-B41D-4CC6-84BD-0DD6596F8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593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栈</a:t>
            </a:r>
          </a:p>
        </p:txBody>
      </p:sp>
      <p:sp>
        <p:nvSpPr>
          <p:cNvPr id="1198091" name="Text Box 11">
            <a:extLst>
              <a:ext uri="{FF2B5EF4-FFF2-40B4-BE49-F238E27FC236}">
                <a16:creationId xmlns:a16="http://schemas.microsoft.com/office/drawing/2014/main" id="{F820DC5E-8FB7-4344-845D-468B0FD60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22413"/>
            <a:ext cx="2084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输入缓冲区</a:t>
            </a:r>
            <a:r>
              <a:rPr lang="zh-CN" altLang="en-US" sz="3600">
                <a:solidFill>
                  <a:schemeClr val="bg2"/>
                </a:solidFill>
              </a:rPr>
              <a:t> 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1198092" name="Rectangle 12">
            <a:extLst>
              <a:ext uri="{FF2B5EF4-FFF2-40B4-BE49-F238E27FC236}">
                <a16:creationId xmlns:a16="http://schemas.microsoft.com/office/drawing/2014/main" id="{203E2334-EBB4-4A25-96B4-B2AE66A4A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5041900"/>
            <a:ext cx="3476625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en-US" altLang="zh-CN" sz="3600" b="1">
                <a:solidFill>
                  <a:schemeClr val="folHlink"/>
                </a:solidFill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分析表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1198093" name="Line 13">
            <a:extLst>
              <a:ext uri="{FF2B5EF4-FFF2-40B4-BE49-F238E27FC236}">
                <a16:creationId xmlns:a16="http://schemas.microsoft.com/office/drawing/2014/main" id="{5C5DF2F0-C3CD-4E7B-8FBE-79CED66A1B78}"/>
              </a:ext>
            </a:extLst>
          </p:cNvPr>
          <p:cNvSpPr>
            <a:spLocks noChangeShapeType="1"/>
          </p:cNvSpPr>
          <p:nvPr/>
        </p:nvSpPr>
        <p:spPr bwMode="auto">
          <a:xfrm rot="10848340" flipV="1">
            <a:off x="4570413" y="4203700"/>
            <a:ext cx="1587" cy="8366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094" name="Line 14">
            <a:extLst>
              <a:ext uri="{FF2B5EF4-FFF2-40B4-BE49-F238E27FC236}">
                <a16:creationId xmlns:a16="http://schemas.microsoft.com/office/drawing/2014/main" id="{D7AE0E90-95CD-406F-AB44-6BE99A42D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8227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98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19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19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1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9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19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8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98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19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119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083" grpId="0" animBg="1"/>
      <p:bldP spid="1198084" grpId="0" animBg="1"/>
      <p:bldP spid="1198085" grpId="0" animBg="1"/>
      <p:bldP spid="1198088" grpId="0"/>
      <p:bldP spid="1198089" grpId="0" build="p"/>
      <p:bldP spid="1198090" grpId="0" build="p"/>
      <p:bldP spid="1198091" grpId="0" build="p"/>
      <p:bldP spid="11980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21598B57-1124-4903-94BB-9037A911F2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477088-7B2F-4E6E-ACF7-7B7CDD122E88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92609CFC-89BF-419C-9BBC-72B82EEB35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6E1BC6-0059-4C07-B7CA-B3A70974A9BC}" type="slidenum">
              <a:rPr lang="en-US" altLang="zh-CN" sz="1400">
                <a:latin typeface="Arial" panose="020B0604020202020204" pitchFamily="34" charset="0"/>
              </a:rPr>
              <a:pPr/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249D549-034C-4752-B931-9876C0F9E8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0925" y="333375"/>
            <a:ext cx="6400800" cy="7493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LL(1)</a:t>
            </a:r>
            <a:r>
              <a:rPr lang="zh-CN" altLang="en-US">
                <a:latin typeface="Times New Roman" panose="02020603050405020304" pitchFamily="18" charset="0"/>
              </a:rPr>
              <a:t>的体系结构比较</a:t>
            </a:r>
          </a:p>
        </p:txBody>
      </p:sp>
      <p:sp>
        <p:nvSpPr>
          <p:cNvPr id="1199107" name="Rectangle 3">
            <a:extLst>
              <a:ext uri="{FF2B5EF4-FFF2-40B4-BE49-F238E27FC236}">
                <a16:creationId xmlns:a16="http://schemas.microsoft.com/office/drawing/2014/main" id="{A45D1011-8D2D-4A91-A923-AF22289A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1689100"/>
            <a:ext cx="5622925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3600" b="1">
                <a:latin typeface="楷体_GB2312" pitchFamily="49" charset="-122"/>
                <a:ea typeface="楷体_GB2312" pitchFamily="49" charset="-122"/>
              </a:rPr>
              <a:t>输入缓冲区</a:t>
            </a:r>
            <a:r>
              <a:rPr kumimoji="0" lang="en-US" altLang="zh-CN" sz="36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3600" b="1">
                <a:latin typeface="楷体_GB2312" pitchFamily="49" charset="-122"/>
                <a:ea typeface="楷体_GB2312" pitchFamily="49" charset="-122"/>
              </a:rPr>
              <a:t>符号序列</a:t>
            </a:r>
            <a:r>
              <a:rPr kumimoji="0" lang="en-US" altLang="zh-CN" sz="3600" b="1">
                <a:latin typeface="楷体_GB2312" pitchFamily="49" charset="-122"/>
                <a:ea typeface="楷体_GB2312" pitchFamily="49" charset="-122"/>
              </a:rPr>
              <a:t>)</a:t>
            </a:r>
            <a:endParaRPr kumimoji="0"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9108" name="Rectangle 4">
            <a:extLst>
              <a:ext uri="{FF2B5EF4-FFF2-40B4-BE49-F238E27FC236}">
                <a16:creationId xmlns:a16="http://schemas.microsoft.com/office/drawing/2014/main" id="{E01E46D2-4181-4F54-AB84-09975C3A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33650"/>
            <a:ext cx="755650" cy="3346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栈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7962101E-BE32-41FB-B6BF-98A61268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065463"/>
            <a:ext cx="2890838" cy="1289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控制程序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600" b="1">
                <a:ea typeface="楷体_GB2312" pitchFamily="49" charset="-122"/>
              </a:rPr>
              <a:t>P131</a:t>
            </a:r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1C971B81-3697-4662-9F06-BB094636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5118100"/>
            <a:ext cx="288925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预测分析表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M</a:t>
            </a:r>
          </a:p>
        </p:txBody>
      </p:sp>
      <p:sp>
        <p:nvSpPr>
          <p:cNvPr id="29705" name="Line 7">
            <a:extLst>
              <a:ext uri="{FF2B5EF4-FFF2-40B4-BE49-F238E27FC236}">
                <a16:creationId xmlns:a16="http://schemas.microsoft.com/office/drawing/2014/main" id="{B22F91E4-F672-438F-88B3-22D7C35D7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7788" y="22987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8">
            <a:extLst>
              <a:ext uri="{FF2B5EF4-FFF2-40B4-BE49-F238E27FC236}">
                <a16:creationId xmlns:a16="http://schemas.microsoft.com/office/drawing/2014/main" id="{359481D7-DD98-4AEB-BF42-FD2E74744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3188" y="3670300"/>
            <a:ext cx="1143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9">
            <a:extLst>
              <a:ext uri="{FF2B5EF4-FFF2-40B4-BE49-F238E27FC236}">
                <a16:creationId xmlns:a16="http://schemas.microsoft.com/office/drawing/2014/main" id="{4D90FD9C-5ACD-4882-94D1-C68E311CF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7788" y="43561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0">
            <a:extLst>
              <a:ext uri="{FF2B5EF4-FFF2-40B4-BE49-F238E27FC236}">
                <a16:creationId xmlns:a16="http://schemas.microsoft.com/office/drawing/2014/main" id="{CCA29E88-8C06-4E59-A0E3-ED0F00A77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3594100"/>
            <a:ext cx="1371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9115" name="Rectangle 11">
            <a:extLst>
              <a:ext uri="{FF2B5EF4-FFF2-40B4-BE49-F238E27FC236}">
                <a16:creationId xmlns:a16="http://schemas.microsoft.com/office/drawing/2014/main" id="{E9B48836-6617-43F2-8485-8597881E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074988"/>
            <a:ext cx="2157413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输出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产生式序列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873A726C-084B-4560-AB9F-65209D028C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2F8197-02CD-4383-804A-1BF598AC3AE4}" type="datetime1">
              <a:rPr lang="zh-CN" altLang="en-US" sz="1400" smtClean="0">
                <a:latin typeface="Tahoma" panose="020B0604030504040204" pitchFamily="34" charset="0"/>
              </a:rPr>
              <a:pPr/>
              <a:t>2024/5/7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954C58FF-4E5A-4FE7-B59F-3A225E09B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AE101E-3056-4A55-AA25-4D62A9AAFF11}" type="slidenum">
              <a:rPr lang="en-US" altLang="zh-CN" sz="1400">
                <a:latin typeface="Arial" panose="020B0604020202020204" pitchFamily="34" charset="0"/>
              </a:rPr>
              <a:pPr/>
              <a:t>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B3C83FBA-2D0A-43F5-8077-D4BED2860A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4900" y="260350"/>
            <a:ext cx="7499350" cy="796925"/>
          </a:xfrm>
        </p:spPr>
        <p:txBody>
          <a:bodyPr anchor="ctr"/>
          <a:lstStyle/>
          <a:p>
            <a:pPr eaLnBrk="1" hangingPunct="1"/>
            <a:r>
              <a:rPr lang="zh-CN" altLang="en-US"/>
              <a:t>移进</a:t>
            </a:r>
            <a:r>
              <a:rPr lang="en-US" altLang="zh-CN"/>
              <a:t>-</a:t>
            </a:r>
            <a:r>
              <a:rPr lang="zh-CN" altLang="en-US"/>
              <a:t>归约分析的工作过程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42CC8622-57B9-4599-B65D-35F1F4FD48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00213"/>
            <a:ext cx="8713788" cy="49688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j-ea"/>
                <a:ea typeface="+mj-ea"/>
              </a:rPr>
              <a:t>系统运行</a:t>
            </a:r>
          </a:p>
          <a:p>
            <a:pPr lvl="1" eaLnBrk="1" hangingPunct="1"/>
            <a:r>
              <a:rPr lang="zh-CN" altLang="en-US" sz="3000" dirty="0">
                <a:latin typeface="+mj-ea"/>
                <a:ea typeface="+mj-ea"/>
              </a:rPr>
              <a:t>开始格局</a:t>
            </a:r>
          </a:p>
          <a:p>
            <a:pPr lvl="2" eaLnBrk="1" hangingPunct="1"/>
            <a:r>
              <a:rPr lang="zh-CN" altLang="en-US" sz="2800" dirty="0">
                <a:latin typeface="+mj-ea"/>
                <a:ea typeface="+mj-ea"/>
              </a:rPr>
              <a:t>栈：</a:t>
            </a:r>
            <a:r>
              <a:rPr lang="en-US" altLang="zh-CN" sz="2800" dirty="0">
                <a:latin typeface="+mj-ea"/>
                <a:ea typeface="+mj-ea"/>
              </a:rPr>
              <a:t>#</a:t>
            </a:r>
            <a:r>
              <a:rPr lang="zh-CN" altLang="en-US" sz="2800" dirty="0">
                <a:latin typeface="+mj-ea"/>
                <a:ea typeface="+mj-ea"/>
              </a:rPr>
              <a:t>；输入缓冲区：</a:t>
            </a:r>
            <a:r>
              <a:rPr lang="en-US" altLang="zh-CN" sz="2800" dirty="0">
                <a:latin typeface="+mj-ea"/>
                <a:ea typeface="+mj-ea"/>
              </a:rPr>
              <a:t>w#</a:t>
            </a:r>
          </a:p>
          <a:p>
            <a:pPr lvl="1" eaLnBrk="1" hangingPunct="1"/>
            <a:r>
              <a:rPr lang="zh-CN" altLang="en-US" dirty="0">
                <a:latin typeface="+mj-ea"/>
                <a:ea typeface="+mj-ea"/>
              </a:rPr>
              <a:t>存放已经分析出来的结果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并将读入的符号送入栈，一旦句柄在栈顶形成，就将其弹出进行归约，并将结果压入栈</a:t>
            </a:r>
          </a:p>
          <a:p>
            <a:pPr lvl="2" eaLnBrk="1" hangingPunct="1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问题：系统如何发现句柄在栈顶形成？</a:t>
            </a:r>
          </a:p>
          <a:p>
            <a:pPr lvl="1" eaLnBrk="1" hangingPunct="1"/>
            <a:r>
              <a:rPr lang="zh-CN" altLang="en-US" sz="3000" dirty="0">
                <a:latin typeface="+mj-ea"/>
                <a:ea typeface="+mj-ea"/>
              </a:rPr>
              <a:t>正常结束</a:t>
            </a:r>
            <a:r>
              <a:rPr lang="en-US" altLang="zh-CN" sz="3000" dirty="0">
                <a:latin typeface="+mj-ea"/>
                <a:ea typeface="+mj-ea"/>
              </a:rPr>
              <a:t>:  </a:t>
            </a:r>
            <a:r>
              <a:rPr lang="zh-CN" altLang="en-US" sz="3000" dirty="0">
                <a:latin typeface="+mj-ea"/>
                <a:ea typeface="+mj-ea"/>
              </a:rPr>
              <a:t>栈中为 </a:t>
            </a:r>
            <a:r>
              <a:rPr lang="en-US" altLang="zh-CN" sz="3000" dirty="0">
                <a:latin typeface="+mj-ea"/>
                <a:ea typeface="+mj-ea"/>
              </a:rPr>
              <a:t>#S</a:t>
            </a:r>
            <a:r>
              <a:rPr lang="zh-CN" altLang="en-US" sz="3000" dirty="0">
                <a:latin typeface="+mj-ea"/>
                <a:ea typeface="+mj-ea"/>
              </a:rPr>
              <a:t>，输入缓冲区只有 </a:t>
            </a:r>
            <a:r>
              <a:rPr lang="en-US" altLang="zh-CN" sz="3000" dirty="0">
                <a:latin typeface="+mj-ea"/>
                <a:ea typeface="+mj-ea"/>
              </a:rPr>
              <a:t>#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人工神经网络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24452</TotalTime>
  <Pages>0</Pages>
  <Words>3298</Words>
  <Characters>0</Characters>
  <Application>Microsoft Office PowerPoint</Application>
  <DocSecurity>0</DocSecurity>
  <PresentationFormat>全屏显示(4:3)</PresentationFormat>
  <Lines>0</Lines>
  <Paragraphs>631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Monotype Sorts</vt:lpstr>
      <vt:lpstr>黑体</vt:lpstr>
      <vt:lpstr>楷体_GB2312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Blends</vt:lpstr>
      <vt:lpstr>人工神经网络1</vt:lpstr>
      <vt:lpstr>Visio.Drawing.11</vt:lpstr>
      <vt:lpstr>Equation.DSMT4</vt:lpstr>
      <vt:lpstr>第五章 自底向上的语法分析</vt:lpstr>
      <vt:lpstr>第5章 自底向上的语法分析 </vt:lpstr>
      <vt:lpstr>5.1 自底向上的语法分析概述</vt:lpstr>
      <vt:lpstr>例5.1 一个简单的归约过程</vt:lpstr>
      <vt:lpstr>语法分析树的生成演示</vt:lpstr>
      <vt:lpstr>5.1.1 移进-归约分析</vt:lpstr>
      <vt:lpstr>移进-归约语法分析器的总体结构 </vt:lpstr>
      <vt:lpstr>与LL(1)的体系结构比较</vt:lpstr>
      <vt:lpstr>移进-归约分析的工作过程</vt:lpstr>
      <vt:lpstr>输出结果表示： 用产生式序列表示语法分析树</vt:lpstr>
      <vt:lpstr>PowerPoint 演示文稿</vt:lpstr>
      <vt:lpstr>分析器的四种动作</vt:lpstr>
      <vt:lpstr>移进-归约分析中的问题</vt:lpstr>
      <vt:lpstr>PowerPoint 演示文稿</vt:lpstr>
      <vt:lpstr>移进-归约分析中的问题</vt:lpstr>
      <vt:lpstr>5.1.2 优先法</vt:lpstr>
      <vt:lpstr>PowerPoint 演示文稿</vt:lpstr>
      <vt:lpstr>5.2 算符优先分析法</vt:lpstr>
      <vt:lpstr>算术表达式文法的再分析</vt:lpstr>
      <vt:lpstr>算符文法</vt:lpstr>
      <vt:lpstr>PowerPoint 演示文稿</vt:lpstr>
      <vt:lpstr>5.2.1 算符优先文法</vt:lpstr>
      <vt:lpstr>算术表达式文法的再分析</vt:lpstr>
      <vt:lpstr>5.2.1 算符优先文法</vt:lpstr>
      <vt:lpstr>5.2.2 算符优先矩阵的构造</vt:lpstr>
      <vt:lpstr>算符优先关系矩阵的构造</vt:lpstr>
      <vt:lpstr>算符优先关系矩阵的构造</vt:lpstr>
      <vt:lpstr>算符优先关系矩阵的构造</vt:lpstr>
      <vt:lpstr>例 5.6 表达式文法的算符优先关系</vt:lpstr>
      <vt:lpstr>5.2.3 算符优先分析算法</vt:lpstr>
      <vt:lpstr>PowerPoint 演示文稿</vt:lpstr>
      <vt:lpstr>PowerPoint 演示文稿</vt:lpstr>
      <vt:lpstr>问题</vt:lpstr>
      <vt:lpstr>素短语与最左素短语</vt:lpstr>
      <vt:lpstr>例</vt:lpstr>
      <vt:lpstr>PowerPoint 演示文稿</vt:lpstr>
      <vt:lpstr>素短语与最左素短语</vt:lpstr>
      <vt:lpstr>算符优先分析的实现</vt:lpstr>
      <vt:lpstr>算符优先分析算法</vt:lpstr>
      <vt:lpstr>id+id*id 的分析过程</vt:lpstr>
      <vt:lpstr>5.2.4 优先函数</vt:lpstr>
      <vt:lpstr>PowerPoint 演示文稿</vt:lpstr>
      <vt:lpstr>优先函数的构造</vt:lpstr>
      <vt:lpstr>例5.10 Ges :E→E+T|T     T→T*F|F   F→id</vt:lpstr>
      <vt:lpstr>5.2.5 算符优先分析的出错处理</vt:lpstr>
      <vt:lpstr>算符优先分析法小结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编译原理教材配套课件</dc:title>
  <dc:subject/>
  <dc:creator>蒋宗礼,姜守旭</dc:creator>
  <cp:keywords/>
  <dc:description/>
  <cp:lastModifiedBy>szu</cp:lastModifiedBy>
  <cp:revision>446</cp:revision>
  <dcterms:created xsi:type="dcterms:W3CDTF">2003-03-23T06:01:35Z</dcterms:created>
  <dcterms:modified xsi:type="dcterms:W3CDTF">2024-05-07T06:11:38Z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