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402" r:id="rId3"/>
    <p:sldId id="403" r:id="rId4"/>
    <p:sldId id="289" r:id="rId5"/>
    <p:sldId id="290" r:id="rId6"/>
    <p:sldId id="292" r:id="rId7"/>
    <p:sldId id="293" r:id="rId8"/>
    <p:sldId id="326" r:id="rId9"/>
    <p:sldId id="355" r:id="rId10"/>
    <p:sldId id="328" r:id="rId11"/>
    <p:sldId id="329" r:id="rId12"/>
    <p:sldId id="330" r:id="rId13"/>
    <p:sldId id="331" r:id="rId14"/>
    <p:sldId id="332" r:id="rId15"/>
    <p:sldId id="333" r:id="rId16"/>
    <p:sldId id="262" r:id="rId17"/>
    <p:sldId id="294" r:id="rId18"/>
    <p:sldId id="295" r:id="rId19"/>
    <p:sldId id="356" r:id="rId20"/>
    <p:sldId id="297" r:id="rId21"/>
    <p:sldId id="298" r:id="rId22"/>
    <p:sldId id="334" r:id="rId23"/>
    <p:sldId id="335" r:id="rId24"/>
    <p:sldId id="263" r:id="rId25"/>
    <p:sldId id="299" r:id="rId26"/>
    <p:sldId id="300" r:id="rId27"/>
    <p:sldId id="301" r:id="rId28"/>
    <p:sldId id="336" r:id="rId29"/>
    <p:sldId id="338" r:id="rId30"/>
    <p:sldId id="339" r:id="rId31"/>
    <p:sldId id="340" r:id="rId32"/>
    <p:sldId id="264" r:id="rId33"/>
    <p:sldId id="302" r:id="rId34"/>
    <p:sldId id="303" r:id="rId35"/>
    <p:sldId id="304" r:id="rId36"/>
    <p:sldId id="343" r:id="rId37"/>
    <p:sldId id="344" r:id="rId38"/>
    <p:sldId id="346" r:id="rId39"/>
    <p:sldId id="347" r:id="rId40"/>
    <p:sldId id="357" r:id="rId41"/>
    <p:sldId id="358" r:id="rId42"/>
    <p:sldId id="359" r:id="rId43"/>
    <p:sldId id="350" r:id="rId44"/>
    <p:sldId id="265" r:id="rId45"/>
    <p:sldId id="307" r:id="rId46"/>
    <p:sldId id="308" r:id="rId47"/>
    <p:sldId id="309" r:id="rId48"/>
    <p:sldId id="360" r:id="rId49"/>
    <p:sldId id="266" r:id="rId50"/>
    <p:sldId id="312" r:id="rId51"/>
    <p:sldId id="313" r:id="rId52"/>
    <p:sldId id="315" r:id="rId53"/>
    <p:sldId id="316" r:id="rId54"/>
    <p:sldId id="267" r:id="rId55"/>
  </p:sldIdLst>
  <p:sldSz cx="9144000" cy="6858000" type="screen4x3"/>
  <p:notesSz cx="6858000" cy="9144000"/>
  <p:custDataLst>
    <p:tags r:id="rId6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0" Type="http://schemas.openxmlformats.org/officeDocument/2006/relationships/tags" Target="tags/tag1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notesMaster" Target="notesMasters/notesMaster1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4CAA-C537-49B2-B1D0-8E53BDF388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48019-7F8E-4133-9E4F-948F643F49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2658-6CD3-4719-8D2E-5980D0CAB6E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C940-6B3C-4691-9FA0-B3EF83AF700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AA27-25BB-405A-B761-0224601B76C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CB4A-A845-421A-B4CD-6C86B6B28C3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1AF9-E894-4B20-AC72-DF075E3943A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A28F-AC66-47DB-86AE-93AC7F1423D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81E5-B027-47CF-A2E4-0258EA4738DB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EBF6-D20E-43FA-BA09-7C65975EA814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8F25-40FE-47A4-8749-4641616CA805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7C36-EF00-4DF3-BA3D-3C76A9982DA1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20D4-5152-424E-9AF2-9014886104F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D1564-3643-4381-AA2A-B9C5B55A3A7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集合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dirty="0" smtClean="0"/>
              <a:t>线性表</a:t>
            </a:r>
            <a:r>
              <a:rPr lang="en-US" altLang="zh-CN" sz="2000" dirty="0" smtClean="0"/>
              <a:t>List</a:t>
            </a:r>
            <a:endParaRPr lang="en-US" altLang="zh-CN" sz="2000" dirty="0" smtClean="0"/>
          </a:p>
          <a:p>
            <a:pPr lvl="1"/>
            <a:r>
              <a:rPr lang="en-US" altLang="zh-CN" sz="1800" dirty="0" err="1" smtClean="0"/>
              <a:t>ArrayList</a:t>
            </a:r>
            <a:endParaRPr lang="en-US" altLang="zh-CN" sz="1800" dirty="0" smtClean="0"/>
          </a:p>
          <a:p>
            <a:pPr lvl="1"/>
            <a:r>
              <a:rPr lang="en-US" altLang="zh-CN" sz="1800" dirty="0" err="1" smtClean="0"/>
              <a:t>LinkedList</a:t>
            </a:r>
            <a:endParaRPr lang="en-US" altLang="zh-CN" sz="1800" dirty="0" smtClean="0"/>
          </a:p>
          <a:p>
            <a:r>
              <a:rPr lang="zh-CN" altLang="en-US" sz="2000" dirty="0" smtClean="0">
                <a:sym typeface="+mn-ea"/>
              </a:rPr>
              <a:t>队列</a:t>
            </a:r>
            <a:r>
              <a:rPr lang="en-US" altLang="zh-CN" sz="2000" dirty="0" smtClean="0">
                <a:sym typeface="+mn-ea"/>
              </a:rPr>
              <a:t>Queue</a:t>
            </a:r>
            <a:endParaRPr lang="en-US" altLang="zh-CN" sz="2000" dirty="0" smtClean="0"/>
          </a:p>
          <a:p>
            <a:r>
              <a:rPr lang="zh-CN" altLang="en-US" sz="2000" dirty="0" smtClean="0">
                <a:sym typeface="+mn-ea"/>
              </a:rPr>
              <a:t>栈</a:t>
            </a:r>
            <a:r>
              <a:rPr lang="en-US" altLang="zh-CN" sz="2000" dirty="0" smtClean="0">
                <a:sym typeface="+mn-ea"/>
              </a:rPr>
              <a:t>Stack</a:t>
            </a:r>
            <a:endParaRPr lang="en-US" altLang="zh-CN" sz="2000" dirty="0" smtClean="0">
              <a:sym typeface="+mn-ea"/>
            </a:endParaRPr>
          </a:p>
          <a:p>
            <a:r>
              <a:rPr lang="en-US" altLang="zh-CN" sz="2000" dirty="0" smtClean="0"/>
              <a:t>Set</a:t>
            </a:r>
            <a:endParaRPr lang="en-US" altLang="zh-CN" sz="2000" dirty="0" smtClean="0"/>
          </a:p>
          <a:p>
            <a:pPr lvl="1"/>
            <a:r>
              <a:rPr lang="en-US" altLang="zh-CN" sz="1800" dirty="0" err="1" smtClean="0"/>
              <a:t>HashSet</a:t>
            </a:r>
            <a:endParaRPr lang="en-US" altLang="zh-CN" sz="1800" dirty="0" smtClean="0"/>
          </a:p>
          <a:p>
            <a:pPr lvl="1"/>
            <a:r>
              <a:rPr lang="en-US" altLang="zh-CN" sz="1800" dirty="0" err="1" smtClean="0"/>
              <a:t>LinkedHashSet</a:t>
            </a:r>
            <a:r>
              <a:rPr lang="en-US" altLang="zh-CN" sz="1800" dirty="0" smtClean="0"/>
              <a:t> </a:t>
            </a:r>
            <a:r>
              <a:rPr lang="zh-CN" altLang="en-US" sz="1800" dirty="0"/>
              <a:t>根据</a:t>
            </a:r>
            <a:r>
              <a:rPr lang="en-US" altLang="zh-CN" sz="1800" dirty="0" smtClean="0"/>
              <a:t>insertion order</a:t>
            </a:r>
            <a:endParaRPr lang="en-US" altLang="zh-CN" sz="1800" dirty="0" smtClean="0"/>
          </a:p>
          <a:p>
            <a:pPr lvl="1"/>
            <a:r>
              <a:rPr lang="en-US" altLang="zh-CN" sz="1800" dirty="0" err="1" smtClean="0"/>
              <a:t>TreeSet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排序的</a:t>
            </a:r>
            <a:r>
              <a:rPr lang="en-US" altLang="zh-CN" sz="1800" dirty="0" smtClean="0"/>
              <a:t>Set</a:t>
            </a:r>
            <a:endParaRPr lang="en-US" altLang="zh-CN" sz="1800" dirty="0" smtClean="0"/>
          </a:p>
          <a:p>
            <a:r>
              <a:rPr lang="en-US" altLang="zh-CN" sz="2000" dirty="0" smtClean="0"/>
              <a:t>Map</a:t>
            </a:r>
            <a:endParaRPr lang="en-US" altLang="zh-CN" sz="2000" dirty="0" smtClean="0"/>
          </a:p>
          <a:p>
            <a:pPr lvl="1"/>
            <a:r>
              <a:rPr lang="en-US" altLang="zh-CN" sz="1800" dirty="0" err="1"/>
              <a:t>HashMap</a:t>
            </a:r>
            <a:endParaRPr lang="en-US" altLang="zh-CN" sz="1800" dirty="0"/>
          </a:p>
          <a:p>
            <a:pPr lvl="1"/>
            <a:r>
              <a:rPr lang="en-US" altLang="zh-CN" sz="1800" dirty="0" err="1" smtClean="0"/>
              <a:t>LinkedHashMap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根据</a:t>
            </a:r>
            <a:r>
              <a:rPr lang="en-US" altLang="zh-CN" sz="1800" dirty="0"/>
              <a:t>insertion order</a:t>
            </a:r>
            <a:endParaRPr lang="en-US" altLang="zh-CN" sz="1800" dirty="0"/>
          </a:p>
          <a:p>
            <a:pPr lvl="1"/>
            <a:r>
              <a:rPr lang="en-US" altLang="zh-CN" sz="1800" dirty="0" err="1" smtClean="0"/>
              <a:t>TreeMap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排序的</a:t>
            </a:r>
            <a:r>
              <a:rPr lang="en-US" altLang="zh-CN" sz="1800" dirty="0" smtClean="0"/>
              <a:t>Map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8】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457200" y="2462213"/>
            <a:ext cx="6491064" cy="39703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Example7_7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LinkedList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&lt;Student&gt;();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Student stu1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"S1"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,78);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Student stu2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"S2"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,98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mylist.add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(stu1);</a:t>
            </a:r>
            <a:endParaRPr lang="en-US" altLang="zh-C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mylist.add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(stu2);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endParaRPr lang="zh-CN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Iterator&lt;Student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mylist.iterator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iter.hasNext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Student temp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iter.next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"%s:%d\n"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temp.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,temp.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en-US" altLang="zh-C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  <a:endParaRPr lang="en-US" altLang="zh-C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59703" y="0"/>
            <a:ext cx="3784297" cy="246221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 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Student(String name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score)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name;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score;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948264" y="5949280"/>
            <a:ext cx="571115" cy="48325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1259632" y="4581128"/>
            <a:ext cx="4536504" cy="504056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4.LinkedList&lt;E</a:t>
            </a:r>
            <a:r>
              <a:rPr lang="en-US" altLang="zh-CN" sz="2000" dirty="0"/>
              <a:t>&gt;</a:t>
            </a:r>
            <a:r>
              <a:rPr lang="zh-CN" altLang="en-US" sz="2000" dirty="0"/>
              <a:t>泛型类实现的接口</a:t>
            </a:r>
            <a:endParaRPr lang="zh-CN" altLang="en-US" sz="2000" dirty="0"/>
          </a:p>
          <a:p>
            <a:r>
              <a:rPr lang="en-US" altLang="zh-CN" sz="2000" dirty="0" err="1" smtClean="0"/>
              <a:t>LinkedList</a:t>
            </a:r>
            <a:r>
              <a:rPr lang="en-US" altLang="zh-CN" sz="2000" dirty="0" smtClean="0"/>
              <a:t>&lt;E</a:t>
            </a:r>
            <a:r>
              <a:rPr lang="en-US" altLang="zh-CN" sz="2000" dirty="0"/>
              <a:t>&gt;</a:t>
            </a:r>
            <a:r>
              <a:rPr lang="zh-CN" altLang="en-US" sz="2000" dirty="0"/>
              <a:t>泛型类实现了泛型接口</a:t>
            </a:r>
            <a:r>
              <a:rPr lang="en-US" altLang="zh-CN" sz="2000" dirty="0"/>
              <a:t>List&lt;E&gt;</a:t>
            </a:r>
            <a:r>
              <a:rPr lang="zh-CN" altLang="en-US" sz="2000" dirty="0"/>
              <a:t>，而</a:t>
            </a:r>
            <a:r>
              <a:rPr lang="en-US" altLang="zh-CN" sz="2000" dirty="0"/>
              <a:t>List&lt;E&gt;</a:t>
            </a:r>
            <a:r>
              <a:rPr lang="zh-CN" altLang="en-US" sz="2000" dirty="0" smtClean="0"/>
              <a:t>接口是</a:t>
            </a:r>
            <a:r>
              <a:rPr lang="en-US" altLang="zh-CN" sz="2000" dirty="0"/>
              <a:t>Collection&lt;E&gt;</a:t>
            </a:r>
            <a:r>
              <a:rPr lang="zh-CN" altLang="en-US" sz="2000" dirty="0"/>
              <a:t>接口的子接口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LinkedList</a:t>
            </a:r>
            <a:r>
              <a:rPr lang="en-US" altLang="zh-CN" sz="2000" dirty="0" smtClean="0"/>
              <a:t>&lt;E</a:t>
            </a:r>
            <a:r>
              <a:rPr lang="en-US" altLang="zh-CN" sz="2000" dirty="0"/>
              <a:t>&gt;</a:t>
            </a:r>
            <a:r>
              <a:rPr lang="zh-CN" altLang="en-US" sz="2000" dirty="0"/>
              <a:t>类中的绝大部分方法都是接口方法的实现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编</a:t>
            </a:r>
            <a:r>
              <a:rPr lang="zh-CN" altLang="en-US" sz="2000" dirty="0"/>
              <a:t>程时，可以使用</a:t>
            </a:r>
            <a:r>
              <a:rPr lang="zh-CN" altLang="en-US" sz="2000" b="1" dirty="0">
                <a:solidFill>
                  <a:srgbClr val="FF0000"/>
                </a:solidFill>
              </a:rPr>
              <a:t>接口回调技术</a:t>
            </a:r>
            <a:r>
              <a:rPr lang="zh-CN" altLang="en-US" sz="2000" dirty="0"/>
              <a:t>，即把</a:t>
            </a:r>
            <a:r>
              <a:rPr lang="en-US" altLang="zh-CN" sz="2000" dirty="0" err="1"/>
              <a:t>LinkedList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对象的引用赋值给</a:t>
            </a:r>
            <a:r>
              <a:rPr lang="en-US" altLang="zh-CN" sz="2000" dirty="0"/>
              <a:t>Collection&lt;E&gt;</a:t>
            </a:r>
            <a:r>
              <a:rPr lang="zh-CN" altLang="en-US" sz="2000" dirty="0"/>
              <a:t>接口变量或</a:t>
            </a:r>
            <a:r>
              <a:rPr lang="en-US" altLang="zh-CN" sz="2000" dirty="0"/>
              <a:t>List&lt;E&gt;</a:t>
            </a:r>
            <a:r>
              <a:rPr lang="zh-CN" altLang="en-US" sz="2000" dirty="0"/>
              <a:t>接口变量，那么接口就可以调用类实现的接口方法。 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5.JDK1.5</a:t>
            </a:r>
            <a:r>
              <a:rPr lang="zh-CN" altLang="en-US" sz="2000" b="1" dirty="0">
                <a:solidFill>
                  <a:srgbClr val="FF0000"/>
                </a:solidFill>
              </a:rPr>
              <a:t>之前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LinkedList</a:t>
            </a:r>
            <a:r>
              <a:rPr lang="zh-CN" altLang="en-US" sz="2000" dirty="0"/>
              <a:t>类</a:t>
            </a:r>
            <a:endParaRPr lang="zh-CN" altLang="en-US" sz="2000" dirty="0"/>
          </a:p>
          <a:p>
            <a:r>
              <a:rPr lang="en-US" altLang="zh-CN" sz="2000" dirty="0" smtClean="0"/>
              <a:t>JDK1.5</a:t>
            </a:r>
            <a:r>
              <a:rPr lang="zh-CN" altLang="en-US" sz="2000" dirty="0"/>
              <a:t>之前没有泛型的</a:t>
            </a:r>
            <a:r>
              <a:rPr lang="en-US" altLang="zh-CN" sz="2000" dirty="0" err="1"/>
              <a:t>LinkedList</a:t>
            </a:r>
            <a:r>
              <a:rPr lang="zh-CN" altLang="en-US" sz="2000" dirty="0"/>
              <a:t>类，可以用普通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LinkedList</a:t>
            </a:r>
            <a:r>
              <a:rPr lang="zh-CN" altLang="en-US" sz="2000" dirty="0"/>
              <a:t>创建一个链表对象，例如：</a:t>
            </a:r>
            <a:endParaRPr lang="zh-CN" altLang="en-US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pPr lvl="1"/>
            <a:r>
              <a:rPr lang="zh-CN" altLang="en-US" sz="2000" dirty="0" smtClean="0"/>
              <a:t>创建</a:t>
            </a:r>
            <a:r>
              <a:rPr lang="zh-CN" altLang="en-US" sz="2000" dirty="0"/>
              <a:t>了一个空双链表。然后</a:t>
            </a:r>
            <a:r>
              <a:rPr lang="en-US" altLang="zh-CN" sz="2000" dirty="0" err="1"/>
              <a:t>mylist</a:t>
            </a:r>
            <a:r>
              <a:rPr lang="zh-CN" altLang="en-US" sz="2000" dirty="0"/>
              <a:t>链表可以使用</a:t>
            </a:r>
            <a:r>
              <a:rPr lang="en-US" altLang="zh-CN" sz="2000" dirty="0"/>
              <a:t>add(Object 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)</a:t>
            </a:r>
            <a:r>
              <a:rPr lang="zh-CN" altLang="en-US" sz="2000" dirty="0"/>
              <a:t>方法向这个链表依次添加节点。由于任何类都是</a:t>
            </a:r>
            <a:r>
              <a:rPr lang="en-US" altLang="zh-CN" sz="2000" dirty="0"/>
              <a:t>Object</a:t>
            </a:r>
            <a:r>
              <a:rPr lang="zh-CN" altLang="en-US" sz="2000" dirty="0"/>
              <a:t>类的子类，因此可以把</a:t>
            </a:r>
            <a:r>
              <a:rPr lang="zh-CN" altLang="en-US" sz="2000" b="1" dirty="0">
                <a:solidFill>
                  <a:srgbClr val="FF0000"/>
                </a:solidFill>
              </a:rPr>
              <a:t>任何一个对象</a:t>
            </a:r>
            <a:r>
              <a:rPr lang="zh-CN" altLang="en-US" sz="2000" dirty="0"/>
              <a:t>作为链表节点中的对象。 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971600" y="2843644"/>
            <a:ext cx="3456384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LinkedList</a:t>
            </a:r>
            <a:r>
              <a:rPr lang="en-US" altLang="zh-CN" dirty="0"/>
              <a:t> </a:t>
            </a:r>
            <a:r>
              <a:rPr lang="en-US" altLang="zh-CN" dirty="0" err="1" smtClean="0"/>
              <a:t>mylist</a:t>
            </a:r>
            <a:r>
              <a:rPr lang="en-US" altLang="zh-CN" dirty="0" smtClean="0"/>
              <a:t> = new </a:t>
            </a:r>
            <a:r>
              <a:rPr lang="en-US" altLang="zh-CN" dirty="0" err="1"/>
              <a:t>LinkedList</a:t>
            </a:r>
            <a:r>
              <a:rPr lang="en-US" altLang="zh-CN" dirty="0"/>
              <a:t>();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需要</a:t>
            </a:r>
            <a:r>
              <a:rPr lang="zh-CN" altLang="en-US" sz="2000" dirty="0"/>
              <a:t>注意的是当使用</a:t>
            </a:r>
            <a:r>
              <a:rPr lang="en-US" altLang="zh-CN" sz="2000" dirty="0"/>
              <a:t>get()</a:t>
            </a:r>
            <a:r>
              <a:rPr lang="zh-CN" altLang="en-US" sz="2000" dirty="0"/>
              <a:t>获取一个节点中的对象，要用</a:t>
            </a:r>
            <a:r>
              <a:rPr lang="zh-CN" altLang="en-US" sz="2000" b="1" dirty="0">
                <a:solidFill>
                  <a:srgbClr val="FF0000"/>
                </a:solidFill>
              </a:rPr>
              <a:t>类型转换运算符</a:t>
            </a:r>
            <a:r>
              <a:rPr lang="zh-CN" altLang="en-US" sz="2000" dirty="0"/>
              <a:t>转换回原来的类型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Java</a:t>
            </a:r>
            <a:r>
              <a:rPr lang="zh-CN" altLang="en-US" sz="2000" dirty="0"/>
              <a:t>泛型的主要目的是可以建立具有</a:t>
            </a:r>
            <a:r>
              <a:rPr lang="zh-CN" altLang="en-US" sz="2000" b="1" dirty="0">
                <a:solidFill>
                  <a:srgbClr val="FF0000"/>
                </a:solidFill>
              </a:rPr>
              <a:t>类型安全</a:t>
            </a:r>
            <a:r>
              <a:rPr lang="zh-CN" altLang="en-US" sz="2000" dirty="0"/>
              <a:t>的集合</a:t>
            </a:r>
            <a:r>
              <a:rPr lang="zh-CN" altLang="en-US" sz="2000" dirty="0" smtClean="0"/>
              <a:t>框架（</a:t>
            </a:r>
            <a:r>
              <a:rPr lang="en-US" altLang="zh-CN" sz="2000" i="1" dirty="0" smtClean="0"/>
              <a:t>Java Collections Framework</a:t>
            </a:r>
            <a:r>
              <a:rPr lang="zh-CN" altLang="en-US" sz="2000" dirty="0" smtClean="0"/>
              <a:t>），</a:t>
            </a:r>
            <a:r>
              <a:rPr lang="zh-CN" altLang="en-US" sz="2000" dirty="0"/>
              <a:t>如链表、散列表等数据结构，最重要的一个优点就是：在使用这些泛型类建立的数据结构时，</a:t>
            </a:r>
            <a:r>
              <a:rPr lang="zh-CN" altLang="en-US" sz="2000" b="1" dirty="0">
                <a:solidFill>
                  <a:srgbClr val="0000FF"/>
                </a:solidFill>
              </a:rPr>
              <a:t>不必进行强制类型转换</a:t>
            </a:r>
            <a:r>
              <a:rPr lang="zh-CN" altLang="en-US" sz="2000" dirty="0"/>
              <a:t>，即</a:t>
            </a:r>
            <a:r>
              <a:rPr lang="zh-CN" altLang="en-US" sz="2000" b="1" dirty="0">
                <a:solidFill>
                  <a:srgbClr val="0000FF"/>
                </a:solidFill>
              </a:rPr>
              <a:t>不要求进行运行时类型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检查（在编译阶段已经完成检查）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J</a:t>
            </a:r>
            <a:r>
              <a:rPr lang="en-US" altLang="zh-CN" sz="2000" dirty="0" smtClean="0"/>
              <a:t>DK1.5</a:t>
            </a:r>
            <a:r>
              <a:rPr lang="zh-CN" altLang="en-US" sz="2000" dirty="0"/>
              <a:t>是支持泛型的编译器，它将运行时类型检查</a:t>
            </a:r>
            <a:r>
              <a:rPr lang="zh-CN" altLang="en-US" sz="2000" b="1" dirty="0">
                <a:solidFill>
                  <a:srgbClr val="0000FF"/>
                </a:solidFill>
              </a:rPr>
              <a:t>提前到编译时</a:t>
            </a:r>
            <a:r>
              <a:rPr lang="zh-CN" altLang="en-US" sz="2000" dirty="0"/>
              <a:t>执行，使代码更安全。如果你使用</a:t>
            </a:r>
            <a:r>
              <a:rPr lang="zh-CN" altLang="en-US" sz="2000" b="1" dirty="0">
                <a:solidFill>
                  <a:srgbClr val="FF0000"/>
                </a:solidFill>
              </a:rPr>
              <a:t>旧版本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LinkedList</a:t>
            </a:r>
            <a:r>
              <a:rPr lang="zh-CN" altLang="en-US" sz="2000" dirty="0"/>
              <a:t>类，</a:t>
            </a:r>
            <a:r>
              <a:rPr lang="en-US" altLang="zh-CN" sz="2000" dirty="0"/>
              <a:t>1.5</a:t>
            </a:r>
            <a:r>
              <a:rPr lang="zh-CN" altLang="en-US" sz="2000" dirty="0"/>
              <a:t>编译器会给出警告信息，但程序仍能正确运行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9】</a:t>
            </a:r>
            <a:endParaRPr lang="zh-CN" altLang="en-US" sz="2000" dirty="0"/>
          </a:p>
        </p:txBody>
      </p:sp>
      <p:sp>
        <p:nvSpPr>
          <p:cNvPr id="4" name="矩形 4"/>
          <p:cNvSpPr/>
          <p:nvPr/>
        </p:nvSpPr>
        <p:spPr>
          <a:xfrm>
            <a:off x="568443" y="2462213"/>
            <a:ext cx="7787208" cy="353943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/>
              </a:rPr>
              <a:t>java.util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.*;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endParaRPr lang="en-US" sz="1400" dirty="0">
              <a:latin typeface="Consolas" panose="020B0609020204030204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Example7_9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main(String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[])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{    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/>
              </a:rPr>
              <a:t>LinkedList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/>
              </a:rPr>
              <a:t>mylist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/>
              </a:rPr>
              <a:t>LinkedList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();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/>
              </a:rPr>
              <a:t>mylist.add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);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/>
              </a:rPr>
              <a:t>mylist.add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(1);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String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/>
              </a:rPr>
              <a:t>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= (String)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/>
              </a:rPr>
              <a:t>mylist.get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(0);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/>
              </a:rPr>
              <a:t>//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/>
              </a:rPr>
              <a:t>必须强制转换取出的数据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/>
              </a:rPr>
              <a:t>,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/>
              </a:rPr>
              <a:t>否则报错    </a:t>
            </a:r>
            <a:endParaRPr lang="zh-CN" altLang="en-US" sz="1400" dirty="0">
              <a:solidFill>
                <a:srgbClr val="3F7F5F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 panose="020B0609020204030204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/>
              </a:rPr>
              <a:t>str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/>
              </a:rPr>
              <a:t>);</a:t>
            </a:r>
            <a:endParaRPr lang="en-US" sz="1400" i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/>
              </a:rPr>
              <a:t>num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= 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)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/>
              </a:rPr>
              <a:t>mylist.get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(1);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/>
              </a:rPr>
              <a:t>//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/>
              </a:rPr>
              <a:t>必须强制转换取出的数据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/>
              </a:rPr>
              <a:t>,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/>
              </a:rPr>
              <a:t>否则报错   </a:t>
            </a:r>
            <a:endParaRPr lang="zh-CN" altLang="en-US" sz="1400" dirty="0">
              <a:solidFill>
                <a:srgbClr val="3F7F5F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 panose="020B0609020204030204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/>
              </a:rPr>
              <a:t>num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/>
              </a:rPr>
              <a:t>);</a:t>
            </a:r>
            <a:endParaRPr lang="en-US" sz="1400" i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}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373216"/>
            <a:ext cx="283806" cy="62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297908" y="1772816"/>
            <a:ext cx="205774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旧版本的</a:t>
            </a:r>
            <a:r>
              <a:rPr lang="en-US" b="1" dirty="0" err="1">
                <a:solidFill>
                  <a:srgbClr val="FF0000"/>
                </a:solidFill>
              </a:rPr>
              <a:t>LinkedList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7.1 Date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7.2 Calendar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7.3 Math</a:t>
            </a:r>
            <a:r>
              <a:rPr lang="zh-CN" altLang="en-US" sz="2000" dirty="0" smtClean="0"/>
              <a:t>类与</a:t>
            </a:r>
            <a:r>
              <a:rPr lang="en-US" altLang="zh-CN" sz="2000" dirty="0" err="1" smtClean="0"/>
              <a:t>BigInteger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7.4 </a:t>
            </a:r>
            <a:r>
              <a:rPr lang="zh-CN" altLang="en-US" sz="2000" dirty="0" smtClean="0"/>
              <a:t>数字格式化</a:t>
            </a:r>
            <a:endParaRPr lang="en-US" altLang="zh-CN" sz="2000" dirty="0" smtClean="0"/>
          </a:p>
          <a:p>
            <a:r>
              <a:rPr lang="en-US" altLang="zh-CN" sz="2000" dirty="0" smtClean="0"/>
              <a:t>7.5 </a:t>
            </a:r>
            <a:r>
              <a:rPr lang="en-US" altLang="zh-CN" sz="2000" dirty="0" err="1" smtClean="0"/>
              <a:t>LinkedList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7.6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HashSet</a:t>
            </a:r>
            <a:r>
              <a:rPr lang="en-US" altLang="zh-CN" sz="2000" dirty="0" smtClean="0">
                <a:solidFill>
                  <a:srgbClr val="FF0000"/>
                </a:solidFill>
              </a:rPr>
              <a:t>&lt;E&gt;</a:t>
            </a:r>
            <a:r>
              <a:rPr lang="zh-CN" altLang="en-US" sz="2000" dirty="0" smtClean="0">
                <a:solidFill>
                  <a:srgbClr val="FF0000"/>
                </a:solidFill>
              </a:rPr>
              <a:t>泛型类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7.7 </a:t>
            </a:r>
            <a:r>
              <a:rPr lang="en-US" altLang="zh-CN" sz="2000" dirty="0" err="1" smtClean="0"/>
              <a:t>HashMap</a:t>
            </a:r>
            <a:r>
              <a:rPr lang="en-US" altLang="zh-CN" sz="2000" dirty="0" smtClean="0"/>
              <a:t>&lt;K,V&gt;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7.8 </a:t>
            </a:r>
            <a:r>
              <a:rPr lang="en-US" altLang="zh-CN" sz="2000" dirty="0" err="1" smtClean="0"/>
              <a:t>TreeSet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7.9 </a:t>
            </a:r>
            <a:r>
              <a:rPr lang="en-US" altLang="zh-CN" sz="2000" dirty="0" err="1" smtClean="0"/>
              <a:t>TreeMap</a:t>
            </a:r>
            <a:r>
              <a:rPr lang="en-US" altLang="zh-CN" sz="2000" dirty="0" smtClean="0"/>
              <a:t>&lt;K,V&gt;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7.10 Stack&lt;E&gt;</a:t>
            </a:r>
            <a:r>
              <a:rPr lang="zh-CN" altLang="en-US" sz="2000" dirty="0" smtClean="0"/>
              <a:t>泛型类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7.6 </a:t>
            </a:r>
            <a:r>
              <a:rPr lang="en-US" altLang="zh-CN" sz="3200" dirty="0" err="1"/>
              <a:t>HashSet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HashSet</a:t>
            </a:r>
            <a:r>
              <a:rPr lang="en-US" altLang="zh-CN" sz="2000" dirty="0" smtClean="0"/>
              <a:t>&lt;E</a:t>
            </a:r>
            <a:r>
              <a:rPr lang="en-US" altLang="zh-CN" sz="2000" dirty="0"/>
              <a:t>&gt;</a:t>
            </a:r>
            <a:r>
              <a:rPr lang="zh-CN" altLang="en-US" sz="2000" dirty="0"/>
              <a:t>泛型类在数据组织上类似数学上的</a:t>
            </a:r>
            <a:r>
              <a:rPr lang="zh-CN" altLang="en-US" sz="2000" dirty="0">
                <a:solidFill>
                  <a:srgbClr val="FF0000"/>
                </a:solidFill>
              </a:rPr>
              <a:t>集合</a:t>
            </a:r>
            <a:r>
              <a:rPr lang="zh-CN" altLang="en-US" sz="2000" dirty="0"/>
              <a:t>，可以</a:t>
            </a:r>
            <a:r>
              <a:rPr lang="zh-CN" altLang="en-US" sz="2000" dirty="0" smtClean="0"/>
              <a:t>进行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交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并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差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等</a:t>
            </a:r>
            <a:r>
              <a:rPr lang="zh-CN" altLang="en-US" sz="2000" dirty="0"/>
              <a:t>运算。</a:t>
            </a:r>
            <a:endParaRPr lang="zh-CN" altLang="en-US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1.HashSet&lt;E</a:t>
            </a:r>
            <a:r>
              <a:rPr lang="en-US" altLang="zh-CN" sz="2000" dirty="0"/>
              <a:t>&gt;</a:t>
            </a:r>
            <a:r>
              <a:rPr lang="zh-CN" altLang="en-US" sz="2000" dirty="0"/>
              <a:t>对象</a:t>
            </a:r>
            <a:endParaRPr lang="zh-CN" altLang="en-US" sz="2000" dirty="0"/>
          </a:p>
          <a:p>
            <a:r>
              <a:rPr lang="en-US" altLang="zh-CN" sz="2000" dirty="0" err="1" smtClean="0"/>
              <a:t>HashSet</a:t>
            </a:r>
            <a:r>
              <a:rPr lang="en-US" altLang="zh-CN" sz="2000" dirty="0" smtClean="0"/>
              <a:t>&lt;E</a:t>
            </a:r>
            <a:r>
              <a:rPr lang="en-US" altLang="zh-CN" sz="2000" dirty="0"/>
              <a:t>&gt;</a:t>
            </a:r>
            <a:r>
              <a:rPr lang="zh-CN" altLang="en-US" sz="2000" dirty="0"/>
              <a:t>泛型类创建的对象称作</a:t>
            </a:r>
            <a:r>
              <a:rPr lang="zh-CN" altLang="en-US" sz="2000" b="1" dirty="0">
                <a:solidFill>
                  <a:srgbClr val="FF0000"/>
                </a:solidFill>
              </a:rPr>
              <a:t>集合</a:t>
            </a:r>
            <a:r>
              <a:rPr lang="zh-CN" altLang="en-US" sz="2000" dirty="0"/>
              <a:t>，例如</a:t>
            </a:r>
            <a:endParaRPr lang="zh-CN" altLang="en-US" sz="2000" dirty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pPr lvl="1"/>
            <a:r>
              <a:rPr lang="zh-CN" altLang="en-US" sz="2000" dirty="0" smtClean="0"/>
              <a:t>对象</a:t>
            </a:r>
            <a:r>
              <a:rPr lang="en-US" altLang="zh-CN" sz="2000" dirty="0" smtClean="0"/>
              <a:t>set</a:t>
            </a:r>
            <a:r>
              <a:rPr lang="zh-CN" altLang="en-US" sz="2000" dirty="0" smtClean="0"/>
              <a:t>是</a:t>
            </a:r>
            <a:r>
              <a:rPr lang="zh-CN" altLang="en-US" sz="2000" dirty="0"/>
              <a:t>一个可以存储</a:t>
            </a:r>
            <a:r>
              <a:rPr lang="en-US" altLang="zh-CN" sz="2000" dirty="0"/>
              <a:t>String</a:t>
            </a:r>
            <a:r>
              <a:rPr lang="zh-CN" altLang="en-US" sz="2000" dirty="0"/>
              <a:t>类型数据的集合</a:t>
            </a:r>
            <a:r>
              <a:rPr lang="zh-CN" altLang="en-US" sz="2000" dirty="0" smtClean="0"/>
              <a:t>，可</a:t>
            </a:r>
            <a:r>
              <a:rPr lang="zh-CN" altLang="en-US" sz="2000" dirty="0"/>
              <a:t>以调用</a:t>
            </a:r>
            <a:r>
              <a:rPr lang="en-US" altLang="zh-CN" sz="2000" dirty="0"/>
              <a:t>add(String s)</a:t>
            </a:r>
            <a:r>
              <a:rPr lang="zh-CN" altLang="en-US" sz="2000" dirty="0"/>
              <a:t>方法将</a:t>
            </a:r>
            <a:r>
              <a:rPr lang="en-US" altLang="zh-CN" sz="2000" dirty="0"/>
              <a:t>String</a:t>
            </a:r>
            <a:r>
              <a:rPr lang="zh-CN" altLang="en-US" sz="2000" dirty="0"/>
              <a:t>类型的数据</a:t>
            </a:r>
            <a:r>
              <a:rPr lang="zh-CN" altLang="en-US" sz="2000" dirty="0" smtClean="0"/>
              <a:t>添加到</a:t>
            </a:r>
            <a:r>
              <a:rPr lang="zh-CN" altLang="en-US" sz="2000" dirty="0"/>
              <a:t>集合中，添加到集合中的数据称做集合的</a:t>
            </a:r>
            <a:r>
              <a:rPr lang="zh-CN" altLang="en-US" sz="2000" b="1" dirty="0">
                <a:solidFill>
                  <a:srgbClr val="FF0000"/>
                </a:solidFill>
              </a:rPr>
              <a:t>元素</a:t>
            </a:r>
            <a:r>
              <a:rPr lang="zh-CN" altLang="en-US" sz="2000" dirty="0"/>
              <a:t>。 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971600" y="3573016"/>
            <a:ext cx="4104456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HashSet</a:t>
            </a:r>
            <a:r>
              <a:rPr lang="en-US" altLang="zh-CN" dirty="0"/>
              <a:t>&lt;String&gt;  set = </a:t>
            </a:r>
            <a:r>
              <a:rPr lang="en-US" altLang="zh-CN" dirty="0" err="1"/>
              <a:t>HashSet</a:t>
            </a:r>
            <a:r>
              <a:rPr lang="en-US" altLang="zh-CN" dirty="0"/>
              <a:t>&lt;String&gt;();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7.6 </a:t>
            </a:r>
            <a:r>
              <a:rPr lang="en-US" altLang="zh-CN" sz="3200" dirty="0" err="1"/>
              <a:t>HashSet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集合</a:t>
            </a:r>
            <a:r>
              <a:rPr lang="zh-CN" altLang="en-US" sz="2000" dirty="0">
                <a:solidFill>
                  <a:srgbClr val="FF0000"/>
                </a:solidFill>
              </a:rPr>
              <a:t>不允许有相同的元素</a:t>
            </a:r>
            <a:r>
              <a:rPr lang="zh-CN" altLang="en-US" sz="2000" dirty="0"/>
              <a:t>，也就是说，如果</a:t>
            </a:r>
            <a:r>
              <a:rPr lang="en-US" altLang="zh-CN" sz="2000" dirty="0"/>
              <a:t>b</a:t>
            </a:r>
            <a:r>
              <a:rPr lang="zh-CN" altLang="en-US" sz="2000" dirty="0"/>
              <a:t>已经是</a:t>
            </a:r>
            <a:r>
              <a:rPr lang="zh-CN" altLang="en-US" sz="2000" dirty="0" smtClean="0"/>
              <a:t>集合</a:t>
            </a:r>
            <a:r>
              <a:rPr lang="zh-CN" altLang="en-US" sz="2000" dirty="0"/>
              <a:t>中的元素，那么再执行</a:t>
            </a:r>
            <a:r>
              <a:rPr lang="en-US" altLang="zh-CN" sz="2000" dirty="0" err="1"/>
              <a:t>set.add</a:t>
            </a:r>
            <a:r>
              <a:rPr lang="en-US" altLang="zh-CN" sz="2000" dirty="0"/>
              <a:t>(b)</a:t>
            </a:r>
            <a:r>
              <a:rPr lang="zh-CN" altLang="en-US" sz="2000" dirty="0"/>
              <a:t>操作是无效的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集合</a:t>
            </a:r>
            <a:r>
              <a:rPr lang="zh-CN" altLang="en-US" sz="2000" dirty="0"/>
              <a:t>对象的初始</a:t>
            </a:r>
            <a:r>
              <a:rPr lang="zh-CN" altLang="en-US" sz="2000" dirty="0" smtClean="0"/>
              <a:t>容量（</a:t>
            </a:r>
            <a:r>
              <a:rPr lang="en-US" altLang="zh-CN" sz="2000" dirty="0" smtClean="0"/>
              <a:t>capacity</a:t>
            </a:r>
            <a:r>
              <a:rPr lang="zh-CN" altLang="en-US" sz="2000" dirty="0" smtClean="0"/>
              <a:t>）是</a:t>
            </a:r>
            <a:r>
              <a:rPr lang="en-US" altLang="zh-CN" sz="2000" dirty="0"/>
              <a:t>16</a:t>
            </a:r>
            <a:r>
              <a:rPr lang="zh-CN" altLang="en-US" sz="2000" dirty="0"/>
              <a:t>个字节，装载因</a:t>
            </a:r>
            <a:r>
              <a:rPr lang="zh-CN" altLang="en-US" sz="2000" dirty="0" smtClean="0"/>
              <a:t>子（</a:t>
            </a:r>
            <a:r>
              <a:rPr lang="en-US" altLang="zh-CN" sz="2000" dirty="0" smtClean="0"/>
              <a:t>load factor</a:t>
            </a:r>
            <a:r>
              <a:rPr lang="zh-CN" altLang="en-US" sz="2000" dirty="0" smtClean="0"/>
              <a:t>）是</a:t>
            </a:r>
            <a:r>
              <a:rPr lang="en-US" altLang="zh-CN" sz="2000" dirty="0"/>
              <a:t>0.75</a:t>
            </a:r>
            <a:r>
              <a:rPr lang="zh-CN" altLang="en-US" sz="2000" dirty="0"/>
              <a:t>，也 就是说，如果集合添加的元素超过总容量的</a:t>
            </a:r>
            <a:r>
              <a:rPr lang="en-US" altLang="zh-CN" sz="2000" dirty="0"/>
              <a:t>75%</a:t>
            </a:r>
            <a:r>
              <a:rPr lang="zh-CN" altLang="en-US" sz="2000" dirty="0"/>
              <a:t>时，集合的容量将增加一倍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7.6 </a:t>
            </a:r>
            <a:r>
              <a:rPr lang="en-US" altLang="zh-CN" sz="3200" dirty="0" err="1"/>
              <a:t>HashSet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smtClean="0"/>
              <a:t>2. </a:t>
            </a:r>
            <a:r>
              <a:rPr lang="zh-CN" altLang="en-US" sz="2000" dirty="0" smtClean="0"/>
              <a:t>常用</a:t>
            </a:r>
            <a:r>
              <a:rPr lang="zh-CN" altLang="en-US" sz="2000" dirty="0"/>
              <a:t>方法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add(E o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：向</a:t>
            </a:r>
            <a:r>
              <a:rPr lang="zh-CN" altLang="en-US" sz="2000" dirty="0"/>
              <a:t>集合</a:t>
            </a:r>
            <a:r>
              <a:rPr lang="zh-CN" altLang="en-US" sz="2000" b="1" dirty="0">
                <a:solidFill>
                  <a:srgbClr val="FF0000"/>
                </a:solidFill>
              </a:rPr>
              <a:t>添加</a:t>
            </a:r>
            <a:r>
              <a:rPr lang="zh-CN" altLang="en-US" sz="2000" dirty="0"/>
              <a:t>参数指定的元素。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void clear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清</a:t>
            </a:r>
            <a:r>
              <a:rPr lang="zh-CN" altLang="en-US" sz="2000" b="1" dirty="0">
                <a:solidFill>
                  <a:srgbClr val="FF0000"/>
                </a:solidFill>
              </a:rPr>
              <a:t>空</a:t>
            </a:r>
            <a:r>
              <a:rPr lang="zh-CN" altLang="en-US" sz="2000" dirty="0"/>
              <a:t>集合，使集合不含有任何元素。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contains(Object o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：判断集合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是否包含</a:t>
            </a:r>
            <a:r>
              <a:rPr lang="zh-CN" altLang="en-US" sz="2000" dirty="0" smtClean="0"/>
              <a:t>参</a:t>
            </a:r>
            <a:r>
              <a:rPr lang="zh-CN" altLang="en-US" sz="2000" dirty="0"/>
              <a:t>数指定的数</a:t>
            </a:r>
            <a:r>
              <a:rPr lang="zh-CN" altLang="en-US" sz="2000" dirty="0" smtClean="0"/>
              <a:t>据。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isEmpty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：判</a:t>
            </a:r>
            <a:r>
              <a:rPr lang="zh-CN" altLang="en-US" sz="2000" dirty="0"/>
              <a:t>断集合</a:t>
            </a:r>
            <a:r>
              <a:rPr lang="zh-CN" altLang="en-US" sz="2000" b="1" dirty="0">
                <a:solidFill>
                  <a:srgbClr val="FF0000"/>
                </a:solidFill>
              </a:rPr>
              <a:t>是否为空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remove(Object o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删除</a:t>
            </a:r>
            <a:r>
              <a:rPr lang="zh-CN" altLang="en-US" sz="2000" dirty="0"/>
              <a:t>参数指定的元素。</a:t>
            </a:r>
            <a:endParaRPr lang="zh-CN" altLang="en-US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size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：返</a:t>
            </a:r>
            <a:r>
              <a:rPr lang="zh-CN" altLang="en-US" sz="2000" dirty="0"/>
              <a:t>回集合中元素的</a:t>
            </a:r>
            <a:r>
              <a:rPr lang="zh-CN" altLang="en-US" sz="2000" b="1" dirty="0">
                <a:solidFill>
                  <a:srgbClr val="FF0000"/>
                </a:solidFill>
              </a:rPr>
              <a:t>个数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lvl="1"/>
            <a:r>
              <a:rPr lang="en-US" altLang="zh-CN" sz="2000" dirty="0"/>
              <a:t>Object[] </a:t>
            </a:r>
            <a:r>
              <a:rPr lang="en-US" altLang="zh-CN" sz="2000" dirty="0" err="1"/>
              <a:t>toArray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：将</a:t>
            </a:r>
            <a:r>
              <a:rPr lang="zh-CN" altLang="en-US" sz="2000" dirty="0"/>
              <a:t>集合元素存放到</a:t>
            </a:r>
            <a:r>
              <a:rPr lang="zh-CN" altLang="en-US" sz="2000" b="1" dirty="0">
                <a:solidFill>
                  <a:srgbClr val="FF0000"/>
                </a:solidFill>
              </a:rPr>
              <a:t>数组</a:t>
            </a:r>
            <a:r>
              <a:rPr lang="zh-CN" altLang="en-US" sz="2000" dirty="0"/>
              <a:t>中，并返回这个数组。</a:t>
            </a:r>
            <a:endParaRPr lang="zh-CN" altLang="en-US" sz="2000" dirty="0"/>
          </a:p>
          <a:p>
            <a:pPr lvl="1"/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containsAll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HanshSet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set)</a:t>
            </a:r>
            <a:r>
              <a:rPr lang="zh-CN" altLang="en-US" sz="2000" dirty="0" smtClean="0"/>
              <a:t>：判</a:t>
            </a:r>
            <a:r>
              <a:rPr lang="zh-CN" altLang="en-US" sz="2000" dirty="0"/>
              <a:t>断当前集合</a:t>
            </a:r>
            <a:r>
              <a:rPr lang="zh-CN" altLang="en-US" sz="2000" b="1" dirty="0">
                <a:solidFill>
                  <a:srgbClr val="FF0000"/>
                </a:solidFill>
              </a:rPr>
              <a:t>是否包含</a:t>
            </a:r>
            <a:r>
              <a:rPr lang="zh-CN" altLang="en-US" sz="2000" dirty="0"/>
              <a:t>参数指定的集合。</a:t>
            </a:r>
            <a:endParaRPr lang="zh-CN" altLang="en-US" sz="2000" dirty="0"/>
          </a:p>
          <a:p>
            <a:pPr lvl="1"/>
            <a:r>
              <a:rPr lang="en-US" altLang="zh-CN" sz="2000" dirty="0"/>
              <a:t>public Object clone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：得</a:t>
            </a:r>
            <a:r>
              <a:rPr lang="zh-CN" altLang="en-US" sz="2000" dirty="0"/>
              <a:t>到当前集合的一个</a:t>
            </a:r>
            <a:r>
              <a:rPr lang="zh-CN" altLang="en-US" sz="2000" b="1" dirty="0">
                <a:solidFill>
                  <a:srgbClr val="FF0000"/>
                </a:solidFill>
              </a:rPr>
              <a:t>克隆</a:t>
            </a:r>
            <a:r>
              <a:rPr lang="zh-CN" altLang="en-US" sz="2000" dirty="0"/>
              <a:t>对象，该对象中元素的改变不会影响到当前集合中元素，反之亦然。 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7.6 </a:t>
            </a:r>
            <a:r>
              <a:rPr lang="en-US" altLang="zh-CN" sz="3200" dirty="0" err="1"/>
              <a:t>HashSet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3.</a:t>
            </a:r>
            <a:r>
              <a:rPr lang="zh-CN" altLang="en-US" sz="2000" dirty="0" smtClean="0"/>
              <a:t>集合</a:t>
            </a:r>
            <a:r>
              <a:rPr lang="zh-CN" altLang="en-US" sz="2000" dirty="0"/>
              <a:t>的交、并与差</a:t>
            </a:r>
            <a:endParaRPr lang="zh-CN" altLang="en-US" sz="2000" dirty="0"/>
          </a:p>
          <a:p>
            <a:r>
              <a:rPr lang="zh-CN" altLang="en-US" sz="2000" dirty="0" smtClean="0"/>
              <a:t>集合</a:t>
            </a:r>
            <a:r>
              <a:rPr lang="zh-CN" altLang="en-US" sz="2000" dirty="0"/>
              <a:t>对象调用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addAll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HashSet</a:t>
            </a:r>
            <a:r>
              <a:rPr lang="en-US" altLang="zh-CN" sz="2000" dirty="0"/>
              <a:t> set)</a:t>
            </a:r>
            <a:r>
              <a:rPr lang="zh-CN" altLang="en-US" sz="2000" dirty="0"/>
              <a:t>方法可以和参数指定的集合求并运算，使得</a:t>
            </a:r>
            <a:r>
              <a:rPr lang="zh-CN" altLang="en-US" sz="2000" b="1" dirty="0">
                <a:solidFill>
                  <a:srgbClr val="FF0000"/>
                </a:solidFill>
              </a:rPr>
              <a:t>当前集合</a:t>
            </a:r>
            <a:r>
              <a:rPr lang="zh-CN" altLang="en-US" sz="2000" dirty="0"/>
              <a:t>成为两个集合的</a:t>
            </a:r>
            <a:r>
              <a:rPr lang="zh-CN" altLang="en-US" sz="2000" b="1" dirty="0">
                <a:solidFill>
                  <a:srgbClr val="FF0000"/>
                </a:solidFill>
              </a:rPr>
              <a:t>并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集合</a:t>
            </a:r>
            <a:r>
              <a:rPr lang="zh-CN" altLang="en-US" sz="2000" dirty="0"/>
              <a:t>对象</a:t>
            </a:r>
            <a:r>
              <a:rPr lang="zh-CN" altLang="en-US" sz="2000" dirty="0" smtClean="0"/>
              <a:t>调用</a:t>
            </a:r>
            <a:r>
              <a:rPr lang="en-US" altLang="zh-CN" sz="2000" dirty="0" err="1" smtClean="0"/>
              <a:t>boolean</a:t>
            </a:r>
            <a:r>
              <a:rPr lang="en-US" altLang="zh-CN" sz="2000" dirty="0" smtClean="0"/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retainAll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HashSet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set)</a:t>
            </a:r>
            <a:r>
              <a:rPr lang="zh-CN" altLang="en-US" sz="2000" dirty="0"/>
              <a:t>方法可以和参数指定的集合求交运算，使得</a:t>
            </a:r>
            <a:r>
              <a:rPr lang="zh-CN" altLang="en-US" sz="2000" b="1" dirty="0">
                <a:solidFill>
                  <a:srgbClr val="FF0000"/>
                </a:solidFill>
              </a:rPr>
              <a:t>当前集合</a:t>
            </a:r>
            <a:r>
              <a:rPr lang="zh-CN" altLang="en-US" sz="2000" dirty="0"/>
              <a:t>成为两个集合的</a:t>
            </a:r>
            <a:r>
              <a:rPr lang="zh-CN" altLang="en-US" sz="2000" b="1" dirty="0">
                <a:solidFill>
                  <a:srgbClr val="FF0000"/>
                </a:solidFill>
              </a:rPr>
              <a:t>交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zh-CN" altLang="en-US" sz="2000" dirty="0" smtClean="0"/>
              <a:t>集合</a:t>
            </a:r>
            <a:r>
              <a:rPr lang="zh-CN" altLang="en-US" sz="2000" dirty="0"/>
              <a:t>对象</a:t>
            </a:r>
            <a:r>
              <a:rPr lang="zh-CN" altLang="en-US" sz="2000" dirty="0" smtClean="0"/>
              <a:t>调用</a:t>
            </a:r>
            <a:r>
              <a:rPr lang="en-US" altLang="zh-CN" sz="2000" dirty="0" err="1" smtClean="0"/>
              <a:t>boolean</a:t>
            </a:r>
            <a:r>
              <a:rPr lang="en-US" altLang="zh-CN" sz="2000" dirty="0" smtClean="0"/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removeAll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HashSet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set)</a:t>
            </a:r>
            <a:r>
              <a:rPr lang="zh-CN" altLang="en-US" sz="2000" dirty="0"/>
              <a:t>方法可以和参数指定的集合求差运算，使得</a:t>
            </a:r>
            <a:r>
              <a:rPr lang="zh-CN" altLang="en-US" sz="2000" b="1" dirty="0">
                <a:solidFill>
                  <a:srgbClr val="FF0000"/>
                </a:solidFill>
              </a:rPr>
              <a:t>当前集合</a:t>
            </a:r>
            <a:r>
              <a:rPr lang="zh-CN" altLang="en-US" sz="2000" dirty="0"/>
              <a:t>成为两个集合的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差</a:t>
            </a:r>
            <a:r>
              <a:rPr lang="zh-CN" altLang="en-US" sz="2000" dirty="0"/>
              <a:t>。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参数</a:t>
            </a:r>
            <a:r>
              <a:rPr lang="zh-CN" altLang="en-US" sz="2000" dirty="0"/>
              <a:t>指定的集合必须和当前集合是</a:t>
            </a:r>
            <a:r>
              <a:rPr lang="zh-CN" altLang="en-US" sz="2000" b="1" dirty="0">
                <a:solidFill>
                  <a:srgbClr val="0000FF"/>
                </a:solidFill>
              </a:rPr>
              <a:t>同种类型的集合</a:t>
            </a:r>
            <a:r>
              <a:rPr lang="zh-CN" altLang="en-US" sz="2000" dirty="0"/>
              <a:t>，否则上述方法返回</a:t>
            </a:r>
            <a:r>
              <a:rPr lang="en-US" altLang="zh-CN" sz="2000" dirty="0"/>
              <a:t>false</a:t>
            </a:r>
            <a:r>
              <a:rPr lang="zh-CN" altLang="en-US" sz="2000" dirty="0"/>
              <a:t>。 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7.5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LinkedList</a:t>
            </a:r>
            <a:r>
              <a:rPr lang="en-US" altLang="zh-CN" sz="2000" dirty="0" smtClean="0">
                <a:solidFill>
                  <a:srgbClr val="FF0000"/>
                </a:solidFill>
              </a:rPr>
              <a:t>&lt;E&gt;</a:t>
            </a:r>
            <a:r>
              <a:rPr lang="zh-CN" altLang="en-US" sz="2000" dirty="0" smtClean="0">
                <a:solidFill>
                  <a:srgbClr val="FF0000"/>
                </a:solidFill>
              </a:rPr>
              <a:t>泛型类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7.6 </a:t>
            </a:r>
            <a:r>
              <a:rPr lang="en-US" altLang="zh-CN" sz="2000" dirty="0" err="1" smtClean="0"/>
              <a:t>HashSet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7.7 </a:t>
            </a:r>
            <a:r>
              <a:rPr lang="en-US" altLang="zh-CN" sz="2000" dirty="0" err="1" smtClean="0"/>
              <a:t>HashMap</a:t>
            </a:r>
            <a:r>
              <a:rPr lang="en-US" altLang="zh-CN" sz="2000" dirty="0" smtClean="0"/>
              <a:t>&lt;K,V&gt;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7.8 </a:t>
            </a:r>
            <a:r>
              <a:rPr lang="en-US" altLang="zh-CN" sz="2000" dirty="0" err="1" smtClean="0"/>
              <a:t>TreeSet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7.9 </a:t>
            </a:r>
            <a:r>
              <a:rPr lang="en-US" altLang="zh-CN" sz="2000" dirty="0" err="1" smtClean="0"/>
              <a:t>TreeMap</a:t>
            </a:r>
            <a:r>
              <a:rPr lang="en-US" altLang="zh-CN" sz="2000" dirty="0" smtClean="0"/>
              <a:t>&lt;K,V&gt;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7.10 Stack&lt;E&gt;</a:t>
            </a:r>
            <a:r>
              <a:rPr lang="zh-CN" altLang="en-US" sz="2000" dirty="0" smtClean="0"/>
              <a:t>泛型类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7.6 </a:t>
            </a:r>
            <a:r>
              <a:rPr lang="en-US" altLang="zh-CN" sz="3200" dirty="0" err="1"/>
              <a:t>HashSet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4.HashSet&lt;E</a:t>
            </a:r>
            <a:r>
              <a:rPr lang="en-US" altLang="zh-CN" sz="2000" dirty="0"/>
              <a:t>&gt;</a:t>
            </a:r>
            <a:r>
              <a:rPr lang="zh-CN" altLang="en-US" sz="2000" dirty="0"/>
              <a:t>泛型类实现的接口</a:t>
            </a:r>
            <a:endParaRPr lang="zh-CN" altLang="en-US" sz="2000" dirty="0"/>
          </a:p>
          <a:p>
            <a:r>
              <a:rPr lang="en-US" altLang="zh-CN" sz="2000" dirty="0" err="1" smtClean="0"/>
              <a:t>HashSet</a:t>
            </a:r>
            <a:r>
              <a:rPr lang="en-US" altLang="zh-CN" sz="2000" dirty="0" smtClean="0"/>
              <a:t>&lt;E</a:t>
            </a:r>
            <a:r>
              <a:rPr lang="en-US" altLang="zh-CN" sz="2000" dirty="0"/>
              <a:t>&gt;</a:t>
            </a:r>
            <a:r>
              <a:rPr lang="zh-CN" altLang="en-US" sz="2000" dirty="0"/>
              <a:t>泛型类实现了泛型接口</a:t>
            </a:r>
            <a:r>
              <a:rPr lang="en-US" altLang="zh-CN" sz="2000" dirty="0"/>
              <a:t>Set&lt;E&gt;</a:t>
            </a:r>
            <a:r>
              <a:rPr lang="zh-CN" altLang="en-US" sz="2000" dirty="0"/>
              <a:t>，而 </a:t>
            </a:r>
            <a:r>
              <a:rPr lang="en-US" altLang="zh-CN" sz="2000" dirty="0"/>
              <a:t>Set&lt;E&gt;</a:t>
            </a:r>
            <a:r>
              <a:rPr lang="zh-CN" altLang="en-US" sz="2000" dirty="0" smtClean="0"/>
              <a:t>接口是</a:t>
            </a:r>
            <a:r>
              <a:rPr lang="en-US" altLang="zh-CN" sz="2000" dirty="0"/>
              <a:t>Collection&lt;E&gt;</a:t>
            </a:r>
            <a:r>
              <a:rPr lang="zh-CN" altLang="en-US" sz="2000" dirty="0"/>
              <a:t>接口的子接口。 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HashSet</a:t>
            </a:r>
            <a:r>
              <a:rPr lang="en-US" altLang="zh-CN" sz="2000" dirty="0" smtClean="0"/>
              <a:t>&lt;E</a:t>
            </a:r>
            <a:r>
              <a:rPr lang="en-US" altLang="zh-CN" sz="2000" dirty="0"/>
              <a:t>&gt;</a:t>
            </a:r>
            <a:r>
              <a:rPr lang="zh-CN" altLang="en-US" sz="2000" dirty="0"/>
              <a:t>类中的绝大部分方法都是接口方法的实现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编</a:t>
            </a:r>
            <a:r>
              <a:rPr lang="zh-CN" altLang="en-US" sz="2000" dirty="0"/>
              <a:t>程时，可以使用</a:t>
            </a:r>
            <a:r>
              <a:rPr lang="zh-CN" altLang="en-US" sz="2000" b="1" dirty="0">
                <a:solidFill>
                  <a:srgbClr val="FF0000"/>
                </a:solidFill>
              </a:rPr>
              <a:t>接口回调技术</a:t>
            </a:r>
            <a:r>
              <a:rPr lang="zh-CN" altLang="en-US" sz="2000" dirty="0"/>
              <a:t>，即把</a:t>
            </a:r>
            <a:r>
              <a:rPr lang="en-US" altLang="zh-CN" sz="2000" dirty="0" err="1"/>
              <a:t>HashSet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对象的引用赋值给</a:t>
            </a:r>
            <a:r>
              <a:rPr lang="en-US" altLang="zh-CN" sz="2000" dirty="0"/>
              <a:t>Collection&lt;E&gt;</a:t>
            </a:r>
            <a:r>
              <a:rPr lang="zh-CN" altLang="en-US" sz="2000" dirty="0"/>
              <a:t>接口变量或</a:t>
            </a:r>
            <a:r>
              <a:rPr lang="en-US" altLang="zh-CN" sz="2000" dirty="0"/>
              <a:t>Set&lt;E&gt;</a:t>
            </a:r>
            <a:r>
              <a:rPr lang="zh-CN" altLang="en-US" sz="2000" dirty="0"/>
              <a:t>接口变量，那么接口就可以调用类实现的接口方法。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7.6 </a:t>
            </a:r>
            <a:r>
              <a:rPr lang="en-US" altLang="zh-CN" sz="3200" dirty="0" err="1"/>
              <a:t>HashSet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10】</a:t>
            </a:r>
            <a:endParaRPr lang="zh-CN" altLang="en-US" sz="2000" dirty="0"/>
          </a:p>
        </p:txBody>
      </p:sp>
      <p:sp>
        <p:nvSpPr>
          <p:cNvPr id="4" name="矩形 4"/>
          <p:cNvSpPr/>
          <p:nvPr/>
        </p:nvSpPr>
        <p:spPr>
          <a:xfrm>
            <a:off x="251520" y="2462213"/>
            <a:ext cx="8579296" cy="418576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Example7_10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main(String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[])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{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Student stu1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Student(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/>
              </a:rPr>
              <a:t>"S1"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,78);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Student stu2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Student(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/>
              </a:rPr>
              <a:t>"S2"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,98);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/>
              </a:rPr>
              <a:t>HashSet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&lt;Student&gt; set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/>
              </a:rPr>
              <a:t>HashSet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&lt;Student&gt;();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/>
              </a:rPr>
              <a:t>HashSet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&lt;Student&gt; subset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/>
              </a:rPr>
              <a:t>HashSet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&lt;Student&gt;();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/>
              </a:rPr>
              <a:t>set.add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(stu1); 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/>
              </a:rPr>
              <a:t>set.add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(stu2);        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/>
              </a:rPr>
              <a:t>subset.add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(stu1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/>
              </a:rPr>
              <a:t>);        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 panose="020B0609020204030204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 panose="020B0609020204030204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/>
              </a:rPr>
              <a:t>"set contains subset:"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/>
              </a:rPr>
              <a:t> + 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/>
              </a:rPr>
              <a:t>set.containsAll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/>
              </a:rPr>
              <a:t>(subset</a:t>
            </a:r>
            <a:r>
              <a:rPr lang="en-US" sz="1400" i="1" dirty="0" smtClean="0">
                <a:solidFill>
                  <a:srgbClr val="000000"/>
                </a:solidFill>
                <a:latin typeface="Consolas" panose="020B0609020204030204"/>
              </a:rPr>
              <a:t>));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/>
              </a:rPr>
              <a:t>       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Object s[]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/>
              </a:rPr>
              <a:t>set.toArray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();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=0;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&lt;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/>
              </a:rPr>
              <a:t>s.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/>
              </a:rPr>
              <a:t>length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/>
              </a:rPr>
              <a:t>;i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++)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{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 panose="020B0609020204030204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 panose="020B0609020204030204"/>
              </a:rPr>
              <a:t>.printf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/>
              </a:rPr>
              <a:t>"%s:%d\n"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/>
              </a:rPr>
              <a:t>,((Student)s[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/>
              </a:rPr>
              <a:t>i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/>
              </a:rPr>
              <a:t>]).</a:t>
            </a:r>
            <a:r>
              <a:rPr lang="en-US" sz="1400" i="1" dirty="0">
                <a:solidFill>
                  <a:srgbClr val="0000C0"/>
                </a:solidFill>
                <a:latin typeface="Consolas" panose="020B0609020204030204"/>
              </a:rPr>
              <a:t>name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/>
              </a:rPr>
              <a:t>, ((Student)s[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/>
              </a:rPr>
              <a:t>i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/>
              </a:rPr>
              <a:t>]).</a:t>
            </a:r>
            <a:r>
              <a:rPr lang="en-US" sz="1400" i="1" dirty="0">
                <a:solidFill>
                  <a:srgbClr val="0000C0"/>
                </a:solidFill>
                <a:latin typeface="Consolas" panose="020B0609020204030204"/>
              </a:rPr>
              <a:t>score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/>
              </a:rPr>
              <a:t>);</a:t>
            </a:r>
            <a:endParaRPr lang="en-US" sz="1400" i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}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}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</p:txBody>
      </p:sp>
      <p:sp>
        <p:nvSpPr>
          <p:cNvPr id="5" name="矩形 5"/>
          <p:cNvSpPr/>
          <p:nvPr/>
        </p:nvSpPr>
        <p:spPr>
          <a:xfrm>
            <a:off x="5359703" y="0"/>
            <a:ext cx="3784297" cy="246221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 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Student(String name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score)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name;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score;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99" y="6021288"/>
            <a:ext cx="2406589" cy="63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1043608" y="5085184"/>
            <a:ext cx="2952328" cy="432048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7.6 </a:t>
            </a:r>
            <a:r>
              <a:rPr lang="en-US" altLang="zh-CN" sz="3200" dirty="0" err="1"/>
              <a:t>HashSet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11】</a:t>
            </a:r>
            <a:endParaRPr lang="zh-CN" altLang="en-US" sz="2000" dirty="0"/>
          </a:p>
        </p:txBody>
      </p:sp>
      <p:sp>
        <p:nvSpPr>
          <p:cNvPr id="4" name="矩形 4"/>
          <p:cNvSpPr/>
          <p:nvPr/>
        </p:nvSpPr>
        <p:spPr>
          <a:xfrm>
            <a:off x="251520" y="1988840"/>
            <a:ext cx="7128792" cy="483209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Example7_11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main(String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[])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{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/>
              </a:rPr>
              <a:t>	Student 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stu1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Student(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/>
              </a:rPr>
              <a:t>"S1"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,78);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/>
              </a:rPr>
              <a:t>	Student 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stu2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Student(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/>
              </a:rPr>
              <a:t>"S2"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,98);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/>
              </a:rPr>
              <a:t>HashSet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/>
              </a:rPr>
              <a:t>&lt;Student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&gt; set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/>
              </a:rPr>
              <a:t>HashSet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&lt;Student&gt;();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/>
              </a:rPr>
              <a:t>HashSet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/>
              </a:rPr>
              <a:t>&lt;Student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&gt; subset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/>
              </a:rPr>
              <a:t>HashSet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&lt;Student&gt;();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/>
              </a:rPr>
              <a:t>set.add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/>
              </a:rPr>
              <a:t>(stu1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);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/>
              </a:rPr>
              <a:t>set.add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/>
              </a:rPr>
              <a:t>(stu2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);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/>
              </a:rPr>
              <a:t>subset.add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/>
              </a:rPr>
              <a:t>(stu1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);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/>
              </a:rPr>
              <a:t>HashSet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/>
              </a:rPr>
              <a:t>&lt;Student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/>
              </a:rPr>
              <a:t>tempSet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=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/>
              </a:rPr>
              <a:t>HashSet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&lt;Student&gt;)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/>
              </a:rPr>
              <a:t>set.clone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();        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/>
              </a:rPr>
              <a:t>tempSet.removeAll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/>
              </a:rPr>
              <a:t>(subset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);  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/>
              </a:rPr>
              <a:t>	Iterator&lt;Student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/>
              </a:rPr>
              <a:t>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/>
              </a:rPr>
              <a:t>tempSet.iterator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();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/>
              </a:rPr>
              <a:t>	while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/>
              </a:rPr>
              <a:t>iter.hasNext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())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/>
              </a:rPr>
              <a:t>	{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/>
              </a:rPr>
              <a:t>	    Student 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temp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/>
              </a:rPr>
              <a:t>iter.next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();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/>
              </a:rPr>
              <a:t>	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 panose="020B0609020204030204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 panose="020B0609020204030204"/>
              </a:rPr>
              <a:t>.printf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/>
              </a:rPr>
              <a:t>"%s:%d\</a:t>
            </a:r>
            <a:r>
              <a:rPr lang="en-US" sz="1400" i="1" dirty="0" err="1">
                <a:solidFill>
                  <a:srgbClr val="2A00FF"/>
                </a:solidFill>
                <a:latin typeface="Consolas" panose="020B0609020204030204"/>
              </a:rPr>
              <a:t>n"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/>
              </a:rPr>
              <a:t>,temp.</a:t>
            </a:r>
            <a:r>
              <a:rPr lang="en-US" sz="1400" i="1" dirty="0" err="1">
                <a:solidFill>
                  <a:srgbClr val="0000C0"/>
                </a:solidFill>
                <a:latin typeface="Consolas" panose="020B0609020204030204"/>
              </a:rPr>
              <a:t>name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/>
              </a:rPr>
              <a:t>,temp.</a:t>
            </a:r>
            <a:r>
              <a:rPr lang="en-US" sz="1400" i="1" dirty="0" err="1">
                <a:solidFill>
                  <a:srgbClr val="0000C0"/>
                </a:solidFill>
                <a:latin typeface="Consolas" panose="020B0609020204030204"/>
              </a:rPr>
              <a:t>score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/>
              </a:rPr>
              <a:t>);</a:t>
            </a:r>
            <a:endParaRPr lang="en-US" sz="1400" i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/>
              </a:rPr>
              <a:t>	}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}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</p:txBody>
      </p:sp>
      <p:sp>
        <p:nvSpPr>
          <p:cNvPr id="5" name="矩形 5"/>
          <p:cNvSpPr/>
          <p:nvPr/>
        </p:nvSpPr>
        <p:spPr>
          <a:xfrm>
            <a:off x="5359703" y="0"/>
            <a:ext cx="3784297" cy="246221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 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Student(String name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score)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name;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score;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344" y="6500989"/>
            <a:ext cx="677551" cy="306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1187624" y="5013176"/>
            <a:ext cx="4464496" cy="432048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7.1 Date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7.2 Calendar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7.3 Math</a:t>
            </a:r>
            <a:r>
              <a:rPr lang="zh-CN" altLang="en-US" sz="2000" dirty="0" smtClean="0"/>
              <a:t>类与</a:t>
            </a:r>
            <a:r>
              <a:rPr lang="en-US" altLang="zh-CN" sz="2000" dirty="0" err="1" smtClean="0"/>
              <a:t>BigInteger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7.4 </a:t>
            </a:r>
            <a:r>
              <a:rPr lang="zh-CN" altLang="en-US" sz="2000" dirty="0" smtClean="0"/>
              <a:t>数字格式化</a:t>
            </a:r>
            <a:endParaRPr lang="en-US" altLang="zh-CN" sz="2000" dirty="0" smtClean="0"/>
          </a:p>
          <a:p>
            <a:r>
              <a:rPr lang="en-US" altLang="zh-CN" sz="2000" dirty="0" smtClean="0"/>
              <a:t>7.5 </a:t>
            </a:r>
            <a:r>
              <a:rPr lang="en-US" altLang="zh-CN" sz="2000" dirty="0" err="1" smtClean="0"/>
              <a:t>LinkedList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7.6 </a:t>
            </a:r>
            <a:r>
              <a:rPr lang="en-US" altLang="zh-CN" sz="2000" dirty="0" err="1" smtClean="0"/>
              <a:t>HashSet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7.7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HashMap</a:t>
            </a:r>
            <a:r>
              <a:rPr lang="en-US" altLang="zh-CN" sz="2000" dirty="0" smtClean="0">
                <a:solidFill>
                  <a:srgbClr val="FF0000"/>
                </a:solidFill>
              </a:rPr>
              <a:t>&lt;K,V&gt;</a:t>
            </a:r>
            <a:r>
              <a:rPr lang="zh-CN" altLang="en-US" sz="2000" dirty="0" smtClean="0">
                <a:solidFill>
                  <a:srgbClr val="FF0000"/>
                </a:solidFill>
              </a:rPr>
              <a:t>泛型类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7.8 </a:t>
            </a:r>
            <a:r>
              <a:rPr lang="en-US" altLang="zh-CN" sz="2000" dirty="0" err="1" smtClean="0"/>
              <a:t>TreeSet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7.9 </a:t>
            </a:r>
            <a:r>
              <a:rPr lang="en-US" altLang="zh-CN" sz="2000" dirty="0" err="1" smtClean="0"/>
              <a:t>TreeMap</a:t>
            </a:r>
            <a:r>
              <a:rPr lang="en-US" altLang="zh-CN" sz="2000" dirty="0" smtClean="0"/>
              <a:t>&lt;K,V&gt;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7.10 Stack&lt;E&gt;</a:t>
            </a:r>
            <a:r>
              <a:rPr lang="zh-CN" altLang="en-US" sz="2000" dirty="0" smtClean="0"/>
              <a:t>泛型类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7.7 </a:t>
            </a:r>
            <a:r>
              <a:rPr lang="en-US" altLang="zh-CN" sz="3200" dirty="0" err="1"/>
              <a:t>HashMap</a:t>
            </a:r>
            <a:r>
              <a:rPr lang="en-US" altLang="zh-CN" sz="3200" dirty="0"/>
              <a:t>&lt;K,V&gt;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HashMap</a:t>
            </a:r>
            <a:r>
              <a:rPr lang="en-US" altLang="zh-CN" sz="2000" dirty="0" smtClean="0"/>
              <a:t>&lt;K,V</a:t>
            </a:r>
            <a:r>
              <a:rPr lang="en-US" altLang="zh-CN" sz="2000" dirty="0"/>
              <a:t>&gt;</a:t>
            </a:r>
            <a:r>
              <a:rPr lang="zh-CN" altLang="en-US" sz="2000" dirty="0"/>
              <a:t>也是一个很实用的类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HashMap</a:t>
            </a:r>
            <a:r>
              <a:rPr lang="en-US" altLang="zh-CN" sz="2000" dirty="0" smtClean="0"/>
              <a:t>&lt;K,V</a:t>
            </a:r>
            <a:r>
              <a:rPr lang="en-US" altLang="zh-CN" sz="2000" dirty="0"/>
              <a:t>&gt;</a:t>
            </a:r>
            <a:r>
              <a:rPr lang="zh-CN" altLang="en-US" sz="2000" dirty="0"/>
              <a:t>对象采用</a:t>
            </a:r>
            <a:r>
              <a:rPr lang="zh-CN" altLang="en-US" sz="2000" b="1" dirty="0">
                <a:solidFill>
                  <a:srgbClr val="FF0000"/>
                </a:solidFill>
              </a:rPr>
              <a:t>散列表</a:t>
            </a:r>
            <a:r>
              <a:rPr lang="zh-CN" altLang="en-US" sz="2000" dirty="0"/>
              <a:t>这种数据结构存储数据，习惯上称</a:t>
            </a:r>
            <a:r>
              <a:rPr lang="en-US" altLang="zh-CN" sz="2000" dirty="0" err="1"/>
              <a:t>HashMap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对象为</a:t>
            </a:r>
            <a:r>
              <a:rPr lang="zh-CN" altLang="en-US" sz="2000" b="1" dirty="0">
                <a:solidFill>
                  <a:srgbClr val="FF0000"/>
                </a:solidFill>
              </a:rPr>
              <a:t>散列映射对象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散</a:t>
            </a:r>
            <a:r>
              <a:rPr lang="zh-CN" altLang="en-US" sz="2000" dirty="0"/>
              <a:t>列映射用于存储键</a:t>
            </a:r>
            <a:r>
              <a:rPr lang="en-US" altLang="zh-CN" sz="2000" dirty="0"/>
              <a:t>/</a:t>
            </a:r>
            <a:r>
              <a:rPr lang="zh-CN" altLang="en-US" sz="2000" dirty="0"/>
              <a:t>值数据对，允许把任何数量的键</a:t>
            </a:r>
            <a:r>
              <a:rPr lang="en-US" altLang="zh-CN" sz="2000" dirty="0"/>
              <a:t>/</a:t>
            </a:r>
            <a:r>
              <a:rPr lang="zh-CN" altLang="en-US" sz="2000" dirty="0"/>
              <a:t>值数据对存储在一起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键（</a:t>
            </a:r>
            <a:r>
              <a:rPr lang="en-US" altLang="zh-CN" sz="2000" b="1" dirty="0">
                <a:solidFill>
                  <a:srgbClr val="FF0000"/>
                </a:solidFill>
              </a:rPr>
              <a:t>K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ey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）不</a:t>
            </a:r>
            <a:r>
              <a:rPr lang="zh-CN" altLang="en-US" sz="2000" b="1" dirty="0">
                <a:solidFill>
                  <a:srgbClr val="FF0000"/>
                </a:solidFill>
              </a:rPr>
              <a:t>可以发生逻辑冲突</a:t>
            </a:r>
            <a:r>
              <a:rPr lang="zh-CN" altLang="en-US" sz="2000" dirty="0"/>
              <a:t>，即不</a:t>
            </a:r>
            <a:r>
              <a:rPr lang="zh-CN" altLang="en-US" sz="2000" dirty="0" smtClean="0"/>
              <a:t>要对两</a:t>
            </a:r>
            <a:r>
              <a:rPr lang="zh-CN" altLang="en-US" sz="2000" dirty="0"/>
              <a:t>个数据项使用相同的键，如果出现两个数据</a:t>
            </a:r>
            <a:r>
              <a:rPr lang="zh-CN" altLang="en-US" sz="2000" dirty="0" smtClean="0"/>
              <a:t>项使用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相</a:t>
            </a:r>
            <a:r>
              <a:rPr lang="zh-CN" altLang="en-US" sz="2000" b="1" dirty="0">
                <a:solidFill>
                  <a:srgbClr val="FF0000"/>
                </a:solidFill>
              </a:rPr>
              <a:t>同的键</a:t>
            </a:r>
            <a:r>
              <a:rPr lang="zh-CN" altLang="en-US" sz="2000" dirty="0">
                <a:solidFill>
                  <a:srgbClr val="FF0000"/>
                </a:solidFill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</a:rPr>
              <a:t>那么，先前散列映射中的键</a:t>
            </a:r>
            <a:r>
              <a:rPr lang="en-US" altLang="zh-CN" sz="2000" b="1" dirty="0">
                <a:solidFill>
                  <a:srgbClr val="FF0000"/>
                </a:solidFill>
              </a:rPr>
              <a:t>/</a:t>
            </a:r>
            <a:r>
              <a:rPr lang="zh-CN" altLang="en-US" sz="2000" b="1" dirty="0">
                <a:solidFill>
                  <a:srgbClr val="FF0000"/>
                </a:solidFill>
              </a:rPr>
              <a:t>值对将被替换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7.7 </a:t>
            </a:r>
            <a:r>
              <a:rPr lang="en-US" altLang="zh-CN" sz="3200" dirty="0" err="1"/>
              <a:t>HashMap</a:t>
            </a:r>
            <a:r>
              <a:rPr lang="en-US" altLang="zh-CN" sz="3200" dirty="0"/>
              <a:t>&lt;K,V&gt;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散列映射在它需要更多的存储空间时会</a:t>
            </a:r>
            <a:r>
              <a:rPr lang="zh-CN" altLang="en-US" sz="2000" b="1" dirty="0">
                <a:solidFill>
                  <a:srgbClr val="FF0000"/>
                </a:solidFill>
              </a:rPr>
              <a:t>自动增大容量</a:t>
            </a:r>
            <a:r>
              <a:rPr lang="zh-CN" altLang="en-US" sz="2000" dirty="0"/>
              <a:t>。 </a:t>
            </a:r>
            <a:endParaRPr lang="zh-CN" altLang="en-US" sz="2000" dirty="0"/>
          </a:p>
          <a:p>
            <a:endParaRPr lang="en-US" altLang="zh-CN" sz="2000" dirty="0" smtClean="0"/>
          </a:p>
          <a:p>
            <a:pPr lvl="1"/>
            <a:r>
              <a:rPr lang="zh-CN" altLang="en-US" sz="2000" dirty="0" smtClean="0"/>
              <a:t>例如</a:t>
            </a:r>
            <a:r>
              <a:rPr lang="zh-CN" altLang="en-US" sz="2000" dirty="0"/>
              <a:t>，如果散列映射的</a:t>
            </a:r>
            <a:r>
              <a:rPr lang="zh-CN" altLang="en-US" sz="2000" b="1" dirty="0">
                <a:solidFill>
                  <a:srgbClr val="FF0000"/>
                </a:solidFill>
              </a:rPr>
              <a:t>装载因子</a:t>
            </a:r>
            <a:r>
              <a:rPr lang="zh-CN" altLang="en-US" sz="2000" dirty="0"/>
              <a:t>是</a:t>
            </a:r>
            <a:r>
              <a:rPr lang="en-US" altLang="zh-CN" sz="2000" dirty="0"/>
              <a:t>0.75</a:t>
            </a:r>
            <a:r>
              <a:rPr lang="zh-CN" altLang="en-US" sz="2000" dirty="0"/>
              <a:t>，那么当散列映射的容量被使用了</a:t>
            </a:r>
            <a:r>
              <a:rPr lang="en-US" altLang="zh-CN" sz="2000" dirty="0"/>
              <a:t>75%</a:t>
            </a:r>
            <a:r>
              <a:rPr lang="zh-CN" altLang="en-US" sz="2000" dirty="0"/>
              <a:t>时，它就把容量增加到原始容量的２倍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对</a:t>
            </a:r>
            <a:r>
              <a:rPr lang="zh-CN" altLang="en-US" sz="2000" dirty="0"/>
              <a:t>于</a:t>
            </a:r>
            <a:r>
              <a:rPr lang="zh-CN" altLang="en-US" sz="2000" b="1" dirty="0">
                <a:solidFill>
                  <a:srgbClr val="7030A0"/>
                </a:solidFill>
              </a:rPr>
              <a:t>数组</a:t>
            </a:r>
            <a:r>
              <a:rPr lang="zh-CN" altLang="en-US" sz="2000" dirty="0"/>
              <a:t>和</a:t>
            </a:r>
            <a:r>
              <a:rPr lang="zh-CN" altLang="en-US" sz="2000" b="1" dirty="0">
                <a:solidFill>
                  <a:srgbClr val="7030A0"/>
                </a:solidFill>
              </a:rPr>
              <a:t>链表</a:t>
            </a:r>
            <a:r>
              <a:rPr lang="zh-CN" altLang="en-US" sz="2000" dirty="0"/>
              <a:t>这两种数据结构，如果要查找它们存储的某个特定的元素却不知道它的位置，就需要从头开始访问元素直到找到匹配的为止；如果数据结构中包含很多的元素，就会浪费时间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这</a:t>
            </a:r>
            <a:r>
              <a:rPr lang="zh-CN" altLang="en-US" sz="2000" dirty="0"/>
              <a:t>时最好使用</a:t>
            </a:r>
            <a:r>
              <a:rPr lang="zh-CN" altLang="en-US" sz="2000" b="1" dirty="0">
                <a:solidFill>
                  <a:srgbClr val="FF0000"/>
                </a:solidFill>
              </a:rPr>
              <a:t>散列映射</a:t>
            </a:r>
            <a:r>
              <a:rPr lang="zh-CN" altLang="en-US" sz="2000" dirty="0"/>
              <a:t>来存储要查找的数据，使用散列映射可以</a:t>
            </a:r>
            <a:r>
              <a:rPr lang="zh-CN" altLang="en-US" sz="2000" b="1" dirty="0">
                <a:solidFill>
                  <a:srgbClr val="0000FF"/>
                </a:solidFill>
              </a:rPr>
              <a:t>减少检索的开销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7.7 </a:t>
            </a:r>
            <a:r>
              <a:rPr lang="en-US" altLang="zh-CN" sz="3200" dirty="0" err="1"/>
              <a:t>HashMap</a:t>
            </a:r>
            <a:r>
              <a:rPr lang="en-US" altLang="zh-CN" sz="3200" dirty="0"/>
              <a:t>&lt;K,V&gt;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1.HashMap&lt;K,V</a:t>
            </a:r>
            <a:r>
              <a:rPr lang="en-US" altLang="zh-CN" sz="2000" dirty="0"/>
              <a:t>&gt;</a:t>
            </a:r>
            <a:r>
              <a:rPr lang="zh-CN" altLang="en-US" sz="2000" dirty="0"/>
              <a:t>对象</a:t>
            </a:r>
            <a:endParaRPr lang="zh-CN" altLang="en-US" sz="2000" dirty="0"/>
          </a:p>
          <a:p>
            <a:r>
              <a:rPr lang="en-US" altLang="zh-CN" sz="2000" dirty="0" err="1" smtClean="0"/>
              <a:t>HashMap</a:t>
            </a:r>
            <a:r>
              <a:rPr lang="en-US" altLang="zh-CN" sz="2000" dirty="0" smtClean="0"/>
              <a:t>&lt;K,V</a:t>
            </a:r>
            <a:r>
              <a:rPr lang="en-US" altLang="zh-CN" sz="2000" dirty="0"/>
              <a:t>&gt;</a:t>
            </a:r>
            <a:r>
              <a:rPr lang="zh-CN" altLang="en-US" sz="2000" dirty="0"/>
              <a:t>泛型类创建的对象称作散列映射，例如</a:t>
            </a:r>
            <a:r>
              <a:rPr lang="en-US" altLang="zh-CN" sz="2000" dirty="0"/>
              <a:t>:</a:t>
            </a:r>
            <a:endParaRPr lang="en-US" altLang="zh-CN" sz="2000" dirty="0"/>
          </a:p>
          <a:p>
            <a:endParaRPr lang="en-US" altLang="zh-CN" sz="2000" dirty="0"/>
          </a:p>
          <a:p>
            <a:pPr lvl="1"/>
            <a:endParaRPr lang="en-US" altLang="zh-CN" sz="1600" dirty="0" smtClean="0"/>
          </a:p>
          <a:p>
            <a:pPr lvl="1"/>
            <a:r>
              <a:rPr lang="zh-CN" altLang="en-US" sz="2000" dirty="0" smtClean="0"/>
              <a:t>那么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hashtable</a:t>
            </a:r>
            <a:r>
              <a:rPr lang="zh-CN" altLang="en-US" sz="2000" dirty="0"/>
              <a:t>就可以</a:t>
            </a:r>
            <a:r>
              <a:rPr lang="zh-CN" altLang="en-US" sz="2000" dirty="0" smtClean="0"/>
              <a:t>存储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键</a:t>
            </a:r>
            <a:r>
              <a:rPr lang="en-US" altLang="zh-CN" sz="2000" dirty="0"/>
              <a:t>/</a:t>
            </a:r>
            <a:r>
              <a:rPr lang="zh-CN" altLang="en-US" sz="2000" dirty="0" smtClean="0"/>
              <a:t>值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对</a:t>
            </a:r>
            <a:r>
              <a:rPr lang="zh-CN" altLang="en-US" sz="2000" dirty="0"/>
              <a:t>数据，其中的键必须是一个</a:t>
            </a:r>
            <a:r>
              <a:rPr lang="en-US" altLang="zh-CN" sz="2000" dirty="0"/>
              <a:t>String</a:t>
            </a:r>
            <a:r>
              <a:rPr lang="zh-CN" altLang="en-US" sz="2000" dirty="0"/>
              <a:t>对象，键对应的值必须是</a:t>
            </a:r>
            <a:r>
              <a:rPr lang="en-US" altLang="zh-CN" sz="2000" dirty="0"/>
              <a:t>Student</a:t>
            </a:r>
            <a:r>
              <a:rPr lang="zh-CN" altLang="en-US" sz="2000" dirty="0"/>
              <a:t>对象。</a:t>
            </a:r>
            <a:r>
              <a:rPr lang="en-US" altLang="zh-CN" sz="2000" dirty="0" err="1"/>
              <a:t>hashtable</a:t>
            </a:r>
            <a:r>
              <a:rPr lang="zh-CN" altLang="en-US" sz="2000" dirty="0"/>
              <a:t>可以调用</a:t>
            </a:r>
            <a:r>
              <a:rPr lang="en-US" altLang="zh-CN" sz="2000" dirty="0"/>
              <a:t>public V put(K key</a:t>
            </a:r>
            <a:r>
              <a:rPr lang="en-US" altLang="zh-CN" sz="2000" dirty="0" smtClean="0"/>
              <a:t>, V </a:t>
            </a:r>
            <a:r>
              <a:rPr lang="en-US" altLang="zh-CN" sz="2000" dirty="0"/>
              <a:t>value)</a:t>
            </a:r>
            <a:r>
              <a:rPr lang="zh-CN" altLang="en-US" sz="2000" dirty="0"/>
              <a:t>将键</a:t>
            </a:r>
            <a:r>
              <a:rPr lang="en-US" altLang="zh-CN" sz="2000" dirty="0"/>
              <a:t>/</a:t>
            </a:r>
            <a:r>
              <a:rPr lang="zh-CN" altLang="en-US" sz="2000" dirty="0"/>
              <a:t>值对数据存放到散列映射中，该方法同时返回键所对应的值。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971600" y="2564904"/>
            <a:ext cx="6726212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HashMap</a:t>
            </a:r>
            <a:r>
              <a:rPr lang="en-US" altLang="zh-CN" dirty="0"/>
              <a:t>&lt;String, Student&gt;  </a:t>
            </a:r>
            <a:r>
              <a:rPr lang="en-US" altLang="zh-CN" dirty="0" err="1" smtClean="0"/>
              <a:t>hashtable</a:t>
            </a:r>
            <a:r>
              <a:rPr lang="en-US" altLang="zh-CN" dirty="0" smtClean="0"/>
              <a:t> = </a:t>
            </a:r>
            <a:r>
              <a:rPr lang="en-US" altLang="zh-CN" dirty="0" err="1"/>
              <a:t>HashMap</a:t>
            </a:r>
            <a:r>
              <a:rPr lang="en-US" altLang="zh-CN" dirty="0"/>
              <a:t>&lt;String, Student&gt;();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7.7 </a:t>
            </a:r>
            <a:r>
              <a:rPr lang="en-US" altLang="zh-CN" sz="3200" dirty="0" err="1"/>
              <a:t>HashMap</a:t>
            </a:r>
            <a:r>
              <a:rPr lang="en-US" altLang="zh-CN" sz="3200" dirty="0"/>
              <a:t>&lt;K,V&gt;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常用</a:t>
            </a:r>
            <a:r>
              <a:rPr lang="zh-CN" altLang="en-US" sz="2000" dirty="0"/>
              <a:t>方法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void clear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清</a:t>
            </a:r>
            <a:r>
              <a:rPr lang="zh-CN" altLang="en-US" sz="2000" b="1" dirty="0">
                <a:solidFill>
                  <a:srgbClr val="FF0000"/>
                </a:solidFill>
              </a:rPr>
              <a:t>空</a:t>
            </a:r>
            <a:r>
              <a:rPr lang="zh-CN" altLang="en-US" sz="2000" dirty="0"/>
              <a:t>散列映射。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Object clone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：返</a:t>
            </a:r>
            <a:r>
              <a:rPr lang="zh-CN" altLang="en-US" sz="2000" dirty="0"/>
              <a:t>回当前散列映射的一个</a:t>
            </a:r>
            <a:r>
              <a:rPr lang="zh-CN" altLang="en-US" sz="2000" b="1" dirty="0">
                <a:solidFill>
                  <a:srgbClr val="FF0000"/>
                </a:solidFill>
              </a:rPr>
              <a:t>克隆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containsKey</a:t>
            </a:r>
            <a:r>
              <a:rPr lang="en-US" altLang="zh-CN" sz="2000" dirty="0"/>
              <a:t>(Object key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：如</a:t>
            </a:r>
            <a:r>
              <a:rPr lang="zh-CN" altLang="en-US" sz="2000" dirty="0"/>
              <a:t>果散列映射有键</a:t>
            </a:r>
            <a:r>
              <a:rPr lang="en-US" altLang="zh-CN" sz="2000" dirty="0"/>
              <a:t>/</a:t>
            </a:r>
            <a:r>
              <a:rPr lang="zh-CN" altLang="en-US" sz="2000" dirty="0"/>
              <a:t>值</a:t>
            </a:r>
            <a:r>
              <a:rPr lang="zh-CN" altLang="en-US" sz="2000" dirty="0" smtClean="0"/>
              <a:t>对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使用了</a:t>
            </a:r>
            <a:r>
              <a:rPr lang="zh-CN" altLang="en-US" sz="2000" dirty="0"/>
              <a:t>参数指定的键，方法返回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，否则返回</a:t>
            </a:r>
            <a:r>
              <a:rPr lang="en-US" altLang="zh-CN" sz="2000" dirty="0"/>
              <a:t>false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containsValue</a:t>
            </a:r>
            <a:r>
              <a:rPr lang="en-US" altLang="zh-CN" sz="2000" dirty="0"/>
              <a:t>(Object value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：如</a:t>
            </a:r>
            <a:r>
              <a:rPr lang="zh-CN" altLang="en-US" sz="2000" dirty="0"/>
              <a:t>果散列映射有键</a:t>
            </a:r>
            <a:r>
              <a:rPr lang="en-US" altLang="zh-CN" sz="2000" dirty="0"/>
              <a:t>/</a:t>
            </a:r>
            <a:r>
              <a:rPr lang="zh-CN" altLang="en-US" sz="2000" dirty="0"/>
              <a:t>值对的值是参数指定的</a:t>
            </a:r>
            <a:r>
              <a:rPr lang="zh-CN" altLang="en-US" sz="2000" b="1" dirty="0">
                <a:solidFill>
                  <a:srgbClr val="FF0000"/>
                </a:solidFill>
              </a:rPr>
              <a:t>值</a:t>
            </a:r>
            <a:r>
              <a:rPr lang="zh-CN" altLang="en-US" sz="2000" dirty="0"/>
              <a:t>，方法返回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，否则返回</a:t>
            </a:r>
            <a:r>
              <a:rPr lang="en-US" altLang="zh-CN" sz="2000" dirty="0"/>
              <a:t>false</a:t>
            </a:r>
            <a:r>
              <a:rPr lang="zh-CN" altLang="en-US" sz="2000" dirty="0"/>
              <a:t>。 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public V get(Object key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：返</a:t>
            </a:r>
            <a:r>
              <a:rPr lang="zh-CN" altLang="en-US" sz="2000" dirty="0"/>
              <a:t>回散列映射中使用</a:t>
            </a:r>
            <a:r>
              <a:rPr lang="en-US" altLang="zh-CN" sz="2000" dirty="0"/>
              <a:t>key</a:t>
            </a:r>
            <a:r>
              <a:rPr lang="zh-CN" altLang="en-US" sz="2000" dirty="0"/>
              <a:t>做键的键</a:t>
            </a:r>
            <a:r>
              <a:rPr lang="en-US" altLang="zh-CN" sz="2000" dirty="0"/>
              <a:t>/</a:t>
            </a:r>
            <a:r>
              <a:rPr lang="zh-CN" altLang="en-US" sz="2000" dirty="0"/>
              <a:t>值对中的值。</a:t>
            </a:r>
            <a:endParaRPr lang="zh-CN" altLang="en-US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isEmpty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：如</a:t>
            </a:r>
            <a:r>
              <a:rPr lang="zh-CN" altLang="en-US" sz="2000" dirty="0"/>
              <a:t>果散列映射不含任何键</a:t>
            </a:r>
            <a:r>
              <a:rPr lang="en-US" altLang="zh-CN" sz="2000" dirty="0"/>
              <a:t>/</a:t>
            </a:r>
            <a:r>
              <a:rPr lang="zh-CN" altLang="en-US" sz="2000" dirty="0"/>
              <a:t>值对，方法返回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，否则返回</a:t>
            </a:r>
            <a:r>
              <a:rPr lang="en-US" altLang="zh-CN" sz="2000" dirty="0"/>
              <a:t>false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lvl="1"/>
            <a:r>
              <a:rPr lang="en-US" altLang="zh-CN" sz="2000" dirty="0"/>
              <a:t>public V remove(Object key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删</a:t>
            </a:r>
            <a:r>
              <a:rPr lang="zh-CN" altLang="en-US" sz="2000" b="1" dirty="0">
                <a:solidFill>
                  <a:srgbClr val="FF0000"/>
                </a:solidFill>
              </a:rPr>
              <a:t>除</a:t>
            </a:r>
            <a:r>
              <a:rPr lang="zh-CN" altLang="en-US" sz="2000" dirty="0"/>
              <a:t>散列映射中键为参数指定的键</a:t>
            </a:r>
            <a:r>
              <a:rPr lang="en-US" altLang="zh-CN" sz="2000" dirty="0"/>
              <a:t>/</a:t>
            </a:r>
            <a:r>
              <a:rPr lang="zh-CN" altLang="en-US" sz="2000" dirty="0"/>
              <a:t>值对，并返回键对应的值。</a:t>
            </a:r>
            <a:endParaRPr lang="zh-CN" altLang="en-US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size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：返</a:t>
            </a:r>
            <a:r>
              <a:rPr lang="zh-CN" altLang="en-US" sz="2000" dirty="0"/>
              <a:t>回散列映射的</a:t>
            </a:r>
            <a:r>
              <a:rPr lang="zh-CN" altLang="en-US" sz="2000" b="1" dirty="0">
                <a:solidFill>
                  <a:srgbClr val="FF0000"/>
                </a:solidFill>
              </a:rPr>
              <a:t>大小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即键</a:t>
            </a:r>
            <a:r>
              <a:rPr lang="en-US" altLang="zh-CN" sz="2000" dirty="0"/>
              <a:t>/</a:t>
            </a:r>
            <a:r>
              <a:rPr lang="zh-CN" altLang="en-US" sz="2000" dirty="0"/>
              <a:t>值对的数目。 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7.7 </a:t>
            </a:r>
            <a:r>
              <a:rPr lang="en-US" altLang="zh-CN" sz="3200" dirty="0" err="1"/>
              <a:t>HashMap</a:t>
            </a:r>
            <a:r>
              <a:rPr lang="en-US" altLang="zh-CN" sz="3200" dirty="0"/>
              <a:t>&lt;K,V&gt;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3.</a:t>
            </a:r>
            <a:r>
              <a:rPr lang="zh-CN" altLang="en-US" sz="2000" dirty="0" smtClean="0"/>
              <a:t>遍历</a:t>
            </a:r>
            <a:r>
              <a:rPr lang="zh-CN" altLang="en-US" sz="2000" dirty="0"/>
              <a:t>散列映射</a:t>
            </a:r>
            <a:endParaRPr lang="zh-CN" altLang="en-US" sz="2000" dirty="0"/>
          </a:p>
          <a:p>
            <a:r>
              <a:rPr lang="zh-CN" altLang="en-US" sz="2000" dirty="0" smtClean="0"/>
              <a:t>如果</a:t>
            </a:r>
            <a:r>
              <a:rPr lang="zh-CN" altLang="en-US" sz="2000" dirty="0"/>
              <a:t>想获得散列映射中所有键</a:t>
            </a:r>
            <a:r>
              <a:rPr lang="en-US" altLang="zh-CN" sz="2000" dirty="0"/>
              <a:t>/</a:t>
            </a:r>
            <a:r>
              <a:rPr lang="zh-CN" altLang="en-US" sz="2000" dirty="0"/>
              <a:t>值对中的</a:t>
            </a:r>
            <a:r>
              <a:rPr lang="zh-CN" altLang="en-US" sz="2000" b="1" dirty="0">
                <a:solidFill>
                  <a:srgbClr val="FF0000"/>
                </a:solidFill>
              </a:rPr>
              <a:t>值</a:t>
            </a:r>
            <a:r>
              <a:rPr lang="zh-CN" altLang="en-US" sz="2000" dirty="0"/>
              <a:t>，首先使用</a:t>
            </a:r>
            <a:endParaRPr lang="zh-CN" altLang="en-US" sz="2000" dirty="0"/>
          </a:p>
          <a:p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该方法</a:t>
            </a:r>
            <a:r>
              <a:rPr lang="zh-CN" altLang="en-US" sz="2000" dirty="0"/>
              <a:t>返回一个</a:t>
            </a:r>
            <a:r>
              <a:rPr lang="zh-CN" altLang="en-US" sz="2000" b="1" dirty="0">
                <a:solidFill>
                  <a:srgbClr val="FF0000"/>
                </a:solidFill>
              </a:rPr>
              <a:t>实现</a:t>
            </a:r>
            <a:r>
              <a:rPr lang="en-US" altLang="zh-CN" sz="2000" b="1" dirty="0">
                <a:solidFill>
                  <a:srgbClr val="FF0000"/>
                </a:solidFill>
              </a:rPr>
              <a:t>Collection&lt;V&gt;</a:t>
            </a:r>
            <a:r>
              <a:rPr lang="zh-CN" altLang="en-US" sz="2000" b="1" dirty="0">
                <a:solidFill>
                  <a:srgbClr val="FF0000"/>
                </a:solidFill>
              </a:rPr>
              <a:t>接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口的类</a:t>
            </a:r>
            <a:r>
              <a:rPr lang="zh-CN" altLang="en-US" sz="2000" dirty="0"/>
              <a:t>创建的对象的引用，并要求将该对象的引用返回到</a:t>
            </a:r>
            <a:r>
              <a:rPr lang="en-US" altLang="zh-CN" sz="2000" dirty="0"/>
              <a:t>Collection&lt;V&gt;</a:t>
            </a:r>
            <a:r>
              <a:rPr lang="zh-CN" altLang="en-US" sz="2000" dirty="0"/>
              <a:t>接口变量中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values</a:t>
            </a:r>
            <a:r>
              <a:rPr lang="en-US" altLang="zh-CN" sz="2000" dirty="0"/>
              <a:t>()</a:t>
            </a:r>
            <a:r>
              <a:rPr lang="zh-CN" altLang="en-US" sz="2000" dirty="0"/>
              <a:t>方法返回的对象中存储了散列映射中</a:t>
            </a:r>
            <a:r>
              <a:rPr lang="zh-CN" altLang="en-US" sz="2000" dirty="0" smtClean="0"/>
              <a:t>所有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键</a:t>
            </a:r>
            <a:r>
              <a:rPr lang="en-US" altLang="zh-CN" sz="2000" dirty="0"/>
              <a:t>/</a:t>
            </a:r>
            <a:r>
              <a:rPr lang="zh-CN" altLang="en-US" sz="2000" dirty="0" smtClean="0"/>
              <a:t>值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对</a:t>
            </a:r>
            <a:r>
              <a:rPr lang="zh-CN" altLang="en-US" sz="2000" dirty="0"/>
              <a:t>中</a:t>
            </a:r>
            <a:r>
              <a:rPr lang="zh-CN" altLang="en-US" sz="2000" dirty="0" smtClean="0"/>
              <a:t>的</a:t>
            </a:r>
            <a:r>
              <a:rPr lang="en-US" altLang="zh-CN" sz="2000" dirty="0" smtClean="0">
                <a:solidFill>
                  <a:srgbClr val="FF0000"/>
                </a:solidFill>
              </a:rPr>
              <a:t>"</a:t>
            </a:r>
            <a:r>
              <a:rPr lang="zh-CN" altLang="en-US" sz="2000" dirty="0" smtClean="0">
                <a:solidFill>
                  <a:srgbClr val="FF0000"/>
                </a:solidFill>
              </a:rPr>
              <a:t>值</a:t>
            </a:r>
            <a:r>
              <a:rPr lang="en-US" altLang="zh-CN" sz="2000" dirty="0" smtClean="0">
                <a:solidFill>
                  <a:srgbClr val="FF0000"/>
                </a:solidFill>
              </a:rPr>
              <a:t>"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这样接口变量就可以调用类实现的方法，比如获取</a:t>
            </a:r>
            <a:r>
              <a:rPr lang="en-US" altLang="zh-CN" sz="2000" dirty="0"/>
              <a:t>Iterator</a:t>
            </a:r>
            <a:r>
              <a:rPr lang="zh-CN" altLang="en-US" sz="2000" dirty="0"/>
              <a:t>对象，然后输出所有的值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115616" y="2564904"/>
            <a:ext cx="2952328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public Collection&lt;V&gt; values()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7.7 </a:t>
            </a:r>
            <a:r>
              <a:rPr lang="en-US" altLang="zh-CN" sz="3200" dirty="0" err="1"/>
              <a:t>HashMap</a:t>
            </a:r>
            <a:r>
              <a:rPr lang="en-US" altLang="zh-CN" sz="3200" dirty="0"/>
              <a:t>&lt;K,V&gt;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12】</a:t>
            </a:r>
            <a:endParaRPr lang="zh-CN" altLang="en-US" sz="2000" dirty="0"/>
          </a:p>
        </p:txBody>
      </p:sp>
      <p:sp>
        <p:nvSpPr>
          <p:cNvPr id="4" name="矩形 4"/>
          <p:cNvSpPr/>
          <p:nvPr/>
        </p:nvSpPr>
        <p:spPr>
          <a:xfrm>
            <a:off x="971600" y="1988840"/>
            <a:ext cx="7128792" cy="418576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/>
              </a:rPr>
              <a:t>java.util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.*;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endParaRPr lang="en-US" sz="1400" dirty="0">
              <a:latin typeface="Consolas" panose="020B0609020204030204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/>
              </a:rPr>
              <a:t>Example7_12</a:t>
            </a:r>
            <a:endParaRPr lang="en-US" sz="1400" b="1" dirty="0" smtClean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nsolas" panose="020B0609020204030204"/>
              </a:rPr>
              <a:t>{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main(String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[])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{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/>
              </a:rPr>
              <a:t>HashMap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&lt;String, Integer&gt; map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/>
              </a:rPr>
              <a:t>HashMap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&lt;String, Integer&gt;();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/>
              </a:rPr>
              <a:t>map.put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, 1);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/>
              </a:rPr>
              <a:t>map.put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, 2);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Collection&lt;Integer&gt; collection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/>
              </a:rPr>
              <a:t>map.values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();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Iterator&lt;Integer&gt;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/>
              </a:rPr>
              <a:t>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/>
              </a:rPr>
              <a:t>collection.iterator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();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/>
              </a:rPr>
              <a:t>iter.hasNext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())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{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   Integer temp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/>
              </a:rPr>
              <a:t>iter.next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();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 panose="020B0609020204030204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/>
              </a:rPr>
              <a:t>temp.toString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/>
              </a:rPr>
              <a:t>());</a:t>
            </a:r>
            <a:endParaRPr lang="en-US" sz="1400" i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}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}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5488046"/>
            <a:ext cx="282699" cy="686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925827" y="3789040"/>
            <a:ext cx="590389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使用</a:t>
            </a:r>
            <a:r>
              <a:rPr lang="en-US" altLang="zh-CN" sz="2000" dirty="0" err="1"/>
              <a:t>LinkedList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泛型类可以创建</a:t>
            </a:r>
            <a:r>
              <a:rPr lang="zh-CN" altLang="en-US" sz="2000" b="1" dirty="0">
                <a:solidFill>
                  <a:srgbClr val="FF0000"/>
                </a:solidFill>
              </a:rPr>
              <a:t>链表</a:t>
            </a:r>
            <a:r>
              <a:rPr lang="zh-CN" altLang="en-US" sz="2000" dirty="0"/>
              <a:t>结构的数据</a:t>
            </a:r>
            <a:r>
              <a:rPr lang="zh-CN" altLang="en-US" sz="2000" dirty="0" smtClean="0"/>
              <a:t>对象。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链表</a:t>
            </a:r>
            <a:r>
              <a:rPr lang="zh-CN" altLang="en-US" sz="2000" dirty="0"/>
              <a:t>是由若干个节点组成的一种数据结构，每个节点含有一个数据和下一个节点的引用（</a:t>
            </a:r>
            <a:r>
              <a:rPr lang="zh-CN" altLang="en-US" sz="2000" b="1" dirty="0">
                <a:solidFill>
                  <a:srgbClr val="FF0000"/>
                </a:solidFill>
              </a:rPr>
              <a:t>单</a:t>
            </a:r>
            <a:r>
              <a:rPr lang="zh-CN" altLang="en-US" sz="2000" dirty="0"/>
              <a:t>链表），或含有一个数据并含有上一个节点的引用和下一个节点的引用（</a:t>
            </a:r>
            <a:r>
              <a:rPr lang="zh-CN" altLang="en-US" sz="2000" b="1" dirty="0">
                <a:solidFill>
                  <a:srgbClr val="FF0000"/>
                </a:solidFill>
              </a:rPr>
              <a:t>双</a:t>
            </a:r>
            <a:r>
              <a:rPr lang="zh-CN" altLang="en-US" sz="2000" dirty="0"/>
              <a:t>链表），节点的索引从</a:t>
            </a:r>
            <a:r>
              <a:rPr lang="en-US" altLang="zh-CN" sz="2000" dirty="0"/>
              <a:t>0</a:t>
            </a:r>
            <a:r>
              <a:rPr lang="zh-CN" altLang="en-US" sz="2000" dirty="0"/>
              <a:t>开始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链表</a:t>
            </a:r>
            <a:r>
              <a:rPr lang="zh-CN" altLang="en-US" sz="2000" dirty="0"/>
              <a:t>适合</a:t>
            </a:r>
            <a:r>
              <a:rPr lang="zh-CN" altLang="en-US" sz="2000" b="1" dirty="0">
                <a:solidFill>
                  <a:srgbClr val="0000FF"/>
                </a:solidFill>
              </a:rPr>
              <a:t>动态</a:t>
            </a:r>
            <a:r>
              <a:rPr lang="zh-CN" altLang="en-US" sz="2000" b="1" dirty="0">
                <a:solidFill>
                  <a:srgbClr val="FF0000"/>
                </a:solidFill>
              </a:rPr>
              <a:t>地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改变存储</a:t>
            </a:r>
            <a:r>
              <a:rPr lang="zh-CN" altLang="en-US" sz="2000" b="1" dirty="0">
                <a:solidFill>
                  <a:srgbClr val="FF0000"/>
                </a:solidFill>
              </a:rPr>
              <a:t>的数据</a:t>
            </a:r>
            <a:r>
              <a:rPr lang="zh-CN" altLang="en-US" sz="2000" dirty="0"/>
              <a:t>，如，增加、删除节点</a:t>
            </a:r>
            <a:r>
              <a:rPr lang="zh-CN" altLang="en-US" sz="2000" dirty="0" smtClean="0"/>
              <a:t>等操作。 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7.7 </a:t>
            </a:r>
            <a:r>
              <a:rPr lang="en-US" altLang="zh-CN" sz="3200" dirty="0" err="1"/>
              <a:t>HashMap</a:t>
            </a:r>
            <a:r>
              <a:rPr lang="en-US" altLang="zh-CN" sz="3200" dirty="0"/>
              <a:t>&lt;K,V&gt;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4.HashMap&lt;K,V</a:t>
            </a:r>
            <a:r>
              <a:rPr lang="en-US" altLang="zh-CN" sz="2000" dirty="0"/>
              <a:t>&gt;</a:t>
            </a:r>
            <a:r>
              <a:rPr lang="zh-CN" altLang="en-US" sz="2000" dirty="0"/>
              <a:t>泛型类实现的接口</a:t>
            </a:r>
            <a:endParaRPr lang="zh-CN" altLang="en-US" sz="2000" dirty="0"/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HashMap</a:t>
            </a:r>
            <a:r>
              <a:rPr lang="en-US" altLang="zh-CN" sz="2000" dirty="0" smtClean="0"/>
              <a:t>&lt;K,V</a:t>
            </a:r>
            <a:r>
              <a:rPr lang="en-US" altLang="zh-CN" sz="2000" dirty="0"/>
              <a:t>&gt;</a:t>
            </a:r>
            <a:r>
              <a:rPr lang="zh-CN" altLang="en-US" sz="2000" dirty="0"/>
              <a:t>泛型类实现了泛型接口</a:t>
            </a:r>
            <a:r>
              <a:rPr lang="en-US" altLang="zh-CN" sz="2000" dirty="0"/>
              <a:t>Map&lt;K,V&gt;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HashMap</a:t>
            </a:r>
            <a:r>
              <a:rPr lang="en-US" altLang="zh-CN" sz="2000" dirty="0" smtClean="0"/>
              <a:t>&lt;K,V</a:t>
            </a:r>
            <a:r>
              <a:rPr lang="en-US" altLang="zh-CN" sz="2000" dirty="0"/>
              <a:t>&gt;</a:t>
            </a:r>
            <a:r>
              <a:rPr lang="zh-CN" altLang="en-US" sz="2000" dirty="0"/>
              <a:t>类中的绝大部分方法都是</a:t>
            </a:r>
            <a:r>
              <a:rPr lang="en-US" altLang="zh-CN" sz="2000" dirty="0"/>
              <a:t>Map&lt;K,V&gt;</a:t>
            </a:r>
            <a:r>
              <a:rPr lang="zh-CN" altLang="en-US" sz="2000" dirty="0"/>
              <a:t>接口方法的实现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编</a:t>
            </a:r>
            <a:r>
              <a:rPr lang="zh-CN" altLang="en-US" sz="2000" dirty="0"/>
              <a:t>程时，可以使用</a:t>
            </a:r>
            <a:r>
              <a:rPr lang="zh-CN" altLang="en-US" sz="2000" b="1" dirty="0">
                <a:solidFill>
                  <a:srgbClr val="FF0000"/>
                </a:solidFill>
              </a:rPr>
              <a:t>接口回调技术</a:t>
            </a:r>
            <a:r>
              <a:rPr lang="zh-CN" altLang="en-US" sz="2000" dirty="0"/>
              <a:t>，即把</a:t>
            </a:r>
            <a:r>
              <a:rPr lang="en-US" altLang="zh-CN" sz="2000" dirty="0" err="1"/>
              <a:t>HashMap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对象的引用赋值给</a:t>
            </a:r>
            <a:r>
              <a:rPr lang="en-US" altLang="zh-CN" sz="2000" dirty="0"/>
              <a:t>Map&lt;K,V&gt;</a:t>
            </a:r>
            <a:r>
              <a:rPr lang="zh-CN" altLang="en-US" sz="2000" dirty="0"/>
              <a:t>接口变量，那么接口就可以调用类实现的接口方法。 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7.1 Date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7.2 Calendar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7.3 Math</a:t>
            </a:r>
            <a:r>
              <a:rPr lang="zh-CN" altLang="en-US" sz="2000" dirty="0" smtClean="0"/>
              <a:t>类与</a:t>
            </a:r>
            <a:r>
              <a:rPr lang="en-US" altLang="zh-CN" sz="2000" dirty="0" err="1" smtClean="0"/>
              <a:t>BigInteger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7.4 </a:t>
            </a:r>
            <a:r>
              <a:rPr lang="zh-CN" altLang="en-US" sz="2000" dirty="0" smtClean="0"/>
              <a:t>数字格式化</a:t>
            </a:r>
            <a:endParaRPr lang="en-US" altLang="zh-CN" sz="2000" dirty="0" smtClean="0"/>
          </a:p>
          <a:p>
            <a:r>
              <a:rPr lang="en-US" altLang="zh-CN" sz="2000" dirty="0" smtClean="0"/>
              <a:t>7.5 </a:t>
            </a:r>
            <a:r>
              <a:rPr lang="en-US" altLang="zh-CN" sz="2000" dirty="0" err="1" smtClean="0"/>
              <a:t>LinkedList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7.6 </a:t>
            </a:r>
            <a:r>
              <a:rPr lang="en-US" altLang="zh-CN" sz="2000" dirty="0" err="1" smtClean="0"/>
              <a:t>HashSet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7.7 </a:t>
            </a:r>
            <a:r>
              <a:rPr lang="en-US" altLang="zh-CN" sz="2000" dirty="0" err="1" smtClean="0"/>
              <a:t>HashMap</a:t>
            </a:r>
            <a:r>
              <a:rPr lang="en-US" altLang="zh-CN" sz="2000" dirty="0" smtClean="0"/>
              <a:t>&lt;K,V&gt;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7.8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TreeSet</a:t>
            </a:r>
            <a:r>
              <a:rPr lang="en-US" altLang="zh-CN" sz="2000" dirty="0" smtClean="0">
                <a:solidFill>
                  <a:srgbClr val="FF0000"/>
                </a:solidFill>
              </a:rPr>
              <a:t>&lt;E&gt;</a:t>
            </a:r>
            <a:r>
              <a:rPr lang="zh-CN" altLang="en-US" sz="2000" dirty="0" smtClean="0">
                <a:solidFill>
                  <a:srgbClr val="FF0000"/>
                </a:solidFill>
              </a:rPr>
              <a:t>泛型类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7.9 </a:t>
            </a:r>
            <a:r>
              <a:rPr lang="en-US" altLang="zh-CN" sz="2000" dirty="0" err="1" smtClean="0"/>
              <a:t>TreeMap</a:t>
            </a:r>
            <a:r>
              <a:rPr lang="en-US" altLang="zh-CN" sz="2000" dirty="0" smtClean="0"/>
              <a:t>&lt;K, V&gt;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7.10 Stack&lt;E&gt;</a:t>
            </a:r>
            <a:r>
              <a:rPr lang="zh-CN" altLang="en-US" sz="2000" dirty="0" smtClean="0"/>
              <a:t>泛型类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TreeSet</a:t>
            </a:r>
            <a:r>
              <a:rPr lang="en-US" altLang="zh-CN" sz="2000" dirty="0" smtClean="0"/>
              <a:t>&lt;E</a:t>
            </a:r>
            <a:r>
              <a:rPr lang="en-US" altLang="zh-CN" sz="2000" dirty="0"/>
              <a:t>&gt;</a:t>
            </a:r>
            <a:r>
              <a:rPr lang="zh-CN" altLang="en-US" sz="2000" dirty="0"/>
              <a:t>类是实现</a:t>
            </a:r>
            <a:r>
              <a:rPr lang="en-US" altLang="zh-CN" sz="2000" dirty="0"/>
              <a:t>Set</a:t>
            </a:r>
            <a:r>
              <a:rPr lang="zh-CN" altLang="en-US" sz="2000" dirty="0"/>
              <a:t>接口的类，它的大部分方法都是接口方法的实现。</a:t>
            </a:r>
            <a:r>
              <a:rPr lang="en-US" altLang="zh-CN" sz="2000" dirty="0" err="1" smtClean="0"/>
              <a:t>TreeSet</a:t>
            </a:r>
            <a:r>
              <a:rPr lang="en-US" altLang="zh-CN" sz="2000" dirty="0" smtClean="0"/>
              <a:t>&lt;E</a:t>
            </a:r>
            <a:r>
              <a:rPr lang="en-US" altLang="zh-CN" sz="2000" dirty="0"/>
              <a:t>&gt;</a:t>
            </a:r>
            <a:r>
              <a:rPr lang="zh-CN" altLang="en-US" sz="2000" dirty="0"/>
              <a:t>泛型类创建的对象称作</a:t>
            </a:r>
            <a:r>
              <a:rPr lang="zh-CN" altLang="en-US" sz="2000" b="1" dirty="0">
                <a:solidFill>
                  <a:srgbClr val="FF0000"/>
                </a:solidFill>
              </a:rPr>
              <a:t>树集</a:t>
            </a:r>
            <a:r>
              <a:rPr lang="zh-CN" altLang="en-US" sz="2000" dirty="0"/>
              <a:t>，例如</a:t>
            </a:r>
            <a:endParaRPr lang="zh-CN" altLang="en-US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 lvl="1"/>
            <a:r>
              <a:rPr lang="zh-CN" altLang="en-US" sz="2000" dirty="0" smtClean="0"/>
              <a:t>那么</a:t>
            </a:r>
            <a:r>
              <a:rPr lang="zh-CN" altLang="en-US" sz="2000" dirty="0"/>
              <a:t>，</a:t>
            </a:r>
            <a:r>
              <a:rPr lang="en-US" altLang="zh-CN" sz="2000" dirty="0"/>
              <a:t>tree</a:t>
            </a:r>
            <a:r>
              <a:rPr lang="zh-CN" altLang="en-US" sz="2000" dirty="0"/>
              <a:t>就是一个可以存储</a:t>
            </a:r>
            <a:r>
              <a:rPr lang="en-US" altLang="zh-CN" sz="2000" dirty="0"/>
              <a:t>Student</a:t>
            </a:r>
            <a:r>
              <a:rPr lang="zh-CN" altLang="en-US" sz="2000" dirty="0"/>
              <a:t>类型数据的集合，</a:t>
            </a:r>
            <a:r>
              <a:rPr lang="en-US" altLang="zh-CN" sz="2000" dirty="0"/>
              <a:t>tree</a:t>
            </a:r>
            <a:r>
              <a:rPr lang="zh-CN" altLang="en-US" sz="2000" dirty="0"/>
              <a:t>可以调用</a:t>
            </a:r>
            <a:r>
              <a:rPr lang="en-US" altLang="zh-CN" sz="2000" dirty="0"/>
              <a:t>add(String s)</a:t>
            </a:r>
            <a:r>
              <a:rPr lang="zh-CN" altLang="en-US" sz="2000" dirty="0"/>
              <a:t>方法将</a:t>
            </a:r>
            <a:r>
              <a:rPr lang="en-US" altLang="zh-CN" sz="2000" dirty="0"/>
              <a:t>Student</a:t>
            </a:r>
            <a:r>
              <a:rPr lang="zh-CN" altLang="en-US" sz="2000" dirty="0"/>
              <a:t>类型的数据添加到树集中，存放到树集中的对象</a:t>
            </a:r>
            <a:r>
              <a:rPr lang="zh-CN" altLang="en-US" sz="2000" b="1" dirty="0">
                <a:solidFill>
                  <a:srgbClr val="FF0000"/>
                </a:solidFill>
              </a:rPr>
              <a:t>按对象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的字符串</a:t>
            </a:r>
            <a:r>
              <a:rPr lang="zh-CN" altLang="en-US" sz="2000" dirty="0" smtClean="0"/>
              <a:t>表示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升</a:t>
            </a:r>
            <a:r>
              <a:rPr lang="zh-CN" altLang="en-US" sz="2000" b="1" dirty="0">
                <a:solidFill>
                  <a:srgbClr val="FF0000"/>
                </a:solidFill>
              </a:rPr>
              <a:t>序排列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115616" y="2483604"/>
            <a:ext cx="4608512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nl-NL" altLang="zh-CN" dirty="0" smtClean="0"/>
              <a:t>TreeSet&lt;Student</a:t>
            </a:r>
            <a:r>
              <a:rPr lang="nl-NL" altLang="zh-CN" dirty="0"/>
              <a:t>&gt;  </a:t>
            </a:r>
            <a:r>
              <a:rPr lang="nl-NL" altLang="zh-CN" dirty="0" smtClean="0"/>
              <a:t>tree = TreeSet&lt;Student</a:t>
            </a:r>
            <a:r>
              <a:rPr lang="nl-NL" altLang="zh-CN" dirty="0"/>
              <a:t>&gt;();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TreeSet</a:t>
            </a:r>
            <a:r>
              <a:rPr lang="en-US" altLang="zh-CN" sz="2000" dirty="0" smtClean="0"/>
              <a:t>&lt;E</a:t>
            </a:r>
            <a:r>
              <a:rPr lang="en-US" altLang="zh-CN" sz="2000" dirty="0"/>
              <a:t>&gt;</a:t>
            </a:r>
            <a:r>
              <a:rPr lang="zh-CN" altLang="en-US" sz="2000" dirty="0"/>
              <a:t>类的常用方</a:t>
            </a:r>
            <a:r>
              <a:rPr lang="zh-CN" altLang="en-US" sz="2000" dirty="0" smtClean="0"/>
              <a:t>法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add(E o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：向</a:t>
            </a:r>
            <a:r>
              <a:rPr lang="zh-CN" altLang="en-US" sz="2000" dirty="0"/>
              <a:t>树集</a:t>
            </a:r>
            <a:r>
              <a:rPr lang="zh-CN" altLang="en-US" sz="2000" b="1" dirty="0">
                <a:solidFill>
                  <a:srgbClr val="FF0000"/>
                </a:solidFill>
              </a:rPr>
              <a:t>添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加</a:t>
            </a:r>
            <a:r>
              <a:rPr lang="zh-CN" altLang="en-US" sz="2000" dirty="0" smtClean="0"/>
              <a:t>对</a:t>
            </a:r>
            <a:r>
              <a:rPr lang="zh-CN" altLang="en-US" sz="2000" dirty="0"/>
              <a:t>象，添加成功返回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，否则返回</a:t>
            </a:r>
            <a:r>
              <a:rPr lang="en-US" altLang="zh-CN" sz="2000" dirty="0"/>
              <a:t>false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void clear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删</a:t>
            </a:r>
            <a:r>
              <a:rPr lang="zh-CN" altLang="en-US" sz="2000" b="1" dirty="0">
                <a:solidFill>
                  <a:srgbClr val="FF0000"/>
                </a:solidFill>
              </a:rPr>
              <a:t>除</a:t>
            </a:r>
            <a:r>
              <a:rPr lang="zh-CN" altLang="en-US" sz="2000" dirty="0"/>
              <a:t>树集中的所有对象。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void contains(Object o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：如</a:t>
            </a:r>
            <a:r>
              <a:rPr lang="zh-CN" altLang="en-US" sz="2000" dirty="0"/>
              <a:t>果</a:t>
            </a:r>
            <a:r>
              <a:rPr lang="zh-CN" altLang="en-US" sz="2000" b="1" dirty="0">
                <a:solidFill>
                  <a:srgbClr val="FF0000"/>
                </a:solidFill>
              </a:rPr>
              <a:t>包含</a:t>
            </a:r>
            <a:r>
              <a:rPr lang="zh-CN" altLang="en-US" sz="2000" dirty="0"/>
              <a:t>对象</a:t>
            </a:r>
            <a:r>
              <a:rPr lang="en-US" altLang="zh-CN" sz="2000" dirty="0" smtClean="0"/>
              <a:t>o</a:t>
            </a:r>
            <a:r>
              <a:rPr lang="zh-CN" altLang="en-US" sz="2000" dirty="0" smtClean="0"/>
              <a:t>，方</a:t>
            </a:r>
            <a:r>
              <a:rPr lang="zh-CN" altLang="en-US" sz="2000" dirty="0"/>
              <a:t>法返回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，否则返回</a:t>
            </a:r>
            <a:r>
              <a:rPr lang="en-US" altLang="zh-CN" sz="2000" dirty="0"/>
              <a:t>false 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E first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：返</a:t>
            </a:r>
            <a:r>
              <a:rPr lang="zh-CN" altLang="en-US" sz="2000" dirty="0"/>
              <a:t>回树集中的</a:t>
            </a:r>
            <a:r>
              <a:rPr lang="zh-CN" altLang="en-US" sz="2000" b="1" dirty="0">
                <a:solidFill>
                  <a:srgbClr val="0000FF"/>
                </a:solidFill>
              </a:rPr>
              <a:t>第一个</a:t>
            </a:r>
            <a:r>
              <a:rPr lang="zh-CN" altLang="en-US" sz="2000" b="1" dirty="0">
                <a:solidFill>
                  <a:srgbClr val="FF0000"/>
                </a:solidFill>
              </a:rPr>
              <a:t>对象</a:t>
            </a:r>
            <a:r>
              <a:rPr lang="zh-CN" altLang="en-US" sz="2000" dirty="0"/>
              <a:t>（</a:t>
            </a:r>
            <a:r>
              <a:rPr lang="zh-CN" altLang="en-US" sz="2000" b="1" dirty="0">
                <a:solidFill>
                  <a:srgbClr val="0000FF"/>
                </a:solidFill>
              </a:rPr>
              <a:t>最小</a:t>
            </a:r>
            <a:r>
              <a:rPr lang="zh-CN" altLang="en-US" sz="2000" dirty="0"/>
              <a:t>的对象）。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E last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：返</a:t>
            </a:r>
            <a:r>
              <a:rPr lang="zh-CN" altLang="en-US" sz="2000" dirty="0"/>
              <a:t>回</a:t>
            </a:r>
            <a:r>
              <a:rPr lang="zh-CN" altLang="en-US" sz="2000" b="1" dirty="0">
                <a:solidFill>
                  <a:srgbClr val="0000FF"/>
                </a:solidFill>
              </a:rPr>
              <a:t>最后一个</a:t>
            </a:r>
            <a:r>
              <a:rPr lang="zh-CN" altLang="en-US" sz="2000" b="1" dirty="0">
                <a:solidFill>
                  <a:srgbClr val="FF0000"/>
                </a:solidFill>
              </a:rPr>
              <a:t>对象</a:t>
            </a:r>
            <a:r>
              <a:rPr lang="zh-CN" altLang="en-US" sz="2000" dirty="0"/>
              <a:t>（</a:t>
            </a:r>
            <a:r>
              <a:rPr lang="zh-CN" altLang="en-US" sz="2000" b="1" dirty="0">
                <a:solidFill>
                  <a:srgbClr val="0000FF"/>
                </a:solidFill>
              </a:rPr>
              <a:t>最大</a:t>
            </a:r>
            <a:r>
              <a:rPr lang="zh-CN" altLang="en-US" sz="2000" dirty="0"/>
              <a:t>的对象</a:t>
            </a:r>
            <a:r>
              <a:rPr lang="zh-CN" altLang="en-US" sz="2000" dirty="0" smtClean="0"/>
              <a:t>）。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isEmpty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：判</a:t>
            </a:r>
            <a:r>
              <a:rPr lang="zh-CN" altLang="en-US" sz="2000" dirty="0"/>
              <a:t>断是否是</a:t>
            </a:r>
            <a:r>
              <a:rPr lang="zh-CN" altLang="en-US" sz="2000" b="1" dirty="0">
                <a:solidFill>
                  <a:srgbClr val="FF0000"/>
                </a:solidFill>
              </a:rPr>
              <a:t>空树集</a:t>
            </a:r>
            <a:r>
              <a:rPr lang="zh-CN" altLang="en-US" sz="2000" dirty="0"/>
              <a:t>，如果树集不含对象返回</a:t>
            </a:r>
            <a:r>
              <a:rPr lang="en-US" altLang="zh-CN" sz="2000" dirty="0"/>
              <a:t>true 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remove(Object o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删</a:t>
            </a:r>
            <a:r>
              <a:rPr lang="zh-CN" altLang="en-US" sz="2000" b="1" dirty="0">
                <a:solidFill>
                  <a:srgbClr val="FF0000"/>
                </a:solidFill>
              </a:rPr>
              <a:t>除</a:t>
            </a:r>
            <a:r>
              <a:rPr lang="zh-CN" altLang="en-US" sz="2000" dirty="0"/>
              <a:t>树集中的对象</a:t>
            </a:r>
            <a:r>
              <a:rPr lang="en-US" altLang="zh-CN" sz="2000" dirty="0"/>
              <a:t>o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size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：返</a:t>
            </a:r>
            <a:r>
              <a:rPr lang="zh-CN" altLang="en-US" sz="2000" dirty="0"/>
              <a:t>回树集中对象的</a:t>
            </a:r>
            <a:r>
              <a:rPr lang="zh-CN" altLang="en-US" sz="2000" b="1" dirty="0">
                <a:solidFill>
                  <a:srgbClr val="FF0000"/>
                </a:solidFill>
              </a:rPr>
              <a:t>数目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对象调用</a:t>
            </a:r>
            <a:r>
              <a:rPr lang="en-US" altLang="zh-CN" sz="2000" dirty="0" err="1"/>
              <a:t>toString</a:t>
            </a:r>
            <a:r>
              <a:rPr lang="en-US" altLang="zh-CN" sz="2000" dirty="0"/>
              <a:t>()</a:t>
            </a:r>
            <a:r>
              <a:rPr lang="zh-CN" altLang="en-US" sz="2000" dirty="0"/>
              <a:t>方法就可以获得自己的字符串表示。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但</a:t>
            </a:r>
            <a:r>
              <a:rPr lang="zh-CN" altLang="en-US" sz="2000" dirty="0"/>
              <a:t>很多对象不适合</a:t>
            </a:r>
            <a:r>
              <a:rPr lang="zh-CN" altLang="en-US" sz="2000" dirty="0" smtClean="0"/>
              <a:t>按照字符串</a:t>
            </a:r>
            <a:r>
              <a:rPr lang="zh-CN" altLang="en-US" sz="2000" dirty="0"/>
              <a:t>排列大小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/>
              <a:t>我们在创建树集时可自己规定树集中的对象按着</a:t>
            </a:r>
            <a:r>
              <a:rPr lang="zh-CN" altLang="en-US" sz="2000" b="1" dirty="0">
                <a:solidFill>
                  <a:srgbClr val="FF0000"/>
                </a:solidFill>
              </a:rPr>
              <a:t>什么样的</a:t>
            </a:r>
            <a:r>
              <a:rPr lang="en-US" altLang="zh-CN" sz="2000" b="1" dirty="0">
                <a:solidFill>
                  <a:srgbClr val="FF0000"/>
                </a:solidFill>
              </a:rPr>
              <a:t>"</a:t>
            </a:r>
            <a:r>
              <a:rPr lang="zh-CN" altLang="en-US" sz="2000" b="1" dirty="0">
                <a:solidFill>
                  <a:srgbClr val="FF0000"/>
                </a:solidFill>
              </a:rPr>
              <a:t>大小</a:t>
            </a:r>
            <a:r>
              <a:rPr lang="en-US" altLang="zh-CN" sz="2000" b="1" dirty="0">
                <a:solidFill>
                  <a:srgbClr val="FF0000"/>
                </a:solidFill>
              </a:rPr>
              <a:t>"</a:t>
            </a:r>
            <a:r>
              <a:rPr lang="zh-CN" altLang="en-US" sz="2000" dirty="0"/>
              <a:t>顺序排列。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13】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07504" y="3022352"/>
            <a:ext cx="6624736" cy="375487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Example7_13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main(String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[])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{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/>
              </a:rPr>
              <a:t>TreeSet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/>
              </a:rPr>
              <a:t>&lt;Student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/>
              </a:rPr>
              <a:t>mytree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/>
              </a:rPr>
              <a:t>TreeSet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&lt;Student&gt;();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/>
              </a:rPr>
              <a:t>	Student 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stu1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Student(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/>
              </a:rPr>
              <a:t>"S1"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,78);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/>
              </a:rPr>
              <a:t>	Student 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stu2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Student(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/>
              </a:rPr>
              <a:t>"S2"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,98);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/>
              </a:rPr>
              <a:t>mytree.add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/>
              </a:rPr>
              <a:t>(stu1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);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/>
              </a:rPr>
              <a:t>mytree.add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/>
              </a:rPr>
              <a:t>(stu2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);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/>
              </a:rPr>
              <a:t>	Iterator&lt;Student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/>
              </a:rPr>
              <a:t>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/>
              </a:rPr>
              <a:t>mytree.iterator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();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/>
              </a:rPr>
              <a:t>	while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/>
              </a:rPr>
              <a:t>iter.hasNext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())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/>
              </a:rPr>
              <a:t>	{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/>
              </a:rPr>
              <a:t>	     Student 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temp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/>
              </a:rPr>
              <a:t>iter.next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();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/>
              </a:rPr>
              <a:t>	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 panose="020B0609020204030204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 panose="020B0609020204030204"/>
              </a:rPr>
              <a:t>.printf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/>
              </a:rPr>
              <a:t>"%s:%d\n"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/>
              </a:rPr>
              <a:t>,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/>
              </a:rPr>
              <a:t>temp.</a:t>
            </a:r>
            <a:r>
              <a:rPr lang="en-US" sz="1400" i="1" dirty="0" err="1">
                <a:solidFill>
                  <a:srgbClr val="0000C0"/>
                </a:solidFill>
                <a:latin typeface="Consolas" panose="020B0609020204030204"/>
              </a:rPr>
              <a:t>name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/>
              </a:rPr>
              <a:t>,temp.</a:t>
            </a:r>
            <a:r>
              <a:rPr lang="en-US" sz="1400" i="1" dirty="0" err="1">
                <a:solidFill>
                  <a:srgbClr val="0000C0"/>
                </a:solidFill>
                <a:latin typeface="Consolas" panose="020B0609020204030204"/>
              </a:rPr>
              <a:t>score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/>
              </a:rPr>
              <a:t>);</a:t>
            </a:r>
            <a:endParaRPr lang="en-US" sz="1400" i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/>
              </a:rPr>
              <a:t>	}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/>
              </a:rPr>
              <a:t>   }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</p:txBody>
      </p:sp>
      <p:sp>
        <p:nvSpPr>
          <p:cNvPr id="4" name="矩形 5"/>
          <p:cNvSpPr/>
          <p:nvPr/>
        </p:nvSpPr>
        <p:spPr>
          <a:xfrm>
            <a:off x="4572000" y="106174"/>
            <a:ext cx="4464495" cy="375487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/>
              </a:rPr>
              <a:t>java.util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.*; 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Student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implements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Comparable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String </a:t>
            </a:r>
            <a:r>
              <a:rPr lang="en-US" sz="1400" dirty="0">
                <a:solidFill>
                  <a:srgbClr val="0000C0"/>
                </a:solidFill>
                <a:latin typeface="Consolas" panose="020B0609020204030204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/>
              </a:rPr>
              <a:t>score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;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Student(String name,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score)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{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this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.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= name;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/>
              </a:rPr>
              <a:t>score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= score;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}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/>
              </a:rPr>
              <a:t>compareTo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(Object o)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{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Student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/>
              </a:rPr>
              <a:t>stu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= (Student)o;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/>
              </a:rPr>
              <a:t>score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-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/>
              </a:rPr>
              <a:t>stu.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/>
              </a:rPr>
              <a:t>score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);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}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209224"/>
            <a:ext cx="642584" cy="51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948264" y="2055619"/>
            <a:ext cx="720080" cy="43727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7"/>
          <p:cNvCxnSpPr/>
          <p:nvPr/>
        </p:nvCxnSpPr>
        <p:spPr>
          <a:xfrm flipH="1">
            <a:off x="8316416" y="2703691"/>
            <a:ext cx="720080" cy="43727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注：树集中不容许出现大小相等的两个节点，例如，在上述例子中如果再添加语</a:t>
            </a:r>
            <a:r>
              <a:rPr lang="zh-CN" altLang="en-US" sz="2000" dirty="0" smtClean="0"/>
              <a:t>句：</a:t>
            </a:r>
            <a:endParaRPr lang="zh-CN" altLang="en-US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 lvl="1"/>
            <a:r>
              <a:rPr lang="zh-CN" altLang="en-US" sz="2000" dirty="0" smtClean="0"/>
              <a:t>是无效</a:t>
            </a:r>
            <a:r>
              <a:rPr lang="zh-CN" altLang="en-US" sz="2000" dirty="0"/>
              <a:t>的。</a:t>
            </a:r>
            <a:r>
              <a:rPr lang="zh-CN" altLang="en-US" sz="2000" b="1" dirty="0">
                <a:solidFill>
                  <a:srgbClr val="FF0000"/>
                </a:solidFill>
              </a:rPr>
              <a:t>如果允许成绩相同</a:t>
            </a:r>
            <a:r>
              <a:rPr lang="zh-CN" altLang="en-US" sz="2000" dirty="0"/>
              <a:t>，可把上述例子中</a:t>
            </a:r>
            <a:r>
              <a:rPr lang="en-US" altLang="zh-CN" sz="2000" dirty="0"/>
              <a:t>Student</a:t>
            </a:r>
            <a:r>
              <a:rPr lang="zh-CN" altLang="en-US" sz="2000" dirty="0"/>
              <a:t>类中的</a:t>
            </a:r>
            <a:r>
              <a:rPr lang="en-US" altLang="zh-CN" sz="2000" dirty="0" err="1"/>
              <a:t>compareTo</a:t>
            </a:r>
            <a:r>
              <a:rPr lang="zh-CN" altLang="en-US" sz="2000" dirty="0"/>
              <a:t>方法更改为： 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899592" y="2331988"/>
            <a:ext cx="4824536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Student stu3 = </a:t>
            </a:r>
            <a:r>
              <a:rPr lang="en-US" b="1" dirty="0">
                <a:solidFill>
                  <a:srgbClr val="7F0055"/>
                </a:solidFill>
                <a:latin typeface="Consolas" panose="020B0609020204030204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 panose="020B0609020204030204"/>
              </a:rPr>
              <a:t>"S3"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,98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/>
              </a:rPr>
              <a:t>);</a:t>
            </a:r>
            <a:endParaRPr lang="en-US" b="1" dirty="0" smtClean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/>
              </a:rPr>
              <a:t>mytree.add</a:t>
            </a:r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(stu3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/>
              </a:rPr>
              <a:t>);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885900" y="3789040"/>
            <a:ext cx="5342284" cy="230832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 panose="020B0609020204030204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/>
              </a:rPr>
              <a:t>compareTo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(Object o)</a:t>
            </a:r>
            <a:endParaRPr lang="en-US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/>
              </a:rPr>
              <a:t>    Student </a:t>
            </a:r>
            <a:r>
              <a:rPr lang="en-US" dirty="0" err="1">
                <a:solidFill>
                  <a:srgbClr val="000000"/>
                </a:solidFill>
                <a:latin typeface="Consolas" panose="020B0609020204030204"/>
              </a:rPr>
              <a:t>stu</a:t>
            </a:r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 = (Student)o;</a:t>
            </a:r>
            <a:endParaRPr lang="en-US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    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/>
              </a:rPr>
              <a:t>(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/>
              </a:rPr>
              <a:t>.</a:t>
            </a:r>
            <a:r>
              <a:rPr lang="en-US" b="1" dirty="0" err="1" smtClean="0">
                <a:solidFill>
                  <a:srgbClr val="0000C0"/>
                </a:solidFill>
                <a:latin typeface="Consolas" panose="020B0609020204030204"/>
              </a:rPr>
              <a:t>score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==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/>
              </a:rPr>
              <a:t>stu.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/>
              </a:rPr>
              <a:t>score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)</a:t>
            </a:r>
            <a:endParaRPr lang="en-US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/>
              </a:rPr>
              <a:t>	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1;</a:t>
            </a:r>
            <a:endParaRPr lang="en-US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    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/>
              </a:rPr>
              <a:t>else</a:t>
            </a:r>
            <a:endParaRPr lang="en-US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/>
              </a:rPr>
              <a:t>  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/>
              </a:rPr>
              <a:t>score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 -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/>
              </a:rPr>
              <a:t>stu.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/>
              </a:rPr>
              <a:t>score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);</a:t>
            </a:r>
            <a:endParaRPr lang="en-US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    }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683568" y="4653136"/>
            <a:ext cx="144016" cy="648072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Comparator</a:t>
            </a:r>
            <a:r>
              <a:rPr lang="zh-CN" altLang="en-US" sz="2000" dirty="0" smtClean="0"/>
              <a:t>接口</a:t>
            </a:r>
            <a:endParaRPr lang="en-US" altLang="zh-CN" sz="2000" dirty="0" smtClean="0"/>
          </a:p>
          <a:p>
            <a:r>
              <a:rPr lang="en-US" altLang="zh-CN" sz="2000" dirty="0" smtClean="0"/>
              <a:t>Comparator</a:t>
            </a:r>
            <a:r>
              <a:rPr lang="zh-CN" altLang="en-US" sz="2000" dirty="0"/>
              <a:t>是</a:t>
            </a:r>
            <a:r>
              <a:rPr lang="en-US" altLang="zh-CN" sz="2000" dirty="0" err="1"/>
              <a:t>java.util</a:t>
            </a:r>
            <a:r>
              <a:rPr lang="zh-CN" altLang="en-US" sz="2000" dirty="0"/>
              <a:t>包中的一个接口，</a:t>
            </a:r>
            <a:r>
              <a:rPr lang="en-US" altLang="zh-CN" sz="2000" dirty="0"/>
              <a:t>compare(Object o1,Object o2)</a:t>
            </a:r>
            <a:r>
              <a:rPr lang="zh-CN" altLang="en-US" sz="2000" dirty="0"/>
              <a:t>是接口中的方法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1/2】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79512" y="3807038"/>
            <a:ext cx="7776864" cy="286232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 panose="020B0609020204030204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/>
              </a:rPr>
              <a:t>StudentComparator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 Comparator</a:t>
            </a:r>
            <a:endParaRPr lang="en-US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    String </a:t>
            </a:r>
            <a:r>
              <a:rPr lang="en-US" dirty="0">
                <a:solidFill>
                  <a:srgbClr val="0000C0"/>
                </a:solidFill>
                <a:latin typeface="Consolas" panose="020B0609020204030204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/>
              </a:rPr>
              <a:t>score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;</a:t>
            </a:r>
            <a:endParaRPr lang="en-US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    </a:t>
            </a:r>
            <a:endParaRPr lang="en-US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 compare(Object o1, Object o2)</a:t>
            </a:r>
            <a:endParaRPr lang="en-US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    {   </a:t>
            </a:r>
            <a:endParaRPr lang="en-US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it-IT" b="1" dirty="0">
                <a:solidFill>
                  <a:srgbClr val="7F0055"/>
                </a:solidFill>
                <a:latin typeface="Consolas" panose="020B0609020204030204"/>
              </a:rPr>
              <a:t>return</a:t>
            </a:r>
            <a:r>
              <a:rPr lang="it-IT" b="1" dirty="0">
                <a:solidFill>
                  <a:srgbClr val="000000"/>
                </a:solidFill>
                <a:latin typeface="Consolas" panose="020B0609020204030204"/>
              </a:rPr>
              <a:t> ( ((Student)o1).</a:t>
            </a:r>
            <a:r>
              <a:rPr lang="it-IT" b="1" dirty="0">
                <a:solidFill>
                  <a:srgbClr val="0000C0"/>
                </a:solidFill>
                <a:latin typeface="Consolas" panose="020B0609020204030204"/>
              </a:rPr>
              <a:t>score</a:t>
            </a:r>
            <a:r>
              <a:rPr lang="it-IT" b="1" dirty="0">
                <a:solidFill>
                  <a:srgbClr val="000000"/>
                </a:solidFill>
                <a:latin typeface="Consolas" panose="020B0609020204030204"/>
              </a:rPr>
              <a:t> - ((Student)o1).</a:t>
            </a:r>
            <a:r>
              <a:rPr lang="it-IT" b="1" dirty="0">
                <a:solidFill>
                  <a:srgbClr val="0000C0"/>
                </a:solidFill>
                <a:latin typeface="Consolas" panose="020B0609020204030204"/>
              </a:rPr>
              <a:t>score</a:t>
            </a:r>
            <a:r>
              <a:rPr lang="it-IT" b="1" dirty="0">
                <a:solidFill>
                  <a:srgbClr val="000000"/>
                </a:solidFill>
                <a:latin typeface="Consolas" panose="020B0609020204030204"/>
              </a:rPr>
              <a:t>);</a:t>
            </a:r>
            <a:endParaRPr lang="it-IT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4355976" y="156696"/>
            <a:ext cx="4608512" cy="341632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/>
              </a:rPr>
              <a:t>java.util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.*; </a:t>
            </a:r>
            <a:endParaRPr lang="en-US" b="1" dirty="0">
              <a:solidFill>
                <a:srgbClr val="000000"/>
              </a:solidFill>
              <a:latin typeface="Consolas" panose="020B0609020204030204"/>
            </a:endParaRPr>
          </a:p>
          <a:p>
            <a:endParaRPr lang="en-US" dirty="0">
              <a:latin typeface="Consolas" panose="020B0609020204030204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 Student</a:t>
            </a:r>
            <a:endParaRPr lang="en-US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/>
              </a:rPr>
              <a:t>   String </a:t>
            </a:r>
            <a:r>
              <a:rPr lang="en-US" dirty="0">
                <a:solidFill>
                  <a:srgbClr val="0000C0"/>
                </a:solidFill>
                <a:latin typeface="Consolas" panose="020B0609020204030204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/>
              </a:rPr>
              <a:t>  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/>
              </a:rPr>
              <a:t>score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;</a:t>
            </a:r>
            <a:endParaRPr lang="en-US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/>
              </a:rPr>
              <a:t>    Student(String </a:t>
            </a:r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name,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 score)</a:t>
            </a:r>
            <a:endParaRPr lang="en-US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/>
              </a:rPr>
              <a:t>    {</a:t>
            </a:r>
            <a:endParaRPr lang="en-US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/>
              </a:rPr>
              <a:t>       this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/>
              </a:rPr>
              <a:t>.</a:t>
            </a:r>
            <a:r>
              <a:rPr lang="en-US" b="1" dirty="0" smtClean="0">
                <a:solidFill>
                  <a:srgbClr val="0000C0"/>
                </a:solidFill>
                <a:latin typeface="Consolas" panose="020B0609020204030204"/>
              </a:rPr>
              <a:t>name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= name;</a:t>
            </a:r>
            <a:endParaRPr lang="en-US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/>
              </a:rPr>
              <a:t>     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/>
              </a:rPr>
              <a:t>.</a:t>
            </a:r>
            <a:r>
              <a:rPr lang="en-US" b="1" dirty="0" err="1" smtClean="0">
                <a:solidFill>
                  <a:srgbClr val="0000C0"/>
                </a:solidFill>
                <a:latin typeface="Consolas" panose="020B0609020204030204"/>
              </a:rPr>
              <a:t>score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= score;</a:t>
            </a:r>
            <a:endParaRPr lang="en-US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/>
              </a:rPr>
              <a:t>  }</a:t>
            </a:r>
            <a:endParaRPr lang="en-US" dirty="0" smtClean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868144" y="4611467"/>
            <a:ext cx="1115144" cy="7064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cxnSp>
        <p:nvCxnSpPr>
          <p:cNvPr id="9" name="Straight Arrow Connector 6"/>
          <p:cNvCxnSpPr/>
          <p:nvPr/>
        </p:nvCxnSpPr>
        <p:spPr>
          <a:xfrm flipH="1">
            <a:off x="6985248" y="5098832"/>
            <a:ext cx="1115144" cy="7064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2/2】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07504" y="2348880"/>
            <a:ext cx="8929092" cy="39703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 panose="020B0609020204030204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/>
              </a:rPr>
              <a:t>ExampleComparator</a:t>
            </a:r>
            <a:endParaRPr lang="en-US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 main(String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[])</a:t>
            </a:r>
            <a:endParaRPr lang="en-US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    {</a:t>
            </a:r>
            <a:endParaRPr lang="en-US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/>
              </a:rPr>
              <a:t>	Student </a:t>
            </a:r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[] students = </a:t>
            </a:r>
            <a:r>
              <a:rPr lang="en-US" b="1" dirty="0">
                <a:solidFill>
                  <a:srgbClr val="7F0055"/>
                </a:solidFill>
                <a:latin typeface="Consolas" panose="020B0609020204030204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 Student[]{</a:t>
            </a:r>
            <a:r>
              <a:rPr lang="en-US" b="1" dirty="0">
                <a:solidFill>
                  <a:srgbClr val="7F0055"/>
                </a:solidFill>
                <a:latin typeface="Consolas" panose="020B0609020204030204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 panose="020B0609020204030204"/>
              </a:rPr>
              <a:t>"S1"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,78),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Student(</a:t>
            </a:r>
            <a:r>
              <a:rPr lang="en-US" b="1" dirty="0">
                <a:solidFill>
                  <a:srgbClr val="2A00FF"/>
                </a:solidFill>
                <a:latin typeface="Consolas" panose="020B0609020204030204"/>
              </a:rPr>
              <a:t>"S2"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,98)};</a:t>
            </a:r>
            <a:endParaRPr lang="en-US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/>
              </a:rPr>
              <a:t>Arrays.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/>
              </a:rPr>
              <a:t>sort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/>
              </a:rPr>
              <a:t>(students</a:t>
            </a:r>
            <a:r>
              <a:rPr lang="en-US" i="1" dirty="0">
                <a:solidFill>
                  <a:srgbClr val="000000"/>
                </a:solidFill>
                <a:latin typeface="Consolas" panose="020B0609020204030204"/>
              </a:rPr>
              <a:t>, </a:t>
            </a:r>
            <a:r>
              <a:rPr lang="en-US" b="1" i="1" dirty="0">
                <a:solidFill>
                  <a:srgbClr val="7F0055"/>
                </a:solidFill>
                <a:latin typeface="Consolas" panose="020B0609020204030204"/>
              </a:rPr>
              <a:t>new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/>
              </a:rPr>
              <a:t>StudentComparator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/>
              </a:rPr>
              <a:t>());</a:t>
            </a:r>
            <a:endParaRPr lang="en-US" b="1" i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/>
              </a:rPr>
              <a:t>	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/>
              </a:rPr>
              <a:t>for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/>
              </a:rPr>
              <a:t>(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=0;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/>
              </a:rPr>
              <a:t>students.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/>
              </a:rPr>
              <a:t>length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;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++)</a:t>
            </a:r>
            <a:endParaRPr lang="en-US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/>
              </a:rPr>
              <a:t>	{</a:t>
            </a:r>
            <a:endParaRPr lang="en-US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/>
              </a:rPr>
              <a:t>	    Student </a:t>
            </a:r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temp = students[</a:t>
            </a:r>
            <a:r>
              <a:rPr lang="en-US" dirty="0" err="1">
                <a:solidFill>
                  <a:srgbClr val="000000"/>
                </a:solidFill>
                <a:latin typeface="Consolas" panose="020B0609020204030204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];</a:t>
            </a:r>
            <a:endParaRPr lang="en-US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/>
              </a:rPr>
              <a:t>	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/>
              </a:rPr>
              <a:t>.printf</a:t>
            </a:r>
            <a:r>
              <a:rPr lang="en-US" i="1" dirty="0">
                <a:solidFill>
                  <a:srgbClr val="000000"/>
                </a:solidFill>
                <a:latin typeface="Consolas" panose="020B0609020204030204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/>
              </a:rPr>
              <a:t>"%s:%d\n"</a:t>
            </a:r>
            <a:r>
              <a:rPr lang="en-US" i="1" dirty="0">
                <a:solidFill>
                  <a:srgbClr val="000000"/>
                </a:solidFill>
                <a:latin typeface="Consolas" panose="020B0609020204030204"/>
              </a:rPr>
              <a:t>,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/>
              </a:rPr>
              <a:t>temp.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/>
              </a:rPr>
              <a:t>name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/>
              </a:rPr>
              <a:t>,temp.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/>
              </a:rPr>
              <a:t>score</a:t>
            </a:r>
            <a:r>
              <a:rPr lang="en-US" i="1" dirty="0">
                <a:solidFill>
                  <a:srgbClr val="000000"/>
                </a:solidFill>
                <a:latin typeface="Consolas" panose="020B0609020204030204"/>
              </a:rPr>
              <a:t>);</a:t>
            </a:r>
            <a:endParaRPr lang="en-US" i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/>
              </a:rPr>
              <a:t>	}</a:t>
            </a:r>
            <a:endParaRPr lang="en-US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}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7" y="5734825"/>
            <a:ext cx="720080" cy="62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7092280" y="4334039"/>
            <a:ext cx="1296145" cy="5040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smtClean="0"/>
              <a:t>1.LinkedList&lt;E</a:t>
            </a:r>
            <a:r>
              <a:rPr lang="en-US" altLang="zh-CN" sz="2000" dirty="0"/>
              <a:t>&gt;</a:t>
            </a:r>
            <a:r>
              <a:rPr lang="zh-CN" altLang="en-US" sz="2000" dirty="0"/>
              <a:t>对象</a:t>
            </a:r>
            <a:endParaRPr lang="zh-CN" altLang="en-US" sz="2000" dirty="0"/>
          </a:p>
          <a:p>
            <a:r>
              <a:rPr lang="en-US" altLang="zh-CN" sz="2000" dirty="0" err="1" smtClean="0"/>
              <a:t>java.util</a:t>
            </a:r>
            <a:r>
              <a:rPr lang="zh-CN" altLang="en-US" sz="2000" dirty="0" smtClean="0"/>
              <a:t>包</a:t>
            </a:r>
            <a:r>
              <a:rPr lang="zh-CN" altLang="en-US" sz="2000" dirty="0"/>
              <a:t>中的</a:t>
            </a:r>
            <a:r>
              <a:rPr lang="en-US" altLang="zh-CN" sz="2000" dirty="0" err="1"/>
              <a:t>LinkedList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泛型类创建的对象以链表结构存储数据，习惯上称</a:t>
            </a:r>
            <a:r>
              <a:rPr lang="en-US" altLang="zh-CN" sz="2000" dirty="0" err="1"/>
              <a:t>LinkedList</a:t>
            </a:r>
            <a:r>
              <a:rPr lang="zh-CN" altLang="en-US" sz="2000" dirty="0"/>
              <a:t>类创建的对象为</a:t>
            </a:r>
            <a:r>
              <a:rPr lang="zh-CN" altLang="en-US" sz="2000" b="1" dirty="0"/>
              <a:t>链表对象</a:t>
            </a:r>
            <a:r>
              <a:rPr lang="zh-CN" altLang="en-US" sz="2000" dirty="0"/>
              <a:t>。例如，</a:t>
            </a:r>
            <a:endParaRPr lang="zh-CN" altLang="en-US" sz="2000" dirty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pPr lvl="1"/>
            <a:r>
              <a:rPr lang="zh-CN" altLang="en-US" sz="2000" dirty="0" smtClean="0"/>
              <a:t>创建</a:t>
            </a:r>
            <a:r>
              <a:rPr lang="zh-CN" altLang="en-US" sz="2000" dirty="0"/>
              <a:t>一个空双链表。然后</a:t>
            </a:r>
            <a:r>
              <a:rPr lang="en-US" altLang="zh-CN" sz="2000" dirty="0" err="1"/>
              <a:t>mylist</a:t>
            </a:r>
            <a:r>
              <a:rPr lang="zh-CN" altLang="en-US" sz="2000" dirty="0"/>
              <a:t>可以使用</a:t>
            </a:r>
            <a:r>
              <a:rPr lang="en-US" altLang="zh-CN" sz="2000" dirty="0">
                <a:solidFill>
                  <a:srgbClr val="FF0000"/>
                </a:solidFill>
              </a:rPr>
              <a:t>add</a:t>
            </a:r>
            <a:r>
              <a:rPr lang="en-US" altLang="zh-CN" sz="2000" dirty="0"/>
              <a:t>(String 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)</a:t>
            </a:r>
            <a:r>
              <a:rPr lang="zh-CN" altLang="en-US" sz="2000" dirty="0"/>
              <a:t>方法向链表依次</a:t>
            </a:r>
            <a:r>
              <a:rPr lang="zh-CN" altLang="en-US" sz="2000" dirty="0">
                <a:solidFill>
                  <a:srgbClr val="FF0000"/>
                </a:solidFill>
              </a:rPr>
              <a:t>增加</a:t>
            </a:r>
            <a:r>
              <a:rPr lang="zh-CN" altLang="en-US" sz="2000" dirty="0"/>
              <a:t>节点，节点中的数据是参数</a:t>
            </a:r>
            <a:r>
              <a:rPr lang="en-US" altLang="zh-CN" sz="2000" dirty="0" err="1"/>
              <a:t>obj</a:t>
            </a:r>
            <a:r>
              <a:rPr lang="zh-CN" altLang="en-US" sz="2000" dirty="0"/>
              <a:t>指定对象的引用。 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/>
              <a:t>这时，双链表</a:t>
            </a:r>
            <a:r>
              <a:rPr lang="en-US" altLang="zh-CN" sz="2000" dirty="0" err="1"/>
              <a:t>mylist</a:t>
            </a:r>
            <a:r>
              <a:rPr lang="zh-CN" altLang="en-US" sz="2000" dirty="0"/>
              <a:t>就有了有４个节点，节点是自动连接在一起的，不需要我们去做连接，也就是说，</a:t>
            </a:r>
            <a:r>
              <a:rPr lang="zh-CN" altLang="en-US" sz="2000" b="1" dirty="0">
                <a:solidFill>
                  <a:srgbClr val="FF0000"/>
                </a:solidFill>
              </a:rPr>
              <a:t>不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需要</a:t>
            </a:r>
            <a:r>
              <a:rPr lang="zh-CN" altLang="en-US" sz="2000" b="1" dirty="0">
                <a:solidFill>
                  <a:srgbClr val="FF0000"/>
                </a:solidFill>
              </a:rPr>
              <a:t>我们去操作安排节点中所存放的下一个或上一个节点的引用</a:t>
            </a:r>
            <a:r>
              <a:rPr lang="zh-CN" altLang="en-US" sz="2000" dirty="0"/>
              <a:t>。 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310432" y="2771636"/>
            <a:ext cx="5061768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LinkedList</a:t>
            </a:r>
            <a:r>
              <a:rPr lang="en-US" altLang="zh-CN" dirty="0"/>
              <a:t>&lt;String&gt; </a:t>
            </a:r>
            <a:r>
              <a:rPr lang="en-US" altLang="zh-CN" dirty="0" err="1"/>
              <a:t>mylist</a:t>
            </a:r>
            <a:r>
              <a:rPr lang="en-US" altLang="zh-CN" dirty="0"/>
              <a:t> = new </a:t>
            </a:r>
            <a:r>
              <a:rPr lang="en-US" altLang="zh-CN" dirty="0" err="1"/>
              <a:t>LinkedList</a:t>
            </a:r>
            <a:r>
              <a:rPr lang="en-US" altLang="zh-CN" dirty="0"/>
              <a:t>&lt;String&gt;();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10432" y="3884855"/>
            <a:ext cx="2181448" cy="120032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mylist.add</a:t>
            </a:r>
            <a:r>
              <a:rPr lang="en-US" altLang="zh-CN" dirty="0" smtClean="0"/>
              <a:t>("How");</a:t>
            </a:r>
            <a:endParaRPr lang="en-US" altLang="zh-CN" dirty="0"/>
          </a:p>
          <a:p>
            <a:r>
              <a:rPr lang="en-US" altLang="zh-CN" dirty="0" err="1"/>
              <a:t>mylist.add</a:t>
            </a:r>
            <a:r>
              <a:rPr lang="en-US" altLang="zh-CN" dirty="0" smtClean="0"/>
              <a:t>("Are");</a:t>
            </a:r>
            <a:endParaRPr lang="en-US" altLang="zh-CN" dirty="0"/>
          </a:p>
          <a:p>
            <a:r>
              <a:rPr lang="en-US" altLang="zh-CN" dirty="0" err="1"/>
              <a:t>mylist.add</a:t>
            </a:r>
            <a:r>
              <a:rPr lang="en-US" altLang="zh-CN" dirty="0" smtClean="0"/>
              <a:t>("You");</a:t>
            </a:r>
            <a:endParaRPr lang="en-US" altLang="zh-CN" dirty="0"/>
          </a:p>
          <a:p>
            <a:r>
              <a:rPr lang="en-US" altLang="zh-CN" dirty="0" err="1"/>
              <a:t>mylist.add</a:t>
            </a:r>
            <a:r>
              <a:rPr lang="en-US" altLang="zh-CN" dirty="0" smtClean="0"/>
              <a:t>("Java");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1/2】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123728" y="1628800"/>
            <a:ext cx="5616624" cy="480131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/>
              </a:rPr>
              <a:t>java.util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.*; </a:t>
            </a:r>
            <a:endParaRPr lang="en-US" b="1" dirty="0">
              <a:solidFill>
                <a:srgbClr val="000000"/>
              </a:solidFill>
              <a:latin typeface="Consolas" panose="020B0609020204030204"/>
            </a:endParaRPr>
          </a:p>
          <a:p>
            <a:endParaRPr lang="en-US" dirty="0">
              <a:latin typeface="Consolas" panose="020B0609020204030204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 Student </a:t>
            </a:r>
            <a:r>
              <a:rPr lang="en-US" b="1" dirty="0">
                <a:solidFill>
                  <a:srgbClr val="7F0055"/>
                </a:solidFill>
                <a:latin typeface="Consolas" panose="020B0609020204030204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 Comparable</a:t>
            </a:r>
            <a:endParaRPr lang="en-US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    String </a:t>
            </a:r>
            <a:r>
              <a:rPr lang="en-US" dirty="0">
                <a:solidFill>
                  <a:srgbClr val="0000C0"/>
                </a:solidFill>
                <a:latin typeface="Consolas" panose="020B0609020204030204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/>
              </a:rPr>
              <a:t>score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;</a:t>
            </a:r>
            <a:endParaRPr lang="en-US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    Student(String name,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 score)</a:t>
            </a:r>
            <a:endParaRPr lang="en-US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    {</a:t>
            </a:r>
            <a:endParaRPr lang="en-US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/>
              </a:rPr>
              <a:t>this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 panose="020B0609020204030204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 = name;</a:t>
            </a:r>
            <a:endParaRPr lang="en-US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   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/>
              </a:rPr>
              <a:t>score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 = score;</a:t>
            </a:r>
            <a:endParaRPr lang="en-US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/>
              </a:rPr>
              <a:t>}    </a:t>
            </a:r>
            <a:endParaRPr lang="en-US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/>
              </a:rPr>
              <a:t>compareTo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(Object o)</a:t>
            </a:r>
            <a:endParaRPr lang="en-US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    {</a:t>
            </a:r>
            <a:endParaRPr lang="en-US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        Student </a:t>
            </a:r>
            <a:r>
              <a:rPr lang="en-US" dirty="0" err="1">
                <a:solidFill>
                  <a:srgbClr val="000000"/>
                </a:solidFill>
                <a:latin typeface="Consolas" panose="020B0609020204030204"/>
              </a:rPr>
              <a:t>stu</a:t>
            </a:r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 = (Student)o;</a:t>
            </a:r>
            <a:endParaRPr lang="en-US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 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/>
              </a:rPr>
              <a:t>score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 -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/>
              </a:rPr>
              <a:t>stu.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/>
              </a:rPr>
              <a:t>score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);</a:t>
            </a:r>
            <a:endParaRPr lang="en-US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}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545655" y="4077072"/>
            <a:ext cx="1187151" cy="55167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cxnSp>
        <p:nvCxnSpPr>
          <p:cNvPr id="8" name="Straight Arrow Connector 4"/>
          <p:cNvCxnSpPr/>
          <p:nvPr/>
        </p:nvCxnSpPr>
        <p:spPr>
          <a:xfrm flipH="1">
            <a:off x="6698055" y="4965561"/>
            <a:ext cx="1187151" cy="55167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/>
              <a:t>2</a:t>
            </a:r>
            <a:r>
              <a:rPr lang="en-US" altLang="zh-CN" sz="2000" dirty="0" smtClean="0"/>
              <a:t>/2】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683568" y="2122978"/>
            <a:ext cx="7992888" cy="39703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/>
              </a:rPr>
              <a:t>ExampleCompara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 panose="020B0609020204030204"/>
              </a:rPr>
              <a:t>ble</a:t>
            </a:r>
            <a:endParaRPr lang="en-US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 main(String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[])</a:t>
            </a:r>
            <a:endParaRPr lang="en-US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    {</a:t>
            </a:r>
            <a:endParaRPr lang="en-US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/>
              </a:rPr>
              <a:t>	Student </a:t>
            </a:r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[] students = </a:t>
            </a:r>
            <a:r>
              <a:rPr lang="en-US" b="1" dirty="0">
                <a:solidFill>
                  <a:srgbClr val="7F0055"/>
                </a:solidFill>
                <a:latin typeface="Consolas" panose="020B0609020204030204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 Student[]{</a:t>
            </a:r>
            <a:r>
              <a:rPr lang="en-US" b="1" dirty="0">
                <a:solidFill>
                  <a:srgbClr val="7F0055"/>
                </a:solidFill>
                <a:latin typeface="Consolas" panose="020B0609020204030204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 panose="020B0609020204030204"/>
              </a:rPr>
              <a:t>"S1"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,78), </a:t>
            </a:r>
            <a:r>
              <a:rPr lang="en-US" b="1" dirty="0">
                <a:solidFill>
                  <a:srgbClr val="7F0055"/>
                </a:solidFill>
                <a:latin typeface="Consolas" panose="020B0609020204030204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 panose="020B0609020204030204"/>
              </a:rPr>
              <a:t>"S2"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,98)};</a:t>
            </a:r>
            <a:endParaRPr lang="en-US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/>
              </a:rPr>
              <a:t>Arrays.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/>
              </a:rPr>
              <a:t>sort</a:t>
            </a:r>
            <a:r>
              <a:rPr lang="en-US" i="1" dirty="0">
                <a:solidFill>
                  <a:srgbClr val="000000"/>
                </a:solidFill>
                <a:latin typeface="Consolas" panose="020B0609020204030204"/>
              </a:rPr>
              <a:t>(students);</a:t>
            </a:r>
            <a:endParaRPr lang="en-US" i="1" dirty="0">
              <a:solidFill>
                <a:srgbClr val="000000"/>
              </a:solidFill>
              <a:latin typeface="Consolas" panose="020B0609020204030204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=0;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/>
              </a:rPr>
              <a:t>students.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/>
              </a:rPr>
              <a:t>length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;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/>
              </a:rPr>
              <a:t>++)</a:t>
            </a:r>
            <a:endParaRPr lang="en-US" b="1" dirty="0">
              <a:solidFill>
                <a:srgbClr val="000000"/>
              </a:solidFill>
              <a:latin typeface="Consolas" panose="020B0609020204030204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    {</a:t>
            </a:r>
            <a:endParaRPr lang="en-US" dirty="0">
              <a:solidFill>
                <a:srgbClr val="000000"/>
              </a:solidFill>
              <a:latin typeface="Consolas" panose="020B0609020204030204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 panose="020B0609020204030204"/>
              </a:rPr>
              <a:t>	    Student </a:t>
            </a:r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temp = students[</a:t>
            </a:r>
            <a:r>
              <a:rPr lang="en-US" dirty="0" err="1">
                <a:solidFill>
                  <a:srgbClr val="000000"/>
                </a:solidFill>
                <a:latin typeface="Consolas" panose="020B0609020204030204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];</a:t>
            </a:r>
            <a:endParaRPr lang="en-US" dirty="0">
              <a:solidFill>
                <a:srgbClr val="000000"/>
              </a:solidFill>
              <a:latin typeface="Consolas" panose="020B0609020204030204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 panose="020B0609020204030204"/>
              </a:rPr>
              <a:t>	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 panose="020B0609020204030204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/>
              </a:rPr>
              <a:t>.printf</a:t>
            </a:r>
            <a:r>
              <a:rPr lang="en-US" i="1" dirty="0">
                <a:solidFill>
                  <a:srgbClr val="000000"/>
                </a:solidFill>
                <a:latin typeface="Consolas" panose="020B0609020204030204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/>
              </a:rPr>
              <a:t>"%s:%d\n"</a:t>
            </a:r>
            <a:r>
              <a:rPr lang="en-US" i="1" dirty="0">
                <a:solidFill>
                  <a:srgbClr val="000000"/>
                </a:solidFill>
                <a:latin typeface="Consolas" panose="020B0609020204030204"/>
              </a:rPr>
              <a:t>,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/>
              </a:rPr>
              <a:t>temp.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/>
              </a:rPr>
              <a:t>name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/>
              </a:rPr>
              <a:t>,temp.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/>
              </a:rPr>
              <a:t>score</a:t>
            </a:r>
            <a:r>
              <a:rPr lang="en-US" i="1" dirty="0">
                <a:solidFill>
                  <a:srgbClr val="000000"/>
                </a:solidFill>
                <a:latin typeface="Consolas" panose="020B0609020204030204"/>
              </a:rPr>
              <a:t>);</a:t>
            </a:r>
            <a:endParaRPr lang="en-US" i="1" dirty="0">
              <a:solidFill>
                <a:srgbClr val="000000"/>
              </a:solidFill>
              <a:latin typeface="Consolas" panose="020B0609020204030204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7" y="5734825"/>
            <a:ext cx="720080" cy="62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Comparator</a:t>
            </a:r>
            <a:r>
              <a:rPr lang="zh-CN" altLang="en-US" sz="2000" dirty="0"/>
              <a:t>与</a:t>
            </a:r>
            <a:r>
              <a:rPr lang="en-US" altLang="zh-CN" sz="2000" dirty="0"/>
              <a:t>Comparable</a:t>
            </a:r>
            <a:r>
              <a:rPr lang="zh-CN" altLang="en-US" sz="2000" dirty="0"/>
              <a:t>接口的区别 </a:t>
            </a:r>
            <a:endParaRPr lang="en-US" altLang="zh-CN" sz="2000" dirty="0" smtClean="0"/>
          </a:p>
          <a:p>
            <a:r>
              <a:rPr lang="zh-CN" altLang="en-US" sz="2000" dirty="0" smtClean="0"/>
              <a:t>一</a:t>
            </a:r>
            <a:r>
              <a:rPr lang="zh-CN" altLang="en-US" sz="2000" dirty="0"/>
              <a:t>个类实现了</a:t>
            </a:r>
            <a:r>
              <a:rPr lang="en-US" altLang="zh-CN" sz="2000" dirty="0" smtClean="0"/>
              <a:t>Comparable</a:t>
            </a:r>
            <a:r>
              <a:rPr lang="zh-CN" altLang="en-US" sz="2000" dirty="0"/>
              <a:t>接口则表明这个类的对象之间是</a:t>
            </a:r>
            <a:r>
              <a:rPr lang="zh-CN" altLang="en-US" sz="2000" b="1" dirty="0">
                <a:solidFill>
                  <a:srgbClr val="FF0000"/>
                </a:solidFill>
              </a:rPr>
              <a:t>可以相互</a:t>
            </a:r>
            <a:r>
              <a:rPr lang="zh-CN" altLang="en-US" sz="2000" dirty="0">
                <a:solidFill>
                  <a:srgbClr val="FF0000"/>
                </a:solidFill>
              </a:rPr>
              <a:t>比较</a:t>
            </a:r>
            <a:r>
              <a:rPr lang="zh-CN" altLang="en-US" sz="2000" dirty="0" smtClean="0">
                <a:solidFill>
                  <a:srgbClr val="FF0000"/>
                </a:solidFill>
              </a:rPr>
              <a:t>的（</a:t>
            </a:r>
            <a:r>
              <a:rPr lang="en-US" altLang="zh-CN" sz="2000" dirty="0" smtClean="0">
                <a:solidFill>
                  <a:srgbClr val="FF0000"/>
                </a:solidFill>
              </a:rPr>
              <a:t>i.e., it is comparable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这个类对象组成的集合就可以直接使用</a:t>
            </a:r>
            <a:r>
              <a:rPr lang="en-US" altLang="zh-CN" sz="2000" dirty="0"/>
              <a:t>sort</a:t>
            </a:r>
            <a:r>
              <a:rPr lang="zh-CN" altLang="en-US" sz="2000" dirty="0"/>
              <a:t>方法排序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Comparator</a:t>
            </a:r>
            <a:r>
              <a:rPr lang="zh-CN" altLang="en-US" sz="2000" dirty="0"/>
              <a:t>可以看成一种算法的实现，</a:t>
            </a:r>
            <a:r>
              <a:rPr lang="zh-CN" altLang="en-US" sz="2000" b="1" dirty="0">
                <a:solidFill>
                  <a:srgbClr val="0000FF"/>
                </a:solidFill>
              </a:rPr>
              <a:t>将算法和数据分离</a:t>
            </a:r>
            <a:r>
              <a:rPr lang="zh-CN" altLang="en-US" sz="2000" dirty="0"/>
              <a:t>，</a:t>
            </a:r>
            <a:r>
              <a:rPr lang="en-US" altLang="zh-CN" sz="2000" dirty="0"/>
              <a:t>Comparator</a:t>
            </a:r>
            <a:r>
              <a:rPr lang="zh-CN" altLang="en-US" sz="2000" dirty="0"/>
              <a:t>也可以在下面两种环境下使用</a:t>
            </a:r>
            <a:r>
              <a:rPr lang="zh-CN" altLang="en-US" sz="2000" dirty="0" smtClean="0"/>
              <a:t>：</a:t>
            </a:r>
            <a:endParaRPr lang="en-US" altLang="zh-CN" sz="2000" dirty="0"/>
          </a:p>
          <a:p>
            <a:pPr lvl="1"/>
            <a:r>
              <a:rPr lang="zh-CN" altLang="en-US" sz="2000" dirty="0" smtClean="0"/>
              <a:t>类</a:t>
            </a:r>
            <a:r>
              <a:rPr lang="zh-CN" altLang="en-US" sz="2000" dirty="0"/>
              <a:t>的设计师没有考虑到比较问题而没有实现</a:t>
            </a:r>
            <a:r>
              <a:rPr lang="en-US" altLang="zh-CN" sz="2000" dirty="0"/>
              <a:t>Comparable</a:t>
            </a:r>
            <a:r>
              <a:rPr lang="zh-CN" altLang="en-US" sz="2000" dirty="0"/>
              <a:t>，可以通过</a:t>
            </a:r>
            <a:r>
              <a:rPr lang="en-US" altLang="zh-CN" sz="2000" dirty="0"/>
              <a:t>Comparator</a:t>
            </a:r>
            <a:r>
              <a:rPr lang="zh-CN" altLang="en-US" sz="2000" dirty="0"/>
              <a:t>来实现排序而不必改变对象本</a:t>
            </a:r>
            <a:r>
              <a:rPr lang="zh-CN" altLang="en-US" sz="2000" dirty="0" smtClean="0"/>
              <a:t>身</a:t>
            </a:r>
            <a:endParaRPr lang="en-US" altLang="zh-CN" sz="2000" dirty="0"/>
          </a:p>
          <a:p>
            <a:pPr lvl="1"/>
            <a:r>
              <a:rPr lang="zh-CN" altLang="en-US" sz="2000" dirty="0" smtClean="0"/>
              <a:t>可</a:t>
            </a:r>
            <a:r>
              <a:rPr lang="zh-CN" altLang="en-US" sz="2000" dirty="0"/>
              <a:t>以使用多种排序标准，比如升序、降序</a:t>
            </a:r>
            <a:r>
              <a:rPr lang="zh-CN" altLang="en-US" sz="2000" dirty="0" smtClean="0"/>
              <a:t>等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7.1 Date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7.2 Calendar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7.3 Math</a:t>
            </a:r>
            <a:r>
              <a:rPr lang="zh-CN" altLang="en-US" sz="2000" dirty="0" smtClean="0"/>
              <a:t>类与</a:t>
            </a:r>
            <a:r>
              <a:rPr lang="en-US" altLang="zh-CN" sz="2000" dirty="0" err="1" smtClean="0"/>
              <a:t>BigInteger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7.4 </a:t>
            </a:r>
            <a:r>
              <a:rPr lang="zh-CN" altLang="en-US" sz="2000" dirty="0" smtClean="0"/>
              <a:t>数字格式化</a:t>
            </a:r>
            <a:endParaRPr lang="en-US" altLang="zh-CN" sz="2000" dirty="0" smtClean="0"/>
          </a:p>
          <a:p>
            <a:r>
              <a:rPr lang="en-US" altLang="zh-CN" sz="2000" dirty="0" smtClean="0"/>
              <a:t>7.5 </a:t>
            </a:r>
            <a:r>
              <a:rPr lang="en-US" altLang="zh-CN" sz="2000" dirty="0" err="1" smtClean="0"/>
              <a:t>LinkedList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7.6 </a:t>
            </a:r>
            <a:r>
              <a:rPr lang="en-US" altLang="zh-CN" sz="2000" dirty="0" err="1" smtClean="0"/>
              <a:t>HashSet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7.7 </a:t>
            </a:r>
            <a:r>
              <a:rPr lang="en-US" altLang="zh-CN" sz="2000" dirty="0" err="1" smtClean="0"/>
              <a:t>HashMap</a:t>
            </a:r>
            <a:r>
              <a:rPr lang="en-US" altLang="zh-CN" sz="2000" dirty="0" smtClean="0"/>
              <a:t>&lt;K,V&gt;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7.8 </a:t>
            </a:r>
            <a:r>
              <a:rPr lang="en-US" altLang="zh-CN" sz="2000" dirty="0" err="1" smtClean="0"/>
              <a:t>TreeSet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7.9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TreeMap</a:t>
            </a:r>
            <a:r>
              <a:rPr lang="en-US" altLang="zh-CN" sz="2000" dirty="0" smtClean="0">
                <a:solidFill>
                  <a:srgbClr val="FF0000"/>
                </a:solidFill>
              </a:rPr>
              <a:t>&lt;K,V&gt;</a:t>
            </a:r>
            <a:r>
              <a:rPr lang="zh-CN" altLang="en-US" sz="2000" dirty="0" smtClean="0">
                <a:solidFill>
                  <a:srgbClr val="FF0000"/>
                </a:solidFill>
              </a:rPr>
              <a:t>泛型类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7.10 Stack&lt;E&gt;</a:t>
            </a:r>
            <a:r>
              <a:rPr lang="zh-CN" altLang="en-US" sz="2000" dirty="0" smtClean="0"/>
              <a:t>泛型类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7.9 </a:t>
            </a:r>
            <a:r>
              <a:rPr lang="en-US" altLang="zh-CN" sz="3200" dirty="0" err="1"/>
              <a:t>TreeMap</a:t>
            </a:r>
            <a:r>
              <a:rPr lang="en-US" altLang="zh-CN" sz="3200" dirty="0"/>
              <a:t>&lt;K, V&gt;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TreeMap</a:t>
            </a:r>
            <a:r>
              <a:rPr lang="zh-CN" altLang="en-US" sz="2000" dirty="0"/>
              <a:t>类实现了</a:t>
            </a:r>
            <a:r>
              <a:rPr lang="en-US" altLang="zh-CN" sz="2000" dirty="0"/>
              <a:t>Map</a:t>
            </a:r>
            <a:r>
              <a:rPr lang="zh-CN" altLang="en-US" sz="2000" dirty="0"/>
              <a:t>接口。</a:t>
            </a:r>
            <a:r>
              <a:rPr lang="en-US" altLang="zh-CN" sz="2000" dirty="0" err="1"/>
              <a:t>TreeMap</a:t>
            </a:r>
            <a:r>
              <a:rPr lang="zh-CN" altLang="en-US" sz="2000" dirty="0"/>
              <a:t>提供了按排序顺序</a:t>
            </a:r>
            <a:r>
              <a:rPr lang="zh-CN" altLang="en-US" sz="2000" dirty="0" smtClean="0"/>
              <a:t>存储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关键字</a:t>
            </a:r>
            <a:r>
              <a:rPr lang="en-US" altLang="zh-CN" sz="2000" dirty="0"/>
              <a:t>/</a:t>
            </a:r>
            <a:r>
              <a:rPr lang="zh-CN" altLang="en-US" sz="2000" dirty="0" smtClean="0"/>
              <a:t>值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对</a:t>
            </a:r>
            <a:r>
              <a:rPr lang="zh-CN" altLang="en-US" sz="2000" dirty="0"/>
              <a:t>的有效手段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应</a:t>
            </a:r>
            <a:r>
              <a:rPr lang="zh-CN" altLang="en-US" sz="2000" dirty="0"/>
              <a:t>该注意的是，不像散列映射（</a:t>
            </a:r>
            <a:r>
              <a:rPr lang="en-US" altLang="zh-CN" sz="2000" dirty="0" err="1"/>
              <a:t>HashMap</a:t>
            </a:r>
            <a:r>
              <a:rPr lang="zh-CN" altLang="en-US" sz="2000" dirty="0"/>
              <a:t>），树映射（</a:t>
            </a:r>
            <a:r>
              <a:rPr lang="en-US" altLang="zh-CN" sz="2000" dirty="0" err="1"/>
              <a:t>TreeMap</a:t>
            </a:r>
            <a:r>
              <a:rPr lang="zh-CN" altLang="en-US" sz="2000" dirty="0"/>
              <a:t>）保证它的元素按照</a:t>
            </a:r>
            <a:r>
              <a:rPr lang="zh-CN" altLang="en-US" sz="2000" b="1" dirty="0"/>
              <a:t>关键字</a:t>
            </a:r>
            <a:r>
              <a:rPr lang="zh-CN" altLang="en-US" sz="2000" b="1" dirty="0">
                <a:solidFill>
                  <a:srgbClr val="FF0000"/>
                </a:solidFill>
              </a:rPr>
              <a:t>升序排列</a:t>
            </a:r>
            <a:r>
              <a:rPr lang="zh-CN" altLang="en-US" sz="2000" dirty="0"/>
              <a:t>。下面是</a:t>
            </a:r>
            <a:r>
              <a:rPr lang="en-US" altLang="zh-CN" sz="2000" dirty="0" err="1"/>
              <a:t>TreeMap</a:t>
            </a:r>
            <a:r>
              <a:rPr lang="zh-CN" altLang="en-US" sz="2000" dirty="0"/>
              <a:t>构</a:t>
            </a:r>
            <a:r>
              <a:rPr lang="zh-CN" altLang="en-US" sz="2000" dirty="0" smtClean="0"/>
              <a:t>造方法：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pPr lvl="1"/>
            <a:r>
              <a:rPr lang="zh-CN" altLang="en-US" sz="2000" dirty="0" smtClean="0"/>
              <a:t>第</a:t>
            </a:r>
            <a:r>
              <a:rPr lang="zh-CN" altLang="en-US" sz="2000" dirty="0"/>
              <a:t>一种形式构造的树映射，</a:t>
            </a:r>
            <a:r>
              <a:rPr lang="zh-CN" altLang="en-US" sz="2000" b="1" dirty="0">
                <a:solidFill>
                  <a:srgbClr val="FF0000"/>
                </a:solidFill>
              </a:rPr>
              <a:t>按关键字的大小</a:t>
            </a:r>
            <a:r>
              <a:rPr lang="zh-CN" altLang="en-US" sz="2000" dirty="0"/>
              <a:t>顺序来排序树映射中的</a:t>
            </a:r>
            <a:r>
              <a:rPr lang="en-US" altLang="zh-CN" sz="2000" dirty="0"/>
              <a:t>"</a:t>
            </a:r>
            <a:r>
              <a:rPr lang="zh-CN" altLang="en-US" sz="2000" dirty="0"/>
              <a:t>关键字</a:t>
            </a:r>
            <a:r>
              <a:rPr lang="en-US" altLang="zh-CN" sz="2000" dirty="0"/>
              <a:t>/</a:t>
            </a:r>
            <a:r>
              <a:rPr lang="zh-CN" altLang="en-US" sz="2000" dirty="0"/>
              <a:t>值</a:t>
            </a:r>
            <a:r>
              <a:rPr lang="en-US" altLang="zh-CN" sz="2000" dirty="0"/>
              <a:t>"</a:t>
            </a:r>
            <a:r>
              <a:rPr lang="zh-CN" altLang="en-US" sz="2000" dirty="0"/>
              <a:t>对，关键字的大小顺序是按其</a:t>
            </a:r>
            <a:r>
              <a:rPr lang="zh-CN" altLang="en-US" sz="2000" b="1" dirty="0">
                <a:solidFill>
                  <a:srgbClr val="FF0000"/>
                </a:solidFill>
              </a:rPr>
              <a:t>字符串表示的字典顺序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zh-CN" altLang="en-US" sz="2000" dirty="0"/>
              <a:t>第二种形式构造的树映射，关键字的大小顺序</a:t>
            </a:r>
            <a:r>
              <a:rPr lang="zh-CN" altLang="en-US" sz="2000" b="1" dirty="0">
                <a:solidFill>
                  <a:srgbClr val="FF0000"/>
                </a:solidFill>
              </a:rPr>
              <a:t>按</a:t>
            </a:r>
            <a:r>
              <a:rPr lang="en-US" altLang="zh-CN" sz="2000" b="1" dirty="0">
                <a:solidFill>
                  <a:srgbClr val="FF0000"/>
                </a:solidFill>
              </a:rPr>
              <a:t>comp</a:t>
            </a:r>
            <a:r>
              <a:rPr lang="zh-CN" altLang="en-US" sz="2000" b="1" dirty="0">
                <a:solidFill>
                  <a:srgbClr val="FF0000"/>
                </a:solidFill>
              </a:rPr>
              <a:t>接口规定的大小顺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序</a:t>
            </a:r>
            <a:r>
              <a:rPr lang="zh-CN" altLang="en-US" sz="2000" dirty="0" smtClean="0"/>
              <a:t>来</a:t>
            </a:r>
            <a:r>
              <a:rPr lang="zh-CN" altLang="en-US" sz="2000" dirty="0"/>
              <a:t>排序树映射中的</a:t>
            </a:r>
            <a:r>
              <a:rPr lang="en-US" altLang="zh-CN" sz="2000" dirty="0"/>
              <a:t>"</a:t>
            </a:r>
            <a:r>
              <a:rPr lang="zh-CN" altLang="en-US" sz="2000" dirty="0"/>
              <a:t>关键字</a:t>
            </a:r>
            <a:r>
              <a:rPr lang="en-US" altLang="zh-CN" sz="2000" dirty="0"/>
              <a:t>/</a:t>
            </a:r>
            <a:r>
              <a:rPr lang="zh-CN" altLang="en-US" sz="2000" dirty="0"/>
              <a:t>值</a:t>
            </a:r>
            <a:r>
              <a:rPr lang="en-US" altLang="zh-CN" sz="2000" dirty="0"/>
              <a:t>"</a:t>
            </a:r>
            <a:r>
              <a:rPr lang="zh-CN" altLang="en-US" sz="2000" dirty="0"/>
              <a:t>对。</a:t>
            </a:r>
            <a:endParaRPr lang="en-US" altLang="zh-CN" sz="2000" dirty="0"/>
          </a:p>
          <a:p>
            <a:endParaRPr lang="zh-CN" altLang="en-US" sz="2000" dirty="0"/>
          </a:p>
          <a:p>
            <a:endParaRPr lang="en-US" altLang="zh-CN" sz="2000" dirty="0" smtClean="0"/>
          </a:p>
        </p:txBody>
      </p:sp>
      <p:sp>
        <p:nvSpPr>
          <p:cNvPr id="4" name="矩形 3"/>
          <p:cNvSpPr/>
          <p:nvPr/>
        </p:nvSpPr>
        <p:spPr>
          <a:xfrm>
            <a:off x="912292" y="3403600"/>
            <a:ext cx="4824536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/>
              </a:rPr>
              <a:t>TreeMap</a:t>
            </a:r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&lt;K,V&gt;()</a:t>
            </a:r>
            <a:endParaRPr lang="en-US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/>
              </a:rPr>
              <a:t>TreeMap</a:t>
            </a:r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&lt;K,V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/>
              </a:rPr>
              <a:t>&gt;(Comparator&lt;K</a:t>
            </a:r>
            <a:r>
              <a:rPr lang="en-US" dirty="0">
                <a:solidFill>
                  <a:srgbClr val="000000"/>
                </a:solidFill>
                <a:latin typeface="Consolas" panose="020B0609020204030204"/>
              </a:rPr>
              <a:t>&gt; comp)</a:t>
            </a:r>
            <a:endParaRPr lang="en-US" dirty="0">
              <a:solidFill>
                <a:srgbClr val="000000"/>
              </a:solidFill>
              <a:latin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7.9 </a:t>
            </a:r>
            <a:r>
              <a:rPr lang="en-US" altLang="zh-CN" sz="3200" dirty="0" err="1"/>
              <a:t>TreeMap</a:t>
            </a:r>
            <a:r>
              <a:rPr lang="en-US" altLang="zh-CN" sz="3200" dirty="0"/>
              <a:t>&lt;K, V&gt;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000" dirty="0"/>
          </a:p>
          <a:p>
            <a:r>
              <a:rPr lang="en-US" altLang="zh-CN" sz="2000" dirty="0" err="1" smtClean="0"/>
              <a:t>TreeMap</a:t>
            </a:r>
            <a:r>
              <a:rPr lang="zh-CN" altLang="en-US" sz="2000" dirty="0"/>
              <a:t>类的常用方法与</a:t>
            </a:r>
            <a:r>
              <a:rPr lang="en-US" altLang="zh-CN" sz="2000" dirty="0" err="1"/>
              <a:t>HashMap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类相似。</a:t>
            </a:r>
            <a:endParaRPr lang="zh-CN" altLang="en-US" sz="2000" dirty="0"/>
          </a:p>
          <a:p>
            <a:endParaRPr lang="en-US" altLang="zh-CN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7.9 </a:t>
            </a:r>
            <a:r>
              <a:rPr lang="en-US" altLang="zh-CN" sz="3200" dirty="0" err="1"/>
              <a:t>TreeMap</a:t>
            </a:r>
            <a:r>
              <a:rPr lang="en-US" altLang="zh-CN" sz="3200" dirty="0"/>
              <a:t>&lt;K, V&gt;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1/2】</a:t>
            </a:r>
            <a:endParaRPr lang="zh-CN" altLang="en-US" sz="2000" dirty="0"/>
          </a:p>
        </p:txBody>
      </p:sp>
      <p:sp>
        <p:nvSpPr>
          <p:cNvPr id="5" name="矩形 3"/>
          <p:cNvSpPr/>
          <p:nvPr/>
        </p:nvSpPr>
        <p:spPr>
          <a:xfrm>
            <a:off x="107504" y="2709495"/>
            <a:ext cx="5616624" cy="403187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/>
              </a:rPr>
              <a:t>MyKey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/>
              </a:rPr>
              <a:t>implements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 Comparable</a:t>
            </a:r>
            <a:endParaRPr lang="en-US" sz="16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/>
              </a:rPr>
              <a:t>number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=0; </a:t>
            </a:r>
            <a:endParaRPr lang="en-US" sz="16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/>
              </a:rPr>
              <a:t>MyKey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 number)</a:t>
            </a:r>
            <a:endParaRPr lang="en-US" sz="16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    {</a:t>
            </a:r>
            <a:endParaRPr lang="en-US" sz="16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/>
              </a:rPr>
              <a:t>	</a:t>
            </a:r>
            <a:r>
              <a:rPr lang="en-US" sz="1600" b="1" dirty="0" err="1" smtClean="0">
                <a:solidFill>
                  <a:srgbClr val="7F0055"/>
                </a:solidFill>
                <a:latin typeface="Consolas" panose="020B0609020204030204"/>
              </a:rPr>
              <a:t>this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/>
              </a:rPr>
              <a:t>.</a:t>
            </a:r>
            <a:r>
              <a:rPr lang="en-US" sz="1600" b="1" dirty="0" err="1" smtClean="0">
                <a:solidFill>
                  <a:srgbClr val="0000C0"/>
                </a:solidFill>
                <a:latin typeface="Consolas" panose="020B0609020204030204"/>
              </a:rPr>
              <a:t>number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/>
              </a:rPr>
              <a:t>=number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;</a:t>
            </a:r>
            <a:endParaRPr lang="en-US" sz="16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    }</a:t>
            </a:r>
            <a:endParaRPr lang="en-US" sz="16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/>
              </a:rPr>
              <a:t>compareTo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(Object o)</a:t>
            </a:r>
            <a:endParaRPr lang="en-US" sz="16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/>
              </a:rPr>
              <a:t>MyKey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/>
              </a:rPr>
              <a:t>mykey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 =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/>
              </a:rPr>
              <a:t>MyKey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)o;</a:t>
            </a:r>
            <a:endParaRPr lang="en-US" sz="16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/>
              </a:rPr>
              <a:t>	if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/>
              </a:rPr>
              <a:t>(</a:t>
            </a:r>
            <a:r>
              <a:rPr lang="en-US" sz="1600" b="1" dirty="0" err="1" smtClean="0">
                <a:solidFill>
                  <a:srgbClr val="7F0055"/>
                </a:solidFill>
                <a:latin typeface="Consolas" panose="020B0609020204030204"/>
              </a:rPr>
              <a:t>this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/>
              </a:rPr>
              <a:t>.</a:t>
            </a:r>
            <a:r>
              <a:rPr lang="en-US" sz="1600" b="1" dirty="0" err="1" smtClean="0">
                <a:solidFill>
                  <a:srgbClr val="0000C0"/>
                </a:solidFill>
                <a:latin typeface="Consolas" panose="020B0609020204030204"/>
              </a:rPr>
              <a:t>number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==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/>
              </a:rPr>
              <a:t>mykey.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/>
              </a:rPr>
              <a:t>number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)</a:t>
            </a:r>
            <a:endParaRPr lang="en-US" sz="16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/>
              </a:rPr>
              <a:t>	   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1;</a:t>
            </a:r>
            <a:endParaRPr lang="en-US" sz="16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/>
              </a:rPr>
              <a:t>	else</a:t>
            </a:r>
            <a:endParaRPr lang="en-US" sz="1600" b="1" dirty="0">
              <a:solidFill>
                <a:srgbClr val="7F0055"/>
              </a:solidFill>
              <a:latin typeface="Consolas" panose="020B0609020204030204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/>
              </a:rPr>
              <a:t>	   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/>
              </a:rPr>
              <a:t>number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 -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/>
              </a:rPr>
              <a:t>mykey.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/>
              </a:rPr>
              <a:t>number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);</a:t>
            </a:r>
            <a:endParaRPr lang="en-US" sz="16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/>
              </a:rPr>
              <a:t>   }</a:t>
            </a:r>
            <a:endParaRPr lang="en-US" sz="16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08004" y="104433"/>
            <a:ext cx="4428492" cy="310854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/>
              </a:rPr>
              <a:t>java.util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.*;</a:t>
            </a:r>
            <a:endParaRPr lang="en-US" sz="16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Student</a:t>
            </a:r>
            <a:endParaRPr lang="en-US" sz="16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/>
              </a:rPr>
              <a:t>   String </a:t>
            </a:r>
            <a:r>
              <a:rPr lang="en-US" sz="1600" dirty="0">
                <a:solidFill>
                  <a:srgbClr val="0000C0"/>
                </a:solidFill>
                <a:latin typeface="Consolas" panose="020B0609020204030204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/>
              </a:rPr>
              <a:t>null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;</a:t>
            </a:r>
            <a:endParaRPr lang="en-US" sz="16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/>
              </a:rPr>
              <a:t>height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,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/>
              </a:rPr>
              <a:t>weight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;</a:t>
            </a:r>
            <a:endParaRPr lang="en-US" sz="16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    Student(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 w,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 h, String name)</a:t>
            </a:r>
            <a:endParaRPr lang="en-US" sz="16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    {</a:t>
            </a:r>
            <a:endParaRPr lang="en-US" sz="1600" dirty="0">
              <a:solidFill>
                <a:srgbClr val="000000"/>
              </a:solidFill>
              <a:latin typeface="Consolas" panose="020B0609020204030204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    </a:t>
            </a:r>
            <a:r>
              <a:rPr lang="en-US" sz="1600" dirty="0">
                <a:solidFill>
                  <a:srgbClr val="0000C0"/>
                </a:solidFill>
                <a:latin typeface="Consolas" panose="020B0609020204030204"/>
              </a:rPr>
              <a:t>weight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=w;</a:t>
            </a:r>
            <a:endParaRPr lang="en-US" sz="1600" dirty="0">
              <a:solidFill>
                <a:srgbClr val="000000"/>
              </a:solidFill>
              <a:latin typeface="Consolas" panose="020B0609020204030204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    </a:t>
            </a:r>
            <a:r>
              <a:rPr lang="en-US" sz="1600" dirty="0">
                <a:solidFill>
                  <a:srgbClr val="0000C0"/>
                </a:solidFill>
                <a:latin typeface="Consolas" panose="020B0609020204030204"/>
              </a:rPr>
              <a:t>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=h;</a:t>
            </a:r>
            <a:endParaRPr lang="en-US" sz="1600" dirty="0">
              <a:solidFill>
                <a:srgbClr val="000000"/>
              </a:solidFill>
              <a:latin typeface="Consolas" panose="020B0609020204030204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/>
              </a:rPr>
              <a:t>this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.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=name;</a:t>
            </a:r>
            <a:endParaRPr lang="en-US" sz="16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    }</a:t>
            </a:r>
            <a:endParaRPr lang="en-US" sz="16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7.9 </a:t>
            </a:r>
            <a:r>
              <a:rPr lang="en-US" altLang="zh-CN" sz="3200" dirty="0" err="1"/>
              <a:t>TreeMap</a:t>
            </a:r>
            <a:r>
              <a:rPr lang="en-US" altLang="zh-CN" sz="3200" dirty="0"/>
              <a:t>&lt;K, V&gt;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/>
              <a:t>2</a:t>
            </a:r>
            <a:r>
              <a:rPr lang="en-US" altLang="zh-CN" sz="2000" dirty="0" smtClean="0"/>
              <a:t>/2】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95536" y="2060848"/>
            <a:ext cx="8064896" cy="452431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 Example7_14</a:t>
            </a:r>
            <a:endParaRPr lang="en-US" sz="16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 main(String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[])</a:t>
            </a:r>
            <a:endParaRPr lang="en-US" sz="16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    {</a:t>
            </a:r>
            <a:endParaRPr lang="en-US" sz="16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        Student s1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 Student(65,177,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/>
              </a:rPr>
              <a:t>"Zhang"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), s2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 Student(85,168,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/>
              </a:rPr>
              <a:t>"Li"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);</a:t>
            </a:r>
            <a:endParaRPr lang="en-US" sz="16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/>
              </a:rPr>
              <a:t>TreeMap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/>
              </a:rPr>
              <a:t>MyKey,Student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/>
              </a:rPr>
              <a:t>treemap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/>
              </a:rPr>
              <a:t>TreeMap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/>
              </a:rPr>
              <a:t>MyKey,Student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&gt;();</a:t>
            </a:r>
            <a:endParaRPr lang="en-US" sz="16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/>
              </a:rPr>
              <a:t>treemap.put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/>
              </a:rPr>
              <a:t>MyKey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(s1.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/>
              </a:rPr>
              <a:t>weight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),s1); </a:t>
            </a:r>
            <a:endParaRPr lang="en-US" sz="16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/>
              </a:rPr>
              <a:t>treemap.put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/>
              </a:rPr>
              <a:t>MyKey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(s2.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/>
              </a:rPr>
              <a:t>weight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),s2);   </a:t>
            </a:r>
            <a:endParaRPr lang="en-US" sz="16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        Collection&lt;Student&gt; collection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/>
              </a:rPr>
              <a:t>treemap.values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();</a:t>
            </a:r>
            <a:endParaRPr lang="en-US" sz="16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        Iterator&lt;Student&gt;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/>
              </a:rPr>
              <a:t>iter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/>
              </a:rPr>
              <a:t>collection.iterator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();        </a:t>
            </a:r>
            <a:endParaRPr lang="en-US" sz="16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/>
              </a:rPr>
              <a:t>iter.hasNext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/>
              </a:rPr>
              <a:t>())</a:t>
            </a:r>
            <a:endParaRPr lang="en-US" sz="16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        {</a:t>
            </a:r>
            <a:endParaRPr lang="en-US" sz="1600" dirty="0">
              <a:solidFill>
                <a:srgbClr val="000000"/>
              </a:solidFill>
              <a:latin typeface="Consolas" panose="020B0609020204030204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        Student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/>
              </a:rPr>
              <a:t>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/>
              </a:rPr>
              <a:t>iter.next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();</a:t>
            </a:r>
            <a:endParaRPr lang="en-US" sz="1600" dirty="0">
              <a:solidFill>
                <a:srgbClr val="000000"/>
              </a:solidFill>
              <a:latin typeface="Consolas" panose="020B0609020204030204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 panose="020B0609020204030204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/>
              </a:rPr>
              <a:t>.printf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/>
              </a:rPr>
              <a:t>"%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/>
              </a:rPr>
              <a:t>s,%d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/>
              </a:rPr>
              <a:t>(kg)\n"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/>
              </a:rPr>
              <a:t>,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/>
              </a:rPr>
              <a:t>te.</a:t>
            </a:r>
            <a:r>
              <a:rPr lang="en-US" sz="1600" i="1" dirty="0" err="1">
                <a:solidFill>
                  <a:srgbClr val="0000C0"/>
                </a:solidFill>
                <a:latin typeface="Consolas" panose="020B0609020204030204"/>
              </a:rPr>
              <a:t>name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/>
              </a:rPr>
              <a:t>,te.</a:t>
            </a:r>
            <a:r>
              <a:rPr lang="en-US" sz="1600" i="1" dirty="0" err="1">
                <a:solidFill>
                  <a:srgbClr val="0000C0"/>
                </a:solidFill>
                <a:latin typeface="Consolas" panose="020B0609020204030204"/>
              </a:rPr>
              <a:t>weight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/>
              </a:rPr>
              <a:t>);</a:t>
            </a:r>
            <a:endParaRPr lang="en-US" sz="1600" i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/>
              </a:rPr>
              <a:t>    }</a:t>
            </a:r>
            <a:endParaRPr lang="en-US" sz="16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086234"/>
            <a:ext cx="1211684" cy="498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7.1 Date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7.2 Calendar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7.3 Math</a:t>
            </a:r>
            <a:r>
              <a:rPr lang="zh-CN" altLang="en-US" sz="2000" dirty="0" smtClean="0"/>
              <a:t>类与</a:t>
            </a:r>
            <a:r>
              <a:rPr lang="en-US" altLang="zh-CN" sz="2000" dirty="0" err="1" smtClean="0"/>
              <a:t>BigInteger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7.4 </a:t>
            </a:r>
            <a:r>
              <a:rPr lang="zh-CN" altLang="en-US" sz="2000" dirty="0" smtClean="0"/>
              <a:t>数字格式化</a:t>
            </a:r>
            <a:endParaRPr lang="en-US" altLang="zh-CN" sz="2000" dirty="0" smtClean="0"/>
          </a:p>
          <a:p>
            <a:r>
              <a:rPr lang="en-US" altLang="zh-CN" sz="2000" dirty="0" smtClean="0"/>
              <a:t>7.5 </a:t>
            </a:r>
            <a:r>
              <a:rPr lang="en-US" altLang="zh-CN" sz="2000" dirty="0" err="1" smtClean="0"/>
              <a:t>LinkedList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7.6 </a:t>
            </a:r>
            <a:r>
              <a:rPr lang="en-US" altLang="zh-CN" sz="2000" dirty="0" err="1" smtClean="0"/>
              <a:t>HashSet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7.7 </a:t>
            </a:r>
            <a:r>
              <a:rPr lang="en-US" altLang="zh-CN" sz="2000" dirty="0" err="1" smtClean="0"/>
              <a:t>HashMap</a:t>
            </a:r>
            <a:r>
              <a:rPr lang="en-US" altLang="zh-CN" sz="2000" dirty="0" smtClean="0"/>
              <a:t>&lt;K,V&gt;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7.8 </a:t>
            </a:r>
            <a:r>
              <a:rPr lang="en-US" altLang="zh-CN" sz="2000" dirty="0" err="1" smtClean="0"/>
              <a:t>TreeSet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7.9 </a:t>
            </a:r>
            <a:r>
              <a:rPr lang="en-US" altLang="zh-CN" sz="2000" dirty="0" err="1" smtClean="0"/>
              <a:t>TreeMap</a:t>
            </a:r>
            <a:r>
              <a:rPr lang="en-US" altLang="zh-CN" sz="2000" dirty="0" smtClean="0"/>
              <a:t>&lt;K,V&gt;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7.10 Stack&lt;E&gt;</a:t>
            </a:r>
            <a:r>
              <a:rPr lang="zh-CN" altLang="en-US" sz="2000" dirty="0" smtClean="0">
                <a:solidFill>
                  <a:srgbClr val="FF0000"/>
                </a:solidFill>
              </a:rPr>
              <a:t>泛型类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7.10 Stack&lt;E&gt;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堆栈是一</a:t>
            </a:r>
            <a:r>
              <a:rPr lang="zh-CN" altLang="en-US" sz="2000" dirty="0" smtClean="0"/>
              <a:t>种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"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后进先出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"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数据结构，只能在一端进行输入或输出数据的操作。堆栈把第一个放入该堆栈的数据放在最底下，而把后续放入的数据放在已有数据的顶</a:t>
            </a:r>
            <a:r>
              <a:rPr lang="zh-CN" altLang="en-US" sz="2000" dirty="0" smtClean="0"/>
              <a:t>上。</a:t>
            </a:r>
            <a:endParaRPr lang="zh-CN" altLang="en-US" sz="2000" dirty="0"/>
          </a:p>
          <a:p>
            <a:endParaRPr lang="en-US" altLang="zh-CN" sz="2000" dirty="0" smtClean="0"/>
          </a:p>
          <a:p>
            <a:r>
              <a:rPr lang="zh-CN" altLang="en-US" sz="2000" dirty="0"/>
              <a:t>向堆栈中输入数据的操作称为</a:t>
            </a:r>
            <a:r>
              <a:rPr lang="en-US" altLang="zh-CN" sz="2000" dirty="0"/>
              <a:t>"</a:t>
            </a:r>
            <a:r>
              <a:rPr lang="zh-CN" altLang="en-US" sz="2000" dirty="0"/>
              <a:t>压栈</a:t>
            </a:r>
            <a:r>
              <a:rPr lang="en-US" altLang="zh-CN" sz="2000" dirty="0"/>
              <a:t>"</a:t>
            </a:r>
            <a:r>
              <a:rPr lang="zh-CN" altLang="en-US" sz="2000" dirty="0"/>
              <a:t>，从栈中输出数据的操作称为</a:t>
            </a:r>
            <a:r>
              <a:rPr lang="en-US" altLang="zh-CN" sz="2000" dirty="0"/>
              <a:t>"</a:t>
            </a:r>
            <a:r>
              <a:rPr lang="zh-CN" altLang="en-US" sz="2000" dirty="0"/>
              <a:t>弹栈</a:t>
            </a:r>
            <a:r>
              <a:rPr lang="en-US" altLang="zh-CN" sz="2000" dirty="0"/>
              <a:t>"</a:t>
            </a:r>
            <a:r>
              <a:rPr lang="zh-CN" altLang="en-US" sz="2000" dirty="0"/>
              <a:t>。由于堆栈总是在顶端进行数据的输入输出操作，所以弹栈总是输出（删除）最后压入堆栈中的数据，这就是</a:t>
            </a:r>
            <a:r>
              <a:rPr lang="en-US" altLang="zh-CN" sz="2000" b="1" dirty="0">
                <a:solidFill>
                  <a:srgbClr val="FF0000"/>
                </a:solidFill>
              </a:rPr>
              <a:t>"</a:t>
            </a:r>
            <a:r>
              <a:rPr lang="zh-CN" altLang="en-US" sz="2000" b="1" dirty="0">
                <a:solidFill>
                  <a:srgbClr val="FF0000"/>
                </a:solidFill>
              </a:rPr>
              <a:t>后进先出</a:t>
            </a:r>
            <a:r>
              <a:rPr lang="en-US" altLang="zh-CN" sz="2000" b="1" dirty="0">
                <a:solidFill>
                  <a:srgbClr val="FF0000"/>
                </a:solidFill>
              </a:rPr>
              <a:t>"</a:t>
            </a:r>
            <a:r>
              <a:rPr lang="zh-CN" altLang="en-US" sz="2000" dirty="0"/>
              <a:t>的来历。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常用</a:t>
            </a:r>
            <a:r>
              <a:rPr lang="zh-CN" altLang="en-US" sz="2000" dirty="0"/>
              <a:t>方法</a:t>
            </a:r>
            <a:endParaRPr lang="zh-CN" altLang="en-US" sz="2000" dirty="0"/>
          </a:p>
          <a:p>
            <a:r>
              <a:rPr lang="zh-CN" altLang="en-US" sz="2000" dirty="0" smtClean="0"/>
              <a:t>以下</a:t>
            </a:r>
            <a:r>
              <a:rPr lang="zh-CN" altLang="en-US" sz="2000" dirty="0"/>
              <a:t>是</a:t>
            </a:r>
            <a:r>
              <a:rPr lang="en-US" altLang="zh-CN" sz="2000" dirty="0" err="1"/>
              <a:t>LinkedList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泛型类的一些常用</a:t>
            </a:r>
            <a:r>
              <a:rPr lang="zh-CN" altLang="en-US" sz="2000" dirty="0" smtClean="0"/>
              <a:t>方法：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add(E </a:t>
            </a:r>
            <a:r>
              <a:rPr lang="en-US" altLang="zh-CN" sz="2000" dirty="0" smtClean="0"/>
              <a:t>element)</a:t>
            </a:r>
            <a:r>
              <a:rPr lang="zh-CN" altLang="en-US" sz="2000" dirty="0" smtClean="0"/>
              <a:t>：向</a:t>
            </a:r>
            <a:r>
              <a:rPr lang="zh-CN" altLang="en-US" sz="2000" dirty="0"/>
              <a:t>链表末尾</a:t>
            </a:r>
            <a:r>
              <a:rPr lang="zh-CN" altLang="en-US" sz="2000" b="1" dirty="0">
                <a:solidFill>
                  <a:srgbClr val="FF0000"/>
                </a:solidFill>
              </a:rPr>
              <a:t>添加</a:t>
            </a:r>
            <a:r>
              <a:rPr lang="zh-CN" altLang="en-US" sz="2000" dirty="0"/>
              <a:t>一个新的节点，该节点中的数据是参数</a:t>
            </a:r>
            <a:r>
              <a:rPr lang="en-US" altLang="zh-CN" sz="2000" dirty="0" err="1"/>
              <a:t>elememt</a:t>
            </a:r>
            <a:r>
              <a:rPr lang="zh-CN" altLang="en-US" sz="2000" dirty="0"/>
              <a:t>指定的</a:t>
            </a:r>
            <a:r>
              <a:rPr lang="zh-CN" altLang="en-US" sz="2000" dirty="0" smtClean="0"/>
              <a:t>对象。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void add(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index, E </a:t>
            </a:r>
            <a:r>
              <a:rPr lang="en-US" altLang="zh-CN" sz="2000" dirty="0"/>
              <a:t>element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：向</a:t>
            </a:r>
            <a:r>
              <a:rPr lang="zh-CN" altLang="en-US" sz="2000" dirty="0"/>
              <a:t>链表的指定位置</a:t>
            </a:r>
            <a:r>
              <a:rPr lang="zh-CN" altLang="en-US" sz="2000" b="1" dirty="0">
                <a:solidFill>
                  <a:srgbClr val="FF0000"/>
                </a:solidFill>
              </a:rPr>
              <a:t>添加</a:t>
            </a:r>
            <a:r>
              <a:rPr lang="zh-CN" altLang="en-US" sz="2000" dirty="0"/>
              <a:t>一个新的节点，该节点中的数据是参数</a:t>
            </a:r>
            <a:r>
              <a:rPr lang="en-US" altLang="zh-CN" sz="2000" dirty="0" err="1"/>
              <a:t>elememt</a:t>
            </a:r>
            <a:r>
              <a:rPr lang="zh-CN" altLang="en-US" sz="2000" dirty="0"/>
              <a:t>指定的对象。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void </a:t>
            </a:r>
            <a:r>
              <a:rPr lang="en-US" altLang="zh-CN" sz="2000" dirty="0" err="1"/>
              <a:t>addFirst</a:t>
            </a:r>
            <a:r>
              <a:rPr lang="en-US" altLang="zh-CN" sz="2000" dirty="0"/>
              <a:t>(E element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：向</a:t>
            </a:r>
            <a:r>
              <a:rPr lang="zh-CN" altLang="en-US" sz="2000" dirty="0"/>
              <a:t>链表的头</a:t>
            </a:r>
            <a:r>
              <a:rPr lang="zh-CN" altLang="en-US" sz="2000" b="1" dirty="0">
                <a:solidFill>
                  <a:srgbClr val="FF0000"/>
                </a:solidFill>
              </a:rPr>
              <a:t>添加</a:t>
            </a:r>
            <a:r>
              <a:rPr lang="zh-CN" altLang="en-US" sz="2000" dirty="0"/>
              <a:t>新节点，该节点中的数据是参数</a:t>
            </a:r>
            <a:r>
              <a:rPr lang="en-US" altLang="zh-CN" sz="2000" dirty="0" err="1"/>
              <a:t>elememt</a:t>
            </a:r>
            <a:r>
              <a:rPr lang="zh-CN" altLang="en-US" sz="2000" dirty="0"/>
              <a:t>指定的对象。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7.10 Stack&lt;E&gt;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使</a:t>
            </a:r>
            <a:r>
              <a:rPr lang="zh-CN" altLang="en-US" sz="2000" dirty="0"/>
              <a:t>用</a:t>
            </a:r>
            <a:r>
              <a:rPr lang="en-US" altLang="zh-CN" sz="2000" dirty="0" err="1"/>
              <a:t>java.util</a:t>
            </a:r>
            <a:r>
              <a:rPr lang="zh-CN" altLang="en-US" sz="2000" dirty="0"/>
              <a:t>包中的</a:t>
            </a:r>
            <a:r>
              <a:rPr lang="en-US" altLang="zh-CN" sz="2000" dirty="0"/>
              <a:t>Stack</a:t>
            </a:r>
            <a:r>
              <a:rPr lang="zh-CN" altLang="en-US" sz="2000" dirty="0"/>
              <a:t>类创建一个堆栈对</a:t>
            </a:r>
            <a:r>
              <a:rPr lang="zh-CN" altLang="en-US" sz="2000" dirty="0" smtClean="0"/>
              <a:t>象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/>
              <a:t>常</a:t>
            </a:r>
            <a:r>
              <a:rPr lang="zh-CN" altLang="en-US" sz="2000" dirty="0" smtClean="0"/>
              <a:t>用方法：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E push(E item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：压栈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E pop</a:t>
            </a:r>
            <a:r>
              <a:rPr lang="en-US" altLang="zh-CN" sz="2000" dirty="0" smtClean="0"/>
              <a:t>()</a:t>
            </a:r>
            <a:r>
              <a:rPr lang="zh-CN" altLang="en-US" sz="2000" dirty="0"/>
              <a:t>：弹</a:t>
            </a:r>
            <a:r>
              <a:rPr lang="zh-CN" altLang="en-US" sz="2000" dirty="0" smtClean="0"/>
              <a:t>栈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empty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：判</a:t>
            </a:r>
            <a:r>
              <a:rPr lang="zh-CN" altLang="en-US" sz="2000" dirty="0"/>
              <a:t>断堆栈是否还有数</a:t>
            </a:r>
            <a:r>
              <a:rPr lang="zh-CN" altLang="en-US" sz="2000" dirty="0" smtClean="0"/>
              <a:t>据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E peek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：获</a:t>
            </a:r>
            <a:r>
              <a:rPr lang="zh-CN" altLang="en-US" sz="2000" dirty="0"/>
              <a:t>取堆栈顶端的数据，</a:t>
            </a:r>
            <a:r>
              <a:rPr lang="zh-CN" altLang="en-US" sz="2000" b="1" dirty="0">
                <a:solidFill>
                  <a:srgbClr val="FF0000"/>
                </a:solidFill>
              </a:rPr>
              <a:t>但不删除该数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据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search(Object data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：获</a:t>
            </a:r>
            <a:r>
              <a:rPr lang="zh-CN" altLang="en-US" sz="2000" dirty="0"/>
              <a:t>取数据在堆栈中的位置，最顶端的位置是１，向下依次增加，如果堆栈不含此数据，则返回</a:t>
            </a:r>
            <a:r>
              <a:rPr lang="en-US" altLang="zh-CN" sz="2000" dirty="0"/>
              <a:t>-</a:t>
            </a:r>
            <a:r>
              <a:rPr lang="en-US" altLang="zh-CN" sz="2000" dirty="0" smtClean="0"/>
              <a:t>1</a:t>
            </a:r>
            <a:endParaRPr lang="zh-CN" altLang="en-US" sz="2000" dirty="0"/>
          </a:p>
          <a:p>
            <a:pPr lvl="1"/>
            <a:endParaRPr lang="en-US" altLang="zh-CN" sz="1600" dirty="0"/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7.10 Stack&lt;E&gt;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堆栈</a:t>
            </a:r>
            <a:r>
              <a:rPr lang="zh-CN" altLang="en-US" sz="2000" dirty="0"/>
              <a:t>是很灵活的数据结构，使用堆栈可以节省内存的开销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比</a:t>
            </a:r>
            <a:r>
              <a:rPr lang="zh-CN" altLang="en-US" sz="2000" dirty="0"/>
              <a:t>如，</a:t>
            </a:r>
            <a:r>
              <a:rPr lang="zh-CN" altLang="en-US" sz="2000" b="1" dirty="0">
                <a:solidFill>
                  <a:srgbClr val="FF0000"/>
                </a:solidFill>
              </a:rPr>
              <a:t>递归</a:t>
            </a:r>
            <a:r>
              <a:rPr lang="zh-CN" altLang="en-US" sz="2000" dirty="0"/>
              <a:t>是一种很消耗内存的算法，我们可以借助堆栈消除大部分递归，达到和递归算法同样的目的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斐波那契整数序列（</a:t>
            </a:r>
            <a:r>
              <a:rPr lang="en-US" altLang="zh-CN" sz="2000" dirty="0" smtClean="0"/>
              <a:t> Fibonacci sequence</a:t>
            </a:r>
            <a:r>
              <a:rPr lang="zh-CN" altLang="en-US" sz="2000" dirty="0" smtClean="0"/>
              <a:t>）是</a:t>
            </a:r>
            <a:r>
              <a:rPr lang="zh-CN" altLang="en-US" sz="2000" dirty="0"/>
              <a:t>我们熟悉的一个递归序列，它的第</a:t>
            </a:r>
            <a:r>
              <a:rPr lang="en-US" altLang="zh-CN" sz="2000" dirty="0"/>
              <a:t>n</a:t>
            </a:r>
            <a:r>
              <a:rPr lang="zh-CN" altLang="en-US" sz="2000" dirty="0"/>
              <a:t>项是前两项的和，第一项和第二</a:t>
            </a:r>
            <a:r>
              <a:rPr lang="zh-CN" altLang="en-US" sz="2000" dirty="0" smtClean="0"/>
              <a:t>项都是</a:t>
            </a:r>
            <a:r>
              <a:rPr lang="zh-CN" altLang="en-US" sz="2000" dirty="0"/>
              <a:t>１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7.10 Stack&lt;E&gt;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15】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267744" y="1124744"/>
            <a:ext cx="5472608" cy="526297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/>
              </a:rPr>
              <a:t>java.util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.*;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Example7_15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/>
              </a:rPr>
              <a:t>   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main(String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[])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{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nsolas" panose="020B0609020204030204"/>
              </a:rPr>
              <a:t>   Stack&lt;Integer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&gt; stack=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Stack&lt;Integer&gt;();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/>
              </a:rPr>
              <a:t>stack.push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Integer(1)); 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/>
              </a:rPr>
              <a:t>stack.push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Integer(1));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k=1;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(k&lt;=5)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{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Integer F1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/>
              </a:rPr>
              <a:t>stack.pop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();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f1 = F1.intValue();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Integer F2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/>
              </a:rPr>
              <a:t>stack.pop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();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f2 = F2.intValue();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Integer temp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/>
              </a:rPr>
              <a:t> Integer(f1+f2);</a:t>
            </a:r>
            <a:endParaRPr lang="en-US" sz="1400" b="1" dirty="0">
              <a:solidFill>
                <a:srgbClr val="000000"/>
              </a:solidFill>
              <a:latin typeface="Consolas" panose="020B0609020204030204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 panose="020B0609020204030204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/>
              </a:rPr>
              <a:t>temp.toString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/>
              </a:rPr>
              <a:t>()); </a:t>
            </a:r>
            <a:endParaRPr lang="en-US" sz="1400" i="1" dirty="0">
              <a:solidFill>
                <a:srgbClr val="000000"/>
              </a:solidFill>
              <a:latin typeface="Consolas" panose="020B0609020204030204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/>
              </a:rPr>
              <a:t>stack.push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(temp);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/>
              </a:rPr>
              <a:t>stack.push</a:t>
            </a:r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(F2);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k++;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    }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    }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221181"/>
            <a:ext cx="320799" cy="116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7.1 Date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7.2 Calendar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7.3 Math</a:t>
            </a:r>
            <a:r>
              <a:rPr lang="zh-CN" altLang="en-US" sz="2000" dirty="0" smtClean="0"/>
              <a:t>类与</a:t>
            </a:r>
            <a:r>
              <a:rPr lang="en-US" altLang="zh-CN" sz="2000" dirty="0" err="1" smtClean="0"/>
              <a:t>BigInteger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r>
              <a:rPr lang="en-US" altLang="zh-CN" sz="2000" dirty="0" smtClean="0"/>
              <a:t>7.4 </a:t>
            </a:r>
            <a:r>
              <a:rPr lang="zh-CN" altLang="en-US" sz="2000" dirty="0" smtClean="0"/>
              <a:t>数字格式化</a:t>
            </a:r>
            <a:endParaRPr lang="en-US" altLang="zh-CN" sz="2000" dirty="0" smtClean="0"/>
          </a:p>
          <a:p>
            <a:r>
              <a:rPr lang="en-US" altLang="zh-CN" sz="2000" dirty="0" smtClean="0"/>
              <a:t>7.5 </a:t>
            </a:r>
            <a:r>
              <a:rPr lang="en-US" altLang="zh-CN" sz="2000" dirty="0" err="1" smtClean="0"/>
              <a:t>LinkedList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7.6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HashSet</a:t>
            </a:r>
            <a:r>
              <a:rPr lang="en-US" altLang="zh-CN" sz="2000" dirty="0" smtClean="0">
                <a:solidFill>
                  <a:srgbClr val="FF0000"/>
                </a:solidFill>
              </a:rPr>
              <a:t>&lt;E&gt;</a:t>
            </a:r>
            <a:r>
              <a:rPr lang="zh-CN" altLang="en-US" sz="2000" dirty="0" smtClean="0">
                <a:solidFill>
                  <a:srgbClr val="FF0000"/>
                </a:solidFill>
              </a:rPr>
              <a:t>泛型类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7.7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HashMap</a:t>
            </a:r>
            <a:r>
              <a:rPr lang="en-US" altLang="zh-CN" sz="2000" dirty="0" smtClean="0">
                <a:solidFill>
                  <a:srgbClr val="FF0000"/>
                </a:solidFill>
              </a:rPr>
              <a:t>&lt;K,V&gt;</a:t>
            </a:r>
            <a:r>
              <a:rPr lang="zh-CN" altLang="en-US" sz="2000" dirty="0" smtClean="0">
                <a:solidFill>
                  <a:srgbClr val="FF0000"/>
                </a:solidFill>
              </a:rPr>
              <a:t>泛型类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7.8 </a:t>
            </a:r>
            <a:r>
              <a:rPr lang="en-US" altLang="zh-CN" sz="2000" dirty="0" err="1" smtClean="0"/>
              <a:t>TreeSet</a:t>
            </a:r>
            <a:r>
              <a:rPr lang="en-US" altLang="zh-CN" sz="2000" dirty="0" smtClean="0"/>
              <a:t>&lt;E&gt;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7.9 </a:t>
            </a:r>
            <a:r>
              <a:rPr lang="en-US" altLang="zh-CN" sz="2000" dirty="0" err="1" smtClean="0"/>
              <a:t>TreeMap</a:t>
            </a:r>
            <a:r>
              <a:rPr lang="en-US" altLang="zh-CN" sz="2000" dirty="0" smtClean="0"/>
              <a:t>&lt;K,V&gt;</a:t>
            </a:r>
            <a:r>
              <a:rPr lang="zh-CN" altLang="en-US" sz="2000" dirty="0" smtClean="0"/>
              <a:t>泛型类</a:t>
            </a:r>
            <a:endParaRPr lang="en-US" altLang="zh-CN" sz="2000" dirty="0" smtClean="0"/>
          </a:p>
          <a:p>
            <a:r>
              <a:rPr lang="en-US" altLang="zh-CN" sz="2000" dirty="0" smtClean="0"/>
              <a:t>7.10 Stack&lt;E&gt;</a:t>
            </a:r>
            <a:r>
              <a:rPr lang="zh-CN" altLang="en-US" sz="2000" dirty="0" smtClean="0"/>
              <a:t>泛型类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4139952" y="3140968"/>
            <a:ext cx="216024" cy="20882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55976" y="4005064"/>
            <a:ext cx="1637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Data Structures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E </a:t>
            </a:r>
            <a:r>
              <a:rPr lang="en-US" altLang="zh-CN" sz="2000" dirty="0" err="1" smtClean="0"/>
              <a:t>removeFirst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删除</a:t>
            </a:r>
            <a:r>
              <a:rPr lang="zh-CN" altLang="en-US" sz="2000" dirty="0"/>
              <a:t>第一个节点，并返回这个节点中的</a:t>
            </a:r>
            <a:r>
              <a:rPr lang="zh-CN" altLang="en-US" sz="2000" dirty="0" smtClean="0"/>
              <a:t>对象。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public E </a:t>
            </a:r>
            <a:r>
              <a:rPr lang="en-US" altLang="zh-CN" sz="2000" dirty="0" err="1"/>
              <a:t>removeLast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删除</a:t>
            </a:r>
            <a:r>
              <a:rPr lang="zh-CN" altLang="en-US" sz="2000" dirty="0"/>
              <a:t>最后一个节点对象，并返回这个节点中的</a:t>
            </a:r>
            <a:r>
              <a:rPr lang="zh-CN" altLang="en-US" sz="2000" dirty="0" smtClean="0"/>
              <a:t>对象。</a:t>
            </a:r>
            <a:endParaRPr lang="zh-CN" altLang="en-US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E get(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index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得到</a:t>
            </a:r>
            <a:r>
              <a:rPr lang="zh-CN" altLang="en-US" sz="2000" dirty="0"/>
              <a:t>链表中指定位置处节点中的对象。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E </a:t>
            </a:r>
            <a:r>
              <a:rPr lang="en-US" altLang="zh-CN" sz="2000" dirty="0" err="1"/>
              <a:t>getFirst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得到</a:t>
            </a:r>
            <a:r>
              <a:rPr lang="zh-CN" altLang="en-US" sz="2000" dirty="0"/>
              <a:t>链表中第一个节点中的对象。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/>
              <a:t>E </a:t>
            </a:r>
            <a:r>
              <a:rPr lang="en-US" altLang="zh-CN" sz="2000" dirty="0" err="1"/>
              <a:t>getLast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得到</a:t>
            </a:r>
            <a:r>
              <a:rPr lang="zh-CN" altLang="en-US" sz="2000" dirty="0"/>
              <a:t>链表中最后一个节点中的对象。</a:t>
            </a:r>
            <a:endParaRPr lang="zh-CN" altLang="en-US" sz="2000" dirty="0"/>
          </a:p>
          <a:p>
            <a:pPr lvl="1"/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indexOf</a:t>
            </a:r>
            <a:r>
              <a:rPr lang="en-US" altLang="zh-CN" sz="2000" dirty="0" smtClean="0"/>
              <a:t>(E element)</a:t>
            </a:r>
            <a:r>
              <a:rPr lang="zh-CN" altLang="en-US" sz="2000" dirty="0" smtClean="0"/>
              <a:t>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返回</a:t>
            </a:r>
            <a:r>
              <a:rPr lang="zh-CN" altLang="en-US" sz="2000" dirty="0" smtClean="0"/>
              <a:t>含有数据</a:t>
            </a:r>
            <a:r>
              <a:rPr lang="en-US" altLang="zh-CN" sz="2000" dirty="0" smtClean="0"/>
              <a:t>element</a:t>
            </a:r>
            <a:r>
              <a:rPr lang="zh-CN" altLang="en-US" sz="2000" dirty="0" smtClean="0"/>
              <a:t>的节点在链表中</a:t>
            </a:r>
            <a:r>
              <a:rPr lang="zh-CN" altLang="en-US" sz="2000" dirty="0" smtClean="0">
                <a:solidFill>
                  <a:srgbClr val="FF0000"/>
                </a:solidFill>
              </a:rPr>
              <a:t>首次出现</a:t>
            </a:r>
            <a:r>
              <a:rPr lang="zh-CN" altLang="en-US" sz="2000" dirty="0" smtClean="0"/>
              <a:t>的位置，如果链表中无此节点则返回</a:t>
            </a:r>
            <a:r>
              <a:rPr lang="en-US" altLang="zh-CN" sz="2000" dirty="0" smtClean="0"/>
              <a:t>-1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lastIndexOf</a:t>
            </a:r>
            <a:r>
              <a:rPr lang="en-US" altLang="zh-CN" sz="2000" dirty="0" smtClean="0"/>
              <a:t>(E element)</a:t>
            </a:r>
            <a:r>
              <a:rPr lang="zh-CN" altLang="en-US" sz="2000" dirty="0" smtClean="0"/>
              <a:t>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返回</a:t>
            </a:r>
            <a:r>
              <a:rPr lang="zh-CN" altLang="en-US" sz="2000" dirty="0" smtClean="0"/>
              <a:t>含有数据</a:t>
            </a:r>
            <a:r>
              <a:rPr lang="en-US" altLang="zh-CN" sz="2000" dirty="0" smtClean="0"/>
              <a:t>element</a:t>
            </a:r>
            <a:r>
              <a:rPr lang="zh-CN" altLang="en-US" sz="2000" dirty="0" smtClean="0"/>
              <a:t>的节点在链表中最后出现的位置，如果链表中无此节点则返回</a:t>
            </a:r>
            <a:r>
              <a:rPr lang="en-US" altLang="zh-CN" sz="2000" dirty="0" smtClean="0"/>
              <a:t>-1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endParaRPr lang="zh-CN" altLang="en-US" sz="2000" dirty="0" smtClean="0"/>
          </a:p>
          <a:p>
            <a:pPr lvl="1"/>
            <a:r>
              <a:rPr lang="en-US" altLang="zh-CN" sz="2000" dirty="0" smtClean="0"/>
              <a:t>public E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set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index, E element)</a:t>
            </a:r>
            <a:r>
              <a:rPr lang="zh-CN" altLang="en-US" sz="2000" dirty="0" smtClean="0"/>
              <a:t>：将当前链表</a:t>
            </a:r>
            <a:r>
              <a:rPr lang="en-US" altLang="zh-CN" sz="2000" dirty="0" smtClean="0"/>
              <a:t>index</a:t>
            </a:r>
            <a:r>
              <a:rPr lang="zh-CN" altLang="en-US" sz="2000" dirty="0" smtClean="0"/>
              <a:t>位置节点中的对象替换为参数</a:t>
            </a:r>
            <a:r>
              <a:rPr lang="en-US" altLang="zh-CN" sz="2000" dirty="0" smtClean="0"/>
              <a:t>element</a:t>
            </a:r>
            <a:r>
              <a:rPr lang="zh-CN" altLang="en-US" sz="2000" dirty="0" smtClean="0"/>
              <a:t>指定的对象，并返回被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替换</a:t>
            </a:r>
            <a:r>
              <a:rPr lang="zh-CN" altLang="en-US" sz="2000" dirty="0" smtClean="0"/>
              <a:t>的对象。</a:t>
            </a:r>
            <a:endParaRPr lang="zh-CN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size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：返回</a:t>
            </a:r>
            <a:r>
              <a:rPr lang="zh-CN" altLang="en-US" sz="2000" dirty="0"/>
              <a:t>链表的</a:t>
            </a:r>
            <a:r>
              <a:rPr lang="zh-CN" altLang="en-US" sz="2000" b="1" dirty="0">
                <a:solidFill>
                  <a:srgbClr val="FF0000"/>
                </a:solidFill>
              </a:rPr>
              <a:t>长度</a:t>
            </a:r>
            <a:r>
              <a:rPr lang="zh-CN" altLang="en-US" sz="2000" dirty="0"/>
              <a:t>，即节点的个数。</a:t>
            </a:r>
            <a:endParaRPr lang="zh-CN" altLang="en-US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contains(Object element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：判断</a:t>
            </a:r>
            <a:r>
              <a:rPr lang="zh-CN" altLang="en-US" sz="2000" dirty="0"/>
              <a:t>链表节点中是否有</a:t>
            </a:r>
            <a:r>
              <a:rPr lang="zh-CN" altLang="en-US" sz="2000" dirty="0" smtClean="0"/>
              <a:t>节点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包含</a:t>
            </a:r>
            <a:r>
              <a:rPr lang="zh-CN" altLang="en-US" sz="2000" dirty="0" smtClean="0"/>
              <a:t>对象</a:t>
            </a:r>
            <a:r>
              <a:rPr lang="en-US" altLang="zh-CN" sz="2000" dirty="0"/>
              <a:t>element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public Object clone()</a:t>
            </a:r>
            <a:r>
              <a:rPr lang="zh-CN" altLang="en-US" sz="2000" dirty="0"/>
              <a:t>：得到当前链表的一个</a:t>
            </a:r>
            <a:r>
              <a:rPr lang="zh-CN" altLang="en-US" sz="2000" b="1" dirty="0">
                <a:solidFill>
                  <a:srgbClr val="FF0000"/>
                </a:solidFill>
              </a:rPr>
              <a:t>克隆</a:t>
            </a:r>
            <a:r>
              <a:rPr lang="zh-CN" altLang="en-US" sz="2000" dirty="0"/>
              <a:t>链表</a:t>
            </a:r>
            <a:r>
              <a:rPr lang="zh-CN" altLang="en-US" sz="2000" dirty="0" smtClean="0"/>
              <a:t>，该</a:t>
            </a:r>
            <a:r>
              <a:rPr lang="zh-CN" altLang="en-US" sz="2000" dirty="0"/>
              <a:t>克隆链表中节点数据的改变不会影响到当前链表中节点的数据，反之亦然。</a:t>
            </a:r>
            <a:endParaRPr lang="zh-CN" altLang="en-US" sz="2000" dirty="0"/>
          </a:p>
          <a:p>
            <a:pPr lvl="1"/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7】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457200" y="2462213"/>
            <a:ext cx="6491064" cy="39703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Example7_7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LinkedList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&lt;Student&gt;();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Student stu1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"S1"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,78);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Student stu2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"S2"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,98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mylist.add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(stu1);</a:t>
            </a:r>
            <a:endParaRPr lang="en-US" altLang="zh-C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mylist.add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(stu2);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endParaRPr lang="zh-CN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number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mylist.size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&lt;number;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Student temp =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mylist.get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"%s:%d\</a:t>
            </a:r>
            <a:r>
              <a:rPr lang="en-US" altLang="zh-CN" sz="14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n"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,temp.</a:t>
            </a:r>
            <a:r>
              <a:rPr lang="en-US" altLang="zh-CN" sz="14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,temp.</a:t>
            </a:r>
            <a:r>
              <a:rPr lang="en-US" altLang="zh-CN" sz="14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59703" y="0"/>
            <a:ext cx="3784297" cy="246221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 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Student(String name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score)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name;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score;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948264" y="5949280"/>
            <a:ext cx="571115" cy="48325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1259632" y="4581128"/>
            <a:ext cx="4536504" cy="504056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YjhkYjg5ZWMyMmYwNWFlYjE5NzVhNDAxNTE3Nzg5MzI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16143</Words>
  <Application>WPS 演示</Application>
  <PresentationFormat>全屏显示(4:3)</PresentationFormat>
  <Paragraphs>927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2" baseType="lpstr">
      <vt:lpstr>Arial</vt:lpstr>
      <vt:lpstr>宋体</vt:lpstr>
      <vt:lpstr>Wingdings</vt:lpstr>
      <vt:lpstr>Consolas</vt:lpstr>
      <vt:lpstr>Calibri</vt:lpstr>
      <vt:lpstr>微软雅黑</vt:lpstr>
      <vt:lpstr>Arial Unicode MS</vt:lpstr>
      <vt:lpstr>Consolas</vt:lpstr>
      <vt:lpstr>Office Theme</vt:lpstr>
      <vt:lpstr>简要小节</vt:lpstr>
      <vt:lpstr>Outline</vt:lpstr>
      <vt:lpstr>7.5 LinkedList&lt;E&gt;泛型类</vt:lpstr>
      <vt:lpstr>7.5 LinkedList&lt;E&gt;泛型类</vt:lpstr>
      <vt:lpstr>7.5 LinkedList&lt;E&gt;泛型类</vt:lpstr>
      <vt:lpstr>7.5 LinkedList&lt;E&gt;泛型类</vt:lpstr>
      <vt:lpstr>7.5 LinkedList&lt;E&gt;泛型类</vt:lpstr>
      <vt:lpstr>7.5 LinkedList&lt;E&gt;泛型类</vt:lpstr>
      <vt:lpstr>7.5 LinkedList&lt;E&gt;泛型类</vt:lpstr>
      <vt:lpstr>7.5 LinkedList&lt;E&gt;泛型类</vt:lpstr>
      <vt:lpstr>7.5 LinkedList&lt;E&gt;泛型类</vt:lpstr>
      <vt:lpstr>7.5 LinkedList&lt;E&gt;泛型类</vt:lpstr>
      <vt:lpstr>7.5 LinkedList&lt;E&gt;泛型类</vt:lpstr>
      <vt:lpstr>7.5 LinkedList&lt;E&gt;泛型类</vt:lpstr>
      <vt:lpstr>Outline</vt:lpstr>
      <vt:lpstr>7.6 HashSet&lt;E&gt;泛型类</vt:lpstr>
      <vt:lpstr>7.6 HashSet&lt;E&gt;泛型类</vt:lpstr>
      <vt:lpstr>7.6 HashSet&lt;E&gt;泛型类</vt:lpstr>
      <vt:lpstr>7.6 HashSet&lt;E&gt;泛型类</vt:lpstr>
      <vt:lpstr>7.6 HashSet&lt;E&gt;泛型类</vt:lpstr>
      <vt:lpstr>7.6 HashSet&lt;E&gt;泛型类</vt:lpstr>
      <vt:lpstr>7.6 HashSet&lt;E&gt;泛型类</vt:lpstr>
      <vt:lpstr>Outline</vt:lpstr>
      <vt:lpstr>7.7 HashMap&lt;K,V&gt;泛型类</vt:lpstr>
      <vt:lpstr>7.7 HashMap&lt;K,V&gt;泛型类</vt:lpstr>
      <vt:lpstr>7.7 HashMap&lt;K,V&gt;泛型类</vt:lpstr>
      <vt:lpstr>7.7 HashMap&lt;K,V&gt;泛型类</vt:lpstr>
      <vt:lpstr>7.7 HashMap&lt;K,V&gt;泛型类</vt:lpstr>
      <vt:lpstr>7.7 HashMap&lt;K,V&gt;泛型类</vt:lpstr>
      <vt:lpstr>7.7 HashMap&lt;K,V&gt;泛型类</vt:lpstr>
      <vt:lpstr>Outline</vt:lpstr>
      <vt:lpstr>7.8 TreeSet&lt;E&gt;泛型类</vt:lpstr>
      <vt:lpstr>7.8 TreeSet&lt;E&gt;泛型类</vt:lpstr>
      <vt:lpstr>7.8 TreeSet&lt;E&gt;泛型类</vt:lpstr>
      <vt:lpstr>7.8 TreeSet&lt;E&gt;泛型类</vt:lpstr>
      <vt:lpstr>7.8 TreeSet&lt;E&gt;泛型类</vt:lpstr>
      <vt:lpstr>7.8 TreeSet&lt;E&gt;泛型类</vt:lpstr>
      <vt:lpstr>7.8 TreeSet&lt;E&gt;泛型类</vt:lpstr>
      <vt:lpstr>7.8 TreeSet&lt;E&gt;泛型类</vt:lpstr>
      <vt:lpstr>7.8 TreeSet&lt;E&gt;泛型类</vt:lpstr>
      <vt:lpstr>7.8 TreeSet&lt;E&gt;泛型类</vt:lpstr>
      <vt:lpstr>7.8 TreeSet&lt;E&gt;泛型类</vt:lpstr>
      <vt:lpstr>Outline</vt:lpstr>
      <vt:lpstr>7.9 TreeMap&lt;K, V&gt;泛型类</vt:lpstr>
      <vt:lpstr>7.9 TreeMap&lt;K, V&gt;泛型类</vt:lpstr>
      <vt:lpstr>7.9 TreeMap&lt;K, V&gt;泛型类</vt:lpstr>
      <vt:lpstr>7.9 TreeMap&lt;K, V&gt;泛型类</vt:lpstr>
      <vt:lpstr>Outline</vt:lpstr>
      <vt:lpstr>7.10 Stack&lt;E&gt;泛型类</vt:lpstr>
      <vt:lpstr>7.10 Stack&lt;E&gt;泛型类</vt:lpstr>
      <vt:lpstr>7.10 Stack&lt;E&gt;泛型类</vt:lpstr>
      <vt:lpstr>7.10 Stack&lt;E&gt;泛型类</vt:lpstr>
      <vt:lpstr>Outline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Weike Pan</dc:creator>
  <cp:lastModifiedBy>蔡树彬</cp:lastModifiedBy>
  <cp:revision>781</cp:revision>
  <dcterms:created xsi:type="dcterms:W3CDTF">2006-08-16T00:00:00Z</dcterms:created>
  <dcterms:modified xsi:type="dcterms:W3CDTF">2022-09-27T20:57:18Z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75B25F1C7B9E4323A3E541029DA57F01</vt:lpwstr>
  </property>
  <property fmtid="{D5CDD505-2E9C-101B-9397-08002B2CF9AE}" pid="3" name="KSOProductBuildVer">
    <vt:lpwstr>2052-11.1.0.12132</vt:lpwstr>
  </property>
</Properties>
</file>