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8" r:id="rId3"/>
    <p:sldId id="258" r:id="rId4"/>
    <p:sldId id="259" r:id="rId5"/>
    <p:sldId id="280" r:id="rId6"/>
    <p:sldId id="281" r:id="rId7"/>
    <p:sldId id="282" r:id="rId8"/>
    <p:sldId id="283" r:id="rId9"/>
    <p:sldId id="260" r:id="rId10"/>
    <p:sldId id="261" r:id="rId11"/>
    <p:sldId id="262" r:id="rId12"/>
    <p:sldId id="263" r:id="rId13"/>
    <p:sldId id="264" r:id="rId14"/>
    <p:sldId id="284" r:id="rId15"/>
    <p:sldId id="285" r:id="rId16"/>
    <p:sldId id="269" r:id="rId17"/>
    <p:sldId id="271" r:id="rId18"/>
    <p:sldId id="274" r:id="rId19"/>
    <p:sldId id="28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9AE53-4B2F-4DE7-83C9-30192A8D5FFC}" type="datetimeFigureOut">
              <a:rPr lang="zh-CN" altLang="en-US" smtClean="0"/>
              <a:pPr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EAA1E-0822-45BF-A5AD-1B7FD7A2D4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3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3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1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双调归并网络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4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先算好</a:t>
            </a:r>
            <a:r>
              <a:rPr lang="en-US" altLang="zh-CN" dirty="0"/>
              <a:t>ω</a:t>
            </a:r>
            <a:r>
              <a:rPr lang="en-US" altLang="zh-CN" baseline="30000" dirty="0"/>
              <a:t>0</a:t>
            </a:r>
            <a:r>
              <a:rPr lang="en-US" altLang="zh-CN" dirty="0"/>
              <a:t>, ω</a:t>
            </a:r>
            <a:r>
              <a:rPr lang="en-US" altLang="zh-CN" baseline="30000" dirty="0"/>
              <a:t>1</a:t>
            </a:r>
            <a:r>
              <a:rPr lang="en-US" altLang="zh-CN" dirty="0"/>
              <a:t>, ω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6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fld id="{AC08D40A-295B-48B7-BC72-0AE71B5483D2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050DE-5F3F-4BFE-A908-E5F0BE1EEA5B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995977-D055-45B7-812B-201B000AF21B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371FF-C63D-4BE8-8FB6-4748FDEABE02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44FB8F18-5B5A-483D-BDDF-C3FD450936CF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ED003-22ED-4C87-910D-B81DD4FE62E4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C9327-CF70-4739-9BCA-A87CB10FC284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ADDC21-E546-437C-B233-FA1EBAED4A3E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38277-8BE5-4700-B7A5-F9399E30B729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FF5FD-5A2C-4F21-9032-21DB3B77030B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642F7-39FC-4919-8FC8-0C3AA43D58D3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02393C0F-7797-417E-AEA1-FCCBE6162F9F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4" name="Object 2"/>
              <p:cNvSpPr txBox="1"/>
              <p:nvPr/>
            </p:nvSpPr>
            <p:spPr bwMode="auto">
              <a:xfrm>
                <a:off x="323528" y="1327823"/>
                <a:ext cx="8640960" cy="49958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偶数时：</m:t>
                      </m:r>
                    </m:oMath>
                  </m:oMathPara>
                </a14:m>
                <a:endParaRPr lang="en-US" altLang="zh-CN" sz="1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     =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p>
                          </m:s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         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f>
                        <m:f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1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sz="17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因此，向量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𝐷𝐹𝑇</m:t>
                      </m:r>
                    </m:oMath>
                  </m:oMathPara>
                </a14:m>
                <a:endParaRPr lang="zh-CN" altLang="en-US" sz="1700" dirty="0"/>
              </a:p>
            </p:txBody>
          </p:sp>
        </mc:Choice>
        <mc:Fallback xmlns="">
          <p:sp>
            <p:nvSpPr>
              <p:cNvPr id="17715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327823"/>
                <a:ext cx="8640960" cy="4995862"/>
              </a:xfrm>
              <a:prstGeom prst="rect">
                <a:avLst/>
              </a:prstGeom>
              <a:blipFill>
                <a:blip r:embed="rId2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79" name="Object 3"/>
              <p:cNvSpPr txBox="1"/>
              <p:nvPr/>
            </p:nvSpPr>
            <p:spPr bwMode="auto">
              <a:xfrm>
                <a:off x="541338" y="1216025"/>
                <a:ext cx="8351837" cy="4876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奇数时：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−⋯−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               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因此，向量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),...,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𝐷𝐹𝑇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817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338" y="1216025"/>
                <a:ext cx="8351837" cy="48768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FFT</a:t>
            </a:r>
            <a:r>
              <a:rPr lang="zh-CN" altLang="en-US"/>
              <a:t>的蝶式递归计算图</a:t>
            </a:r>
            <a:r>
              <a:rPr lang="en-US" altLang="zh-CN"/>
              <a:t>(</a:t>
            </a:r>
            <a:r>
              <a:rPr lang="zh-CN" altLang="en-US"/>
              <a:t>由计算原理推出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48694"/>
              </p:ext>
            </p:extLst>
          </p:nvPr>
        </p:nvGraphicFramePr>
        <p:xfrm>
          <a:off x="1136650" y="1844675"/>
          <a:ext cx="674846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02290" imgH="2632230" progId="Visio.Drawing.11">
                  <p:embed/>
                </p:oleObj>
              </mc:Choice>
              <mc:Fallback>
                <p:oleObj name="Visio" r:id="rId2" imgW="4002290" imgH="263223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844675"/>
                        <a:ext cx="674846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特别地，</a:t>
            </a:r>
            <a:r>
              <a:rPr lang="en-US" altLang="zh-CN" i="1" dirty="0"/>
              <a:t>n</a:t>
            </a:r>
            <a:r>
              <a:rPr lang="en-US" altLang="zh-CN" dirty="0"/>
              <a:t>=8</a:t>
            </a:r>
            <a:r>
              <a:rPr lang="zh-CN" altLang="en-US" dirty="0"/>
              <a:t>的</a:t>
            </a:r>
            <a:r>
              <a:rPr lang="en-US" altLang="zh-CN" dirty="0"/>
              <a:t>FFT</a:t>
            </a:r>
            <a:r>
              <a:rPr lang="zh-CN" altLang="en-US" dirty="0"/>
              <a:t>蝶式计算图</a:t>
            </a:r>
            <a:r>
              <a:rPr lang="en-US" altLang="zh-CN" dirty="0"/>
              <a:t>(</a:t>
            </a:r>
            <a:r>
              <a:rPr lang="zh-CN" altLang="en-US" dirty="0"/>
              <a:t>展开的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82037"/>
              </p:ext>
            </p:extLst>
          </p:nvPr>
        </p:nvGraphicFramePr>
        <p:xfrm>
          <a:off x="1209947" y="2060848"/>
          <a:ext cx="6602413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04333" imgH="2199150" progId="Visio.Drawing.11">
                  <p:embed/>
                </p:oleObj>
              </mc:Choice>
              <mc:Fallback>
                <p:oleObj name="Visio" r:id="rId2" imgW="3704333" imgH="21991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947" y="2060848"/>
                        <a:ext cx="6602413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离散傅氏变换</a:t>
            </a:r>
            <a:endParaRPr lang="en-US" altLang="zh-CN" dirty="0"/>
          </a:p>
          <a:p>
            <a:r>
              <a:rPr lang="en-US" altLang="zh-CN" dirty="0"/>
              <a:t>11.2 </a:t>
            </a:r>
            <a:r>
              <a:rPr lang="zh-CN" altLang="en-US" dirty="0"/>
              <a:t>快速傅氏变换串行算法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11.3 </a:t>
            </a:r>
            <a:r>
              <a:rPr lang="zh-CN" altLang="en-US" dirty="0">
                <a:solidFill>
                  <a:srgbClr val="FF0000"/>
                </a:solidFill>
              </a:rPr>
              <a:t>并行</a:t>
            </a:r>
            <a:r>
              <a:rPr lang="en-US" altLang="zh-CN" dirty="0">
                <a:solidFill>
                  <a:srgbClr val="FF0000"/>
                </a:solidFill>
              </a:rPr>
              <a:t>FFT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8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41CA9-FC71-4AD5-AAF0-B1C35ACA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并行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B81CB94-4659-4B41-8E02-E986579F55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en-US" altLang="zh-CN" dirty="0"/>
              <a:t>PRAM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t(n)=</a:t>
            </a:r>
            <a:r>
              <a:rPr lang="en-US" altLang="zh-CN" dirty="0" err="1"/>
              <a:t>logn</a:t>
            </a:r>
            <a:endParaRPr lang="en-US" altLang="zh-CN" dirty="0"/>
          </a:p>
          <a:p>
            <a:pPr lvl="1"/>
            <a:r>
              <a:rPr lang="en-US" altLang="zh-CN" dirty="0"/>
              <a:t>p(n)=n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E4C92-C153-4241-8958-0CA22F4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C1B538-8D82-4C0C-BF02-D9F6B4DA5641}"/>
              </a:ext>
            </a:extLst>
          </p:cNvPr>
          <p:cNvSpPr/>
          <p:nvPr/>
        </p:nvSpPr>
        <p:spPr>
          <a:xfrm>
            <a:off x="5086500" y="692696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for (k=</a:t>
            </a:r>
            <a:r>
              <a:rPr lang="en-US" altLang="zh-CN" dirty="0" err="1">
                <a:ea typeface="新宋体" panose="02010609030101010101" pitchFamily="49" charset="-122"/>
              </a:rPr>
              <a:t>logn</a:t>
            </a:r>
            <a:r>
              <a:rPr lang="en-US" altLang="zh-CN" dirty="0">
                <a:ea typeface="新宋体" panose="02010609030101010101" pitchFamily="49" charset="-122"/>
              </a:rPr>
              <a:t>; k&gt;0; k--)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=0 ; 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&lt;n; 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p=i%2</a:t>
            </a:r>
            <a:r>
              <a:rPr lang="en-US" altLang="zh-CN" baseline="30000" dirty="0">
                <a:ea typeface="新宋体" panose="02010609030101010101" pitchFamily="49" charset="-122"/>
              </a:rPr>
              <a:t>k</a:t>
            </a:r>
            <a:r>
              <a:rPr lang="en-US" altLang="zh-CN" dirty="0">
                <a:ea typeface="新宋体" panose="02010609030101010101" pitchFamily="49" charset="-122"/>
              </a:rPr>
              <a:t> //</a:t>
            </a:r>
            <a:r>
              <a:rPr lang="zh-CN" altLang="en-US" dirty="0">
                <a:ea typeface="新宋体" panose="02010609030101010101" pitchFamily="49" charset="-122"/>
              </a:rPr>
              <a:t>在组中的序号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zh-CN" altLang="en-US" dirty="0"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ea typeface="新宋体" panose="02010609030101010101" pitchFamily="49" charset="-122"/>
              </a:rPr>
              <a:t>q=2</a:t>
            </a:r>
            <a:r>
              <a:rPr lang="en-US" altLang="zh-CN" baseline="30000" dirty="0">
                <a:ea typeface="新宋体" panose="02010609030101010101" pitchFamily="49" charset="-122"/>
              </a:rPr>
              <a:t>logn-k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if (p&lt;2</a:t>
            </a:r>
            <a:r>
              <a:rPr lang="en-US" altLang="zh-CN" baseline="30000" dirty="0">
                <a:ea typeface="新宋体" panose="02010609030101010101" pitchFamily="49" charset="-122"/>
              </a:rPr>
              <a:t>k-1</a:t>
            </a:r>
            <a:r>
              <a:rPr lang="en-US" altLang="zh-CN" dirty="0">
                <a:ea typeface="新宋体" panose="02010609030101010101" pitchFamily="49" charset="-122"/>
              </a:rPr>
              <a:t>) //</a:t>
            </a:r>
            <a:r>
              <a:rPr lang="zh-CN" altLang="en-US" dirty="0">
                <a:ea typeface="新宋体" panose="02010609030101010101" pitchFamily="49" charset="-122"/>
              </a:rPr>
              <a:t>在组中前一半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>
                <a:ea typeface="新宋体" panose="02010609030101010101" pitchFamily="49" charset="-122"/>
              </a:rPr>
              <a:t>            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]+a[i+2</a:t>
            </a:r>
            <a:r>
              <a:rPr lang="en-US" altLang="zh-CN" baseline="30000" dirty="0">
                <a:ea typeface="新宋体" panose="02010609030101010101" pitchFamily="49" charset="-122"/>
              </a:rPr>
              <a:t>k-1</a:t>
            </a:r>
            <a:r>
              <a:rPr lang="en-US" altLang="zh-CN" dirty="0">
                <a:ea typeface="新宋体" panose="02010609030101010101" pitchFamily="49" charset="-122"/>
              </a:rPr>
              <a:t>]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else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    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]=(a[i-2</a:t>
            </a:r>
            <a:r>
              <a:rPr lang="en-US" altLang="zh-CN" baseline="30000" dirty="0">
                <a:ea typeface="新宋体" panose="02010609030101010101" pitchFamily="49" charset="-122"/>
              </a:rPr>
              <a:t>k-1</a:t>
            </a:r>
            <a:r>
              <a:rPr lang="en-US" altLang="zh-CN" dirty="0">
                <a:ea typeface="新宋体" panose="02010609030101010101" pitchFamily="49" charset="-122"/>
              </a:rPr>
              <a:t>]-a[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])</a:t>
            </a:r>
            <a:r>
              <a:rPr lang="en-US" altLang="zh-CN" dirty="0"/>
              <a:t>ω</a:t>
            </a:r>
            <a:r>
              <a:rPr lang="en-US" altLang="zh-CN" baseline="30000" dirty="0"/>
              <a:t>(p-2^(k-1))q</a:t>
            </a:r>
            <a:endParaRPr lang="en-US" altLang="zh-CN" dirty="0"/>
          </a:p>
          <a:p>
            <a:r>
              <a:rPr lang="en-US" altLang="zh-CN" dirty="0" err="1"/>
              <a:t>parfor</a:t>
            </a:r>
            <a:r>
              <a:rPr lang="en-US" altLang="zh-CN" dirty="0"/>
              <a:t> (k=0; k&lt;n; k++)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en-US" altLang="zh-CN" dirty="0"/>
              <a:t>=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r>
              <a:rPr lang="en-US" altLang="zh-CN" baseline="-25000" dirty="0"/>
              <a:t>(k)</a:t>
            </a:r>
            <a:r>
              <a:rPr lang="en-US" altLang="zh-CN" dirty="0">
                <a:ea typeface="新宋体" panose="02010609030101010101" pitchFamily="49" charset="-122"/>
              </a:rPr>
              <a:t> </a:t>
            </a:r>
            <a:r>
              <a:rPr lang="en-US" altLang="zh-CN" dirty="0"/>
              <a:t>//r(k)</a:t>
            </a:r>
            <a:r>
              <a:rPr lang="zh-CN" altLang="en-US" dirty="0"/>
              <a:t>为</a:t>
            </a:r>
            <a:r>
              <a:rPr lang="en-US" altLang="zh-CN" dirty="0"/>
              <a:t>k</a:t>
            </a:r>
            <a:r>
              <a:rPr lang="zh-CN" altLang="en-US" dirty="0"/>
              <a:t>的位序反</a:t>
            </a:r>
            <a:endParaRPr lang="en-US" altLang="zh-CN" baseline="30000" dirty="0">
              <a:ea typeface="新宋体" panose="02010609030101010101" pitchFamily="49" charset="-122"/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10652E3-EA5F-4ED0-B816-5CDB6BE5B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197935"/>
              </p:ext>
            </p:extLst>
          </p:nvPr>
        </p:nvGraphicFramePr>
        <p:xfrm>
          <a:off x="1043608" y="1988840"/>
          <a:ext cx="7200900" cy="521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01491" imgH="3087929" progId="Visio.Drawing.11">
                  <p:embed/>
                </p:oleObj>
              </mc:Choice>
              <mc:Fallback>
                <p:oleObj name="Visio" r:id="rId3" imgW="3701491" imgH="3087929" progId="Visio.Drawing.11">
                  <p:embed/>
                  <p:pic>
                    <p:nvPicPr>
                      <p:cNvPr id="183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8840"/>
                        <a:ext cx="7200900" cy="521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0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SIMD-MC</a:t>
            </a:r>
            <a:r>
              <a:rPr lang="en-US" altLang="zh-CN" baseline="30000" dirty="0"/>
              <a:t>2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pPr lvl="1"/>
            <a:r>
              <a:rPr lang="en-US" altLang="zh-CN" i="1" dirty="0"/>
              <a:t>n</a:t>
            </a:r>
            <a:r>
              <a:rPr lang="zh-CN" altLang="en-US" dirty="0"/>
              <a:t>个处理器组成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baseline="30000" dirty="0">
                <a:sym typeface="Symbol" pitchFamily="18" charset="2"/>
              </a:rPr>
              <a:t>1/2</a:t>
            </a:r>
            <a:r>
              <a:rPr lang="en-US" altLang="zh-CN" dirty="0">
                <a:sym typeface="Symbol" pitchFamily="18" charset="2"/>
              </a:rPr>
              <a:t>×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baseline="30000" dirty="0">
                <a:sym typeface="Symbol" pitchFamily="18" charset="2"/>
              </a:rPr>
              <a:t>1/2</a:t>
            </a:r>
            <a:r>
              <a:rPr lang="zh-CN" altLang="en-US" dirty="0">
                <a:sym typeface="Symbol" pitchFamily="18" charset="2"/>
              </a:rPr>
              <a:t>的方阵，处理器以行主序编号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729084"/>
              </p:ext>
            </p:extLst>
          </p:nvPr>
        </p:nvGraphicFramePr>
        <p:xfrm>
          <a:off x="2411760" y="2224405"/>
          <a:ext cx="350837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76782" imgH="2296350" progId="Visio.Drawing.11">
                  <p:embed/>
                </p:oleObj>
              </mc:Choice>
              <mc:Fallback>
                <p:oleObj name="Visio" r:id="rId2" imgW="2076782" imgH="22963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24405"/>
                        <a:ext cx="350837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SIMD-MC</a:t>
            </a:r>
            <a:r>
              <a:rPr lang="en-US" altLang="zh-CN" baseline="30000" dirty="0"/>
              <a:t>2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65912"/>
              </p:ext>
            </p:extLst>
          </p:nvPr>
        </p:nvGraphicFramePr>
        <p:xfrm>
          <a:off x="5062619" y="2145338"/>
          <a:ext cx="3624181" cy="142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37204" imgH="1392022" progId="Visio.Drawing.6">
                  <p:embed/>
                </p:oleObj>
              </mc:Choice>
              <mc:Fallback>
                <p:oleObj name="Visio" r:id="rId2" imgW="3537204" imgH="1392022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619" y="2145338"/>
                        <a:ext cx="3624181" cy="1425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5C395E3-39D6-4C80-9B2D-EC37A0AB91F6}"/>
              </a:ext>
            </a:extLst>
          </p:cNvPr>
          <p:cNvSpPr txBox="1"/>
          <p:nvPr/>
        </p:nvSpPr>
        <p:spPr>
          <a:xfrm>
            <a:off x="6444208" y="3635936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初始化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62ADC69-9F23-49EE-9249-9C9AAD7A3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27565"/>
              </p:ext>
            </p:extLst>
          </p:nvPr>
        </p:nvGraphicFramePr>
        <p:xfrm>
          <a:off x="663583" y="4660114"/>
          <a:ext cx="3662477" cy="109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62477" imgH="1098804" progId="Visio.Drawing.6">
                  <p:embed/>
                </p:oleObj>
              </mc:Choice>
              <mc:Fallback>
                <p:oleObj name="Visio" r:id="rId4" imgW="3662477" imgH="1098804" progId="Visio.Drawing.6">
                  <p:embed/>
                  <p:pic>
                    <p:nvPicPr>
                      <p:cNvPr id="203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83" y="4660114"/>
                        <a:ext cx="3662477" cy="109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031F9A8-8A22-4FE3-9B44-93BD3FC25191}"/>
              </a:ext>
            </a:extLst>
          </p:cNvPr>
          <p:cNvSpPr txBox="1"/>
          <p:nvPr/>
        </p:nvSpPr>
        <p:spPr>
          <a:xfrm>
            <a:off x="6372200" y="60463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次迭代</a:t>
            </a:r>
            <a:endParaRPr lang="en-US" altLang="zh-CN" dirty="0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0FD01C72-D2F3-4B33-9E8D-9C988D897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62879"/>
              </p:ext>
            </p:extLst>
          </p:nvPr>
        </p:nvGraphicFramePr>
        <p:xfrm>
          <a:off x="4788024" y="4401644"/>
          <a:ext cx="4017264" cy="161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017264" imgH="1615745" progId="Visio.Drawing.6">
                  <p:embed/>
                </p:oleObj>
              </mc:Choice>
              <mc:Fallback>
                <p:oleObj name="Visio" r:id="rId6" imgW="4017264" imgH="1615745" progId="Visio.Drawing.6">
                  <p:embed/>
                  <p:pic>
                    <p:nvPicPr>
                      <p:cNvPr id="204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01644"/>
                        <a:ext cx="4017264" cy="161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A1FCC15-9B23-41A2-B684-9ED603A0C8F3}"/>
              </a:ext>
            </a:extLst>
          </p:cNvPr>
          <p:cNvSpPr txBox="1"/>
          <p:nvPr/>
        </p:nvSpPr>
        <p:spPr>
          <a:xfrm>
            <a:off x="1981907" y="60463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次迭代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">
                <a:extLst>
                  <a:ext uri="{FF2B5EF4-FFF2-40B4-BE49-F238E27FC236}">
                    <a16:creationId xmlns:a16="http://schemas.microsoft.com/office/drawing/2014/main" id="{9092A847-713E-4A22-B2C8-6104BD4899F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r>
                  <a:rPr lang="zh-CN" altLang="en-US" dirty="0"/>
                  <a:t>示例，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=4</a:t>
                </a:r>
              </a:p>
              <a:p>
                <a:pPr lvl="1"/>
                <a:r>
                  <a:rPr lang="zh-CN" altLang="en-US" dirty="0"/>
                  <a:t>赋值</a:t>
                </a:r>
                <a:r>
                  <a:rPr lang="en-US" altLang="zh-CN" dirty="0"/>
                  <a:t>: b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b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b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3</a:t>
                </a:r>
              </a:p>
              <a:p>
                <a:r>
                  <a:rPr lang="zh-CN" altLang="en-US" dirty="0"/>
                  <a:t>算法分析</a:t>
                </a:r>
              </a:p>
              <a:p>
                <a:pPr lvl="1"/>
                <a:r>
                  <a:rPr lang="zh-CN" altLang="en-US" dirty="0"/>
                  <a:t>计算时间</a:t>
                </a:r>
                <a:r>
                  <a:rPr lang="en-US" altLang="zh-CN" dirty="0"/>
                  <a:t>:  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comp</a:t>
                </a:r>
                <a:r>
                  <a:rPr lang="en-US" altLang="zh-CN" dirty="0"/>
                  <a:t>=O(</a:t>
                </a:r>
                <a:r>
                  <a:rPr lang="en-US" altLang="zh-CN" dirty="0" err="1"/>
                  <a:t>log</a:t>
                </a:r>
                <a:r>
                  <a:rPr lang="en-US" altLang="zh-CN" i="1" dirty="0" err="1"/>
                  <a:t>n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选路时间</a:t>
                </a:r>
                <a:r>
                  <a:rPr lang="en-US" altLang="zh-CN" dirty="0"/>
                  <a:t>:  </a:t>
                </a:r>
                <a:r>
                  <a:rPr lang="en-US" altLang="zh-CN" dirty="0" err="1"/>
                  <a:t>t</a:t>
                </a:r>
                <a:r>
                  <a:rPr lang="en-US" altLang="zh-CN" sz="2000" baseline="-25000" dirty="0" err="1"/>
                  <a:t>routing</a:t>
                </a:r>
                <a:r>
                  <a:rPr lang="en-US" altLang="zh-CN" dirty="0"/>
                  <a:t>=O(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 </a:t>
                </a:r>
              </a:p>
              <a:p>
                <a:pPr lvl="1"/>
                <a:r>
                  <a:rPr lang="zh-CN" altLang="en-US" dirty="0"/>
                  <a:t>综上，当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较大时</a:t>
                </a:r>
                <a:r>
                  <a:rPr lang="en-US" altLang="zh-CN" dirty="0"/>
                  <a:t>t(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)=O(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内容占位符 1">
                <a:extLst>
                  <a:ext uri="{FF2B5EF4-FFF2-40B4-BE49-F238E27FC236}">
                    <a16:creationId xmlns:a16="http://schemas.microsoft.com/office/drawing/2014/main" id="{9092A847-713E-4A22-B2C8-6104BD489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8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SIMD-BF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蝶形网络</a:t>
            </a:r>
          </a:p>
          <a:p>
            <a:pPr lvl="1"/>
            <a:r>
              <a:rPr lang="zh-CN" altLang="en-US" sz="2400" dirty="0"/>
              <a:t>处理器布局</a:t>
            </a:r>
            <a:endParaRPr lang="en-US" altLang="zh-CN" dirty="0"/>
          </a:p>
          <a:p>
            <a:pPr lvl="2"/>
            <a:r>
              <a:rPr lang="zh-CN" altLang="en-US" dirty="0"/>
              <a:t>有</a:t>
            </a:r>
            <a:r>
              <a:rPr lang="en-US" altLang="zh-CN" dirty="0"/>
              <a:t>log</a:t>
            </a:r>
            <a:r>
              <a:rPr lang="en-US" altLang="zh-CN" i="1" dirty="0"/>
              <a:t>n</a:t>
            </a:r>
            <a:r>
              <a:rPr lang="en-US" altLang="zh-CN" dirty="0"/>
              <a:t>+1</a:t>
            </a:r>
            <a:r>
              <a:rPr lang="zh-CN" altLang="en-US" dirty="0"/>
              <a:t>层</a:t>
            </a:r>
            <a:r>
              <a:rPr lang="en-US" altLang="zh-CN" dirty="0"/>
              <a:t>, </a:t>
            </a:r>
            <a:r>
              <a:rPr lang="zh-CN" altLang="en-US" dirty="0"/>
              <a:t>每层有</a:t>
            </a:r>
            <a:r>
              <a:rPr lang="en-US" altLang="zh-CN" i="1" dirty="0"/>
              <a:t>n</a:t>
            </a:r>
            <a:r>
              <a:rPr lang="zh-CN" altLang="en-US" dirty="0"/>
              <a:t>个处理器</a:t>
            </a:r>
            <a:r>
              <a:rPr lang="en-US" altLang="zh-CN" dirty="0"/>
              <a:t>, </a:t>
            </a:r>
            <a:r>
              <a:rPr lang="zh-CN" altLang="en-US" dirty="0"/>
              <a:t>共有</a:t>
            </a:r>
            <a:r>
              <a:rPr lang="en-US" altLang="zh-CN" i="1" dirty="0"/>
              <a:t> </a:t>
            </a:r>
            <a:r>
              <a:rPr lang="en-US" altLang="zh-CN" dirty="0"/>
              <a:t>(1+log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i="1" dirty="0"/>
              <a:t>n</a:t>
            </a:r>
            <a:r>
              <a:rPr lang="zh-CN" altLang="en-US" dirty="0"/>
              <a:t>个处理器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i="1" dirty="0"/>
              <a:t>r</a:t>
            </a:r>
            <a:r>
              <a:rPr lang="zh-CN" altLang="en-US" dirty="0"/>
              <a:t>行第</a:t>
            </a:r>
            <a:r>
              <a:rPr lang="en-US" altLang="zh-CN" i="1" dirty="0" err="1"/>
              <a:t>i</a:t>
            </a:r>
            <a:r>
              <a:rPr lang="zh-CN" altLang="en-US" dirty="0"/>
              <a:t>列的处理器记为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=(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</a:p>
          <a:p>
            <a:pPr lvl="1"/>
            <a:r>
              <a:rPr lang="zh-CN" altLang="en-US" sz="2400" dirty="0"/>
              <a:t>互连方式</a:t>
            </a:r>
            <a:endParaRPr lang="en-US" altLang="zh-CN" sz="2400" dirty="0"/>
          </a:p>
          <a:p>
            <a:pPr lvl="2"/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与上层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r</a:t>
            </a:r>
            <a:r>
              <a:rPr lang="en-US" altLang="zh-CN" baseline="-25000" dirty="0"/>
              <a:t>-1,</a:t>
            </a:r>
            <a:r>
              <a:rPr lang="en-US" altLang="zh-CN" i="1" baseline="-25000" dirty="0"/>
              <a:t>i</a:t>
            </a:r>
            <a:r>
              <a:rPr lang="zh-CN" altLang="en-US" dirty="0"/>
              <a:t>和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r</a:t>
            </a:r>
            <a:r>
              <a:rPr lang="en-US" altLang="zh-CN" baseline="-25000" dirty="0"/>
              <a:t>-1,</a:t>
            </a:r>
            <a:r>
              <a:rPr lang="en-US" altLang="zh-CN" i="1" baseline="-25000" dirty="0"/>
              <a:t>j</a:t>
            </a:r>
            <a:r>
              <a:rPr lang="zh-CN" altLang="en-US" dirty="0"/>
              <a:t>相连</a:t>
            </a:r>
            <a:endParaRPr lang="en-US" altLang="zh-CN" dirty="0"/>
          </a:p>
          <a:p>
            <a:pPr lvl="3"/>
            <a:r>
              <a:rPr lang="en-US" altLang="zh-CN" i="1" dirty="0"/>
              <a:t>j</a:t>
            </a:r>
            <a:r>
              <a:rPr lang="zh-CN" altLang="en-US" dirty="0"/>
              <a:t>与</a:t>
            </a:r>
            <a:r>
              <a:rPr lang="en-US" altLang="zh-CN" i="1" dirty="0" err="1"/>
              <a:t>i</a:t>
            </a:r>
            <a:r>
              <a:rPr lang="zh-CN" altLang="en-US" dirty="0"/>
              <a:t>仅在第</a:t>
            </a:r>
            <a:r>
              <a:rPr lang="en-US" altLang="zh-CN" i="1" dirty="0"/>
              <a:t>r</a:t>
            </a:r>
            <a:r>
              <a:rPr lang="zh-CN" altLang="en-US" dirty="0"/>
              <a:t>位不同</a:t>
            </a:r>
          </a:p>
          <a:p>
            <a:pPr lvl="1"/>
            <a:r>
              <a:rPr lang="zh-CN" altLang="en-US" sz="2400" dirty="0"/>
              <a:t>权因子</a:t>
            </a:r>
            <a:r>
              <a:rPr lang="en-US" altLang="zh-CN" sz="2400" i="1" dirty="0"/>
              <a:t>ω</a:t>
            </a:r>
            <a:r>
              <a:rPr lang="zh-CN" altLang="en-US" sz="2400" dirty="0"/>
              <a:t>在</a:t>
            </a:r>
            <a:r>
              <a:rPr lang="en-US" altLang="zh-CN" sz="2400" dirty="0"/>
              <a:t>BF</a:t>
            </a:r>
            <a:r>
              <a:rPr lang="zh-CN" altLang="en-US" sz="2400" dirty="0"/>
              <a:t>网络中的计算方法</a:t>
            </a:r>
            <a:endParaRPr lang="en-US" altLang="zh-CN" sz="2400" dirty="0"/>
          </a:p>
          <a:p>
            <a:pPr lvl="2"/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中</a:t>
            </a:r>
            <a:r>
              <a:rPr lang="en-US" altLang="zh-CN" i="1" dirty="0"/>
              <a:t>ω</a:t>
            </a:r>
            <a:r>
              <a:rPr lang="zh-CN" altLang="en-US" dirty="0"/>
              <a:t>的指数为</a:t>
            </a:r>
            <a:r>
              <a:rPr lang="en-US" altLang="zh-CN" dirty="0"/>
              <a:t>exp(</a:t>
            </a:r>
            <a:r>
              <a:rPr lang="en-US" altLang="zh-CN" i="1" dirty="0" err="1"/>
              <a:t>r</a:t>
            </a:r>
            <a:r>
              <a:rPr lang="en-US" altLang="zh-CN" dirty="0" err="1"/>
              <a:t>,</a:t>
            </a:r>
            <a:r>
              <a:rPr lang="en-US" altLang="zh-CN" i="1" dirty="0" err="1"/>
              <a:t>i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exp(</a:t>
            </a:r>
            <a:r>
              <a:rPr lang="en-US" altLang="zh-CN" i="1" dirty="0" err="1"/>
              <a:t>r</a:t>
            </a:r>
            <a:r>
              <a:rPr lang="en-US" altLang="zh-CN" dirty="0" err="1"/>
              <a:t>,</a:t>
            </a:r>
            <a:r>
              <a:rPr lang="en-US" altLang="zh-CN" i="1" dirty="0" err="1"/>
              <a:t>i</a:t>
            </a:r>
            <a:r>
              <a:rPr lang="en-US" altLang="zh-CN" dirty="0"/>
              <a:t>)=(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…a</a:t>
            </a:r>
            <a:r>
              <a:rPr lang="en-US" altLang="zh-CN" baseline="-25000" dirty="0"/>
              <a:t>1</a:t>
            </a:r>
            <a:r>
              <a:rPr lang="en-US" altLang="zh-CN" dirty="0"/>
              <a:t>0…0)</a:t>
            </a:r>
          </a:p>
          <a:p>
            <a:pPr lvl="3"/>
            <a:r>
              <a:rPr lang="zh-CN" altLang="en-US" dirty="0"/>
              <a:t>即</a:t>
            </a:r>
            <a:r>
              <a:rPr lang="en-US" altLang="zh-CN" i="1" dirty="0" err="1"/>
              <a:t>i</a:t>
            </a:r>
            <a:r>
              <a:rPr lang="zh-CN" altLang="en-US" dirty="0"/>
              <a:t>的前</a:t>
            </a:r>
            <a:r>
              <a:rPr lang="en-US" altLang="zh-CN" i="1" dirty="0"/>
              <a:t>r</a:t>
            </a:r>
            <a:r>
              <a:rPr lang="zh-CN" altLang="en-US" dirty="0"/>
              <a:t>位取位序反，再后补</a:t>
            </a:r>
            <a:r>
              <a:rPr lang="en-US" altLang="zh-CN" dirty="0"/>
              <a:t>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BB1CAA1-2E98-4FF4-B6D4-2D45661AF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12073"/>
              </p:ext>
            </p:extLst>
          </p:nvPr>
        </p:nvGraphicFramePr>
        <p:xfrm>
          <a:off x="5148064" y="2852936"/>
          <a:ext cx="6840760" cy="345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96512" imgH="2065020" progId="Visio.Drawing.6">
                  <p:embed/>
                </p:oleObj>
              </mc:Choice>
              <mc:Fallback>
                <p:oleObj name="Visio" r:id="rId2" imgW="4096512" imgH="2065020" progId="Visio.Drawing.6">
                  <p:embed/>
                  <p:pic>
                    <p:nvPicPr>
                      <p:cNvPr id="20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852936"/>
                        <a:ext cx="6840760" cy="3450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B5D37-5D85-91D5-79DB-F6866667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SIMD-BF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14309-FBE8-2A90-6968-36111248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DC7255-20B5-5DCB-0209-707B47688548}"/>
              </a:ext>
            </a:extLst>
          </p:cNvPr>
          <p:cNvSpPr txBox="1"/>
          <p:nvPr/>
        </p:nvSpPr>
        <p:spPr>
          <a:xfrm>
            <a:off x="1331640" y="1183600"/>
            <a:ext cx="66247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SIMD-BF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par-do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d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=1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所有仅第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位不同且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的每对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par-do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(2.1)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exp(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(2.2)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exp(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1400" i="1" kern="1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400" b="1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par-do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(3.1)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exp(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1400" i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(3.2)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</a:t>
            </a:r>
            <a:endParaRPr lang="en-US" altLang="zh-CN" sz="1400" i="1" kern="1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(3.3)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/*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的位反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57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11.1 </a:t>
            </a:r>
            <a:r>
              <a:rPr lang="zh-CN" altLang="en-US" dirty="0">
                <a:solidFill>
                  <a:srgbClr val="FF0000"/>
                </a:solidFill>
              </a:rPr>
              <a:t>离散傅氏变换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11.2 </a:t>
            </a:r>
            <a:r>
              <a:rPr lang="zh-CN" altLang="en-US" dirty="0"/>
              <a:t>快速傅氏变换串行算法</a:t>
            </a:r>
            <a:endParaRPr lang="en-US" altLang="zh-CN" dirty="0"/>
          </a:p>
          <a:p>
            <a:r>
              <a:rPr lang="en-US" altLang="zh-CN" dirty="0"/>
              <a:t>11.3 </a:t>
            </a:r>
            <a:r>
              <a:rPr lang="zh-CN" altLang="en-US" dirty="0"/>
              <a:t>并行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4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SIMD-BF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  <a:p>
            <a:pPr lvl="1"/>
            <a:r>
              <a:rPr lang="zh-CN" altLang="en-US" dirty="0"/>
              <a:t>正确性</a:t>
            </a:r>
            <a:endParaRPr lang="en-US" altLang="zh-CN" dirty="0"/>
          </a:p>
          <a:p>
            <a:pPr lvl="2"/>
            <a:r>
              <a:rPr lang="zh-CN" altLang="en-US" dirty="0"/>
              <a:t>归纳法证明</a:t>
            </a:r>
          </a:p>
          <a:p>
            <a:pPr lvl="1"/>
            <a:r>
              <a:rPr lang="zh-CN" altLang="en-US" dirty="0"/>
              <a:t>时间分析</a:t>
            </a:r>
            <a:endParaRPr lang="en-US" altLang="zh-CN" dirty="0"/>
          </a:p>
          <a:p>
            <a:pPr lvl="2"/>
            <a:r>
              <a:rPr lang="zh-CN" altLang="en-US" sz="1800" dirty="0"/>
              <a:t>第</a:t>
            </a:r>
            <a:r>
              <a:rPr lang="en-US" altLang="zh-CN" sz="1800" dirty="0"/>
              <a:t>(1)</a:t>
            </a:r>
            <a:r>
              <a:rPr lang="zh-CN" altLang="en-US" sz="1800" dirty="0"/>
              <a:t>步时间：</a:t>
            </a:r>
            <a:r>
              <a:rPr lang="en-US" altLang="zh-CN" sz="1800" dirty="0"/>
              <a:t>O(1)</a:t>
            </a:r>
          </a:p>
          <a:p>
            <a:pPr lvl="2"/>
            <a:r>
              <a:rPr lang="zh-CN" altLang="en-US" sz="1800" dirty="0"/>
              <a:t>第</a:t>
            </a:r>
            <a:r>
              <a:rPr lang="en-US" altLang="zh-CN" sz="1800" dirty="0"/>
              <a:t>(2)</a:t>
            </a:r>
            <a:r>
              <a:rPr lang="zh-CN" altLang="en-US" sz="1800" dirty="0"/>
              <a:t>步时间：</a:t>
            </a:r>
            <a:r>
              <a:rPr lang="en-US" altLang="zh-CN" sz="1800" dirty="0"/>
              <a:t>O(</a:t>
            </a:r>
            <a:r>
              <a:rPr lang="en-US" altLang="zh-CN" sz="1800" dirty="0" err="1"/>
              <a:t>log</a:t>
            </a:r>
            <a:r>
              <a:rPr lang="en-US" altLang="zh-CN" sz="1800" i="1" dirty="0" err="1"/>
              <a:t>n</a:t>
            </a:r>
            <a:r>
              <a:rPr lang="en-US" altLang="zh-CN" sz="1800" dirty="0"/>
              <a:t>)</a:t>
            </a:r>
          </a:p>
          <a:p>
            <a:pPr lvl="3"/>
            <a:r>
              <a:rPr lang="zh-CN" altLang="en-US" dirty="0"/>
              <a:t>假定</a:t>
            </a:r>
            <a:r>
              <a:rPr lang="en-US" altLang="zh-CN" i="1" dirty="0" err="1"/>
              <a:t>ω</a:t>
            </a:r>
            <a:r>
              <a:rPr lang="en-US" altLang="zh-CN" baseline="30000" dirty="0" err="1"/>
              <a:t>exp</a:t>
            </a:r>
            <a:r>
              <a:rPr lang="en-US" altLang="zh-CN" baseline="30000" dirty="0"/>
              <a:t>(</a:t>
            </a:r>
            <a:r>
              <a:rPr lang="en-US" altLang="zh-CN" i="1" baseline="30000" dirty="0" err="1"/>
              <a:t>r</a:t>
            </a:r>
            <a:r>
              <a:rPr lang="en-US" altLang="zh-CN" baseline="30000" dirty="0" err="1"/>
              <a:t>,</a:t>
            </a:r>
            <a:r>
              <a:rPr lang="en-US" altLang="zh-CN" i="1" baseline="30000" dirty="0" err="1"/>
              <a:t>i</a:t>
            </a:r>
            <a:r>
              <a:rPr lang="en-US" altLang="zh-CN" baseline="30000" dirty="0"/>
              <a:t>)</a:t>
            </a:r>
            <a:r>
              <a:rPr lang="zh-CN" altLang="en-US" dirty="0"/>
              <a:t>已计算好，</a:t>
            </a:r>
            <a:r>
              <a:rPr lang="en-US" altLang="zh-CN" dirty="0"/>
              <a:t>(2.1)</a:t>
            </a:r>
            <a:r>
              <a:rPr lang="zh-CN" altLang="en-US" dirty="0"/>
              <a:t>和</a:t>
            </a:r>
            <a:r>
              <a:rPr lang="en-US" altLang="zh-CN" dirty="0"/>
              <a:t>(2.2)</a:t>
            </a:r>
            <a:r>
              <a:rPr lang="zh-CN" altLang="en-US" dirty="0"/>
              <a:t>的计算时间为</a:t>
            </a:r>
            <a:r>
              <a:rPr lang="en-US" altLang="zh-CN" dirty="0"/>
              <a:t>O(1)</a:t>
            </a:r>
          </a:p>
          <a:p>
            <a:pPr lvl="3"/>
            <a:r>
              <a:rPr lang="en-US" altLang="zh-CN" dirty="0"/>
              <a:t>(2.1)</a:t>
            </a:r>
            <a:r>
              <a:rPr lang="zh-CN" altLang="en-US" dirty="0"/>
              <a:t>和</a:t>
            </a:r>
            <a:r>
              <a:rPr lang="en-US" altLang="zh-CN" dirty="0"/>
              <a:t>(2.2)</a:t>
            </a:r>
            <a:r>
              <a:rPr lang="zh-CN" altLang="en-US" dirty="0"/>
              <a:t>的选路时间为</a:t>
            </a:r>
            <a:r>
              <a:rPr lang="en-US" altLang="zh-CN" dirty="0"/>
              <a:t>O(1)</a:t>
            </a:r>
          </a:p>
          <a:p>
            <a:pPr lvl="2"/>
            <a:r>
              <a:rPr lang="en-US" altLang="zh-CN" dirty="0"/>
              <a:t>t(</a:t>
            </a:r>
            <a:r>
              <a:rPr lang="en-US" altLang="zh-CN" i="1" dirty="0"/>
              <a:t>n</a:t>
            </a:r>
            <a:r>
              <a:rPr lang="en-US" altLang="zh-CN" dirty="0"/>
              <a:t>)=O(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p(</a:t>
            </a:r>
            <a:r>
              <a:rPr lang="en-US" altLang="zh-CN" i="1" dirty="0"/>
              <a:t>n</a:t>
            </a:r>
            <a:r>
              <a:rPr lang="en-US" altLang="zh-CN" dirty="0"/>
              <a:t>)=(1+log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en-US" altLang="zh-CN" dirty="0"/>
              <a:t>c(</a:t>
            </a:r>
            <a:r>
              <a:rPr lang="en-US" altLang="zh-CN" i="1" dirty="0"/>
              <a:t>n</a:t>
            </a:r>
            <a:r>
              <a:rPr lang="en-US" altLang="zh-CN" dirty="0"/>
              <a:t>)=O(</a:t>
            </a:r>
            <a:r>
              <a:rPr lang="en-US" altLang="zh-CN" i="1" dirty="0"/>
              <a:t>n</a:t>
            </a:r>
            <a:r>
              <a:rPr lang="en-US" altLang="zh-CN" dirty="0"/>
              <a:t>log</a:t>
            </a:r>
            <a:r>
              <a:rPr lang="en-US" altLang="zh-CN" baseline="30000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)=O(</a:t>
            </a:r>
            <a:r>
              <a:rPr lang="en-US" altLang="zh-CN" i="1" dirty="0"/>
              <a:t>n</a:t>
            </a:r>
            <a:r>
              <a:rPr lang="en-US" altLang="zh-CN" dirty="0"/>
              <a:t>), </a:t>
            </a:r>
            <a:r>
              <a:rPr lang="en-US" altLang="zh-CN" i="1" dirty="0"/>
              <a:t>E</a:t>
            </a:r>
            <a:r>
              <a:rPr lang="en-US" altLang="zh-CN" baseline="-25000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)=O(1/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11.1.2 </a:t>
            </a:r>
            <a:r>
              <a:rPr lang="zh-CN" altLang="en-US" dirty="0"/>
              <a:t>离散傅立叶变换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给定向量</a:t>
            </a:r>
            <a:r>
              <a:rPr lang="en-US" altLang="zh-CN" i="1" dirty="0"/>
              <a:t>A</a:t>
            </a:r>
            <a:r>
              <a:rPr lang="en-US" altLang="zh-CN" dirty="0"/>
              <a:t>=(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</a:p>
          <a:p>
            <a:pPr lvl="1"/>
            <a:r>
              <a:rPr lang="en-US" altLang="zh-CN" dirty="0"/>
              <a:t>DFT</a:t>
            </a:r>
            <a:r>
              <a:rPr lang="zh-CN" altLang="en-US" dirty="0"/>
              <a:t>将</a:t>
            </a:r>
            <a:r>
              <a:rPr lang="en-US" altLang="zh-CN" i="1" dirty="0"/>
              <a:t>A</a:t>
            </a:r>
            <a:r>
              <a:rPr lang="zh-CN" altLang="en-US" dirty="0"/>
              <a:t>变换</a:t>
            </a:r>
            <a:r>
              <a:rPr lang="en-US" altLang="zh-CN" i="1" dirty="0"/>
              <a:t>B</a:t>
            </a:r>
            <a:r>
              <a:rPr lang="en-US" altLang="zh-CN" dirty="0"/>
              <a:t>=(</a:t>
            </a:r>
            <a:r>
              <a:rPr lang="en-US" altLang="zh-CN" i="1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106" name="Object 2"/>
              <p:cNvSpPr txBox="1"/>
              <p:nvPr/>
            </p:nvSpPr>
            <p:spPr bwMode="auto">
              <a:xfrm>
                <a:off x="1011238" y="2708275"/>
                <a:ext cx="7121525" cy="32924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p>
                          </m:sSup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      0≤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次单位元根，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; 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写成矩阵形式为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51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238" y="2708275"/>
                <a:ext cx="7121525" cy="3292475"/>
              </a:xfrm>
              <a:prstGeom prst="rect">
                <a:avLst/>
              </a:prstGeom>
              <a:blipFill>
                <a:blip r:embed="rId3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11.1.2 </a:t>
            </a:r>
            <a:r>
              <a:rPr lang="zh-CN" altLang="en-US"/>
              <a:t>离散傅立叶变换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DFT</a:t>
            </a:r>
            <a:r>
              <a:rPr lang="zh-CN" altLang="en-US" dirty="0"/>
              <a:t>的顺序代码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1</a:t>
            </a:r>
            <a:r>
              <a:rPr lang="zh-CN" altLang="en-US" dirty="0"/>
              <a:t>需要计算</a:t>
            </a:r>
            <a:r>
              <a:rPr lang="en-US" altLang="zh-CN" i="1" dirty="0" err="1"/>
              <a:t>ω</a:t>
            </a:r>
            <a:r>
              <a:rPr lang="en-US" altLang="zh-CN" i="1" baseline="30000" dirty="0" err="1"/>
              <a:t>k</a:t>
            </a:r>
            <a:r>
              <a:rPr lang="en-US" altLang="zh-CN" baseline="30000" dirty="0"/>
              <a:t>*</a:t>
            </a:r>
            <a:r>
              <a:rPr lang="en-US" altLang="zh-CN" i="1" baseline="30000" dirty="0"/>
              <a:t>j</a:t>
            </a:r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2</a:t>
            </a:r>
            <a:r>
              <a:rPr lang="zh-CN" altLang="en-US" dirty="0"/>
              <a:t>的复杂度为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708920"/>
            <a:ext cx="3384376" cy="28083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cs typeface="+mn-cs"/>
              </a:rPr>
              <a:t>代码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cs typeface="+mn-cs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for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=0 to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-1 do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]=0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for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=0 to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-1 do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	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]=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]+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ω</a:t>
            </a:r>
            <a:r>
              <a:rPr kumimoji="0" lang="en-US" altLang="zh-CN" sz="2000" b="0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*</a:t>
            </a:r>
            <a:r>
              <a:rPr kumimoji="0" lang="en-US" altLang="zh-CN" sz="2000" b="0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end for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end for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2708920"/>
            <a:ext cx="4032250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zh-CN" altLang="en-US" sz="2400" dirty="0">
                <a:solidFill>
                  <a:schemeClr val="tx1"/>
                </a:solidFill>
              </a:rPr>
              <a:t>代码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ω</a:t>
            </a:r>
            <a:r>
              <a:rPr lang="en-US" altLang="zh-CN" sz="2000" baseline="30000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for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=0 to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-1 do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]=0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ω</a:t>
            </a:r>
            <a:r>
              <a:rPr lang="en-US" altLang="zh-CN" sz="2000" baseline="30000" dirty="0">
                <a:solidFill>
                  <a:schemeClr val="tx1"/>
                </a:solidFill>
              </a:rPr>
              <a:t>0</a:t>
            </a:r>
            <a:endParaRPr lang="en-US" altLang="zh-CN" sz="2000" dirty="0"/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for </a:t>
            </a:r>
            <a:r>
              <a:rPr lang="en-US" altLang="zh-CN" sz="2000" i="1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=0 to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-1 do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]=</a:t>
            </a:r>
            <a:r>
              <a:rPr lang="en-US" altLang="zh-CN" sz="2000" i="1" dirty="0">
                <a:solidFill>
                  <a:schemeClr val="tx1"/>
                </a:solidFill>
              </a:rPr>
              <a:t>b[j</a:t>
            </a:r>
            <a:r>
              <a:rPr lang="en-US" altLang="zh-CN" sz="2000" dirty="0">
                <a:solidFill>
                  <a:schemeClr val="tx1"/>
                </a:solidFill>
              </a:rPr>
              <a:t>]+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i="1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endParaRPr lang="en-US" altLang="zh-CN" sz="2000" i="1" dirty="0"/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end for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i="1" dirty="0">
                <a:solidFill>
                  <a:schemeClr val="tx1"/>
                </a:solidFill>
              </a:rPr>
              <a:t>ω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end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11.1.4 </a:t>
            </a:r>
            <a:r>
              <a:rPr lang="zh-CN" altLang="en-US" dirty="0"/>
              <a:t>离散傅氏变换的蝶式计算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蝶式计算示例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50" name="Object 2"/>
              <p:cNvSpPr txBox="1"/>
              <p:nvPr/>
            </p:nvSpPr>
            <p:spPr bwMode="auto">
              <a:xfrm>
                <a:off x="663574" y="1989138"/>
                <a:ext cx="7940873" cy="3887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对调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 ⇒</m:t>
                      </m:r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)−(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)−(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12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574" y="1989138"/>
                <a:ext cx="7940873" cy="3887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11.1.4 </a:t>
            </a:r>
            <a:r>
              <a:rPr lang="zh-CN" altLang="en-US"/>
              <a:t>离散傅氏变换的蝶式计算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蝶式计算流图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76931"/>
              </p:ext>
            </p:extLst>
          </p:nvPr>
        </p:nvGraphicFramePr>
        <p:xfrm>
          <a:off x="776288" y="2708275"/>
          <a:ext cx="754062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71951" imgH="951281" progId="Visio.Drawing.11">
                  <p:embed/>
                </p:oleObj>
              </mc:Choice>
              <mc:Fallback>
                <p:oleObj name="Visio" r:id="rId2" imgW="3571951" imgH="9512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708275"/>
                        <a:ext cx="754062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2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11.1.4 </a:t>
            </a:r>
            <a:r>
              <a:rPr lang="zh-CN" altLang="en-US"/>
              <a:t>离散傅氏变换的蝶式计算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蝶式计算流图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baseline="-25000" dirty="0"/>
              <a:t>6</a:t>
            </a:r>
            <a:r>
              <a:rPr lang="en-US" altLang="zh-CN" dirty="0"/>
              <a:t>=[(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)-(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6</a:t>
            </a:r>
            <a:r>
              <a:rPr lang="en-US" altLang="zh-CN" dirty="0"/>
              <a:t>)]-[(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5</a:t>
            </a:r>
            <a:r>
              <a:rPr lang="en-US" altLang="zh-CN" dirty="0"/>
              <a:t>)-(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7</a:t>
            </a:r>
            <a:r>
              <a:rPr lang="en-US" altLang="zh-CN" dirty="0"/>
              <a:t>)]</a:t>
            </a:r>
            <a:r>
              <a:rPr lang="en-US" altLang="zh-CN" i="1" dirty="0"/>
              <a:t>ω</a:t>
            </a:r>
            <a:r>
              <a:rPr lang="en-US" altLang="zh-CN" baseline="30000" dirty="0"/>
              <a:t>2</a:t>
            </a:r>
          </a:p>
          <a:p>
            <a:pPr lvl="1"/>
            <a:r>
              <a:rPr lang="zh-CN" altLang="en-US" dirty="0"/>
              <a:t>下行线结点处的权因子的确定问题</a:t>
            </a:r>
            <a:endParaRPr lang="en-US" altLang="zh-CN" dirty="0"/>
          </a:p>
          <a:p>
            <a:pPr lvl="1"/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的下标确定</a:t>
            </a:r>
            <a:r>
              <a:rPr lang="en-US" altLang="zh-CN" dirty="0"/>
              <a:t>:</a:t>
            </a:r>
            <a:r>
              <a:rPr lang="zh-CN" altLang="en-US" dirty="0"/>
              <a:t>取行号的位序反</a:t>
            </a:r>
            <a:endParaRPr lang="en-US" altLang="zh-CN" dirty="0"/>
          </a:p>
          <a:p>
            <a:pPr lvl="2"/>
            <a:r>
              <a:rPr lang="zh-CN" altLang="en-US" dirty="0"/>
              <a:t>行</a:t>
            </a:r>
            <a:r>
              <a:rPr lang="en-US" altLang="zh-CN" dirty="0"/>
              <a:t>3: 3=(011)</a:t>
            </a:r>
            <a:r>
              <a:rPr lang="en-US" altLang="zh-CN" baseline="-25000" dirty="0"/>
              <a:t>2</a:t>
            </a:r>
            <a:r>
              <a:rPr lang="en-US" altLang="zh-CN" dirty="0"/>
              <a:t>⇒(110)</a:t>
            </a:r>
            <a:r>
              <a:rPr lang="en-US" altLang="zh-CN" baseline="-25000" dirty="0"/>
              <a:t>2</a:t>
            </a:r>
            <a:r>
              <a:rPr lang="en-US" altLang="zh-CN" dirty="0"/>
              <a:t>=6⇒</a:t>
            </a:r>
            <a:r>
              <a:rPr lang="zh-CN" altLang="en-US" dirty="0"/>
              <a:t>行</a:t>
            </a:r>
            <a:r>
              <a:rPr lang="en-US" altLang="zh-CN" dirty="0"/>
              <a:t>3</a:t>
            </a:r>
            <a:r>
              <a:rPr lang="zh-CN" altLang="en-US" dirty="0"/>
              <a:t>的输出为</a:t>
            </a:r>
            <a:r>
              <a:rPr lang="en-US" altLang="zh-CN" i="1" dirty="0"/>
              <a:t>b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09002"/>
              </p:ext>
            </p:extLst>
          </p:nvPr>
        </p:nvGraphicFramePr>
        <p:xfrm>
          <a:off x="899492" y="1412776"/>
          <a:ext cx="7200900" cy="600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01491" imgH="3087929" progId="Visio.Drawing.11">
                  <p:embed/>
                </p:oleObj>
              </mc:Choice>
              <mc:Fallback>
                <p:oleObj name="Visio" r:id="rId3" imgW="3701491" imgH="30879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92" y="1412776"/>
                        <a:ext cx="7200900" cy="600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0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离散傅氏变换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11.2 </a:t>
            </a:r>
            <a:r>
              <a:rPr lang="zh-CN" altLang="en-US" dirty="0">
                <a:solidFill>
                  <a:srgbClr val="FF0000"/>
                </a:solidFill>
              </a:rPr>
              <a:t>快速傅氏变换串行算法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11.3 </a:t>
            </a:r>
            <a:r>
              <a:rPr lang="zh-CN" altLang="en-US" dirty="0"/>
              <a:t>并行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6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蝶式递归计算原理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为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/2</a:t>
                </a:r>
                <a:r>
                  <a:rPr lang="zh-CN" altLang="en-US" dirty="0"/>
                  <a:t>次单位元根，则有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i="1" dirty="0"/>
                  <a:t>ω</a:t>
                </a:r>
                <a:r>
                  <a:rPr lang="en-US" altLang="zh-CN" baseline="30000" dirty="0"/>
                  <a:t>2</a:t>
                </a:r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向量的偶数项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 </a:t>
                </a:r>
                <a:r>
                  <a:rPr lang="en-US" altLang="zh-CN" i="1" dirty="0"/>
                  <a:t>b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-2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  <a:r>
                  <a:rPr lang="zh-CN" altLang="en-US" dirty="0"/>
                  <a:t>和奇数项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,…, </a:t>
                </a:r>
                <a:r>
                  <a:rPr lang="en-US" altLang="zh-CN" i="1" dirty="0"/>
                  <a:t>b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-1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  <a:r>
                  <a:rPr lang="zh-CN" altLang="en-US" dirty="0"/>
                  <a:t>分别记为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′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′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,…, </a:t>
                </a:r>
                <a:r>
                  <a:rPr lang="en-US" altLang="zh-CN" i="1" dirty="0" err="1"/>
                  <a:t>b</a:t>
                </a:r>
                <a:r>
                  <a:rPr lang="en-US" altLang="zh-CN" dirty="0" err="1"/>
                  <a:t>′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baseline="-25000" dirty="0"/>
                  <a:t>/2-1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″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″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,…, </a:t>
                </a:r>
                <a:r>
                  <a:rPr lang="en-US" altLang="zh-CN" i="1" dirty="0" err="1"/>
                  <a:t>b</a:t>
                </a:r>
                <a:r>
                  <a:rPr lang="en-US" altLang="zh-CN" dirty="0" err="1"/>
                  <a:t>″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baseline="-25000" dirty="0"/>
                  <a:t>/2-1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</a:p>
              <a:p>
                <a:pPr lvl="1"/>
                <a:r>
                  <a:rPr lang="zh-CN" altLang="en-US" dirty="0"/>
                  <a:t>注意推导中反复使用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n</a:t>
                </a:r>
                <a:r>
                  <a:rPr lang="en-US" altLang="zh-CN" dirty="0"/>
                  <a:t>=1, 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n</a:t>
                </a:r>
                <a:r>
                  <a:rPr lang="en-US" altLang="zh-CN" baseline="30000" dirty="0"/>
                  <a:t>/2</a:t>
                </a:r>
                <a:r>
                  <a:rPr lang="en-US" altLang="zh-CN" dirty="0"/>
                  <a:t>=-1, 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ln</a:t>
                </a:r>
                <a:r>
                  <a:rPr lang="en-US" altLang="zh-CN" dirty="0"/>
                  <a:t>=1, 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ln</a:t>
                </a:r>
                <a:r>
                  <a:rPr lang="en-US" altLang="zh-CN" baseline="30000" dirty="0" err="1"/>
                  <a:t>+</a:t>
                </a:r>
                <a:r>
                  <a:rPr lang="en-US" altLang="zh-CN" i="1" baseline="30000" dirty="0" err="1"/>
                  <a:t>p</a:t>
                </a:r>
                <a:r>
                  <a:rPr lang="en-US" altLang="zh-CN" dirty="0"/>
                  <a:t>=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p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176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4356"/>
              </p:ext>
            </p:extLst>
          </p:nvPr>
        </p:nvGraphicFramePr>
        <p:xfrm>
          <a:off x="2195513" y="3429000"/>
          <a:ext cx="4392612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21589" imgH="2107620" progId="Visio.Drawing.11">
                  <p:embed/>
                </p:oleObj>
              </mc:Choice>
              <mc:Fallback>
                <p:oleObj name="Visio" r:id="rId3" imgW="2721589" imgH="210762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4392612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10 线性方程组的求解</Template>
  <TotalTime>3741</TotalTime>
  <Words>1729</Words>
  <Application>Microsoft Office PowerPoint</Application>
  <PresentationFormat>全屏显示(4:3)</PresentationFormat>
  <Paragraphs>170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</vt:lpstr>
      <vt:lpstr>Wingdings 3</vt:lpstr>
      <vt:lpstr>质朴</vt:lpstr>
      <vt:lpstr>Visio</vt:lpstr>
      <vt:lpstr>第十一章 快速傅里叶变换</vt:lpstr>
      <vt:lpstr>第十一章 快速傅里叶变换</vt:lpstr>
      <vt:lpstr>11.1.2 离散傅立叶变换</vt:lpstr>
      <vt:lpstr>11.1.2 离散傅立叶变换</vt:lpstr>
      <vt:lpstr>11.1.4 离散傅氏变换的蝶式计算</vt:lpstr>
      <vt:lpstr>11.1.4 离散傅氏变换的蝶式计算</vt:lpstr>
      <vt:lpstr>11.1.4 离散傅氏变换的蝶式计算</vt:lpstr>
      <vt:lpstr>第十一章 快速傅里叶变换</vt:lpstr>
      <vt:lpstr>11.2.2 串行FFT递归算法</vt:lpstr>
      <vt:lpstr>11.2.2 串行FFT递归算法</vt:lpstr>
      <vt:lpstr>11.2.2 串行FFT递归算法</vt:lpstr>
      <vt:lpstr>11.2.2 串行FFT递归算法</vt:lpstr>
      <vt:lpstr>11.2.2 串行FFT递归算法</vt:lpstr>
      <vt:lpstr>第十一章 快速傅里叶变换</vt:lpstr>
      <vt:lpstr>11.3 并行FFT算法</vt:lpstr>
      <vt:lpstr>11.3.1 SIMD-MC2上FFT算法</vt:lpstr>
      <vt:lpstr>11.3.1 SIMD-MC2上FFT算法</vt:lpstr>
      <vt:lpstr>11.3.2 SIMD-BF上FFT算法</vt:lpstr>
      <vt:lpstr>11.3.2 SIMD-BF上FFT算法</vt:lpstr>
      <vt:lpstr>11.3.2 SIMD-BF上FFT算法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并行计算与并行计算机结构模型</dc:title>
  <dc:creator>kzlu</dc:creator>
  <cp:lastModifiedBy>克中 陆</cp:lastModifiedBy>
  <cp:revision>169</cp:revision>
  <dcterms:created xsi:type="dcterms:W3CDTF">2011-06-21T07:53:43Z</dcterms:created>
  <dcterms:modified xsi:type="dcterms:W3CDTF">2023-06-01T07:37:58Z</dcterms:modified>
</cp:coreProperties>
</file>