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6" r:id="rId2"/>
    <p:sldId id="259" r:id="rId3"/>
    <p:sldId id="268" r:id="rId4"/>
    <p:sldId id="269" r:id="rId5"/>
    <p:sldId id="270" r:id="rId6"/>
    <p:sldId id="271" r:id="rId7"/>
    <p:sldId id="272" r:id="rId8"/>
    <p:sldId id="273" r:id="rId9"/>
    <p:sldId id="274" r:id="rId10"/>
    <p:sldId id="275" r:id="rId11"/>
    <p:sldId id="276" r:id="rId12"/>
    <p:sldId id="277" r:id="rId13"/>
    <p:sldId id="278" r:id="rId14"/>
    <p:sldId id="279" r:id="rId15"/>
    <p:sldId id="281" r:id="rId16"/>
    <p:sldId id="316" r:id="rId17"/>
    <p:sldId id="317" r:id="rId18"/>
    <p:sldId id="318" r:id="rId19"/>
    <p:sldId id="282" r:id="rId20"/>
    <p:sldId id="284" r:id="rId21"/>
    <p:sldId id="285" r:id="rId22"/>
    <p:sldId id="287" r:id="rId23"/>
    <p:sldId id="288" r:id="rId24"/>
    <p:sldId id="294" r:id="rId25"/>
    <p:sldId id="289" r:id="rId26"/>
    <p:sldId id="290" r:id="rId27"/>
    <p:sldId id="292" r:id="rId28"/>
    <p:sldId id="291" r:id="rId29"/>
    <p:sldId id="293" r:id="rId30"/>
    <p:sldId id="295" r:id="rId31"/>
    <p:sldId id="296" r:id="rId32"/>
    <p:sldId id="298" r:id="rId33"/>
    <p:sldId id="299" r:id="rId34"/>
    <p:sldId id="300" r:id="rId35"/>
    <p:sldId id="302" r:id="rId36"/>
    <p:sldId id="303" r:id="rId37"/>
    <p:sldId id="304" r:id="rId38"/>
    <p:sldId id="305" r:id="rId39"/>
    <p:sldId id="306" r:id="rId40"/>
    <p:sldId id="307" r:id="rId41"/>
    <p:sldId id="308" r:id="rId42"/>
    <p:sldId id="309" r:id="rId43"/>
    <p:sldId id="315" r:id="rId44"/>
    <p:sldId id="310" r:id="rId45"/>
    <p:sldId id="311" r:id="rId46"/>
    <p:sldId id="312" r:id="rId47"/>
    <p:sldId id="313" r:id="rId48"/>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476" autoAdjust="0"/>
  </p:normalViewPr>
  <p:slideViewPr>
    <p:cSldViewPr>
      <p:cViewPr varScale="1">
        <p:scale>
          <a:sx n="63" d="100"/>
          <a:sy n="63" d="100"/>
        </p:scale>
        <p:origin x="72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2023/3/30</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3631011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2023/3/30</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3324291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15</a:t>
            </a:fld>
            <a:endParaRPr lang="zh-CN" altLang="en-US"/>
          </a:p>
        </p:txBody>
      </p:sp>
    </p:spTree>
    <p:extLst>
      <p:ext uri="{BB962C8B-B14F-4D97-AF65-F5344CB8AC3E}">
        <p14:creationId xmlns:p14="http://schemas.microsoft.com/office/powerpoint/2010/main" val="385615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16</a:t>
            </a:fld>
            <a:endParaRPr lang="zh-CN" altLang="en-US"/>
          </a:p>
        </p:txBody>
      </p:sp>
    </p:spTree>
    <p:extLst>
      <p:ext uri="{BB962C8B-B14F-4D97-AF65-F5344CB8AC3E}">
        <p14:creationId xmlns:p14="http://schemas.microsoft.com/office/powerpoint/2010/main" val="233056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17</a:t>
            </a:fld>
            <a:endParaRPr lang="zh-CN" altLang="en-US"/>
          </a:p>
        </p:txBody>
      </p:sp>
    </p:spTree>
    <p:extLst>
      <p:ext uri="{BB962C8B-B14F-4D97-AF65-F5344CB8AC3E}">
        <p14:creationId xmlns:p14="http://schemas.microsoft.com/office/powerpoint/2010/main" val="108329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18</a:t>
            </a:fld>
            <a:endParaRPr lang="zh-CN" altLang="en-US"/>
          </a:p>
        </p:txBody>
      </p:sp>
    </p:spTree>
    <p:extLst>
      <p:ext uri="{BB962C8B-B14F-4D97-AF65-F5344CB8AC3E}">
        <p14:creationId xmlns:p14="http://schemas.microsoft.com/office/powerpoint/2010/main" val="30542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27</a:t>
            </a:fld>
            <a:endParaRPr lang="zh-CN" altLang="en-US"/>
          </a:p>
        </p:txBody>
      </p:sp>
    </p:spTree>
    <p:extLst>
      <p:ext uri="{BB962C8B-B14F-4D97-AF65-F5344CB8AC3E}">
        <p14:creationId xmlns:p14="http://schemas.microsoft.com/office/powerpoint/2010/main" val="72436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34</a:t>
            </a:fld>
            <a:endParaRPr lang="zh-CN" altLang="en-US"/>
          </a:p>
        </p:txBody>
      </p:sp>
    </p:spTree>
    <p:extLst>
      <p:ext uri="{BB962C8B-B14F-4D97-AF65-F5344CB8AC3E}">
        <p14:creationId xmlns:p14="http://schemas.microsoft.com/office/powerpoint/2010/main" val="4224776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46</a:t>
            </a:fld>
            <a:endParaRPr lang="zh-CN" altLang="en-US"/>
          </a:p>
        </p:txBody>
      </p:sp>
    </p:spTree>
    <p:extLst>
      <p:ext uri="{BB962C8B-B14F-4D97-AF65-F5344CB8AC3E}">
        <p14:creationId xmlns:p14="http://schemas.microsoft.com/office/powerpoint/2010/main" val="2488715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2023/3/30</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2023/3/30</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2023/3/30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2023/3/30</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2023/3/30</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2023/3/30</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2023/3/30</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2023/3/30</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2023/3/30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2023/3/30</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2023/3/30</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2023/3/30</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dirty="0"/>
              <a:t>第十四章 共享存储系统并行编程</a:t>
            </a:r>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编译制导</a:t>
            </a:r>
            <a:endParaRPr lang="en-US" altLang="zh-CN" dirty="0"/>
          </a:p>
          <a:p>
            <a:pPr lvl="1"/>
            <a:r>
              <a:rPr lang="zh-CN" altLang="en-US" dirty="0"/>
              <a:t>编译制导语句的作用域</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graphicFrame>
        <p:nvGraphicFramePr>
          <p:cNvPr id="5" name="Group 40"/>
          <p:cNvGraphicFramePr>
            <a:graphicFrameLocks/>
          </p:cNvGraphicFramePr>
          <p:nvPr/>
        </p:nvGraphicFramePr>
        <p:xfrm>
          <a:off x="755576" y="2060848"/>
          <a:ext cx="7920880" cy="4419600"/>
        </p:xfrm>
        <a:graphic>
          <a:graphicData uri="http://schemas.openxmlformats.org/drawingml/2006/table">
            <a:tbl>
              <a:tblPr>
                <a:tableStyleId>{5940675A-B579-460E-94D1-54222C63F5DA}</a:tableStyleId>
              </a:tblPr>
              <a:tblGrid>
                <a:gridCol w="3924899">
                  <a:extLst>
                    <a:ext uri="{9D8B030D-6E8A-4147-A177-3AD203B41FA5}">
                      <a16:colId xmlns:a16="http://schemas.microsoft.com/office/drawing/2014/main" val="20000"/>
                    </a:ext>
                  </a:extLst>
                </a:gridCol>
                <a:gridCol w="3995981">
                  <a:extLst>
                    <a:ext uri="{9D8B030D-6E8A-4147-A177-3AD203B41FA5}">
                      <a16:colId xmlns:a16="http://schemas.microsoft.com/office/drawing/2014/main" val="20001"/>
                    </a:ext>
                  </a:extLst>
                </a:gridCol>
              </a:tblGrid>
              <a:tr h="316835">
                <a:tc gridSpan="2">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zh-CN" altLang="en-US" sz="1600" u="none" strike="noStrike" cap="none" normalizeH="0" baseline="0" dirty="0">
                          <a:ln>
                            <a:noFill/>
                          </a:ln>
                          <a:effectLst/>
                          <a:latin typeface="+mn-lt"/>
                          <a:ea typeface="+mn-ea"/>
                        </a:rPr>
                        <a:t>动态范围</a:t>
                      </a:r>
                      <a:endParaRPr kumimoji="0" lang="en-US" altLang="zh-CN" sz="1600" b="0" i="0" u="none" strike="noStrike" cap="none" normalizeH="0" baseline="0" dirty="0">
                        <a:ln>
                          <a:noFill/>
                        </a:ln>
                        <a:solidFill>
                          <a:schemeClr val="tx1"/>
                        </a:solidFill>
                        <a:effectLst/>
                        <a:latin typeface="+mn-lt"/>
                        <a:ea typeface="+mn-ea"/>
                      </a:endParaRPr>
                    </a:p>
                  </a:txBody>
                  <a:tcPr horzOverflow="overflow"/>
                </a:tc>
                <a:tc hMerge="1">
                  <a:txBody>
                    <a:bodyPr/>
                    <a:lstStyle/>
                    <a:p>
                      <a:endParaRPr lang="zh-CN" altLang="en-US"/>
                    </a:p>
                  </a:txBody>
                  <a:tcPr/>
                </a:tc>
                <a:extLst>
                  <a:ext uri="{0D108BD9-81ED-4DB2-BD59-A6C34878D82A}">
                    <a16:rowId xmlns:a16="http://schemas.microsoft.com/office/drawing/2014/main" val="10000"/>
                  </a:ext>
                </a:extLst>
              </a:tr>
              <a:tr h="777686">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zh-CN" altLang="en-US" sz="1600" u="none" strike="noStrike" cap="none" normalizeH="0" baseline="0" dirty="0">
                          <a:ln>
                            <a:noFill/>
                          </a:ln>
                          <a:effectLst/>
                          <a:latin typeface="+mn-lt"/>
                          <a:ea typeface="+mn-ea"/>
                        </a:rPr>
                        <a:t>静态范围</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for</a:t>
                      </a:r>
                      <a:r>
                        <a:rPr kumimoji="0" lang="zh-CN" altLang="en-US" sz="1600" u="none" strike="noStrike" cap="none" normalizeH="0" baseline="0" dirty="0">
                          <a:ln>
                            <a:noFill/>
                          </a:ln>
                          <a:effectLst/>
                          <a:latin typeface="+mn-lt"/>
                          <a:ea typeface="+mn-ea"/>
                        </a:rPr>
                        <a:t>语句出现在一个封闭的并行域中</a:t>
                      </a:r>
                      <a:endParaRPr kumimoji="0" lang="zh-CN" altLang="en-US"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zh-CN" altLang="en-US" sz="1600" u="none" strike="noStrike" cap="none" normalizeH="0" baseline="0" dirty="0">
                          <a:ln>
                            <a:noFill/>
                          </a:ln>
                          <a:effectLst/>
                          <a:latin typeface="+mn-lt"/>
                          <a:ea typeface="+mn-ea"/>
                        </a:rPr>
                        <a:t>孤立语句</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critical</a:t>
                      </a:r>
                      <a:r>
                        <a:rPr kumimoji="0" lang="zh-CN" altLang="en-US" sz="1600" u="none" strike="noStrike" cap="none" normalizeH="0" baseline="0" dirty="0">
                          <a:ln>
                            <a:noFill/>
                          </a:ln>
                          <a:effectLst/>
                          <a:latin typeface="+mn-lt"/>
                          <a:ea typeface="+mn-ea"/>
                        </a:rPr>
                        <a:t>和</a:t>
                      </a:r>
                      <a:r>
                        <a:rPr kumimoji="0" lang="en-US" altLang="zh-CN" sz="1600" u="none" strike="noStrike" cap="none" normalizeH="0" baseline="0" dirty="0">
                          <a:ln>
                            <a:noFill/>
                          </a:ln>
                          <a:effectLst/>
                          <a:latin typeface="+mn-lt"/>
                          <a:ea typeface="+mn-ea"/>
                        </a:rPr>
                        <a:t>sections</a:t>
                      </a:r>
                      <a:r>
                        <a:rPr kumimoji="0" lang="zh-CN" altLang="en-US" sz="1600" u="none" strike="noStrike" cap="none" normalizeH="0" baseline="0" dirty="0">
                          <a:ln>
                            <a:noFill/>
                          </a:ln>
                          <a:effectLst/>
                          <a:latin typeface="+mn-lt"/>
                          <a:ea typeface="+mn-ea"/>
                        </a:rPr>
                        <a:t>语句出现在封闭的并行域之外</a:t>
                      </a:r>
                      <a:endParaRPr kumimoji="0" lang="en-US" altLang="zh-CN"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1"/>
                  </a:ext>
                </a:extLst>
              </a:tr>
              <a:tr h="3081942">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parallel</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for</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for(…){</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sub1();</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sub2();</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endParaRPr kumimoji="0" lang="en-US" altLang="zh-CN" sz="1600" b="0" i="0" u="none" strike="noStrike" cap="none" normalizeH="0" baseline="0" dirty="0">
                        <a:ln>
                          <a:noFill/>
                        </a:ln>
                        <a:solidFill>
                          <a:schemeClr val="tx1"/>
                        </a:solidFill>
                        <a:effectLst/>
                        <a:latin typeface="+mn-lt"/>
                        <a:ea typeface="+mn-ea"/>
                      </a:endParaRPr>
                    </a:p>
                  </a:txBody>
                  <a:tcPr horzOverflow="overflow"/>
                </a:tc>
                <a:tc>
                  <a:txBody>
                    <a:bodyPr/>
                    <a:lstStyle/>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void sub1()</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critical</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void sub2()</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pragma</a:t>
                      </a:r>
                      <a:r>
                        <a:rPr kumimoji="0" lang="en-US" altLang="zh-CN" sz="1600" u="none" strike="noStrike" cap="none" normalizeH="0" baseline="0" dirty="0">
                          <a:ln>
                            <a:noFill/>
                          </a:ln>
                          <a:effectLst/>
                          <a:latin typeface="+mn-lt"/>
                          <a:ea typeface="+mn-ea"/>
                        </a:rPr>
                        <a:t> </a:t>
                      </a:r>
                      <a:r>
                        <a:rPr kumimoji="0" lang="en-US" altLang="zh-CN" sz="1600" u="none" strike="noStrike" cap="none" normalizeH="0" baseline="0" dirty="0" err="1">
                          <a:ln>
                            <a:noFill/>
                          </a:ln>
                          <a:effectLst/>
                          <a:latin typeface="+mn-lt"/>
                          <a:ea typeface="+mn-ea"/>
                        </a:rPr>
                        <a:t>omp</a:t>
                      </a:r>
                      <a:r>
                        <a:rPr kumimoji="0" lang="en-US" altLang="zh-CN" sz="1600" u="none" strike="noStrike" cap="none" normalizeH="0" baseline="0" dirty="0">
                          <a:ln>
                            <a:noFill/>
                          </a:ln>
                          <a:effectLst/>
                          <a:latin typeface="+mn-lt"/>
                          <a:ea typeface="+mn-ea"/>
                        </a:rPr>
                        <a:t> sections</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    …</a:t>
                      </a:r>
                    </a:p>
                    <a:p>
                      <a:pPr marL="0" marR="0" lvl="0" indent="0" algn="l" defTabSz="914400" rtl="0" eaLnBrk="1" fontAlgn="base" latinLnBrk="0" hangingPunct="1">
                        <a:lnSpc>
                          <a:spcPct val="100000"/>
                        </a:lnSpc>
                        <a:spcBef>
                          <a:spcPts val="0"/>
                        </a:spcBef>
                        <a:spcAft>
                          <a:spcPct val="0"/>
                        </a:spcAft>
                        <a:buClr>
                          <a:schemeClr val="folHlink"/>
                        </a:buClr>
                        <a:buSzPct val="85000"/>
                        <a:buFont typeface="Wingdings 2" pitchFamily="18" charset="2"/>
                        <a:buNone/>
                        <a:tabLst/>
                      </a:pPr>
                      <a:r>
                        <a:rPr kumimoji="0" lang="en-US" altLang="zh-CN" sz="1600" u="none" strike="noStrike" cap="none" normalizeH="0" baseline="0" dirty="0">
                          <a:ln>
                            <a:noFill/>
                          </a:ln>
                          <a:effectLst/>
                          <a:latin typeface="+mn-lt"/>
                          <a:ea typeface="+mn-ea"/>
                        </a:rPr>
                        <a:t>}</a:t>
                      </a:r>
                      <a:endParaRPr kumimoji="0" lang="en-US" altLang="zh-CN" sz="1600" b="0" i="0" u="none" strike="noStrike" cap="none" normalizeH="0" baseline="0" dirty="0">
                        <a:ln>
                          <a:noFill/>
                        </a:ln>
                        <a:solidFill>
                          <a:schemeClr val="tx1"/>
                        </a:solidFill>
                        <a:effectLst/>
                        <a:latin typeface="+mn-lt"/>
                        <a:ea typeface="+mn-ea"/>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并行域结构</a:t>
            </a:r>
            <a:endParaRPr lang="en-US" altLang="zh-CN" dirty="0"/>
          </a:p>
          <a:p>
            <a:pPr lvl="1"/>
            <a:r>
              <a:rPr lang="zh-CN" altLang="zh-CN" dirty="0"/>
              <a:t>一个能被多个线程执行的程序块</a:t>
            </a:r>
            <a:endParaRPr lang="en-US" altLang="zh-CN" dirty="0"/>
          </a:p>
          <a:p>
            <a:pPr lvl="1"/>
            <a:r>
              <a:rPr lang="zh-CN" altLang="zh-CN" dirty="0"/>
              <a:t>是最基本的</a:t>
            </a:r>
            <a:r>
              <a:rPr lang="en-US" altLang="zh-CN" dirty="0" err="1"/>
              <a:t>OpenMP</a:t>
            </a:r>
            <a:r>
              <a:rPr lang="zh-CN" altLang="zh-CN" dirty="0"/>
              <a:t>并行结构</a:t>
            </a:r>
            <a:endParaRPr lang="en-US" altLang="zh-CN" dirty="0"/>
          </a:p>
          <a:p>
            <a:pPr lvl="1"/>
            <a:r>
              <a:rPr lang="zh-CN" altLang="en-US" dirty="0"/>
              <a:t>语句格式：</a:t>
            </a:r>
          </a:p>
          <a:p>
            <a:pPr lvl="1">
              <a:buNone/>
            </a:pPr>
            <a:r>
              <a:rPr lang="en-US" altLang="zh-CN" sz="1800" dirty="0"/>
              <a:t>	#</a:t>
            </a:r>
            <a:r>
              <a:rPr lang="en-US" altLang="zh-CN" sz="1800" dirty="0" err="1"/>
              <a:t>pragma</a:t>
            </a:r>
            <a:r>
              <a:rPr lang="en-US" altLang="zh-CN" sz="1800" dirty="0"/>
              <a:t> </a:t>
            </a:r>
            <a:r>
              <a:rPr lang="en-US" altLang="zh-CN" sz="1800" dirty="0" err="1"/>
              <a:t>omp</a:t>
            </a:r>
            <a:r>
              <a:rPr lang="en-US" altLang="zh-CN" sz="1800" dirty="0"/>
              <a:t> parallel [clause[[,]clause]…]newline</a:t>
            </a:r>
          </a:p>
          <a:p>
            <a:pPr lvl="1">
              <a:buNone/>
            </a:pPr>
            <a:r>
              <a:rPr lang="en-US" altLang="zh-CN" sz="1800" dirty="0"/>
              <a:t>	clause=</a:t>
            </a:r>
          </a:p>
          <a:p>
            <a:pPr lvl="1">
              <a:buNone/>
            </a:pPr>
            <a:r>
              <a:rPr lang="en-US" altLang="zh-CN" sz="1800" dirty="0"/>
              <a:t>		if(scalar-expression)</a:t>
            </a:r>
          </a:p>
          <a:p>
            <a:pPr lvl="1">
              <a:buNone/>
            </a:pPr>
            <a:r>
              <a:rPr lang="en-US" altLang="zh-CN" sz="1800" dirty="0"/>
              <a:t>		private(list)</a:t>
            </a:r>
          </a:p>
          <a:p>
            <a:pPr lvl="2">
              <a:buNone/>
            </a:pPr>
            <a:r>
              <a:rPr lang="en-US" altLang="zh-CN" sz="1800" dirty="0"/>
              <a:t>		</a:t>
            </a:r>
            <a:r>
              <a:rPr lang="en-US" altLang="zh-CN" sz="1800" dirty="0" err="1"/>
              <a:t>firstprivate</a:t>
            </a:r>
            <a:r>
              <a:rPr lang="en-US" altLang="zh-CN" sz="1800" dirty="0"/>
              <a:t>(list)</a:t>
            </a:r>
          </a:p>
          <a:p>
            <a:pPr lvl="2">
              <a:buNone/>
            </a:pPr>
            <a:r>
              <a:rPr lang="en-US" altLang="zh-CN" sz="1800" dirty="0"/>
              <a:t>		default(shared | none)</a:t>
            </a:r>
          </a:p>
          <a:p>
            <a:pPr lvl="2">
              <a:buNone/>
            </a:pPr>
            <a:r>
              <a:rPr lang="en-US" altLang="zh-CN" sz="1800" dirty="0"/>
              <a:t>		shared(list)</a:t>
            </a:r>
          </a:p>
          <a:p>
            <a:pPr lvl="2">
              <a:buNone/>
            </a:pPr>
            <a:r>
              <a:rPr lang="en-US" altLang="zh-CN" sz="1800" dirty="0"/>
              <a:t>		</a:t>
            </a:r>
            <a:r>
              <a:rPr lang="en-US" altLang="zh-CN" sz="1800" dirty="0" err="1"/>
              <a:t>copyin</a:t>
            </a:r>
            <a:r>
              <a:rPr lang="en-US" altLang="zh-CN" sz="1800" dirty="0"/>
              <a:t>(list)</a:t>
            </a:r>
          </a:p>
          <a:p>
            <a:pPr lvl="2">
              <a:buNone/>
            </a:pPr>
            <a:r>
              <a:rPr lang="en-US" altLang="zh-CN" sz="1800" dirty="0"/>
              <a:t>		reduction(operator: list)</a:t>
            </a:r>
          </a:p>
          <a:p>
            <a:pPr lvl="2">
              <a:buNone/>
            </a:pPr>
            <a:r>
              <a:rPr lang="en-US" altLang="zh-CN" sz="1800" dirty="0"/>
              <a:t>		</a:t>
            </a:r>
            <a:r>
              <a:rPr lang="en-US" altLang="zh-CN" sz="1800" dirty="0" err="1"/>
              <a:t>num_threads</a:t>
            </a:r>
            <a:r>
              <a:rPr lang="en-US" altLang="zh-CN" sz="1800" dirty="0"/>
              <a:t>(integer-expression)</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并行域结构</a:t>
            </a:r>
            <a:endParaRPr lang="en-US" altLang="zh-CN" dirty="0"/>
          </a:p>
          <a:p>
            <a:pPr lvl="1"/>
            <a:r>
              <a:rPr lang="zh-CN" altLang="zh-CN" dirty="0"/>
              <a:t>当并行域开始时，</a:t>
            </a:r>
            <a:r>
              <a:rPr lang="zh-CN" altLang="en-US" dirty="0"/>
              <a:t>多</a:t>
            </a:r>
            <a:r>
              <a:rPr lang="zh-CN" altLang="zh-CN" dirty="0"/>
              <a:t>个线程都会执行</a:t>
            </a:r>
            <a:r>
              <a:rPr lang="zh-CN" altLang="en-US" dirty="0"/>
              <a:t>并行域中的</a:t>
            </a:r>
            <a:r>
              <a:rPr lang="zh-CN" altLang="zh-CN" dirty="0"/>
              <a:t>代码</a:t>
            </a:r>
            <a:endParaRPr lang="en-US" altLang="zh-CN" dirty="0"/>
          </a:p>
          <a:p>
            <a:pPr lvl="1"/>
            <a:r>
              <a:rPr lang="zh-CN" altLang="en-US" dirty="0"/>
              <a:t>当</a:t>
            </a:r>
            <a:r>
              <a:rPr lang="zh-CN" altLang="zh-CN" dirty="0"/>
              <a:t>并行域结束时，只有主线程继续执行</a:t>
            </a:r>
          </a:p>
          <a:p>
            <a:pPr lvl="1"/>
            <a:r>
              <a:rPr lang="zh-CN" altLang="zh-CN" dirty="0"/>
              <a:t>并行域的线程数由下列因素决定，且优先级递减：</a:t>
            </a:r>
            <a:endParaRPr lang="en-US" altLang="zh-CN" dirty="0"/>
          </a:p>
          <a:p>
            <a:pPr lvl="2"/>
            <a:r>
              <a:rPr lang="zh-CN" altLang="zh-CN" dirty="0"/>
              <a:t>使用库函数</a:t>
            </a:r>
            <a:r>
              <a:rPr lang="en-US" altLang="zh-CN" dirty="0" err="1"/>
              <a:t>omp_set_num_threads</a:t>
            </a:r>
            <a:endParaRPr lang="en-US" altLang="zh-CN" dirty="0"/>
          </a:p>
          <a:p>
            <a:pPr lvl="2"/>
            <a:r>
              <a:rPr lang="zh-CN" altLang="zh-CN" dirty="0"/>
              <a:t>设置环境变量</a:t>
            </a:r>
            <a:r>
              <a:rPr lang="en-US" altLang="zh-CN" dirty="0"/>
              <a:t>OMP_NUM_THREADS</a:t>
            </a:r>
          </a:p>
          <a:p>
            <a:pPr lvl="2"/>
            <a:r>
              <a:rPr lang="zh-CN" altLang="zh-CN" dirty="0"/>
              <a:t>由实现决定的缺省值</a:t>
            </a:r>
            <a:endParaRPr lang="en-US" altLang="zh-CN" dirty="0"/>
          </a:p>
          <a:p>
            <a:pPr lvl="1"/>
            <a:r>
              <a:rPr lang="zh-CN" altLang="en-US" dirty="0"/>
              <a:t>并行域中的</a:t>
            </a:r>
            <a:r>
              <a:rPr lang="zh-CN" altLang="zh-CN" dirty="0"/>
              <a:t>线程号依次为</a:t>
            </a:r>
            <a:r>
              <a:rPr lang="en-US" altLang="zh-CN" dirty="0"/>
              <a:t>0</a:t>
            </a:r>
            <a:r>
              <a:rPr lang="zh-CN" altLang="zh-CN" dirty="0"/>
              <a:t>（主线程）到</a:t>
            </a:r>
            <a:r>
              <a:rPr lang="en-US" altLang="zh-CN" dirty="0"/>
              <a:t>n-1</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14.3.2 OpenMP</a:t>
            </a:r>
            <a:r>
              <a:rPr lang="zh-CN" altLang="en-US"/>
              <a:t>编程风格</a:t>
            </a:r>
            <a:endParaRPr lang="zh-CN" altLang="en-US" dirty="0"/>
          </a:p>
        </p:txBody>
      </p:sp>
      <p:sp>
        <p:nvSpPr>
          <p:cNvPr id="3" name="内容占位符 2"/>
          <p:cNvSpPr>
            <a:spLocks noGrp="1"/>
          </p:cNvSpPr>
          <p:nvPr>
            <p:ph sz="quarter" idx="1"/>
          </p:nvPr>
        </p:nvSpPr>
        <p:spPr/>
        <p:txBody>
          <a:bodyPr/>
          <a:lstStyle/>
          <a:p>
            <a:r>
              <a:rPr lang="zh-CN" altLang="en-US" dirty="0"/>
              <a:t>运行库例程</a:t>
            </a:r>
          </a:p>
          <a:p>
            <a:pPr lvl="1"/>
            <a:r>
              <a:rPr lang="en-US" altLang="zh-CN" dirty="0" err="1"/>
              <a:t>OpenMP</a:t>
            </a:r>
            <a:r>
              <a:rPr lang="zh-CN" altLang="zh-CN" dirty="0"/>
              <a:t>定义了一套</a:t>
            </a:r>
            <a:r>
              <a:rPr lang="en-US" altLang="zh-CN" dirty="0"/>
              <a:t>API</a:t>
            </a:r>
            <a:r>
              <a:rPr lang="zh-CN" altLang="zh-CN" dirty="0"/>
              <a:t>对外提供多种库函数调用</a:t>
            </a:r>
            <a:endParaRPr lang="zh-CN" altLang="en-US" dirty="0"/>
          </a:p>
          <a:p>
            <a:pPr lvl="1"/>
            <a:r>
              <a:rPr lang="en-US" altLang="zh-CN" dirty="0"/>
              <a:t>C/C++</a:t>
            </a:r>
            <a:r>
              <a:rPr lang="zh-CN" altLang="en-US" dirty="0"/>
              <a:t>程序需要引用文件</a:t>
            </a:r>
            <a:r>
              <a:rPr lang="en-US" altLang="zh-CN" dirty="0"/>
              <a:t>&lt;</a:t>
            </a:r>
            <a:r>
              <a:rPr lang="en-US" altLang="zh-CN" dirty="0" err="1"/>
              <a:t>omp.h</a:t>
            </a:r>
            <a:r>
              <a:rPr lang="en-US" altLang="zh-CN" dirty="0"/>
              <a:t>&gt;</a:t>
            </a:r>
          </a:p>
          <a:p>
            <a:pPr lvl="1"/>
            <a:r>
              <a:rPr lang="zh-CN" altLang="en-US" dirty="0"/>
              <a:t>“</a:t>
            </a:r>
            <a:r>
              <a:rPr lang="en-US" altLang="zh-CN" dirty="0"/>
              <a:t>Hello World</a:t>
            </a:r>
            <a:r>
              <a:rPr lang="zh-CN" altLang="en-US" dirty="0"/>
              <a:t>”</a:t>
            </a:r>
            <a:r>
              <a:rPr lang="zh-CN" altLang="zh-CN" dirty="0"/>
              <a:t>程序</a:t>
            </a:r>
            <a:r>
              <a:rPr lang="zh-CN" altLang="en-US" dirty="0"/>
              <a:t>中出现的两个例程：</a:t>
            </a:r>
            <a:endParaRPr lang="en-US" altLang="zh-CN" dirty="0"/>
          </a:p>
          <a:p>
            <a:pPr lvl="2"/>
            <a:r>
              <a:rPr lang="en-US" altLang="zh-CN" dirty="0" err="1"/>
              <a:t>omp_get_thread_num</a:t>
            </a:r>
            <a:r>
              <a:rPr lang="zh-CN" altLang="zh-CN" dirty="0"/>
              <a:t>：得到当前执行线程在并行域中的线程号</a:t>
            </a:r>
            <a:endParaRPr lang="en-US" altLang="zh-CN" dirty="0"/>
          </a:p>
          <a:p>
            <a:pPr lvl="2"/>
            <a:r>
              <a:rPr lang="en-US" altLang="zh-CN" dirty="0" err="1"/>
              <a:t>omp_get_num_threads</a:t>
            </a:r>
            <a:r>
              <a:rPr lang="zh-CN" altLang="zh-CN" dirty="0"/>
              <a:t>：得到当前并行域使用的线程数</a:t>
            </a:r>
            <a:endParaRPr lang="en-US" altLang="zh-CN" dirty="0"/>
          </a:p>
          <a:p>
            <a:r>
              <a:rPr lang="zh-CN" altLang="en-US" dirty="0"/>
              <a:t>环境变量</a:t>
            </a:r>
          </a:p>
          <a:p>
            <a:pPr lvl="1"/>
            <a:r>
              <a:rPr lang="en-US" altLang="zh-CN" dirty="0"/>
              <a:t>OMP_SCHEDULE</a:t>
            </a:r>
            <a:r>
              <a:rPr lang="zh-CN" altLang="en-US" dirty="0"/>
              <a:t>：</a:t>
            </a:r>
            <a:r>
              <a:rPr lang="en-US" altLang="zh-CN" dirty="0"/>
              <a:t>for</a:t>
            </a:r>
            <a:r>
              <a:rPr lang="zh-CN" altLang="en-US" dirty="0"/>
              <a:t>或</a:t>
            </a:r>
            <a:r>
              <a:rPr lang="en-US" altLang="zh-CN" dirty="0"/>
              <a:t>parallel for</a:t>
            </a:r>
            <a:r>
              <a:rPr lang="zh-CN" altLang="en-US" dirty="0"/>
              <a:t>中的调度方式</a:t>
            </a:r>
          </a:p>
          <a:p>
            <a:pPr lvl="1"/>
            <a:r>
              <a:rPr lang="en-US" altLang="zh-CN" dirty="0"/>
              <a:t>OMP_NUM_THREADS</a:t>
            </a:r>
            <a:r>
              <a:rPr lang="zh-CN" altLang="en-US" dirty="0"/>
              <a:t>：执行中最大的线程数</a:t>
            </a:r>
          </a:p>
          <a:p>
            <a:pPr lvl="1"/>
            <a:r>
              <a:rPr lang="en-US" altLang="zh-CN" dirty="0"/>
              <a:t>OMP_DYNAMIC</a:t>
            </a:r>
            <a:r>
              <a:rPr lang="zh-CN" altLang="en-US" dirty="0"/>
              <a:t>：是否动态设定并行域执行部分的线程数</a:t>
            </a:r>
          </a:p>
          <a:p>
            <a:pPr lvl="1"/>
            <a:r>
              <a:rPr lang="en-US" altLang="zh-CN" dirty="0"/>
              <a:t>OMP_NESTED</a:t>
            </a:r>
            <a:r>
              <a:rPr lang="zh-CN" altLang="en-US" dirty="0"/>
              <a:t>：是否允许嵌套并行</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zh-CN" altLang="en-US" dirty="0"/>
              <a:t>共享任务结构</a:t>
            </a:r>
            <a:endParaRPr lang="en-US" altLang="zh-CN" dirty="0"/>
          </a:p>
          <a:p>
            <a:pPr lvl="1"/>
            <a:r>
              <a:rPr lang="zh-CN" altLang="en-US" dirty="0"/>
              <a:t>将它所包含的代码划分给线程组的各成员来执行</a:t>
            </a:r>
            <a:endParaRPr lang="en-US" altLang="zh-CN" dirty="0"/>
          </a:p>
          <a:p>
            <a:pPr lvl="1"/>
            <a:r>
              <a:rPr lang="zh-CN" altLang="en-US" dirty="0"/>
              <a:t>三种典型的共享任务结构：</a:t>
            </a:r>
          </a:p>
          <a:p>
            <a:pPr lvl="2"/>
            <a:r>
              <a:rPr lang="en-US" altLang="zh-CN" dirty="0"/>
              <a:t>for</a:t>
            </a:r>
            <a:r>
              <a:rPr lang="zh-CN" altLang="en-US" dirty="0"/>
              <a:t>：代表数据并行性</a:t>
            </a:r>
            <a:endParaRPr lang="en-US" altLang="zh-CN" dirty="0"/>
          </a:p>
          <a:p>
            <a:pPr lvl="2"/>
            <a:r>
              <a:rPr lang="en-US" altLang="zh-CN" dirty="0"/>
              <a:t>sections</a:t>
            </a:r>
            <a:r>
              <a:rPr lang="zh-CN" altLang="en-US" dirty="0"/>
              <a:t>：代表功能并行</a:t>
            </a:r>
            <a:endParaRPr lang="en-US" altLang="zh-CN" dirty="0"/>
          </a:p>
          <a:p>
            <a:pPr lvl="2"/>
            <a:r>
              <a:rPr lang="en-US" altLang="zh-CN" dirty="0"/>
              <a:t>single</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14</a:t>
            </a:fld>
            <a:endParaRPr lang="zh-CN" altLang="en-US"/>
          </a:p>
        </p:txBody>
      </p:sp>
      <p:graphicFrame>
        <p:nvGraphicFramePr>
          <p:cNvPr id="150530" name="Object 2"/>
          <p:cNvGraphicFramePr>
            <a:graphicFrameLocks noChangeAspect="1"/>
          </p:cNvGraphicFramePr>
          <p:nvPr/>
        </p:nvGraphicFramePr>
        <p:xfrm>
          <a:off x="1475656" y="3285951"/>
          <a:ext cx="6381750" cy="3527425"/>
        </p:xfrm>
        <a:graphic>
          <a:graphicData uri="http://schemas.openxmlformats.org/presentationml/2006/ole">
            <mc:AlternateContent xmlns:mc="http://schemas.openxmlformats.org/markup-compatibility/2006">
              <mc:Choice xmlns:v="urn:schemas-microsoft-com:vml" Requires="v">
                <p:oleObj name="Visio" r:id="rId2" imgW="3790776" imgH="2100330" progId="Visio.Drawing.11">
                  <p:embed/>
                </p:oleObj>
              </mc:Choice>
              <mc:Fallback>
                <p:oleObj name="Visio" r:id="rId2" imgW="3790776" imgH="2100330" progId="Visio.Drawing.11">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285951"/>
                        <a:ext cx="6381750" cy="352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a:xfrm>
            <a:off x="457200" y="1219200"/>
            <a:ext cx="4439344" cy="4937760"/>
          </a:xfrm>
        </p:spPr>
        <p:txBody>
          <a:bodyPr/>
          <a:lstStyle/>
          <a:p>
            <a:r>
              <a:rPr lang="en-US" altLang="zh-CN" dirty="0"/>
              <a:t>for</a:t>
            </a:r>
            <a:r>
              <a:rPr lang="zh-CN" altLang="en-US" dirty="0"/>
              <a:t>语句</a:t>
            </a:r>
            <a:endParaRPr lang="en-US" altLang="zh-CN" dirty="0"/>
          </a:p>
          <a:p>
            <a:pPr lvl="1"/>
            <a:r>
              <a:rPr lang="zh-CN" altLang="en-US" dirty="0"/>
              <a:t>指定紧随它的循环语句必须由线程组并行执行</a:t>
            </a:r>
            <a:endParaRPr lang="en-US" altLang="zh-CN" dirty="0"/>
          </a:p>
          <a:p>
            <a:pPr lvl="1"/>
            <a:r>
              <a:rPr lang="zh-CN" altLang="en-US" dirty="0"/>
              <a:t>语句格式：</a:t>
            </a:r>
            <a:endParaRPr lang="en-US" altLang="zh-CN" dirty="0"/>
          </a:p>
          <a:p>
            <a:pPr lvl="1">
              <a:buNone/>
            </a:pPr>
            <a:r>
              <a:rPr lang="en-US" altLang="zh-CN" dirty="0"/>
              <a:t>	# pragma </a:t>
            </a:r>
            <a:r>
              <a:rPr lang="en-US" altLang="zh-CN" dirty="0" err="1"/>
              <a:t>omp</a:t>
            </a:r>
            <a:r>
              <a:rPr lang="en-US" altLang="zh-CN" dirty="0"/>
              <a:t> for [schedule (type [, chunk]) | ordered | private (list) | </a:t>
            </a:r>
            <a:r>
              <a:rPr lang="en-US" altLang="zh-CN" dirty="0" err="1"/>
              <a:t>firstprivate</a:t>
            </a:r>
            <a:r>
              <a:rPr lang="en-US" altLang="zh-CN" dirty="0"/>
              <a:t> (list) | </a:t>
            </a:r>
            <a:r>
              <a:rPr lang="en-US" altLang="zh-CN" dirty="0" err="1"/>
              <a:t>lastprivate</a:t>
            </a:r>
            <a:r>
              <a:rPr lang="en-US" altLang="zh-CN" dirty="0"/>
              <a:t> (list) | shared (list) | reduction (operator: list) | </a:t>
            </a:r>
            <a:r>
              <a:rPr lang="en-US" altLang="zh-CN" dirty="0" err="1"/>
              <a:t>nowait</a:t>
            </a:r>
            <a:r>
              <a:rPr lang="en-US" altLang="zh-CN" dirty="0"/>
              <a:t>] newline</a:t>
            </a:r>
            <a:endParaRPr lang="zh-CN" altLang="zh-CN" dirty="0"/>
          </a:p>
          <a:p>
            <a:pPr lvl="1"/>
            <a:r>
              <a:rPr lang="zh-CN" altLang="zh-CN" dirty="0"/>
              <a:t>除非使用了</a:t>
            </a:r>
            <a:r>
              <a:rPr lang="en-US" altLang="zh-CN" dirty="0" err="1"/>
              <a:t>nowait</a:t>
            </a:r>
            <a:r>
              <a:rPr lang="zh-CN" altLang="zh-CN" dirty="0"/>
              <a:t>子语，否则在结束处有一隐含的路障</a:t>
            </a:r>
            <a:endParaRPr lang="en-US" altLang="zh-CN" dirty="0"/>
          </a:p>
          <a:p>
            <a:pPr lvl="1"/>
            <a:endParaRPr lang="zh-CN"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a:p>
        </p:txBody>
      </p:sp>
      <p:sp>
        <p:nvSpPr>
          <p:cNvPr id="8" name="TextBox 7"/>
          <p:cNvSpPr txBox="1"/>
          <p:nvPr/>
        </p:nvSpPr>
        <p:spPr>
          <a:xfrm>
            <a:off x="4788024" y="1129971"/>
            <a:ext cx="4176464" cy="5478423"/>
          </a:xfrm>
          <a:prstGeom prst="rect">
            <a:avLst/>
          </a:prstGeom>
          <a:noFill/>
        </p:spPr>
        <p:txBody>
          <a:bodyPr wrap="square" rtlCol="0">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const</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100000000;</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向量加法</a:t>
            </a:r>
            <a:endParaRPr lang="zh-CN" altLang="en-US" sz="1400" dirty="0">
              <a:solidFill>
                <a:srgbClr val="000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a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b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c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1.0;</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(2);    </a:t>
            </a:r>
          </a:p>
          <a:p>
            <a:r>
              <a:rPr lang="en-US" altLang="zh-CN" sz="1400" dirty="0">
                <a:solidFill>
                  <a:srgbClr val="0000FF"/>
                </a:solidFill>
                <a:latin typeface="+mn-lt"/>
                <a:ea typeface="新宋体" panose="02010609030101010101" pitchFamily="49" charset="-122"/>
              </a:rPr>
              <a:t>    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808080"/>
                </a:solidFill>
                <a:latin typeface="+mn-lt"/>
                <a:ea typeface="新宋体" panose="02010609030101010101" pitchFamily="49" charset="-122"/>
              </a:rPr>
              <a:t>    #pragma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shared(</a:t>
            </a:r>
            <a:r>
              <a:rPr lang="en-US" altLang="zh-CN" sz="1400" dirty="0" err="1">
                <a:solidFill>
                  <a:srgbClr val="000000"/>
                </a:solidFill>
                <a:latin typeface="+mn-lt"/>
                <a:ea typeface="新宋体" panose="02010609030101010101" pitchFamily="49" charset="-122"/>
              </a:rPr>
              <a:t>a,b,c</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endParaRPr lang="en-US" altLang="zh-CN" sz="1400" dirty="0">
              <a:solidFill>
                <a:srgbClr val="000000"/>
              </a:solidFill>
              <a:latin typeface="+mn-lt"/>
              <a:ea typeface="新宋体" panose="02010609030101010101" pitchFamily="49" charset="-122"/>
            </a:endParaRP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c[</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delete[]</a:t>
            </a:r>
            <a:r>
              <a:rPr lang="en-US" altLang="zh-CN" sz="1400" dirty="0">
                <a:solidFill>
                  <a:srgbClr val="000000"/>
                </a:solidFill>
                <a:latin typeface="+mn-lt"/>
                <a:ea typeface="新宋体" panose="02010609030101010101" pitchFamily="49" charset="-122"/>
              </a:rPr>
              <a:t>a, b, c;</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zh-CN" altLang="zh-CN" dirty="0"/>
              <a:t>线程的执行开销</a:t>
            </a:r>
            <a:endParaRPr lang="en-US" altLang="zh-CN" dirty="0"/>
          </a:p>
          <a:p>
            <a:pPr lvl="1"/>
            <a:r>
              <a:rPr lang="zh-CN" altLang="zh-CN" dirty="0"/>
              <a:t>线程的创建和终止开销</a:t>
            </a:r>
            <a:endParaRPr lang="en-US" altLang="zh-CN" dirty="0"/>
          </a:p>
          <a:p>
            <a:pPr lvl="1"/>
            <a:r>
              <a:rPr lang="zh-CN" altLang="zh-CN" dirty="0"/>
              <a:t>线程调度引起的额外开销</a:t>
            </a:r>
            <a:endParaRPr lang="en-US" altLang="zh-CN" dirty="0"/>
          </a:p>
          <a:p>
            <a:r>
              <a:rPr lang="zh-CN" altLang="en-US" dirty="0"/>
              <a:t>额外开销</a:t>
            </a:r>
            <a:endParaRPr lang="en-US" altLang="zh-CN" dirty="0"/>
          </a:p>
          <a:p>
            <a:pPr lvl="1"/>
            <a:r>
              <a:rPr lang="zh-CN" altLang="zh-CN" dirty="0"/>
              <a:t>寄存器切换开销</a:t>
            </a:r>
            <a:endParaRPr lang="en-US" altLang="zh-CN" dirty="0"/>
          </a:p>
          <a:p>
            <a:pPr lvl="1"/>
            <a:r>
              <a:rPr lang="en-US" altLang="zh-CN" dirty="0"/>
              <a:t>Cache</a:t>
            </a:r>
            <a:r>
              <a:rPr lang="zh-CN" altLang="zh-CN" dirty="0"/>
              <a:t>切换开销</a:t>
            </a:r>
            <a:endParaRPr lang="en-US" altLang="zh-CN" dirty="0"/>
          </a:p>
          <a:p>
            <a:pPr lvl="1"/>
            <a:r>
              <a:rPr lang="zh-CN" altLang="zh-CN" dirty="0"/>
              <a:t>内存切换开销</a:t>
            </a:r>
            <a:endParaRPr lang="en-US" altLang="zh-CN" dirty="0"/>
          </a:p>
          <a:p>
            <a:r>
              <a:rPr lang="zh-CN" altLang="zh-CN" dirty="0"/>
              <a:t>线程数的设置</a:t>
            </a:r>
            <a:endParaRPr lang="en-US" altLang="zh-CN" dirty="0"/>
          </a:p>
          <a:p>
            <a:pPr lvl="1"/>
            <a:r>
              <a:rPr lang="zh-CN" altLang="en-US" dirty="0"/>
              <a:t>当</a:t>
            </a:r>
            <a:r>
              <a:rPr lang="zh-CN" altLang="zh-CN" dirty="0"/>
              <a:t>线程的个数超过处理器数时，处理器的利用率不会明显地提高，同时系统又会因为调度线程而产生较大的额外开销</a:t>
            </a:r>
            <a:endParaRPr lang="en-US" altLang="zh-CN" dirty="0"/>
          </a:p>
          <a:p>
            <a:pPr lvl="1"/>
            <a:r>
              <a:rPr lang="zh-CN" altLang="zh-CN" dirty="0"/>
              <a:t>应当限制可运行线程的个数，使其不超过处理器数</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24AC9-3F3D-F69B-286C-BE479143E599}"/>
              </a:ext>
            </a:extLst>
          </p:cNvPr>
          <p:cNvSpPr>
            <a:spLocks noGrp="1"/>
          </p:cNvSpPr>
          <p:nvPr>
            <p:ph type="title"/>
          </p:nvPr>
        </p:nvSpPr>
        <p:spPr/>
        <p:txBody>
          <a:bodyPr/>
          <a:lstStyle/>
          <a:p>
            <a:r>
              <a:rPr lang="en-US" altLang="zh-CN" dirty="0"/>
              <a:t>14.3.3 </a:t>
            </a:r>
            <a:r>
              <a:rPr lang="zh-CN" altLang="en-US" dirty="0"/>
              <a:t>共享任务结构</a:t>
            </a:r>
          </a:p>
        </p:txBody>
      </p:sp>
      <p:sp>
        <p:nvSpPr>
          <p:cNvPr id="3" name="内容占位符 2">
            <a:extLst>
              <a:ext uri="{FF2B5EF4-FFF2-40B4-BE49-F238E27FC236}">
                <a16:creationId xmlns:a16="http://schemas.microsoft.com/office/drawing/2014/main" id="{4D20FA1A-E546-7E53-84DF-73933772F3DF}"/>
              </a:ext>
            </a:extLst>
          </p:cNvPr>
          <p:cNvSpPr>
            <a:spLocks noGrp="1"/>
          </p:cNvSpPr>
          <p:nvPr>
            <p:ph sz="quarter" idx="1"/>
          </p:nvPr>
        </p:nvSpPr>
        <p:spPr/>
        <p:txBody>
          <a:bodyPr/>
          <a:lstStyle/>
          <a:p>
            <a:r>
              <a:rPr lang="en-US" altLang="zh-CN" dirty="0"/>
              <a:t>for</a:t>
            </a:r>
            <a:r>
              <a:rPr lang="zh-CN" altLang="en-US" dirty="0"/>
              <a:t>语句</a:t>
            </a:r>
            <a:endParaRPr lang="en-US" altLang="zh-CN" dirty="0"/>
          </a:p>
          <a:p>
            <a:pPr lvl="1"/>
            <a:r>
              <a:rPr lang="zh-CN" altLang="en-US" dirty="0"/>
              <a:t>可并行化</a:t>
            </a:r>
            <a:endParaRPr lang="en-US" altLang="zh-CN" dirty="0"/>
          </a:p>
        </p:txBody>
      </p:sp>
      <p:sp>
        <p:nvSpPr>
          <p:cNvPr id="4" name="灯片编号占位符 3">
            <a:extLst>
              <a:ext uri="{FF2B5EF4-FFF2-40B4-BE49-F238E27FC236}">
                <a16:creationId xmlns:a16="http://schemas.microsoft.com/office/drawing/2014/main" id="{3D6E8250-648B-DFA9-9613-A7F7A662C9B2}"/>
              </a:ext>
            </a:extLst>
          </p:cNvPr>
          <p:cNvSpPr>
            <a:spLocks noGrp="1"/>
          </p:cNvSpPr>
          <p:nvPr>
            <p:ph type="sldNum" sz="quarter" idx="12"/>
          </p:nvPr>
        </p:nvSpPr>
        <p:spPr/>
        <p:txBody>
          <a:bodyPr/>
          <a:lstStyle/>
          <a:p>
            <a:pPr>
              <a:defRPr/>
            </a:pPr>
            <a:fld id="{FEB03361-FB3C-4B11-9CA7-B53FACB5A640}" type="slidenum">
              <a:rPr lang="zh-CN" altLang="en-US" smtClean="0"/>
              <a:pPr>
                <a:defRPr/>
              </a:pPr>
              <a:t>17</a:t>
            </a:fld>
            <a:endParaRPr lang="zh-CN" altLang="en-US" dirty="0"/>
          </a:p>
        </p:txBody>
      </p:sp>
      <p:sp>
        <p:nvSpPr>
          <p:cNvPr id="8" name="文本框 7">
            <a:extLst>
              <a:ext uri="{FF2B5EF4-FFF2-40B4-BE49-F238E27FC236}">
                <a16:creationId xmlns:a16="http://schemas.microsoft.com/office/drawing/2014/main" id="{E3610B1D-4704-F1C5-985D-3794F7DBD511}"/>
              </a:ext>
            </a:extLst>
          </p:cNvPr>
          <p:cNvSpPr txBox="1"/>
          <p:nvPr/>
        </p:nvSpPr>
        <p:spPr>
          <a:xfrm>
            <a:off x="5004048" y="1188616"/>
            <a:ext cx="3456384" cy="4616648"/>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const</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20;</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斐波拉契数列</a:t>
            </a:r>
            <a:endParaRPr lang="en-US" altLang="zh-CN" sz="1400" dirty="0">
              <a:solidFill>
                <a:srgbClr val="008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a[N];</a:t>
            </a:r>
          </a:p>
          <a:p>
            <a:r>
              <a:rPr lang="en-US" altLang="zh-CN" sz="1400" dirty="0">
                <a:solidFill>
                  <a:srgbClr val="000000"/>
                </a:solidFill>
                <a:latin typeface="+mn-lt"/>
                <a:ea typeface="新宋体" panose="02010609030101010101" pitchFamily="49" charset="-122"/>
              </a:rPr>
              <a:t>    a[0] = 0;</a:t>
            </a:r>
          </a:p>
          <a:p>
            <a:r>
              <a:rPr lang="en-US" altLang="zh-CN" sz="1400" dirty="0">
                <a:solidFill>
                  <a:srgbClr val="000000"/>
                </a:solidFill>
                <a:latin typeface="+mn-lt"/>
                <a:ea typeface="新宋体" panose="02010609030101010101" pitchFamily="49" charset="-122"/>
              </a:rPr>
              <a:t>    a[1] = 1;</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(4);</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shared(a)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endParaRPr lang="en-US" altLang="zh-CN" sz="1400" dirty="0">
              <a:solidFill>
                <a:srgbClr val="000000"/>
              </a:solidFill>
              <a:latin typeface="+mn-lt"/>
              <a:ea typeface="新宋体" panose="02010609030101010101" pitchFamily="49" charset="-122"/>
            </a:endParaRP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2; i &lt; N; i++)</a:t>
            </a:r>
          </a:p>
          <a:p>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- 1]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- 2];</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extLst>
      <p:ext uri="{BB962C8B-B14F-4D97-AF65-F5344CB8AC3E}">
        <p14:creationId xmlns:p14="http://schemas.microsoft.com/office/powerpoint/2010/main" val="83581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24AC9-3F3D-F69B-286C-BE479143E599}"/>
              </a:ext>
            </a:extLst>
          </p:cNvPr>
          <p:cNvSpPr>
            <a:spLocks noGrp="1"/>
          </p:cNvSpPr>
          <p:nvPr>
            <p:ph type="title"/>
          </p:nvPr>
        </p:nvSpPr>
        <p:spPr/>
        <p:txBody>
          <a:bodyPr/>
          <a:lstStyle/>
          <a:p>
            <a:r>
              <a:rPr lang="en-US" altLang="zh-CN" dirty="0"/>
              <a:t>14.3.3 </a:t>
            </a:r>
            <a:r>
              <a:rPr lang="zh-CN" altLang="en-US" dirty="0"/>
              <a:t>共享任务结构</a:t>
            </a:r>
          </a:p>
        </p:txBody>
      </p:sp>
      <p:sp>
        <p:nvSpPr>
          <p:cNvPr id="3" name="内容占位符 2">
            <a:extLst>
              <a:ext uri="{FF2B5EF4-FFF2-40B4-BE49-F238E27FC236}">
                <a16:creationId xmlns:a16="http://schemas.microsoft.com/office/drawing/2014/main" id="{4D20FA1A-E546-7E53-84DF-73933772F3DF}"/>
              </a:ext>
            </a:extLst>
          </p:cNvPr>
          <p:cNvSpPr>
            <a:spLocks noGrp="1"/>
          </p:cNvSpPr>
          <p:nvPr>
            <p:ph sz="quarter" idx="1"/>
          </p:nvPr>
        </p:nvSpPr>
        <p:spPr>
          <a:xfrm>
            <a:off x="457200" y="1219200"/>
            <a:ext cx="4186808" cy="4937760"/>
          </a:xfrm>
        </p:spPr>
        <p:txBody>
          <a:bodyPr/>
          <a:lstStyle/>
          <a:p>
            <a:r>
              <a:rPr lang="en-US" altLang="zh-CN" dirty="0"/>
              <a:t>for</a:t>
            </a:r>
            <a:r>
              <a:rPr lang="zh-CN" altLang="en-US" dirty="0"/>
              <a:t>语句</a:t>
            </a:r>
            <a:endParaRPr lang="en-US" altLang="zh-CN" dirty="0"/>
          </a:p>
          <a:p>
            <a:pPr lvl="1"/>
            <a:r>
              <a:rPr lang="en-US" altLang="zh-CN" dirty="0"/>
              <a:t>schedule</a:t>
            </a:r>
            <a:r>
              <a:rPr lang="zh-CN" altLang="en-US" dirty="0"/>
              <a:t>子句：</a:t>
            </a:r>
            <a:r>
              <a:rPr lang="en-US" altLang="zh-CN" dirty="0"/>
              <a:t>schedule(type [,chunk]) </a:t>
            </a:r>
          </a:p>
          <a:p>
            <a:pPr lvl="2"/>
            <a:r>
              <a:rPr lang="zh-CN" altLang="en-US" dirty="0"/>
              <a:t>描述如何将循环的迭代划分给线程组中的线程</a:t>
            </a:r>
          </a:p>
          <a:p>
            <a:pPr lvl="2"/>
            <a:r>
              <a:rPr lang="zh-CN" altLang="en-US" dirty="0"/>
              <a:t>如果没有指定</a:t>
            </a:r>
            <a:r>
              <a:rPr lang="en-US" altLang="zh-CN" dirty="0"/>
              <a:t>chunk</a:t>
            </a:r>
            <a:r>
              <a:rPr lang="zh-CN" altLang="en-US" dirty="0"/>
              <a:t>的大小，迭代会尽可能地平均分配给每个线程</a:t>
            </a:r>
          </a:p>
          <a:p>
            <a:pPr lvl="2"/>
            <a:r>
              <a:rPr lang="en-US" altLang="zh-CN" dirty="0"/>
              <a:t>type</a:t>
            </a:r>
            <a:r>
              <a:rPr lang="zh-CN" altLang="en-US" dirty="0"/>
              <a:t>为</a:t>
            </a:r>
            <a:r>
              <a:rPr lang="en-US" altLang="zh-CN" dirty="0"/>
              <a:t>static</a:t>
            </a:r>
            <a:r>
              <a:rPr lang="zh-CN" altLang="en-US" dirty="0"/>
              <a:t>：循环被分成大小为 </a:t>
            </a:r>
            <a:r>
              <a:rPr lang="en-US" altLang="zh-CN" dirty="0"/>
              <a:t>chunk</a:t>
            </a:r>
            <a:r>
              <a:rPr lang="zh-CN" altLang="en-US" dirty="0"/>
              <a:t>的块，静态分配给线程</a:t>
            </a:r>
          </a:p>
          <a:p>
            <a:pPr lvl="2"/>
            <a:r>
              <a:rPr lang="en-US" altLang="zh-CN" dirty="0"/>
              <a:t>type</a:t>
            </a:r>
            <a:r>
              <a:rPr lang="zh-CN" altLang="en-US" dirty="0"/>
              <a:t>为</a:t>
            </a:r>
            <a:r>
              <a:rPr lang="en-US" altLang="zh-CN" dirty="0"/>
              <a:t>dynamic</a:t>
            </a:r>
            <a:r>
              <a:rPr lang="zh-CN" altLang="en-US" dirty="0"/>
              <a:t>：循环被划分为大小为</a:t>
            </a:r>
            <a:r>
              <a:rPr lang="en-US" altLang="zh-CN" dirty="0"/>
              <a:t>chunk</a:t>
            </a:r>
            <a:r>
              <a:rPr lang="zh-CN" altLang="en-US" dirty="0"/>
              <a:t>的块，动态分配给线程</a:t>
            </a:r>
          </a:p>
        </p:txBody>
      </p:sp>
      <p:sp>
        <p:nvSpPr>
          <p:cNvPr id="4" name="灯片编号占位符 3">
            <a:extLst>
              <a:ext uri="{FF2B5EF4-FFF2-40B4-BE49-F238E27FC236}">
                <a16:creationId xmlns:a16="http://schemas.microsoft.com/office/drawing/2014/main" id="{3D6E8250-648B-DFA9-9613-A7F7A662C9B2}"/>
              </a:ext>
            </a:extLst>
          </p:cNvPr>
          <p:cNvSpPr>
            <a:spLocks noGrp="1"/>
          </p:cNvSpPr>
          <p:nvPr>
            <p:ph type="sldNum" sz="quarter" idx="12"/>
          </p:nvPr>
        </p:nvSpPr>
        <p:spPr/>
        <p:txBody>
          <a:bodyPr/>
          <a:lstStyle/>
          <a:p>
            <a:pPr>
              <a:defRPr/>
            </a:pPr>
            <a:fld id="{FEB03361-FB3C-4B11-9CA7-B53FACB5A640}" type="slidenum">
              <a:rPr lang="zh-CN" altLang="en-US" smtClean="0"/>
              <a:pPr>
                <a:defRPr/>
              </a:pPr>
              <a:t>18</a:t>
            </a:fld>
            <a:endParaRPr lang="zh-CN" altLang="en-US"/>
          </a:p>
        </p:txBody>
      </p:sp>
      <p:sp>
        <p:nvSpPr>
          <p:cNvPr id="12" name="文本框 11">
            <a:extLst>
              <a:ext uri="{FF2B5EF4-FFF2-40B4-BE49-F238E27FC236}">
                <a16:creationId xmlns:a16="http://schemas.microsoft.com/office/drawing/2014/main" id="{E534E576-7497-D672-8E83-254A93BD4955}"/>
              </a:ext>
            </a:extLst>
          </p:cNvPr>
          <p:cNvSpPr txBox="1"/>
          <p:nvPr/>
        </p:nvSpPr>
        <p:spPr>
          <a:xfrm>
            <a:off x="4788024" y="548680"/>
            <a:ext cx="4341238" cy="6124754"/>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const</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100000;</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r>
              <a:rPr lang="en-US" altLang="zh-CN" sz="1400" dirty="0">
                <a:latin typeface="+mn-lt"/>
                <a:ea typeface="新宋体" panose="02010609030101010101" pitchFamily="49" charset="-122"/>
              </a:rPr>
              <a:t>()</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前缀和</a:t>
            </a:r>
            <a:endParaRPr lang="en-US" altLang="zh-CN" sz="1400" dirty="0">
              <a:solidFill>
                <a:srgbClr val="008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j;</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a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b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a:solidFill>
                  <a:srgbClr val="000000"/>
                </a:solidFill>
                <a:latin typeface="+mn-lt"/>
                <a:ea typeface="新宋体" panose="02010609030101010101" pitchFamily="49" charset="-122"/>
              </a:rPr>
              <a:t>(4);    </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    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shared(a)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i,j</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endParaRPr lang="en-US" altLang="zh-CN" sz="1400" dirty="0">
              <a:solidFill>
                <a:srgbClr val="000000"/>
              </a:solidFill>
              <a:latin typeface="+mn-lt"/>
              <a:ea typeface="新宋体" panose="02010609030101010101" pitchFamily="49" charset="-122"/>
            </a:endParaRP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(j = 0; j &lt;=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j++</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a[j];</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delete[]</a:t>
            </a:r>
            <a:r>
              <a:rPr lang="en-US" altLang="zh-CN" sz="1400" dirty="0">
                <a:solidFill>
                  <a:srgbClr val="000000"/>
                </a:solidFill>
                <a:latin typeface="+mn-lt"/>
                <a:ea typeface="新宋体" panose="02010609030101010101" pitchFamily="49" charset="-122"/>
              </a:rPr>
              <a:t>a, b;</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extLst>
      <p:ext uri="{BB962C8B-B14F-4D97-AF65-F5344CB8AC3E}">
        <p14:creationId xmlns:p14="http://schemas.microsoft.com/office/powerpoint/2010/main" val="3219399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14.3.3 </a:t>
            </a:r>
            <a:r>
              <a:rPr lang="zh-CN" altLang="en-US"/>
              <a:t>共享任务结构</a:t>
            </a:r>
            <a:endParaRPr lang="zh-CN" altLang="en-US" dirty="0"/>
          </a:p>
        </p:txBody>
      </p:sp>
      <p:sp>
        <p:nvSpPr>
          <p:cNvPr id="3" name="内容占位符 2"/>
          <p:cNvSpPr>
            <a:spLocks noGrp="1"/>
          </p:cNvSpPr>
          <p:nvPr>
            <p:ph sz="quarter" idx="1"/>
          </p:nvPr>
        </p:nvSpPr>
        <p:spPr>
          <a:xfrm>
            <a:off x="457200" y="1196752"/>
            <a:ext cx="4690864" cy="4937760"/>
          </a:xfrm>
        </p:spPr>
        <p:txBody>
          <a:bodyPr/>
          <a:lstStyle/>
          <a:p>
            <a:r>
              <a:rPr lang="en-US" altLang="zh-CN" sz="2400" dirty="0"/>
              <a:t>sections</a:t>
            </a:r>
            <a:r>
              <a:rPr lang="zh-CN" altLang="en-US" sz="2400" dirty="0"/>
              <a:t>语句</a:t>
            </a:r>
            <a:endParaRPr lang="en-US" altLang="zh-CN" sz="2400" dirty="0"/>
          </a:p>
          <a:p>
            <a:pPr lvl="1"/>
            <a:r>
              <a:rPr lang="zh-CN" altLang="en-US" sz="2000" dirty="0"/>
              <a:t>指定内部的代码被划分给线程组中的各线程，不同的</a:t>
            </a:r>
            <a:r>
              <a:rPr lang="en-US" altLang="zh-CN" sz="2000" dirty="0"/>
              <a:t>section</a:t>
            </a:r>
            <a:r>
              <a:rPr lang="zh-CN" altLang="en-US" sz="2000" dirty="0"/>
              <a:t>由不同的线程执行</a:t>
            </a:r>
          </a:p>
          <a:p>
            <a:pPr lvl="1"/>
            <a:r>
              <a:rPr lang="zh-CN" altLang="en-US" sz="2000" dirty="0"/>
              <a:t>语句格式：</a:t>
            </a:r>
            <a:endParaRPr lang="en-US" altLang="zh-CN" sz="2000" dirty="0"/>
          </a:p>
          <a:p>
            <a:pPr lvl="1">
              <a:buNone/>
            </a:pPr>
            <a:r>
              <a:rPr lang="en-US" altLang="zh-CN" sz="1800" dirty="0"/>
              <a:t>	# pragma </a:t>
            </a:r>
            <a:r>
              <a:rPr lang="en-US" altLang="zh-CN" sz="1800" dirty="0" err="1"/>
              <a:t>omp</a:t>
            </a:r>
            <a:r>
              <a:rPr lang="en-US" altLang="zh-CN" sz="1800" dirty="0"/>
              <a:t> sections [private (list) | </a:t>
            </a:r>
            <a:r>
              <a:rPr lang="en-US" altLang="zh-CN" sz="1800" dirty="0" err="1"/>
              <a:t>firstprivate</a:t>
            </a:r>
            <a:r>
              <a:rPr lang="en-US" altLang="zh-CN" sz="1800" dirty="0"/>
              <a:t> (list) | </a:t>
            </a:r>
            <a:r>
              <a:rPr lang="en-US" altLang="zh-CN" sz="1800" dirty="0" err="1"/>
              <a:t>lastprivate</a:t>
            </a:r>
            <a:r>
              <a:rPr lang="en-US" altLang="zh-CN" sz="1800" dirty="0"/>
              <a:t> (list) | reduction (operator: list) | </a:t>
            </a:r>
            <a:r>
              <a:rPr lang="en-US" altLang="zh-CN" sz="1800" dirty="0" err="1"/>
              <a:t>nowait</a:t>
            </a:r>
            <a:r>
              <a:rPr lang="en-US" altLang="zh-CN" sz="1800" dirty="0"/>
              <a:t>] newline</a:t>
            </a:r>
          </a:p>
          <a:p>
            <a:pPr lvl="1">
              <a:buNone/>
            </a:pPr>
            <a:r>
              <a:rPr lang="en-US" altLang="zh-CN" sz="1800" dirty="0"/>
              <a:t>	{</a:t>
            </a:r>
          </a:p>
          <a:p>
            <a:pPr lvl="1">
              <a:buNone/>
            </a:pPr>
            <a:r>
              <a:rPr lang="en-US" altLang="zh-CN" sz="1800" dirty="0"/>
              <a:t>		[# pragma </a:t>
            </a:r>
            <a:r>
              <a:rPr lang="en-US" altLang="zh-CN" sz="1800" dirty="0" err="1"/>
              <a:t>omp</a:t>
            </a:r>
            <a:r>
              <a:rPr lang="en-US" altLang="zh-CN" sz="1800" dirty="0"/>
              <a:t> section newline]</a:t>
            </a:r>
          </a:p>
          <a:p>
            <a:pPr lvl="1">
              <a:buNone/>
            </a:pPr>
            <a:r>
              <a:rPr lang="en-US" altLang="zh-CN" sz="1800" dirty="0"/>
              <a:t>		…</a:t>
            </a:r>
          </a:p>
          <a:p>
            <a:pPr lvl="1">
              <a:buNone/>
            </a:pPr>
            <a:r>
              <a:rPr lang="en-US" altLang="zh-CN" sz="1800" dirty="0"/>
              <a:t>		[# pragma </a:t>
            </a:r>
            <a:r>
              <a:rPr lang="en-US" altLang="zh-CN" sz="1800" dirty="0" err="1"/>
              <a:t>omp</a:t>
            </a:r>
            <a:r>
              <a:rPr lang="en-US" altLang="zh-CN" sz="1800" dirty="0"/>
              <a:t> section newline]</a:t>
            </a:r>
          </a:p>
          <a:p>
            <a:pPr lvl="1">
              <a:buNone/>
            </a:pPr>
            <a:r>
              <a:rPr lang="en-US" altLang="zh-CN" sz="1800" dirty="0"/>
              <a:t>		…</a:t>
            </a:r>
          </a:p>
          <a:p>
            <a:pPr lvl="1">
              <a:buNone/>
            </a:pPr>
            <a:r>
              <a:rPr lang="en-US" altLang="zh-CN" sz="1800" dirty="0"/>
              <a:t>	}</a:t>
            </a:r>
          </a:p>
          <a:p>
            <a:pPr lvl="1"/>
            <a:r>
              <a:rPr lang="zh-CN" altLang="zh-CN" sz="2000" dirty="0"/>
              <a:t>除非使用了</a:t>
            </a:r>
            <a:r>
              <a:rPr lang="en-US" altLang="zh-CN" sz="2000" dirty="0" err="1"/>
              <a:t>nowait</a:t>
            </a:r>
            <a:r>
              <a:rPr lang="zh-CN" altLang="zh-CN" sz="2000" dirty="0"/>
              <a:t>子语，否则在结束处有一隐含的路障</a:t>
            </a:r>
            <a:endParaRPr lang="zh-CN" altLang="en-US" sz="20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19</a:t>
            </a:fld>
            <a:endParaRPr lang="zh-CN" altLang="en-US"/>
          </a:p>
        </p:txBody>
      </p:sp>
      <p:sp>
        <p:nvSpPr>
          <p:cNvPr id="5" name="文本框 4">
            <a:extLst>
              <a:ext uri="{FF2B5EF4-FFF2-40B4-BE49-F238E27FC236}">
                <a16:creationId xmlns:a16="http://schemas.microsoft.com/office/drawing/2014/main" id="{9BC61134-DF8B-B771-EA87-AC21EEF95A11}"/>
              </a:ext>
            </a:extLst>
          </p:cNvPr>
          <p:cNvSpPr txBox="1"/>
          <p:nvPr/>
        </p:nvSpPr>
        <p:spPr>
          <a:xfrm>
            <a:off x="5076056" y="-27384"/>
            <a:ext cx="4032448" cy="6771084"/>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const</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100000000;</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r>
              <a:rPr lang="en-US" altLang="zh-CN" sz="1400" dirty="0">
                <a:latin typeface="+mn-lt"/>
                <a:ea typeface="新宋体" panose="02010609030101010101" pitchFamily="49" charset="-122"/>
              </a:rPr>
              <a:t>()/</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向量加法</a:t>
            </a:r>
            <a:endParaRPr lang="en-US" altLang="zh-CN" sz="1400" dirty="0">
              <a:solidFill>
                <a:srgbClr val="008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a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b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c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1.0;</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(2);</a:t>
            </a:r>
          </a:p>
          <a:p>
            <a:r>
              <a:rPr lang="en-US" altLang="zh-CN" sz="1400" dirty="0">
                <a:solidFill>
                  <a:srgbClr val="0000FF"/>
                </a:solidFill>
                <a:latin typeface="+mn-lt"/>
                <a:ea typeface="新宋体" panose="02010609030101010101" pitchFamily="49" charset="-122"/>
              </a:rPr>
              <a:t>    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 </a:t>
            </a:r>
          </a:p>
          <a:p>
            <a:r>
              <a:rPr lang="en-US" altLang="zh-CN" sz="1400" dirty="0">
                <a:solidFill>
                  <a:srgbClr val="808080"/>
                </a:solidFill>
                <a:latin typeface="+mn-lt"/>
                <a:ea typeface="新宋体" panose="02010609030101010101" pitchFamily="49" charset="-122"/>
              </a:rPr>
              <a:t>    #pragma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shared(</a:t>
            </a:r>
            <a:r>
              <a:rPr lang="en-US" altLang="zh-CN" sz="1400" dirty="0" err="1">
                <a:solidFill>
                  <a:srgbClr val="000000"/>
                </a:solidFill>
                <a:latin typeface="+mn-lt"/>
                <a:ea typeface="新宋体" panose="02010609030101010101" pitchFamily="49" charset="-122"/>
              </a:rPr>
              <a:t>a,b,c</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sections</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section</a:t>
            </a:r>
            <a:endParaRPr lang="en-US" altLang="zh-CN" sz="1400" dirty="0">
              <a:solidFill>
                <a:srgbClr val="000000"/>
              </a:solidFill>
              <a:latin typeface="+mn-lt"/>
              <a:ea typeface="新宋体" panose="02010609030101010101" pitchFamily="49" charset="-122"/>
            </a:endParaRP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 2; i++)</a:t>
            </a:r>
          </a:p>
          <a:p>
            <a:r>
              <a:rPr lang="en-US" altLang="zh-CN" sz="1400" dirty="0">
                <a:solidFill>
                  <a:srgbClr val="000000"/>
                </a:solidFill>
                <a:latin typeface="+mn-lt"/>
                <a:ea typeface="新宋体" panose="02010609030101010101" pitchFamily="49" charset="-122"/>
              </a:rPr>
              <a:t>                c[</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section</a:t>
            </a:r>
            <a:endParaRPr lang="en-US" altLang="zh-CN" sz="1400" dirty="0">
              <a:solidFill>
                <a:srgbClr val="000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N / 2;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&lt; N;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c[</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delete[]</a:t>
            </a:r>
            <a:r>
              <a:rPr lang="en-US" altLang="zh-CN" sz="1400" dirty="0">
                <a:solidFill>
                  <a:srgbClr val="000000"/>
                </a:solidFill>
                <a:latin typeface="+mn-lt"/>
                <a:ea typeface="新宋体" panose="02010609030101010101" pitchFamily="49" charset="-122"/>
              </a:rPr>
              <a:t>a, b, c;</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第十四章 共享存储系统并行编程</a:t>
            </a:r>
            <a:endParaRPr lang="zh-CN" altLang="en-US" dirty="0"/>
          </a:p>
        </p:txBody>
      </p:sp>
      <p:sp>
        <p:nvSpPr>
          <p:cNvPr id="3" name="内容占位符 2"/>
          <p:cNvSpPr>
            <a:spLocks noGrp="1"/>
          </p:cNvSpPr>
          <p:nvPr>
            <p:ph sz="quarter" idx="1"/>
          </p:nvPr>
        </p:nvSpPr>
        <p:spPr/>
        <p:txBody>
          <a:bodyPr/>
          <a:lstStyle/>
          <a:p>
            <a:r>
              <a:rPr lang="en-US" altLang="zh-CN" dirty="0"/>
              <a:t>14.1  </a:t>
            </a:r>
            <a:r>
              <a:rPr lang="zh-CN" altLang="zh-CN" dirty="0"/>
              <a:t>基于共享变量的共享存储并行编程</a:t>
            </a:r>
          </a:p>
          <a:p>
            <a:r>
              <a:rPr lang="en-US" altLang="zh-CN" dirty="0"/>
              <a:t>14.2  POSIX</a:t>
            </a:r>
            <a:r>
              <a:rPr lang="zh-CN" altLang="zh-CN" dirty="0"/>
              <a:t>线程</a:t>
            </a:r>
          </a:p>
          <a:p>
            <a:r>
              <a:rPr lang="en-US" altLang="zh-CN" dirty="0">
                <a:solidFill>
                  <a:srgbClr val="FF0000"/>
                </a:solidFill>
              </a:rPr>
              <a:t>14.3  </a:t>
            </a:r>
            <a:r>
              <a:rPr lang="en-US" altLang="zh-CN" dirty="0" err="1">
                <a:solidFill>
                  <a:srgbClr val="FF0000"/>
                </a:solidFill>
              </a:rPr>
              <a:t>OpenMP</a:t>
            </a:r>
            <a:r>
              <a:rPr lang="zh-CN" altLang="zh-CN" dirty="0">
                <a:solidFill>
                  <a:srgbClr val="FF0000"/>
                </a:solidFill>
              </a:rPr>
              <a:t>并行编程</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dirty="0"/>
              <a:t>single</a:t>
            </a:r>
            <a:r>
              <a:rPr lang="zh-CN" altLang="en-US" dirty="0"/>
              <a:t>语句</a:t>
            </a:r>
            <a:endParaRPr lang="en-US" altLang="zh-CN" dirty="0"/>
          </a:p>
          <a:p>
            <a:pPr lvl="1"/>
            <a:r>
              <a:rPr lang="zh-CN" altLang="en-US" dirty="0"/>
              <a:t>指定内部代码只有线程组中的一个线程执行</a:t>
            </a:r>
          </a:p>
          <a:p>
            <a:pPr lvl="1"/>
            <a:r>
              <a:rPr lang="zh-CN" altLang="en-US" dirty="0"/>
              <a:t>语句格式：</a:t>
            </a:r>
            <a:endParaRPr lang="en-US" altLang="zh-CN" dirty="0"/>
          </a:p>
          <a:p>
            <a:pPr lvl="1">
              <a:buNone/>
            </a:pPr>
            <a:r>
              <a:rPr lang="en-US" altLang="zh-CN" sz="2000" dirty="0"/>
              <a:t>	# pragma </a:t>
            </a:r>
            <a:r>
              <a:rPr lang="en-US" altLang="zh-CN" sz="2000" dirty="0" err="1"/>
              <a:t>omp</a:t>
            </a:r>
            <a:r>
              <a:rPr lang="en-US" altLang="zh-CN" sz="2000" dirty="0"/>
              <a:t> single [private (list) | </a:t>
            </a:r>
            <a:r>
              <a:rPr lang="en-US" altLang="zh-CN" sz="2000" dirty="0" err="1"/>
              <a:t>firstprivate</a:t>
            </a:r>
            <a:r>
              <a:rPr lang="en-US" altLang="zh-CN" sz="2000" dirty="0"/>
              <a:t> (list) | </a:t>
            </a:r>
            <a:r>
              <a:rPr lang="en-US" altLang="zh-CN" sz="2000" dirty="0" err="1"/>
              <a:t>nowait</a:t>
            </a:r>
            <a:r>
              <a:rPr lang="en-US" altLang="zh-CN" sz="2000" dirty="0"/>
              <a:t>] newline</a:t>
            </a:r>
          </a:p>
          <a:p>
            <a:pPr lvl="1"/>
            <a:r>
              <a:rPr lang="zh-CN" altLang="zh-CN" dirty="0"/>
              <a:t>除非使用了</a:t>
            </a:r>
            <a:r>
              <a:rPr lang="en-US" altLang="zh-CN" dirty="0" err="1"/>
              <a:t>nowait</a:t>
            </a:r>
            <a:r>
              <a:rPr lang="zh-CN" altLang="zh-CN" dirty="0"/>
              <a:t>子语，否则在结束处有一隐含的路障</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a:xfrm>
            <a:off x="457200" y="1219200"/>
            <a:ext cx="4546848" cy="4937760"/>
          </a:xfrm>
        </p:spPr>
        <p:txBody>
          <a:bodyPr/>
          <a:lstStyle/>
          <a:p>
            <a:r>
              <a:rPr lang="en-US" altLang="zh-CN" dirty="0"/>
              <a:t>parallel for</a:t>
            </a:r>
            <a:r>
              <a:rPr lang="zh-CN" altLang="en-US" dirty="0"/>
              <a:t>语句</a:t>
            </a:r>
            <a:endParaRPr lang="en-US" altLang="zh-CN" dirty="0"/>
          </a:p>
          <a:p>
            <a:pPr lvl="1"/>
            <a:r>
              <a:rPr lang="zh-CN" altLang="zh-CN" dirty="0"/>
              <a:t>表明一个并行域包含一个单独的</a:t>
            </a:r>
            <a:r>
              <a:rPr lang="en-US" altLang="zh-CN" dirty="0"/>
              <a:t>for</a:t>
            </a:r>
            <a:r>
              <a:rPr lang="zh-CN" altLang="zh-CN" dirty="0"/>
              <a:t>语句</a:t>
            </a:r>
            <a:endParaRPr lang="en-US" altLang="zh-CN" dirty="0"/>
          </a:p>
          <a:p>
            <a:pPr lvl="1"/>
            <a:r>
              <a:rPr lang="zh-CN" altLang="en-US" dirty="0"/>
              <a:t>语句格式：</a:t>
            </a:r>
            <a:endParaRPr lang="en-US" altLang="zh-CN" dirty="0"/>
          </a:p>
          <a:p>
            <a:pPr lvl="1">
              <a:buNone/>
            </a:pPr>
            <a:r>
              <a:rPr lang="en-US" altLang="zh-CN" sz="2000" b="1" dirty="0"/>
              <a:t>	</a:t>
            </a:r>
            <a:r>
              <a:rPr lang="en-US" altLang="zh-CN" sz="2000" dirty="0"/>
              <a:t># </a:t>
            </a:r>
            <a:r>
              <a:rPr lang="en-US" altLang="zh-CN" sz="2000" dirty="0" err="1"/>
              <a:t>pragma</a:t>
            </a:r>
            <a:r>
              <a:rPr lang="en-US" altLang="zh-CN" sz="2000" dirty="0"/>
              <a:t> </a:t>
            </a:r>
            <a:r>
              <a:rPr lang="en-US" altLang="zh-CN" sz="2000" dirty="0" err="1"/>
              <a:t>omp</a:t>
            </a:r>
            <a:r>
              <a:rPr lang="en-US" altLang="zh-CN" sz="2000" dirty="0"/>
              <a:t> parallel for [if (</a:t>
            </a:r>
            <a:r>
              <a:rPr lang="en-US" altLang="zh-CN" sz="2000" dirty="0" err="1"/>
              <a:t>scalar_logical_expression</a:t>
            </a:r>
            <a:r>
              <a:rPr lang="en-US" altLang="zh-CN" sz="2000" dirty="0"/>
              <a:t>) | default (shared | none) | schedule (type [,chunk]) | shared (list) | private (list) | </a:t>
            </a:r>
            <a:r>
              <a:rPr lang="en-US" altLang="zh-CN" sz="2000" dirty="0" err="1"/>
              <a:t>firstprivate</a:t>
            </a:r>
            <a:r>
              <a:rPr lang="en-US" altLang="zh-CN" sz="2000" dirty="0"/>
              <a:t> (list) | </a:t>
            </a:r>
            <a:r>
              <a:rPr lang="en-US" altLang="zh-CN" sz="2000" dirty="0" err="1"/>
              <a:t>lastprivate</a:t>
            </a:r>
            <a:r>
              <a:rPr lang="en-US" altLang="zh-CN" sz="2000" dirty="0"/>
              <a:t> (list) | reduction (operator: list) | </a:t>
            </a:r>
            <a:r>
              <a:rPr lang="en-US" altLang="zh-CN" sz="2000" dirty="0" err="1"/>
              <a:t>copyin</a:t>
            </a:r>
            <a:r>
              <a:rPr lang="en-US" altLang="zh-CN" sz="2000" dirty="0"/>
              <a:t> (list)]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21</a:t>
            </a:fld>
            <a:endParaRPr lang="zh-CN" altLang="en-US"/>
          </a:p>
        </p:txBody>
      </p:sp>
      <p:sp>
        <p:nvSpPr>
          <p:cNvPr id="5" name="文本框 4">
            <a:extLst>
              <a:ext uri="{FF2B5EF4-FFF2-40B4-BE49-F238E27FC236}">
                <a16:creationId xmlns:a16="http://schemas.microsoft.com/office/drawing/2014/main" id="{83D8C079-4F5B-D6BC-CD15-1AF0020915CB}"/>
              </a:ext>
            </a:extLst>
          </p:cNvPr>
          <p:cNvSpPr txBox="1"/>
          <p:nvPr/>
        </p:nvSpPr>
        <p:spPr>
          <a:xfrm>
            <a:off x="5099746" y="1160768"/>
            <a:ext cx="4032448" cy="4832092"/>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const</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100000000;</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r>
              <a:rPr lang="en-US" altLang="zh-CN" sz="1400" dirty="0">
                <a:latin typeface="+mn-lt"/>
                <a:ea typeface="新宋体" panose="02010609030101010101" pitchFamily="49" charset="-122"/>
              </a:rPr>
              <a:t>/</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向量加法</a:t>
            </a:r>
            <a:endParaRPr lang="en-US" altLang="zh-CN" sz="1400" dirty="0">
              <a:solidFill>
                <a:srgbClr val="000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a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b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c = </a:t>
            </a:r>
            <a:r>
              <a:rPr lang="en-US" altLang="zh-CN" sz="1400" dirty="0">
                <a:solidFill>
                  <a:srgbClr val="0000FF"/>
                </a:solidFill>
                <a:latin typeface="+mn-lt"/>
                <a:ea typeface="新宋体" panose="02010609030101010101" pitchFamily="49" charset="-122"/>
              </a:rPr>
              <a:t>new</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[N];</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1.0;</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(2);</a:t>
            </a:r>
          </a:p>
          <a:p>
            <a:r>
              <a:rPr lang="en-US" altLang="zh-CN" sz="1400" dirty="0">
                <a:solidFill>
                  <a:srgbClr val="0000FF"/>
                </a:solidFill>
                <a:latin typeface="+mn-lt"/>
                <a:ea typeface="新宋体" panose="02010609030101010101" pitchFamily="49" charset="-122"/>
              </a:rPr>
              <a:t>    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808080"/>
                </a:solidFill>
                <a:latin typeface="+mn-lt"/>
                <a:ea typeface="新宋体" panose="02010609030101010101" pitchFamily="49" charset="-122"/>
              </a:rPr>
              <a:t>    #pragma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a,b,c</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c[</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a[</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b[</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delete[]</a:t>
            </a:r>
            <a:r>
              <a:rPr lang="en-US" altLang="zh-CN" sz="1400" dirty="0">
                <a:solidFill>
                  <a:srgbClr val="000000"/>
                </a:solidFill>
                <a:latin typeface="+mn-lt"/>
                <a:ea typeface="新宋体" panose="02010609030101010101" pitchFamily="49" charset="-122"/>
              </a:rPr>
              <a:t>a, b, c;</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en-US" dirty="0"/>
              <a:t>共享任务结构</a:t>
            </a:r>
          </a:p>
        </p:txBody>
      </p:sp>
      <p:sp>
        <p:nvSpPr>
          <p:cNvPr id="3" name="内容占位符 2"/>
          <p:cNvSpPr>
            <a:spLocks noGrp="1"/>
          </p:cNvSpPr>
          <p:nvPr>
            <p:ph sz="quarter" idx="1"/>
          </p:nvPr>
        </p:nvSpPr>
        <p:spPr/>
        <p:txBody>
          <a:bodyPr/>
          <a:lstStyle/>
          <a:p>
            <a:r>
              <a:rPr lang="en-US" altLang="zh-CN" dirty="0"/>
              <a:t>parallel sections</a:t>
            </a:r>
            <a:r>
              <a:rPr lang="zh-CN" altLang="en-US" dirty="0"/>
              <a:t>语句</a:t>
            </a:r>
            <a:endParaRPr lang="en-US" altLang="zh-CN" dirty="0"/>
          </a:p>
          <a:p>
            <a:pPr lvl="1"/>
            <a:r>
              <a:rPr lang="zh-CN" altLang="en-US" dirty="0"/>
              <a:t>表明一个并行域包含单独的一个</a:t>
            </a:r>
            <a:r>
              <a:rPr lang="en-US" altLang="zh-CN" dirty="0"/>
              <a:t>sections</a:t>
            </a:r>
            <a:r>
              <a:rPr lang="zh-CN" altLang="en-US" dirty="0"/>
              <a:t>语句</a:t>
            </a:r>
          </a:p>
          <a:p>
            <a:pPr lvl="1"/>
            <a:r>
              <a:rPr lang="zh-CN" altLang="en-US" dirty="0"/>
              <a:t>语句格式：</a:t>
            </a:r>
            <a:endParaRPr lang="en-US" altLang="zh-CN" dirty="0"/>
          </a:p>
          <a:p>
            <a:pPr lvl="1">
              <a:buNone/>
            </a:pPr>
            <a:r>
              <a:rPr lang="en-US" altLang="zh-CN" sz="2000" dirty="0"/>
              <a:t>	# </a:t>
            </a:r>
            <a:r>
              <a:rPr lang="en-US" altLang="zh-CN" sz="2000" dirty="0" err="1"/>
              <a:t>pragma</a:t>
            </a:r>
            <a:r>
              <a:rPr lang="en-US" altLang="zh-CN" sz="2000" dirty="0"/>
              <a:t> </a:t>
            </a:r>
            <a:r>
              <a:rPr lang="en-US" altLang="zh-CN" sz="2000" dirty="0" err="1"/>
              <a:t>omp</a:t>
            </a:r>
            <a:r>
              <a:rPr lang="en-US" altLang="zh-CN" sz="2000" dirty="0"/>
              <a:t> parallel sections [default (shared | none) | shared (list) | private (list) | </a:t>
            </a:r>
            <a:r>
              <a:rPr lang="en-US" altLang="zh-CN" sz="2000" dirty="0" err="1"/>
              <a:t>firstprivate</a:t>
            </a:r>
            <a:r>
              <a:rPr lang="en-US" altLang="zh-CN" sz="2000" dirty="0"/>
              <a:t> (list) | </a:t>
            </a:r>
            <a:r>
              <a:rPr lang="en-US" altLang="zh-CN" sz="2000" dirty="0" err="1"/>
              <a:t>lastprivate</a:t>
            </a:r>
            <a:r>
              <a:rPr lang="en-US" altLang="zh-CN" sz="2000" dirty="0"/>
              <a:t> (list) | reduction (operator: list) | </a:t>
            </a:r>
            <a:r>
              <a:rPr lang="en-US" altLang="zh-CN" sz="2000" dirty="0" err="1"/>
              <a:t>copyin</a:t>
            </a:r>
            <a:r>
              <a:rPr lang="en-US" altLang="zh-CN" sz="2000" dirty="0"/>
              <a:t> (list) | ordered]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zh-CN" altLang="en-US" dirty="0"/>
              <a:t>多个线程同时直接读写共享变量导致错误的结果</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23</a:t>
            </a:fld>
            <a:endParaRPr lang="zh-CN" altLang="en-US"/>
          </a:p>
        </p:txBody>
      </p:sp>
      <p:sp>
        <p:nvSpPr>
          <p:cNvPr id="7" name="文本框 6">
            <a:extLst>
              <a:ext uri="{FF2B5EF4-FFF2-40B4-BE49-F238E27FC236}">
                <a16:creationId xmlns:a16="http://schemas.microsoft.com/office/drawing/2014/main" id="{0263FA57-C6FE-D9B6-5CB5-FDCDF4D640DE}"/>
              </a:ext>
            </a:extLst>
          </p:cNvPr>
          <p:cNvSpPr txBox="1"/>
          <p:nvPr/>
        </p:nvSpPr>
        <p:spPr>
          <a:xfrm>
            <a:off x="1043608" y="2186642"/>
            <a:ext cx="6120680" cy="3970318"/>
          </a:xfrm>
          <a:prstGeom prst="rect">
            <a:avLst/>
          </a:prstGeom>
          <a:noFill/>
        </p:spPr>
        <p:txBody>
          <a:bodyPr wrap="square">
            <a:spAutoFit/>
          </a:bodyPr>
          <a:lstStyle/>
          <a:p>
            <a:r>
              <a:rPr lang="en-US" altLang="zh-CN" sz="1800" dirty="0">
                <a:solidFill>
                  <a:srgbClr val="808080"/>
                </a:solidFill>
                <a:latin typeface="+mn-lt"/>
                <a:ea typeface="新宋体" panose="02010609030101010101" pitchFamily="49" charset="-122"/>
              </a:rPr>
              <a:t>#include</a:t>
            </a:r>
            <a:r>
              <a:rPr lang="en-US" altLang="zh-CN" sz="1800" dirty="0">
                <a:solidFill>
                  <a:srgbClr val="000000"/>
                </a:solidFill>
                <a:latin typeface="+mn-lt"/>
                <a:ea typeface="新宋体" panose="02010609030101010101" pitchFamily="49" charset="-122"/>
              </a:rPr>
              <a:t> </a:t>
            </a:r>
            <a:r>
              <a:rPr lang="en-US" altLang="zh-CN" sz="1800" dirty="0">
                <a:solidFill>
                  <a:srgbClr val="A31515"/>
                </a:solidFill>
                <a:latin typeface="+mn-lt"/>
                <a:ea typeface="新宋体" panose="02010609030101010101" pitchFamily="49" charset="-122"/>
              </a:rPr>
              <a:t>&lt;</a:t>
            </a:r>
            <a:r>
              <a:rPr lang="en-US" altLang="zh-CN" sz="1800" dirty="0" err="1">
                <a:solidFill>
                  <a:srgbClr val="A31515"/>
                </a:solidFill>
                <a:latin typeface="+mn-lt"/>
                <a:ea typeface="新宋体" panose="02010609030101010101" pitchFamily="49" charset="-122"/>
              </a:rPr>
              <a:t>omp.h</a:t>
            </a:r>
            <a:r>
              <a:rPr lang="en-US" altLang="zh-CN" sz="1800" dirty="0">
                <a:solidFill>
                  <a:srgbClr val="A31515"/>
                </a:solidFill>
                <a:latin typeface="+mn-lt"/>
                <a:ea typeface="新宋体" panose="02010609030101010101" pitchFamily="49" charset="-122"/>
              </a:rPr>
              <a:t>&gt;</a:t>
            </a:r>
            <a:endParaRPr lang="en-US" altLang="zh-CN" sz="1800" dirty="0">
              <a:solidFill>
                <a:srgbClr val="000000"/>
              </a:solidFill>
              <a:latin typeface="+mn-lt"/>
              <a:ea typeface="新宋体" panose="02010609030101010101" pitchFamily="49" charset="-122"/>
            </a:endParaRPr>
          </a:p>
          <a:p>
            <a:r>
              <a:rPr lang="en-US" altLang="zh-CN" sz="1800" dirty="0">
                <a:solidFill>
                  <a:srgbClr val="808080"/>
                </a:solidFill>
                <a:latin typeface="+mn-lt"/>
                <a:ea typeface="新宋体" panose="02010609030101010101" pitchFamily="49" charset="-122"/>
              </a:rPr>
              <a:t>#include</a:t>
            </a:r>
            <a:r>
              <a:rPr lang="en-US" altLang="zh-CN" sz="1800" dirty="0">
                <a:solidFill>
                  <a:srgbClr val="000000"/>
                </a:solidFill>
                <a:latin typeface="+mn-lt"/>
                <a:ea typeface="新宋体" panose="02010609030101010101" pitchFamily="49" charset="-122"/>
              </a:rPr>
              <a:t> </a:t>
            </a:r>
            <a:r>
              <a:rPr lang="en-US" altLang="zh-CN" sz="1800" dirty="0">
                <a:solidFill>
                  <a:srgbClr val="A31515"/>
                </a:solidFill>
                <a:latin typeface="+mn-lt"/>
                <a:ea typeface="新宋体" panose="02010609030101010101" pitchFamily="49" charset="-122"/>
              </a:rPr>
              <a:t>&lt;iostream&gt;</a:t>
            </a:r>
            <a:endParaRPr lang="en-US" altLang="zh-CN" sz="1800" dirty="0">
              <a:solidFill>
                <a:srgbClr val="000000"/>
              </a:solidFill>
              <a:latin typeface="+mn-lt"/>
              <a:ea typeface="新宋体" panose="02010609030101010101" pitchFamily="49" charset="-122"/>
            </a:endParaRPr>
          </a:p>
          <a:p>
            <a:r>
              <a:rPr lang="en-US" altLang="zh-CN" sz="1800" dirty="0">
                <a:solidFill>
                  <a:srgbClr val="0000FF"/>
                </a:solidFill>
                <a:latin typeface="+mn-lt"/>
                <a:ea typeface="新宋体" panose="02010609030101010101" pitchFamily="49" charset="-122"/>
              </a:rPr>
              <a:t>using</a:t>
            </a:r>
            <a:r>
              <a:rPr lang="en-US" altLang="zh-CN" sz="1800" dirty="0">
                <a:solidFill>
                  <a:srgbClr val="000000"/>
                </a:solidFill>
                <a:latin typeface="+mn-lt"/>
                <a:ea typeface="新宋体" panose="02010609030101010101" pitchFamily="49" charset="-122"/>
              </a:rPr>
              <a:t> </a:t>
            </a:r>
            <a:r>
              <a:rPr lang="en-US" altLang="zh-CN" sz="1800" dirty="0">
                <a:solidFill>
                  <a:srgbClr val="0000FF"/>
                </a:solidFill>
                <a:latin typeface="+mn-lt"/>
                <a:ea typeface="新宋体" panose="02010609030101010101" pitchFamily="49" charset="-122"/>
              </a:rPr>
              <a:t>namespace</a:t>
            </a:r>
            <a:r>
              <a:rPr lang="en-US" altLang="zh-CN" sz="1800" dirty="0">
                <a:solidFill>
                  <a:srgbClr val="000000"/>
                </a:solidFill>
                <a:latin typeface="+mn-lt"/>
                <a:ea typeface="新宋体" panose="02010609030101010101" pitchFamily="49" charset="-122"/>
              </a:rPr>
              <a:t> std;</a:t>
            </a:r>
          </a:p>
          <a:p>
            <a:r>
              <a:rPr lang="en-US" altLang="zh-CN" sz="1800" dirty="0">
                <a:solidFill>
                  <a:srgbClr val="0000FF"/>
                </a:solidFill>
                <a:latin typeface="+mn-lt"/>
                <a:ea typeface="新宋体" panose="02010609030101010101" pitchFamily="49" charset="-122"/>
              </a:rPr>
              <a:t>int</a:t>
            </a:r>
            <a:r>
              <a:rPr lang="en-US" altLang="zh-CN" sz="1800" dirty="0">
                <a:solidFill>
                  <a:srgbClr val="000000"/>
                </a:solidFill>
                <a:latin typeface="+mn-lt"/>
                <a:ea typeface="新宋体" panose="02010609030101010101" pitchFamily="49" charset="-122"/>
              </a:rPr>
              <a:t> main()</a:t>
            </a:r>
          </a:p>
          <a:p>
            <a:r>
              <a:rPr lang="en-US" altLang="zh-CN" sz="1800" dirty="0">
                <a:solidFill>
                  <a:srgbClr val="000000"/>
                </a:solidFill>
                <a:latin typeface="+mn-lt"/>
                <a:ea typeface="新宋体" panose="02010609030101010101" pitchFamily="49" charset="-122"/>
              </a:rPr>
              <a:t>{</a:t>
            </a:r>
          </a:p>
          <a:p>
            <a:r>
              <a:rPr lang="en-US" altLang="zh-CN" sz="1800" dirty="0">
                <a:solidFill>
                  <a:srgbClr val="000000"/>
                </a:solidFill>
                <a:latin typeface="+mn-lt"/>
                <a:ea typeface="新宋体" panose="02010609030101010101" pitchFamily="49" charset="-122"/>
              </a:rPr>
              <a:t>    </a:t>
            </a:r>
            <a:r>
              <a:rPr lang="en-US" altLang="zh-CN" sz="1800" dirty="0">
                <a:solidFill>
                  <a:srgbClr val="0000FF"/>
                </a:solidFill>
                <a:latin typeface="+mn-lt"/>
                <a:ea typeface="新宋体" panose="02010609030101010101" pitchFamily="49" charset="-122"/>
              </a:rPr>
              <a:t>double</a:t>
            </a:r>
            <a:r>
              <a:rPr lang="en-US" altLang="zh-CN" sz="1800" dirty="0">
                <a:solidFill>
                  <a:srgbClr val="000000"/>
                </a:solidFill>
                <a:latin typeface="+mn-lt"/>
                <a:ea typeface="新宋体" panose="02010609030101010101" pitchFamily="49" charset="-122"/>
              </a:rPr>
              <a:t> x = 0;</a:t>
            </a:r>
          </a:p>
          <a:p>
            <a:r>
              <a:rPr lang="en-US" altLang="zh-CN" sz="1800" dirty="0">
                <a:solidFill>
                  <a:srgbClr val="000000"/>
                </a:solidFill>
                <a:latin typeface="+mn-lt"/>
                <a:ea typeface="新宋体" panose="02010609030101010101" pitchFamily="49" charset="-122"/>
              </a:rPr>
              <a:t>    </a:t>
            </a:r>
            <a:r>
              <a:rPr lang="en-US" altLang="zh-CN" sz="1800" dirty="0">
                <a:solidFill>
                  <a:srgbClr val="0000FF"/>
                </a:solidFill>
                <a:latin typeface="+mn-lt"/>
                <a:ea typeface="新宋体" panose="02010609030101010101" pitchFamily="49" charset="-122"/>
              </a:rPr>
              <a:t>int</a:t>
            </a:r>
            <a:r>
              <a:rPr lang="en-US" altLang="zh-CN" sz="1800" dirty="0">
                <a:solidFill>
                  <a:srgbClr val="000000"/>
                </a:solidFill>
                <a:latin typeface="+mn-lt"/>
                <a:ea typeface="新宋体" panose="02010609030101010101" pitchFamily="49" charset="-122"/>
              </a:rPr>
              <a:t> </a:t>
            </a:r>
            <a:r>
              <a:rPr lang="en-US" altLang="zh-CN" sz="1800" dirty="0" err="1">
                <a:solidFill>
                  <a:srgbClr val="000000"/>
                </a:solidFill>
                <a:latin typeface="+mn-lt"/>
                <a:ea typeface="新宋体" panose="02010609030101010101" pitchFamily="49" charset="-122"/>
              </a:rPr>
              <a:t>i</a:t>
            </a:r>
            <a:r>
              <a:rPr lang="en-US" altLang="zh-CN" sz="1800" dirty="0">
                <a:solidFill>
                  <a:srgbClr val="000000"/>
                </a:solidFill>
                <a:latin typeface="+mn-lt"/>
                <a:ea typeface="新宋体" panose="02010609030101010101" pitchFamily="49" charset="-122"/>
              </a:rPr>
              <a:t>;</a:t>
            </a:r>
          </a:p>
          <a:p>
            <a:r>
              <a:rPr lang="en-US" altLang="zh-CN" sz="1800" dirty="0">
                <a:solidFill>
                  <a:srgbClr val="000000"/>
                </a:solidFill>
                <a:latin typeface="+mn-lt"/>
                <a:ea typeface="新宋体" panose="02010609030101010101" pitchFamily="49" charset="-122"/>
              </a:rPr>
              <a:t>    </a:t>
            </a:r>
            <a:r>
              <a:rPr lang="en-US" altLang="zh-CN" sz="1800" dirty="0" err="1">
                <a:solidFill>
                  <a:srgbClr val="000000"/>
                </a:solidFill>
                <a:latin typeface="+mn-lt"/>
                <a:ea typeface="新宋体" panose="02010609030101010101" pitchFamily="49" charset="-122"/>
              </a:rPr>
              <a:t>omp_set_num_threads</a:t>
            </a:r>
            <a:r>
              <a:rPr lang="en-US" altLang="zh-CN" sz="1800" dirty="0">
                <a:solidFill>
                  <a:srgbClr val="000000"/>
                </a:solidFill>
                <a:latin typeface="+mn-lt"/>
                <a:ea typeface="新宋体" panose="02010609030101010101" pitchFamily="49" charset="-122"/>
              </a:rPr>
              <a:t>(2);</a:t>
            </a:r>
          </a:p>
          <a:p>
            <a:r>
              <a:rPr lang="nb-NO" altLang="zh-CN" sz="1800" dirty="0">
                <a:solidFill>
                  <a:srgbClr val="000000"/>
                </a:solidFill>
                <a:latin typeface="+mn-lt"/>
                <a:ea typeface="新宋体" panose="02010609030101010101" pitchFamily="49" charset="-122"/>
              </a:rPr>
              <a:t>    </a:t>
            </a:r>
            <a:r>
              <a:rPr lang="nb-NO" altLang="zh-CN" sz="1800" dirty="0">
                <a:solidFill>
                  <a:srgbClr val="808080"/>
                </a:solidFill>
                <a:latin typeface="+mn-lt"/>
                <a:ea typeface="新宋体" panose="02010609030101010101" pitchFamily="49" charset="-122"/>
              </a:rPr>
              <a:t>#pragma</a:t>
            </a:r>
            <a:r>
              <a:rPr lang="nb-NO" altLang="zh-CN" sz="1800" dirty="0">
                <a:solidFill>
                  <a:srgbClr val="000000"/>
                </a:solidFill>
                <a:latin typeface="+mn-lt"/>
                <a:ea typeface="新宋体" panose="02010609030101010101" pitchFamily="49" charset="-122"/>
              </a:rPr>
              <a:t> omp parallel </a:t>
            </a:r>
            <a:r>
              <a:rPr lang="nb-NO" altLang="zh-CN" sz="1800" dirty="0">
                <a:solidFill>
                  <a:srgbClr val="0000FF"/>
                </a:solidFill>
                <a:latin typeface="+mn-lt"/>
                <a:ea typeface="新宋体" panose="02010609030101010101" pitchFamily="49" charset="-122"/>
              </a:rPr>
              <a:t>for</a:t>
            </a:r>
            <a:r>
              <a:rPr lang="nb-NO" altLang="zh-CN" sz="1800" dirty="0">
                <a:solidFill>
                  <a:srgbClr val="000000"/>
                </a:solidFill>
                <a:latin typeface="+mn-lt"/>
                <a:ea typeface="新宋体" panose="02010609030101010101" pitchFamily="49" charset="-122"/>
              </a:rPr>
              <a:t> </a:t>
            </a:r>
            <a:r>
              <a:rPr lang="nb-NO" altLang="zh-CN" sz="1800" dirty="0">
                <a:solidFill>
                  <a:srgbClr val="0000FF"/>
                </a:solidFill>
                <a:latin typeface="+mn-lt"/>
                <a:ea typeface="新宋体" panose="02010609030101010101" pitchFamily="49" charset="-122"/>
              </a:rPr>
              <a:t>private</a:t>
            </a:r>
            <a:r>
              <a:rPr lang="nb-NO" altLang="zh-CN" sz="1800" dirty="0">
                <a:solidFill>
                  <a:srgbClr val="000000"/>
                </a:solidFill>
                <a:latin typeface="+mn-lt"/>
                <a:ea typeface="新宋体" panose="02010609030101010101" pitchFamily="49" charset="-122"/>
              </a:rPr>
              <a:t>(i) shared(x)</a:t>
            </a:r>
          </a:p>
          <a:p>
            <a:r>
              <a:rPr lang="nn-NO" altLang="zh-CN" sz="1800" dirty="0">
                <a:solidFill>
                  <a:srgbClr val="000000"/>
                </a:solidFill>
                <a:latin typeface="+mn-lt"/>
                <a:ea typeface="新宋体" panose="02010609030101010101" pitchFamily="49" charset="-122"/>
              </a:rPr>
              <a:t>    </a:t>
            </a:r>
            <a:r>
              <a:rPr lang="nn-NO" altLang="zh-CN" sz="1800" dirty="0">
                <a:solidFill>
                  <a:srgbClr val="0000FF"/>
                </a:solidFill>
                <a:latin typeface="+mn-lt"/>
                <a:ea typeface="新宋体" panose="02010609030101010101" pitchFamily="49" charset="-122"/>
              </a:rPr>
              <a:t>for</a:t>
            </a:r>
            <a:r>
              <a:rPr lang="nn-NO" altLang="zh-CN" sz="1800" dirty="0">
                <a:solidFill>
                  <a:srgbClr val="000000"/>
                </a:solidFill>
                <a:latin typeface="+mn-lt"/>
                <a:ea typeface="新宋体" panose="02010609030101010101" pitchFamily="49" charset="-122"/>
              </a:rPr>
              <a:t> (i = 0; i &lt; 10000; i++)</a:t>
            </a:r>
          </a:p>
          <a:p>
            <a:r>
              <a:rPr lang="en-US" altLang="zh-CN" sz="1800" dirty="0">
                <a:solidFill>
                  <a:srgbClr val="000000"/>
                </a:solidFill>
                <a:latin typeface="+mn-lt"/>
                <a:ea typeface="新宋体" panose="02010609030101010101" pitchFamily="49" charset="-122"/>
              </a:rPr>
              <a:t>        x++;</a:t>
            </a:r>
          </a:p>
          <a:p>
            <a:r>
              <a:rPr lang="en-US" altLang="zh-CN" sz="1800" dirty="0">
                <a:solidFill>
                  <a:srgbClr val="000000"/>
                </a:solidFill>
                <a:latin typeface="+mn-lt"/>
                <a:ea typeface="新宋体" panose="02010609030101010101" pitchFamily="49" charset="-122"/>
              </a:rPr>
              <a:t>    </a:t>
            </a:r>
            <a:r>
              <a:rPr lang="en-US" altLang="zh-CN" sz="1800" dirty="0" err="1">
                <a:solidFill>
                  <a:srgbClr val="000000"/>
                </a:solidFill>
                <a:latin typeface="+mn-lt"/>
                <a:ea typeface="新宋体" panose="02010609030101010101" pitchFamily="49" charset="-122"/>
              </a:rPr>
              <a:t>cout</a:t>
            </a:r>
            <a:r>
              <a:rPr lang="en-US" altLang="zh-CN" sz="1800" dirty="0">
                <a:solidFill>
                  <a:srgbClr val="000000"/>
                </a:solidFill>
                <a:latin typeface="+mn-lt"/>
                <a:ea typeface="新宋体" panose="02010609030101010101" pitchFamily="49" charset="-122"/>
              </a:rPr>
              <a:t> </a:t>
            </a:r>
            <a:r>
              <a:rPr lang="en-US" altLang="zh-CN" sz="1800" dirty="0">
                <a:solidFill>
                  <a:srgbClr val="008080"/>
                </a:solidFill>
                <a:latin typeface="+mn-lt"/>
                <a:ea typeface="新宋体" panose="02010609030101010101" pitchFamily="49" charset="-122"/>
              </a:rPr>
              <a:t>&lt;&lt;</a:t>
            </a:r>
            <a:r>
              <a:rPr lang="en-US" altLang="zh-CN" sz="1800" dirty="0">
                <a:solidFill>
                  <a:srgbClr val="000000"/>
                </a:solidFill>
                <a:latin typeface="+mn-lt"/>
                <a:ea typeface="新宋体" panose="02010609030101010101" pitchFamily="49" charset="-122"/>
              </a:rPr>
              <a:t> x </a:t>
            </a:r>
            <a:r>
              <a:rPr lang="en-US" altLang="zh-CN" sz="1800" dirty="0">
                <a:solidFill>
                  <a:srgbClr val="008080"/>
                </a:solidFill>
                <a:latin typeface="+mn-lt"/>
                <a:ea typeface="新宋体" panose="02010609030101010101" pitchFamily="49" charset="-122"/>
              </a:rPr>
              <a:t>&lt;&lt;</a:t>
            </a:r>
            <a:r>
              <a:rPr lang="en-US" altLang="zh-CN" sz="1800" dirty="0">
                <a:solidFill>
                  <a:srgbClr val="000000"/>
                </a:solidFill>
                <a:latin typeface="+mn-lt"/>
                <a:ea typeface="新宋体" panose="02010609030101010101" pitchFamily="49" charset="-122"/>
              </a:rPr>
              <a:t> </a:t>
            </a:r>
            <a:r>
              <a:rPr lang="en-US" altLang="zh-CN" sz="1800" dirty="0" err="1">
                <a:solidFill>
                  <a:srgbClr val="000000"/>
                </a:solidFill>
                <a:latin typeface="+mn-lt"/>
                <a:ea typeface="新宋体" panose="02010609030101010101" pitchFamily="49" charset="-122"/>
              </a:rPr>
              <a:t>endl</a:t>
            </a:r>
            <a:r>
              <a:rPr lang="en-US" altLang="zh-CN" sz="1800" dirty="0">
                <a:solidFill>
                  <a:srgbClr val="000000"/>
                </a:solidFill>
                <a:latin typeface="+mn-lt"/>
                <a:ea typeface="新宋体" panose="02010609030101010101" pitchFamily="49" charset="-122"/>
              </a:rPr>
              <a:t>;</a:t>
            </a:r>
          </a:p>
          <a:p>
            <a:r>
              <a:rPr lang="en-US" altLang="zh-CN" sz="1800" dirty="0">
                <a:solidFill>
                  <a:srgbClr val="000000"/>
                </a:solidFill>
                <a:latin typeface="+mn-lt"/>
                <a:ea typeface="新宋体" panose="02010609030101010101" pitchFamily="49" charset="-122"/>
              </a:rPr>
              <a:t>    </a:t>
            </a:r>
            <a:r>
              <a:rPr lang="en-US" altLang="zh-CN" sz="1800" dirty="0">
                <a:solidFill>
                  <a:srgbClr val="0000FF"/>
                </a:solidFill>
                <a:latin typeface="+mn-lt"/>
                <a:ea typeface="新宋体" panose="02010609030101010101" pitchFamily="49" charset="-122"/>
              </a:rPr>
              <a:t>return</a:t>
            </a:r>
            <a:r>
              <a:rPr lang="en-US" altLang="zh-CN" sz="1800" dirty="0">
                <a:solidFill>
                  <a:srgbClr val="000000"/>
                </a:solidFill>
                <a:latin typeface="+mn-lt"/>
                <a:ea typeface="新宋体" panose="02010609030101010101" pitchFamily="49" charset="-122"/>
              </a:rPr>
              <a:t> 0;</a:t>
            </a:r>
          </a:p>
          <a:p>
            <a:r>
              <a:rPr lang="en-US" altLang="zh-CN" sz="1800" dirty="0">
                <a:solidFill>
                  <a:srgbClr val="000000"/>
                </a:solidFill>
                <a:latin typeface="+mn-lt"/>
                <a:ea typeface="新宋体" panose="02010609030101010101" pitchFamily="49" charset="-122"/>
              </a:rPr>
              <a:t>}</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sz="2400" dirty="0"/>
              <a:t>数据竞争</a:t>
            </a:r>
            <a:endParaRPr lang="en-US" altLang="zh-CN" sz="2400" dirty="0"/>
          </a:p>
          <a:p>
            <a:pPr lvl="1"/>
            <a:r>
              <a:rPr lang="zh-CN" altLang="zh-CN" sz="2000" dirty="0"/>
              <a:t>多个线程对共享数据的非同步访问</a:t>
            </a:r>
            <a:endParaRPr lang="en-US" altLang="zh-CN" sz="2000" dirty="0"/>
          </a:p>
          <a:p>
            <a:pPr lvl="1"/>
            <a:r>
              <a:rPr lang="zh-CN" altLang="en-US" sz="2000" dirty="0"/>
              <a:t>结果具有不确定性</a:t>
            </a:r>
            <a:endParaRPr lang="en-US" altLang="zh-CN" sz="2000" dirty="0"/>
          </a:p>
          <a:p>
            <a:pPr lvl="1"/>
            <a:r>
              <a:rPr lang="zh-CN" altLang="zh-CN" sz="2000" dirty="0"/>
              <a:t>可将读写共享数据的代码设置为临界区</a:t>
            </a:r>
            <a:r>
              <a:rPr lang="zh-CN" altLang="en-US" sz="2000" dirty="0"/>
              <a:t>，</a:t>
            </a:r>
            <a:r>
              <a:rPr lang="zh-CN" altLang="zh-CN" sz="2000" dirty="0"/>
              <a:t>但很容易成为并行的瓶颈</a:t>
            </a:r>
            <a:endParaRPr lang="en-US" altLang="zh-CN" sz="2000" dirty="0"/>
          </a:p>
          <a:p>
            <a:r>
              <a:rPr lang="zh-CN" altLang="zh-CN" sz="2400" dirty="0"/>
              <a:t>消除竞争</a:t>
            </a:r>
          </a:p>
          <a:p>
            <a:pPr lvl="1"/>
            <a:r>
              <a:rPr lang="zh-CN" altLang="zh-CN" sz="2000" dirty="0"/>
              <a:t>创建共享数据的一个私有副本</a:t>
            </a:r>
            <a:endParaRPr lang="en-US" altLang="zh-CN" sz="2000" dirty="0"/>
          </a:p>
          <a:p>
            <a:r>
              <a:rPr lang="zh-CN" altLang="zh-CN" sz="2400" dirty="0"/>
              <a:t>削弱竞争</a:t>
            </a:r>
            <a:endParaRPr lang="en-US" altLang="zh-CN" sz="2400" dirty="0"/>
          </a:p>
          <a:p>
            <a:pPr lvl="1"/>
            <a:r>
              <a:rPr lang="zh-CN" altLang="zh-CN" sz="2000" dirty="0"/>
              <a:t>将共享数据划分为若干个相互独立的部分，并用彼此独立的锁来保护各个部分</a:t>
            </a:r>
            <a:endParaRPr lang="en-US" altLang="zh-CN" sz="2000"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24</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994999939"/>
              </p:ext>
            </p:extLst>
          </p:nvPr>
        </p:nvGraphicFramePr>
        <p:xfrm>
          <a:off x="1619672" y="4725144"/>
          <a:ext cx="6336704" cy="1706880"/>
        </p:xfrm>
        <a:graphic>
          <a:graphicData uri="http://schemas.openxmlformats.org/drawingml/2006/table">
            <a:tbl>
              <a:tblPr/>
              <a:tblGrid>
                <a:gridCol w="2555035">
                  <a:extLst>
                    <a:ext uri="{9D8B030D-6E8A-4147-A177-3AD203B41FA5}">
                      <a16:colId xmlns:a16="http://schemas.microsoft.com/office/drawing/2014/main" val="20000"/>
                    </a:ext>
                  </a:extLst>
                </a:gridCol>
                <a:gridCol w="2556866">
                  <a:extLst>
                    <a:ext uri="{9D8B030D-6E8A-4147-A177-3AD203B41FA5}">
                      <a16:colId xmlns:a16="http://schemas.microsoft.com/office/drawing/2014/main" val="20001"/>
                    </a:ext>
                  </a:extLst>
                </a:gridCol>
                <a:gridCol w="1224803">
                  <a:extLst>
                    <a:ext uri="{9D8B030D-6E8A-4147-A177-3AD203B41FA5}">
                      <a16:colId xmlns:a16="http://schemas.microsoft.com/office/drawing/2014/main" val="20002"/>
                    </a:ext>
                  </a:extLst>
                </a:gridCol>
              </a:tblGrid>
              <a:tr h="1296144">
                <a:tc>
                  <a:txBody>
                    <a:bodyPr/>
                    <a:lstStyle/>
                    <a:p>
                      <a:pPr algn="just">
                        <a:spcAft>
                          <a:spcPts val="0"/>
                        </a:spcAft>
                      </a:pPr>
                      <a:r>
                        <a:rPr lang="zh-CN" sz="1600" kern="100" spc="40" dirty="0">
                          <a:solidFill>
                            <a:srgbClr val="000000"/>
                          </a:solidFill>
                          <a:latin typeface="+mn-lt"/>
                          <a:ea typeface="+mn-ea"/>
                          <a:cs typeface="Times New Roman"/>
                        </a:rPr>
                        <a:t>线程</a:t>
                      </a:r>
                      <a:r>
                        <a:rPr lang="en-US" sz="1600" kern="100" spc="40" dirty="0">
                          <a:solidFill>
                            <a:srgbClr val="000000"/>
                          </a:solidFill>
                          <a:latin typeface="+mn-lt"/>
                          <a:ea typeface="+mn-ea"/>
                          <a:cs typeface="Times New Roman"/>
                        </a:rPr>
                        <a:t>1</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LOAD A, (x address)</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ADD A, 1</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STORE A, (x address)</a:t>
                      </a:r>
                      <a:endParaRPr lang="zh-CN" sz="1600" kern="100" dirty="0">
                        <a:latin typeface="+mn-lt"/>
                        <a:ea typeface="+mn-ea"/>
                        <a:cs typeface="Times New Roman"/>
                      </a:endParaRPr>
                    </a:p>
                  </a:txBody>
                  <a:tcPr marL="68580" marR="68580" marT="0" marB="0">
                    <a:lnL>
                      <a:noFill/>
                    </a:lnL>
                    <a:lnR>
                      <a:noFill/>
                    </a:lnR>
                    <a:lnT>
                      <a:noFill/>
                    </a:lnT>
                    <a:lnB>
                      <a:noFill/>
                    </a:lnB>
                  </a:tcPr>
                </a:tc>
                <a:tc>
                  <a:txBody>
                    <a:bodyPr/>
                    <a:lstStyle/>
                    <a:p>
                      <a:pPr algn="just">
                        <a:spcAft>
                          <a:spcPts val="0"/>
                        </a:spcAft>
                      </a:pPr>
                      <a:r>
                        <a:rPr lang="zh-CN" sz="1600" kern="100" spc="40" dirty="0">
                          <a:solidFill>
                            <a:srgbClr val="000000"/>
                          </a:solidFill>
                          <a:latin typeface="+mn-lt"/>
                          <a:ea typeface="+mn-ea"/>
                          <a:cs typeface="Times New Roman"/>
                        </a:rPr>
                        <a:t>线程</a:t>
                      </a:r>
                      <a:r>
                        <a:rPr lang="en-US" sz="1600" kern="100" spc="40" dirty="0">
                          <a:solidFill>
                            <a:srgbClr val="000000"/>
                          </a:solidFill>
                          <a:latin typeface="+mn-lt"/>
                          <a:ea typeface="+mn-ea"/>
                          <a:cs typeface="Times New Roman"/>
                        </a:rPr>
                        <a:t>2</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LOAD B, (x address)</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ADD B,1</a:t>
                      </a:r>
                    </a:p>
                    <a:p>
                      <a:pPr algn="just">
                        <a:spcAft>
                          <a:spcPts val="0"/>
                        </a:spcAft>
                      </a:pP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STORE B, (x address)</a:t>
                      </a:r>
                      <a:endParaRPr lang="zh-CN" sz="1600" kern="100" dirty="0">
                        <a:latin typeface="+mn-lt"/>
                        <a:ea typeface="+mn-ea"/>
                        <a:cs typeface="Times New Roman"/>
                      </a:endParaRPr>
                    </a:p>
                  </a:txBody>
                  <a:tcPr marL="68580" marR="68580" marT="0" marB="0">
                    <a:lnL>
                      <a:noFill/>
                    </a:lnL>
                    <a:lnR>
                      <a:noFill/>
                    </a:lnR>
                    <a:lnT>
                      <a:noFill/>
                    </a:lnT>
                    <a:lnB>
                      <a:noFill/>
                    </a:lnB>
                  </a:tcPr>
                </a:tc>
                <a:tc>
                  <a:txBody>
                    <a:bodyPr/>
                    <a:lstStyle/>
                    <a:p>
                      <a:pPr algn="just">
                        <a:spcAft>
                          <a:spcPts val="0"/>
                        </a:spcAft>
                      </a:pPr>
                      <a:r>
                        <a:rPr lang="zh-CN" sz="1600" kern="100" spc="40" dirty="0">
                          <a:solidFill>
                            <a:srgbClr val="000000"/>
                          </a:solidFill>
                          <a:latin typeface="+mn-lt"/>
                          <a:ea typeface="+mn-ea"/>
                          <a:cs typeface="Times New Roman"/>
                        </a:rPr>
                        <a:t>变量</a:t>
                      </a:r>
                      <a:r>
                        <a:rPr lang="en-US" sz="1600" kern="100" spc="40" dirty="0">
                          <a:solidFill>
                            <a:srgbClr val="000000"/>
                          </a:solidFill>
                          <a:latin typeface="+mn-lt"/>
                          <a:ea typeface="+mn-ea"/>
                          <a:cs typeface="Times New Roman"/>
                        </a:rPr>
                        <a:t>x</a:t>
                      </a:r>
                      <a:r>
                        <a:rPr lang="zh-CN" sz="1600" kern="100" spc="40" dirty="0">
                          <a:solidFill>
                            <a:srgbClr val="000000"/>
                          </a:solidFill>
                          <a:latin typeface="+mn-lt"/>
                          <a:ea typeface="+mn-ea"/>
                          <a:cs typeface="Times New Roman"/>
                        </a:rPr>
                        <a:t>的值</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0</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1</a:t>
                      </a:r>
                      <a:endParaRPr lang="zh-CN" sz="1600" kern="100" dirty="0">
                        <a:latin typeface="+mn-lt"/>
                        <a:ea typeface="+mn-ea"/>
                        <a:cs typeface="Times New Roman"/>
                      </a:endParaRPr>
                    </a:p>
                    <a:p>
                      <a:pPr algn="just">
                        <a:spcAft>
                          <a:spcPts val="0"/>
                        </a:spcAft>
                      </a:pPr>
                      <a:r>
                        <a:rPr lang="en-US" sz="1600" kern="100" spc="40" dirty="0">
                          <a:solidFill>
                            <a:srgbClr val="000000"/>
                          </a:solidFill>
                          <a:latin typeface="+mn-lt"/>
                          <a:ea typeface="+mn-ea"/>
                          <a:cs typeface="Times New Roman"/>
                        </a:rPr>
                        <a:t>1</a:t>
                      </a:r>
                      <a:endParaRPr lang="zh-CN" sz="1600" kern="100" dirty="0">
                        <a:latin typeface="+mn-lt"/>
                        <a:ea typeface="+mn-ea"/>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9" name="TextBox 8"/>
          <p:cNvSpPr txBox="1"/>
          <p:nvPr/>
        </p:nvSpPr>
        <p:spPr>
          <a:xfrm>
            <a:off x="2987824" y="6439122"/>
            <a:ext cx="3416320" cy="369332"/>
          </a:xfrm>
          <a:prstGeom prst="rect">
            <a:avLst/>
          </a:prstGeom>
          <a:noFill/>
        </p:spPr>
        <p:txBody>
          <a:bodyPr wrap="none" rtlCol="0">
            <a:spAutoFit/>
          </a:bodyPr>
          <a:lstStyle/>
          <a:p>
            <a:r>
              <a:rPr lang="zh-CN" altLang="zh-CN" dirty="0"/>
              <a:t>两个线程对共享变量的竞争读写</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en-US" altLang="zh-CN" dirty="0"/>
              <a:t>master</a:t>
            </a:r>
            <a:r>
              <a:rPr lang="zh-CN" altLang="en-US" dirty="0"/>
              <a:t>语句</a:t>
            </a:r>
            <a:endParaRPr lang="en-US" altLang="zh-CN" dirty="0"/>
          </a:p>
          <a:p>
            <a:pPr lvl="2"/>
            <a:r>
              <a:rPr lang="zh-CN" altLang="en-US" dirty="0"/>
              <a:t>指定代码段只有主线程执行</a:t>
            </a:r>
            <a:endParaRPr lang="en-US" altLang="zh-CN" dirty="0"/>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master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3826768" cy="4937760"/>
          </a:xfrm>
        </p:spPr>
        <p:txBody>
          <a:bodyPr/>
          <a:lstStyle/>
          <a:p>
            <a:r>
              <a:rPr lang="zh-CN" altLang="en-US" dirty="0"/>
              <a:t>同步结构</a:t>
            </a:r>
            <a:endParaRPr lang="en-US" altLang="zh-CN" dirty="0"/>
          </a:p>
          <a:p>
            <a:pPr lvl="1"/>
            <a:r>
              <a:rPr lang="en-US" altLang="zh-CN" dirty="0"/>
              <a:t>critical</a:t>
            </a:r>
            <a:r>
              <a:rPr lang="zh-CN" altLang="en-US" dirty="0"/>
              <a:t>语句</a:t>
            </a:r>
            <a:endParaRPr lang="en-US" altLang="zh-CN" dirty="0"/>
          </a:p>
          <a:p>
            <a:pPr lvl="2"/>
            <a:r>
              <a:rPr lang="zh-CN" altLang="zh-CN" dirty="0"/>
              <a:t>指定代码段在同一时刻只能由一个线程执行</a:t>
            </a:r>
            <a:endParaRPr lang="en-US" altLang="zh-CN" dirty="0"/>
          </a:p>
          <a:p>
            <a:pPr lvl="2"/>
            <a:r>
              <a:rPr lang="zh-CN" altLang="en-US" dirty="0"/>
              <a:t>执行开销较大</a:t>
            </a:r>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critical [name]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26</a:t>
            </a:fld>
            <a:endParaRPr lang="zh-CN" altLang="en-US"/>
          </a:p>
        </p:txBody>
      </p:sp>
      <p:sp>
        <p:nvSpPr>
          <p:cNvPr id="8" name="文本框 7">
            <a:extLst>
              <a:ext uri="{FF2B5EF4-FFF2-40B4-BE49-F238E27FC236}">
                <a16:creationId xmlns:a16="http://schemas.microsoft.com/office/drawing/2014/main" id="{42349E5A-6A51-6ED3-6782-3E50F5EFAE9B}"/>
              </a:ext>
            </a:extLst>
          </p:cNvPr>
          <p:cNvSpPr txBox="1"/>
          <p:nvPr/>
        </p:nvSpPr>
        <p:spPr>
          <a:xfrm>
            <a:off x="4312396" y="1518468"/>
            <a:ext cx="4824536" cy="4524315"/>
          </a:xfrm>
          <a:prstGeom prst="rect">
            <a:avLst/>
          </a:prstGeom>
          <a:noFill/>
        </p:spPr>
        <p:txBody>
          <a:bodyPr wrap="square">
            <a:spAutoFit/>
          </a:bodyPr>
          <a:lstStyle/>
          <a:p>
            <a:r>
              <a:rPr lang="en-US" altLang="zh-CN" sz="1600" dirty="0">
                <a:solidFill>
                  <a:srgbClr val="808080"/>
                </a:solidFill>
                <a:latin typeface="+mn-lt"/>
                <a:ea typeface="新宋体" panose="02010609030101010101" pitchFamily="49" charset="-122"/>
              </a:rPr>
              <a:t>#include</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&lt;</a:t>
            </a:r>
            <a:r>
              <a:rPr lang="en-US" altLang="zh-CN" sz="1600" dirty="0" err="1">
                <a:solidFill>
                  <a:srgbClr val="A31515"/>
                </a:solidFill>
                <a:latin typeface="+mn-lt"/>
                <a:ea typeface="新宋体" panose="02010609030101010101" pitchFamily="49" charset="-122"/>
              </a:rPr>
              <a:t>omp.h</a:t>
            </a:r>
            <a:r>
              <a:rPr lang="en-US" altLang="zh-CN" sz="1600" dirty="0">
                <a:solidFill>
                  <a:srgbClr val="A31515"/>
                </a:solidFill>
                <a:latin typeface="+mn-lt"/>
                <a:ea typeface="新宋体" panose="02010609030101010101" pitchFamily="49" charset="-122"/>
              </a:rPr>
              <a:t>&gt;</a:t>
            </a:r>
            <a:endParaRPr lang="en-US" altLang="zh-CN" sz="1600" dirty="0">
              <a:solidFill>
                <a:srgbClr val="000000"/>
              </a:solidFill>
              <a:latin typeface="+mn-lt"/>
              <a:ea typeface="新宋体" panose="02010609030101010101" pitchFamily="49" charset="-122"/>
            </a:endParaRPr>
          </a:p>
          <a:p>
            <a:r>
              <a:rPr lang="en-US" altLang="zh-CN" sz="1600" dirty="0">
                <a:solidFill>
                  <a:srgbClr val="808080"/>
                </a:solidFill>
                <a:latin typeface="+mn-lt"/>
                <a:ea typeface="新宋体" panose="02010609030101010101" pitchFamily="49" charset="-122"/>
              </a:rPr>
              <a:t>#include</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&lt;iostream&gt;</a:t>
            </a:r>
            <a:endParaRPr lang="en-US" altLang="zh-CN" sz="1600" dirty="0">
              <a:solidFill>
                <a:srgbClr val="000000"/>
              </a:solidFill>
              <a:latin typeface="+mn-lt"/>
              <a:ea typeface="新宋体" panose="02010609030101010101" pitchFamily="49" charset="-122"/>
            </a:endParaRPr>
          </a:p>
          <a:p>
            <a:r>
              <a:rPr lang="en-US" altLang="zh-CN" sz="1600" dirty="0">
                <a:solidFill>
                  <a:srgbClr val="0000FF"/>
                </a:solidFill>
                <a:latin typeface="+mn-lt"/>
                <a:ea typeface="新宋体" panose="02010609030101010101" pitchFamily="49" charset="-122"/>
              </a:rPr>
              <a:t>using</a:t>
            </a:r>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namespace</a:t>
            </a:r>
            <a:r>
              <a:rPr lang="en-US" altLang="zh-CN" sz="1600" dirty="0">
                <a:solidFill>
                  <a:srgbClr val="000000"/>
                </a:solidFill>
                <a:latin typeface="+mn-lt"/>
                <a:ea typeface="新宋体" panose="02010609030101010101" pitchFamily="49" charset="-122"/>
              </a:rPr>
              <a:t> std;</a:t>
            </a:r>
          </a:p>
          <a:p>
            <a:r>
              <a:rPr lang="en-US" altLang="zh-CN" sz="1600" dirty="0">
                <a:solidFill>
                  <a:srgbClr val="0000FF"/>
                </a:solidFill>
                <a:latin typeface="+mn-lt"/>
                <a:ea typeface="新宋体" panose="02010609030101010101" pitchFamily="49" charset="-122"/>
              </a:rPr>
              <a:t>int</a:t>
            </a:r>
            <a:r>
              <a:rPr lang="en-US" altLang="zh-CN" sz="1600" dirty="0">
                <a:solidFill>
                  <a:srgbClr val="000000"/>
                </a:solidFill>
                <a:latin typeface="+mn-lt"/>
                <a:ea typeface="新宋体" panose="02010609030101010101" pitchFamily="49" charset="-122"/>
              </a:rPr>
              <a:t> main()</a:t>
            </a:r>
          </a:p>
          <a:p>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x = 0;</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int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i</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omp_set_num_threads</a:t>
            </a:r>
            <a:r>
              <a:rPr lang="en-US" altLang="zh-CN" sz="1600" dirty="0">
                <a:solidFill>
                  <a:srgbClr val="000000"/>
                </a:solidFill>
                <a:latin typeface="+mn-lt"/>
                <a:ea typeface="新宋体" panose="02010609030101010101" pitchFamily="49" charset="-122"/>
              </a:rPr>
              <a:t>(2);</a:t>
            </a:r>
          </a:p>
          <a:p>
            <a:r>
              <a:rPr lang="en-US" altLang="zh-CN" sz="1600" dirty="0">
                <a:solidFill>
                  <a:srgbClr val="0000FF"/>
                </a:solidFill>
                <a:latin typeface="+mn-lt"/>
                <a:ea typeface="新宋体" panose="02010609030101010101" pitchFamily="49" charset="-122"/>
              </a:rPr>
              <a:t>    double</a:t>
            </a:r>
            <a:r>
              <a:rPr lang="en-US" altLang="zh-CN" sz="1600" dirty="0">
                <a:solidFill>
                  <a:srgbClr val="000000"/>
                </a:solidFill>
                <a:latin typeface="+mn-lt"/>
                <a:ea typeface="新宋体" panose="02010609030101010101" pitchFamily="49" charset="-122"/>
              </a:rPr>
              <a:t> t0 = </a:t>
            </a:r>
            <a:r>
              <a:rPr lang="en-US" altLang="zh-CN" sz="1600" dirty="0" err="1">
                <a:solidFill>
                  <a:srgbClr val="000000"/>
                </a:solidFill>
                <a:latin typeface="+mn-lt"/>
                <a:ea typeface="新宋体" panose="02010609030101010101" pitchFamily="49" charset="-122"/>
              </a:rPr>
              <a:t>omp_get_wtime</a:t>
            </a:r>
            <a:r>
              <a:rPr lang="en-US" altLang="zh-CN" sz="1600" dirty="0">
                <a:solidFill>
                  <a:srgbClr val="000000"/>
                </a:solidFill>
                <a:latin typeface="+mn-lt"/>
                <a:ea typeface="新宋体" panose="02010609030101010101" pitchFamily="49" charset="-122"/>
              </a:rPr>
              <a:t>();</a:t>
            </a:r>
          </a:p>
          <a:p>
            <a:r>
              <a:rPr lang="nb-NO" altLang="zh-CN" sz="1600" dirty="0">
                <a:solidFill>
                  <a:srgbClr val="808080"/>
                </a:solidFill>
                <a:latin typeface="+mn-lt"/>
                <a:ea typeface="新宋体" panose="02010609030101010101" pitchFamily="49" charset="-122"/>
              </a:rPr>
              <a:t>    #pragma</a:t>
            </a:r>
            <a:r>
              <a:rPr lang="nb-NO" altLang="zh-CN" sz="1600" dirty="0">
                <a:solidFill>
                  <a:srgbClr val="000000"/>
                </a:solidFill>
                <a:latin typeface="+mn-lt"/>
                <a:ea typeface="新宋体" panose="02010609030101010101" pitchFamily="49" charset="-122"/>
              </a:rPr>
              <a:t> omp parallel </a:t>
            </a:r>
            <a:r>
              <a:rPr lang="nb-NO" altLang="zh-CN" sz="1600" dirty="0">
                <a:solidFill>
                  <a:srgbClr val="0000FF"/>
                </a:solidFill>
                <a:latin typeface="+mn-lt"/>
                <a:ea typeface="新宋体" panose="02010609030101010101" pitchFamily="49" charset="-122"/>
              </a:rPr>
              <a:t>for</a:t>
            </a:r>
            <a:r>
              <a:rPr lang="nb-NO" altLang="zh-CN" sz="1600" dirty="0">
                <a:solidFill>
                  <a:srgbClr val="000000"/>
                </a:solidFill>
                <a:latin typeface="+mn-lt"/>
                <a:ea typeface="新宋体" panose="02010609030101010101" pitchFamily="49" charset="-122"/>
              </a:rPr>
              <a:t> </a:t>
            </a:r>
            <a:r>
              <a:rPr lang="nb-NO" altLang="zh-CN" sz="1600" dirty="0">
                <a:solidFill>
                  <a:srgbClr val="0000FF"/>
                </a:solidFill>
                <a:latin typeface="+mn-lt"/>
                <a:ea typeface="新宋体" panose="02010609030101010101" pitchFamily="49" charset="-122"/>
              </a:rPr>
              <a:t>private</a:t>
            </a:r>
            <a:r>
              <a:rPr lang="nb-NO" altLang="zh-CN" sz="1600" dirty="0">
                <a:solidFill>
                  <a:srgbClr val="000000"/>
                </a:solidFill>
                <a:latin typeface="+mn-lt"/>
                <a:ea typeface="新宋体" panose="02010609030101010101" pitchFamily="49" charset="-122"/>
              </a:rPr>
              <a:t>(i) shared(x)</a:t>
            </a:r>
          </a:p>
          <a:p>
            <a:r>
              <a:rPr lang="nn-NO" altLang="zh-CN" sz="1600" dirty="0">
                <a:solidFill>
                  <a:srgbClr val="000000"/>
                </a:solidFill>
                <a:latin typeface="+mn-lt"/>
                <a:ea typeface="新宋体" panose="02010609030101010101" pitchFamily="49" charset="-122"/>
              </a:rPr>
              <a:t>    </a:t>
            </a:r>
            <a:r>
              <a:rPr lang="nn-NO" altLang="zh-CN" sz="1600" dirty="0">
                <a:solidFill>
                  <a:srgbClr val="0000FF"/>
                </a:solidFill>
                <a:latin typeface="+mn-lt"/>
                <a:ea typeface="新宋体" panose="02010609030101010101" pitchFamily="49" charset="-122"/>
              </a:rPr>
              <a:t>for</a:t>
            </a:r>
            <a:r>
              <a:rPr lang="nn-NO" altLang="zh-CN" sz="1600" dirty="0">
                <a:solidFill>
                  <a:srgbClr val="000000"/>
                </a:solidFill>
                <a:latin typeface="+mn-lt"/>
                <a:ea typeface="新宋体" panose="02010609030101010101" pitchFamily="49" charset="-122"/>
              </a:rPr>
              <a:t> (i = 0; i &lt; 10000000; i++)</a:t>
            </a:r>
          </a:p>
          <a:p>
            <a:r>
              <a:rPr lang="en-US" altLang="zh-CN" sz="1600" dirty="0">
                <a:solidFill>
                  <a:srgbClr val="000000"/>
                </a:solidFill>
                <a:latin typeface="+mn-lt"/>
                <a:ea typeface="新宋体" panose="02010609030101010101" pitchFamily="49" charset="-122"/>
              </a:rPr>
              <a:t>        </a:t>
            </a:r>
            <a:r>
              <a:rPr lang="en-US" altLang="zh-CN" sz="1600" dirty="0">
                <a:solidFill>
                  <a:srgbClr val="808080"/>
                </a:solidFill>
                <a:latin typeface="+mn-lt"/>
                <a:ea typeface="新宋体" panose="02010609030101010101" pitchFamily="49" charset="-122"/>
              </a:rPr>
              <a:t>#pragma</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omp</a:t>
            </a:r>
            <a:r>
              <a:rPr lang="en-US" altLang="zh-CN" sz="1600" dirty="0">
                <a:solidFill>
                  <a:srgbClr val="000000"/>
                </a:solidFill>
                <a:latin typeface="+mn-lt"/>
                <a:ea typeface="新宋体" panose="02010609030101010101" pitchFamily="49" charset="-122"/>
              </a:rPr>
              <a:t> critical</a:t>
            </a:r>
          </a:p>
          <a:p>
            <a:r>
              <a:rPr lang="en-US" altLang="zh-CN" sz="1600" dirty="0">
                <a:solidFill>
                  <a:srgbClr val="000000"/>
                </a:solidFill>
                <a:latin typeface="+mn-lt"/>
                <a:ea typeface="新宋体" panose="02010609030101010101" pitchFamily="49" charset="-122"/>
              </a:rPr>
              <a:t>        x++;</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t1 = </a:t>
            </a:r>
            <a:r>
              <a:rPr lang="en-US" altLang="zh-CN" sz="1600" dirty="0" err="1">
                <a:solidFill>
                  <a:srgbClr val="000000"/>
                </a:solidFill>
                <a:latin typeface="+mn-lt"/>
                <a:ea typeface="新宋体" panose="02010609030101010101" pitchFamily="49" charset="-122"/>
              </a:rPr>
              <a:t>omp_get_wtime</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cout</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x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endl</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cout</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"time is "</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t1 - t0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 seconds"</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endl</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return</a:t>
            </a:r>
            <a:r>
              <a:rPr lang="en-US" altLang="zh-CN" sz="1600" dirty="0">
                <a:solidFill>
                  <a:srgbClr val="000000"/>
                </a:solidFill>
                <a:latin typeface="+mn-lt"/>
                <a:ea typeface="新宋体" panose="02010609030101010101" pitchFamily="49" charset="-122"/>
              </a:rPr>
              <a:t> 0;</a:t>
            </a:r>
          </a:p>
          <a:p>
            <a:r>
              <a:rPr lang="en-US" altLang="zh-CN" sz="1600" dirty="0">
                <a:solidFill>
                  <a:srgbClr val="000000"/>
                </a:solidFill>
                <a:latin typeface="+mn-lt"/>
                <a:ea typeface="新宋体" panose="02010609030101010101" pitchFamily="49"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3826768" cy="4937760"/>
          </a:xfrm>
        </p:spPr>
        <p:txBody>
          <a:bodyPr/>
          <a:lstStyle/>
          <a:p>
            <a:r>
              <a:rPr lang="zh-CN" altLang="en-US" dirty="0"/>
              <a:t>同步结构</a:t>
            </a:r>
            <a:endParaRPr lang="en-US" altLang="zh-CN" dirty="0"/>
          </a:p>
          <a:p>
            <a:pPr lvl="1"/>
            <a:r>
              <a:rPr lang="en-US" altLang="zh-CN" dirty="0"/>
              <a:t>atomic</a:t>
            </a:r>
            <a:r>
              <a:rPr lang="zh-CN" altLang="en-US" dirty="0"/>
              <a:t>语句</a:t>
            </a:r>
            <a:endParaRPr lang="en-US" altLang="zh-CN" dirty="0"/>
          </a:p>
          <a:p>
            <a:pPr lvl="2"/>
            <a:r>
              <a:rPr lang="zh-CN" altLang="en-US" dirty="0"/>
              <a:t>指定特定的存储单元将被原子更新</a:t>
            </a:r>
            <a:endParaRPr lang="en-US" altLang="zh-CN" dirty="0"/>
          </a:p>
          <a:p>
            <a:pPr lvl="2"/>
            <a:r>
              <a:rPr lang="zh-CN" altLang="en-US" dirty="0"/>
              <a:t>执行开销比</a:t>
            </a:r>
            <a:r>
              <a:rPr lang="en-US" altLang="zh-CN" dirty="0"/>
              <a:t>critical</a:t>
            </a:r>
            <a:r>
              <a:rPr lang="zh-CN" altLang="en-US" dirty="0"/>
              <a:t>小</a:t>
            </a:r>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atomic newline </a:t>
            </a:r>
          </a:p>
          <a:p>
            <a:pPr lvl="2"/>
            <a:r>
              <a:rPr lang="zh-CN" altLang="zh-CN" dirty="0"/>
              <a:t>只能用于</a:t>
            </a:r>
            <a:r>
              <a:rPr lang="en-US" altLang="zh-CN" dirty="0"/>
              <a:t>x </a:t>
            </a:r>
            <a:r>
              <a:rPr lang="en-US" altLang="zh-CN" dirty="0" err="1"/>
              <a:t>binop</a:t>
            </a:r>
            <a:r>
              <a:rPr lang="en-US" altLang="zh-CN" dirty="0"/>
              <a:t> = </a:t>
            </a:r>
            <a:r>
              <a:rPr lang="en-US" altLang="zh-CN" dirty="0" err="1"/>
              <a:t>expr</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a:t>
            </a:r>
            <a:r>
              <a:rPr lang="en-US" altLang="zh-CN" dirty="0"/>
              <a:t>--x</a:t>
            </a:r>
            <a:r>
              <a:rPr lang="zh-CN" altLang="zh-CN" dirty="0"/>
              <a:t>等几种格式的语句中，其中</a:t>
            </a:r>
            <a:r>
              <a:rPr lang="en-US" altLang="zh-CN" dirty="0" err="1"/>
              <a:t>binop</a:t>
            </a:r>
            <a:r>
              <a:rPr lang="zh-CN" altLang="zh-CN" dirty="0"/>
              <a:t>是</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&amp;</a:t>
            </a:r>
            <a:r>
              <a:rPr lang="zh-CN" altLang="zh-CN" dirty="0"/>
              <a:t>、</a:t>
            </a:r>
            <a:r>
              <a:rPr lang="en-US" altLang="zh-CN" dirty="0"/>
              <a:t>^</a:t>
            </a:r>
            <a:r>
              <a:rPr lang="zh-CN" altLang="zh-CN" dirty="0"/>
              <a:t>、</a:t>
            </a:r>
            <a:r>
              <a:rPr lang="en-US" altLang="zh-CN" dirty="0"/>
              <a:t>|</a:t>
            </a:r>
            <a:r>
              <a:rPr lang="zh-CN" altLang="zh-CN" dirty="0"/>
              <a:t>、</a:t>
            </a:r>
            <a:r>
              <a:rPr lang="en-US" altLang="zh-CN" dirty="0"/>
              <a:t>&gt;&gt;</a:t>
            </a:r>
            <a:r>
              <a:rPr lang="zh-CN" altLang="zh-CN" dirty="0"/>
              <a:t>、</a:t>
            </a:r>
            <a:r>
              <a:rPr lang="en-US" altLang="zh-CN" dirty="0"/>
              <a:t>&lt;&lt;</a:t>
            </a:r>
            <a:r>
              <a:rPr lang="zh-CN" altLang="zh-CN" dirty="0"/>
              <a:t>之一</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27</a:t>
            </a:fld>
            <a:endParaRPr lang="zh-CN" altLang="en-US"/>
          </a:p>
        </p:txBody>
      </p:sp>
      <p:sp>
        <p:nvSpPr>
          <p:cNvPr id="8" name="文本框 7">
            <a:extLst>
              <a:ext uri="{FF2B5EF4-FFF2-40B4-BE49-F238E27FC236}">
                <a16:creationId xmlns:a16="http://schemas.microsoft.com/office/drawing/2014/main" id="{6364BD87-114E-D3A5-B40C-0867BB13B469}"/>
              </a:ext>
            </a:extLst>
          </p:cNvPr>
          <p:cNvSpPr txBox="1"/>
          <p:nvPr/>
        </p:nvSpPr>
        <p:spPr>
          <a:xfrm>
            <a:off x="4355976" y="1332632"/>
            <a:ext cx="4788024" cy="4524315"/>
          </a:xfrm>
          <a:prstGeom prst="rect">
            <a:avLst/>
          </a:prstGeom>
          <a:noFill/>
        </p:spPr>
        <p:txBody>
          <a:bodyPr wrap="square">
            <a:spAutoFit/>
          </a:bodyPr>
          <a:lstStyle/>
          <a:p>
            <a:r>
              <a:rPr lang="en-US" altLang="zh-CN" sz="1600" dirty="0">
                <a:solidFill>
                  <a:srgbClr val="808080"/>
                </a:solidFill>
                <a:latin typeface="+mn-lt"/>
                <a:ea typeface="新宋体" panose="02010609030101010101" pitchFamily="49" charset="-122"/>
              </a:rPr>
              <a:t>#include</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&lt;</a:t>
            </a:r>
            <a:r>
              <a:rPr lang="en-US" altLang="zh-CN" sz="1600" dirty="0" err="1">
                <a:solidFill>
                  <a:srgbClr val="A31515"/>
                </a:solidFill>
                <a:latin typeface="+mn-lt"/>
                <a:ea typeface="新宋体" panose="02010609030101010101" pitchFamily="49" charset="-122"/>
              </a:rPr>
              <a:t>omp.h</a:t>
            </a:r>
            <a:r>
              <a:rPr lang="en-US" altLang="zh-CN" sz="1600" dirty="0">
                <a:solidFill>
                  <a:srgbClr val="A31515"/>
                </a:solidFill>
                <a:latin typeface="+mn-lt"/>
                <a:ea typeface="新宋体" panose="02010609030101010101" pitchFamily="49" charset="-122"/>
              </a:rPr>
              <a:t>&gt;</a:t>
            </a:r>
            <a:endParaRPr lang="en-US" altLang="zh-CN" sz="1600" dirty="0">
              <a:solidFill>
                <a:srgbClr val="000000"/>
              </a:solidFill>
              <a:latin typeface="+mn-lt"/>
              <a:ea typeface="新宋体" panose="02010609030101010101" pitchFamily="49" charset="-122"/>
            </a:endParaRPr>
          </a:p>
          <a:p>
            <a:r>
              <a:rPr lang="en-US" altLang="zh-CN" sz="1600" dirty="0">
                <a:solidFill>
                  <a:srgbClr val="808080"/>
                </a:solidFill>
                <a:latin typeface="+mn-lt"/>
                <a:ea typeface="新宋体" panose="02010609030101010101" pitchFamily="49" charset="-122"/>
              </a:rPr>
              <a:t>#include</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&lt;iostream&gt;</a:t>
            </a:r>
            <a:endParaRPr lang="en-US" altLang="zh-CN" sz="1600" dirty="0">
              <a:solidFill>
                <a:srgbClr val="000000"/>
              </a:solidFill>
              <a:latin typeface="+mn-lt"/>
              <a:ea typeface="新宋体" panose="02010609030101010101" pitchFamily="49" charset="-122"/>
            </a:endParaRPr>
          </a:p>
          <a:p>
            <a:r>
              <a:rPr lang="en-US" altLang="zh-CN" sz="1600" dirty="0">
                <a:solidFill>
                  <a:srgbClr val="0000FF"/>
                </a:solidFill>
                <a:latin typeface="+mn-lt"/>
                <a:ea typeface="新宋体" panose="02010609030101010101" pitchFamily="49" charset="-122"/>
              </a:rPr>
              <a:t>using</a:t>
            </a:r>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namespace</a:t>
            </a:r>
            <a:r>
              <a:rPr lang="en-US" altLang="zh-CN" sz="1600" dirty="0">
                <a:solidFill>
                  <a:srgbClr val="000000"/>
                </a:solidFill>
                <a:latin typeface="+mn-lt"/>
                <a:ea typeface="新宋体" panose="02010609030101010101" pitchFamily="49" charset="-122"/>
              </a:rPr>
              <a:t> std;</a:t>
            </a:r>
          </a:p>
          <a:p>
            <a:r>
              <a:rPr lang="en-US" altLang="zh-CN" sz="1600" dirty="0">
                <a:solidFill>
                  <a:srgbClr val="0000FF"/>
                </a:solidFill>
                <a:latin typeface="+mn-lt"/>
                <a:ea typeface="新宋体" panose="02010609030101010101" pitchFamily="49" charset="-122"/>
              </a:rPr>
              <a:t>int</a:t>
            </a:r>
            <a:r>
              <a:rPr lang="en-US" altLang="zh-CN" sz="1600" dirty="0">
                <a:solidFill>
                  <a:srgbClr val="000000"/>
                </a:solidFill>
                <a:latin typeface="+mn-lt"/>
                <a:ea typeface="新宋体" panose="02010609030101010101" pitchFamily="49" charset="-122"/>
              </a:rPr>
              <a:t> main()</a:t>
            </a:r>
          </a:p>
          <a:p>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x = 0;</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int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i</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omp_set_num_threads</a:t>
            </a:r>
            <a:r>
              <a:rPr lang="en-US" altLang="zh-CN" sz="1600" dirty="0">
                <a:solidFill>
                  <a:srgbClr val="000000"/>
                </a:solidFill>
                <a:latin typeface="+mn-lt"/>
                <a:ea typeface="新宋体" panose="02010609030101010101" pitchFamily="49" charset="-122"/>
              </a:rPr>
              <a:t>(2); </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t0 = </a:t>
            </a:r>
            <a:r>
              <a:rPr lang="en-US" altLang="zh-CN" sz="1600" dirty="0" err="1">
                <a:solidFill>
                  <a:srgbClr val="000000"/>
                </a:solidFill>
                <a:latin typeface="+mn-lt"/>
                <a:ea typeface="新宋体" panose="02010609030101010101" pitchFamily="49" charset="-122"/>
              </a:rPr>
              <a:t>omp_get_wtime</a:t>
            </a:r>
            <a:r>
              <a:rPr lang="en-US" altLang="zh-CN" sz="1600" dirty="0">
                <a:solidFill>
                  <a:srgbClr val="000000"/>
                </a:solidFill>
                <a:latin typeface="+mn-lt"/>
                <a:ea typeface="新宋体" panose="02010609030101010101" pitchFamily="49" charset="-122"/>
              </a:rPr>
              <a:t>();</a:t>
            </a:r>
          </a:p>
          <a:p>
            <a:r>
              <a:rPr lang="nb-NO" altLang="zh-CN" sz="1600" dirty="0">
                <a:solidFill>
                  <a:srgbClr val="000000"/>
                </a:solidFill>
                <a:latin typeface="+mn-lt"/>
                <a:ea typeface="新宋体" panose="02010609030101010101" pitchFamily="49" charset="-122"/>
              </a:rPr>
              <a:t>    </a:t>
            </a:r>
            <a:r>
              <a:rPr lang="nb-NO" altLang="zh-CN" sz="1600" dirty="0">
                <a:solidFill>
                  <a:srgbClr val="808080"/>
                </a:solidFill>
                <a:latin typeface="+mn-lt"/>
                <a:ea typeface="新宋体" panose="02010609030101010101" pitchFamily="49" charset="-122"/>
              </a:rPr>
              <a:t>#pragma</a:t>
            </a:r>
            <a:r>
              <a:rPr lang="nb-NO" altLang="zh-CN" sz="1600" dirty="0">
                <a:solidFill>
                  <a:srgbClr val="000000"/>
                </a:solidFill>
                <a:latin typeface="+mn-lt"/>
                <a:ea typeface="新宋体" panose="02010609030101010101" pitchFamily="49" charset="-122"/>
              </a:rPr>
              <a:t> omp parallel </a:t>
            </a:r>
            <a:r>
              <a:rPr lang="nb-NO" altLang="zh-CN" sz="1600" dirty="0">
                <a:solidFill>
                  <a:srgbClr val="0000FF"/>
                </a:solidFill>
                <a:latin typeface="+mn-lt"/>
                <a:ea typeface="新宋体" panose="02010609030101010101" pitchFamily="49" charset="-122"/>
              </a:rPr>
              <a:t>for</a:t>
            </a:r>
            <a:r>
              <a:rPr lang="nb-NO" altLang="zh-CN" sz="1600" dirty="0">
                <a:solidFill>
                  <a:srgbClr val="000000"/>
                </a:solidFill>
                <a:latin typeface="+mn-lt"/>
                <a:ea typeface="新宋体" panose="02010609030101010101" pitchFamily="49" charset="-122"/>
              </a:rPr>
              <a:t> </a:t>
            </a:r>
            <a:r>
              <a:rPr lang="nb-NO" altLang="zh-CN" sz="1600" dirty="0">
                <a:solidFill>
                  <a:srgbClr val="0000FF"/>
                </a:solidFill>
                <a:latin typeface="+mn-lt"/>
                <a:ea typeface="新宋体" panose="02010609030101010101" pitchFamily="49" charset="-122"/>
              </a:rPr>
              <a:t>private</a:t>
            </a:r>
            <a:r>
              <a:rPr lang="nb-NO" altLang="zh-CN" sz="1600" dirty="0">
                <a:solidFill>
                  <a:srgbClr val="000000"/>
                </a:solidFill>
                <a:latin typeface="+mn-lt"/>
                <a:ea typeface="新宋体" panose="02010609030101010101" pitchFamily="49" charset="-122"/>
              </a:rPr>
              <a:t>(i) shared(x)</a:t>
            </a:r>
          </a:p>
          <a:p>
            <a:r>
              <a:rPr lang="nn-NO" altLang="zh-CN" sz="1600" dirty="0">
                <a:solidFill>
                  <a:srgbClr val="000000"/>
                </a:solidFill>
                <a:latin typeface="+mn-lt"/>
                <a:ea typeface="新宋体" panose="02010609030101010101" pitchFamily="49" charset="-122"/>
              </a:rPr>
              <a:t>    </a:t>
            </a:r>
            <a:r>
              <a:rPr lang="nn-NO" altLang="zh-CN" sz="1600" dirty="0">
                <a:solidFill>
                  <a:srgbClr val="0000FF"/>
                </a:solidFill>
                <a:latin typeface="+mn-lt"/>
                <a:ea typeface="新宋体" panose="02010609030101010101" pitchFamily="49" charset="-122"/>
              </a:rPr>
              <a:t>for</a:t>
            </a:r>
            <a:r>
              <a:rPr lang="nn-NO" altLang="zh-CN" sz="1600" dirty="0">
                <a:solidFill>
                  <a:srgbClr val="000000"/>
                </a:solidFill>
                <a:latin typeface="+mn-lt"/>
                <a:ea typeface="新宋体" panose="02010609030101010101" pitchFamily="49" charset="-122"/>
              </a:rPr>
              <a:t> (i = 0; i &lt; 10000000; i++)</a:t>
            </a:r>
          </a:p>
          <a:p>
            <a:r>
              <a:rPr lang="en-US" altLang="zh-CN" sz="1600" dirty="0">
                <a:solidFill>
                  <a:srgbClr val="000000"/>
                </a:solidFill>
                <a:latin typeface="+mn-lt"/>
                <a:ea typeface="新宋体" panose="02010609030101010101" pitchFamily="49" charset="-122"/>
              </a:rPr>
              <a:t>        </a:t>
            </a:r>
            <a:r>
              <a:rPr lang="en-US" altLang="zh-CN" sz="1600" dirty="0">
                <a:solidFill>
                  <a:srgbClr val="808080"/>
                </a:solidFill>
                <a:latin typeface="+mn-lt"/>
                <a:ea typeface="新宋体" panose="02010609030101010101" pitchFamily="49" charset="-122"/>
              </a:rPr>
              <a:t>#pragma</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omp</a:t>
            </a:r>
            <a:r>
              <a:rPr lang="en-US" altLang="zh-CN" sz="1600" dirty="0">
                <a:solidFill>
                  <a:srgbClr val="000000"/>
                </a:solidFill>
                <a:latin typeface="+mn-lt"/>
                <a:ea typeface="新宋体" panose="02010609030101010101" pitchFamily="49" charset="-122"/>
              </a:rPr>
              <a:t> atomic</a:t>
            </a:r>
          </a:p>
          <a:p>
            <a:r>
              <a:rPr lang="en-US" altLang="zh-CN" sz="1600" dirty="0">
                <a:solidFill>
                  <a:srgbClr val="000000"/>
                </a:solidFill>
                <a:latin typeface="+mn-lt"/>
                <a:ea typeface="新宋体" panose="02010609030101010101" pitchFamily="49" charset="-122"/>
              </a:rPr>
              <a:t>        x++;</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double</a:t>
            </a:r>
            <a:r>
              <a:rPr lang="en-US" altLang="zh-CN" sz="1600" dirty="0">
                <a:solidFill>
                  <a:srgbClr val="000000"/>
                </a:solidFill>
                <a:latin typeface="+mn-lt"/>
                <a:ea typeface="新宋体" panose="02010609030101010101" pitchFamily="49" charset="-122"/>
              </a:rPr>
              <a:t> t1 = </a:t>
            </a:r>
            <a:r>
              <a:rPr lang="en-US" altLang="zh-CN" sz="1600" dirty="0" err="1">
                <a:solidFill>
                  <a:srgbClr val="000000"/>
                </a:solidFill>
                <a:latin typeface="+mn-lt"/>
                <a:ea typeface="新宋体" panose="02010609030101010101" pitchFamily="49" charset="-122"/>
              </a:rPr>
              <a:t>omp_get_wtime</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cout</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x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endl</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cout</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"time is "</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t1 - t0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a:solidFill>
                  <a:srgbClr val="A31515"/>
                </a:solidFill>
                <a:latin typeface="+mn-lt"/>
                <a:ea typeface="新宋体" panose="02010609030101010101" pitchFamily="49" charset="-122"/>
              </a:rPr>
              <a:t>" seconds"</a:t>
            </a:r>
            <a:r>
              <a:rPr lang="en-US" altLang="zh-CN" sz="1600" dirty="0">
                <a:solidFill>
                  <a:srgbClr val="000000"/>
                </a:solidFill>
                <a:latin typeface="+mn-lt"/>
                <a:ea typeface="新宋体" panose="02010609030101010101" pitchFamily="49" charset="-122"/>
              </a:rPr>
              <a:t> </a:t>
            </a:r>
            <a:r>
              <a:rPr lang="en-US" altLang="zh-CN" sz="1600" dirty="0">
                <a:solidFill>
                  <a:srgbClr val="008080"/>
                </a:solidFill>
                <a:latin typeface="+mn-lt"/>
                <a:ea typeface="新宋体" panose="02010609030101010101" pitchFamily="49" charset="-122"/>
              </a:rPr>
              <a:t>&lt;&lt;</a:t>
            </a:r>
            <a:r>
              <a:rPr lang="en-US" altLang="zh-CN" sz="1600" dirty="0">
                <a:solidFill>
                  <a:srgbClr val="000000"/>
                </a:solidFill>
                <a:latin typeface="+mn-lt"/>
                <a:ea typeface="新宋体" panose="02010609030101010101" pitchFamily="49" charset="-122"/>
              </a:rPr>
              <a:t> </a:t>
            </a:r>
            <a:r>
              <a:rPr lang="en-US" altLang="zh-CN" sz="1600" dirty="0" err="1">
                <a:solidFill>
                  <a:srgbClr val="000000"/>
                </a:solidFill>
                <a:latin typeface="+mn-lt"/>
                <a:ea typeface="新宋体" panose="02010609030101010101" pitchFamily="49" charset="-122"/>
              </a:rPr>
              <a:t>endl</a:t>
            </a:r>
            <a:r>
              <a:rPr lang="en-US" altLang="zh-CN" sz="1600" dirty="0">
                <a:solidFill>
                  <a:srgbClr val="000000"/>
                </a:solidFill>
                <a:latin typeface="+mn-lt"/>
                <a:ea typeface="新宋体" panose="02010609030101010101" pitchFamily="49" charset="-122"/>
              </a:rPr>
              <a:t>;</a:t>
            </a:r>
          </a:p>
          <a:p>
            <a:r>
              <a:rPr lang="en-US" altLang="zh-CN" sz="1600" dirty="0">
                <a:solidFill>
                  <a:srgbClr val="000000"/>
                </a:solidFill>
                <a:latin typeface="+mn-lt"/>
                <a:ea typeface="新宋体" panose="02010609030101010101" pitchFamily="49" charset="-122"/>
              </a:rPr>
              <a:t>    </a:t>
            </a:r>
            <a:r>
              <a:rPr lang="en-US" altLang="zh-CN" sz="1600" dirty="0">
                <a:solidFill>
                  <a:srgbClr val="0000FF"/>
                </a:solidFill>
                <a:latin typeface="+mn-lt"/>
                <a:ea typeface="新宋体" panose="02010609030101010101" pitchFamily="49" charset="-122"/>
              </a:rPr>
              <a:t>return</a:t>
            </a:r>
            <a:r>
              <a:rPr lang="en-US" altLang="zh-CN" sz="1600" dirty="0">
                <a:solidFill>
                  <a:srgbClr val="000000"/>
                </a:solidFill>
                <a:latin typeface="+mn-lt"/>
                <a:ea typeface="新宋体" panose="02010609030101010101" pitchFamily="49" charset="-122"/>
              </a:rPr>
              <a:t> 0;</a:t>
            </a:r>
          </a:p>
          <a:p>
            <a:r>
              <a:rPr lang="en-US" altLang="zh-CN" sz="1600" dirty="0">
                <a:solidFill>
                  <a:srgbClr val="000000"/>
                </a:solidFill>
                <a:latin typeface="+mn-lt"/>
                <a:ea typeface="新宋体" panose="02010609030101010101" pitchFamily="49" charset="-12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4042792" cy="4937760"/>
          </a:xfrm>
        </p:spPr>
        <p:txBody>
          <a:bodyPr/>
          <a:lstStyle/>
          <a:p>
            <a:r>
              <a:rPr lang="zh-CN" altLang="en-US" dirty="0"/>
              <a:t>同步结构</a:t>
            </a:r>
            <a:endParaRPr lang="en-US" altLang="zh-CN" dirty="0"/>
          </a:p>
          <a:p>
            <a:pPr lvl="1"/>
            <a:r>
              <a:rPr lang="en-US" altLang="zh-CN" dirty="0"/>
              <a:t>barrier</a:t>
            </a:r>
            <a:r>
              <a:rPr lang="zh-CN" altLang="en-US" dirty="0"/>
              <a:t>语句</a:t>
            </a:r>
            <a:endParaRPr lang="en-US" altLang="zh-CN" dirty="0"/>
          </a:p>
          <a:p>
            <a:pPr lvl="2"/>
            <a:r>
              <a:rPr lang="zh-CN" altLang="en-US" dirty="0"/>
              <a:t>用来同步一个线程组中所有的线程</a:t>
            </a:r>
          </a:p>
          <a:p>
            <a:pPr lvl="2"/>
            <a:r>
              <a:rPr lang="zh-CN" altLang="en-US" dirty="0"/>
              <a:t>先到达的线程在此阻塞，等待其他线程</a:t>
            </a:r>
          </a:p>
          <a:p>
            <a:pPr lvl="2"/>
            <a:r>
              <a:rPr lang="zh-CN" altLang="en-US" dirty="0"/>
              <a:t>语句格式：</a:t>
            </a:r>
            <a:r>
              <a:rPr lang="en-US" altLang="zh-CN" dirty="0"/>
              <a:t>#</a:t>
            </a:r>
            <a:r>
              <a:rPr lang="en-US" altLang="zh-CN" dirty="0" err="1"/>
              <a:t>pragma</a:t>
            </a:r>
            <a:r>
              <a:rPr lang="en-US" altLang="zh-CN" dirty="0"/>
              <a:t> </a:t>
            </a:r>
            <a:r>
              <a:rPr lang="en-US" altLang="zh-CN" dirty="0" err="1"/>
              <a:t>omp</a:t>
            </a:r>
            <a:r>
              <a:rPr lang="en-US" altLang="zh-CN" dirty="0"/>
              <a:t> barrier newline</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28</a:t>
            </a:fld>
            <a:endParaRPr lang="zh-CN" altLang="en-US"/>
          </a:p>
        </p:txBody>
      </p:sp>
      <p:sp>
        <p:nvSpPr>
          <p:cNvPr id="8" name="文本框 7">
            <a:extLst>
              <a:ext uri="{FF2B5EF4-FFF2-40B4-BE49-F238E27FC236}">
                <a16:creationId xmlns:a16="http://schemas.microsoft.com/office/drawing/2014/main" id="{76663FE3-2CD3-9207-F2B7-58DEA25B242D}"/>
              </a:ext>
            </a:extLst>
          </p:cNvPr>
          <p:cNvSpPr txBox="1"/>
          <p:nvPr/>
        </p:nvSpPr>
        <p:spPr>
          <a:xfrm>
            <a:off x="4572000" y="1556792"/>
            <a:ext cx="4392490" cy="4524315"/>
          </a:xfrm>
          <a:prstGeom prst="rect">
            <a:avLst/>
          </a:prstGeom>
          <a:noFill/>
        </p:spPr>
        <p:txBody>
          <a:bodyPr wrap="square">
            <a:spAutoFit/>
          </a:bodyPr>
          <a:lstStyle/>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omp.h</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&lt;iostream&gt;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using</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namespace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std;</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a[4], sum = 0;</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omp_set_num_threads</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(4);</a:t>
            </a:r>
          </a:p>
          <a:p>
            <a:r>
              <a:rPr lang="nb-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b-NO"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nb-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omp parallel </a:t>
            </a:r>
            <a:r>
              <a:rPr lang="nb-NO"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nb-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(tid,i) shared(a,sum)</a:t>
            </a:r>
          </a:p>
          <a:p>
            <a:r>
              <a:rPr lang="zh-CN" altLang="en-US"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omp_get_thread_num</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tid</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barrier</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single</a:t>
            </a:r>
          </a:p>
          <a:p>
            <a:r>
              <a:rPr lang="nn-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nn-NO"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4; i++)</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sum += a[</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zh-CN" altLang="en-US"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sum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endl</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dirty="0"/>
              <a:t>同步结构</a:t>
            </a:r>
            <a:endParaRPr lang="en-US" altLang="zh-CN" dirty="0"/>
          </a:p>
          <a:p>
            <a:pPr lvl="1"/>
            <a:r>
              <a:rPr lang="en-US" altLang="zh-CN" dirty="0"/>
              <a:t>flush</a:t>
            </a:r>
            <a:r>
              <a:rPr lang="zh-CN" altLang="en-US" dirty="0"/>
              <a:t>语句</a:t>
            </a:r>
            <a:endParaRPr lang="en-US" altLang="zh-CN" dirty="0"/>
          </a:p>
          <a:p>
            <a:pPr lvl="2"/>
            <a:r>
              <a:rPr lang="zh-CN" altLang="en-US" dirty="0"/>
              <a:t>用以标识一个同步点，以确保所有的线程看到一致的存储器视图</a:t>
            </a:r>
          </a:p>
          <a:p>
            <a:pPr lvl="2"/>
            <a:r>
              <a:rPr lang="zh-CN" altLang="en-US" dirty="0"/>
              <a:t>语句格式：</a:t>
            </a:r>
            <a:r>
              <a:rPr lang="en-US" altLang="zh-CN" dirty="0"/>
              <a:t>#pragma </a:t>
            </a:r>
            <a:r>
              <a:rPr lang="en-US" altLang="zh-CN" dirty="0" err="1"/>
              <a:t>omp</a:t>
            </a:r>
            <a:r>
              <a:rPr lang="en-US" altLang="zh-CN" dirty="0"/>
              <a:t> flush (list) newline </a:t>
            </a:r>
          </a:p>
          <a:p>
            <a:pPr lvl="2"/>
            <a:r>
              <a:rPr lang="en-US" altLang="zh-CN" dirty="0"/>
              <a:t>flush</a:t>
            </a:r>
            <a:r>
              <a:rPr lang="zh-CN" altLang="en-US" dirty="0"/>
              <a:t>将在下面几种情形下隐含运行，除非使用了</a:t>
            </a:r>
            <a:r>
              <a:rPr lang="en-US" altLang="zh-CN" dirty="0" err="1"/>
              <a:t>nowait</a:t>
            </a:r>
            <a:r>
              <a:rPr lang="zh-CN" altLang="en-US" dirty="0"/>
              <a:t>子句：</a:t>
            </a:r>
            <a:endParaRPr lang="en-US" altLang="zh-CN" dirty="0"/>
          </a:p>
          <a:p>
            <a:pPr lvl="3"/>
            <a:r>
              <a:rPr lang="en-US" altLang="zh-CN" dirty="0"/>
              <a:t>barrier</a:t>
            </a:r>
          </a:p>
          <a:p>
            <a:pPr lvl="3"/>
            <a:r>
              <a:rPr lang="en-US" altLang="zh-CN" dirty="0"/>
              <a:t>critical</a:t>
            </a:r>
            <a:r>
              <a:rPr lang="zh-CN" altLang="en-US" dirty="0"/>
              <a:t>进入与退出部分</a:t>
            </a:r>
            <a:endParaRPr lang="en-US" altLang="zh-CN" dirty="0"/>
          </a:p>
          <a:p>
            <a:pPr lvl="3"/>
            <a:r>
              <a:rPr lang="en-US" altLang="zh-CN" dirty="0"/>
              <a:t>ordered</a:t>
            </a:r>
            <a:r>
              <a:rPr lang="zh-CN" altLang="en-US" dirty="0"/>
              <a:t>进入与退出部分</a:t>
            </a:r>
            <a:endParaRPr lang="en-US" altLang="zh-CN" dirty="0"/>
          </a:p>
          <a:p>
            <a:pPr lvl="3"/>
            <a:r>
              <a:rPr lang="en-US" altLang="zh-CN" dirty="0"/>
              <a:t>parallel</a:t>
            </a:r>
            <a:r>
              <a:rPr lang="zh-CN" altLang="en-US" dirty="0"/>
              <a:t>退出部分</a:t>
            </a:r>
            <a:endParaRPr lang="en-US" altLang="zh-CN" dirty="0"/>
          </a:p>
          <a:p>
            <a:pPr lvl="3"/>
            <a:r>
              <a:rPr lang="en-US" altLang="zh-CN" dirty="0"/>
              <a:t>for</a:t>
            </a:r>
            <a:r>
              <a:rPr lang="zh-CN" altLang="en-US" dirty="0"/>
              <a:t>退出部分</a:t>
            </a:r>
            <a:endParaRPr lang="en-US" altLang="zh-CN" dirty="0"/>
          </a:p>
          <a:p>
            <a:pPr lvl="3"/>
            <a:r>
              <a:rPr lang="en-US" altLang="zh-CN" dirty="0"/>
              <a:t>sections</a:t>
            </a:r>
            <a:r>
              <a:rPr lang="zh-CN" altLang="en-US" dirty="0"/>
              <a:t>退出部分</a:t>
            </a:r>
            <a:endParaRPr lang="en-US" altLang="zh-CN" dirty="0"/>
          </a:p>
          <a:p>
            <a:pPr lvl="3"/>
            <a:r>
              <a:rPr lang="en-US" altLang="zh-CN" dirty="0"/>
              <a:t>single</a:t>
            </a:r>
            <a:r>
              <a:rPr lang="zh-CN" altLang="en-US" dirty="0"/>
              <a:t>退出部分</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14.3.1 OpenMP</a:t>
            </a:r>
            <a:r>
              <a:rPr lang="zh-CN" altLang="en-US"/>
              <a:t>概述</a:t>
            </a:r>
            <a:endParaRPr lang="zh-CN" altLang="en-US" dirty="0"/>
          </a:p>
        </p:txBody>
      </p:sp>
      <p:sp>
        <p:nvSpPr>
          <p:cNvPr id="3" name="内容占位符 2"/>
          <p:cNvSpPr>
            <a:spLocks noGrp="1"/>
          </p:cNvSpPr>
          <p:nvPr>
            <p:ph sz="quarter" idx="1"/>
          </p:nvPr>
        </p:nvSpPr>
        <p:spPr/>
        <p:txBody>
          <a:bodyPr/>
          <a:lstStyle/>
          <a:p>
            <a:r>
              <a:rPr lang="en-US" altLang="zh-CN"/>
              <a:t>OpenMP</a:t>
            </a:r>
            <a:r>
              <a:rPr lang="zh-CN" altLang="en-US"/>
              <a:t>的历史</a:t>
            </a:r>
            <a:endParaRPr lang="en-US" altLang="zh-CN"/>
          </a:p>
          <a:p>
            <a:pPr lvl="1"/>
            <a:r>
              <a:rPr lang="en-US" altLang="zh-CN"/>
              <a:t>1994</a:t>
            </a:r>
            <a:r>
              <a:rPr lang="zh-CN" altLang="en-US"/>
              <a:t>年，第一个</a:t>
            </a:r>
            <a:r>
              <a:rPr lang="en-US" altLang="zh-CN"/>
              <a:t>ANSI X3H5</a:t>
            </a:r>
            <a:r>
              <a:rPr lang="zh-CN" altLang="en-US"/>
              <a:t>草案被否决 </a:t>
            </a:r>
          </a:p>
          <a:p>
            <a:pPr lvl="1"/>
            <a:r>
              <a:rPr lang="en-US" altLang="zh-CN"/>
              <a:t>1997</a:t>
            </a:r>
            <a:r>
              <a:rPr lang="zh-CN" altLang="en-US"/>
              <a:t>年，</a:t>
            </a:r>
            <a:r>
              <a:rPr lang="en-US" altLang="zh-CN"/>
              <a:t>OpenMP</a:t>
            </a:r>
            <a:r>
              <a:rPr lang="zh-CN" altLang="en-US"/>
              <a:t>标准规范代替原先被否决的</a:t>
            </a:r>
            <a:r>
              <a:rPr lang="en-US" altLang="zh-CN"/>
              <a:t>ANSI X3H5</a:t>
            </a:r>
            <a:endParaRPr lang="zh-CN" altLang="en-US"/>
          </a:p>
          <a:p>
            <a:pPr lvl="1"/>
            <a:r>
              <a:rPr lang="en-US" altLang="zh-CN"/>
              <a:t>1997</a:t>
            </a:r>
            <a:r>
              <a:rPr lang="zh-CN" altLang="en-US"/>
              <a:t>年</a:t>
            </a:r>
            <a:r>
              <a:rPr lang="en-US" altLang="zh-CN"/>
              <a:t>10</a:t>
            </a:r>
            <a:r>
              <a:rPr lang="zh-CN" altLang="en-US"/>
              <a:t>月公布了与</a:t>
            </a:r>
            <a:r>
              <a:rPr lang="en-US" altLang="zh-CN"/>
              <a:t>Fortran</a:t>
            </a:r>
            <a:r>
              <a:rPr lang="zh-CN" altLang="en-US"/>
              <a:t>语言捆绑的第一个标准规范</a:t>
            </a:r>
          </a:p>
          <a:p>
            <a:pPr lvl="1"/>
            <a:r>
              <a:rPr lang="en-US" altLang="zh-CN"/>
              <a:t>1998</a:t>
            </a:r>
            <a:r>
              <a:rPr lang="zh-CN" altLang="en-US"/>
              <a:t>年</a:t>
            </a:r>
            <a:r>
              <a:rPr lang="en-US" altLang="zh-CN"/>
              <a:t>11</a:t>
            </a:r>
            <a:r>
              <a:rPr lang="zh-CN" altLang="en-US"/>
              <a:t>月</a:t>
            </a:r>
            <a:r>
              <a:rPr lang="en-US" altLang="zh-CN"/>
              <a:t>9</a:t>
            </a:r>
            <a:r>
              <a:rPr lang="zh-CN" altLang="en-US"/>
              <a:t>日公布了支持</a:t>
            </a:r>
            <a:r>
              <a:rPr lang="en-US" altLang="zh-CN"/>
              <a:t>C</a:t>
            </a:r>
            <a:r>
              <a:rPr lang="zh-CN" altLang="en-US"/>
              <a:t>和</a:t>
            </a:r>
            <a:r>
              <a:rPr lang="en-US" altLang="zh-CN"/>
              <a:t>C++</a:t>
            </a:r>
            <a:r>
              <a:rPr lang="zh-CN" altLang="en-US"/>
              <a:t>的标准规范</a:t>
            </a:r>
            <a:endParaRPr lang="en-US" altLang="zh-CN"/>
          </a:p>
          <a:p>
            <a:pPr lvl="1"/>
            <a:r>
              <a:rPr lang="en-US" altLang="zh-CN"/>
              <a:t>2000</a:t>
            </a:r>
            <a:r>
              <a:rPr lang="zh-CN" altLang="en-US"/>
              <a:t>年</a:t>
            </a:r>
            <a:r>
              <a:rPr lang="en-US" altLang="zh-CN"/>
              <a:t>11</a:t>
            </a:r>
            <a:r>
              <a:rPr lang="zh-CN" altLang="en-US"/>
              <a:t>月推出</a:t>
            </a:r>
            <a:r>
              <a:rPr lang="en-US" altLang="zh-CN"/>
              <a:t>FORTRAN version a2.0</a:t>
            </a:r>
            <a:r>
              <a:rPr lang="zh-CN" altLang="en-US"/>
              <a:t>。</a:t>
            </a:r>
            <a:endParaRPr lang="en-US" altLang="zh-CN"/>
          </a:p>
          <a:p>
            <a:pPr lvl="1"/>
            <a:r>
              <a:rPr lang="en-US" altLang="zh-CN"/>
              <a:t>2002</a:t>
            </a:r>
            <a:r>
              <a:rPr lang="zh-CN" altLang="en-US"/>
              <a:t>年</a:t>
            </a:r>
            <a:r>
              <a:rPr lang="en-US" altLang="zh-CN"/>
              <a:t>3</a:t>
            </a:r>
            <a:r>
              <a:rPr lang="zh-CN" altLang="en-US"/>
              <a:t>月推出</a:t>
            </a:r>
            <a:r>
              <a:rPr lang="en-US" altLang="zh-CN"/>
              <a:t>C/C++ version 2.0</a:t>
            </a:r>
            <a:endParaRPr lang="zh-CN" altLang="en-US"/>
          </a:p>
          <a:p>
            <a:pPr lvl="1"/>
            <a:r>
              <a:rPr lang="en-US" altLang="zh-CN"/>
              <a:t>2005</a:t>
            </a:r>
            <a:r>
              <a:rPr lang="zh-CN" altLang="en-US"/>
              <a:t>年</a:t>
            </a:r>
            <a:r>
              <a:rPr lang="en-US" altLang="zh-CN"/>
              <a:t>5</a:t>
            </a:r>
            <a:r>
              <a:rPr lang="zh-CN" altLang="en-US"/>
              <a:t>月</a:t>
            </a:r>
            <a:r>
              <a:rPr lang="en-US" altLang="zh-CN"/>
              <a:t>OpenMP2.5</a:t>
            </a:r>
            <a:r>
              <a:rPr lang="zh-CN" altLang="en-US"/>
              <a:t>将原来的</a:t>
            </a:r>
            <a:r>
              <a:rPr lang="en-US" altLang="zh-CN"/>
              <a:t>Fortran</a:t>
            </a:r>
            <a:r>
              <a:rPr lang="zh-CN" altLang="en-US"/>
              <a:t>和</a:t>
            </a:r>
            <a:r>
              <a:rPr lang="en-US" altLang="zh-CN"/>
              <a:t>C/C++</a:t>
            </a:r>
            <a:r>
              <a:rPr lang="zh-CN" altLang="en-US"/>
              <a:t>标准规范相结合</a:t>
            </a:r>
            <a:endParaRPr lang="en-US" altLang="zh-CN"/>
          </a:p>
          <a:p>
            <a:pPr lvl="1"/>
            <a:r>
              <a:rPr lang="zh-CN" altLang="en-US"/>
              <a:t>更详尽的信息可以访问</a:t>
            </a:r>
            <a:r>
              <a:rPr lang="en-US" altLang="zh-CN"/>
              <a:t>http://www.openmp.org</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private</a:t>
            </a:r>
            <a:r>
              <a:rPr lang="zh-CN" altLang="en-US" dirty="0"/>
              <a:t>子句</a:t>
            </a:r>
            <a:endParaRPr lang="en-US" altLang="zh-CN" dirty="0"/>
          </a:p>
          <a:p>
            <a:pPr lvl="2"/>
            <a:r>
              <a:rPr lang="zh-CN" altLang="zh-CN" dirty="0"/>
              <a:t>表示它列出的变量对于每个线程是私有的</a:t>
            </a:r>
            <a:endParaRPr lang="zh-CN" altLang="en-US" dirty="0"/>
          </a:p>
          <a:p>
            <a:pPr lvl="2"/>
            <a:r>
              <a:rPr lang="zh-CN" altLang="en-US" dirty="0"/>
              <a:t>语句格式：</a:t>
            </a:r>
            <a:r>
              <a:rPr lang="en-US" altLang="zh-CN" dirty="0"/>
              <a:t>private(list)</a:t>
            </a:r>
          </a:p>
          <a:p>
            <a:pPr lvl="1"/>
            <a:r>
              <a:rPr lang="en-US" altLang="zh-CN" dirty="0" err="1"/>
              <a:t>threadprivate</a:t>
            </a:r>
            <a:r>
              <a:rPr lang="zh-CN" altLang="en-US" dirty="0"/>
              <a:t>语句</a:t>
            </a:r>
            <a:endParaRPr lang="en-US" altLang="zh-CN" dirty="0"/>
          </a:p>
          <a:p>
            <a:pPr lvl="2"/>
            <a:r>
              <a:rPr lang="zh-CN" altLang="zh-CN" dirty="0"/>
              <a:t>使一个全局文件作用域的变量在并行域内变成每个线程私有</a:t>
            </a:r>
            <a:endParaRPr lang="en-US" altLang="zh-CN" dirty="0"/>
          </a:p>
          <a:p>
            <a:pPr lvl="2"/>
            <a:r>
              <a:rPr lang="zh-CN" altLang="en-US" dirty="0"/>
              <a:t>语句格式</a:t>
            </a:r>
            <a:r>
              <a:rPr lang="zh-CN" altLang="zh-CN" dirty="0"/>
              <a:t>：</a:t>
            </a:r>
            <a:r>
              <a:rPr lang="en-US" altLang="zh-CN" dirty="0"/>
              <a:t># </a:t>
            </a:r>
            <a:r>
              <a:rPr lang="en-US" altLang="zh-CN" dirty="0" err="1"/>
              <a:t>pragma</a:t>
            </a:r>
            <a:r>
              <a:rPr lang="en-US" altLang="zh-CN" dirty="0"/>
              <a:t> </a:t>
            </a:r>
            <a:r>
              <a:rPr lang="en-US" altLang="zh-CN" dirty="0" err="1"/>
              <a:t>omp</a:t>
            </a:r>
            <a:r>
              <a:rPr lang="en-US" altLang="zh-CN" dirty="0"/>
              <a:t> </a:t>
            </a:r>
            <a:r>
              <a:rPr lang="en-US" altLang="zh-CN" dirty="0" err="1"/>
              <a:t>threadprivate</a:t>
            </a:r>
            <a:r>
              <a:rPr lang="en-US" altLang="zh-CN" dirty="0"/>
              <a:t> (list)</a:t>
            </a:r>
          </a:p>
          <a:p>
            <a:pPr lvl="2"/>
            <a:r>
              <a:rPr lang="zh-CN" altLang="zh-CN" dirty="0"/>
              <a:t>必须出现在相应的变量定义之后</a:t>
            </a:r>
            <a:endParaRPr lang="en-US" altLang="zh-CN" dirty="0"/>
          </a:p>
          <a:p>
            <a:pPr lvl="2"/>
            <a:r>
              <a:rPr lang="zh-CN" altLang="zh-CN" dirty="0"/>
              <a:t>每个线程都将对该变量复制一份私有拷贝，所以一个线程所操作的数据对于别的线程是不可见的</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3610744" cy="4937760"/>
          </a:xfrm>
        </p:spPr>
        <p:txBody>
          <a:bodyPr/>
          <a:lstStyle/>
          <a:p>
            <a:r>
              <a:rPr lang="zh-CN" altLang="en-US" dirty="0"/>
              <a:t>数据域属性子句</a:t>
            </a:r>
            <a:endParaRPr lang="en-US" altLang="zh-CN" dirty="0"/>
          </a:p>
          <a:p>
            <a:pPr lvl="1"/>
            <a:r>
              <a:rPr lang="en-US" altLang="zh-CN" dirty="0"/>
              <a:t>private</a:t>
            </a:r>
            <a:r>
              <a:rPr lang="zh-CN" altLang="zh-CN" dirty="0"/>
              <a:t>和</a:t>
            </a:r>
            <a:r>
              <a:rPr lang="en-US" altLang="zh-CN" dirty="0" err="1"/>
              <a:t>threadprivate</a:t>
            </a:r>
            <a:r>
              <a:rPr lang="zh-CN" altLang="zh-CN" dirty="0"/>
              <a:t>的区别</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31</a:t>
            </a:fld>
            <a:endParaRPr lang="zh-CN" altLang="en-US"/>
          </a:p>
        </p:txBody>
      </p:sp>
      <p:sp>
        <p:nvSpPr>
          <p:cNvPr id="11" name="文本框 10">
            <a:extLst>
              <a:ext uri="{FF2B5EF4-FFF2-40B4-BE49-F238E27FC236}">
                <a16:creationId xmlns:a16="http://schemas.microsoft.com/office/drawing/2014/main" id="{951C208A-C545-5DFA-FED3-AC6B9F69B2CC}"/>
              </a:ext>
            </a:extLst>
          </p:cNvPr>
          <p:cNvSpPr txBox="1"/>
          <p:nvPr/>
        </p:nvSpPr>
        <p:spPr>
          <a:xfrm>
            <a:off x="4861247" y="1233829"/>
            <a:ext cx="4247257" cy="5509200"/>
          </a:xfrm>
          <a:prstGeom prst="rect">
            <a:avLst/>
          </a:prstGeom>
          <a:noFill/>
        </p:spPr>
        <p:txBody>
          <a:bodyPr wrap="square">
            <a:spAutoFit/>
          </a:bodyPr>
          <a:lstStyle/>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omp.h</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stdio.h</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alpha = 0;</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threadprivate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(alpha)</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a:t>
            </a:r>
          </a:p>
          <a:p>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omp_set_num_threads</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(2);</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alpha = 10;</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parallel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(id)</a:t>
            </a:r>
            <a:r>
              <a:rPr lang="en-US" altLang="zh-CN" sz="16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16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第一个并行域</a:t>
            </a:r>
            <a:endParaRPr lang="zh-CN" altLang="en-US"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id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omp_get_thread_num</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printf</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P%d's</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 alpha=%d\n"</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 alpha);</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alpha = id;</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parallel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(id)</a:t>
            </a:r>
            <a:r>
              <a:rPr lang="en-US" altLang="zh-CN" sz="16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16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第二个并行域</a:t>
            </a:r>
            <a:endParaRPr lang="zh-CN" altLang="en-US"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id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omp_get_thread_num</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printf</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P%d's</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 alpha=%d\n"</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id, alpha);</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return</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0;</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p:txBody>
      </p:sp>
      <p:graphicFrame>
        <p:nvGraphicFramePr>
          <p:cNvPr id="5" name="Group 132">
            <a:extLst>
              <a:ext uri="{FF2B5EF4-FFF2-40B4-BE49-F238E27FC236}">
                <a16:creationId xmlns:a16="http://schemas.microsoft.com/office/drawing/2014/main" id="{D12FE5D1-E958-8BEA-21A4-6F5BAAF9326E}"/>
              </a:ext>
            </a:extLst>
          </p:cNvPr>
          <p:cNvGraphicFramePr>
            <a:graphicFrameLocks/>
          </p:cNvGraphicFramePr>
          <p:nvPr>
            <p:extLst>
              <p:ext uri="{D42A27DB-BD31-4B8C-83A1-F6EECF244321}">
                <p14:modId xmlns:p14="http://schemas.microsoft.com/office/powerpoint/2010/main" val="3629004235"/>
              </p:ext>
            </p:extLst>
          </p:nvPr>
        </p:nvGraphicFramePr>
        <p:xfrm>
          <a:off x="426090" y="2708920"/>
          <a:ext cx="4267527" cy="3230880"/>
        </p:xfrm>
        <a:graphic>
          <a:graphicData uri="http://schemas.openxmlformats.org/drawingml/2006/table">
            <a:tbl>
              <a:tblPr/>
              <a:tblGrid>
                <a:gridCol w="876120">
                  <a:extLst>
                    <a:ext uri="{9D8B030D-6E8A-4147-A177-3AD203B41FA5}">
                      <a16:colId xmlns:a16="http://schemas.microsoft.com/office/drawing/2014/main" val="20000"/>
                    </a:ext>
                  </a:extLst>
                </a:gridCol>
                <a:gridCol w="1726512">
                  <a:extLst>
                    <a:ext uri="{9D8B030D-6E8A-4147-A177-3AD203B41FA5}">
                      <a16:colId xmlns:a16="http://schemas.microsoft.com/office/drawing/2014/main" val="20001"/>
                    </a:ext>
                  </a:extLst>
                </a:gridCol>
                <a:gridCol w="1664895">
                  <a:extLst>
                    <a:ext uri="{9D8B030D-6E8A-4147-A177-3AD203B41FA5}">
                      <a16:colId xmlns:a16="http://schemas.microsoft.com/office/drawing/2014/main" val="20002"/>
                    </a:ext>
                  </a:extLst>
                </a:gridCol>
              </a:tblGrid>
              <a:tr h="212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private</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threadprivate</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数据类型</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变量</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变量</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7488">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位置</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在域的开始或共享任务单元</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在块或整个文件区域的例程的定义上</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725">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持久性</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否</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是</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扩充性</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只是词法的</a:t>
                      </a: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除非作为子程序的参数而传递</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动态的</a:t>
                      </a:r>
                      <a:endParaRPr kumimoji="0" lang="zh-CN" altLang="en-US"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2725">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初始化</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使用 </a:t>
                      </a:r>
                      <a:r>
                        <a:rPr kumimoji="0"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firstprivate</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85000"/>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使用 </a:t>
                      </a:r>
                      <a:r>
                        <a:rPr kumimoji="0" lang="en-US" altLang="zh-CN" sz="16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copyin</a:t>
                      </a:r>
                      <a:endParaRPr kumimoji="0" lang="en-US" altLang="zh-CN" sz="16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a:t>shared</a:t>
            </a:r>
            <a:r>
              <a:rPr lang="zh-CN" altLang="en-US" dirty="0"/>
              <a:t>子句</a:t>
            </a:r>
            <a:endParaRPr lang="en-US" altLang="zh-CN" dirty="0"/>
          </a:p>
          <a:p>
            <a:pPr lvl="2"/>
            <a:r>
              <a:rPr lang="zh-CN" altLang="en-US" dirty="0"/>
              <a:t>表示它所列出的变量被线程组中所有的线程共享，所有线程都能对它进行读写访问</a:t>
            </a:r>
          </a:p>
          <a:p>
            <a:pPr lvl="2"/>
            <a:r>
              <a:rPr lang="zh-CN" altLang="en-US" dirty="0"/>
              <a:t>语句格式：</a:t>
            </a:r>
            <a:r>
              <a:rPr lang="en-US" altLang="zh-CN" dirty="0"/>
              <a:t>shared (list) </a:t>
            </a:r>
          </a:p>
          <a:p>
            <a:pPr lvl="1"/>
            <a:r>
              <a:rPr lang="en-US" altLang="zh-CN" dirty="0"/>
              <a:t>default</a:t>
            </a:r>
            <a:r>
              <a:rPr lang="zh-CN" altLang="en-US" dirty="0"/>
              <a:t>子句</a:t>
            </a:r>
            <a:endParaRPr lang="en-US" altLang="zh-CN" dirty="0"/>
          </a:p>
          <a:p>
            <a:pPr lvl="2"/>
            <a:r>
              <a:rPr lang="zh-CN" altLang="en-US" dirty="0"/>
              <a:t>让用户自行规定在一个并行域的静态范围中所定义的变量的缺省作用范围</a:t>
            </a:r>
          </a:p>
          <a:p>
            <a:pPr lvl="2"/>
            <a:r>
              <a:rPr lang="zh-CN" altLang="en-US" dirty="0"/>
              <a:t>语句格式：</a:t>
            </a:r>
            <a:r>
              <a:rPr lang="en-US" altLang="zh-CN" dirty="0"/>
              <a:t>default (shared | none) </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en-US" altLang="zh-CN" dirty="0" err="1"/>
              <a:t>firstprivate</a:t>
            </a:r>
            <a:r>
              <a:rPr lang="zh-CN" altLang="en-US" dirty="0"/>
              <a:t>子句</a:t>
            </a:r>
            <a:endParaRPr lang="en-US" altLang="zh-CN" dirty="0"/>
          </a:p>
          <a:p>
            <a:pPr lvl="2"/>
            <a:r>
              <a:rPr lang="zh-CN" altLang="en-US" dirty="0"/>
              <a:t>是</a:t>
            </a:r>
            <a:r>
              <a:rPr lang="en-US" altLang="zh-CN" dirty="0"/>
              <a:t>private</a:t>
            </a:r>
            <a:r>
              <a:rPr lang="zh-CN" altLang="en-US" dirty="0"/>
              <a:t>子句的超集</a:t>
            </a:r>
            <a:endParaRPr lang="en-US" altLang="zh-CN" dirty="0"/>
          </a:p>
          <a:p>
            <a:pPr lvl="2"/>
            <a:r>
              <a:rPr lang="zh-CN" altLang="en-US" dirty="0"/>
              <a:t>对变量做原子初始化</a:t>
            </a:r>
          </a:p>
          <a:p>
            <a:pPr lvl="2"/>
            <a:r>
              <a:rPr lang="zh-CN" altLang="en-US" dirty="0"/>
              <a:t>语句格式：</a:t>
            </a:r>
            <a:r>
              <a:rPr lang="en-US" altLang="zh-CN" dirty="0" err="1"/>
              <a:t>firstprivate</a:t>
            </a:r>
            <a:r>
              <a:rPr lang="en-US" altLang="zh-CN" dirty="0"/>
              <a:t> (list) </a:t>
            </a:r>
          </a:p>
          <a:p>
            <a:pPr lvl="1"/>
            <a:r>
              <a:rPr lang="en-US" altLang="zh-CN" dirty="0" err="1"/>
              <a:t>lastprivate</a:t>
            </a:r>
            <a:r>
              <a:rPr lang="zh-CN" altLang="en-US" dirty="0"/>
              <a:t>子句</a:t>
            </a:r>
            <a:endParaRPr lang="en-US" altLang="zh-CN" dirty="0"/>
          </a:p>
          <a:p>
            <a:pPr lvl="2"/>
            <a:r>
              <a:rPr lang="zh-CN" altLang="en-US" dirty="0"/>
              <a:t>是</a:t>
            </a:r>
            <a:r>
              <a:rPr lang="en-US" altLang="zh-CN" dirty="0"/>
              <a:t>private</a:t>
            </a:r>
            <a:r>
              <a:rPr lang="zh-CN" altLang="en-US" dirty="0"/>
              <a:t>子句的超集</a:t>
            </a:r>
          </a:p>
          <a:p>
            <a:pPr lvl="2"/>
            <a:r>
              <a:rPr lang="zh-CN" altLang="en-US" dirty="0"/>
              <a:t>将变量从最后的循环迭代或段复制给原始的变量</a:t>
            </a:r>
          </a:p>
          <a:p>
            <a:pPr lvl="2"/>
            <a:r>
              <a:rPr lang="zh-CN" altLang="en-US" dirty="0"/>
              <a:t>语句格式：</a:t>
            </a:r>
            <a:r>
              <a:rPr lang="en-US" altLang="zh-CN" dirty="0" err="1"/>
              <a:t>lastprivate</a:t>
            </a:r>
            <a:r>
              <a:rPr lang="en-US" altLang="zh-CN" dirty="0"/>
              <a:t> (list) </a:t>
            </a:r>
          </a:p>
          <a:p>
            <a:pPr lvl="1"/>
            <a:r>
              <a:rPr lang="en-US" altLang="zh-CN" dirty="0" err="1"/>
              <a:t>copyin</a:t>
            </a:r>
            <a:r>
              <a:rPr lang="zh-CN" altLang="en-US" dirty="0"/>
              <a:t>子句</a:t>
            </a:r>
            <a:endParaRPr lang="en-US" altLang="zh-CN" dirty="0"/>
          </a:p>
          <a:p>
            <a:pPr lvl="2"/>
            <a:r>
              <a:rPr lang="zh-CN" altLang="en-US" dirty="0"/>
              <a:t>为线程组中所有线程的</a:t>
            </a:r>
            <a:r>
              <a:rPr lang="en-US" altLang="zh-CN" dirty="0" err="1"/>
              <a:t>threadprivate</a:t>
            </a:r>
            <a:r>
              <a:rPr lang="zh-CN" altLang="en-US" dirty="0"/>
              <a:t>变量赋相同的值</a:t>
            </a:r>
          </a:p>
          <a:p>
            <a:pPr lvl="2"/>
            <a:r>
              <a:rPr lang="zh-CN" altLang="en-US" dirty="0"/>
              <a:t>语句格式：</a:t>
            </a:r>
            <a:r>
              <a:rPr lang="en-US" altLang="zh-CN" dirty="0" err="1"/>
              <a:t>copyin</a:t>
            </a:r>
            <a:r>
              <a:rPr lang="en-US" altLang="zh-CN" dirty="0"/>
              <a:t>(list)</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a:xfrm>
            <a:off x="457200" y="1219200"/>
            <a:ext cx="4618856" cy="4937760"/>
          </a:xfrm>
        </p:spPr>
        <p:txBody>
          <a:bodyPr/>
          <a:lstStyle/>
          <a:p>
            <a:r>
              <a:rPr lang="zh-CN" altLang="en-US" sz="2400" dirty="0"/>
              <a:t>数据域属性子句</a:t>
            </a:r>
            <a:endParaRPr lang="en-US" altLang="zh-CN" sz="2400" dirty="0"/>
          </a:p>
          <a:p>
            <a:pPr lvl="1"/>
            <a:r>
              <a:rPr lang="en-US" altLang="zh-CN" sz="2000" dirty="0"/>
              <a:t>reduction</a:t>
            </a:r>
            <a:r>
              <a:rPr lang="zh-CN" altLang="en-US" sz="2000" dirty="0"/>
              <a:t>子句</a:t>
            </a:r>
            <a:endParaRPr lang="en-US" altLang="zh-CN" sz="2000" dirty="0"/>
          </a:p>
          <a:p>
            <a:pPr lvl="2"/>
            <a:r>
              <a:rPr lang="zh-CN" altLang="en-US" sz="1800" dirty="0"/>
              <a:t>使用指定的操作对其列表中出现的变量进行归约</a:t>
            </a:r>
          </a:p>
          <a:p>
            <a:pPr lvl="2"/>
            <a:r>
              <a:rPr lang="zh-CN" altLang="en-US" sz="1800" dirty="0"/>
              <a:t>初始时，每个线程都保留一份私有拷贝</a:t>
            </a:r>
          </a:p>
          <a:p>
            <a:pPr lvl="2"/>
            <a:r>
              <a:rPr lang="zh-CN" altLang="en-US" sz="1800" dirty="0"/>
              <a:t>在结构尾部根据指定的操作对线程中的相应变量进行归约，并更新该变量的全局值</a:t>
            </a:r>
          </a:p>
          <a:p>
            <a:pPr lvl="2"/>
            <a:r>
              <a:rPr lang="zh-CN" altLang="en-US" sz="1800" dirty="0"/>
              <a:t>语句格式：</a:t>
            </a:r>
            <a:r>
              <a:rPr lang="en-US" altLang="zh-CN" sz="1800" dirty="0"/>
              <a:t>reduction (operator: list) </a:t>
            </a:r>
          </a:p>
          <a:p>
            <a:pPr lvl="2"/>
            <a:r>
              <a:rPr lang="zh-CN" altLang="zh-CN" sz="1800" dirty="0"/>
              <a:t>只能用于</a:t>
            </a:r>
            <a:r>
              <a:rPr lang="en-US" altLang="zh-CN" sz="1800" dirty="0"/>
              <a:t>x = x op </a:t>
            </a:r>
            <a:r>
              <a:rPr lang="en-US" altLang="zh-CN" sz="1800" dirty="0" err="1"/>
              <a:t>expr</a:t>
            </a:r>
            <a:r>
              <a:rPr lang="zh-CN" altLang="zh-CN" sz="1800" dirty="0"/>
              <a:t>、</a:t>
            </a:r>
            <a:r>
              <a:rPr lang="en-US" altLang="zh-CN" sz="1800" dirty="0"/>
              <a:t>x = </a:t>
            </a:r>
            <a:r>
              <a:rPr lang="en-US" altLang="zh-CN" sz="1800" dirty="0" err="1"/>
              <a:t>expr</a:t>
            </a:r>
            <a:r>
              <a:rPr lang="en-US" altLang="zh-CN" sz="1800" dirty="0"/>
              <a:t> op x</a:t>
            </a:r>
            <a:r>
              <a:rPr lang="zh-CN" altLang="zh-CN" sz="1800" dirty="0"/>
              <a:t>、</a:t>
            </a:r>
            <a:r>
              <a:rPr lang="en-US" altLang="zh-CN" sz="1800" dirty="0"/>
              <a:t>x </a:t>
            </a:r>
            <a:r>
              <a:rPr lang="en-US" altLang="zh-CN" sz="1800" dirty="0" err="1"/>
              <a:t>binop</a:t>
            </a:r>
            <a:r>
              <a:rPr lang="en-US" altLang="zh-CN" sz="1800" dirty="0"/>
              <a:t> = </a:t>
            </a:r>
            <a:r>
              <a:rPr lang="en-US" altLang="zh-CN" sz="1800" dirty="0" err="1"/>
              <a:t>expr</a:t>
            </a:r>
            <a:r>
              <a:rPr lang="zh-CN" altLang="zh-CN" sz="1800" dirty="0"/>
              <a:t>、</a:t>
            </a:r>
            <a:r>
              <a:rPr lang="en-US" altLang="zh-CN" sz="1800" dirty="0"/>
              <a:t>x+ +</a:t>
            </a:r>
            <a:r>
              <a:rPr lang="zh-CN" altLang="zh-CN" sz="1800" dirty="0"/>
              <a:t>、</a:t>
            </a:r>
            <a:r>
              <a:rPr lang="en-US" altLang="zh-CN" sz="1800" dirty="0"/>
              <a:t>+ +x</a:t>
            </a:r>
            <a:r>
              <a:rPr lang="zh-CN" altLang="zh-CN" sz="1800" dirty="0"/>
              <a:t>、</a:t>
            </a:r>
            <a:r>
              <a:rPr lang="en-US" altLang="zh-CN" sz="1800" dirty="0"/>
              <a:t>x- -</a:t>
            </a:r>
            <a:r>
              <a:rPr lang="zh-CN" altLang="zh-CN" sz="1800" dirty="0"/>
              <a:t>、</a:t>
            </a:r>
            <a:r>
              <a:rPr lang="en-US" altLang="zh-CN" sz="1800" dirty="0"/>
              <a:t>- -x</a:t>
            </a:r>
            <a:r>
              <a:rPr lang="zh-CN" altLang="zh-CN" sz="1800" dirty="0"/>
              <a:t>等几种格式的语句中，其中</a:t>
            </a:r>
            <a:r>
              <a:rPr lang="en-US" altLang="zh-CN" sz="1800" dirty="0"/>
              <a:t>op</a:t>
            </a:r>
            <a:r>
              <a:rPr lang="zh-CN" altLang="zh-CN" sz="1800" dirty="0"/>
              <a:t>是</a:t>
            </a:r>
            <a:r>
              <a:rPr lang="en-US" altLang="zh-CN" sz="1800" dirty="0"/>
              <a:t>+</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&amp;</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&amp;&amp;</a:t>
            </a:r>
            <a:r>
              <a:rPr lang="zh-CN" altLang="zh-CN" sz="1800" dirty="0"/>
              <a:t>、</a:t>
            </a:r>
            <a:r>
              <a:rPr lang="en-US" altLang="zh-CN" sz="1800" dirty="0"/>
              <a:t>||</a:t>
            </a:r>
            <a:r>
              <a:rPr lang="zh-CN" altLang="zh-CN" sz="1800" dirty="0"/>
              <a:t>之一，</a:t>
            </a:r>
            <a:r>
              <a:rPr lang="en-US" altLang="zh-CN" sz="1800" dirty="0" err="1"/>
              <a:t>binop</a:t>
            </a:r>
            <a:r>
              <a:rPr lang="zh-CN" altLang="zh-CN" sz="1800" dirty="0"/>
              <a:t>是</a:t>
            </a:r>
            <a:r>
              <a:rPr lang="en-US" altLang="zh-CN" sz="1800" dirty="0"/>
              <a:t>+</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t>
            </a:r>
            <a:r>
              <a:rPr lang="zh-CN" altLang="zh-CN" sz="1800" dirty="0"/>
              <a:t>、</a:t>
            </a:r>
            <a:r>
              <a:rPr lang="en-US" altLang="zh-CN" sz="1800" dirty="0"/>
              <a:t>&amp;</a:t>
            </a:r>
            <a:r>
              <a:rPr lang="zh-CN" altLang="zh-CN" sz="1800" dirty="0"/>
              <a:t>、</a:t>
            </a:r>
            <a:r>
              <a:rPr lang="en-US" altLang="zh-CN" sz="1800" dirty="0"/>
              <a:t>^</a:t>
            </a:r>
            <a:r>
              <a:rPr lang="zh-CN" altLang="zh-CN" sz="1800" dirty="0"/>
              <a:t>、</a:t>
            </a:r>
            <a:r>
              <a:rPr lang="en-US" altLang="zh-CN" sz="1800" dirty="0"/>
              <a:t>|</a:t>
            </a:r>
            <a:r>
              <a:rPr lang="zh-CN" altLang="zh-CN" sz="1800" dirty="0"/>
              <a:t>之一</a:t>
            </a:r>
            <a:endParaRPr lang="en-US" altLang="zh-CN" sz="18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34</a:t>
            </a:fld>
            <a:endParaRPr lang="zh-CN" altLang="en-US"/>
          </a:p>
        </p:txBody>
      </p:sp>
      <p:sp>
        <p:nvSpPr>
          <p:cNvPr id="5" name="文本框 4">
            <a:extLst>
              <a:ext uri="{FF2B5EF4-FFF2-40B4-BE49-F238E27FC236}">
                <a16:creationId xmlns:a16="http://schemas.microsoft.com/office/drawing/2014/main" id="{03CCD146-7557-EFE1-31DD-CCD314894F6F}"/>
              </a:ext>
            </a:extLst>
          </p:cNvPr>
          <p:cNvSpPr txBox="1"/>
          <p:nvPr/>
        </p:nvSpPr>
        <p:spPr>
          <a:xfrm>
            <a:off x="5364088" y="1196752"/>
            <a:ext cx="3600400" cy="5262979"/>
          </a:xfrm>
          <a:prstGeom prst="rect">
            <a:avLst/>
          </a:prstGeom>
          <a:noFill/>
        </p:spPr>
        <p:txBody>
          <a:bodyPr wrap="square">
            <a:spAutoFit/>
          </a:bodyPr>
          <a:lstStyle/>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1600" dirty="0" err="1">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omp.h</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#include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&lt;iostream&gt;</a:t>
            </a:r>
            <a:endPar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using</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namespace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std;</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 </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n = 100;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double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a[n], result = 0;</a:t>
            </a:r>
          </a:p>
          <a:p>
            <a:r>
              <a:rPr lang="nn-NO"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n; i++)</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omp_set_num_threads</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(4);</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parallel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private</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shared(n) reduction(+:result)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result = 0;</a:t>
            </a:r>
          </a:p>
          <a:p>
            <a:r>
              <a:rPr lang="en-US" altLang="zh-CN" sz="16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#pragma</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omp</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p>
          <a:p>
            <a:r>
              <a:rPr lang="nn-NO"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nn-NO"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(i = 0; i &lt; n; i++)</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result = result + a[</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i</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"result="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result </a:t>
            </a:r>
            <a:r>
              <a:rPr lang="en-US" altLang="zh-CN" sz="1600" dirty="0">
                <a:solidFill>
                  <a:srgbClr val="008080"/>
                </a:solidFill>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endl</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6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return</a:t>
            </a:r>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0;</a:t>
            </a:r>
          </a:p>
          <a:p>
            <a:r>
              <a:rPr lang="en-US" altLang="zh-CN" sz="16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en-US" altLang="zh-CN" dirty="0" err="1"/>
              <a:t>OpenMP</a:t>
            </a:r>
            <a:r>
              <a:rPr lang="zh-CN" altLang="zh-CN" dirty="0"/>
              <a:t>其他编程要素</a:t>
            </a:r>
            <a:endParaRPr lang="zh-CN" altLang="en-US" dirty="0"/>
          </a:p>
        </p:txBody>
      </p:sp>
      <p:sp>
        <p:nvSpPr>
          <p:cNvPr id="3" name="内容占位符 2"/>
          <p:cNvSpPr>
            <a:spLocks noGrp="1"/>
          </p:cNvSpPr>
          <p:nvPr>
            <p:ph sz="quarter" idx="1"/>
          </p:nvPr>
        </p:nvSpPr>
        <p:spPr/>
        <p:txBody>
          <a:bodyPr/>
          <a:lstStyle/>
          <a:p>
            <a:r>
              <a:rPr lang="zh-CN" altLang="en-US" dirty="0"/>
              <a:t>数据域属性子句</a:t>
            </a:r>
            <a:endParaRPr lang="en-US" altLang="zh-CN" dirty="0"/>
          </a:p>
          <a:p>
            <a:pPr lvl="1"/>
            <a:r>
              <a:rPr lang="zh-CN" altLang="zh-CN" dirty="0"/>
              <a:t>子句与编译制导语句一览表</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35</a:t>
            </a:fld>
            <a:endParaRPr lang="zh-CN" altLang="en-US"/>
          </a:p>
        </p:txBody>
      </p:sp>
      <p:graphicFrame>
        <p:nvGraphicFramePr>
          <p:cNvPr id="5" name="表格 4"/>
          <p:cNvGraphicFramePr>
            <a:graphicFrameLocks noGrp="1"/>
          </p:cNvGraphicFramePr>
          <p:nvPr/>
        </p:nvGraphicFramePr>
        <p:xfrm>
          <a:off x="792090" y="2132856"/>
          <a:ext cx="7812358" cy="4288674"/>
        </p:xfrm>
        <a:graphic>
          <a:graphicData uri="http://schemas.openxmlformats.org/drawingml/2006/table">
            <a:tbl>
              <a:tblPr>
                <a:tableStyleId>{5940675A-B579-460E-94D1-54222C63F5DA}</a:tableStyleId>
              </a:tblPr>
              <a:tblGrid>
                <a:gridCol w="125963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1028442">
                  <a:extLst>
                    <a:ext uri="{9D8B030D-6E8A-4147-A177-3AD203B41FA5}">
                      <a16:colId xmlns:a16="http://schemas.microsoft.com/office/drawing/2014/main" val="20003"/>
                    </a:ext>
                  </a:extLst>
                </a:gridCol>
                <a:gridCol w="814337">
                  <a:extLst>
                    <a:ext uri="{9D8B030D-6E8A-4147-A177-3AD203B41FA5}">
                      <a16:colId xmlns:a16="http://schemas.microsoft.com/office/drawing/2014/main" val="20004"/>
                    </a:ext>
                  </a:extLst>
                </a:gridCol>
                <a:gridCol w="1289368">
                  <a:extLst>
                    <a:ext uri="{9D8B030D-6E8A-4147-A177-3AD203B41FA5}">
                      <a16:colId xmlns:a16="http://schemas.microsoft.com/office/drawing/2014/main" val="20005"/>
                    </a:ext>
                  </a:extLst>
                </a:gridCol>
                <a:gridCol w="1908413">
                  <a:extLst>
                    <a:ext uri="{9D8B030D-6E8A-4147-A177-3AD203B41FA5}">
                      <a16:colId xmlns:a16="http://schemas.microsoft.com/office/drawing/2014/main" val="20006"/>
                    </a:ext>
                  </a:extLst>
                </a:gridCol>
              </a:tblGrid>
              <a:tr h="49478">
                <a:tc rowSpan="2">
                  <a:txBody>
                    <a:bodyPr/>
                    <a:lstStyle/>
                    <a:p>
                      <a:pPr algn="ctr">
                        <a:spcAft>
                          <a:spcPts val="0"/>
                        </a:spcAft>
                      </a:pPr>
                      <a:r>
                        <a:rPr lang="zh-CN" sz="1800" kern="100" dirty="0">
                          <a:latin typeface="+mn-lt"/>
                        </a:rPr>
                        <a:t>子句</a:t>
                      </a:r>
                      <a:endParaRPr lang="zh-CN" sz="1800" b="0" kern="100" dirty="0">
                        <a:latin typeface="+mn-lt"/>
                        <a:ea typeface="+mn-ea"/>
                        <a:cs typeface="Times New Roman"/>
                      </a:endParaRPr>
                    </a:p>
                  </a:txBody>
                  <a:tcPr marL="68580" marR="68580" marT="0" marB="0" anchor="ctr"/>
                </a:tc>
                <a:tc gridSpan="6">
                  <a:txBody>
                    <a:bodyPr/>
                    <a:lstStyle/>
                    <a:p>
                      <a:pPr algn="ctr">
                        <a:spcAft>
                          <a:spcPts val="0"/>
                        </a:spcAft>
                      </a:pPr>
                      <a:r>
                        <a:rPr lang="zh-CN" sz="1800" kern="100">
                          <a:latin typeface="+mn-lt"/>
                        </a:rPr>
                        <a:t>编译制导语句</a:t>
                      </a:r>
                      <a:endParaRPr lang="zh-CN" sz="1800" b="0" kern="100">
                        <a:latin typeface="+mn-lt"/>
                        <a:ea typeface="+mn-ea"/>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1744">
                <a:tc vMerge="1">
                  <a:txBody>
                    <a:bodyPr/>
                    <a:lstStyle/>
                    <a:p>
                      <a:endParaRPr lang="zh-CN" altLang="en-US"/>
                    </a:p>
                  </a:txBody>
                  <a:tcPr/>
                </a:tc>
                <a:tc>
                  <a:txBody>
                    <a:bodyPr/>
                    <a:lstStyle/>
                    <a:p>
                      <a:pPr algn="ctr">
                        <a:spcAft>
                          <a:spcPts val="0"/>
                        </a:spcAft>
                      </a:pPr>
                      <a:r>
                        <a:rPr lang="en-US" sz="1800" kern="100" dirty="0">
                          <a:latin typeface="+mn-lt"/>
                        </a:rPr>
                        <a:t>parallel</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for</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a:latin typeface="+mn-lt"/>
                        </a:rPr>
                        <a:t>sections</a:t>
                      </a:r>
                      <a:endParaRPr lang="zh-CN" sz="1800" b="0" kern="10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single</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parallel </a:t>
                      </a:r>
                      <a:r>
                        <a:rPr lang="en-US" sz="1800" kern="100" baseline="0" dirty="0">
                          <a:latin typeface="+mn-lt"/>
                        </a:rPr>
                        <a:t> </a:t>
                      </a:r>
                      <a:r>
                        <a:rPr lang="en-US" sz="1800" kern="100" dirty="0">
                          <a:latin typeface="+mn-lt"/>
                        </a:rPr>
                        <a:t>for</a:t>
                      </a:r>
                      <a:endParaRPr lang="zh-CN" sz="1800" b="0" kern="100" dirty="0">
                        <a:latin typeface="+mn-lt"/>
                        <a:ea typeface="+mn-ea"/>
                        <a:cs typeface="Times New Roman"/>
                      </a:endParaRPr>
                    </a:p>
                  </a:txBody>
                  <a:tcPr marL="68580" marR="68580" marT="0" marB="0" anchor="ctr"/>
                </a:tc>
                <a:tc>
                  <a:txBody>
                    <a:bodyPr/>
                    <a:lstStyle/>
                    <a:p>
                      <a:pPr algn="ctr">
                        <a:spcAft>
                          <a:spcPts val="0"/>
                        </a:spcAft>
                      </a:pPr>
                      <a:r>
                        <a:rPr lang="en-US" sz="1800" kern="100" dirty="0">
                          <a:latin typeface="+mn-lt"/>
                        </a:rPr>
                        <a:t>parallel</a:t>
                      </a:r>
                      <a:r>
                        <a:rPr lang="en-US" sz="1800" kern="100" baseline="0" dirty="0">
                          <a:latin typeface="+mn-lt"/>
                        </a:rPr>
                        <a:t> </a:t>
                      </a:r>
                      <a:r>
                        <a:rPr lang="en-US" sz="1800" kern="100" dirty="0">
                          <a:latin typeface="+mn-lt"/>
                        </a:rPr>
                        <a:t>sections</a:t>
                      </a:r>
                      <a:endParaRPr lang="zh-CN" sz="1800" b="0" kern="100" dirty="0">
                        <a:latin typeface="+mn-lt"/>
                        <a:ea typeface="+mn-ea"/>
                        <a:cs typeface="Times New Roman"/>
                      </a:endParaRPr>
                    </a:p>
                  </a:txBody>
                  <a:tcPr marL="68580" marR="68580" marT="0" marB="0" anchor="ctr"/>
                </a:tc>
                <a:extLst>
                  <a:ext uri="{0D108BD9-81ED-4DB2-BD59-A6C34878D82A}">
                    <a16:rowId xmlns:a16="http://schemas.microsoft.com/office/drawing/2014/main" val="10001"/>
                  </a:ext>
                </a:extLst>
              </a:tr>
              <a:tr h="337510">
                <a:tc>
                  <a:txBody>
                    <a:bodyPr/>
                    <a:lstStyle/>
                    <a:p>
                      <a:pPr algn="just">
                        <a:spcAft>
                          <a:spcPts val="0"/>
                        </a:spcAft>
                      </a:pPr>
                      <a:r>
                        <a:rPr lang="en-US" sz="1800" kern="100">
                          <a:latin typeface="+mn-lt"/>
                        </a:rPr>
                        <a:t>if</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2"/>
                  </a:ext>
                </a:extLst>
              </a:tr>
              <a:tr h="337510">
                <a:tc>
                  <a:txBody>
                    <a:bodyPr/>
                    <a:lstStyle/>
                    <a:p>
                      <a:pPr algn="just">
                        <a:spcAft>
                          <a:spcPts val="0"/>
                        </a:spcAft>
                      </a:pPr>
                      <a:r>
                        <a:rPr lang="en-US" sz="1800" kern="100" dirty="0">
                          <a:latin typeface="+mn-lt"/>
                        </a:rPr>
                        <a:t>private</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3"/>
                  </a:ext>
                </a:extLst>
              </a:tr>
              <a:tr h="337510">
                <a:tc>
                  <a:txBody>
                    <a:bodyPr/>
                    <a:lstStyle/>
                    <a:p>
                      <a:pPr algn="just">
                        <a:spcAft>
                          <a:spcPts val="0"/>
                        </a:spcAft>
                      </a:pPr>
                      <a:r>
                        <a:rPr lang="en-US" sz="1800" kern="100" dirty="0">
                          <a:latin typeface="+mn-lt"/>
                        </a:rPr>
                        <a:t>shared</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extLst>
                  <a:ext uri="{0D108BD9-81ED-4DB2-BD59-A6C34878D82A}">
                    <a16:rowId xmlns:a16="http://schemas.microsoft.com/office/drawing/2014/main" val="10004"/>
                  </a:ext>
                </a:extLst>
              </a:tr>
              <a:tr h="337510">
                <a:tc>
                  <a:txBody>
                    <a:bodyPr/>
                    <a:lstStyle/>
                    <a:p>
                      <a:pPr algn="just">
                        <a:spcAft>
                          <a:spcPts val="0"/>
                        </a:spcAft>
                      </a:pPr>
                      <a:r>
                        <a:rPr lang="en-US" sz="1800" kern="100">
                          <a:latin typeface="+mn-lt"/>
                        </a:rPr>
                        <a:t>default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5"/>
                  </a:ext>
                </a:extLst>
              </a:tr>
              <a:tr h="337510">
                <a:tc>
                  <a:txBody>
                    <a:bodyPr/>
                    <a:lstStyle/>
                    <a:p>
                      <a:pPr algn="just">
                        <a:spcAft>
                          <a:spcPts val="0"/>
                        </a:spcAft>
                      </a:pPr>
                      <a:r>
                        <a:rPr lang="en-US" sz="1800" kern="100">
                          <a:latin typeface="+mn-lt"/>
                        </a:rPr>
                        <a:t>firstprivate</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dirty="0">
                          <a:latin typeface="+mn-lt"/>
                        </a:rPr>
                        <a:t>√</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6"/>
                  </a:ext>
                </a:extLst>
              </a:tr>
              <a:tr h="337510">
                <a:tc>
                  <a:txBody>
                    <a:bodyPr/>
                    <a:lstStyle/>
                    <a:p>
                      <a:pPr algn="just">
                        <a:spcAft>
                          <a:spcPts val="0"/>
                        </a:spcAft>
                      </a:pPr>
                      <a:r>
                        <a:rPr lang="en-US" sz="1800" kern="100">
                          <a:latin typeface="+mn-lt"/>
                        </a:rPr>
                        <a:t>lastprivate</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7"/>
                  </a:ext>
                </a:extLst>
              </a:tr>
              <a:tr h="337510">
                <a:tc>
                  <a:txBody>
                    <a:bodyPr/>
                    <a:lstStyle/>
                    <a:p>
                      <a:pPr algn="just">
                        <a:spcAft>
                          <a:spcPts val="0"/>
                        </a:spcAft>
                      </a:pPr>
                      <a:r>
                        <a:rPr lang="en-US" sz="1800" kern="100" dirty="0">
                          <a:latin typeface="+mn-lt"/>
                        </a:rPr>
                        <a:t>reduction</a:t>
                      </a:r>
                      <a:endParaRPr lang="zh-CN" sz="1800" b="0" kern="100" dirty="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8"/>
                  </a:ext>
                </a:extLst>
              </a:tr>
              <a:tr h="337510">
                <a:tc>
                  <a:txBody>
                    <a:bodyPr/>
                    <a:lstStyle/>
                    <a:p>
                      <a:pPr algn="just">
                        <a:spcAft>
                          <a:spcPts val="0"/>
                        </a:spcAft>
                      </a:pPr>
                      <a:r>
                        <a:rPr lang="en-US" sz="1800" kern="100">
                          <a:latin typeface="+mn-lt"/>
                        </a:rPr>
                        <a:t>copyin</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extLst>
                  <a:ext uri="{0D108BD9-81ED-4DB2-BD59-A6C34878D82A}">
                    <a16:rowId xmlns:a16="http://schemas.microsoft.com/office/drawing/2014/main" val="10009"/>
                  </a:ext>
                </a:extLst>
              </a:tr>
              <a:tr h="337510">
                <a:tc>
                  <a:txBody>
                    <a:bodyPr/>
                    <a:lstStyle/>
                    <a:p>
                      <a:pPr algn="just">
                        <a:spcAft>
                          <a:spcPts val="0"/>
                        </a:spcAft>
                      </a:pPr>
                      <a:r>
                        <a:rPr lang="en-US" sz="1800" kern="100" dirty="0">
                          <a:latin typeface="+mn-lt"/>
                        </a:rPr>
                        <a:t>schedule</a:t>
                      </a:r>
                      <a:endParaRPr lang="zh-CN" sz="1800" b="0" kern="100" dirty="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extLst>
                  <a:ext uri="{0D108BD9-81ED-4DB2-BD59-A6C34878D82A}">
                    <a16:rowId xmlns:a16="http://schemas.microsoft.com/office/drawing/2014/main" val="10010"/>
                  </a:ext>
                </a:extLst>
              </a:tr>
              <a:tr h="337510">
                <a:tc>
                  <a:txBody>
                    <a:bodyPr/>
                    <a:lstStyle/>
                    <a:p>
                      <a:pPr algn="just">
                        <a:spcAft>
                          <a:spcPts val="0"/>
                        </a:spcAft>
                      </a:pPr>
                      <a:r>
                        <a:rPr lang="en-US" sz="1800" kern="100">
                          <a:latin typeface="+mn-lt"/>
                        </a:rPr>
                        <a:t>ordered</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zh-CN"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extLst>
                  <a:ext uri="{0D108BD9-81ED-4DB2-BD59-A6C34878D82A}">
                    <a16:rowId xmlns:a16="http://schemas.microsoft.com/office/drawing/2014/main" val="10011"/>
                  </a:ext>
                </a:extLst>
              </a:tr>
              <a:tr h="337510">
                <a:tc>
                  <a:txBody>
                    <a:bodyPr/>
                    <a:lstStyle/>
                    <a:p>
                      <a:pPr algn="just">
                        <a:spcAft>
                          <a:spcPts val="0"/>
                        </a:spcAft>
                      </a:pPr>
                      <a:r>
                        <a:rPr lang="en-US" sz="1800" kern="100">
                          <a:latin typeface="+mn-lt"/>
                        </a:rPr>
                        <a:t>nowait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r>
                        <a:rPr lang="en-US"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en-US"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r>
                        <a:rPr lang="en-US" sz="1800" kern="100">
                          <a:latin typeface="+mn-lt"/>
                        </a:rPr>
                        <a:t>√</a:t>
                      </a:r>
                      <a:endParaRPr lang="zh-CN" sz="1800" b="0" kern="100">
                        <a:latin typeface="+mn-lt"/>
                        <a:ea typeface="+mn-ea"/>
                        <a:cs typeface="Times New Roman"/>
                      </a:endParaRPr>
                    </a:p>
                  </a:txBody>
                  <a:tcPr marL="68580" marR="68580" marT="0" marB="0"/>
                </a:tc>
                <a:tc>
                  <a:txBody>
                    <a:bodyPr/>
                    <a:lstStyle/>
                    <a:p>
                      <a:pPr algn="ctr">
                        <a:spcAft>
                          <a:spcPts val="0"/>
                        </a:spcAft>
                      </a:pPr>
                      <a:endParaRPr lang="en-US" sz="1800" b="0" kern="100">
                        <a:latin typeface="+mn-lt"/>
                        <a:ea typeface="+mn-ea"/>
                        <a:cs typeface="Times New Roman"/>
                      </a:endParaRPr>
                    </a:p>
                  </a:txBody>
                  <a:tcPr marL="68580" marR="68580" marT="0" marB="0"/>
                </a:tc>
                <a:tc>
                  <a:txBody>
                    <a:bodyPr/>
                    <a:lstStyle/>
                    <a:p>
                      <a:pPr algn="ctr">
                        <a:spcAft>
                          <a:spcPts val="0"/>
                        </a:spcAft>
                      </a:pPr>
                      <a:endParaRPr lang="en-US" sz="1800" b="0" kern="100" dirty="0">
                        <a:latin typeface="+mn-lt"/>
                        <a:ea typeface="+mn-ea"/>
                        <a:cs typeface="Times New Roman"/>
                      </a:endParaRPr>
                    </a:p>
                  </a:txBody>
                  <a:tcPr marL="68580" marR="68580"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a:t>语句绑定和嵌套</a:t>
            </a:r>
            <a:endParaRPr lang="en-US" altLang="zh-CN"/>
          </a:p>
          <a:p>
            <a:pPr lvl="1"/>
            <a:r>
              <a:rPr lang="zh-CN" altLang="zh-CN"/>
              <a:t>语句的绑定遵循以下规则</a:t>
            </a:r>
            <a:r>
              <a:rPr lang="zh-CN" altLang="en-US"/>
              <a:t>：</a:t>
            </a:r>
            <a:endParaRPr lang="en-US" altLang="zh-CN"/>
          </a:p>
          <a:p>
            <a:pPr lvl="2"/>
            <a:r>
              <a:rPr lang="zh-CN" altLang="zh-CN"/>
              <a:t>语句</a:t>
            </a:r>
            <a:r>
              <a:rPr lang="en-US" altLang="zh-CN"/>
              <a:t>for</a:t>
            </a:r>
            <a:r>
              <a:rPr lang="zh-CN" altLang="zh-CN"/>
              <a:t>、</a:t>
            </a:r>
            <a:r>
              <a:rPr lang="en-US" altLang="zh-CN"/>
              <a:t>sections</a:t>
            </a:r>
            <a:r>
              <a:rPr lang="zh-CN" altLang="zh-CN"/>
              <a:t>、</a:t>
            </a:r>
            <a:r>
              <a:rPr lang="en-US" altLang="zh-CN"/>
              <a:t>single</a:t>
            </a:r>
            <a:r>
              <a:rPr lang="zh-CN" altLang="zh-CN"/>
              <a:t>、</a:t>
            </a:r>
            <a:r>
              <a:rPr lang="en-US" altLang="zh-CN"/>
              <a:t>master</a:t>
            </a:r>
            <a:r>
              <a:rPr lang="zh-CN" altLang="zh-CN"/>
              <a:t>和</a:t>
            </a:r>
            <a:r>
              <a:rPr lang="en-US" altLang="zh-CN"/>
              <a:t>barrier</a:t>
            </a:r>
            <a:r>
              <a:rPr lang="zh-CN" altLang="zh-CN"/>
              <a:t>绑定到动态封装的</a:t>
            </a:r>
            <a:r>
              <a:rPr lang="en-US" altLang="zh-CN"/>
              <a:t>parallel</a:t>
            </a:r>
            <a:r>
              <a:rPr lang="zh-CN" altLang="zh-CN"/>
              <a:t>中。如果当前没有并行域在执行，则这些语句是无效的</a:t>
            </a:r>
            <a:endParaRPr lang="en-US" altLang="zh-CN"/>
          </a:p>
          <a:p>
            <a:pPr lvl="2"/>
            <a:r>
              <a:rPr lang="zh-CN" altLang="zh-CN"/>
              <a:t>语句</a:t>
            </a:r>
            <a:r>
              <a:rPr lang="en-US" altLang="zh-CN"/>
              <a:t>ordered</a:t>
            </a:r>
            <a:r>
              <a:rPr lang="zh-CN" altLang="zh-CN"/>
              <a:t>指令绑定到动态封装的</a:t>
            </a:r>
            <a:r>
              <a:rPr lang="en-US" altLang="zh-CN"/>
              <a:t>for</a:t>
            </a:r>
            <a:r>
              <a:rPr lang="zh-CN" altLang="zh-CN"/>
              <a:t>中</a:t>
            </a:r>
            <a:endParaRPr lang="en-US" altLang="zh-CN"/>
          </a:p>
          <a:p>
            <a:pPr lvl="2"/>
            <a:r>
              <a:rPr lang="zh-CN" altLang="zh-CN"/>
              <a:t>语句</a:t>
            </a:r>
            <a:r>
              <a:rPr lang="en-US" altLang="zh-CN"/>
              <a:t>atomic</a:t>
            </a:r>
            <a:r>
              <a:rPr lang="zh-CN" altLang="zh-CN"/>
              <a:t>使得所有的线程而不仅仅是当前线程组中的线程，都互斥地访问其所限定的代码段</a:t>
            </a:r>
            <a:endParaRPr lang="en-US" altLang="zh-CN"/>
          </a:p>
          <a:p>
            <a:pPr lvl="2"/>
            <a:r>
              <a:rPr lang="zh-CN" altLang="zh-CN"/>
              <a:t>语句</a:t>
            </a:r>
            <a:r>
              <a:rPr lang="en-US" altLang="zh-CN"/>
              <a:t>critical</a:t>
            </a:r>
            <a:r>
              <a:rPr lang="zh-CN" altLang="zh-CN"/>
              <a:t>使得所有的线程而不仅仅是当前线程组中的线程，都互斥地访问其所限定的代码段；</a:t>
            </a:r>
            <a:endParaRPr lang="en-US" altLang="zh-CN"/>
          </a:p>
          <a:p>
            <a:pPr lvl="2"/>
            <a:r>
              <a:rPr lang="zh-CN" altLang="zh-CN"/>
              <a:t>在并行域外，一个语句不能绑到任何其他语句</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14.3.4 OpenMP</a:t>
            </a:r>
            <a:r>
              <a:rPr lang="zh-CN" altLang="zh-CN"/>
              <a:t>其他编程要素</a:t>
            </a:r>
            <a:endParaRPr lang="zh-CN" altLang="en-US" dirty="0"/>
          </a:p>
        </p:txBody>
      </p:sp>
      <p:sp>
        <p:nvSpPr>
          <p:cNvPr id="3" name="内容占位符 2"/>
          <p:cNvSpPr>
            <a:spLocks noGrp="1"/>
          </p:cNvSpPr>
          <p:nvPr>
            <p:ph sz="quarter" idx="1"/>
          </p:nvPr>
        </p:nvSpPr>
        <p:spPr/>
        <p:txBody>
          <a:bodyPr/>
          <a:lstStyle/>
          <a:p>
            <a:r>
              <a:rPr lang="zh-CN" altLang="en-US"/>
              <a:t>语句绑定和嵌套</a:t>
            </a:r>
            <a:endParaRPr lang="en-US" altLang="zh-CN"/>
          </a:p>
          <a:p>
            <a:pPr lvl="1"/>
            <a:r>
              <a:rPr lang="zh-CN" altLang="zh-CN"/>
              <a:t>语句的嵌套遵循以下规则：</a:t>
            </a:r>
            <a:endParaRPr lang="en-US" altLang="zh-CN"/>
          </a:p>
          <a:p>
            <a:pPr lvl="2"/>
            <a:r>
              <a:rPr lang="en-US" altLang="zh-CN"/>
              <a:t>parallel</a:t>
            </a:r>
            <a:r>
              <a:rPr lang="zh-CN" altLang="zh-CN"/>
              <a:t>语句动态地嵌套到另一个</a:t>
            </a:r>
            <a:r>
              <a:rPr lang="en-US" altLang="zh-CN"/>
              <a:t>parallel</a:t>
            </a:r>
            <a:r>
              <a:rPr lang="zh-CN" altLang="zh-CN"/>
              <a:t>语句中，将逻辑地建立了一个新的线程组。如果这个嵌套的并行性不被允许，那么该线程将只由当前线程组成</a:t>
            </a:r>
            <a:endParaRPr lang="en-US" altLang="zh-CN"/>
          </a:p>
          <a:p>
            <a:pPr lvl="2"/>
            <a:r>
              <a:rPr lang="zh-CN" altLang="zh-CN"/>
              <a:t>绑定到同一个</a:t>
            </a:r>
            <a:r>
              <a:rPr lang="en-US" altLang="zh-CN"/>
              <a:t>parallel</a:t>
            </a:r>
            <a:r>
              <a:rPr lang="zh-CN" altLang="zh-CN"/>
              <a:t>语句的</a:t>
            </a:r>
            <a:r>
              <a:rPr lang="en-US" altLang="zh-CN"/>
              <a:t>for</a:t>
            </a:r>
            <a:r>
              <a:rPr lang="zh-CN" altLang="zh-CN"/>
              <a:t>、</a:t>
            </a:r>
            <a:r>
              <a:rPr lang="en-US" altLang="zh-CN"/>
              <a:t>section</a:t>
            </a:r>
            <a:r>
              <a:rPr lang="zh-CN" altLang="zh-CN"/>
              <a:t>和</a:t>
            </a:r>
            <a:r>
              <a:rPr lang="en-US" altLang="zh-CN"/>
              <a:t>single</a:t>
            </a:r>
            <a:r>
              <a:rPr lang="zh-CN" altLang="zh-CN"/>
              <a:t>语句是不允许互相嵌套的</a:t>
            </a:r>
            <a:endParaRPr lang="en-US" altLang="zh-CN"/>
          </a:p>
          <a:p>
            <a:pPr lvl="2"/>
            <a:r>
              <a:rPr lang="en-US" altLang="zh-CN"/>
              <a:t>for</a:t>
            </a:r>
            <a:r>
              <a:rPr lang="zh-CN" altLang="zh-CN"/>
              <a:t>、</a:t>
            </a:r>
            <a:r>
              <a:rPr lang="en-US" altLang="zh-CN"/>
              <a:t>section</a:t>
            </a:r>
            <a:r>
              <a:rPr lang="zh-CN" altLang="zh-CN"/>
              <a:t>和</a:t>
            </a:r>
            <a:r>
              <a:rPr lang="en-US" altLang="zh-CN"/>
              <a:t>single</a:t>
            </a:r>
            <a:r>
              <a:rPr lang="zh-CN" altLang="zh-CN"/>
              <a:t>语句不允许出现在</a:t>
            </a:r>
            <a:r>
              <a:rPr lang="en-US" altLang="zh-CN"/>
              <a:t>critical</a:t>
            </a:r>
            <a:r>
              <a:rPr lang="zh-CN" altLang="zh-CN"/>
              <a:t>、</a:t>
            </a:r>
            <a:r>
              <a:rPr lang="en-US" altLang="zh-CN"/>
              <a:t>ordered</a:t>
            </a:r>
            <a:r>
              <a:rPr lang="zh-CN" altLang="zh-CN"/>
              <a:t>和</a:t>
            </a:r>
            <a:r>
              <a:rPr lang="en-US" altLang="zh-CN"/>
              <a:t>master</a:t>
            </a:r>
            <a:r>
              <a:rPr lang="zh-CN" altLang="zh-CN"/>
              <a:t>域的动态范围中；</a:t>
            </a:r>
            <a:endParaRPr lang="en-US" altLang="zh-CN"/>
          </a:p>
          <a:p>
            <a:pPr lvl="2"/>
            <a:r>
              <a:rPr lang="zh-CN" altLang="zh-CN"/>
              <a:t>相同名字的</a:t>
            </a:r>
            <a:r>
              <a:rPr lang="en-US" altLang="zh-CN"/>
              <a:t>critical</a:t>
            </a:r>
            <a:r>
              <a:rPr lang="zh-CN" altLang="zh-CN"/>
              <a:t>语句不允许互相嵌套</a:t>
            </a:r>
            <a:endParaRPr lang="en-US" altLang="zh-CN"/>
          </a:p>
          <a:p>
            <a:pPr lvl="2"/>
            <a:r>
              <a:rPr lang="en-US" altLang="zh-CN"/>
              <a:t>barrier</a:t>
            </a:r>
            <a:r>
              <a:rPr lang="zh-CN" altLang="zh-CN"/>
              <a:t>语句不允许出现在</a:t>
            </a:r>
            <a:r>
              <a:rPr lang="en-US" altLang="zh-CN"/>
              <a:t>for</a:t>
            </a:r>
            <a:r>
              <a:rPr lang="zh-CN" altLang="zh-CN"/>
              <a:t>、</a:t>
            </a:r>
            <a:r>
              <a:rPr lang="en-US" altLang="zh-CN"/>
              <a:t>ordered</a:t>
            </a:r>
            <a:r>
              <a:rPr lang="zh-CN" altLang="zh-CN"/>
              <a:t>、</a:t>
            </a:r>
            <a:r>
              <a:rPr lang="en-US" altLang="zh-CN"/>
              <a:t>sections</a:t>
            </a:r>
            <a:r>
              <a:rPr lang="zh-CN" altLang="zh-CN"/>
              <a:t>、</a:t>
            </a:r>
            <a:r>
              <a:rPr lang="en-US" altLang="zh-CN"/>
              <a:t>single</a:t>
            </a:r>
            <a:r>
              <a:rPr lang="zh-CN" altLang="zh-CN"/>
              <a:t>、</a:t>
            </a:r>
            <a:r>
              <a:rPr lang="en-US" altLang="zh-CN"/>
              <a:t>master</a:t>
            </a:r>
            <a:r>
              <a:rPr lang="zh-CN" altLang="zh-CN"/>
              <a:t>和</a:t>
            </a:r>
            <a:r>
              <a:rPr lang="en-US" altLang="zh-CN"/>
              <a:t>critical</a:t>
            </a:r>
            <a:r>
              <a:rPr lang="zh-CN" altLang="zh-CN"/>
              <a:t>域的动态范围中</a:t>
            </a:r>
            <a:endParaRPr lang="en-US" altLang="zh-CN"/>
          </a:p>
          <a:p>
            <a:pPr lvl="2"/>
            <a:r>
              <a:rPr lang="en-US" altLang="zh-CN"/>
              <a:t>master</a:t>
            </a:r>
            <a:r>
              <a:rPr lang="zh-CN" altLang="zh-CN"/>
              <a:t>语句不允许出现在</a:t>
            </a:r>
            <a:r>
              <a:rPr lang="en-US" altLang="zh-CN"/>
              <a:t>for</a:t>
            </a:r>
            <a:r>
              <a:rPr lang="zh-CN" altLang="zh-CN"/>
              <a:t>、</a:t>
            </a:r>
            <a:r>
              <a:rPr lang="en-US" altLang="zh-CN"/>
              <a:t>sections</a:t>
            </a:r>
            <a:r>
              <a:rPr lang="zh-CN" altLang="zh-CN"/>
              <a:t>和</a:t>
            </a:r>
            <a:r>
              <a:rPr lang="en-US" altLang="zh-CN"/>
              <a:t>single</a:t>
            </a:r>
            <a:r>
              <a:rPr lang="zh-CN" altLang="zh-CN"/>
              <a:t>语句的动态范围中</a:t>
            </a:r>
            <a:endParaRPr lang="en-US" altLang="zh-CN"/>
          </a:p>
          <a:p>
            <a:pPr lvl="2"/>
            <a:r>
              <a:rPr lang="en-US" altLang="zh-CN"/>
              <a:t>ordered</a:t>
            </a:r>
            <a:r>
              <a:rPr lang="zh-CN" altLang="zh-CN"/>
              <a:t>语句不允许出现在</a:t>
            </a:r>
            <a:r>
              <a:rPr lang="en-US" altLang="zh-CN"/>
              <a:t>critical</a:t>
            </a:r>
            <a:r>
              <a:rPr lang="zh-CN" altLang="zh-CN"/>
              <a:t>域的动态范围中</a:t>
            </a:r>
            <a:endParaRPr lang="en-US" altLang="zh-CN"/>
          </a:p>
          <a:p>
            <a:pPr lvl="2"/>
            <a:r>
              <a:rPr lang="zh-CN" altLang="zh-CN"/>
              <a:t>对允许在并行域内动态执行的所有语句，在并行域外执行时也是合法的</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用矩形法则的数值积分方法估算</a:t>
            </a:r>
            <a:r>
              <a:rPr lang="en-US" altLang="zh-CN" dirty="0"/>
              <a:t>π</a:t>
            </a:r>
            <a:r>
              <a:rPr lang="zh-CN" altLang="en-US" dirty="0"/>
              <a:t>的值：</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38</a:t>
            </a:fld>
            <a:endParaRPr lang="zh-CN" altLang="en-US"/>
          </a:p>
        </p:txBody>
      </p:sp>
      <mc:AlternateContent xmlns:mc="http://schemas.openxmlformats.org/markup-compatibility/2006">
        <mc:Choice xmlns:a14="http://schemas.microsoft.com/office/drawing/2010/main" Requires="a14">
          <p:sp>
            <p:nvSpPr>
              <p:cNvPr id="5" name="Object 8"/>
              <p:cNvSpPr txBox="1"/>
              <p:nvPr/>
            </p:nvSpPr>
            <p:spPr bwMode="auto">
              <a:xfrm>
                <a:off x="2411413" y="2276475"/>
                <a:ext cx="4896891" cy="9318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1600" i="1">
                          <a:solidFill>
                            <a:srgbClr val="000000"/>
                          </a:solidFill>
                          <a:latin typeface="Cambria Math" panose="02040503050406030204" pitchFamily="18" charset="0"/>
                        </a:rPr>
                        <m:t>𝑃𝑖</m:t>
                      </m:r>
                      <m:r>
                        <a:rPr lang="zh-CN" altLang="en-US" sz="1600" i="1">
                          <a:solidFill>
                            <a:srgbClr val="000000"/>
                          </a:solidFill>
                          <a:latin typeface="Cambria Math" panose="02040503050406030204" pitchFamily="18" charset="0"/>
                        </a:rPr>
                        <m:t>=</m:t>
                      </m:r>
                      <m:nary>
                        <m:naryPr>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0</m:t>
                          </m:r>
                        </m:sub>
                        <m:sup>
                          <m:r>
                            <a:rPr lang="zh-CN" altLang="en-US" sz="1600" i="1">
                              <a:solidFill>
                                <a:srgbClr val="000000"/>
                              </a:solidFill>
                              <a:latin typeface="Cambria Math" panose="02040503050406030204" pitchFamily="18" charset="0"/>
                            </a:rPr>
                            <m:t>1</m:t>
                          </m:r>
                        </m:sup>
                        <m:e>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4</m:t>
                              </m:r>
                            </m:num>
                            <m:den>
                              <m:r>
                                <a:rPr lang="zh-CN" altLang="en-US" sz="1600" i="1">
                                  <a:solidFill>
                                    <a:srgbClr val="000000"/>
                                  </a:solidFill>
                                  <a:latin typeface="Cambria Math" panose="02040503050406030204" pitchFamily="18" charset="0"/>
                                </a:rPr>
                                <m:t>1+</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𝑥</m:t>
                                  </m:r>
                                </m:e>
                                <m:sup>
                                  <m:r>
                                    <a:rPr lang="zh-CN" altLang="en-US" sz="1600" i="1">
                                      <a:solidFill>
                                        <a:srgbClr val="000000"/>
                                      </a:solidFill>
                                      <a:latin typeface="Cambria Math" panose="02040503050406030204" pitchFamily="18" charset="0"/>
                                    </a:rPr>
                                    <m:t>2</m:t>
                                  </m:r>
                                </m:sup>
                              </m:sSup>
                            </m:den>
                          </m:f>
                        </m:e>
                      </m:nary>
                      <m:r>
                        <m:rPr>
                          <m:sty m:val="p"/>
                        </m:rPr>
                        <a:rPr lang="zh-CN" altLang="en-US" sz="1600" i="0">
                          <a:solidFill>
                            <a:srgbClr val="000000"/>
                          </a:solidFill>
                          <a:latin typeface="Cambria Math" panose="02040503050406030204" pitchFamily="18" charset="0"/>
                        </a:rPr>
                        <m:t>d</m:t>
                      </m:r>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m:t>
                      </m:r>
                      <m:nary>
                        <m:naryPr>
                          <m:chr m:val="∑"/>
                          <m:supHide m:val="on"/>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0≤</m:t>
                          </m:r>
                          <m:r>
                            <a:rPr lang="zh-CN" altLang="en-US" sz="1600" i="1">
                              <a:solidFill>
                                <a:srgbClr val="000000"/>
                              </a:solidFill>
                              <a:latin typeface="Cambria Math" panose="02040503050406030204" pitchFamily="18" charset="0"/>
                            </a:rPr>
                            <m:t>𝑖</m:t>
                          </m:r>
                          <m:r>
                            <a:rPr lang="zh-CN" altLang="en-US" sz="1600" i="1">
                              <a:solidFill>
                                <a:srgbClr val="000000"/>
                              </a:solidFill>
                              <a:latin typeface="Cambria Math" panose="02040503050406030204" pitchFamily="18" charset="0"/>
                            </a:rPr>
                            <m:t>&lt;</m:t>
                          </m:r>
                          <m:r>
                            <a:rPr lang="zh-CN" altLang="en-US" sz="1600" i="1">
                              <a:solidFill>
                                <a:srgbClr val="000000"/>
                              </a:solidFill>
                              <a:latin typeface="Cambria Math" panose="02040503050406030204" pitchFamily="18" charset="0"/>
                            </a:rPr>
                            <m:t>𝑁</m:t>
                          </m:r>
                        </m:sub>
                        <m:sup/>
                        <m:e>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4</m:t>
                              </m:r>
                            </m:num>
                            <m:den>
                              <m:r>
                                <a:rPr lang="zh-CN" altLang="en-US" sz="1600" i="1">
                                  <a:solidFill>
                                    <a:srgbClr val="000000"/>
                                  </a:solidFill>
                                  <a:latin typeface="Cambria Math" panose="02040503050406030204" pitchFamily="18" charset="0"/>
                                </a:rPr>
                                <m:t>1+(</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𝑖</m:t>
                                  </m:r>
                                  <m:r>
                                    <a:rPr lang="zh-CN" altLang="en-US" sz="1600" i="1">
                                      <a:solidFill>
                                        <a:srgbClr val="000000"/>
                                      </a:solidFill>
                                      <a:latin typeface="Cambria Math" panose="02040503050406030204" pitchFamily="18" charset="0"/>
                                    </a:rPr>
                                    <m:t>+0.5</m:t>
                                  </m:r>
                                </m:num>
                                <m:den>
                                  <m:r>
                                    <a:rPr lang="zh-CN" altLang="en-US" sz="1600" i="1">
                                      <a:solidFill>
                                        <a:srgbClr val="000000"/>
                                      </a:solidFill>
                                      <a:latin typeface="Cambria Math" panose="02040503050406030204" pitchFamily="18" charset="0"/>
                                    </a:rPr>
                                    <m:t>𝑁</m:t>
                                  </m:r>
                                </m:den>
                              </m:f>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m:t>
                                  </m:r>
                                </m:e>
                                <m:sup>
                                  <m:r>
                                    <a:rPr lang="zh-CN" altLang="en-US" sz="1600" i="1">
                                      <a:solidFill>
                                        <a:srgbClr val="000000"/>
                                      </a:solidFill>
                                      <a:latin typeface="Cambria Math" panose="02040503050406030204" pitchFamily="18" charset="0"/>
                                    </a:rPr>
                                    <m:t>2</m:t>
                                  </m:r>
                                </m:sup>
                              </m:sSup>
                            </m:den>
                          </m:f>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1</m:t>
                              </m:r>
                            </m:num>
                            <m:den>
                              <m:r>
                                <a:rPr lang="zh-CN" altLang="en-US" sz="1600" i="1">
                                  <a:solidFill>
                                    <a:srgbClr val="000000"/>
                                  </a:solidFill>
                                  <a:latin typeface="Cambria Math" panose="02040503050406030204" pitchFamily="18" charset="0"/>
                                </a:rPr>
                                <m:t>𝑁</m:t>
                              </m:r>
                            </m:den>
                          </m:f>
                        </m:e>
                      </m:nary>
                    </m:oMath>
                  </m:oMathPara>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5" name="Object 8"/>
              <p:cNvSpPr txBox="1">
                <a:spLocks noRot="1" noChangeAspect="1" noMove="1" noResize="1" noEditPoints="1" noAdjustHandles="1" noChangeArrowheads="1" noChangeShapeType="1" noTextEdit="1"/>
              </p:cNvSpPr>
              <p:nvPr/>
            </p:nvSpPr>
            <p:spPr bwMode="auto">
              <a:xfrm>
                <a:off x="2411413" y="2276475"/>
                <a:ext cx="4896891" cy="931863"/>
              </a:xfrm>
              <a:prstGeom prst="rect">
                <a:avLst/>
              </a:prstGeom>
              <a:blipFill>
                <a:blip r:embed="rId2"/>
                <a:stretch>
                  <a:fillRect/>
                </a:stretch>
              </a:blipFill>
            </p:spPr>
            <p:txBody>
              <a:bodyPr/>
              <a:lstStyle/>
              <a:p>
                <a:r>
                  <a:rPr lang="zh-CN" altLang="en-US">
                    <a:noFill/>
                  </a:rPr>
                  <a:t> </a:t>
                </a:r>
              </a:p>
            </p:txBody>
          </p:sp>
        </mc:Fallback>
      </mc:AlternateContent>
      <p:pic>
        <p:nvPicPr>
          <p:cNvPr id="6" name="Picture 6"/>
          <p:cNvPicPr>
            <a:picLocks noChangeAspect="1" noChangeArrowheads="1"/>
          </p:cNvPicPr>
          <p:nvPr/>
        </p:nvPicPr>
        <p:blipFill>
          <a:blip r:embed="rId3" cstate="print"/>
          <a:srcRect/>
          <a:stretch>
            <a:fillRect/>
          </a:stretch>
        </p:blipFill>
        <p:spPr bwMode="auto">
          <a:xfrm>
            <a:off x="1331640" y="3284984"/>
            <a:ext cx="6480175" cy="302418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en-US" altLang="zh-CN" dirty="0"/>
              <a:t>C</a:t>
            </a:r>
            <a:r>
              <a:rPr lang="zh-CN" altLang="zh-CN" dirty="0"/>
              <a:t>语言写的串行程序</a:t>
            </a:r>
            <a:endParaRPr lang="en-US" altLang="zh-CN" noProof="1"/>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39</a:t>
            </a:fld>
            <a:endParaRPr lang="zh-CN" altLang="en-US"/>
          </a:p>
        </p:txBody>
      </p:sp>
      <p:sp>
        <p:nvSpPr>
          <p:cNvPr id="5" name="TextBox 4"/>
          <p:cNvSpPr txBox="1"/>
          <p:nvPr/>
        </p:nvSpPr>
        <p:spPr>
          <a:xfrm>
            <a:off x="971600" y="2132856"/>
            <a:ext cx="7388249" cy="4185761"/>
          </a:xfrm>
          <a:prstGeom prst="rect">
            <a:avLst/>
          </a:prstGeom>
          <a:noFill/>
        </p:spPr>
        <p:txBody>
          <a:bodyPr wrap="square" rtlCol="0">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sum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endParaRPr lang="en-US" altLang="zh-CN" sz="1200" dirty="0">
              <a:solidFill>
                <a:srgbClr val="000000"/>
              </a:solidFill>
              <a:latin typeface="+mn-lt"/>
              <a:ea typeface="新宋体" panose="0201060903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14.3.1 OpenMP</a:t>
            </a:r>
            <a:r>
              <a:rPr lang="zh-CN" altLang="en-US"/>
              <a:t>概述</a:t>
            </a:r>
            <a:endParaRPr lang="zh-CN" altLang="en-US" dirty="0"/>
          </a:p>
        </p:txBody>
      </p:sp>
      <p:sp>
        <p:nvSpPr>
          <p:cNvPr id="3" name="内容占位符 2"/>
          <p:cNvSpPr>
            <a:spLocks noGrp="1"/>
          </p:cNvSpPr>
          <p:nvPr>
            <p:ph sz="quarter" idx="1"/>
          </p:nvPr>
        </p:nvSpPr>
        <p:spPr/>
        <p:txBody>
          <a:bodyPr/>
          <a:lstStyle/>
          <a:p>
            <a:r>
              <a:rPr lang="en-US" altLang="zh-CN"/>
              <a:t>OpenMP</a:t>
            </a:r>
            <a:r>
              <a:rPr lang="zh-CN" altLang="en-US"/>
              <a:t>的特点</a:t>
            </a:r>
            <a:endParaRPr lang="en-US" altLang="zh-CN"/>
          </a:p>
          <a:p>
            <a:pPr lvl="1"/>
            <a:r>
              <a:rPr lang="en-US" altLang="zh-CN"/>
              <a:t>OpenMP</a:t>
            </a:r>
            <a:r>
              <a:rPr lang="zh-CN" altLang="en-US"/>
              <a:t>应用编程接口</a:t>
            </a:r>
            <a:r>
              <a:rPr lang="en-US" altLang="zh-CN"/>
              <a:t>API</a:t>
            </a:r>
            <a:r>
              <a:rPr lang="zh-CN" altLang="en-US"/>
              <a:t>是在共享存储体系结构上的一个编程模型</a:t>
            </a:r>
          </a:p>
          <a:p>
            <a:pPr lvl="1"/>
            <a:r>
              <a:rPr lang="zh-CN" altLang="en-US"/>
              <a:t>包含编译制导、运行库例程和环境变量三个部分</a:t>
            </a:r>
            <a:r>
              <a:rPr lang="en-US" altLang="zh-CN"/>
              <a:t> </a:t>
            </a:r>
          </a:p>
          <a:p>
            <a:pPr lvl="1"/>
            <a:r>
              <a:rPr lang="zh-CN" altLang="en-US"/>
              <a:t>已经被大多数计算机硬件和软件厂家所标准化</a:t>
            </a:r>
            <a:endParaRPr lang="en-US" altLang="zh-CN"/>
          </a:p>
          <a:p>
            <a:pPr lvl="1"/>
            <a:r>
              <a:rPr lang="zh-CN" altLang="en-US"/>
              <a:t>易于在不同的共享存储体系结构系统间移植</a:t>
            </a:r>
            <a:endParaRPr lang="en-US" altLang="zh-CN"/>
          </a:p>
          <a:p>
            <a:pPr lvl="1"/>
            <a:r>
              <a:rPr lang="zh-CN" altLang="en-US"/>
              <a:t>支持增量并行化</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a:p>
            <a:pPr lvl="1"/>
            <a:r>
              <a:rPr lang="zh-CN" altLang="en-US" dirty="0"/>
              <a:t>手动分配任务</a:t>
            </a:r>
            <a:endParaRPr lang="en-US" altLang="zh-CN" dirty="0"/>
          </a:p>
          <a:p>
            <a:pPr lvl="2"/>
            <a:r>
              <a:rPr lang="zh-CN" altLang="en-US" dirty="0"/>
              <a:t>同时写</a:t>
            </a:r>
            <a:r>
              <a:rPr lang="en-US" altLang="zh-CN" dirty="0"/>
              <a:t>共</a:t>
            </a:r>
            <a:r>
              <a:rPr lang="zh-CN" altLang="en-US" dirty="0"/>
              <a:t>享变量</a:t>
            </a:r>
            <a:endParaRPr lang="en-US" altLang="zh-CN" dirty="0"/>
          </a:p>
          <a:p>
            <a:pPr lvl="2"/>
            <a:r>
              <a:rPr lang="zh-CN" altLang="en-US" dirty="0"/>
              <a:t>结果错误</a:t>
            </a:r>
            <a:endParaRPr lang="en-US" altLang="zh-CN" dirty="0"/>
          </a:p>
          <a:p>
            <a:pPr lvl="2"/>
            <a:r>
              <a:rPr lang="zh-CN" altLang="en-US" dirty="0"/>
              <a:t>执行时间增加</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40</a:t>
            </a:fld>
            <a:endParaRPr lang="zh-CN" altLang="en-US"/>
          </a:p>
        </p:txBody>
      </p:sp>
      <p:sp>
        <p:nvSpPr>
          <p:cNvPr id="10" name="文本框 9">
            <a:extLst>
              <a:ext uri="{FF2B5EF4-FFF2-40B4-BE49-F238E27FC236}">
                <a16:creationId xmlns:a16="http://schemas.microsoft.com/office/drawing/2014/main" id="{85F0DA0D-5BBD-F652-2576-B75D4332C3A2}"/>
              </a:ext>
            </a:extLst>
          </p:cNvPr>
          <p:cNvSpPr txBox="1"/>
          <p:nvPr/>
        </p:nvSpPr>
        <p:spPr>
          <a:xfrm>
            <a:off x="4536504" y="1124744"/>
            <a:ext cx="4572000" cy="5693866"/>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id,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i,id,x</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sum,n,step</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id = </a:t>
            </a:r>
            <a:r>
              <a:rPr lang="en-US" altLang="zh-CN" sz="1400" dirty="0" err="1">
                <a:solidFill>
                  <a:srgbClr val="000000"/>
                </a:solidFill>
                <a:latin typeface="+mn-lt"/>
                <a:ea typeface="新宋体" panose="02010609030101010101" pitchFamily="49" charset="-122"/>
              </a:rPr>
              <a:t>omp_get_thread_num</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a:t>
            </a:r>
            <a:r>
              <a:rPr lang="en-US" altLang="zh-CN" sz="1400" dirty="0" err="1">
                <a:solidFill>
                  <a:srgbClr val="000000"/>
                </a:solidFill>
                <a:latin typeface="+mn-lt"/>
                <a:ea typeface="新宋体" panose="02010609030101010101" pitchFamily="49" charset="-122"/>
              </a:rPr>
              <a:t>omp_get_num_threads</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id; i &lt; n; i = i + N)</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sum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3970784" cy="4937760"/>
          </a:xfrm>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atomic</a:t>
            </a:r>
          </a:p>
          <a:p>
            <a:pPr lvl="2"/>
            <a:r>
              <a:rPr lang="zh-CN" altLang="en-US" dirty="0"/>
              <a:t>串行写</a:t>
            </a:r>
            <a:r>
              <a:rPr lang="en-US" altLang="zh-CN" dirty="0"/>
              <a:t>sum</a:t>
            </a:r>
            <a:r>
              <a:rPr lang="zh-CN" altLang="en-US" dirty="0"/>
              <a:t>变量</a:t>
            </a:r>
            <a:endParaRPr lang="en-US" altLang="zh-CN" dirty="0"/>
          </a:p>
          <a:p>
            <a:pPr lvl="2"/>
            <a:r>
              <a:rPr lang="zh-CN" altLang="en-US" dirty="0"/>
              <a:t>执行时间太长</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41</a:t>
            </a:fld>
            <a:endParaRPr lang="zh-CN" altLang="en-US"/>
          </a:p>
        </p:txBody>
      </p:sp>
      <p:sp>
        <p:nvSpPr>
          <p:cNvPr id="10" name="文本框 9">
            <a:extLst>
              <a:ext uri="{FF2B5EF4-FFF2-40B4-BE49-F238E27FC236}">
                <a16:creationId xmlns:a16="http://schemas.microsoft.com/office/drawing/2014/main" id="{3CFC384E-EE61-A77D-EE6C-0C97AF85CC24}"/>
              </a:ext>
            </a:extLst>
          </p:cNvPr>
          <p:cNvSpPr txBox="1"/>
          <p:nvPr/>
        </p:nvSpPr>
        <p:spPr>
          <a:xfrm>
            <a:off x="4572000" y="1052736"/>
            <a:ext cx="4572000" cy="5909310"/>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id,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i,id,x</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sum,n,step</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id = </a:t>
            </a:r>
            <a:r>
              <a:rPr lang="en-US" altLang="zh-CN" sz="1400" dirty="0" err="1">
                <a:solidFill>
                  <a:srgbClr val="000000"/>
                </a:solidFill>
                <a:latin typeface="+mn-lt"/>
                <a:ea typeface="新宋体" panose="02010609030101010101" pitchFamily="49" charset="-122"/>
              </a:rPr>
              <a:t>omp_get_thread_num</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a:t>
            </a:r>
            <a:r>
              <a:rPr lang="en-US" altLang="zh-CN" sz="1400" dirty="0" err="1">
                <a:solidFill>
                  <a:srgbClr val="000000"/>
                </a:solidFill>
                <a:latin typeface="+mn-lt"/>
                <a:ea typeface="新宋体" panose="02010609030101010101" pitchFamily="49" charset="-122"/>
              </a:rPr>
              <a:t>omp_get_num_threads</a:t>
            </a:r>
            <a:r>
              <a:rPr lang="en-US" altLang="zh-CN" sz="1400" dirty="0">
                <a:solidFill>
                  <a:srgbClr val="000000"/>
                </a:solidFill>
                <a:latin typeface="+mn-lt"/>
                <a:ea typeface="新宋体" panose="02010609030101010101" pitchFamily="49" charset="-122"/>
              </a:rPr>
              <a:t>();</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id; i &lt; n; i = i + N)</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atomic </a:t>
            </a:r>
          </a:p>
          <a:p>
            <a:r>
              <a:rPr lang="en-US" altLang="zh-CN" sz="1400" dirty="0">
                <a:solidFill>
                  <a:srgbClr val="000000"/>
                </a:solidFill>
                <a:latin typeface="+mn-lt"/>
                <a:ea typeface="新宋体" panose="02010609030101010101" pitchFamily="49" charset="-122"/>
              </a:rPr>
              <a:t>            sum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4042792" cy="4937760"/>
          </a:xfrm>
        </p:spPr>
        <p:txBody>
          <a:bodyPr/>
          <a:lstStyle/>
          <a:p>
            <a:r>
              <a:rPr lang="en-US" altLang="zh-CN" dirty="0"/>
              <a:t>π</a:t>
            </a:r>
            <a:r>
              <a:rPr lang="zh-CN" altLang="en-US" dirty="0"/>
              <a:t>值的计算</a:t>
            </a:r>
            <a:endParaRPr lang="en-US" altLang="zh-CN" dirty="0"/>
          </a:p>
          <a:p>
            <a:pPr lvl="1"/>
            <a:r>
              <a:rPr lang="zh-CN" altLang="en-US" dirty="0"/>
              <a:t>使用数组</a:t>
            </a:r>
            <a:endParaRPr lang="en-US" altLang="zh-CN" dirty="0"/>
          </a:p>
          <a:p>
            <a:pPr lvl="2"/>
            <a:r>
              <a:rPr lang="zh-CN" altLang="en-US" dirty="0"/>
              <a:t>多个线程频繁更新相邻数据</a:t>
            </a:r>
            <a:endParaRPr lang="en-US" altLang="zh-CN" dirty="0"/>
          </a:p>
          <a:p>
            <a:pPr lvl="2"/>
            <a:r>
              <a:rPr lang="en-US" altLang="zh-CN" dirty="0" err="1"/>
              <a:t>cashe</a:t>
            </a:r>
            <a:r>
              <a:rPr lang="zh-CN" altLang="en-US" dirty="0"/>
              <a:t>伪共享</a:t>
            </a:r>
            <a:endParaRPr lang="en-US" altLang="zh-CN" dirty="0"/>
          </a:p>
          <a:p>
            <a:pPr lvl="2"/>
            <a:r>
              <a:rPr lang="zh-CN" altLang="en-US" dirty="0"/>
              <a:t>执行时间较长</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42</a:t>
            </a:fld>
            <a:endParaRPr lang="zh-CN" altLang="en-US"/>
          </a:p>
        </p:txBody>
      </p:sp>
      <p:sp>
        <p:nvSpPr>
          <p:cNvPr id="10" name="文本框 9">
            <a:extLst>
              <a:ext uri="{FF2B5EF4-FFF2-40B4-BE49-F238E27FC236}">
                <a16:creationId xmlns:a16="http://schemas.microsoft.com/office/drawing/2014/main" id="{56503C8F-0A83-EAF1-A0A0-771708974D65}"/>
              </a:ext>
            </a:extLst>
          </p:cNvPr>
          <p:cNvSpPr txBox="1"/>
          <p:nvPr/>
        </p:nvSpPr>
        <p:spPr>
          <a:xfrm>
            <a:off x="4572000" y="114300"/>
            <a:ext cx="4572000" cy="6771084"/>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id,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 ls[32];</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i,id,x</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ls,sum,n,step</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id = </a:t>
            </a:r>
            <a:r>
              <a:rPr lang="en-US" altLang="zh-CN" sz="1400" dirty="0" err="1">
                <a:solidFill>
                  <a:srgbClr val="000000"/>
                </a:solidFill>
                <a:latin typeface="+mn-lt"/>
                <a:ea typeface="新宋体" panose="02010609030101010101" pitchFamily="49" charset="-122"/>
              </a:rPr>
              <a:t>omp_get_thread_num</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N = </a:t>
            </a:r>
            <a:r>
              <a:rPr lang="en-US" altLang="zh-CN" sz="1400" dirty="0" err="1">
                <a:solidFill>
                  <a:srgbClr val="000000"/>
                </a:solidFill>
                <a:latin typeface="+mn-lt"/>
                <a:ea typeface="新宋体" panose="02010609030101010101" pitchFamily="49" charset="-122"/>
              </a:rPr>
              <a:t>omp_get_num_threads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ls[id] = 0;</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id; i &lt; n; i = i + N)</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ls[id]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barrier</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master</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en-US" altLang="zh-CN" sz="1400" dirty="0">
                <a:solidFill>
                  <a:srgbClr val="000000"/>
                </a:solidFill>
                <a:latin typeface="+mn-lt"/>
                <a:ea typeface="新宋体" panose="02010609030101010101" pitchFamily="49" charset="-122"/>
              </a:rPr>
              <a:t>            sum += ls[</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p:txBody>
          <a:bodyPr/>
          <a:lstStyle/>
          <a:p>
            <a:r>
              <a:rPr lang="en-US" altLang="zh-CN"/>
              <a:t>Cache</a:t>
            </a:r>
            <a:r>
              <a:rPr lang="zh-CN" altLang="zh-CN"/>
              <a:t>伪共享</a:t>
            </a:r>
            <a:endParaRPr lang="en-US" altLang="zh-CN"/>
          </a:p>
          <a:p>
            <a:pPr lvl="1"/>
            <a:r>
              <a:rPr lang="en-US" altLang="zh-CN"/>
              <a:t>Cache</a:t>
            </a:r>
            <a:r>
              <a:rPr lang="zh-CN" altLang="zh-CN"/>
              <a:t>行</a:t>
            </a:r>
            <a:endParaRPr lang="en-US" altLang="zh-CN"/>
          </a:p>
          <a:p>
            <a:pPr lvl="2"/>
            <a:r>
              <a:rPr lang="en-US" altLang="zh-CN"/>
              <a:t>Cache</a:t>
            </a:r>
            <a:r>
              <a:rPr lang="zh-CN" altLang="zh-CN"/>
              <a:t>与内存或</a:t>
            </a:r>
            <a:r>
              <a:rPr lang="en-US" altLang="zh-CN"/>
              <a:t>Cache</a:t>
            </a:r>
            <a:r>
              <a:rPr lang="zh-CN" altLang="zh-CN"/>
              <a:t>与</a:t>
            </a:r>
            <a:r>
              <a:rPr lang="en-US" altLang="zh-CN"/>
              <a:t>Cache</a:t>
            </a:r>
            <a:r>
              <a:rPr lang="zh-CN" altLang="zh-CN"/>
              <a:t>之间交换数据的最小存储单元</a:t>
            </a:r>
            <a:endParaRPr lang="en-US" altLang="zh-CN"/>
          </a:p>
          <a:p>
            <a:pPr lvl="2"/>
            <a:r>
              <a:rPr lang="zh-CN" altLang="zh-CN"/>
              <a:t>是内存中一块连续存储单元的镜像</a:t>
            </a:r>
            <a:endParaRPr lang="en-US" altLang="zh-CN"/>
          </a:p>
          <a:p>
            <a:pPr lvl="1"/>
            <a:r>
              <a:rPr lang="zh-CN" altLang="zh-CN"/>
              <a:t>两个独立的</a:t>
            </a:r>
            <a:r>
              <a:rPr lang="en-US" altLang="zh-CN"/>
              <a:t>Cache</a:t>
            </a:r>
            <a:r>
              <a:rPr lang="zh-CN" altLang="en-US"/>
              <a:t>可</a:t>
            </a:r>
            <a:r>
              <a:rPr lang="zh-CN" altLang="zh-CN"/>
              <a:t>共享</a:t>
            </a:r>
            <a:r>
              <a:rPr lang="zh-CN" altLang="en-US"/>
              <a:t>同一</a:t>
            </a:r>
            <a:r>
              <a:rPr lang="en-US" altLang="zh-CN"/>
              <a:t>Cache</a:t>
            </a:r>
            <a:r>
              <a:rPr lang="zh-CN" altLang="zh-CN"/>
              <a:t>行</a:t>
            </a:r>
            <a:endParaRPr lang="en-US" altLang="zh-CN"/>
          </a:p>
          <a:p>
            <a:pPr lvl="2"/>
            <a:r>
              <a:rPr lang="zh-CN" altLang="zh-CN"/>
              <a:t>需要在这两个</a:t>
            </a:r>
            <a:r>
              <a:rPr lang="en-US" altLang="zh-CN"/>
              <a:t>Cache</a:t>
            </a:r>
            <a:r>
              <a:rPr lang="zh-CN" altLang="zh-CN"/>
              <a:t>之间移动该</a:t>
            </a:r>
            <a:r>
              <a:rPr lang="en-US" altLang="zh-CN"/>
              <a:t>Cache</a:t>
            </a:r>
            <a:r>
              <a:rPr lang="zh-CN" altLang="zh-CN"/>
              <a:t>行</a:t>
            </a:r>
            <a:r>
              <a:rPr lang="zh-CN" altLang="en-US"/>
              <a:t>，以</a:t>
            </a:r>
            <a:r>
              <a:rPr lang="zh-CN" altLang="zh-CN"/>
              <a:t>保持</a:t>
            </a:r>
            <a:r>
              <a:rPr lang="en-US" altLang="zh-CN"/>
              <a:t>Cache</a:t>
            </a:r>
            <a:r>
              <a:rPr lang="zh-CN" altLang="zh-CN"/>
              <a:t>一致性</a:t>
            </a:r>
            <a:endParaRPr lang="en-US" altLang="zh-CN"/>
          </a:p>
          <a:p>
            <a:r>
              <a:rPr lang="en-US" altLang="zh-CN"/>
              <a:t>Cache</a:t>
            </a:r>
            <a:r>
              <a:rPr lang="zh-CN" altLang="zh-CN"/>
              <a:t>伪共享</a:t>
            </a:r>
            <a:r>
              <a:rPr lang="zh-CN" altLang="en-US"/>
              <a:t>的</a:t>
            </a:r>
            <a:r>
              <a:rPr lang="zh-CN" altLang="zh-CN"/>
              <a:t>避免</a:t>
            </a:r>
            <a:endParaRPr lang="en-US" altLang="zh-CN"/>
          </a:p>
          <a:p>
            <a:pPr lvl="1"/>
            <a:r>
              <a:rPr lang="en-US" altLang="zh-CN"/>
              <a:t>Cache</a:t>
            </a:r>
            <a:r>
              <a:rPr lang="zh-CN" altLang="zh-CN"/>
              <a:t>边界对齐</a:t>
            </a:r>
            <a:endParaRPr lang="en-US" altLang="zh-CN"/>
          </a:p>
          <a:p>
            <a:pPr lvl="2"/>
            <a:r>
              <a:rPr lang="zh-CN" altLang="en-US"/>
              <a:t>如</a:t>
            </a:r>
            <a:r>
              <a:rPr lang="zh-CN" altLang="zh-CN"/>
              <a:t>填充</a:t>
            </a:r>
            <a:r>
              <a:rPr lang="zh-CN" altLang="en-US"/>
              <a:t>数组</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43</a:t>
            </a:fld>
            <a:endParaRPr lang="zh-CN" altLang="en-US"/>
          </a:p>
        </p:txBody>
      </p:sp>
      <p:graphicFrame>
        <p:nvGraphicFramePr>
          <p:cNvPr id="96258" name="Object 2"/>
          <p:cNvGraphicFramePr>
            <a:graphicFrameLocks noChangeAspect="1"/>
          </p:cNvGraphicFramePr>
          <p:nvPr/>
        </p:nvGraphicFramePr>
        <p:xfrm>
          <a:off x="2771800" y="3644900"/>
          <a:ext cx="6337300" cy="2781300"/>
        </p:xfrm>
        <a:graphic>
          <a:graphicData uri="http://schemas.openxmlformats.org/presentationml/2006/ole">
            <mc:AlternateContent xmlns:mc="http://schemas.openxmlformats.org/markup-compatibility/2006">
              <mc:Choice xmlns:v="urn:schemas-microsoft-com:vml" Requires="v">
                <p:oleObj name="Visio" r:id="rId2" imgW="4510950" imgH="1984770" progId="Visio.Drawing.11">
                  <p:embed/>
                </p:oleObj>
              </mc:Choice>
              <mc:Fallback>
                <p:oleObj name="Visio" r:id="rId2" imgW="4510950" imgH="1984770" progId="Visio.Drawing.11">
                  <p:embed/>
                  <p:pic>
                    <p:nvPicPr>
                      <p:cNvPr id="9625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644900"/>
                        <a:ext cx="6337300"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572000" y="6453336"/>
            <a:ext cx="3401893" cy="369332"/>
          </a:xfrm>
          <a:prstGeom prst="rect">
            <a:avLst/>
          </a:prstGeom>
          <a:noFill/>
        </p:spPr>
        <p:txBody>
          <a:bodyPr wrap="none" rtlCol="0">
            <a:spAutoFit/>
          </a:bodyPr>
          <a:lstStyle/>
          <a:p>
            <a:r>
              <a:rPr lang="zh-CN" altLang="zh-CN" dirty="0"/>
              <a:t>伪共享引起的</a:t>
            </a:r>
            <a:r>
              <a:rPr lang="en-US" altLang="zh-CN" dirty="0"/>
              <a:t>Cache</a:t>
            </a:r>
            <a:r>
              <a:rPr lang="zh-CN" altLang="zh-CN" dirty="0"/>
              <a:t>行乒乓现象</a:t>
            </a:r>
            <a:endParaRPr lang="zh-CN" altLang="en-US" dirty="0"/>
          </a:p>
        </p:txBody>
      </p:sp>
    </p:spTree>
    <p:extLst>
      <p:ext uri="{BB962C8B-B14F-4D97-AF65-F5344CB8AC3E}">
        <p14:creationId xmlns:p14="http://schemas.microsoft.com/office/powerpoint/2010/main" val="1546320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3898776" cy="4937760"/>
          </a:xfrm>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padding</a:t>
            </a:r>
            <a:r>
              <a:rPr lang="zh-CN" altLang="en-US" dirty="0"/>
              <a:t>数组</a:t>
            </a:r>
            <a:endParaRPr lang="en-US" altLang="zh-CN" dirty="0"/>
          </a:p>
          <a:p>
            <a:pPr lvl="2"/>
            <a:r>
              <a:rPr lang="zh-CN" altLang="en-US" dirty="0"/>
              <a:t>避免了</a:t>
            </a:r>
            <a:r>
              <a:rPr lang="en-US" altLang="zh-CN" dirty="0" err="1"/>
              <a:t>cashe</a:t>
            </a:r>
            <a:r>
              <a:rPr lang="zh-CN" altLang="en-US" dirty="0"/>
              <a:t>伪共享</a:t>
            </a:r>
            <a:endParaRPr lang="en-US" altLang="zh-CN" dirty="0"/>
          </a:p>
          <a:p>
            <a:pPr lvl="2"/>
            <a:r>
              <a:rPr lang="zh-CN" altLang="en-US" dirty="0"/>
              <a:t>加速比有所提高</a:t>
            </a:r>
            <a:endParaRPr lang="en-US" altLang="zh-CN" dirty="0"/>
          </a:p>
          <a:p>
            <a:pPr lvl="2"/>
            <a:r>
              <a:rPr lang="zh-CN" altLang="en-US" dirty="0"/>
              <a:t>程序复杂</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44</a:t>
            </a:fld>
            <a:endParaRPr lang="zh-CN" altLang="en-US"/>
          </a:p>
        </p:txBody>
      </p:sp>
      <p:sp>
        <p:nvSpPr>
          <p:cNvPr id="8" name="文本框 7">
            <a:extLst>
              <a:ext uri="{FF2B5EF4-FFF2-40B4-BE49-F238E27FC236}">
                <a16:creationId xmlns:a16="http://schemas.microsoft.com/office/drawing/2014/main" id="{2A20AB56-C2AF-1409-F082-CCECA0F7D83F}"/>
              </a:ext>
            </a:extLst>
          </p:cNvPr>
          <p:cNvSpPr txBox="1"/>
          <p:nvPr/>
        </p:nvSpPr>
        <p:spPr>
          <a:xfrm>
            <a:off x="4572000" y="0"/>
            <a:ext cx="4572000" cy="7109639"/>
          </a:xfrm>
          <a:prstGeom prst="rect">
            <a:avLst/>
          </a:prstGeom>
          <a:noFill/>
        </p:spPr>
        <p:txBody>
          <a:bodyPr wrap="square">
            <a:spAutoFit/>
          </a:bodyPr>
          <a:lstStyle/>
          <a:p>
            <a:r>
              <a:rPr lang="en-US" altLang="zh-CN" sz="1200" dirty="0">
                <a:solidFill>
                  <a:srgbClr val="808080"/>
                </a:solidFill>
                <a:latin typeface="+mn-lt"/>
                <a:ea typeface="新宋体" panose="02010609030101010101" pitchFamily="49" charset="-122"/>
              </a:rPr>
              <a:t>#include</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&lt;</a:t>
            </a:r>
            <a:r>
              <a:rPr lang="en-US" altLang="zh-CN" sz="1200" dirty="0" err="1">
                <a:solidFill>
                  <a:srgbClr val="A31515"/>
                </a:solidFill>
                <a:latin typeface="+mn-lt"/>
                <a:ea typeface="新宋体" panose="02010609030101010101" pitchFamily="49" charset="-122"/>
              </a:rPr>
              <a:t>omp.h</a:t>
            </a:r>
            <a:r>
              <a:rPr lang="en-US" altLang="zh-CN" sz="1200" dirty="0">
                <a:solidFill>
                  <a:srgbClr val="A31515"/>
                </a:solidFill>
                <a:latin typeface="+mn-lt"/>
                <a:ea typeface="新宋体" panose="02010609030101010101" pitchFamily="49" charset="-122"/>
              </a:rPr>
              <a:t>&gt;</a:t>
            </a:r>
            <a:endParaRPr lang="en-US" altLang="zh-CN" sz="1200" dirty="0">
              <a:solidFill>
                <a:srgbClr val="000000"/>
              </a:solidFill>
              <a:latin typeface="+mn-lt"/>
              <a:ea typeface="新宋体" panose="02010609030101010101" pitchFamily="49" charset="-122"/>
            </a:endParaRPr>
          </a:p>
          <a:p>
            <a:r>
              <a:rPr lang="en-US" altLang="zh-CN" sz="1200" dirty="0">
                <a:solidFill>
                  <a:srgbClr val="808080"/>
                </a:solidFill>
                <a:latin typeface="+mn-lt"/>
                <a:ea typeface="新宋体" panose="02010609030101010101" pitchFamily="49" charset="-122"/>
              </a:rPr>
              <a:t>#include</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&lt;iostream&gt;</a:t>
            </a:r>
            <a:endParaRPr lang="en-US" altLang="zh-CN" sz="1200" dirty="0">
              <a:solidFill>
                <a:srgbClr val="000000"/>
              </a:solidFill>
              <a:latin typeface="+mn-lt"/>
              <a:ea typeface="新宋体" panose="02010609030101010101" pitchFamily="49" charset="-122"/>
            </a:endParaRPr>
          </a:p>
          <a:p>
            <a:r>
              <a:rPr lang="en-US" altLang="zh-CN" sz="1200" dirty="0">
                <a:solidFill>
                  <a:srgbClr val="0000FF"/>
                </a:solidFill>
                <a:latin typeface="+mn-lt"/>
                <a:ea typeface="新宋体" panose="02010609030101010101" pitchFamily="49" charset="-122"/>
              </a:rPr>
              <a:t>using</a:t>
            </a:r>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namespace</a:t>
            </a:r>
            <a:r>
              <a:rPr lang="en-US" altLang="zh-CN" sz="1200" dirty="0">
                <a:solidFill>
                  <a:srgbClr val="000000"/>
                </a:solidFill>
                <a:latin typeface="+mn-lt"/>
                <a:ea typeface="新宋体" panose="02010609030101010101" pitchFamily="49" charset="-122"/>
              </a:rPr>
              <a:t> std;</a:t>
            </a:r>
          </a:p>
          <a:p>
            <a:r>
              <a:rPr lang="en-US" altLang="zh-CN" sz="1200" dirty="0">
                <a:solidFill>
                  <a:srgbClr val="0000FF"/>
                </a:solidFill>
                <a:latin typeface="+mn-lt"/>
                <a:ea typeface="新宋体" panose="02010609030101010101" pitchFamily="49" charset="-122"/>
              </a:rPr>
              <a:t>struct</a:t>
            </a:r>
            <a:r>
              <a:rPr lang="en-US" altLang="zh-CN" sz="1200" dirty="0">
                <a:solidFill>
                  <a:srgbClr val="000000"/>
                </a:solidFill>
                <a:latin typeface="+mn-lt"/>
                <a:ea typeface="新宋体" panose="02010609030101010101" pitchFamily="49" charset="-122"/>
              </a:rPr>
              <a:t> </a:t>
            </a:r>
            <a:r>
              <a:rPr lang="en-US" altLang="zh-CN" sz="1200" dirty="0" err="1">
                <a:solidFill>
                  <a:srgbClr val="2B91AF"/>
                </a:solidFill>
                <a:latin typeface="+mn-lt"/>
                <a:ea typeface="新宋体" panose="02010609030101010101" pitchFamily="49" charset="-122"/>
              </a:rPr>
              <a:t>padded_double</a:t>
            </a:r>
            <a:endParaRPr lang="en-US" altLang="zh-CN" sz="1200" dirty="0">
              <a:solidFill>
                <a:srgbClr val="000000"/>
              </a:solidFill>
              <a:latin typeface="+mn-lt"/>
              <a:ea typeface="新宋体" panose="02010609030101010101" pitchFamily="49" charset="-122"/>
            </a:endParaRPr>
          </a:p>
          <a:p>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double</a:t>
            </a:r>
            <a:r>
              <a:rPr lang="en-US" altLang="zh-CN" sz="1200" dirty="0">
                <a:solidFill>
                  <a:srgbClr val="000000"/>
                </a:solidFill>
                <a:latin typeface="+mn-lt"/>
                <a:ea typeface="新宋体" panose="02010609030101010101" pitchFamily="49" charset="-122"/>
              </a:rPr>
              <a:t> value;</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char</a:t>
            </a:r>
            <a:r>
              <a:rPr lang="en-US" altLang="zh-CN" sz="1200" dirty="0">
                <a:solidFill>
                  <a:srgbClr val="000000"/>
                </a:solidFill>
                <a:latin typeface="+mn-lt"/>
                <a:ea typeface="新宋体" panose="02010609030101010101" pitchFamily="49" charset="-122"/>
              </a:rPr>
              <a:t> padding[60];</a:t>
            </a:r>
          </a:p>
          <a:p>
            <a:r>
              <a:rPr lang="en-US" altLang="zh-CN" sz="1200" dirty="0">
                <a:solidFill>
                  <a:srgbClr val="000000"/>
                </a:solidFill>
                <a:latin typeface="+mn-lt"/>
                <a:ea typeface="新宋体" panose="02010609030101010101" pitchFamily="49" charset="-122"/>
              </a:rPr>
              <a:t>};</a:t>
            </a:r>
          </a:p>
          <a:p>
            <a:r>
              <a:rPr lang="en-US" altLang="zh-CN" sz="1200" dirty="0">
                <a:solidFill>
                  <a:srgbClr val="0000FF"/>
                </a:solidFill>
                <a:latin typeface="+mn-lt"/>
                <a:ea typeface="新宋体" panose="02010609030101010101" pitchFamily="49" charset="-122"/>
              </a:rPr>
              <a:t>int</a:t>
            </a:r>
            <a:r>
              <a:rPr lang="en-US" altLang="zh-CN" sz="1200" dirty="0">
                <a:solidFill>
                  <a:srgbClr val="000000"/>
                </a:solidFill>
                <a:latin typeface="+mn-lt"/>
                <a:ea typeface="新宋体" panose="02010609030101010101" pitchFamily="49" charset="-122"/>
              </a:rPr>
              <a:t> main()</a:t>
            </a:r>
          </a:p>
          <a:p>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int</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i</a:t>
            </a:r>
            <a:r>
              <a:rPr lang="en-US" altLang="zh-CN" sz="1200" dirty="0">
                <a:solidFill>
                  <a:srgbClr val="000000"/>
                </a:solidFill>
                <a:latin typeface="+mn-lt"/>
                <a:ea typeface="新宋体" panose="02010609030101010101" pitchFamily="49" charset="-122"/>
              </a:rPr>
              <a:t>, id, </a:t>
            </a:r>
            <a:r>
              <a:rPr lang="en-US" altLang="zh-CN" sz="1200" dirty="0" err="1">
                <a:solidFill>
                  <a:srgbClr val="000000"/>
                </a:solidFill>
                <a:latin typeface="+mn-lt"/>
                <a:ea typeface="新宋体" panose="02010609030101010101" pitchFamily="49" charset="-122"/>
              </a:rPr>
              <a:t>nthreads</a:t>
            </a:r>
            <a:r>
              <a:rPr lang="en-US" altLang="zh-CN" sz="1200" dirty="0">
                <a:solidFill>
                  <a:srgbClr val="000000"/>
                </a:solidFill>
                <a:latin typeface="+mn-lt"/>
                <a:ea typeface="新宋体" panose="02010609030101010101" pitchFamily="49" charset="-122"/>
              </a:rPr>
              <a:t>, n = 1e9;</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double</a:t>
            </a:r>
            <a:r>
              <a:rPr lang="en-US" altLang="zh-CN" sz="1200" dirty="0">
                <a:solidFill>
                  <a:srgbClr val="000000"/>
                </a:solidFill>
                <a:latin typeface="+mn-lt"/>
                <a:ea typeface="新宋体" panose="02010609030101010101" pitchFamily="49" charset="-122"/>
              </a:rPr>
              <a:t> x, pi, sum = 0, step = 1.0 / n;</a:t>
            </a:r>
          </a:p>
          <a:p>
            <a:r>
              <a:rPr lang="en-US" altLang="zh-CN" sz="1200" dirty="0">
                <a:solidFill>
                  <a:srgbClr val="000000"/>
                </a:solidFill>
                <a:latin typeface="+mn-lt"/>
                <a:ea typeface="新宋体" panose="02010609030101010101" pitchFamily="49" charset="-122"/>
              </a:rPr>
              <a:t>    </a:t>
            </a:r>
            <a:r>
              <a:rPr lang="en-US" altLang="zh-CN" sz="1200" dirty="0" err="1">
                <a:solidFill>
                  <a:srgbClr val="2B91AF"/>
                </a:solidFill>
                <a:latin typeface="+mn-lt"/>
                <a:ea typeface="新宋体" panose="02010609030101010101" pitchFamily="49" charset="-122"/>
              </a:rPr>
              <a:t>padded_double</a:t>
            </a:r>
            <a:r>
              <a:rPr lang="en-US" altLang="zh-CN" sz="1200" dirty="0">
                <a:solidFill>
                  <a:srgbClr val="000000"/>
                </a:solidFill>
                <a:latin typeface="+mn-lt"/>
                <a:ea typeface="新宋体" panose="02010609030101010101" pitchFamily="49" charset="-122"/>
              </a:rPr>
              <a:t> ls[32];</a:t>
            </a:r>
          </a:p>
          <a:p>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cin</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&gt;&gt;</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nthreads</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omp_set_num_threads</a:t>
            </a:r>
            <a:r>
              <a:rPr lang="en-US" altLang="zh-CN" sz="1200" dirty="0">
                <a:solidFill>
                  <a:srgbClr val="000000"/>
                </a:solidFill>
                <a:latin typeface="+mn-lt"/>
                <a:ea typeface="新宋体" panose="02010609030101010101" pitchFamily="49" charset="-122"/>
              </a:rPr>
              <a:t>(</a:t>
            </a:r>
            <a:r>
              <a:rPr lang="en-US" altLang="zh-CN" sz="1200" dirty="0" err="1">
                <a:solidFill>
                  <a:srgbClr val="000000"/>
                </a:solidFill>
                <a:latin typeface="+mn-lt"/>
                <a:ea typeface="新宋体" panose="02010609030101010101" pitchFamily="49" charset="-122"/>
              </a:rPr>
              <a:t>nthreads</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double</a:t>
            </a:r>
            <a:r>
              <a:rPr lang="en-US" altLang="zh-CN" sz="1200" dirty="0">
                <a:solidFill>
                  <a:srgbClr val="000000"/>
                </a:solidFill>
                <a:latin typeface="+mn-lt"/>
                <a:ea typeface="新宋体" panose="02010609030101010101" pitchFamily="49" charset="-122"/>
              </a:rPr>
              <a:t> t0 = </a:t>
            </a:r>
            <a:r>
              <a:rPr lang="en-US" altLang="zh-CN" sz="1200" dirty="0" err="1">
                <a:solidFill>
                  <a:srgbClr val="000000"/>
                </a:solidFill>
                <a:latin typeface="+mn-lt"/>
                <a:ea typeface="新宋体" panose="02010609030101010101" pitchFamily="49" charset="-122"/>
              </a:rPr>
              <a:t>omp_get_wtime</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808080"/>
                </a:solidFill>
                <a:latin typeface="+mn-lt"/>
                <a:ea typeface="新宋体" panose="02010609030101010101" pitchFamily="49" charset="-122"/>
              </a:rPr>
              <a:t>#pragma</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omp</a:t>
            </a:r>
            <a:r>
              <a:rPr lang="en-US" altLang="zh-CN" sz="1200" dirty="0">
                <a:solidFill>
                  <a:srgbClr val="000000"/>
                </a:solidFill>
                <a:latin typeface="+mn-lt"/>
                <a:ea typeface="新宋体" panose="02010609030101010101" pitchFamily="49" charset="-122"/>
              </a:rPr>
              <a:t> parallel </a:t>
            </a:r>
            <a:r>
              <a:rPr lang="en-US" altLang="zh-CN" sz="1200" dirty="0">
                <a:solidFill>
                  <a:srgbClr val="0000FF"/>
                </a:solidFill>
                <a:latin typeface="+mn-lt"/>
                <a:ea typeface="新宋体" panose="02010609030101010101" pitchFamily="49" charset="-122"/>
              </a:rPr>
              <a:t>private</a:t>
            </a:r>
            <a:r>
              <a:rPr lang="en-US" altLang="zh-CN" sz="1200" dirty="0">
                <a:solidFill>
                  <a:srgbClr val="000000"/>
                </a:solidFill>
                <a:latin typeface="+mn-lt"/>
                <a:ea typeface="新宋体" panose="02010609030101010101" pitchFamily="49" charset="-122"/>
              </a:rPr>
              <a:t>(</a:t>
            </a:r>
            <a:r>
              <a:rPr lang="en-US" altLang="zh-CN" sz="1200" dirty="0" err="1">
                <a:solidFill>
                  <a:srgbClr val="000000"/>
                </a:solidFill>
                <a:latin typeface="+mn-lt"/>
                <a:ea typeface="新宋体" panose="02010609030101010101" pitchFamily="49" charset="-122"/>
              </a:rPr>
              <a:t>i,id,x</a:t>
            </a:r>
            <a:r>
              <a:rPr lang="en-US" altLang="zh-CN" sz="1200" dirty="0">
                <a:solidFill>
                  <a:srgbClr val="000000"/>
                </a:solidFill>
                <a:latin typeface="+mn-lt"/>
                <a:ea typeface="新宋体" panose="02010609030101010101" pitchFamily="49" charset="-122"/>
              </a:rPr>
              <a:t>) shared(</a:t>
            </a:r>
            <a:r>
              <a:rPr lang="en-US" altLang="zh-CN" sz="1200" dirty="0" err="1">
                <a:solidFill>
                  <a:srgbClr val="000000"/>
                </a:solidFill>
                <a:latin typeface="+mn-lt"/>
                <a:ea typeface="新宋体" panose="02010609030101010101" pitchFamily="49" charset="-122"/>
              </a:rPr>
              <a:t>ls,sum,n,step</a:t>
            </a:r>
            <a:r>
              <a:rPr lang="en-US" altLang="zh-CN" sz="1200" dirty="0">
                <a:solidFill>
                  <a:srgbClr val="000000"/>
                </a:solidFill>
                <a:latin typeface="+mn-lt"/>
                <a:ea typeface="新宋体" panose="02010609030101010101" pitchFamily="49" charset="-122"/>
              </a:rPr>
              <a:t>)</a:t>
            </a:r>
          </a:p>
          <a:p>
            <a:r>
              <a:rPr lang="zh-CN" altLang="en-US" sz="1200" dirty="0">
                <a:solidFill>
                  <a:srgbClr val="000000"/>
                </a:solidFill>
                <a:latin typeface="+mn-lt"/>
                <a:ea typeface="新宋体" panose="02010609030101010101" pitchFamily="49" charset="-122"/>
              </a:rPr>
              <a:t>    </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id = </a:t>
            </a:r>
            <a:r>
              <a:rPr lang="en-US" altLang="zh-CN" sz="1200" dirty="0" err="1">
                <a:solidFill>
                  <a:srgbClr val="000000"/>
                </a:solidFill>
                <a:latin typeface="+mn-lt"/>
                <a:ea typeface="新宋体" panose="02010609030101010101" pitchFamily="49" charset="-122"/>
              </a:rPr>
              <a:t>omp_get_thread_num</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int</a:t>
            </a:r>
            <a:r>
              <a:rPr lang="en-US" altLang="zh-CN" sz="1200" dirty="0">
                <a:solidFill>
                  <a:srgbClr val="000000"/>
                </a:solidFill>
                <a:latin typeface="+mn-lt"/>
                <a:ea typeface="新宋体" panose="02010609030101010101" pitchFamily="49" charset="-122"/>
              </a:rPr>
              <a:t> N = </a:t>
            </a:r>
            <a:r>
              <a:rPr lang="en-US" altLang="zh-CN" sz="1200" dirty="0" err="1">
                <a:solidFill>
                  <a:srgbClr val="000000"/>
                </a:solidFill>
                <a:latin typeface="+mn-lt"/>
                <a:ea typeface="新宋体" panose="02010609030101010101" pitchFamily="49" charset="-122"/>
              </a:rPr>
              <a:t>omp_get_num_threads</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ls[id].value = 0;</a:t>
            </a:r>
          </a:p>
          <a:p>
            <a:r>
              <a:rPr lang="nn-NO" altLang="zh-CN" sz="1200" dirty="0">
                <a:solidFill>
                  <a:srgbClr val="000000"/>
                </a:solidFill>
                <a:latin typeface="+mn-lt"/>
                <a:ea typeface="新宋体" panose="02010609030101010101" pitchFamily="49" charset="-122"/>
              </a:rPr>
              <a:t>        </a:t>
            </a:r>
            <a:r>
              <a:rPr lang="nn-NO" altLang="zh-CN" sz="1200" dirty="0">
                <a:solidFill>
                  <a:srgbClr val="0000FF"/>
                </a:solidFill>
                <a:latin typeface="+mn-lt"/>
                <a:ea typeface="新宋体" panose="02010609030101010101" pitchFamily="49" charset="-122"/>
              </a:rPr>
              <a:t>for</a:t>
            </a:r>
            <a:r>
              <a:rPr lang="nn-NO" altLang="zh-CN" sz="1200" dirty="0">
                <a:solidFill>
                  <a:srgbClr val="000000"/>
                </a:solidFill>
                <a:latin typeface="+mn-lt"/>
                <a:ea typeface="新宋体" panose="02010609030101010101" pitchFamily="49" charset="-122"/>
              </a:rPr>
              <a:t> (i = id; i &lt; n; i = i + N)</a:t>
            </a:r>
          </a:p>
          <a:p>
            <a:r>
              <a:rPr lang="zh-CN" altLang="en-US" sz="1200" dirty="0">
                <a:solidFill>
                  <a:srgbClr val="000000"/>
                </a:solidFill>
                <a:latin typeface="+mn-lt"/>
                <a:ea typeface="新宋体" panose="02010609030101010101" pitchFamily="49" charset="-122"/>
              </a:rPr>
              <a:t>        </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x = (</a:t>
            </a:r>
            <a:r>
              <a:rPr lang="en-US" altLang="zh-CN" sz="1200" dirty="0" err="1">
                <a:solidFill>
                  <a:srgbClr val="000000"/>
                </a:solidFill>
                <a:latin typeface="+mn-lt"/>
                <a:ea typeface="新宋体" panose="02010609030101010101" pitchFamily="49" charset="-122"/>
              </a:rPr>
              <a:t>i</a:t>
            </a:r>
            <a:r>
              <a:rPr lang="en-US" altLang="zh-CN" sz="1200" dirty="0">
                <a:solidFill>
                  <a:srgbClr val="000000"/>
                </a:solidFill>
                <a:latin typeface="+mn-lt"/>
                <a:ea typeface="新宋体" panose="02010609030101010101" pitchFamily="49" charset="-122"/>
              </a:rPr>
              <a:t> + 0.5) * step;</a:t>
            </a:r>
          </a:p>
          <a:p>
            <a:r>
              <a:rPr lang="en-US" altLang="zh-CN" sz="1200" dirty="0">
                <a:solidFill>
                  <a:srgbClr val="000000"/>
                </a:solidFill>
                <a:latin typeface="+mn-lt"/>
                <a:ea typeface="新宋体" panose="02010609030101010101" pitchFamily="49" charset="-122"/>
              </a:rPr>
              <a:t>            ls[id].value += 4 / (1 + x * x);</a:t>
            </a:r>
          </a:p>
          <a:p>
            <a:r>
              <a:rPr lang="zh-CN" altLang="en-US" sz="1200" dirty="0">
                <a:solidFill>
                  <a:srgbClr val="000000"/>
                </a:solidFill>
                <a:latin typeface="+mn-lt"/>
                <a:ea typeface="新宋体" panose="02010609030101010101" pitchFamily="49" charset="-122"/>
              </a:rPr>
              <a:t>        </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808080"/>
                </a:solidFill>
                <a:latin typeface="+mn-lt"/>
                <a:ea typeface="新宋体" panose="02010609030101010101" pitchFamily="49" charset="-122"/>
              </a:rPr>
              <a:t>#pragma</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omp</a:t>
            </a:r>
            <a:r>
              <a:rPr lang="en-US" altLang="zh-CN" sz="1200" dirty="0">
                <a:solidFill>
                  <a:srgbClr val="000000"/>
                </a:solidFill>
                <a:latin typeface="+mn-lt"/>
                <a:ea typeface="新宋体" panose="02010609030101010101" pitchFamily="49" charset="-122"/>
              </a:rPr>
              <a:t> barrier</a:t>
            </a:r>
          </a:p>
          <a:p>
            <a:r>
              <a:rPr lang="en-US" altLang="zh-CN" sz="1200" dirty="0">
                <a:solidFill>
                  <a:srgbClr val="000000"/>
                </a:solidFill>
                <a:latin typeface="+mn-lt"/>
                <a:ea typeface="新宋体" panose="02010609030101010101" pitchFamily="49" charset="-122"/>
              </a:rPr>
              <a:t>        </a:t>
            </a:r>
            <a:r>
              <a:rPr lang="en-US" altLang="zh-CN" sz="1200" dirty="0">
                <a:solidFill>
                  <a:srgbClr val="808080"/>
                </a:solidFill>
                <a:latin typeface="+mn-lt"/>
                <a:ea typeface="新宋体" panose="02010609030101010101" pitchFamily="49" charset="-122"/>
              </a:rPr>
              <a:t>#pragma</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omp</a:t>
            </a:r>
            <a:r>
              <a:rPr lang="en-US" altLang="zh-CN" sz="1200" dirty="0">
                <a:solidFill>
                  <a:srgbClr val="000000"/>
                </a:solidFill>
                <a:latin typeface="+mn-lt"/>
                <a:ea typeface="新宋体" panose="02010609030101010101" pitchFamily="49" charset="-122"/>
              </a:rPr>
              <a:t> master</a:t>
            </a:r>
          </a:p>
          <a:p>
            <a:r>
              <a:rPr lang="nn-NO" altLang="zh-CN" sz="1200" dirty="0">
                <a:solidFill>
                  <a:srgbClr val="000000"/>
                </a:solidFill>
                <a:latin typeface="+mn-lt"/>
                <a:ea typeface="新宋体" panose="02010609030101010101" pitchFamily="49" charset="-122"/>
              </a:rPr>
              <a:t>        </a:t>
            </a:r>
            <a:r>
              <a:rPr lang="nn-NO" altLang="zh-CN" sz="1200" dirty="0">
                <a:solidFill>
                  <a:srgbClr val="0000FF"/>
                </a:solidFill>
                <a:latin typeface="+mn-lt"/>
                <a:ea typeface="新宋体" panose="02010609030101010101" pitchFamily="49" charset="-122"/>
              </a:rPr>
              <a:t>for</a:t>
            </a:r>
            <a:r>
              <a:rPr lang="nn-NO" altLang="zh-CN" sz="1200" dirty="0">
                <a:solidFill>
                  <a:srgbClr val="000000"/>
                </a:solidFill>
                <a:latin typeface="+mn-lt"/>
                <a:ea typeface="新宋体" panose="02010609030101010101" pitchFamily="49" charset="-122"/>
              </a:rPr>
              <a:t> (i = 0; i &lt; N; ++i)</a:t>
            </a:r>
          </a:p>
          <a:p>
            <a:r>
              <a:rPr lang="en-US" altLang="zh-CN" sz="1200" dirty="0">
                <a:solidFill>
                  <a:srgbClr val="000000"/>
                </a:solidFill>
                <a:latin typeface="+mn-lt"/>
                <a:ea typeface="新宋体" panose="02010609030101010101" pitchFamily="49" charset="-122"/>
              </a:rPr>
              <a:t>            sum += ls[</a:t>
            </a:r>
            <a:r>
              <a:rPr lang="en-US" altLang="zh-CN" sz="1200" dirty="0" err="1">
                <a:solidFill>
                  <a:srgbClr val="000000"/>
                </a:solidFill>
                <a:latin typeface="+mn-lt"/>
                <a:ea typeface="新宋体" panose="02010609030101010101" pitchFamily="49" charset="-122"/>
              </a:rPr>
              <a:t>i</a:t>
            </a:r>
            <a:r>
              <a:rPr lang="en-US" altLang="zh-CN" sz="1200" dirty="0">
                <a:solidFill>
                  <a:srgbClr val="000000"/>
                </a:solidFill>
                <a:latin typeface="+mn-lt"/>
                <a:ea typeface="新宋体" panose="02010609030101010101" pitchFamily="49" charset="-122"/>
              </a:rPr>
              <a:t>].value;</a:t>
            </a:r>
          </a:p>
          <a:p>
            <a:r>
              <a:rPr lang="zh-CN" altLang="en-US" sz="1200" dirty="0">
                <a:solidFill>
                  <a:srgbClr val="000000"/>
                </a:solidFill>
                <a:latin typeface="+mn-lt"/>
                <a:ea typeface="新宋体" panose="02010609030101010101" pitchFamily="49" charset="-122"/>
              </a:rPr>
              <a:t>    </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pi = step * sum;</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double</a:t>
            </a:r>
            <a:r>
              <a:rPr lang="en-US" altLang="zh-CN" sz="1200" dirty="0">
                <a:solidFill>
                  <a:srgbClr val="000000"/>
                </a:solidFill>
                <a:latin typeface="+mn-lt"/>
                <a:ea typeface="新宋体" panose="02010609030101010101" pitchFamily="49" charset="-122"/>
              </a:rPr>
              <a:t> t1 = </a:t>
            </a:r>
            <a:r>
              <a:rPr lang="en-US" altLang="zh-CN" sz="1200" dirty="0" err="1">
                <a:solidFill>
                  <a:srgbClr val="000000"/>
                </a:solidFill>
                <a:latin typeface="+mn-lt"/>
                <a:ea typeface="新宋体" panose="02010609030101010101" pitchFamily="49" charset="-122"/>
              </a:rPr>
              <a:t>omp_get_wtime</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cout</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"PI is "</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pi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endl</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cout</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"time is "</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t1 - t0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a:solidFill>
                  <a:srgbClr val="A31515"/>
                </a:solidFill>
                <a:latin typeface="+mn-lt"/>
                <a:ea typeface="新宋体" panose="02010609030101010101" pitchFamily="49" charset="-122"/>
              </a:rPr>
              <a:t>" seconds"</a:t>
            </a:r>
            <a:r>
              <a:rPr lang="en-US" altLang="zh-CN" sz="1200" dirty="0">
                <a:solidFill>
                  <a:srgbClr val="000000"/>
                </a:solidFill>
                <a:latin typeface="+mn-lt"/>
                <a:ea typeface="新宋体" panose="02010609030101010101" pitchFamily="49" charset="-122"/>
              </a:rPr>
              <a:t> </a:t>
            </a:r>
            <a:r>
              <a:rPr lang="en-US" altLang="zh-CN" sz="1200" dirty="0">
                <a:solidFill>
                  <a:srgbClr val="008080"/>
                </a:solidFill>
                <a:latin typeface="+mn-lt"/>
                <a:ea typeface="新宋体" panose="02010609030101010101" pitchFamily="49" charset="-122"/>
              </a:rPr>
              <a:t>&lt;&lt;</a:t>
            </a:r>
            <a:r>
              <a:rPr lang="en-US" altLang="zh-CN" sz="1200" dirty="0">
                <a:solidFill>
                  <a:srgbClr val="000000"/>
                </a:solidFill>
                <a:latin typeface="+mn-lt"/>
                <a:ea typeface="新宋体" panose="02010609030101010101" pitchFamily="49" charset="-122"/>
              </a:rPr>
              <a:t> </a:t>
            </a:r>
            <a:r>
              <a:rPr lang="en-US" altLang="zh-CN" sz="1200" dirty="0" err="1">
                <a:solidFill>
                  <a:srgbClr val="000000"/>
                </a:solidFill>
                <a:latin typeface="+mn-lt"/>
                <a:ea typeface="新宋体" panose="02010609030101010101" pitchFamily="49" charset="-122"/>
              </a:rPr>
              <a:t>endl</a:t>
            </a:r>
            <a:r>
              <a:rPr lang="en-US" altLang="zh-CN" sz="1200" dirty="0">
                <a:solidFill>
                  <a:srgbClr val="000000"/>
                </a:solidFill>
                <a:latin typeface="+mn-lt"/>
                <a:ea typeface="新宋体" panose="02010609030101010101" pitchFamily="49" charset="-122"/>
              </a:rPr>
              <a:t>;</a:t>
            </a:r>
          </a:p>
          <a:p>
            <a:r>
              <a:rPr lang="en-US" altLang="zh-CN" sz="1200" dirty="0">
                <a:solidFill>
                  <a:srgbClr val="000000"/>
                </a:solidFill>
                <a:latin typeface="+mn-lt"/>
                <a:ea typeface="新宋体" panose="02010609030101010101" pitchFamily="49" charset="-122"/>
              </a:rPr>
              <a:t>    </a:t>
            </a:r>
            <a:r>
              <a:rPr lang="en-US" altLang="zh-CN" sz="1200" dirty="0">
                <a:solidFill>
                  <a:srgbClr val="0000FF"/>
                </a:solidFill>
                <a:latin typeface="+mn-lt"/>
                <a:ea typeface="新宋体" panose="02010609030101010101" pitchFamily="49" charset="-122"/>
              </a:rPr>
              <a:t>return</a:t>
            </a:r>
            <a:r>
              <a:rPr lang="en-US" altLang="zh-CN" sz="1200" dirty="0">
                <a:solidFill>
                  <a:srgbClr val="000000"/>
                </a:solidFill>
                <a:latin typeface="+mn-lt"/>
                <a:ea typeface="新宋体" panose="02010609030101010101" pitchFamily="49" charset="-122"/>
              </a:rPr>
              <a:t> 0;</a:t>
            </a:r>
          </a:p>
          <a:p>
            <a:r>
              <a:rPr lang="en-US" altLang="zh-CN" sz="1200" dirty="0">
                <a:solidFill>
                  <a:srgbClr val="000000"/>
                </a:solidFill>
                <a:latin typeface="+mn-lt"/>
                <a:ea typeface="新宋体" panose="02010609030101010101" pitchFamily="49"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4114800" cy="4937760"/>
          </a:xfrm>
        </p:spPr>
        <p:txBody>
          <a:bodyPr/>
          <a:lstStyle/>
          <a:p>
            <a:r>
              <a:rPr lang="en-US" altLang="zh-CN" dirty="0"/>
              <a:t>π</a:t>
            </a:r>
            <a:r>
              <a:rPr lang="zh-CN" altLang="en-US" dirty="0"/>
              <a:t>值的计算</a:t>
            </a:r>
            <a:endParaRPr lang="en-US" altLang="zh-CN" dirty="0"/>
          </a:p>
          <a:p>
            <a:pPr lvl="1"/>
            <a:r>
              <a:rPr lang="zh-CN" altLang="en-US" dirty="0"/>
              <a:t>使用私有变量</a:t>
            </a:r>
            <a:endParaRPr lang="en-US" altLang="zh-CN" dirty="0"/>
          </a:p>
          <a:p>
            <a:pPr lvl="2"/>
            <a:r>
              <a:rPr lang="zh-CN" altLang="en-US" dirty="0"/>
              <a:t>达到所期望的加速比</a:t>
            </a:r>
            <a:endParaRPr lang="en-US" altLang="zh-CN" dirty="0"/>
          </a:p>
          <a:p>
            <a:pPr lvl="2"/>
            <a:r>
              <a:rPr lang="zh-CN" altLang="en-US" dirty="0"/>
              <a:t>程序稍简单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45</a:t>
            </a:fld>
            <a:endParaRPr lang="zh-CN" altLang="en-US"/>
          </a:p>
        </p:txBody>
      </p:sp>
      <p:sp>
        <p:nvSpPr>
          <p:cNvPr id="10" name="文本框 9">
            <a:extLst>
              <a:ext uri="{FF2B5EF4-FFF2-40B4-BE49-F238E27FC236}">
                <a16:creationId xmlns:a16="http://schemas.microsoft.com/office/drawing/2014/main" id="{DF9CD864-9E33-51FF-5FBB-F7F41CFBBBFF}"/>
              </a:ext>
            </a:extLst>
          </p:cNvPr>
          <p:cNvSpPr txBox="1"/>
          <p:nvPr/>
        </p:nvSpPr>
        <p:spPr>
          <a:xfrm>
            <a:off x="4572000" y="548680"/>
            <a:ext cx="4572000" cy="6340197"/>
          </a:xfrm>
          <a:prstGeom prst="rect">
            <a:avLst/>
          </a:prstGeom>
          <a:noFill/>
        </p:spPr>
        <p:txBody>
          <a:bodyPr wrap="square">
            <a:spAutoFit/>
          </a:bodyPr>
          <a:lstStyle/>
          <a:p>
            <a:r>
              <a:rPr lang="en-US" altLang="zh-CN" sz="1400" dirty="0">
                <a:solidFill>
                  <a:srgbClr val="808080"/>
                </a:solidFill>
                <a:latin typeface="+mn-lt"/>
                <a:ea typeface="+mj-ea"/>
              </a:rPr>
              <a:t>#include</a:t>
            </a:r>
            <a:r>
              <a:rPr lang="en-US" altLang="zh-CN" sz="1400" dirty="0">
                <a:solidFill>
                  <a:srgbClr val="000000"/>
                </a:solidFill>
                <a:latin typeface="+mn-lt"/>
                <a:ea typeface="+mj-ea"/>
              </a:rPr>
              <a:t> </a:t>
            </a:r>
            <a:r>
              <a:rPr lang="en-US" altLang="zh-CN" sz="1400" dirty="0">
                <a:solidFill>
                  <a:srgbClr val="A31515"/>
                </a:solidFill>
                <a:latin typeface="+mn-lt"/>
                <a:ea typeface="+mj-ea"/>
              </a:rPr>
              <a:t>&lt;</a:t>
            </a:r>
            <a:r>
              <a:rPr lang="en-US" altLang="zh-CN" sz="1400" dirty="0" err="1">
                <a:solidFill>
                  <a:srgbClr val="A31515"/>
                </a:solidFill>
                <a:latin typeface="+mn-lt"/>
                <a:ea typeface="+mj-ea"/>
              </a:rPr>
              <a:t>omp.h</a:t>
            </a:r>
            <a:r>
              <a:rPr lang="en-US" altLang="zh-CN" sz="1400" dirty="0">
                <a:solidFill>
                  <a:srgbClr val="A31515"/>
                </a:solidFill>
                <a:latin typeface="+mn-lt"/>
                <a:ea typeface="+mj-ea"/>
              </a:rPr>
              <a:t>&gt;</a:t>
            </a:r>
            <a:endParaRPr lang="en-US" altLang="zh-CN" sz="1400" dirty="0">
              <a:solidFill>
                <a:srgbClr val="000000"/>
              </a:solidFill>
              <a:latin typeface="+mn-lt"/>
              <a:ea typeface="+mj-ea"/>
            </a:endParaRPr>
          </a:p>
          <a:p>
            <a:r>
              <a:rPr lang="en-US" altLang="zh-CN" sz="1400" dirty="0">
                <a:solidFill>
                  <a:srgbClr val="808080"/>
                </a:solidFill>
                <a:latin typeface="+mn-lt"/>
                <a:ea typeface="+mj-ea"/>
              </a:rPr>
              <a:t>#include</a:t>
            </a:r>
            <a:r>
              <a:rPr lang="en-US" altLang="zh-CN" sz="1400" dirty="0">
                <a:solidFill>
                  <a:srgbClr val="000000"/>
                </a:solidFill>
                <a:latin typeface="+mn-lt"/>
                <a:ea typeface="+mj-ea"/>
              </a:rPr>
              <a:t> </a:t>
            </a:r>
            <a:r>
              <a:rPr lang="en-US" altLang="zh-CN" sz="1400" dirty="0">
                <a:solidFill>
                  <a:srgbClr val="A31515"/>
                </a:solidFill>
                <a:latin typeface="+mn-lt"/>
                <a:ea typeface="+mj-ea"/>
              </a:rPr>
              <a:t>&lt;iostream&gt;</a:t>
            </a:r>
            <a:endParaRPr lang="en-US" altLang="zh-CN" sz="1400" dirty="0">
              <a:solidFill>
                <a:srgbClr val="000000"/>
              </a:solidFill>
              <a:latin typeface="+mn-lt"/>
              <a:ea typeface="+mj-ea"/>
            </a:endParaRPr>
          </a:p>
          <a:p>
            <a:r>
              <a:rPr lang="en-US" altLang="zh-CN" sz="1400" dirty="0">
                <a:solidFill>
                  <a:srgbClr val="0000FF"/>
                </a:solidFill>
                <a:latin typeface="+mn-lt"/>
                <a:ea typeface="+mj-ea"/>
              </a:rPr>
              <a:t>using</a:t>
            </a:r>
            <a:r>
              <a:rPr lang="en-US" altLang="zh-CN" sz="1400" dirty="0">
                <a:solidFill>
                  <a:srgbClr val="000000"/>
                </a:solidFill>
                <a:latin typeface="+mn-lt"/>
                <a:ea typeface="+mj-ea"/>
              </a:rPr>
              <a:t> </a:t>
            </a:r>
            <a:r>
              <a:rPr lang="en-US" altLang="zh-CN" sz="1400" dirty="0">
                <a:solidFill>
                  <a:srgbClr val="0000FF"/>
                </a:solidFill>
                <a:latin typeface="+mn-lt"/>
                <a:ea typeface="+mj-ea"/>
              </a:rPr>
              <a:t>namespace</a:t>
            </a:r>
            <a:r>
              <a:rPr lang="en-US" altLang="zh-CN" sz="1400" dirty="0">
                <a:solidFill>
                  <a:srgbClr val="000000"/>
                </a:solidFill>
                <a:latin typeface="+mn-lt"/>
                <a:ea typeface="+mj-ea"/>
              </a:rPr>
              <a:t> std;</a:t>
            </a:r>
          </a:p>
          <a:p>
            <a:r>
              <a:rPr lang="en-US" altLang="zh-CN" sz="1400" dirty="0">
                <a:solidFill>
                  <a:srgbClr val="0000FF"/>
                </a:solidFill>
                <a:latin typeface="+mn-lt"/>
                <a:ea typeface="+mj-ea"/>
              </a:rPr>
              <a:t>int</a:t>
            </a:r>
            <a:r>
              <a:rPr lang="en-US" altLang="zh-CN" sz="1400" dirty="0">
                <a:solidFill>
                  <a:srgbClr val="000000"/>
                </a:solidFill>
                <a:latin typeface="+mn-lt"/>
                <a:ea typeface="+mj-ea"/>
              </a:rPr>
              <a:t> main()</a:t>
            </a:r>
          </a:p>
          <a:p>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0000FF"/>
                </a:solidFill>
                <a:latin typeface="+mn-lt"/>
                <a:ea typeface="+mj-ea"/>
              </a:rPr>
              <a:t>int</a:t>
            </a:r>
            <a:r>
              <a:rPr lang="en-US" altLang="zh-CN" sz="1400" dirty="0">
                <a:solidFill>
                  <a:srgbClr val="000000"/>
                </a:solidFill>
                <a:latin typeface="+mn-lt"/>
                <a:ea typeface="+mj-ea"/>
              </a:rPr>
              <a:t> </a:t>
            </a:r>
            <a:r>
              <a:rPr lang="en-US" altLang="zh-CN" sz="1400" dirty="0" err="1">
                <a:solidFill>
                  <a:srgbClr val="000000"/>
                </a:solidFill>
                <a:latin typeface="+mn-lt"/>
                <a:ea typeface="+mj-ea"/>
              </a:rPr>
              <a:t>i</a:t>
            </a:r>
            <a:r>
              <a:rPr lang="en-US" altLang="zh-CN" sz="1400" dirty="0">
                <a:solidFill>
                  <a:srgbClr val="000000"/>
                </a:solidFill>
                <a:latin typeface="+mn-lt"/>
                <a:ea typeface="+mj-ea"/>
              </a:rPr>
              <a:t>, id, </a:t>
            </a:r>
            <a:r>
              <a:rPr lang="en-US" altLang="zh-CN" sz="1400" dirty="0" err="1">
                <a:solidFill>
                  <a:srgbClr val="000000"/>
                </a:solidFill>
                <a:latin typeface="+mn-lt"/>
                <a:ea typeface="+mj-ea"/>
              </a:rPr>
              <a:t>nthreads</a:t>
            </a:r>
            <a:r>
              <a:rPr lang="en-US" altLang="zh-CN" sz="1400" dirty="0">
                <a:solidFill>
                  <a:srgbClr val="000000"/>
                </a:solidFill>
                <a:latin typeface="+mn-lt"/>
                <a:ea typeface="+mj-ea"/>
              </a:rPr>
              <a:t>, n = 1e9;</a:t>
            </a:r>
          </a:p>
          <a:p>
            <a:r>
              <a:rPr lang="en-US" altLang="zh-CN" sz="1400" dirty="0">
                <a:solidFill>
                  <a:srgbClr val="000000"/>
                </a:solidFill>
                <a:latin typeface="+mn-lt"/>
                <a:ea typeface="+mj-ea"/>
              </a:rPr>
              <a:t>    </a:t>
            </a:r>
            <a:r>
              <a:rPr lang="en-US" altLang="zh-CN" sz="1400" dirty="0">
                <a:solidFill>
                  <a:srgbClr val="0000FF"/>
                </a:solidFill>
                <a:latin typeface="+mn-lt"/>
                <a:ea typeface="+mj-ea"/>
              </a:rPr>
              <a:t>double</a:t>
            </a:r>
            <a:r>
              <a:rPr lang="en-US" altLang="zh-CN" sz="1400" dirty="0">
                <a:solidFill>
                  <a:srgbClr val="000000"/>
                </a:solidFill>
                <a:latin typeface="+mn-lt"/>
                <a:ea typeface="+mj-ea"/>
              </a:rPr>
              <a:t> x, pi, sum = 0, step = 1.0 / n, ls;</a:t>
            </a:r>
          </a:p>
          <a:p>
            <a:r>
              <a:rPr lang="en-US" altLang="zh-CN" sz="1400" dirty="0">
                <a:solidFill>
                  <a:srgbClr val="000000"/>
                </a:solidFill>
                <a:latin typeface="+mn-lt"/>
                <a:ea typeface="+mj-ea"/>
              </a:rPr>
              <a:t>    </a:t>
            </a:r>
            <a:r>
              <a:rPr lang="en-US" altLang="zh-CN" sz="1400" dirty="0" err="1">
                <a:solidFill>
                  <a:srgbClr val="000000"/>
                </a:solidFill>
                <a:latin typeface="+mn-lt"/>
                <a:ea typeface="+mj-ea"/>
              </a:rPr>
              <a:t>cin</a:t>
            </a:r>
            <a:r>
              <a:rPr lang="en-US" altLang="zh-CN" sz="1400" dirty="0">
                <a:solidFill>
                  <a:srgbClr val="000000"/>
                </a:solidFill>
                <a:latin typeface="+mn-lt"/>
                <a:ea typeface="+mj-ea"/>
              </a:rPr>
              <a:t> </a:t>
            </a:r>
            <a:r>
              <a:rPr lang="en-US" altLang="zh-CN" sz="1400" dirty="0">
                <a:solidFill>
                  <a:srgbClr val="008080"/>
                </a:solidFill>
                <a:latin typeface="+mn-lt"/>
                <a:ea typeface="+mj-ea"/>
              </a:rPr>
              <a:t>&gt;&gt;</a:t>
            </a:r>
            <a:r>
              <a:rPr lang="en-US" altLang="zh-CN" sz="1400" dirty="0">
                <a:solidFill>
                  <a:srgbClr val="000000"/>
                </a:solidFill>
                <a:latin typeface="+mn-lt"/>
                <a:ea typeface="+mj-ea"/>
              </a:rPr>
              <a:t> </a:t>
            </a:r>
            <a:r>
              <a:rPr lang="en-US" altLang="zh-CN" sz="1400" dirty="0" err="1">
                <a:solidFill>
                  <a:srgbClr val="000000"/>
                </a:solidFill>
                <a:latin typeface="+mn-lt"/>
                <a:ea typeface="+mj-ea"/>
              </a:rPr>
              <a:t>nthreads</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err="1">
                <a:solidFill>
                  <a:srgbClr val="000000"/>
                </a:solidFill>
                <a:latin typeface="+mn-lt"/>
                <a:ea typeface="+mj-ea"/>
              </a:rPr>
              <a:t>omp_set_num_threads</a:t>
            </a:r>
            <a:r>
              <a:rPr lang="en-US" altLang="zh-CN" sz="1400" dirty="0">
                <a:solidFill>
                  <a:srgbClr val="000000"/>
                </a:solidFill>
                <a:latin typeface="+mn-lt"/>
                <a:ea typeface="+mj-ea"/>
              </a:rPr>
              <a:t>(</a:t>
            </a:r>
            <a:r>
              <a:rPr lang="en-US" altLang="zh-CN" sz="1400" dirty="0" err="1">
                <a:solidFill>
                  <a:srgbClr val="000000"/>
                </a:solidFill>
                <a:latin typeface="+mn-lt"/>
                <a:ea typeface="+mj-ea"/>
              </a:rPr>
              <a:t>nthreads</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0000FF"/>
                </a:solidFill>
                <a:latin typeface="+mn-lt"/>
                <a:ea typeface="+mj-ea"/>
              </a:rPr>
              <a:t>double</a:t>
            </a:r>
            <a:r>
              <a:rPr lang="en-US" altLang="zh-CN" sz="1400" dirty="0">
                <a:solidFill>
                  <a:srgbClr val="000000"/>
                </a:solidFill>
                <a:latin typeface="+mn-lt"/>
                <a:ea typeface="+mj-ea"/>
              </a:rPr>
              <a:t> t0 = </a:t>
            </a:r>
            <a:r>
              <a:rPr lang="en-US" altLang="zh-CN" sz="1400" dirty="0" err="1">
                <a:solidFill>
                  <a:srgbClr val="000000"/>
                </a:solidFill>
                <a:latin typeface="+mn-lt"/>
                <a:ea typeface="+mj-ea"/>
              </a:rPr>
              <a:t>omp_get_wtime</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808080"/>
                </a:solidFill>
                <a:latin typeface="+mn-lt"/>
                <a:ea typeface="+mj-ea"/>
              </a:rPr>
              <a:t>#pragma</a:t>
            </a:r>
            <a:r>
              <a:rPr lang="en-US" altLang="zh-CN" sz="1400" dirty="0">
                <a:solidFill>
                  <a:srgbClr val="000000"/>
                </a:solidFill>
                <a:latin typeface="+mn-lt"/>
                <a:ea typeface="+mj-ea"/>
              </a:rPr>
              <a:t> </a:t>
            </a:r>
            <a:r>
              <a:rPr lang="en-US" altLang="zh-CN" sz="1400" dirty="0" err="1">
                <a:solidFill>
                  <a:srgbClr val="000000"/>
                </a:solidFill>
                <a:latin typeface="+mn-lt"/>
                <a:ea typeface="+mj-ea"/>
              </a:rPr>
              <a:t>omp</a:t>
            </a:r>
            <a:r>
              <a:rPr lang="en-US" altLang="zh-CN" sz="1400" dirty="0">
                <a:solidFill>
                  <a:srgbClr val="000000"/>
                </a:solidFill>
                <a:latin typeface="+mn-lt"/>
                <a:ea typeface="+mj-ea"/>
              </a:rPr>
              <a:t> parallel </a:t>
            </a:r>
            <a:r>
              <a:rPr lang="en-US" altLang="zh-CN" sz="1400" dirty="0">
                <a:solidFill>
                  <a:srgbClr val="0000FF"/>
                </a:solidFill>
                <a:latin typeface="+mn-lt"/>
                <a:ea typeface="+mj-ea"/>
              </a:rPr>
              <a:t>private</a:t>
            </a:r>
            <a:r>
              <a:rPr lang="en-US" altLang="zh-CN" sz="1400" dirty="0">
                <a:solidFill>
                  <a:srgbClr val="000000"/>
                </a:solidFill>
                <a:latin typeface="+mn-lt"/>
                <a:ea typeface="+mj-ea"/>
              </a:rPr>
              <a:t>(</a:t>
            </a:r>
            <a:r>
              <a:rPr lang="en-US" altLang="zh-CN" sz="1400" dirty="0" err="1">
                <a:solidFill>
                  <a:srgbClr val="000000"/>
                </a:solidFill>
                <a:latin typeface="+mn-lt"/>
                <a:ea typeface="+mj-ea"/>
              </a:rPr>
              <a:t>i,id,x,ls</a:t>
            </a:r>
            <a:r>
              <a:rPr lang="en-US" altLang="zh-CN" sz="1400" dirty="0">
                <a:solidFill>
                  <a:srgbClr val="000000"/>
                </a:solidFill>
                <a:latin typeface="+mn-lt"/>
                <a:ea typeface="+mj-ea"/>
              </a:rPr>
              <a:t>) shared(</a:t>
            </a:r>
            <a:r>
              <a:rPr lang="en-US" altLang="zh-CN" sz="1400" dirty="0" err="1">
                <a:solidFill>
                  <a:srgbClr val="000000"/>
                </a:solidFill>
                <a:latin typeface="+mn-lt"/>
                <a:ea typeface="+mj-ea"/>
              </a:rPr>
              <a:t>sum,n,step</a:t>
            </a:r>
            <a:r>
              <a:rPr lang="en-US" altLang="zh-CN" sz="1400" dirty="0">
                <a:solidFill>
                  <a:srgbClr val="000000"/>
                </a:solidFill>
                <a:latin typeface="+mn-lt"/>
                <a:ea typeface="+mj-ea"/>
              </a:rPr>
              <a:t>)</a:t>
            </a:r>
          </a:p>
          <a:p>
            <a:r>
              <a:rPr lang="zh-CN" altLang="en-US" sz="1400" dirty="0">
                <a:solidFill>
                  <a:srgbClr val="000000"/>
                </a:solidFill>
                <a:latin typeface="+mn-lt"/>
                <a:ea typeface="+mj-ea"/>
              </a:rPr>
              <a:t>    </a:t>
            </a:r>
            <a:r>
              <a:rPr lang="en-US" altLang="zh-CN" sz="1400" dirty="0">
                <a:solidFill>
                  <a:srgbClr val="000000"/>
                </a:solidFill>
                <a:latin typeface="+mn-lt"/>
                <a:ea typeface="+mj-ea"/>
              </a:rPr>
              <a:t>{</a:t>
            </a:r>
          </a:p>
          <a:p>
            <a:r>
              <a:rPr lang="en-US" altLang="zh-CN" sz="1400" dirty="0">
                <a:solidFill>
                  <a:srgbClr val="000000"/>
                </a:solidFill>
                <a:latin typeface="+mn-lt"/>
                <a:ea typeface="+mj-ea"/>
              </a:rPr>
              <a:t>        id = </a:t>
            </a:r>
            <a:r>
              <a:rPr lang="en-US" altLang="zh-CN" sz="1400" dirty="0" err="1">
                <a:solidFill>
                  <a:srgbClr val="000000"/>
                </a:solidFill>
                <a:latin typeface="+mn-lt"/>
                <a:ea typeface="+mj-ea"/>
              </a:rPr>
              <a:t>omp_get_thread_num</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0000FF"/>
                </a:solidFill>
                <a:latin typeface="+mn-lt"/>
                <a:ea typeface="+mj-ea"/>
              </a:rPr>
              <a:t>int</a:t>
            </a:r>
            <a:r>
              <a:rPr lang="en-US" altLang="zh-CN" sz="1400" dirty="0">
                <a:solidFill>
                  <a:srgbClr val="000000"/>
                </a:solidFill>
                <a:latin typeface="+mn-lt"/>
                <a:ea typeface="+mj-ea"/>
              </a:rPr>
              <a:t> N = </a:t>
            </a:r>
            <a:r>
              <a:rPr lang="en-US" altLang="zh-CN" sz="1400" dirty="0" err="1">
                <a:solidFill>
                  <a:srgbClr val="000000"/>
                </a:solidFill>
                <a:latin typeface="+mn-lt"/>
                <a:ea typeface="+mj-ea"/>
              </a:rPr>
              <a:t>omp_get_num_threads</a:t>
            </a:r>
            <a:r>
              <a:rPr lang="en-US" altLang="zh-CN" sz="1400" dirty="0">
                <a:solidFill>
                  <a:srgbClr val="000000"/>
                </a:solidFill>
                <a:latin typeface="+mn-lt"/>
                <a:ea typeface="+mj-ea"/>
              </a:rPr>
              <a:t>();</a:t>
            </a:r>
          </a:p>
          <a:p>
            <a:r>
              <a:rPr lang="en-US" altLang="zh-CN" sz="1400" dirty="0">
                <a:solidFill>
                  <a:srgbClr val="000000"/>
                </a:solidFill>
                <a:latin typeface="+mn-lt"/>
                <a:ea typeface="+mj-ea"/>
              </a:rPr>
              <a:t>        ls = 0;</a:t>
            </a:r>
          </a:p>
          <a:p>
            <a:r>
              <a:rPr lang="nn-NO" altLang="zh-CN" sz="1400" dirty="0">
                <a:solidFill>
                  <a:srgbClr val="000000"/>
                </a:solidFill>
                <a:latin typeface="+mn-lt"/>
                <a:ea typeface="+mj-ea"/>
              </a:rPr>
              <a:t>        </a:t>
            </a:r>
            <a:r>
              <a:rPr lang="nn-NO" altLang="zh-CN" sz="1400" dirty="0">
                <a:solidFill>
                  <a:srgbClr val="0000FF"/>
                </a:solidFill>
                <a:latin typeface="+mn-lt"/>
                <a:ea typeface="+mj-ea"/>
              </a:rPr>
              <a:t>for</a:t>
            </a:r>
            <a:r>
              <a:rPr lang="nn-NO" altLang="zh-CN" sz="1400" dirty="0">
                <a:solidFill>
                  <a:srgbClr val="000000"/>
                </a:solidFill>
                <a:latin typeface="+mn-lt"/>
                <a:ea typeface="+mj-ea"/>
              </a:rPr>
              <a:t> (i = id; i &lt; n; i = i + N)</a:t>
            </a:r>
          </a:p>
          <a:p>
            <a:r>
              <a:rPr lang="zh-CN" altLang="en-US" sz="1400" dirty="0">
                <a:solidFill>
                  <a:srgbClr val="000000"/>
                </a:solidFill>
                <a:latin typeface="+mn-lt"/>
                <a:ea typeface="+mj-ea"/>
              </a:rPr>
              <a:t>        </a:t>
            </a:r>
            <a:r>
              <a:rPr lang="en-US" altLang="zh-CN" sz="1400" dirty="0">
                <a:solidFill>
                  <a:srgbClr val="000000"/>
                </a:solidFill>
                <a:latin typeface="+mn-lt"/>
                <a:ea typeface="+mj-ea"/>
              </a:rPr>
              <a:t>{</a:t>
            </a:r>
          </a:p>
          <a:p>
            <a:r>
              <a:rPr lang="en-US" altLang="zh-CN" sz="1400" dirty="0">
                <a:solidFill>
                  <a:srgbClr val="000000"/>
                </a:solidFill>
                <a:latin typeface="+mn-lt"/>
                <a:ea typeface="+mj-ea"/>
              </a:rPr>
              <a:t>            x = (</a:t>
            </a:r>
            <a:r>
              <a:rPr lang="en-US" altLang="zh-CN" sz="1400" dirty="0" err="1">
                <a:solidFill>
                  <a:srgbClr val="000000"/>
                </a:solidFill>
                <a:latin typeface="+mn-lt"/>
                <a:ea typeface="+mj-ea"/>
              </a:rPr>
              <a:t>i</a:t>
            </a:r>
            <a:r>
              <a:rPr lang="en-US" altLang="zh-CN" sz="1400" dirty="0">
                <a:solidFill>
                  <a:srgbClr val="000000"/>
                </a:solidFill>
                <a:latin typeface="+mn-lt"/>
                <a:ea typeface="+mj-ea"/>
              </a:rPr>
              <a:t> + 0.5) * step;</a:t>
            </a:r>
          </a:p>
          <a:p>
            <a:r>
              <a:rPr lang="fr-FR" altLang="zh-CN" sz="1400" dirty="0">
                <a:solidFill>
                  <a:srgbClr val="000000"/>
                </a:solidFill>
                <a:latin typeface="+mn-lt"/>
                <a:ea typeface="+mj-ea"/>
              </a:rPr>
              <a:t>            ls += 4 / (1 + x * x);</a:t>
            </a:r>
          </a:p>
          <a:p>
            <a:r>
              <a:rPr lang="zh-CN" altLang="en-US" sz="1400" dirty="0">
                <a:solidFill>
                  <a:srgbClr val="000000"/>
                </a:solidFill>
                <a:latin typeface="+mn-lt"/>
                <a:ea typeface="+mj-ea"/>
              </a:rPr>
              <a:t>        </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808080"/>
                </a:solidFill>
                <a:latin typeface="+mn-lt"/>
                <a:ea typeface="+mj-ea"/>
              </a:rPr>
              <a:t>#pragma</a:t>
            </a:r>
            <a:r>
              <a:rPr lang="en-US" altLang="zh-CN" sz="1400" dirty="0">
                <a:solidFill>
                  <a:srgbClr val="000000"/>
                </a:solidFill>
                <a:latin typeface="+mn-lt"/>
                <a:ea typeface="+mj-ea"/>
              </a:rPr>
              <a:t> </a:t>
            </a:r>
            <a:r>
              <a:rPr lang="en-US" altLang="zh-CN" sz="1400" dirty="0" err="1">
                <a:solidFill>
                  <a:srgbClr val="000000"/>
                </a:solidFill>
                <a:latin typeface="+mn-lt"/>
                <a:ea typeface="+mj-ea"/>
              </a:rPr>
              <a:t>omp</a:t>
            </a:r>
            <a:r>
              <a:rPr lang="en-US" altLang="zh-CN" sz="1400" dirty="0">
                <a:solidFill>
                  <a:srgbClr val="000000"/>
                </a:solidFill>
                <a:latin typeface="+mn-lt"/>
                <a:ea typeface="+mj-ea"/>
              </a:rPr>
              <a:t> atomic</a:t>
            </a:r>
          </a:p>
          <a:p>
            <a:r>
              <a:rPr lang="en-US" altLang="zh-CN" sz="1400" dirty="0">
                <a:solidFill>
                  <a:srgbClr val="000000"/>
                </a:solidFill>
                <a:latin typeface="+mn-lt"/>
                <a:ea typeface="+mj-ea"/>
              </a:rPr>
              <a:t>        sum += ls;</a:t>
            </a:r>
          </a:p>
          <a:p>
            <a:r>
              <a:rPr lang="zh-CN" altLang="en-US" sz="1400" dirty="0">
                <a:solidFill>
                  <a:srgbClr val="000000"/>
                </a:solidFill>
                <a:latin typeface="+mn-lt"/>
                <a:ea typeface="+mj-ea"/>
              </a:rPr>
              <a:t>    </a:t>
            </a:r>
            <a:r>
              <a:rPr lang="en-US" altLang="zh-CN" sz="1400" dirty="0">
                <a:solidFill>
                  <a:srgbClr val="000000"/>
                </a:solidFill>
                <a:latin typeface="+mn-lt"/>
                <a:ea typeface="+mj-ea"/>
              </a:rPr>
              <a:t>}</a:t>
            </a:r>
          </a:p>
          <a:p>
            <a:r>
              <a:rPr lang="en-US" altLang="zh-CN" sz="1400" dirty="0">
                <a:solidFill>
                  <a:srgbClr val="000000"/>
                </a:solidFill>
                <a:latin typeface="+mn-lt"/>
                <a:ea typeface="+mj-ea"/>
              </a:rPr>
              <a:t>    pi = step * sum;</a:t>
            </a:r>
          </a:p>
          <a:p>
            <a:r>
              <a:rPr lang="en-US" altLang="zh-CN" sz="1400" dirty="0">
                <a:solidFill>
                  <a:srgbClr val="000000"/>
                </a:solidFill>
                <a:latin typeface="+mn-lt"/>
                <a:ea typeface="+mj-ea"/>
              </a:rPr>
              <a:t>    </a:t>
            </a:r>
            <a:r>
              <a:rPr lang="en-US" altLang="zh-CN" sz="1400" dirty="0">
                <a:solidFill>
                  <a:srgbClr val="0000FF"/>
                </a:solidFill>
                <a:latin typeface="+mn-lt"/>
                <a:ea typeface="+mj-ea"/>
              </a:rPr>
              <a:t>double</a:t>
            </a:r>
            <a:r>
              <a:rPr lang="en-US" altLang="zh-CN" sz="1400" dirty="0">
                <a:solidFill>
                  <a:srgbClr val="000000"/>
                </a:solidFill>
                <a:latin typeface="+mn-lt"/>
                <a:ea typeface="+mj-ea"/>
              </a:rPr>
              <a:t> t1 = </a:t>
            </a:r>
            <a:r>
              <a:rPr lang="en-US" altLang="zh-CN" sz="1400" dirty="0" err="1">
                <a:solidFill>
                  <a:srgbClr val="000000"/>
                </a:solidFill>
                <a:latin typeface="+mn-lt"/>
                <a:ea typeface="+mj-ea"/>
              </a:rPr>
              <a:t>omp_get_wtime</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err="1">
                <a:solidFill>
                  <a:srgbClr val="000000"/>
                </a:solidFill>
                <a:latin typeface="+mn-lt"/>
                <a:ea typeface="+mj-ea"/>
              </a:rPr>
              <a:t>cout</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a:solidFill>
                  <a:srgbClr val="A31515"/>
                </a:solidFill>
                <a:latin typeface="+mn-lt"/>
                <a:ea typeface="+mj-ea"/>
              </a:rPr>
              <a:t>"PI is "</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pi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err="1">
                <a:solidFill>
                  <a:srgbClr val="000000"/>
                </a:solidFill>
                <a:latin typeface="+mn-lt"/>
                <a:ea typeface="+mj-ea"/>
              </a:rPr>
              <a:t>endl</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err="1">
                <a:solidFill>
                  <a:srgbClr val="000000"/>
                </a:solidFill>
                <a:latin typeface="+mn-lt"/>
                <a:ea typeface="+mj-ea"/>
              </a:rPr>
              <a:t>cout</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a:solidFill>
                  <a:srgbClr val="A31515"/>
                </a:solidFill>
                <a:latin typeface="+mn-lt"/>
                <a:ea typeface="+mj-ea"/>
              </a:rPr>
              <a:t>"time is "</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t1 - t0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a:solidFill>
                  <a:srgbClr val="A31515"/>
                </a:solidFill>
                <a:latin typeface="+mn-lt"/>
                <a:ea typeface="+mj-ea"/>
              </a:rPr>
              <a:t>" seconds"</a:t>
            </a:r>
            <a:r>
              <a:rPr lang="en-US" altLang="zh-CN" sz="1400" dirty="0">
                <a:solidFill>
                  <a:srgbClr val="000000"/>
                </a:solidFill>
                <a:latin typeface="+mn-lt"/>
                <a:ea typeface="+mj-ea"/>
              </a:rPr>
              <a:t> </a:t>
            </a:r>
            <a:r>
              <a:rPr lang="en-US" altLang="zh-CN" sz="1400" dirty="0">
                <a:solidFill>
                  <a:srgbClr val="008080"/>
                </a:solidFill>
                <a:latin typeface="+mn-lt"/>
                <a:ea typeface="+mj-ea"/>
              </a:rPr>
              <a:t>&lt;&lt;</a:t>
            </a:r>
            <a:r>
              <a:rPr lang="en-US" altLang="zh-CN" sz="1400" dirty="0">
                <a:solidFill>
                  <a:srgbClr val="000000"/>
                </a:solidFill>
                <a:latin typeface="+mn-lt"/>
                <a:ea typeface="+mj-ea"/>
              </a:rPr>
              <a:t> </a:t>
            </a:r>
            <a:r>
              <a:rPr lang="en-US" altLang="zh-CN" sz="1400" dirty="0" err="1">
                <a:solidFill>
                  <a:srgbClr val="000000"/>
                </a:solidFill>
                <a:latin typeface="+mn-lt"/>
                <a:ea typeface="+mj-ea"/>
              </a:rPr>
              <a:t>endl</a:t>
            </a:r>
            <a:r>
              <a:rPr lang="en-US" altLang="zh-CN" sz="1400" dirty="0">
                <a:solidFill>
                  <a:srgbClr val="000000"/>
                </a:solidFill>
                <a:latin typeface="+mn-lt"/>
                <a:ea typeface="+mj-ea"/>
              </a:rPr>
              <a:t>;</a:t>
            </a:r>
          </a:p>
          <a:p>
            <a:r>
              <a:rPr lang="en-US" altLang="zh-CN" sz="1400" dirty="0">
                <a:solidFill>
                  <a:srgbClr val="000000"/>
                </a:solidFill>
                <a:latin typeface="+mn-lt"/>
                <a:ea typeface="+mj-ea"/>
              </a:rPr>
              <a:t>    </a:t>
            </a:r>
            <a:r>
              <a:rPr lang="en-US" altLang="zh-CN" sz="1400" dirty="0">
                <a:solidFill>
                  <a:srgbClr val="0000FF"/>
                </a:solidFill>
                <a:latin typeface="+mn-lt"/>
                <a:ea typeface="+mj-ea"/>
              </a:rPr>
              <a:t>return</a:t>
            </a:r>
            <a:r>
              <a:rPr lang="en-US" altLang="zh-CN" sz="1400" dirty="0">
                <a:solidFill>
                  <a:srgbClr val="000000"/>
                </a:solidFill>
                <a:latin typeface="+mn-lt"/>
                <a:ea typeface="+mj-ea"/>
              </a:rPr>
              <a:t> 0;</a:t>
            </a:r>
          </a:p>
          <a:p>
            <a:r>
              <a:rPr lang="en-US" altLang="zh-CN" sz="1400" dirty="0">
                <a:solidFill>
                  <a:srgbClr val="000000"/>
                </a:solidFill>
                <a:latin typeface="+mn-lt"/>
                <a:ea typeface="+mj-ea"/>
              </a:rPr>
              <a:t>}</a:t>
            </a:r>
            <a:endParaRPr lang="zh-CN" altLang="en-US" sz="1400" dirty="0">
              <a:latin typeface="+mn-lt"/>
              <a:ea typeface="+mj-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4114800" cy="4937760"/>
          </a:xfrm>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for</a:t>
            </a:r>
            <a:r>
              <a:rPr lang="zh-CN" altLang="en-US" dirty="0"/>
              <a:t>共享任务结构</a:t>
            </a:r>
            <a:endParaRPr lang="en-US" altLang="zh-CN" dirty="0"/>
          </a:p>
          <a:p>
            <a:pPr lvl="2"/>
            <a:r>
              <a:rPr lang="zh-CN" altLang="en-US" dirty="0"/>
              <a:t>达到所期望的加速比</a:t>
            </a:r>
            <a:endParaRPr lang="en-US" altLang="zh-CN" dirty="0"/>
          </a:p>
          <a:p>
            <a:pPr lvl="2"/>
            <a:r>
              <a:rPr lang="zh-CN" altLang="en-US" dirty="0"/>
              <a:t>程序简单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46</a:t>
            </a:fld>
            <a:endParaRPr lang="zh-CN" altLang="en-US"/>
          </a:p>
        </p:txBody>
      </p:sp>
      <p:sp>
        <p:nvSpPr>
          <p:cNvPr id="8" name="文本框 7">
            <a:extLst>
              <a:ext uri="{FF2B5EF4-FFF2-40B4-BE49-F238E27FC236}">
                <a16:creationId xmlns:a16="http://schemas.microsoft.com/office/drawing/2014/main" id="{E3D9CE1B-0F2B-E4A3-A5DD-B47B8DF01642}"/>
              </a:ext>
            </a:extLst>
          </p:cNvPr>
          <p:cNvSpPr txBox="1"/>
          <p:nvPr/>
        </p:nvSpPr>
        <p:spPr>
          <a:xfrm>
            <a:off x="4572000" y="760630"/>
            <a:ext cx="4572000" cy="6124754"/>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 ls;</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i,x,ls</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sum,n,step</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ls = 0;</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fr-FR" altLang="zh-CN" sz="1400" dirty="0">
                <a:solidFill>
                  <a:srgbClr val="000000"/>
                </a:solidFill>
                <a:latin typeface="+mn-lt"/>
                <a:ea typeface="新宋体" panose="02010609030101010101" pitchFamily="49" charset="-122"/>
              </a:rPr>
              <a:t>            ls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atomic</a:t>
            </a:r>
          </a:p>
          <a:p>
            <a:r>
              <a:rPr lang="en-US" altLang="zh-CN" sz="1400" dirty="0">
                <a:solidFill>
                  <a:srgbClr val="000000"/>
                </a:solidFill>
                <a:latin typeface="+mn-lt"/>
                <a:ea typeface="新宋体" panose="02010609030101010101" pitchFamily="49" charset="-122"/>
              </a:rPr>
              <a:t>        sum += ls;</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endParaRPr lang="zh-CN" altLang="en-US" sz="1400" dirty="0">
              <a:latin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OpenMP</a:t>
            </a:r>
            <a:r>
              <a:rPr lang="zh-CN" altLang="en-US" dirty="0"/>
              <a:t>计算实例</a:t>
            </a:r>
          </a:p>
        </p:txBody>
      </p:sp>
      <p:sp>
        <p:nvSpPr>
          <p:cNvPr id="3" name="内容占位符 2"/>
          <p:cNvSpPr>
            <a:spLocks noGrp="1"/>
          </p:cNvSpPr>
          <p:nvPr>
            <p:ph sz="quarter" idx="1"/>
          </p:nvPr>
        </p:nvSpPr>
        <p:spPr>
          <a:xfrm>
            <a:off x="457200" y="1219200"/>
            <a:ext cx="4330824" cy="4937760"/>
          </a:xfrm>
        </p:spPr>
        <p:txBody>
          <a:bodyPr/>
          <a:lstStyle/>
          <a:p>
            <a:r>
              <a:rPr lang="en-US" altLang="zh-CN" dirty="0"/>
              <a:t>π</a:t>
            </a:r>
            <a:r>
              <a:rPr lang="zh-CN" altLang="en-US" dirty="0"/>
              <a:t>值的计算</a:t>
            </a:r>
            <a:endParaRPr lang="en-US" altLang="zh-CN" dirty="0"/>
          </a:p>
          <a:p>
            <a:pPr lvl="1"/>
            <a:r>
              <a:rPr lang="zh-CN" altLang="en-US" dirty="0"/>
              <a:t>使用</a:t>
            </a:r>
            <a:r>
              <a:rPr lang="en-US" altLang="zh-CN" dirty="0"/>
              <a:t>reduction</a:t>
            </a:r>
          </a:p>
          <a:p>
            <a:pPr lvl="2"/>
            <a:r>
              <a:rPr lang="zh-CN" altLang="en-US" dirty="0"/>
              <a:t>达到所期望的加速比</a:t>
            </a:r>
            <a:endParaRPr lang="en-US" altLang="zh-CN" dirty="0"/>
          </a:p>
          <a:p>
            <a:pPr lvl="2"/>
            <a:r>
              <a:rPr lang="zh-CN" altLang="en-US" dirty="0"/>
              <a:t>程序更简单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47</a:t>
            </a:fld>
            <a:endParaRPr lang="zh-CN" altLang="en-US"/>
          </a:p>
        </p:txBody>
      </p:sp>
      <p:sp>
        <p:nvSpPr>
          <p:cNvPr id="6" name="文本框 5">
            <a:extLst>
              <a:ext uri="{FF2B5EF4-FFF2-40B4-BE49-F238E27FC236}">
                <a16:creationId xmlns:a16="http://schemas.microsoft.com/office/drawing/2014/main" id="{CEB06DDD-7D97-5170-D036-3F15E1D1A217}"/>
              </a:ext>
            </a:extLst>
          </p:cNvPr>
          <p:cNvSpPr txBox="1"/>
          <p:nvPr/>
        </p:nvSpPr>
        <p:spPr>
          <a:xfrm>
            <a:off x="4560194" y="1333792"/>
            <a:ext cx="4572000" cy="5047536"/>
          </a:xfrm>
          <a:prstGeom prst="rect">
            <a:avLst/>
          </a:prstGeom>
          <a:noFill/>
        </p:spPr>
        <p:txBody>
          <a:bodyPr wrap="square">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a:t>
            </a:r>
            <a:r>
              <a:rPr lang="en-US" altLang="zh-CN" sz="1400" dirty="0" err="1">
                <a:solidFill>
                  <a:srgbClr val="A31515"/>
                </a:solidFill>
                <a:latin typeface="+mn-lt"/>
                <a:ea typeface="新宋体" panose="02010609030101010101" pitchFamily="49" charset="-122"/>
              </a:rPr>
              <a:t>omp.h</a:t>
            </a:r>
            <a:r>
              <a:rPr lang="en-US" altLang="zh-CN" sz="1400" dirty="0">
                <a:solidFill>
                  <a:srgbClr val="A31515"/>
                </a:solidFill>
                <a:latin typeface="+mn-lt"/>
                <a:ea typeface="新宋体" panose="02010609030101010101" pitchFamily="49" charset="-122"/>
              </a:rPr>
              <a:t>&gt;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n = 1e9;</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x, pi, sum = 0, step = 1.0 / n;</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cin</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&gt;&gt;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t0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for</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i,x</a:t>
            </a:r>
            <a:r>
              <a:rPr lang="en-US" altLang="zh-CN" sz="1400" dirty="0">
                <a:solidFill>
                  <a:srgbClr val="000000"/>
                </a:solidFill>
                <a:latin typeface="+mn-lt"/>
                <a:ea typeface="新宋体" panose="02010609030101010101" pitchFamily="49" charset="-122"/>
              </a:rPr>
              <a:t>) shared(</a:t>
            </a:r>
            <a:r>
              <a:rPr lang="en-US" altLang="zh-CN" sz="1400" dirty="0" err="1">
                <a:solidFill>
                  <a:srgbClr val="000000"/>
                </a:solidFill>
                <a:latin typeface="+mn-lt"/>
                <a:ea typeface="新宋体" panose="02010609030101010101" pitchFamily="49" charset="-122"/>
              </a:rPr>
              <a:t>n,step</a:t>
            </a:r>
            <a:r>
              <a:rPr lang="en-US" altLang="zh-CN" sz="1400" dirty="0">
                <a:solidFill>
                  <a:srgbClr val="000000"/>
                </a:solidFill>
                <a:latin typeface="+mn-lt"/>
                <a:ea typeface="新宋体" panose="02010609030101010101" pitchFamily="49" charset="-122"/>
              </a:rPr>
              <a:t>) reduction(+:sum)</a:t>
            </a:r>
          </a:p>
          <a:p>
            <a:r>
              <a:rPr lang="nn-NO" altLang="zh-CN" sz="1400" dirty="0">
                <a:solidFill>
                  <a:srgbClr val="000000"/>
                </a:solidFill>
                <a:latin typeface="+mn-lt"/>
                <a:ea typeface="新宋体" panose="02010609030101010101" pitchFamily="49" charset="-122"/>
              </a:rPr>
              <a:t>    </a:t>
            </a:r>
            <a:r>
              <a:rPr lang="nn-NO" altLang="zh-CN" sz="1400" dirty="0">
                <a:solidFill>
                  <a:srgbClr val="0000FF"/>
                </a:solidFill>
                <a:latin typeface="+mn-lt"/>
                <a:ea typeface="新宋体" panose="02010609030101010101" pitchFamily="49" charset="-122"/>
              </a:rPr>
              <a:t>for</a:t>
            </a:r>
            <a:r>
              <a:rPr lang="nn-NO" altLang="zh-CN" sz="1400" dirty="0">
                <a:solidFill>
                  <a:srgbClr val="000000"/>
                </a:solidFill>
                <a:latin typeface="+mn-lt"/>
                <a:ea typeface="新宋体" panose="02010609030101010101" pitchFamily="49" charset="-122"/>
              </a:rPr>
              <a:t> (i = 0; i &lt; n; i++)</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x = (</a:t>
            </a:r>
            <a:r>
              <a:rPr lang="en-US" altLang="zh-CN" sz="1400" dirty="0" err="1">
                <a:solidFill>
                  <a:srgbClr val="000000"/>
                </a:solidFill>
                <a:latin typeface="+mn-lt"/>
                <a:ea typeface="新宋体" panose="02010609030101010101" pitchFamily="49" charset="-122"/>
              </a:rPr>
              <a:t>i</a:t>
            </a:r>
            <a:r>
              <a:rPr lang="en-US" altLang="zh-CN" sz="1400" dirty="0">
                <a:solidFill>
                  <a:srgbClr val="000000"/>
                </a:solidFill>
                <a:latin typeface="+mn-lt"/>
                <a:ea typeface="新宋体" panose="02010609030101010101" pitchFamily="49" charset="-122"/>
              </a:rPr>
              <a:t> + 0.5) * step;</a:t>
            </a:r>
          </a:p>
          <a:p>
            <a:r>
              <a:rPr lang="en-US" altLang="zh-CN" sz="1400" dirty="0">
                <a:solidFill>
                  <a:srgbClr val="000000"/>
                </a:solidFill>
                <a:latin typeface="+mn-lt"/>
                <a:ea typeface="新宋体" panose="02010609030101010101" pitchFamily="49" charset="-122"/>
              </a:rPr>
              <a:t>        sum += 4 / (1 + x * x);</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pi = step * sum;</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double</a:t>
            </a:r>
            <a:r>
              <a:rPr lang="en-US" altLang="zh-CN" sz="1400" dirty="0">
                <a:solidFill>
                  <a:srgbClr val="000000"/>
                </a:solidFill>
                <a:latin typeface="+mn-lt"/>
                <a:ea typeface="新宋体" panose="02010609030101010101" pitchFamily="49" charset="-122"/>
              </a:rPr>
              <a:t> t1 = </a:t>
            </a:r>
            <a:r>
              <a:rPr lang="en-US" altLang="zh-CN" sz="1400" dirty="0" err="1">
                <a:solidFill>
                  <a:srgbClr val="000000"/>
                </a:solidFill>
                <a:latin typeface="+mn-lt"/>
                <a:ea typeface="新宋体" panose="02010609030101010101" pitchFamily="49" charset="-122"/>
              </a:rPr>
              <a:t>omp_get_wtime</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"PI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pi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"time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t1 - t0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 seconds"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endParaRPr lang="zh-CN" altLang="en-US" sz="14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en-US" altLang="zh-CN" dirty="0" err="1"/>
              <a:t>OpenMP</a:t>
            </a:r>
            <a:r>
              <a:rPr lang="zh-CN" altLang="en-US" dirty="0"/>
              <a:t>并行编程模型</a:t>
            </a:r>
            <a:endParaRPr lang="en-US" altLang="zh-CN" dirty="0"/>
          </a:p>
          <a:p>
            <a:pPr lvl="1"/>
            <a:r>
              <a:rPr lang="zh-CN" altLang="en-US" dirty="0"/>
              <a:t>基于线程的并行编程模型</a:t>
            </a:r>
            <a:endParaRPr lang="en-US" altLang="zh-CN" dirty="0"/>
          </a:p>
          <a:p>
            <a:pPr lvl="1"/>
            <a:r>
              <a:rPr lang="zh-CN" altLang="en-US" dirty="0"/>
              <a:t>一个外部的编程模型：程序员完全控制并行化</a:t>
            </a:r>
            <a:endParaRPr lang="en-US" altLang="zh-CN" dirty="0"/>
          </a:p>
          <a:p>
            <a:pPr lvl="1"/>
            <a:r>
              <a:rPr lang="zh-CN" altLang="en-US" dirty="0"/>
              <a:t>使用</a:t>
            </a:r>
            <a:r>
              <a:rPr lang="en-US" altLang="zh-CN" dirty="0"/>
              <a:t>FORK-JOIN</a:t>
            </a:r>
            <a:r>
              <a:rPr lang="zh-CN" altLang="en-US" dirty="0"/>
              <a:t>并行执行模型</a:t>
            </a:r>
            <a:endParaRPr lang="en-US" altLang="zh-CN" dirty="0"/>
          </a:p>
          <a:p>
            <a:pPr lvl="1"/>
            <a:r>
              <a:rPr lang="zh-CN" altLang="en-US" dirty="0"/>
              <a:t>通过使用编译制导语句来实现并行</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5</a:t>
            </a:fld>
            <a:endParaRPr lang="zh-CN" altLang="en-US"/>
          </a:p>
        </p:txBody>
      </p:sp>
      <p:graphicFrame>
        <p:nvGraphicFramePr>
          <p:cNvPr id="149506" name="Object 5"/>
          <p:cNvGraphicFramePr>
            <a:graphicFrameLocks noChangeAspect="1"/>
          </p:cNvGraphicFramePr>
          <p:nvPr/>
        </p:nvGraphicFramePr>
        <p:xfrm>
          <a:off x="1042988" y="3644900"/>
          <a:ext cx="6985000" cy="2171700"/>
        </p:xfrm>
        <a:graphic>
          <a:graphicData uri="http://schemas.openxmlformats.org/presentationml/2006/ole">
            <mc:AlternateContent xmlns:mc="http://schemas.openxmlformats.org/markup-compatibility/2006">
              <mc:Choice xmlns:v="urn:schemas-microsoft-com:vml" Requires="v">
                <p:oleObj name="Visio" r:id="rId2" imgW="3684343" imgH="1096740" progId="Visio.Drawing.11">
                  <p:embed/>
                </p:oleObj>
              </mc:Choice>
              <mc:Fallback>
                <p:oleObj name="Visio" r:id="rId2" imgW="3684343" imgH="1096740"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644900"/>
                        <a:ext cx="69850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2987824" y="5805264"/>
            <a:ext cx="2980303" cy="369332"/>
          </a:xfrm>
          <a:prstGeom prst="rect">
            <a:avLst/>
          </a:prstGeom>
        </p:spPr>
        <p:txBody>
          <a:bodyPr wrap="none">
            <a:spAutoFit/>
          </a:bodyPr>
          <a:lstStyle/>
          <a:p>
            <a:r>
              <a:rPr lang="en-US" altLang="zh-CN" b="1" dirty="0" err="1">
                <a:latin typeface="+mn-lt"/>
              </a:rPr>
              <a:t>OpenMP</a:t>
            </a:r>
            <a:r>
              <a:rPr lang="zh-CN" altLang="zh-CN" b="1" dirty="0">
                <a:latin typeface="+mn-lt"/>
              </a:rPr>
              <a:t>并行程序运行过程</a:t>
            </a:r>
            <a:endParaRPr lang="zh-CN" altLang="en-US"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一个简单的</a:t>
            </a:r>
            <a:r>
              <a:rPr lang="en-US" altLang="zh-CN" dirty="0" err="1"/>
              <a:t>OpenMP</a:t>
            </a:r>
            <a:r>
              <a:rPr lang="zh-CN" altLang="en-US" dirty="0"/>
              <a:t>程序实例</a:t>
            </a:r>
          </a:p>
          <a:p>
            <a:pPr lvl="1"/>
            <a:r>
              <a:rPr lang="zh-CN" altLang="zh-CN" dirty="0"/>
              <a:t>用</a:t>
            </a:r>
            <a:r>
              <a:rPr lang="en-US" altLang="zh-CN" dirty="0" err="1"/>
              <a:t>OpenMP</a:t>
            </a:r>
            <a:r>
              <a:rPr lang="en-US" altLang="zh-CN" dirty="0"/>
              <a:t>(C</a:t>
            </a:r>
            <a:r>
              <a:rPr lang="zh-CN" altLang="zh-CN" dirty="0"/>
              <a:t>语言</a:t>
            </a:r>
            <a:r>
              <a:rPr lang="en-US" altLang="zh-CN" dirty="0"/>
              <a:t>)</a:t>
            </a:r>
            <a:r>
              <a:rPr lang="zh-CN" altLang="zh-CN" dirty="0"/>
              <a:t>编写的</a:t>
            </a:r>
            <a:r>
              <a:rPr lang="en-US" altLang="zh-CN" dirty="0"/>
              <a:t>Hello World</a:t>
            </a:r>
            <a:r>
              <a:rPr lang="zh-CN" altLang="zh-CN" dirty="0"/>
              <a:t>程序代码段</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6</a:t>
            </a:fld>
            <a:endParaRPr lang="zh-CN" altLang="en-US" dirty="0"/>
          </a:p>
        </p:txBody>
      </p:sp>
      <p:sp>
        <p:nvSpPr>
          <p:cNvPr id="5" name="TextBox 4"/>
          <p:cNvSpPr txBox="1"/>
          <p:nvPr/>
        </p:nvSpPr>
        <p:spPr>
          <a:xfrm>
            <a:off x="755576" y="2060848"/>
            <a:ext cx="5328592" cy="4247317"/>
          </a:xfrm>
          <a:prstGeom prst="rect">
            <a:avLst/>
          </a:prstGeom>
          <a:noFill/>
        </p:spPr>
        <p:txBody>
          <a:bodyPr wrap="square" rtlCol="0">
            <a:spAutoFit/>
          </a:bodyPr>
          <a:lstStyle/>
          <a:p>
            <a:r>
              <a:rPr lang="en-US" altLang="zh-CN" sz="1400" dirty="0">
                <a:solidFill>
                  <a:srgbClr val="808080"/>
                </a:solidFill>
                <a:latin typeface="+mn-lt"/>
                <a:ea typeface="新宋体" panose="02010609030101010101" pitchFamily="49" charset="-122"/>
              </a:rPr>
              <a:t>#include</a:t>
            </a:r>
            <a:r>
              <a:rPr lang="en-US" altLang="zh-CN" sz="1400" dirty="0">
                <a:solidFill>
                  <a:srgbClr val="A31515"/>
                </a:solidFill>
                <a:latin typeface="+mn-lt"/>
                <a:ea typeface="新宋体" panose="02010609030101010101" pitchFamily="49" charset="-122"/>
              </a:rPr>
              <a:t>&lt;omp.h&gt;</a:t>
            </a:r>
            <a:endParaRPr lang="en-US" altLang="zh-CN" sz="1400" dirty="0">
              <a:solidFill>
                <a:srgbClr val="000000"/>
              </a:solidFill>
              <a:latin typeface="+mn-lt"/>
              <a:ea typeface="新宋体" panose="02010609030101010101" pitchFamily="49" charset="-122"/>
            </a:endParaRPr>
          </a:p>
          <a:p>
            <a:r>
              <a:rPr lang="en-US" altLang="zh-CN" sz="1400" dirty="0">
                <a:solidFill>
                  <a:srgbClr val="808080"/>
                </a:solidFill>
                <a:latin typeface="+mn-lt"/>
                <a:ea typeface="新宋体" panose="02010609030101010101" pitchFamily="49" charset="-122"/>
              </a:rPr>
              <a:t>#include</a:t>
            </a:r>
            <a:r>
              <a:rPr lang="en-US" altLang="zh-CN" sz="1400" dirty="0">
                <a:solidFill>
                  <a:srgbClr val="A31515"/>
                </a:solidFill>
                <a:latin typeface="+mn-lt"/>
                <a:ea typeface="新宋体" panose="02010609030101010101" pitchFamily="49" charset="-122"/>
              </a:rPr>
              <a:t>&lt;iostream&gt;</a:t>
            </a:r>
            <a:endParaRPr lang="en-US" altLang="zh-CN" sz="1400" dirty="0">
              <a:solidFill>
                <a:srgbClr val="000000"/>
              </a:solidFill>
              <a:latin typeface="+mn-lt"/>
              <a:ea typeface="新宋体" panose="02010609030101010101" pitchFamily="49" charset="-122"/>
            </a:endParaRPr>
          </a:p>
          <a:p>
            <a:r>
              <a:rPr lang="en-US" altLang="zh-CN" sz="1400" dirty="0">
                <a:solidFill>
                  <a:srgbClr val="0000FF"/>
                </a:solidFill>
                <a:latin typeface="+mn-lt"/>
                <a:ea typeface="新宋体" panose="02010609030101010101" pitchFamily="49" charset="-122"/>
              </a:rPr>
              <a:t>using</a:t>
            </a:r>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namespace</a:t>
            </a:r>
            <a:r>
              <a:rPr lang="en-US" altLang="zh-CN" sz="1400" dirty="0">
                <a:solidFill>
                  <a:srgbClr val="000000"/>
                </a:solidFill>
                <a:latin typeface="+mn-lt"/>
                <a:ea typeface="新宋体" panose="02010609030101010101" pitchFamily="49" charset="-122"/>
              </a:rPr>
              <a:t> std;</a:t>
            </a:r>
          </a:p>
          <a:p>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main() </a:t>
            </a:r>
          </a:p>
          <a:p>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int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tid</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omp_set_num_threads</a:t>
            </a:r>
            <a:r>
              <a:rPr lang="en-US" altLang="zh-CN" sz="1400" dirty="0">
                <a:solidFill>
                  <a:srgbClr val="000000"/>
                </a:solidFill>
                <a:latin typeface="+mn-lt"/>
                <a:ea typeface="新宋体" panose="02010609030101010101" pitchFamily="49" charset="-122"/>
              </a:rPr>
              <a:t>(4);</a:t>
            </a:r>
          </a:p>
          <a:p>
            <a:r>
              <a:rPr lang="en-US" altLang="zh-CN" sz="1400" dirty="0">
                <a:solidFill>
                  <a:srgbClr val="000000"/>
                </a:solidFill>
                <a:latin typeface="+mn-lt"/>
                <a:ea typeface="新宋体" panose="02010609030101010101" pitchFamily="49" charset="-122"/>
              </a:rPr>
              <a:t>    </a:t>
            </a:r>
            <a:r>
              <a:rPr lang="en-US" altLang="zh-CN" sz="1400" dirty="0">
                <a:solidFill>
                  <a:srgbClr val="808080"/>
                </a:solidFill>
                <a:latin typeface="+mn-lt"/>
                <a:ea typeface="新宋体" panose="02010609030101010101" pitchFamily="49" charset="-122"/>
              </a:rPr>
              <a:t>#pragma</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omp</a:t>
            </a:r>
            <a:r>
              <a:rPr lang="en-US" altLang="zh-CN" sz="1400" dirty="0">
                <a:solidFill>
                  <a:srgbClr val="000000"/>
                </a:solidFill>
                <a:latin typeface="+mn-lt"/>
                <a:ea typeface="新宋体" panose="02010609030101010101" pitchFamily="49" charset="-122"/>
              </a:rPr>
              <a:t> parallel </a:t>
            </a:r>
            <a:r>
              <a:rPr lang="en-US" altLang="zh-CN" sz="1400" dirty="0">
                <a:solidFill>
                  <a:srgbClr val="0000FF"/>
                </a:solidFill>
                <a:latin typeface="+mn-lt"/>
                <a:ea typeface="新宋体" panose="02010609030101010101" pitchFamily="49" charset="-122"/>
              </a:rPr>
              <a:t>private</a:t>
            </a:r>
            <a:r>
              <a:rPr lang="en-US" altLang="zh-CN" sz="1400" dirty="0">
                <a:solidFill>
                  <a:srgbClr val="000000"/>
                </a:solidFill>
                <a:latin typeface="+mn-lt"/>
                <a:ea typeface="新宋体" panose="02010609030101010101" pitchFamily="49" charset="-122"/>
              </a:rPr>
              <a:t>(</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tid</a:t>
            </a:r>
            <a:r>
              <a:rPr lang="en-US" altLang="zh-CN" sz="1400" dirty="0">
                <a:solidFill>
                  <a:srgbClr val="000000"/>
                </a:solidFill>
                <a:latin typeface="+mn-lt"/>
                <a:ea typeface="新宋体" panose="02010609030101010101" pitchFamily="49" charset="-122"/>
              </a:rPr>
              <a:t>)</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生成一个线程组</a:t>
            </a:r>
            <a:endParaRPr lang="zh-CN" altLang="en-US" sz="1400" dirty="0">
              <a:solidFill>
                <a:srgbClr val="000000"/>
              </a:solidFill>
              <a:latin typeface="+mn-lt"/>
              <a:ea typeface="新宋体" panose="02010609030101010101" pitchFamily="49" charset="-122"/>
            </a:endParaRP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tid</a:t>
            </a:r>
            <a:r>
              <a:rPr lang="en-US" altLang="zh-CN" sz="1400" dirty="0">
                <a:solidFill>
                  <a:srgbClr val="000000"/>
                </a:solidFill>
                <a:latin typeface="+mn-lt"/>
                <a:ea typeface="新宋体" panose="02010609030101010101" pitchFamily="49" charset="-122"/>
              </a:rPr>
              <a:t> = </a:t>
            </a:r>
            <a:r>
              <a:rPr lang="en-US" altLang="zh-CN" sz="1400" dirty="0" err="1">
                <a:solidFill>
                  <a:srgbClr val="000000"/>
                </a:solidFill>
                <a:latin typeface="+mn-lt"/>
                <a:ea typeface="新宋体" panose="02010609030101010101" pitchFamily="49" charset="-122"/>
              </a:rPr>
              <a:t>omp_get_thread_num</a:t>
            </a:r>
            <a:r>
              <a:rPr lang="en-US" altLang="zh-CN" sz="1400" dirty="0">
                <a:solidFill>
                  <a:srgbClr val="000000"/>
                </a:solidFill>
                <a:latin typeface="+mn-lt"/>
                <a:ea typeface="新宋体" panose="02010609030101010101" pitchFamily="49" charset="-122"/>
              </a:rPr>
              <a:t>();</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获得并输出线程</a:t>
            </a:r>
            <a:r>
              <a:rPr lang="en-US" altLang="zh-CN" sz="1400" dirty="0">
                <a:solidFill>
                  <a:srgbClr val="008000"/>
                </a:solidFill>
                <a:latin typeface="+mn-lt"/>
                <a:ea typeface="新宋体" panose="02010609030101010101" pitchFamily="49" charset="-122"/>
              </a:rPr>
              <a:t>ID</a:t>
            </a:r>
            <a:endParaRPr lang="en-US" altLang="zh-CN" sz="1400" dirty="0">
              <a:solidFill>
                <a:srgbClr val="000000"/>
              </a:solidFill>
              <a:latin typeface="+mn-lt"/>
              <a:ea typeface="新宋体" panose="02010609030101010101" pitchFamily="49" charset="-122"/>
            </a:endParaRP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"Hello World from OMP thread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tid</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if</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tid</a:t>
            </a:r>
            <a:r>
              <a:rPr lang="en-US" altLang="zh-CN" sz="1400" dirty="0">
                <a:solidFill>
                  <a:srgbClr val="000000"/>
                </a:solidFill>
                <a:latin typeface="+mn-lt"/>
                <a:ea typeface="新宋体" panose="02010609030101010101" pitchFamily="49" charset="-122"/>
              </a:rPr>
              <a:t> == 0)</a:t>
            </a:r>
            <a:r>
              <a:rPr lang="en-US" altLang="zh-CN" sz="1400" dirty="0">
                <a:solidFill>
                  <a:srgbClr val="008000"/>
                </a:solidFill>
                <a:latin typeface="+mn-lt"/>
                <a:ea typeface="新宋体" panose="02010609030101010101" pitchFamily="49" charset="-122"/>
              </a:rPr>
              <a:t>//</a:t>
            </a:r>
            <a:r>
              <a:rPr lang="zh-CN" altLang="en-US" sz="1400" dirty="0">
                <a:solidFill>
                  <a:srgbClr val="008000"/>
                </a:solidFill>
                <a:latin typeface="+mn-lt"/>
                <a:ea typeface="新宋体" panose="02010609030101010101" pitchFamily="49" charset="-122"/>
              </a:rPr>
              <a:t>只有主线程做这些</a:t>
            </a:r>
            <a:endParaRPr lang="zh-CN" altLang="en-US" sz="1400" dirty="0">
              <a:solidFill>
                <a:srgbClr val="000000"/>
              </a:solidFill>
              <a:latin typeface="+mn-lt"/>
              <a:ea typeface="新宋体" panose="02010609030101010101" pitchFamily="49" charset="-122"/>
            </a:endParaRP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 </a:t>
            </a:r>
            <a:r>
              <a:rPr lang="en-US" altLang="zh-CN" sz="1400" dirty="0" err="1">
                <a:solidFill>
                  <a:srgbClr val="000000"/>
                </a:solidFill>
                <a:latin typeface="+mn-lt"/>
                <a:ea typeface="新宋体" panose="02010609030101010101" pitchFamily="49" charset="-122"/>
              </a:rPr>
              <a:t>omp_get_num_threads</a:t>
            </a:r>
            <a:r>
              <a:rPr lang="en-US" altLang="zh-CN" sz="1400" dirty="0">
                <a:solidFill>
                  <a:srgbClr val="000000"/>
                </a:solidFill>
                <a:latin typeface="+mn-lt"/>
                <a:ea typeface="新宋体" panose="02010609030101010101" pitchFamily="49" charset="-122"/>
              </a:rPr>
              <a:t>();</a:t>
            </a:r>
          </a:p>
          <a:p>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cout</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a:solidFill>
                  <a:srgbClr val="A31515"/>
                </a:solidFill>
                <a:latin typeface="+mn-lt"/>
                <a:ea typeface="新宋体" panose="02010609030101010101" pitchFamily="49" charset="-122"/>
              </a:rPr>
              <a:t>"Number of threads is  "</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nthreads</a:t>
            </a:r>
            <a:r>
              <a:rPr lang="en-US" altLang="zh-CN" sz="1400" dirty="0">
                <a:solidFill>
                  <a:srgbClr val="000000"/>
                </a:solidFill>
                <a:latin typeface="+mn-lt"/>
                <a:ea typeface="新宋体" panose="02010609030101010101" pitchFamily="49" charset="-122"/>
              </a:rPr>
              <a:t> </a:t>
            </a:r>
            <a:r>
              <a:rPr lang="en-US" altLang="zh-CN" sz="1400" dirty="0">
                <a:solidFill>
                  <a:srgbClr val="008080"/>
                </a:solidFill>
                <a:latin typeface="+mn-lt"/>
                <a:ea typeface="新宋体" panose="02010609030101010101" pitchFamily="49" charset="-122"/>
              </a:rPr>
              <a:t>&lt;&lt;</a:t>
            </a:r>
            <a:r>
              <a:rPr lang="en-US" altLang="zh-CN" sz="1400" dirty="0">
                <a:solidFill>
                  <a:srgbClr val="000000"/>
                </a:solidFill>
                <a:latin typeface="+mn-lt"/>
                <a:ea typeface="新宋体" panose="02010609030101010101" pitchFamily="49" charset="-122"/>
              </a:rPr>
              <a:t> </a:t>
            </a:r>
            <a:r>
              <a:rPr lang="en-US" altLang="zh-CN" sz="1400" dirty="0" err="1">
                <a:solidFill>
                  <a:srgbClr val="000000"/>
                </a:solidFill>
                <a:latin typeface="+mn-lt"/>
                <a:ea typeface="新宋体" panose="02010609030101010101" pitchFamily="49" charset="-122"/>
              </a:rPr>
              <a:t>endl</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00"/>
                </a:solidFill>
                <a:latin typeface="+mn-lt"/>
                <a:ea typeface="新宋体" panose="02010609030101010101" pitchFamily="49" charset="-122"/>
              </a:rPr>
              <a:t>}</a:t>
            </a:r>
          </a:p>
          <a:p>
            <a:r>
              <a:rPr lang="zh-CN" altLang="en-US" sz="1400" dirty="0">
                <a:solidFill>
                  <a:srgbClr val="000000"/>
                </a:solidFill>
                <a:latin typeface="+mn-lt"/>
                <a:ea typeface="新宋体" panose="02010609030101010101" pitchFamily="49" charset="-122"/>
              </a:rPr>
              <a:t>    </a:t>
            </a:r>
            <a:r>
              <a:rPr lang="en-US" altLang="zh-CN" sz="1400" dirty="0">
                <a:solidFill>
                  <a:srgbClr val="0000FF"/>
                </a:solidFill>
                <a:latin typeface="+mn-lt"/>
                <a:ea typeface="新宋体" panose="02010609030101010101" pitchFamily="49" charset="-122"/>
              </a:rPr>
              <a:t>return</a:t>
            </a:r>
            <a:r>
              <a:rPr lang="en-US" altLang="zh-CN" sz="1400" dirty="0">
                <a:solidFill>
                  <a:srgbClr val="000000"/>
                </a:solidFill>
                <a:latin typeface="+mn-lt"/>
                <a:ea typeface="新宋体" panose="02010609030101010101" pitchFamily="49" charset="-122"/>
              </a:rPr>
              <a:t> 0;</a:t>
            </a:r>
          </a:p>
          <a:p>
            <a:r>
              <a:rPr lang="en-US" altLang="zh-CN" sz="1400" dirty="0">
                <a:solidFill>
                  <a:srgbClr val="000000"/>
                </a:solidFill>
                <a:latin typeface="+mn-lt"/>
                <a:ea typeface="新宋体" panose="02010609030101010101" pitchFamily="49" charset="-122"/>
              </a:rPr>
              <a:t>}</a:t>
            </a:r>
            <a:endParaRPr lang="zh-CN" altLang="zh-CN" sz="1400" dirty="0">
              <a:latin typeface="+mn-lt"/>
            </a:endParaRPr>
          </a:p>
        </p:txBody>
      </p:sp>
      <p:sp>
        <p:nvSpPr>
          <p:cNvPr id="6" name="TextBox 5"/>
          <p:cNvSpPr txBox="1"/>
          <p:nvPr/>
        </p:nvSpPr>
        <p:spPr>
          <a:xfrm>
            <a:off x="6084168" y="4797152"/>
            <a:ext cx="2857962" cy="1569660"/>
          </a:xfrm>
          <a:prstGeom prst="rect">
            <a:avLst/>
          </a:prstGeom>
          <a:noFill/>
        </p:spPr>
        <p:txBody>
          <a:bodyPr wrap="none" rtlCol="0">
            <a:spAutoFit/>
          </a:bodyPr>
          <a:lstStyle/>
          <a:p>
            <a:pPr marL="0" lvl="1"/>
            <a:r>
              <a:rPr lang="zh-CN" altLang="zh-CN" sz="1600" dirty="0">
                <a:latin typeface="+mn-lt"/>
              </a:rPr>
              <a:t>该程序的可能运行结果为：</a:t>
            </a:r>
            <a:endParaRPr lang="en-US" altLang="zh-CN" sz="1600" dirty="0">
              <a:latin typeface="+mn-lt"/>
            </a:endParaRPr>
          </a:p>
          <a:p>
            <a:pPr marL="0" lvl="1">
              <a:buNone/>
            </a:pPr>
            <a:r>
              <a:rPr lang="en-US" altLang="zh-CN" sz="1600" dirty="0">
                <a:latin typeface="+mn-lt"/>
              </a:rPr>
              <a:t>Hello World from OMP thread 2</a:t>
            </a:r>
          </a:p>
          <a:p>
            <a:pPr marL="0" lvl="1">
              <a:buNone/>
            </a:pPr>
            <a:r>
              <a:rPr lang="en-US" altLang="zh-CN" sz="1600" dirty="0">
                <a:latin typeface="+mn-lt"/>
              </a:rPr>
              <a:t>Hello World from OMP thread 0</a:t>
            </a:r>
          </a:p>
          <a:p>
            <a:pPr marL="0" lvl="1">
              <a:buNone/>
            </a:pPr>
            <a:r>
              <a:rPr lang="en-US" altLang="zh-CN" sz="1600" dirty="0">
                <a:latin typeface="+mn-lt"/>
              </a:rPr>
              <a:t>Number of threads is 4</a:t>
            </a:r>
          </a:p>
          <a:p>
            <a:pPr marL="0" lvl="1">
              <a:buNone/>
            </a:pPr>
            <a:r>
              <a:rPr lang="en-US" altLang="zh-CN" sz="1600" dirty="0">
                <a:latin typeface="+mn-lt"/>
              </a:rPr>
              <a:t>Hello World from OMP thread 3</a:t>
            </a:r>
          </a:p>
          <a:p>
            <a:pPr marL="0" lvl="1">
              <a:buNone/>
            </a:pPr>
            <a:r>
              <a:rPr lang="en-US" altLang="zh-CN" sz="1600" dirty="0">
                <a:latin typeface="+mn-lt"/>
              </a:rPr>
              <a:t>Hello World from OMP thread 1</a:t>
            </a:r>
            <a:endParaRPr lang="zh-CN" altLang="zh-CN" sz="16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14.3.2 OpenMP</a:t>
            </a:r>
            <a:r>
              <a:rPr lang="zh-CN" altLang="en-US"/>
              <a:t>编程风格</a:t>
            </a:r>
            <a:endParaRPr lang="zh-CN" altLang="en-US" dirty="0"/>
          </a:p>
        </p:txBody>
      </p:sp>
      <p:sp>
        <p:nvSpPr>
          <p:cNvPr id="3" name="内容占位符 2"/>
          <p:cNvSpPr>
            <a:spLocks noGrp="1"/>
          </p:cNvSpPr>
          <p:nvPr>
            <p:ph sz="quarter" idx="1"/>
          </p:nvPr>
        </p:nvSpPr>
        <p:spPr/>
        <p:txBody>
          <a:bodyPr/>
          <a:lstStyle/>
          <a:p>
            <a:r>
              <a:rPr lang="en-US" altLang="zh-CN" dirty="0" err="1"/>
              <a:t>OpenMP</a:t>
            </a:r>
            <a:r>
              <a:rPr lang="zh-CN" altLang="en-US" dirty="0"/>
              <a:t>程序</a:t>
            </a:r>
            <a:r>
              <a:rPr lang="zh-CN" altLang="zh-CN" dirty="0"/>
              <a:t>的编译</a:t>
            </a:r>
            <a:endParaRPr lang="en-US" altLang="zh-CN" dirty="0"/>
          </a:p>
          <a:p>
            <a:pPr lvl="1"/>
            <a:r>
              <a:rPr lang="en-US" altLang="zh-CN" dirty="0"/>
              <a:t>Windows</a:t>
            </a:r>
            <a:r>
              <a:rPr lang="zh-CN" altLang="en-US" dirty="0"/>
              <a:t>：可在</a:t>
            </a:r>
            <a:r>
              <a:rPr lang="en-US" altLang="zh-CN" dirty="0"/>
              <a:t>Visual Studio</a:t>
            </a:r>
            <a:r>
              <a:rPr lang="zh-CN" altLang="en-US" dirty="0"/>
              <a:t>中编译</a:t>
            </a:r>
            <a:endParaRPr lang="en-US" altLang="zh-CN" dirty="0"/>
          </a:p>
          <a:p>
            <a:pPr lvl="2"/>
            <a:r>
              <a:rPr lang="zh-CN" altLang="en-US" dirty="0"/>
              <a:t>项目属性</a:t>
            </a:r>
            <a:r>
              <a:rPr lang="en-US" altLang="zh-CN" dirty="0"/>
              <a:t>-&gt;C/C++-&gt;</a:t>
            </a:r>
            <a:r>
              <a:rPr lang="zh-CN" altLang="en-US" dirty="0"/>
              <a:t>语言</a:t>
            </a:r>
            <a:r>
              <a:rPr lang="en-US" altLang="zh-CN" dirty="0"/>
              <a:t>-&gt;OpenMP</a:t>
            </a:r>
            <a:r>
              <a:rPr lang="zh-CN" altLang="en-US" dirty="0"/>
              <a:t>支持（配置分别选</a:t>
            </a:r>
            <a:r>
              <a:rPr lang="en-US" altLang="zh-CN" dirty="0"/>
              <a:t>Release</a:t>
            </a:r>
            <a:r>
              <a:rPr lang="zh-CN" altLang="en-US" dirty="0"/>
              <a:t>和</a:t>
            </a:r>
            <a:r>
              <a:rPr lang="en-US" altLang="zh-CN" dirty="0"/>
              <a:t>Debug</a:t>
            </a:r>
            <a:r>
              <a:rPr lang="zh-CN" altLang="en-US" dirty="0"/>
              <a:t>）</a:t>
            </a:r>
            <a:endParaRPr lang="en-US" altLang="zh-CN" dirty="0"/>
          </a:p>
          <a:p>
            <a:pPr lvl="1"/>
            <a:r>
              <a:rPr lang="en-US" altLang="zh-CN" dirty="0"/>
              <a:t>Linux</a:t>
            </a:r>
            <a:r>
              <a:rPr lang="zh-CN" altLang="en-US" dirty="0"/>
              <a:t>：用</a:t>
            </a:r>
            <a:r>
              <a:rPr lang="en-US" altLang="zh-CN" dirty="0" err="1"/>
              <a:t>gcc</a:t>
            </a:r>
            <a:r>
              <a:rPr lang="zh-CN" altLang="en-US" dirty="0"/>
              <a:t>、</a:t>
            </a:r>
            <a:r>
              <a:rPr lang="en-US" altLang="zh-CN" dirty="0" err="1"/>
              <a:t>pgcc</a:t>
            </a:r>
            <a:r>
              <a:rPr lang="zh-CN" altLang="en-US" dirty="0"/>
              <a:t>编译</a:t>
            </a:r>
            <a:endParaRPr lang="en-US" altLang="zh-CN" dirty="0"/>
          </a:p>
          <a:p>
            <a:pPr lvl="2"/>
            <a:r>
              <a:rPr lang="en-US" altLang="zh-CN" dirty="0"/>
              <a:t>C</a:t>
            </a:r>
            <a:r>
              <a:rPr lang="zh-CN" altLang="en-US" dirty="0"/>
              <a:t>程序：</a:t>
            </a:r>
            <a:r>
              <a:rPr lang="en-US" altLang="zh-CN" dirty="0" err="1"/>
              <a:t>gcc</a:t>
            </a:r>
            <a:r>
              <a:rPr lang="en-US" altLang="zh-CN" dirty="0"/>
              <a:t>  -O3 -</a:t>
            </a:r>
            <a:r>
              <a:rPr lang="en-US" altLang="zh-CN" dirty="0" err="1"/>
              <a:t>fopenmp</a:t>
            </a:r>
            <a:r>
              <a:rPr lang="en-US" altLang="zh-CN" dirty="0"/>
              <a:t> -o </a:t>
            </a:r>
            <a:r>
              <a:rPr lang="en-US" altLang="zh-CN" dirty="0" err="1"/>
              <a:t>a.out</a:t>
            </a:r>
            <a:r>
              <a:rPr lang="en-US" altLang="zh-CN" dirty="0"/>
              <a:t> </a:t>
            </a:r>
            <a:r>
              <a:rPr lang="en-US" altLang="zh-CN" dirty="0" err="1"/>
              <a:t>a.c</a:t>
            </a:r>
            <a:endParaRPr lang="en-US" altLang="zh-CN" dirty="0"/>
          </a:p>
          <a:p>
            <a:pPr lvl="2"/>
            <a:r>
              <a:rPr lang="en-US" altLang="zh-CN" dirty="0"/>
              <a:t>C++</a:t>
            </a:r>
            <a:r>
              <a:rPr lang="zh-CN" altLang="en-US" dirty="0"/>
              <a:t>程序：</a:t>
            </a:r>
            <a:r>
              <a:rPr lang="en-US" altLang="zh-CN" dirty="0"/>
              <a:t>g++ -O3 -</a:t>
            </a:r>
            <a:r>
              <a:rPr lang="en-US" altLang="zh-CN" dirty="0" err="1"/>
              <a:t>fopenmp</a:t>
            </a:r>
            <a:r>
              <a:rPr lang="en-US" altLang="zh-CN" dirty="0"/>
              <a:t> -o </a:t>
            </a:r>
            <a:r>
              <a:rPr lang="en-US" altLang="zh-CN" dirty="0" err="1"/>
              <a:t>a.out</a:t>
            </a:r>
            <a:r>
              <a:rPr lang="en-US" altLang="zh-CN" dirty="0"/>
              <a:t> a.cc</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编译制导</a:t>
            </a:r>
            <a:endParaRPr lang="en-US" altLang="zh-CN" dirty="0"/>
          </a:p>
          <a:p>
            <a:pPr lvl="1"/>
            <a:r>
              <a:rPr lang="en-US" altLang="zh-CN" dirty="0" err="1"/>
              <a:t>OpenMP</a:t>
            </a:r>
            <a:r>
              <a:rPr lang="zh-CN" altLang="en-US" dirty="0"/>
              <a:t>的编译制导语句的格式为：</a:t>
            </a:r>
            <a:endParaRPr lang="en-US" altLang="zh-CN" dirty="0"/>
          </a:p>
          <a:p>
            <a:pPr lvl="1">
              <a:buNone/>
            </a:pPr>
            <a:r>
              <a:rPr lang="en-US" altLang="zh-CN" dirty="0"/>
              <a:t>	#</a:t>
            </a:r>
            <a:r>
              <a:rPr lang="en-US" altLang="zh-CN" dirty="0" err="1"/>
              <a:t>pragma</a:t>
            </a:r>
            <a:r>
              <a:rPr lang="en-US" altLang="zh-CN" dirty="0"/>
              <a:t> </a:t>
            </a:r>
            <a:r>
              <a:rPr lang="en-US" altLang="zh-CN" dirty="0" err="1"/>
              <a:t>omp</a:t>
            </a:r>
            <a:r>
              <a:rPr lang="en-US" altLang="zh-CN" dirty="0"/>
              <a:t> </a:t>
            </a:r>
            <a:r>
              <a:rPr lang="en-US" altLang="zh-CN" dirty="0" err="1"/>
              <a:t>directive_name</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8</a:t>
            </a:fld>
            <a:endParaRPr lang="zh-CN" altLang="en-US"/>
          </a:p>
        </p:txBody>
      </p:sp>
      <p:graphicFrame>
        <p:nvGraphicFramePr>
          <p:cNvPr id="5" name="Group 73"/>
          <p:cNvGraphicFramePr>
            <a:graphicFrameLocks/>
          </p:cNvGraphicFramePr>
          <p:nvPr/>
        </p:nvGraphicFramePr>
        <p:xfrm>
          <a:off x="971600" y="2708920"/>
          <a:ext cx="7149480" cy="3596640"/>
        </p:xfrm>
        <a:graphic>
          <a:graphicData uri="http://schemas.openxmlformats.org/drawingml/2006/table">
            <a:tbl>
              <a:tblPr/>
              <a:tblGrid>
                <a:gridCol w="1787370">
                  <a:extLst>
                    <a:ext uri="{9D8B030D-6E8A-4147-A177-3AD203B41FA5}">
                      <a16:colId xmlns:a16="http://schemas.microsoft.com/office/drawing/2014/main" val="20000"/>
                    </a:ext>
                  </a:extLst>
                </a:gridCol>
                <a:gridCol w="1787370">
                  <a:extLst>
                    <a:ext uri="{9D8B030D-6E8A-4147-A177-3AD203B41FA5}">
                      <a16:colId xmlns:a16="http://schemas.microsoft.com/office/drawing/2014/main" val="20001"/>
                    </a:ext>
                  </a:extLst>
                </a:gridCol>
                <a:gridCol w="1787370">
                  <a:extLst>
                    <a:ext uri="{9D8B030D-6E8A-4147-A177-3AD203B41FA5}">
                      <a16:colId xmlns:a16="http://schemas.microsoft.com/office/drawing/2014/main" val="20002"/>
                    </a:ext>
                  </a:extLst>
                </a:gridCol>
                <a:gridCol w="1787370">
                  <a:extLst>
                    <a:ext uri="{9D8B030D-6E8A-4147-A177-3AD203B41FA5}">
                      <a16:colId xmlns:a16="http://schemas.microsoft.com/office/drawing/2014/main" val="20003"/>
                    </a:ext>
                  </a:extLst>
                </a:gridCol>
              </a:tblGrid>
              <a:tr h="506413">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dirty="0">
                          <a:ln>
                            <a:noFill/>
                          </a:ln>
                          <a:solidFill>
                            <a:schemeClr val="tx1"/>
                          </a:solidFill>
                          <a:effectLst/>
                          <a:latin typeface="+mn-lt"/>
                          <a:ea typeface="+mn-ea"/>
                          <a:cs typeface="Times New Roman" pitchFamily="18" charset="0"/>
                        </a:rPr>
                        <a:t>#</a:t>
                      </a:r>
                      <a:r>
                        <a:rPr kumimoji="0" lang="en-US" altLang="zh-CN" sz="2300" b="0" i="0" u="none" strike="noStrike" cap="none" normalizeH="0" baseline="0" dirty="0" err="1">
                          <a:ln>
                            <a:noFill/>
                          </a:ln>
                          <a:solidFill>
                            <a:schemeClr val="tx1"/>
                          </a:solidFill>
                          <a:effectLst/>
                          <a:latin typeface="+mn-lt"/>
                          <a:ea typeface="+mn-ea"/>
                          <a:cs typeface="Times New Roman" pitchFamily="18" charset="0"/>
                        </a:rPr>
                        <a:t>pragma</a:t>
                      </a:r>
                      <a:r>
                        <a:rPr kumimoji="0" lang="en-US" altLang="zh-CN" sz="2300" b="0" i="0" u="none" strike="noStrike" cap="none" normalizeH="0" baseline="0" dirty="0">
                          <a:ln>
                            <a:noFill/>
                          </a:ln>
                          <a:solidFill>
                            <a:schemeClr val="tx1"/>
                          </a:solidFill>
                          <a:effectLst/>
                          <a:latin typeface="+mn-lt"/>
                          <a:ea typeface="+mn-ea"/>
                          <a:cs typeface="Times New Roman" pitchFamily="18" charset="0"/>
                        </a:rPr>
                        <a:t> </a:t>
                      </a:r>
                      <a:r>
                        <a:rPr kumimoji="0" lang="en-US" altLang="zh-CN" sz="2300" b="0" i="0" u="none" strike="noStrike" cap="none" normalizeH="0" baseline="0" dirty="0" err="1">
                          <a:ln>
                            <a:noFill/>
                          </a:ln>
                          <a:solidFill>
                            <a:schemeClr val="tx1"/>
                          </a:solidFill>
                          <a:effectLst/>
                          <a:latin typeface="+mn-lt"/>
                          <a:ea typeface="+mn-ea"/>
                          <a:cs typeface="Times New Roman" pitchFamily="18" charset="0"/>
                        </a:rPr>
                        <a:t>omp</a:t>
                      </a:r>
                      <a:endParaRPr kumimoji="0" lang="en-US" altLang="zh-CN" sz="2300" b="0" i="0" u="none" strike="noStrike" cap="none" normalizeH="0" baseline="0" dirty="0">
                        <a:ln>
                          <a:noFill/>
                        </a:ln>
                        <a:solidFill>
                          <a:schemeClr val="tx1"/>
                        </a:solidFill>
                        <a:effectLst/>
                        <a:latin typeface="+mn-lt"/>
                        <a:ea typeface="+mn-ea"/>
                        <a:cs typeface="Times New Roman" pitchFamily="18" charset="0"/>
                      </a:endParaRPr>
                    </a:p>
                  </a:txBody>
                  <a:tcPr marL="89304" marR="89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dirty="0">
                          <a:ln>
                            <a:noFill/>
                          </a:ln>
                          <a:solidFill>
                            <a:schemeClr val="tx1"/>
                          </a:solidFill>
                          <a:effectLst/>
                          <a:latin typeface="+mn-lt"/>
                          <a:ea typeface="+mn-ea"/>
                          <a:cs typeface="Times New Roman" pitchFamily="18" charset="0"/>
                        </a:rPr>
                        <a:t>directive-name</a:t>
                      </a:r>
                      <a:endParaRPr kumimoji="0" lang="en-US" altLang="zh-CN" sz="2300" b="0" i="0" u="none" strike="noStrike" cap="none" normalizeH="0" baseline="0" dirty="0">
                        <a:ln>
                          <a:noFill/>
                        </a:ln>
                        <a:solidFill>
                          <a:schemeClr val="tx1"/>
                        </a:solidFill>
                        <a:effectLst/>
                        <a:latin typeface="+mn-lt"/>
                        <a:ea typeface="+mn-ea"/>
                      </a:endParaRPr>
                    </a:p>
                  </a:txBody>
                  <a:tcPr marL="89304" marR="89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a:ln>
                            <a:noFill/>
                          </a:ln>
                          <a:solidFill>
                            <a:schemeClr val="tx1"/>
                          </a:solidFill>
                          <a:effectLst/>
                          <a:latin typeface="+mn-lt"/>
                          <a:ea typeface="+mn-ea"/>
                          <a:cs typeface="Times New Roman" pitchFamily="18" charset="0"/>
                        </a:rPr>
                        <a:t>[clause, ...]</a:t>
                      </a:r>
                      <a:endParaRPr kumimoji="0" lang="en-US" altLang="zh-CN" sz="2300" b="0" i="0" u="none" strike="noStrike" cap="none" normalizeH="0" baseline="0">
                        <a:ln>
                          <a:noFill/>
                        </a:ln>
                        <a:solidFill>
                          <a:schemeClr val="tx1"/>
                        </a:solidFill>
                        <a:effectLst/>
                        <a:latin typeface="+mn-lt"/>
                        <a:ea typeface="+mn-ea"/>
                      </a:endParaRPr>
                    </a:p>
                  </a:txBody>
                  <a:tcPr marL="89304" marR="89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5000"/>
                        <a:buFontTx/>
                        <a:buNone/>
                        <a:tabLst/>
                      </a:pPr>
                      <a:r>
                        <a:rPr kumimoji="0" lang="en-US" altLang="zh-CN" sz="2300" b="0" i="0" u="none" strike="noStrike" cap="none" normalizeH="0" baseline="0">
                          <a:ln>
                            <a:noFill/>
                          </a:ln>
                          <a:solidFill>
                            <a:schemeClr val="tx1"/>
                          </a:solidFill>
                          <a:effectLst/>
                          <a:latin typeface="+mn-lt"/>
                          <a:ea typeface="+mn-ea"/>
                          <a:cs typeface="Times New Roman" pitchFamily="18" charset="0"/>
                        </a:rPr>
                        <a:t>newline</a:t>
                      </a:r>
                      <a:endParaRPr kumimoji="0" lang="en-US" altLang="zh-CN" sz="2300" b="0" i="0" u="none" strike="noStrike" cap="none" normalizeH="0" baseline="0">
                        <a:ln>
                          <a:noFill/>
                        </a:ln>
                        <a:solidFill>
                          <a:schemeClr val="tx1"/>
                        </a:solidFill>
                        <a:effectLst/>
                        <a:latin typeface="+mn-lt"/>
                        <a:ea typeface="+mn-ea"/>
                      </a:endParaRPr>
                    </a:p>
                  </a:txBody>
                  <a:tcPr marL="89304" marR="8930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1819">
                <a:tc>
                  <a:txBody>
                    <a:bodyPr/>
                    <a:lstStyle/>
                    <a:p>
                      <a:pPr algn="just">
                        <a:spcAft>
                          <a:spcPts val="0"/>
                        </a:spcAft>
                      </a:pPr>
                      <a:r>
                        <a:rPr lang="zh-CN" sz="2300" kern="100" dirty="0">
                          <a:latin typeface="+mn-lt"/>
                          <a:ea typeface="+mn-ea"/>
                          <a:cs typeface="Times New Roman"/>
                        </a:rPr>
                        <a:t>制导指令前缀。对所有的</a:t>
                      </a:r>
                      <a:r>
                        <a:rPr lang="en-US" sz="2300" kern="100" dirty="0" err="1">
                          <a:latin typeface="+mn-lt"/>
                          <a:ea typeface="+mn-ea"/>
                          <a:cs typeface="Times New Roman"/>
                        </a:rPr>
                        <a:t>OpenMP</a:t>
                      </a:r>
                      <a:r>
                        <a:rPr lang="zh-CN" sz="2300" kern="100" dirty="0">
                          <a:latin typeface="+mn-lt"/>
                          <a:ea typeface="+mn-ea"/>
                          <a:cs typeface="Times New Roman"/>
                        </a:rPr>
                        <a:t>语句都需要这样的前缀</a:t>
                      </a:r>
                    </a:p>
                  </a:txBody>
                  <a:tcPr marL="68580" marR="68580" marT="0" marB="0">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spcAft>
                          <a:spcPts val="0"/>
                        </a:spcAft>
                      </a:pPr>
                      <a:r>
                        <a:rPr lang="en-US" sz="2300" kern="100" dirty="0" err="1">
                          <a:latin typeface="+mn-lt"/>
                          <a:ea typeface="+mn-ea"/>
                          <a:cs typeface="Times New Roman"/>
                        </a:rPr>
                        <a:t>OpenMP</a:t>
                      </a:r>
                      <a:r>
                        <a:rPr lang="zh-CN" sz="2300" kern="100" dirty="0">
                          <a:latin typeface="+mn-lt"/>
                          <a:ea typeface="+mn-ea"/>
                          <a:cs typeface="Times New Roman"/>
                        </a:rPr>
                        <a:t>制导指令。在制导指令前缀和子句之间必须有一个正确的</a:t>
                      </a:r>
                      <a:r>
                        <a:rPr lang="en-US" sz="2300" kern="100" dirty="0" err="1">
                          <a:latin typeface="+mn-lt"/>
                          <a:ea typeface="+mn-ea"/>
                          <a:cs typeface="Times New Roman"/>
                        </a:rPr>
                        <a:t>OpenMP</a:t>
                      </a:r>
                      <a:r>
                        <a:rPr lang="zh-CN" sz="2300" kern="100" dirty="0">
                          <a:latin typeface="+mn-lt"/>
                          <a:ea typeface="+mn-ea"/>
                          <a:cs typeface="Times New Roman"/>
                        </a:rPr>
                        <a:t>制导指令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spcAft>
                          <a:spcPts val="0"/>
                        </a:spcAft>
                      </a:pPr>
                      <a:r>
                        <a:rPr lang="zh-CN" sz="2300" kern="100" dirty="0">
                          <a:latin typeface="+mn-lt"/>
                          <a:ea typeface="+mn-ea"/>
                          <a:cs typeface="Times New Roman"/>
                        </a:rPr>
                        <a:t>可选的子句，能以任意次序出现。如果没有其他限制，可以根据需要重复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just">
                        <a:spcAft>
                          <a:spcPts val="0"/>
                        </a:spcAft>
                      </a:pPr>
                      <a:r>
                        <a:rPr lang="zh-CN" sz="2300" kern="100" dirty="0">
                          <a:latin typeface="+mn-lt"/>
                          <a:ea typeface="+mn-ea"/>
                          <a:cs typeface="Times New Roman"/>
                        </a:rPr>
                        <a:t>换行符</a:t>
                      </a:r>
                      <a:r>
                        <a:rPr lang="zh-CN" altLang="en-US" sz="2300" kern="100" dirty="0">
                          <a:latin typeface="+mn-lt"/>
                          <a:ea typeface="+mn-ea"/>
                          <a:cs typeface="Times New Roman"/>
                        </a:rPr>
                        <a:t>。</a:t>
                      </a:r>
                      <a:r>
                        <a:rPr lang="zh-CN" sz="2300" kern="100" dirty="0">
                          <a:latin typeface="+mn-lt"/>
                          <a:ea typeface="+mn-ea"/>
                          <a:cs typeface="Times New Roman"/>
                        </a:rPr>
                        <a:t>表明这条制导语句的终止</a:t>
                      </a:r>
                    </a:p>
                  </a:txBody>
                  <a:tcPr marL="68580" marR="68580" marT="0" marB="0">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en-US" altLang="zh-CN" dirty="0" err="1"/>
              <a:t>OpenMP</a:t>
            </a:r>
            <a:r>
              <a:rPr lang="zh-CN" altLang="en-US" dirty="0"/>
              <a:t>编程风格</a:t>
            </a:r>
          </a:p>
        </p:txBody>
      </p:sp>
      <p:sp>
        <p:nvSpPr>
          <p:cNvPr id="3" name="内容占位符 2"/>
          <p:cNvSpPr>
            <a:spLocks noGrp="1"/>
          </p:cNvSpPr>
          <p:nvPr>
            <p:ph sz="quarter" idx="1"/>
          </p:nvPr>
        </p:nvSpPr>
        <p:spPr/>
        <p:txBody>
          <a:bodyPr/>
          <a:lstStyle/>
          <a:p>
            <a:r>
              <a:rPr lang="zh-CN" altLang="en-US" dirty="0"/>
              <a:t>编译制导</a:t>
            </a:r>
            <a:endParaRPr lang="en-US" altLang="zh-CN" dirty="0"/>
          </a:p>
          <a:p>
            <a:pPr lvl="1"/>
            <a:r>
              <a:rPr lang="zh-CN" altLang="en-US" dirty="0"/>
              <a:t>编译制导语句的作用域</a:t>
            </a:r>
          </a:p>
          <a:p>
            <a:pPr lvl="2"/>
            <a:r>
              <a:rPr lang="zh-CN" altLang="en-US" dirty="0"/>
              <a:t>静态范围：文本代码在一个编译制导语句之后，被封装到一个结构块中</a:t>
            </a:r>
          </a:p>
          <a:p>
            <a:pPr lvl="2"/>
            <a:r>
              <a:rPr lang="zh-CN" altLang="en-US" dirty="0"/>
              <a:t>孤立语句：一个</a:t>
            </a:r>
            <a:r>
              <a:rPr lang="en-US" altLang="zh-CN" dirty="0" err="1"/>
              <a:t>OpenMP</a:t>
            </a:r>
            <a:r>
              <a:rPr lang="zh-CN" altLang="en-US" dirty="0"/>
              <a:t>的编译制导语句不依赖于其他的语句</a:t>
            </a:r>
          </a:p>
          <a:p>
            <a:pPr lvl="2"/>
            <a:r>
              <a:rPr lang="zh-CN" altLang="en-US" dirty="0"/>
              <a:t>动态范围 ：包括静态范围和孤立语句</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2480</TotalTime>
  <Words>6722</Words>
  <Application>Microsoft Office PowerPoint</Application>
  <PresentationFormat>全屏显示(4:3)</PresentationFormat>
  <Paragraphs>991</Paragraphs>
  <Slides>47</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6" baseType="lpstr">
      <vt:lpstr>Arial</vt:lpstr>
      <vt:lpstr>Calibri</vt:lpstr>
      <vt:lpstr>Cambria Math</vt:lpstr>
      <vt:lpstr>Times New Roman</vt:lpstr>
      <vt:lpstr>Wingdings</vt:lpstr>
      <vt:lpstr>Wingdings 2</vt:lpstr>
      <vt:lpstr>Wingdings 3</vt:lpstr>
      <vt:lpstr>质朴</vt:lpstr>
      <vt:lpstr>Visio</vt:lpstr>
      <vt:lpstr>第十四章 共享存储系统并行编程</vt:lpstr>
      <vt:lpstr>第十四章 共享存储系统并行编程</vt:lpstr>
      <vt:lpstr>14.3.1 OpenMP概述</vt:lpstr>
      <vt:lpstr>14.3.1 OpenMP概述</vt:lpstr>
      <vt:lpstr>14.3.2 OpenMP编程风格</vt:lpstr>
      <vt:lpstr>14.3.2 OpenMP编程风格</vt:lpstr>
      <vt:lpstr>14.3.2 OpenMP编程风格</vt:lpstr>
      <vt:lpstr>14.3.2 OpenMP编程风格</vt:lpstr>
      <vt:lpstr>14.3.2 OpenMP编程风格</vt:lpstr>
      <vt:lpstr>14.3.2 OpenMP编程风格</vt:lpstr>
      <vt:lpstr>14.3.2 OpenMP编程风格</vt:lpstr>
      <vt:lpstr>14.3.2 OpenMP编程风格</vt:lpstr>
      <vt:lpstr>14.3.2 OpenMP编程风格</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14.3.3 共享任务结构</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14.3.4 OpenMP其他编程要素</vt:lpstr>
      <vt:lpstr>14.3.5 OpenMP计算实例</vt:lpstr>
      <vt:lpstr>14.3.5 OpenMP计算实例</vt:lpstr>
      <vt:lpstr>14.3.5 OpenMP计算实例</vt:lpstr>
      <vt:lpstr>14.3.5 OpenMP计算实例</vt:lpstr>
      <vt:lpstr>14.3.5 OpenMP计算实例</vt:lpstr>
      <vt:lpstr>14.3.5 OpenMP计算实例</vt:lpstr>
      <vt:lpstr>14.3.5 OpenMP计算实例</vt:lpstr>
      <vt:lpstr>14.3.5 OpenMP计算实例</vt:lpstr>
      <vt:lpstr>14.3.5 OpenMP计算实例</vt:lpstr>
      <vt:lpstr>14.3.5 OpenMP计算实例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241</cp:revision>
  <dcterms:created xsi:type="dcterms:W3CDTF">2011-11-25T07:51:30Z</dcterms:created>
  <dcterms:modified xsi:type="dcterms:W3CDTF">2023-03-30T07:13:40Z</dcterms:modified>
</cp:coreProperties>
</file>