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1" r:id="rId3"/>
    <p:sldId id="288" r:id="rId4"/>
    <p:sldId id="286" r:id="rId5"/>
    <p:sldId id="289" r:id="rId6"/>
    <p:sldId id="325" r:id="rId7"/>
    <p:sldId id="326" r:id="rId8"/>
    <p:sldId id="290" r:id="rId9"/>
    <p:sldId id="292" r:id="rId10"/>
    <p:sldId id="293" r:id="rId11"/>
    <p:sldId id="294" r:id="rId12"/>
    <p:sldId id="298" r:id="rId13"/>
    <p:sldId id="303" r:id="rId14"/>
    <p:sldId id="295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28" r:id="rId25"/>
    <p:sldId id="329" r:id="rId26"/>
    <p:sldId id="331" r:id="rId27"/>
    <p:sldId id="333" r:id="rId28"/>
    <p:sldId id="332" r:id="rId29"/>
  </p:sldIdLst>
  <p:sldSz cx="9144000" cy="6858000" type="screen4x3"/>
  <p:notesSz cx="6807200" cy="99393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44" autoAdjust="0"/>
  </p:normalViewPr>
  <p:slideViewPr>
    <p:cSldViewPr>
      <p:cViewPr varScale="1">
        <p:scale>
          <a:sx n="88" d="100"/>
          <a:sy n="88" d="100"/>
        </p:scale>
        <p:origin x="1298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10" y="-7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72E2F36-B05C-43D6-A775-8D89ACA5FC12}" type="datetimeFigureOut">
              <a:rPr lang="zh-CN" altLang="en-US"/>
              <a:pPr>
                <a:defRPr/>
              </a:pPr>
              <a:t>2024/4/28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ECAEA6E-527E-444D-A09A-53A8BC0F92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68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533B9E-F083-40AD-8C0A-C6D313CF0DF9}" type="datetimeFigureOut">
              <a:rPr lang="zh-CN" altLang="en-US"/>
              <a:pPr>
                <a:defRPr/>
              </a:pPr>
              <a:t>2024/4/28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1FA25E6-B19D-4B8C-B1AA-28847F8B04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5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参考傅里叶蝶形变换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FA25E6-B19D-4B8C-B1AA-28847F8B0476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975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FA25E6-B19D-4B8C-B1AA-28847F8B0476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43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FA25E6-B19D-4B8C-B1AA-28847F8B0476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35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FA25E6-B19D-4B8C-B1AA-28847F8B0476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4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0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073D01C-7BBC-4F55-8F40-83FF0CF9F4A7}" type="datetime1">
              <a:rPr lang="zh-CN" altLang="en-US"/>
              <a:pPr>
                <a:defRPr/>
              </a:pPr>
              <a:t>2024/4/28</a:t>
            </a:fld>
            <a:endParaRPr lang="zh-CN" altLang="en-US"/>
          </a:p>
        </p:txBody>
      </p:sp>
      <p:sp>
        <p:nvSpPr>
          <p:cNvPr id="11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860E4-BF51-464C-B7B1-2B4EC60F08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C0225-605D-4DC6-A98A-1E2EE446AE85}" type="datetime1">
              <a:rPr lang="zh-CN" altLang="en-US"/>
              <a:pPr>
                <a:defRPr/>
              </a:pPr>
              <a:t>2024/4/28</a:t>
            </a:fld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90F94-92D6-46CF-91E2-D8F24BE72D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D7B53-929C-45FF-B947-61F823D64252}" type="datetime1">
              <a:rPr lang="zh-CN" altLang="en-US"/>
              <a:pPr>
                <a:defRPr/>
              </a:pPr>
              <a:t>2024/4/28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6598F-0BF5-449A-8EDF-6BEF83E8BE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marL="273050" indent="-273050">
              <a:buFont typeface="Wingdings" pitchFamily="2" charset="2"/>
              <a:buChar char="n"/>
              <a:defRPr/>
            </a:lvl1pPr>
            <a:lvl2pPr marL="547688" indent="-273050">
              <a:buFont typeface="Wingdings" pitchFamily="2" charset="2"/>
              <a:buChar char="l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49071-1427-4118-B7EC-DA91802B7E77}" type="datetime1">
              <a:rPr lang="zh-CN" altLang="en-US"/>
              <a:pPr>
                <a:defRPr/>
              </a:pPr>
              <a:t>2024/4/28</a:t>
            </a:fld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03361-FB3C-4B11-9CA7-B53FACB5A6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34B10-1DF8-4D9F-92DF-9BF502B3629C}" type="datetime1">
              <a:rPr lang="zh-CN" altLang="en-US"/>
              <a:pPr>
                <a:defRPr/>
              </a:pPr>
              <a:t>2024/4/28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69854-D157-42A2-A866-1C7B9A67B8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749D5-6485-4496-94D6-638348289512}" type="datetime1">
              <a:rPr lang="zh-CN" altLang="en-US"/>
              <a:pPr>
                <a:defRPr/>
              </a:pPr>
              <a:t>2024/4/28</a:t>
            </a:fld>
            <a:endParaRPr lang="zh-CN" altLang="en-US" dirty="0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70FC3-B512-4147-AEBF-F5B19CF249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8A625-A5CE-4B0A-B260-F8E1A7BF0184}" type="datetime1">
              <a:rPr lang="zh-CN" altLang="en-US"/>
              <a:pPr>
                <a:defRPr/>
              </a:pPr>
              <a:t>2024/4/28</a:t>
            </a:fld>
            <a:endParaRPr lang="zh-CN" altLang="en-US" dirty="0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2EA54-8B54-451C-899B-E9EE968520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03F1E-9BA3-4019-8515-FD27CF6213A5}" type="datetime1">
              <a:rPr lang="zh-CN" altLang="en-US"/>
              <a:pPr>
                <a:defRPr/>
              </a:pPr>
              <a:t>2024/4/28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E796C-C9C7-4556-BE62-F848C8F52E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6EA1B-EFBA-4320-8A7B-19ADF6C20C32}" type="datetime1">
              <a:rPr lang="zh-CN" altLang="en-US"/>
              <a:pPr>
                <a:defRPr/>
              </a:pPr>
              <a:t>2024/4/28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266C7-A767-45A8-B155-97A0CA59D5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57D31-C779-4736-B52A-EBE2B5E95C4E}" type="datetime1">
              <a:rPr lang="zh-CN" altLang="en-US"/>
              <a:pPr>
                <a:defRPr/>
              </a:pPr>
              <a:t>2024/4/28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DF117-857D-4139-85B7-DE232AECEF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793D3-557E-4C6B-945C-B1E34A7CF1E3}" type="datetime1">
              <a:rPr lang="zh-CN" altLang="en-US"/>
              <a:pPr>
                <a:defRPr/>
              </a:pPr>
              <a:t>2024/4/28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B4F8F-F7FC-4CB4-9E3A-D515CB334C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51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0EF442-EA6A-4082-BACA-34079FDED4D4}" type="datetime1">
              <a:rPr lang="zh-CN" altLang="en-US"/>
              <a:pPr>
                <a:defRPr/>
              </a:pPr>
              <a:t>2024/4/28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F8762D5-A733-4E03-AD9C-76D5B47598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7" r:id="rId2"/>
    <p:sldLayoutId id="2147483702" r:id="rId3"/>
    <p:sldLayoutId id="2147483698" r:id="rId4"/>
    <p:sldLayoutId id="2147483699" r:id="rId5"/>
    <p:sldLayoutId id="2147483703" r:id="rId6"/>
    <p:sldLayoutId id="2147483704" r:id="rId7"/>
    <p:sldLayoutId id="2147483705" r:id="rId8"/>
    <p:sldLayoutId id="2147483706" r:id="rId9"/>
    <p:sldLayoutId id="2147483700" r:id="rId10"/>
    <p:sldLayoutId id="21474837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</a:t>
            </a:r>
            <a:r>
              <a:rPr lang="en-US" altLang="zh-CN" dirty="0"/>
              <a:t>PRAM</a:t>
            </a:r>
            <a:r>
              <a:rPr lang="zh-CN" altLang="en-US" dirty="0"/>
              <a:t>模型上的并行算法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计算机与软件学院 陆克中</a:t>
            </a:r>
            <a:endParaRPr lang="en-US" altLang="zh-CN" dirty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B4DA-0706-41A1-834D-3EE5273DF4A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6.6 </a:t>
            </a:r>
            <a:r>
              <a:rPr lang="zh-CN" altLang="en-US" dirty="0"/>
              <a:t>数组的秩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1705744"/>
              </a:xfrm>
            </p:spPr>
            <p:txBody>
              <a:bodyPr/>
              <a:lstStyle/>
              <a:p>
                <a:r>
                  <a:rPr lang="zh-CN" altLang="en-US" dirty="0"/>
                  <a:t>有序数组的秩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并行算法</a:t>
                </a:r>
                <a:r>
                  <a:rPr lang="en-US" altLang="zh-CN" dirty="0"/>
                  <a:t>2</a:t>
                </a:r>
              </a:p>
              <a:p>
                <a:pPr lvl="2"/>
                <a:r>
                  <a:rPr lang="zh-CN" altLang="en-US" dirty="0"/>
                  <a:t>处理器数：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运行时间：</a:t>
                </a:r>
                <a:r>
                  <a:rPr lang="en-US" altLang="zh-CN" i="1" dirty="0"/>
                  <a:t>O</a:t>
                </a:r>
                <a:r>
                  <a:rPr lang="en-US" altLang="zh-CN" dirty="0"/>
                  <a:t>(1)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1705744"/>
              </a:xfrm>
              <a:blipFill>
                <a:blip r:embed="rId2"/>
                <a:stretch>
                  <a:fillRect l="-593" t="-3929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597152" y="1404102"/>
                <a:ext cx="4367336" cy="26091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求秩的</a:t>
                </a:r>
                <a:r>
                  <a:rPr lang="zh-CN" altLang="en-US" dirty="0">
                    <a:latin typeface="+mn-lt"/>
                    <a:ea typeface="新宋体" panose="02010609030101010101" pitchFamily="49" charset="-122"/>
                  </a:rPr>
                  <a:t>并行算法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2</a:t>
                </a:r>
                <a:r>
                  <a:rPr lang="zh-CN" altLang="en-US" dirty="0">
                    <a:latin typeface="+mn-lt"/>
                    <a:ea typeface="新宋体" panose="02010609030101010101" pitchFamily="49" charset="-122"/>
                  </a:rPr>
                  <a:t>：</a:t>
                </a:r>
                <a:endParaRPr lang="en-US" altLang="zh-CN" dirty="0">
                  <a:latin typeface="+mn-lt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d=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;</a:t>
                </a:r>
              </a:p>
              <a:p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parfor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(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=0; 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 err="1">
                    <a:latin typeface="+mn-lt"/>
                  </a:rPr>
                  <a:t>≤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n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; 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=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i+d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)</a:t>
                </a: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   if (a[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]&lt;x &amp;&amp; 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x</a:t>
                </a:r>
                <a:r>
                  <a:rPr lang="en-US" altLang="zh-CN" dirty="0" err="1">
                    <a:latin typeface="+mn-lt"/>
                  </a:rPr>
                  <a:t>≤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a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[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i+d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])</a:t>
                </a: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       u=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;</a:t>
                </a: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       v=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i+d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;</a:t>
                </a:r>
              </a:p>
              <a:p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parfor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(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=u; 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&lt;v; 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++)</a:t>
                </a: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   if (a[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]&lt;x &amp;&amp; 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x</a:t>
                </a:r>
                <a:r>
                  <a:rPr lang="en-US" altLang="zh-CN" dirty="0" err="1">
                    <a:latin typeface="+mn-lt"/>
                  </a:rPr>
                  <a:t>≤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a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[i+1])</a:t>
                </a: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       r=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;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152" y="1404102"/>
                <a:ext cx="4367336" cy="2609112"/>
              </a:xfrm>
              <a:prstGeom prst="rect">
                <a:avLst/>
              </a:prstGeom>
              <a:blipFill>
                <a:blip r:embed="rId3"/>
                <a:stretch>
                  <a:fillRect l="-1116" t="-1636" b="-2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文本框 155"/>
          <p:cNvSpPr txBox="1"/>
          <p:nvPr/>
        </p:nvSpPr>
        <p:spPr>
          <a:xfrm>
            <a:off x="6396648" y="4437112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a[9]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1886957" y="443711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4144105" y="443711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3017783" y="443711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a[3]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5272027" y="443711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a[7]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2457974" y="443711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3585096" y="443711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a[4]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4712218" y="443711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a[6]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5839340" y="443711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a[8]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1335671" y="4437112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a[0]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2154035" y="4934203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5539105" y="4934203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3852174" y="4934203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77" name="直接箭头连接符 176"/>
          <p:cNvCxnSpPr>
            <a:cxnSpLocks/>
            <a:stCxn id="165" idx="2"/>
            <a:endCxn id="166" idx="0"/>
          </p:cNvCxnSpPr>
          <p:nvPr/>
        </p:nvCxnSpPr>
        <p:spPr>
          <a:xfrm>
            <a:off x="1599526" y="4775666"/>
            <a:ext cx="814356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cxnSpLocks/>
            <a:stCxn id="159" idx="2"/>
            <a:endCxn id="166" idx="0"/>
          </p:cNvCxnSpPr>
          <p:nvPr/>
        </p:nvCxnSpPr>
        <p:spPr>
          <a:xfrm flipH="1">
            <a:off x="2413882" y="4775666"/>
            <a:ext cx="862145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cxnSpLocks/>
            <a:stCxn id="163" idx="2"/>
            <a:endCxn id="171" idx="0"/>
          </p:cNvCxnSpPr>
          <p:nvPr/>
        </p:nvCxnSpPr>
        <p:spPr>
          <a:xfrm flipH="1">
            <a:off x="4112021" y="4775666"/>
            <a:ext cx="85844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cxnSpLocks/>
            <a:stCxn id="156" idx="2"/>
            <a:endCxn id="169" idx="0"/>
          </p:cNvCxnSpPr>
          <p:nvPr/>
        </p:nvCxnSpPr>
        <p:spPr>
          <a:xfrm flipH="1">
            <a:off x="5798952" y="4775666"/>
            <a:ext cx="86155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cxnSpLocks/>
            <a:stCxn id="159" idx="2"/>
            <a:endCxn id="171" idx="0"/>
          </p:cNvCxnSpPr>
          <p:nvPr/>
        </p:nvCxnSpPr>
        <p:spPr>
          <a:xfrm>
            <a:off x="3276027" y="4775666"/>
            <a:ext cx="835994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cxnSpLocks/>
            <a:stCxn id="163" idx="2"/>
            <a:endCxn id="169" idx="0"/>
          </p:cNvCxnSpPr>
          <p:nvPr/>
        </p:nvCxnSpPr>
        <p:spPr>
          <a:xfrm>
            <a:off x="4970462" y="4775666"/>
            <a:ext cx="828490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本框 192"/>
          <p:cNvSpPr txBox="1"/>
          <p:nvPr/>
        </p:nvSpPr>
        <p:spPr>
          <a:xfrm>
            <a:off x="1082736" y="4437112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-∞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6742199" y="4437112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+∞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4141969" y="544522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3015647" y="544522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a[3]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3582960" y="544522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a[4]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4710082" y="544522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a[6]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4409047" y="5942315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11" name="文本框 210"/>
          <p:cNvSpPr txBox="1"/>
          <p:nvPr/>
        </p:nvSpPr>
        <p:spPr>
          <a:xfrm>
            <a:off x="3282725" y="5942315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3850038" y="5942315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223" name="直接箭头连接符 222"/>
          <p:cNvCxnSpPr>
            <a:cxnSpLocks/>
            <a:stCxn id="205" idx="2"/>
            <a:endCxn id="211" idx="0"/>
          </p:cNvCxnSpPr>
          <p:nvPr/>
        </p:nvCxnSpPr>
        <p:spPr>
          <a:xfrm flipH="1">
            <a:off x="3542572" y="5783778"/>
            <a:ext cx="298632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cxnSpLocks/>
            <a:stCxn id="201" idx="2"/>
            <a:endCxn id="214" idx="0"/>
          </p:cNvCxnSpPr>
          <p:nvPr/>
        </p:nvCxnSpPr>
        <p:spPr>
          <a:xfrm flipH="1">
            <a:off x="4109885" y="5783778"/>
            <a:ext cx="290328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>
            <a:cxnSpLocks/>
            <a:stCxn id="206" idx="2"/>
            <a:endCxn id="210" idx="0"/>
          </p:cNvCxnSpPr>
          <p:nvPr/>
        </p:nvCxnSpPr>
        <p:spPr>
          <a:xfrm flipH="1">
            <a:off x="4668894" y="5783778"/>
            <a:ext cx="299432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cxnSpLocks/>
            <a:stCxn id="202" idx="2"/>
            <a:endCxn id="211" idx="0"/>
          </p:cNvCxnSpPr>
          <p:nvPr/>
        </p:nvCxnSpPr>
        <p:spPr>
          <a:xfrm>
            <a:off x="3273891" y="5783778"/>
            <a:ext cx="26868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>
            <a:cxnSpLocks/>
            <a:stCxn id="205" idx="2"/>
            <a:endCxn id="214" idx="0"/>
          </p:cNvCxnSpPr>
          <p:nvPr/>
        </p:nvCxnSpPr>
        <p:spPr>
          <a:xfrm>
            <a:off x="3841204" y="5783778"/>
            <a:ext cx="26868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cxnSpLocks/>
            <a:stCxn id="201" idx="2"/>
            <a:endCxn id="210" idx="0"/>
          </p:cNvCxnSpPr>
          <p:nvPr/>
        </p:nvCxnSpPr>
        <p:spPr>
          <a:xfrm>
            <a:off x="4400213" y="5783778"/>
            <a:ext cx="26868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文本框 237"/>
          <p:cNvSpPr txBox="1"/>
          <p:nvPr/>
        </p:nvSpPr>
        <p:spPr>
          <a:xfrm>
            <a:off x="7202169" y="4437112"/>
            <a:ext cx="11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lt"/>
              </a:rPr>
              <a:t>段间比较</a:t>
            </a:r>
          </a:p>
        </p:txBody>
      </p:sp>
      <p:sp>
        <p:nvSpPr>
          <p:cNvPr id="239" name="文本框 238"/>
          <p:cNvSpPr txBox="1"/>
          <p:nvPr/>
        </p:nvSpPr>
        <p:spPr>
          <a:xfrm>
            <a:off x="7202169" y="5429835"/>
            <a:ext cx="11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lt"/>
              </a:rPr>
              <a:t>段内比较</a:t>
            </a:r>
          </a:p>
        </p:txBody>
      </p:sp>
    </p:spTree>
    <p:extLst>
      <p:ext uri="{BB962C8B-B14F-4D97-AF65-F5344CB8AC3E}">
        <p14:creationId xmlns:p14="http://schemas.microsoft.com/office/powerpoint/2010/main" val="379985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9" grpId="0"/>
      <p:bldP spid="171" grpId="0"/>
      <p:bldP spid="193" grpId="0"/>
      <p:bldP spid="194" grpId="0"/>
      <p:bldP spid="201" grpId="0"/>
      <p:bldP spid="202" grpId="0"/>
      <p:bldP spid="205" grpId="0"/>
      <p:bldP spid="206" grpId="0"/>
      <p:bldP spid="210" grpId="0"/>
      <p:bldP spid="211" grpId="0"/>
      <p:bldP spid="214" grpId="0"/>
      <p:bldP spid="238" grpId="0"/>
      <p:bldP spid="2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6.7 </a:t>
            </a:r>
            <a:r>
              <a:rPr lang="zh-CN" altLang="en-US" dirty="0"/>
              <a:t>归并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zh-CN" altLang="en-US" dirty="0"/>
              <a:t>将有序数组</a:t>
            </a:r>
            <a:r>
              <a:rPr lang="en-US" altLang="zh-CN" dirty="0"/>
              <a:t>a[m]</a:t>
            </a:r>
            <a:r>
              <a:rPr lang="zh-CN" altLang="en-US" dirty="0"/>
              <a:t>和</a:t>
            </a:r>
            <a:r>
              <a:rPr lang="en-US" altLang="zh-CN" dirty="0"/>
              <a:t>b[n]</a:t>
            </a:r>
            <a:r>
              <a:rPr lang="zh-CN" altLang="en-US" dirty="0"/>
              <a:t>归并为有序数组</a:t>
            </a:r>
            <a:r>
              <a:rPr lang="en-US" altLang="zh-CN" dirty="0"/>
              <a:t>c[</a:t>
            </a:r>
            <a:r>
              <a:rPr lang="en-US" altLang="zh-CN" dirty="0" err="1"/>
              <a:t>m+n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哨兵：</a:t>
            </a:r>
            <a:r>
              <a:rPr lang="en-US" altLang="zh-CN" dirty="0"/>
              <a:t>a[m]=+∞, b[n]=+∞</a:t>
            </a:r>
          </a:p>
          <a:p>
            <a:r>
              <a:rPr lang="zh-CN" altLang="en-US" dirty="0"/>
              <a:t>串行算法时间复杂度：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 err="1"/>
              <a:t>m</a:t>
            </a:r>
            <a:r>
              <a:rPr lang="en-US" altLang="zh-CN" dirty="0" err="1"/>
              <a:t>+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双调序列定义</a:t>
            </a:r>
            <a:endParaRPr lang="en-US" altLang="zh-CN" dirty="0"/>
          </a:p>
          <a:p>
            <a:pPr lvl="1"/>
            <a:r>
              <a:rPr lang="en-US" altLang="zh-CN" dirty="0"/>
              <a:t>(1, 3, 5, 7, 8, 6, 4, 2, 0)</a:t>
            </a:r>
          </a:p>
          <a:p>
            <a:pPr lvl="1"/>
            <a:r>
              <a:rPr lang="en-US" altLang="zh-CN" dirty="0"/>
              <a:t>(8, 7, 6, 4, 2, 0, 1, 3, 5)</a:t>
            </a:r>
          </a:p>
          <a:p>
            <a:pPr lvl="1"/>
            <a:r>
              <a:rPr lang="en-US" altLang="zh-CN" dirty="0"/>
              <a:t>(1, 2, 3, 4, 5, 6, 7, 8) </a:t>
            </a:r>
          </a:p>
          <a:p>
            <a:r>
              <a:rPr lang="en-US" altLang="zh-CN" dirty="0"/>
              <a:t>Batcher</a:t>
            </a:r>
            <a:r>
              <a:rPr lang="zh-CN" altLang="en-US" dirty="0"/>
              <a:t>定理</a:t>
            </a:r>
            <a:endParaRPr lang="en-US" altLang="zh-CN" dirty="0"/>
          </a:p>
          <a:p>
            <a:pPr lvl="1"/>
            <a:r>
              <a:rPr lang="zh-CN" altLang="en-US" dirty="0"/>
              <a:t>给定双调序列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baseline="-25000" dirty="0"/>
              <a:t>0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,…,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-1</a:t>
            </a:r>
            <a:r>
              <a:rPr lang="en-US" altLang="zh-CN" dirty="0"/>
              <a:t>), </a:t>
            </a:r>
            <a:r>
              <a:rPr lang="zh-CN" altLang="en-US" dirty="0"/>
              <a:t>对于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=min{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/>
              <a:t>,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i</a:t>
            </a:r>
            <a:r>
              <a:rPr lang="en-US" altLang="zh-CN" baseline="-25000" dirty="0" err="1"/>
              <a:t>+</a:t>
            </a:r>
            <a:r>
              <a:rPr lang="en-US" altLang="zh-CN" i="1" baseline="-25000" dirty="0" err="1"/>
              <a:t>n</a:t>
            </a:r>
            <a:r>
              <a:rPr lang="en-US" altLang="zh-CN" baseline="-25000" dirty="0"/>
              <a:t>/2</a:t>
            </a:r>
            <a:r>
              <a:rPr lang="en-US" altLang="zh-CN" dirty="0"/>
              <a:t>}</a:t>
            </a:r>
            <a:r>
              <a:rPr lang="zh-CN" altLang="en-US" dirty="0"/>
              <a:t>和 </a:t>
            </a:r>
            <a:r>
              <a:rPr lang="en-US" altLang="zh-CN" i="1" dirty="0"/>
              <a:t>l</a:t>
            </a:r>
            <a:r>
              <a:rPr lang="en-US" altLang="zh-CN" i="1" baseline="-25000" dirty="0"/>
              <a:t>i</a:t>
            </a:r>
            <a:r>
              <a:rPr lang="en-US" altLang="zh-CN" dirty="0"/>
              <a:t>=max{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/>
              <a:t>,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i</a:t>
            </a:r>
            <a:r>
              <a:rPr lang="en-US" altLang="zh-CN" baseline="-25000" dirty="0" err="1"/>
              <a:t>+</a:t>
            </a:r>
            <a:r>
              <a:rPr lang="en-US" altLang="zh-CN" i="1" baseline="-25000" dirty="0" err="1"/>
              <a:t>n</a:t>
            </a:r>
            <a:r>
              <a:rPr lang="en-US" altLang="zh-CN" baseline="-25000" dirty="0"/>
              <a:t>/2</a:t>
            </a:r>
            <a:r>
              <a:rPr lang="en-US" altLang="zh-CN" dirty="0"/>
              <a:t>}</a:t>
            </a:r>
            <a:r>
              <a:rPr lang="zh-CN" altLang="en-US" dirty="0"/>
              <a:t>，则小序列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baseline="-25000" dirty="0"/>
              <a:t>0</a:t>
            </a:r>
            <a:r>
              <a:rPr lang="en-US" altLang="zh-CN" dirty="0"/>
              <a:t>, </a:t>
            </a:r>
            <a:r>
              <a:rPr lang="en-US" altLang="zh-CN" i="1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,…,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n</a:t>
            </a:r>
            <a:r>
              <a:rPr lang="en-US" altLang="zh-CN" baseline="-25000" dirty="0"/>
              <a:t>/2-1</a:t>
            </a:r>
            <a:r>
              <a:rPr lang="en-US" altLang="zh-CN" dirty="0"/>
              <a:t>)</a:t>
            </a:r>
            <a:r>
              <a:rPr lang="zh-CN" altLang="en-US" dirty="0"/>
              <a:t>和大序列</a:t>
            </a:r>
            <a:r>
              <a:rPr lang="en-US" altLang="zh-CN" dirty="0"/>
              <a:t>(</a:t>
            </a:r>
            <a:r>
              <a:rPr lang="en-US" altLang="zh-CN" i="1" dirty="0"/>
              <a:t>l</a:t>
            </a:r>
            <a:r>
              <a:rPr lang="en-US" altLang="zh-CN" baseline="-25000" dirty="0"/>
              <a:t>0</a:t>
            </a:r>
            <a:r>
              <a:rPr lang="en-US" altLang="zh-CN" dirty="0"/>
              <a:t>, </a:t>
            </a:r>
            <a:r>
              <a:rPr lang="en-US" altLang="zh-CN" i="1" dirty="0"/>
              <a:t>l</a:t>
            </a:r>
            <a:r>
              <a:rPr lang="en-US" altLang="zh-CN" baseline="-25000" dirty="0"/>
              <a:t>1</a:t>
            </a:r>
            <a:r>
              <a:rPr lang="en-US" altLang="zh-CN" dirty="0"/>
              <a:t>,…, </a:t>
            </a:r>
            <a:r>
              <a:rPr lang="en-US" altLang="zh-CN" i="1" dirty="0"/>
              <a:t>l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/2-1</a:t>
            </a:r>
            <a:r>
              <a:rPr lang="en-US" altLang="zh-CN" dirty="0"/>
              <a:t>)</a:t>
            </a:r>
            <a:r>
              <a:rPr lang="zh-CN" altLang="en-US" dirty="0"/>
              <a:t>仍是双调序列，且小序列的每个元素≤大序列的每个元素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68144" y="2492896"/>
            <a:ext cx="23762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归并的串行算法：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u=0, v=0;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i&lt;m+n; i++)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if (a[u]&lt;b[v])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c[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]=a[u++];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else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c[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]=b[v++];</a:t>
            </a:r>
          </a:p>
        </p:txBody>
      </p:sp>
    </p:spTree>
    <p:extLst>
      <p:ext uri="{BB962C8B-B14F-4D97-AF65-F5344CB8AC3E}">
        <p14:creationId xmlns:p14="http://schemas.microsoft.com/office/powerpoint/2010/main" val="240461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6.7 </a:t>
            </a:r>
            <a:r>
              <a:rPr lang="zh-CN" altLang="en-US" dirty="0"/>
              <a:t>归并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8229600" cy="1623307"/>
          </a:xfrm>
        </p:spPr>
        <p:txBody>
          <a:bodyPr/>
          <a:lstStyle/>
          <a:p>
            <a:r>
              <a:rPr lang="zh-CN" altLang="en-US" dirty="0"/>
              <a:t>并行算法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处理器数：</a:t>
            </a:r>
            <a:r>
              <a:rPr lang="en-US" altLang="zh-CN" i="1" dirty="0" err="1"/>
              <a:t>m</a:t>
            </a:r>
            <a:r>
              <a:rPr lang="en-US" altLang="zh-CN" dirty="0" err="1"/>
              <a:t>+</a:t>
            </a:r>
            <a:r>
              <a:rPr lang="en-US" altLang="zh-CN" i="1" dirty="0" err="1"/>
              <a:t>n</a:t>
            </a:r>
            <a:endParaRPr lang="en-US" altLang="zh-CN" dirty="0"/>
          </a:p>
          <a:p>
            <a:pPr lvl="1"/>
            <a:r>
              <a:rPr lang="zh-CN" altLang="en-US" dirty="0"/>
              <a:t>运行时间：</a:t>
            </a:r>
            <a:r>
              <a:rPr lang="en-US" altLang="zh-CN" i="1" dirty="0"/>
              <a:t>O</a:t>
            </a:r>
            <a:r>
              <a:rPr lang="en-US" altLang="zh-CN" dirty="0"/>
              <a:t>(log(</a:t>
            </a:r>
            <a:r>
              <a:rPr lang="en-US" altLang="zh-CN" i="1" dirty="0" err="1"/>
              <a:t>m</a:t>
            </a:r>
            <a:r>
              <a:rPr lang="en-US" altLang="zh-CN" dirty="0" err="1"/>
              <a:t>+</a:t>
            </a:r>
            <a:r>
              <a:rPr lang="en-US" altLang="zh-CN" i="1" dirty="0" err="1"/>
              <a:t>n</a:t>
            </a:r>
            <a:r>
              <a:rPr lang="en-US" altLang="zh-CN" dirty="0"/>
              <a:t>))</a:t>
            </a:r>
          </a:p>
          <a:p>
            <a:pPr lvl="1"/>
            <a:r>
              <a:rPr lang="zh-CN" altLang="en-US" dirty="0"/>
              <a:t>处理器数为</a:t>
            </a:r>
            <a:r>
              <a:rPr lang="en-US" altLang="zh-CN" i="1" dirty="0"/>
              <a:t>p</a:t>
            </a:r>
            <a:r>
              <a:rPr lang="zh-CN" altLang="en-US" dirty="0"/>
              <a:t>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010477" y="3416828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008019" y="3657152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08019" y="4131935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05560" y="4372259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8019" y="4835322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5560" y="5075646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05560" y="5550429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03102" y="5790753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227"/>
          <p:cNvSpPr>
            <a:spLocks noChangeArrowheads="1"/>
          </p:cNvSpPr>
          <p:nvPr/>
        </p:nvSpPr>
        <p:spPr bwMode="auto">
          <a:xfrm>
            <a:off x="2028909" y="3300315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16" name="Rectangle 1227"/>
          <p:cNvSpPr>
            <a:spLocks noChangeArrowheads="1"/>
          </p:cNvSpPr>
          <p:nvPr/>
        </p:nvSpPr>
        <p:spPr bwMode="auto">
          <a:xfrm>
            <a:off x="2028912" y="4004433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17" name="Rectangle 1227"/>
          <p:cNvSpPr>
            <a:spLocks noChangeArrowheads="1"/>
          </p:cNvSpPr>
          <p:nvPr/>
        </p:nvSpPr>
        <p:spPr bwMode="auto">
          <a:xfrm>
            <a:off x="2028910" y="4708551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18" name="Rectangle 1227"/>
          <p:cNvSpPr>
            <a:spLocks noChangeArrowheads="1"/>
          </p:cNvSpPr>
          <p:nvPr/>
        </p:nvSpPr>
        <p:spPr bwMode="auto">
          <a:xfrm>
            <a:off x="2028909" y="5412669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latin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802766" y="3416817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800307" y="3657141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800307" y="4131924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797849" y="4372248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800307" y="4835312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797849" y="5075636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797849" y="5550419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795390" y="5790743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406502" y="3416828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404044" y="3657152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404044" y="4131935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401585" y="4372259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404044" y="4835322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401585" y="5075646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401585" y="5550429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399127" y="5790753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1227"/>
          <p:cNvSpPr>
            <a:spLocks noChangeArrowheads="1"/>
          </p:cNvSpPr>
          <p:nvPr/>
        </p:nvSpPr>
        <p:spPr bwMode="auto">
          <a:xfrm>
            <a:off x="3424932" y="3300315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6" name="Rectangle 1227"/>
          <p:cNvSpPr>
            <a:spLocks noChangeArrowheads="1"/>
          </p:cNvSpPr>
          <p:nvPr/>
        </p:nvSpPr>
        <p:spPr bwMode="auto">
          <a:xfrm>
            <a:off x="3424935" y="4004433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7" name="Rectangle 1227"/>
          <p:cNvSpPr>
            <a:spLocks noChangeArrowheads="1"/>
          </p:cNvSpPr>
          <p:nvPr/>
        </p:nvSpPr>
        <p:spPr bwMode="auto">
          <a:xfrm>
            <a:off x="3424933" y="4708551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38" name="Rectangle 1227"/>
          <p:cNvSpPr>
            <a:spLocks noChangeArrowheads="1"/>
          </p:cNvSpPr>
          <p:nvPr/>
        </p:nvSpPr>
        <p:spPr bwMode="auto">
          <a:xfrm>
            <a:off x="3424932" y="5412669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latin typeface="+mn-lt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3198789" y="3416817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196330" y="3657141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196330" y="4131924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193872" y="4372248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196330" y="4835312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193872" y="5075636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193872" y="5550419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191413" y="5790743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802525" y="3416828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800067" y="3657152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800067" y="4131935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797608" y="4372259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800067" y="4835322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797608" y="5075646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797608" y="5550429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3795150" y="5790753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753445" y="3245120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1</a:t>
            </a:r>
            <a:endParaRPr lang="zh-CN" altLang="en-US" sz="1600" dirty="0">
              <a:latin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53445" y="3482924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5</a:t>
            </a:r>
            <a:endParaRPr lang="zh-CN" altLang="en-US" sz="1600" dirty="0">
              <a:latin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53445" y="3943481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6</a:t>
            </a:r>
            <a:endParaRPr lang="zh-CN" altLang="en-US" sz="1600" dirty="0">
              <a:latin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53445" y="4198869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8</a:t>
            </a:r>
            <a:endParaRPr lang="zh-CN" altLang="en-US" sz="1600" dirty="0">
              <a:latin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53443" y="466360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7</a:t>
            </a:r>
            <a:endParaRPr lang="zh-CN" altLang="en-US" sz="1600" dirty="0">
              <a:latin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53443" y="490141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4</a:t>
            </a:r>
            <a:endParaRPr lang="zh-CN" altLang="en-US" sz="1600" dirty="0">
              <a:latin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53443" y="536196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3</a:t>
            </a:r>
            <a:endParaRPr lang="zh-CN" altLang="en-US" sz="1600" dirty="0">
              <a:latin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53443" y="561735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2</a:t>
            </a:r>
            <a:endParaRPr lang="zh-CN" altLang="en-US" sz="1600" dirty="0">
              <a:latin typeface="+mn-lt"/>
            </a:endParaRPr>
          </a:p>
        </p:txBody>
      </p:sp>
      <p:sp>
        <p:nvSpPr>
          <p:cNvPr id="63" name="Rectangle 1227"/>
          <p:cNvSpPr>
            <a:spLocks noChangeArrowheads="1"/>
          </p:cNvSpPr>
          <p:nvPr/>
        </p:nvSpPr>
        <p:spPr bwMode="auto">
          <a:xfrm>
            <a:off x="4830784" y="3300315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4" name="Rectangle 1227"/>
          <p:cNvSpPr>
            <a:spLocks noChangeArrowheads="1"/>
          </p:cNvSpPr>
          <p:nvPr/>
        </p:nvSpPr>
        <p:spPr bwMode="auto">
          <a:xfrm>
            <a:off x="4830787" y="4004433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5" name="Rectangle 1227"/>
          <p:cNvSpPr>
            <a:spLocks noChangeArrowheads="1"/>
          </p:cNvSpPr>
          <p:nvPr/>
        </p:nvSpPr>
        <p:spPr bwMode="auto">
          <a:xfrm>
            <a:off x="4830785" y="4708551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6" name="Rectangle 1227"/>
          <p:cNvSpPr>
            <a:spLocks noChangeArrowheads="1"/>
          </p:cNvSpPr>
          <p:nvPr/>
        </p:nvSpPr>
        <p:spPr bwMode="auto">
          <a:xfrm>
            <a:off x="4830784" y="5412669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solidFill>
                <a:srgbClr val="0070C0"/>
              </a:solidFill>
              <a:latin typeface="+mn-lt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4604641" y="3416817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4602182" y="3657141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4602182" y="4131924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4599724" y="4372248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4602182" y="4835312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599724" y="5075636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4599724" y="5550419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4597265" y="5790743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208377" y="3416828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205919" y="3657152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5205919" y="4131935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5203460" y="4372259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5205919" y="4835322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5203460" y="5075646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5203460" y="5550429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5201002" y="5790753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1237922" y="3416609"/>
            <a:ext cx="571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cxnSpLocks/>
          </p:cNvCxnSpPr>
          <p:nvPr/>
        </p:nvCxnSpPr>
        <p:spPr>
          <a:xfrm flipH="1">
            <a:off x="1226751" y="3655452"/>
            <a:ext cx="583133" cy="1179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1227698" y="3657995"/>
            <a:ext cx="586440" cy="480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cxnSpLocks/>
          </p:cNvCxnSpPr>
          <p:nvPr/>
        </p:nvCxnSpPr>
        <p:spPr>
          <a:xfrm flipH="1">
            <a:off x="1226753" y="5067284"/>
            <a:ext cx="587385" cy="489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1227698" y="4132902"/>
            <a:ext cx="575067" cy="705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cxnSpLocks/>
          </p:cNvCxnSpPr>
          <p:nvPr/>
        </p:nvCxnSpPr>
        <p:spPr>
          <a:xfrm flipH="1">
            <a:off x="1233754" y="4372248"/>
            <a:ext cx="576130" cy="703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cxnSpLocks/>
          </p:cNvCxnSpPr>
          <p:nvPr/>
        </p:nvCxnSpPr>
        <p:spPr>
          <a:xfrm>
            <a:off x="1228151" y="5793626"/>
            <a:ext cx="5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cxnSpLocks/>
          </p:cNvCxnSpPr>
          <p:nvPr/>
        </p:nvCxnSpPr>
        <p:spPr>
          <a:xfrm>
            <a:off x="1230502" y="4374974"/>
            <a:ext cx="567460" cy="1169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174432" y="3240816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2174432" y="3478620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7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2174432" y="3939177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174432" y="4194566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5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2174431" y="4659303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2174431" y="4897107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2174431" y="5357664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2174431" y="5613053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8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cxnSp>
        <p:nvCxnSpPr>
          <p:cNvPr id="99" name="直接连接符 98"/>
          <p:cNvCxnSpPr/>
          <p:nvPr/>
        </p:nvCxnSpPr>
        <p:spPr>
          <a:xfrm flipH="1">
            <a:off x="2625269" y="3416369"/>
            <a:ext cx="571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H="1">
            <a:off x="2627708" y="3657987"/>
            <a:ext cx="572901" cy="1170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H="1">
            <a:off x="2625269" y="4132148"/>
            <a:ext cx="571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>
            <a:off x="2631134" y="4373093"/>
            <a:ext cx="572901" cy="1170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cxnSpLocks/>
          </p:cNvCxnSpPr>
          <p:nvPr/>
        </p:nvCxnSpPr>
        <p:spPr>
          <a:xfrm>
            <a:off x="2630552" y="3658362"/>
            <a:ext cx="565778" cy="1176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>
            <a:off x="2626826" y="5075948"/>
            <a:ext cx="571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cxnSpLocks/>
          </p:cNvCxnSpPr>
          <p:nvPr/>
        </p:nvCxnSpPr>
        <p:spPr>
          <a:xfrm>
            <a:off x="2630365" y="4373468"/>
            <a:ext cx="558586" cy="1176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H="1">
            <a:off x="2626826" y="5791541"/>
            <a:ext cx="571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3583491" y="3242949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3583491" y="3480753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3583491" y="3941310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3583491" y="4196698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3583490" y="4661436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3583490" y="4899240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7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583490" y="5359797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5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3583490" y="5615185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8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5353639" y="3242947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5353639" y="3480751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5353639" y="3941308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5353639" y="4196697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5353637" y="4661434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5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5353637" y="4899238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5353637" y="5359795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7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5353637" y="5615184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8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cxnSp>
        <p:nvCxnSpPr>
          <p:cNvPr id="123" name="直接连接符 122"/>
          <p:cNvCxnSpPr/>
          <p:nvPr/>
        </p:nvCxnSpPr>
        <p:spPr>
          <a:xfrm flipH="1">
            <a:off x="4029473" y="3416369"/>
            <a:ext cx="61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cxnSpLocks/>
          </p:cNvCxnSpPr>
          <p:nvPr/>
        </p:nvCxnSpPr>
        <p:spPr>
          <a:xfrm flipH="1">
            <a:off x="4028668" y="3655452"/>
            <a:ext cx="575227" cy="476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4021292" y="3657444"/>
            <a:ext cx="582602" cy="478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 flipH="1">
            <a:off x="4025303" y="4369093"/>
            <a:ext cx="571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 flipH="1">
            <a:off x="4030421" y="4836365"/>
            <a:ext cx="571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cxnSpLocks/>
          </p:cNvCxnSpPr>
          <p:nvPr/>
        </p:nvCxnSpPr>
        <p:spPr>
          <a:xfrm flipH="1">
            <a:off x="4015015" y="5075448"/>
            <a:ext cx="589828" cy="481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4022240" y="5077440"/>
            <a:ext cx="582602" cy="478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4021876" y="5793464"/>
            <a:ext cx="571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3340205" y="2959167"/>
            <a:ext cx="2009057" cy="160846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3336549" y="4665435"/>
            <a:ext cx="2012713" cy="1608467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3814457" y="2957159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MIN</a:t>
            </a:r>
            <a:r>
              <a:rPr lang="zh-CN" altLang="en-US" sz="1600" dirty="0">
                <a:solidFill>
                  <a:srgbClr val="FF0000"/>
                </a:solidFill>
              </a:rPr>
              <a:t>归并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3799980" y="5930599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MAX</a:t>
            </a:r>
            <a:r>
              <a:rPr lang="zh-CN" altLang="en-US" sz="1600" dirty="0">
                <a:solidFill>
                  <a:srgbClr val="0070C0"/>
                </a:solidFill>
              </a:rPr>
              <a:t>归并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23728" y="6330806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(4, 4)</a:t>
            </a:r>
            <a:r>
              <a:rPr lang="zh-CN" altLang="en-US" sz="1600" dirty="0">
                <a:latin typeface="+mn-lt"/>
              </a:rPr>
              <a:t>双调归并网络</a:t>
            </a:r>
          </a:p>
        </p:txBody>
      </p:sp>
      <p:sp>
        <p:nvSpPr>
          <p:cNvPr id="135" name="矩形 134"/>
          <p:cNvSpPr/>
          <p:nvPr/>
        </p:nvSpPr>
        <p:spPr>
          <a:xfrm>
            <a:off x="5742248" y="1287335"/>
            <a:ext cx="27238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新宋体" panose="02010609030101010101" pitchFamily="49" charset="-122"/>
              </a:rPr>
              <a:t>并行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双调归并算法：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for (k=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logn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; k&gt;0; k--)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parfor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=0;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&lt;n;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if (i%2</a:t>
            </a:r>
            <a:r>
              <a:rPr lang="en-US" altLang="zh-CN" baseline="30000" dirty="0">
                <a:latin typeface="+mn-lt"/>
                <a:ea typeface="新宋体" panose="02010609030101010101" pitchFamily="49" charset="-122"/>
              </a:rPr>
              <a:t>k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&lt;2</a:t>
            </a:r>
            <a:r>
              <a:rPr lang="en-US" altLang="zh-CN" baseline="30000" dirty="0">
                <a:latin typeface="+mn-lt"/>
                <a:ea typeface="新宋体" panose="02010609030101010101" pitchFamily="49" charset="-122"/>
              </a:rPr>
              <a:t>k-1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    if (a[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]&gt;a[i+2</a:t>
            </a:r>
            <a:r>
              <a:rPr lang="en-US" altLang="zh-CN" baseline="30000" dirty="0">
                <a:latin typeface="+mn-lt"/>
                <a:ea typeface="新宋体" panose="02010609030101010101" pitchFamily="49" charset="-122"/>
              </a:rPr>
              <a:t>k-1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        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</a:t>
            </a:r>
            <a:r>
              <a:rPr lang="en-US" altLang="zh-CN" dirty="0">
                <a:latin typeface="+mn-lt"/>
              </a:rPr>
              <a:t>⇌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a[i+2</a:t>
            </a:r>
            <a:r>
              <a:rPr lang="en-US" altLang="zh-CN" baseline="30000" dirty="0">
                <a:latin typeface="+mn-lt"/>
                <a:ea typeface="新宋体" panose="02010609030101010101" pitchFamily="49" charset="-122"/>
              </a:rPr>
              <a:t>k-1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/>
              <p:cNvSpPr/>
              <p:nvPr/>
            </p:nvSpPr>
            <p:spPr>
              <a:xfrm>
                <a:off x="5652120" y="3465895"/>
                <a:ext cx="3401752" cy="28965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+mn-lt"/>
                    <a:ea typeface="新宋体" panose="02010609030101010101" pitchFamily="49" charset="-122"/>
                  </a:rPr>
                  <a:t>归并的并行算法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1</a:t>
                </a:r>
                <a:r>
                  <a:rPr lang="zh-CN" altLang="en-US" dirty="0">
                    <a:latin typeface="+mn-lt"/>
                    <a:ea typeface="新宋体" panose="02010609030101010101" pitchFamily="49" charset="-122"/>
                  </a:rPr>
                  <a:t>：</a:t>
                </a:r>
                <a:endParaRPr lang="en-US" altLang="zh-CN" dirty="0">
                  <a:latin typeface="+mn-lt"/>
                  <a:ea typeface="新宋体" panose="02010609030101010101" pitchFamily="49" charset="-122"/>
                </a:endParaRPr>
              </a:p>
              <a:p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parfor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(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=0; 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&lt;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2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log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)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; 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++)</a:t>
                </a: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   if (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&lt;m)</a:t>
                </a: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       c[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]=a[m-1-i];</a:t>
                </a: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   else if (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&lt;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m+n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)</a:t>
                </a: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       c[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]=b[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-m];</a:t>
                </a: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   else</a:t>
                </a: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       c[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]=</a:t>
                </a:r>
                <a:r>
                  <a:rPr lang="en-US" altLang="zh-CN" dirty="0">
                    <a:latin typeface="+mn-lt"/>
                  </a:rPr>
                  <a:t>+∞;</a:t>
                </a:r>
              </a:p>
              <a:p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par_bmerge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(c, c+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2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log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)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);//</a:t>
                </a:r>
                <a:r>
                  <a:rPr lang="zh-CN" altLang="en-US" dirty="0">
                    <a:latin typeface="+mn-lt"/>
                    <a:ea typeface="新宋体" panose="02010609030101010101" pitchFamily="49" charset="-122"/>
                  </a:rPr>
                  <a:t>并行</a:t>
                </a:r>
                <a:r>
                  <a:rPr lang="zh-CN" altLang="en-US" dirty="0">
                    <a:ea typeface="新宋体" panose="02010609030101010101" pitchFamily="49" charset="-122"/>
                  </a:rPr>
                  <a:t>双调归并</a:t>
                </a:r>
                <a:endParaRPr lang="en-US" altLang="zh-CN" dirty="0">
                  <a:latin typeface="+mn-lt"/>
                  <a:ea typeface="新宋体" panose="02010609030101010101" pitchFamily="49" charset="-122"/>
                </a:endParaRPr>
              </a:p>
            </p:txBody>
          </p:sp>
        </mc:Choice>
        <mc:Fallback xmlns="">
          <p:sp>
            <p:nvSpPr>
              <p:cNvPr id="136" name="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3465895"/>
                <a:ext cx="3401752" cy="2896562"/>
              </a:xfrm>
              <a:prstGeom prst="rect">
                <a:avLst/>
              </a:prstGeom>
              <a:blipFill>
                <a:blip r:embed="rId3"/>
                <a:stretch>
                  <a:fillRect l="-1434" t="-1684" b="-1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08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6.7 </a:t>
            </a:r>
            <a:r>
              <a:rPr lang="zh-CN" altLang="en-US" dirty="0"/>
              <a:t>归并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并行算法</a:t>
            </a:r>
            <a:r>
              <a:rPr lang="en-US" altLang="zh-CN" dirty="0"/>
              <a:t>2</a:t>
            </a:r>
          </a:p>
          <a:p>
            <a:pPr lvl="1"/>
            <a:r>
              <a:rPr lang="zh-CN" altLang="en-US" dirty="0"/>
              <a:t>处理器数：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zh-CN" altLang="en-US" dirty="0"/>
              <a:t>常数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平均运行时间：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n/p</a:t>
            </a:r>
            <a:r>
              <a:rPr lang="en-US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082108"/>
              </p:ext>
            </p:extLst>
          </p:nvPr>
        </p:nvGraphicFramePr>
        <p:xfrm>
          <a:off x="1679686" y="4314137"/>
          <a:ext cx="6264705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47">
                  <a:extLst>
                    <a:ext uri="{9D8B030D-6E8A-4147-A177-3AD203B41FA5}">
                      <a16:colId xmlns:a16="http://schemas.microsoft.com/office/drawing/2014/main" val="2499112583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3260513140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2522082048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3241491362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2270329725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966873396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457248682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915397103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822822234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3434156414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769298052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2242565114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968607148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251072121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42610257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70478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256305"/>
              </p:ext>
            </p:extLst>
          </p:nvPr>
        </p:nvGraphicFramePr>
        <p:xfrm>
          <a:off x="1679685" y="4949769"/>
          <a:ext cx="6264705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47">
                  <a:extLst>
                    <a:ext uri="{9D8B030D-6E8A-4147-A177-3AD203B41FA5}">
                      <a16:colId xmlns:a16="http://schemas.microsoft.com/office/drawing/2014/main" val="2499112583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3260513140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2522082048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3241491362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2270329725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966873396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457248682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915397103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822822234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3434156414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769298052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2242565114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968607148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251072121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42610257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704787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09263" y="4301124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</a:t>
            </a:r>
            <a:endParaRPr lang="zh-CN" altLang="en-US" sz="1600" dirty="0">
              <a:latin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05237" y="495151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b</a:t>
            </a:r>
            <a:endParaRPr lang="zh-CN" altLang="en-US" sz="1600" dirty="0">
              <a:latin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9812" y="4623749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</a:rPr>
              <a:t>p</a:t>
            </a:r>
            <a:r>
              <a:rPr lang="en-US" altLang="zh-CN" sz="1600" dirty="0">
                <a:latin typeface="+mn-lt"/>
              </a:rPr>
              <a:t>=3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3" name="连接符: 肘形 12"/>
          <p:cNvCxnSpPr>
            <a:cxnSpLocks/>
          </p:cNvCxnSpPr>
          <p:nvPr/>
        </p:nvCxnSpPr>
        <p:spPr>
          <a:xfrm rot="5400000">
            <a:off x="2984917" y="4615504"/>
            <a:ext cx="1152000" cy="414000"/>
          </a:xfrm>
          <a:prstGeom prst="bentConnector3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/>
          <p:cNvCxnSpPr>
            <a:cxnSpLocks/>
          </p:cNvCxnSpPr>
          <p:nvPr/>
        </p:nvCxnSpPr>
        <p:spPr>
          <a:xfrm rot="5400000">
            <a:off x="5068779" y="4611129"/>
            <a:ext cx="1152000" cy="414000"/>
          </a:xfrm>
          <a:prstGeom prst="bentConnector3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009083"/>
              </p:ext>
            </p:extLst>
          </p:nvPr>
        </p:nvGraphicFramePr>
        <p:xfrm>
          <a:off x="846215" y="5875393"/>
          <a:ext cx="7920870" cy="240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029">
                  <a:extLst>
                    <a:ext uri="{9D8B030D-6E8A-4147-A177-3AD203B41FA5}">
                      <a16:colId xmlns:a16="http://schemas.microsoft.com/office/drawing/2014/main" val="641759537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3690657694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3691648136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3446022166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1828290911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4286178865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3955264667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277854628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1479712585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3164871640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2459679715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639581815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3388770335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981312699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372704597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676051983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460458151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740554076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1887535271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1544976542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109857470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1059746332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1492470286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2244112853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1588573407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257188864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2890902359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2783609185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244078392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3444281312"/>
                    </a:ext>
                  </a:extLst>
                </a:gridCol>
              </a:tblGrid>
              <a:tr h="2400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2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…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10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11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…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20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21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…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434478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611560" y="5826750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c</a:t>
            </a:r>
            <a:endParaRPr lang="zh-CN" altLang="en-US" sz="1600" dirty="0">
              <a:latin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994072" y="4530161"/>
            <a:ext cx="788999" cy="1327024"/>
            <a:chOff x="994072" y="4530161"/>
            <a:chExt cx="788999" cy="1327024"/>
          </a:xfrm>
        </p:grpSpPr>
        <p:sp>
          <p:nvSpPr>
            <p:cNvPr id="20" name="左大括号 19"/>
            <p:cNvSpPr/>
            <p:nvPr/>
          </p:nvSpPr>
          <p:spPr>
            <a:xfrm>
              <a:off x="1547282" y="4530161"/>
              <a:ext cx="132404" cy="576064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连接符: 曲线 21"/>
            <p:cNvCxnSpPr>
              <a:cxnSpLocks/>
              <a:stCxn id="20" idx="1"/>
            </p:cNvCxnSpPr>
            <p:nvPr/>
          </p:nvCxnSpPr>
          <p:spPr>
            <a:xfrm rot="10800000" flipV="1">
              <a:off x="994072" y="4818192"/>
              <a:ext cx="553211" cy="1038993"/>
            </a:xfrm>
            <a:prstGeom prst="curved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994072" y="5391053"/>
              <a:ext cx="788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P</a:t>
              </a:r>
              <a:r>
                <a:rPr lang="en-US" altLang="zh-CN" sz="1600" baseline="-25000" dirty="0">
                  <a:latin typeface="+mn-lt"/>
                </a:rPr>
                <a:t>0</a:t>
              </a:r>
              <a:r>
                <a:rPr lang="zh-CN" altLang="en-US" sz="1600" dirty="0">
                  <a:latin typeface="+mn-lt"/>
                </a:rPr>
                <a:t>归并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212768" y="4481777"/>
            <a:ext cx="912101" cy="1397989"/>
            <a:chOff x="3212768" y="4481777"/>
            <a:chExt cx="912101" cy="1397989"/>
          </a:xfrm>
        </p:grpSpPr>
        <p:cxnSp>
          <p:nvCxnSpPr>
            <p:cNvPr id="30" name="直接连接符 29"/>
            <p:cNvCxnSpPr>
              <a:cxnSpLocks/>
            </p:cNvCxnSpPr>
            <p:nvPr/>
          </p:nvCxnSpPr>
          <p:spPr>
            <a:xfrm flipH="1">
              <a:off x="3212768" y="4481777"/>
              <a:ext cx="555150" cy="33641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cxnSpLocks/>
            </p:cNvCxnSpPr>
            <p:nvPr/>
          </p:nvCxnSpPr>
          <p:spPr>
            <a:xfrm flipH="1" flipV="1">
              <a:off x="3219962" y="4818192"/>
              <a:ext cx="133956" cy="28803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曲线 49"/>
            <p:cNvCxnSpPr>
              <a:cxnSpLocks/>
            </p:cNvCxnSpPr>
            <p:nvPr/>
          </p:nvCxnSpPr>
          <p:spPr>
            <a:xfrm rot="16200000" flipH="1">
              <a:off x="2759876" y="5278529"/>
              <a:ext cx="1057261" cy="145214"/>
            </a:xfrm>
            <a:prstGeom prst="curvedConnector3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3335870" y="5391053"/>
              <a:ext cx="788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P</a:t>
              </a:r>
              <a:r>
                <a:rPr lang="en-US" altLang="zh-CN" sz="1600" baseline="-25000" dirty="0">
                  <a:latin typeface="+mn-lt"/>
                </a:rPr>
                <a:t>1</a:t>
              </a:r>
              <a:r>
                <a:rPr lang="zh-CN" altLang="en-US" sz="1600" dirty="0">
                  <a:latin typeface="+mn-lt"/>
                </a:rPr>
                <a:t>归并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298515" y="4493226"/>
            <a:ext cx="1421731" cy="1386542"/>
            <a:chOff x="5298515" y="4493226"/>
            <a:chExt cx="1421731" cy="1386542"/>
          </a:xfrm>
        </p:grpSpPr>
        <p:cxnSp>
          <p:nvCxnSpPr>
            <p:cNvPr id="58" name="直接连接符 57"/>
            <p:cNvCxnSpPr>
              <a:cxnSpLocks/>
            </p:cNvCxnSpPr>
            <p:nvPr/>
          </p:nvCxnSpPr>
          <p:spPr>
            <a:xfrm flipH="1">
              <a:off x="5298515" y="4493226"/>
              <a:ext cx="555150" cy="33641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cxnSpLocks/>
            </p:cNvCxnSpPr>
            <p:nvPr/>
          </p:nvCxnSpPr>
          <p:spPr>
            <a:xfrm flipH="1" flipV="1">
              <a:off x="5305709" y="4829641"/>
              <a:ext cx="133956" cy="28803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连接符: 曲线 59"/>
            <p:cNvCxnSpPr>
              <a:cxnSpLocks/>
            </p:cNvCxnSpPr>
            <p:nvPr/>
          </p:nvCxnSpPr>
          <p:spPr>
            <a:xfrm rot="16200000" flipH="1">
              <a:off x="5123713" y="5003311"/>
              <a:ext cx="1051260" cy="701653"/>
            </a:xfrm>
            <a:prstGeom prst="curvedConnector3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5931247" y="5396067"/>
              <a:ext cx="788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P</a:t>
              </a:r>
              <a:r>
                <a:rPr lang="en-US" altLang="zh-CN" sz="1600" baseline="-25000" dirty="0">
                  <a:latin typeface="+mn-lt"/>
                </a:rPr>
                <a:t>2</a:t>
              </a:r>
              <a:r>
                <a:rPr lang="zh-CN" altLang="en-US" sz="1600" dirty="0">
                  <a:latin typeface="+mn-lt"/>
                </a:rPr>
                <a:t>归并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4211960" y="1268760"/>
            <a:ext cx="43204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新宋体" panose="02010609030101010101" pitchFamily="49" charset="-122"/>
              </a:rPr>
              <a:t>归并的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并行算法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2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：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u[0]=v[0]=0;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u[p]=v[p]=n;</a:t>
            </a:r>
          </a:p>
          <a:p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parfor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=1;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&lt;p;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u[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]=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*n</a:t>
            </a:r>
            <a:r>
              <a:rPr lang="en-US" altLang="zh-CN">
                <a:latin typeface="+mn-lt"/>
                <a:ea typeface="新宋体" panose="02010609030101010101" pitchFamily="49" charset="-122"/>
              </a:rPr>
              <a:t>/p;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v[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]=rank(b,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b+n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, a[u[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]-1])</a:t>
            </a:r>
            <a:r>
              <a:rPr lang="en-US" altLang="zh-CN" dirty="0">
                <a:latin typeface="+mn-lt"/>
              </a:rPr>
              <a:t>; //</a:t>
            </a:r>
            <a:r>
              <a:rPr lang="zh-CN" altLang="en-US" dirty="0">
                <a:latin typeface="+mn-lt"/>
              </a:rPr>
              <a:t>求秩</a:t>
            </a:r>
            <a:endParaRPr lang="en-US" altLang="zh-CN" dirty="0">
              <a:latin typeface="+mn-lt"/>
            </a:endParaRPr>
          </a:p>
          <a:p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parfor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=0;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&lt;p;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merge(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a+u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],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a+u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[i+1],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b+v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],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b+v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[i+1],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c+u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]+v[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]); //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归并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617423" y="4020626"/>
            <a:ext cx="6766921" cy="981012"/>
            <a:chOff x="1617423" y="4020626"/>
            <a:chExt cx="6766921" cy="981012"/>
          </a:xfrm>
        </p:grpSpPr>
        <p:sp>
          <p:nvSpPr>
            <p:cNvPr id="32" name="文本框 31"/>
            <p:cNvSpPr txBox="1"/>
            <p:nvPr/>
          </p:nvSpPr>
          <p:spPr>
            <a:xfrm>
              <a:off x="1617423" y="4020626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u[0]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21619" y="4024753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u[1]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788447" y="4022175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u[2]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856635" y="4023018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u[3]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617423" y="4658957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v[0]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262731" y="4663084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v[1]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364088" y="4653136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v[2]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856635" y="4661349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v[3]</a:t>
              </a:r>
              <a:endParaRPr lang="zh-CN" altLang="en-US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322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 </a:t>
            </a:r>
            <a:r>
              <a:rPr lang="zh-CN" altLang="en-US" dirty="0"/>
              <a:t>排序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6659" y="1208028"/>
            <a:ext cx="8229600" cy="4937760"/>
          </a:xfrm>
        </p:spPr>
        <p:txBody>
          <a:bodyPr/>
          <a:lstStyle/>
          <a:p>
            <a:r>
              <a:rPr lang="zh-CN" altLang="en-US" dirty="0"/>
              <a:t>插入排序的并行化</a:t>
            </a:r>
            <a:endParaRPr lang="en-US" altLang="zh-CN" dirty="0"/>
          </a:p>
          <a:p>
            <a:pPr lvl="1"/>
            <a:r>
              <a:rPr lang="zh-CN" altLang="en-US" dirty="0"/>
              <a:t>串行算法时间复杂度：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处理器数：</a:t>
            </a:r>
            <a:r>
              <a:rPr lang="en-US" altLang="zh-CN" i="1" dirty="0"/>
              <a:t>n</a:t>
            </a:r>
            <a:endParaRPr lang="en-US" altLang="zh-CN" dirty="0"/>
          </a:p>
          <a:p>
            <a:pPr lvl="1"/>
            <a:r>
              <a:rPr lang="zh-CN" altLang="en-US" dirty="0"/>
              <a:t>运行时间：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43608" y="3429000"/>
            <a:ext cx="32403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lt"/>
                <a:ea typeface="新宋体" panose="02010609030101010101" pitchFamily="49" charset="-122"/>
              </a:rPr>
              <a:t>插入排序的串行算法：</a:t>
            </a:r>
            <a:endParaRPr lang="nn-NO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for (i=1; i&lt;n; i++)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r=0;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for (; r&lt;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; r++)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if (a[r]&gt;a[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    break;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t=a[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];</a:t>
            </a:r>
          </a:p>
          <a:p>
            <a:r>
              <a:rPr lang="nb-NO" altLang="zh-CN" dirty="0">
                <a:latin typeface="+mn-lt"/>
                <a:ea typeface="新宋体" panose="02010609030101010101" pitchFamily="49" charset="-122"/>
              </a:rPr>
              <a:t>    for (</a:t>
            </a:r>
            <a:r>
              <a:rPr lang="nb-NO" altLang="zh-CN">
                <a:latin typeface="+mn-lt"/>
                <a:ea typeface="新宋体" panose="02010609030101010101" pitchFamily="49" charset="-122"/>
              </a:rPr>
              <a:t>j=i</a:t>
            </a:r>
            <a:r>
              <a:rPr lang="nb-NO" altLang="zh-CN" dirty="0">
                <a:latin typeface="+mn-lt"/>
                <a:ea typeface="新宋体" panose="02010609030101010101" pitchFamily="49" charset="-122"/>
              </a:rPr>
              <a:t>; </a:t>
            </a:r>
            <a:r>
              <a:rPr lang="nb-NO" altLang="zh-CN">
                <a:latin typeface="+mn-lt"/>
                <a:ea typeface="新宋体" panose="02010609030101010101" pitchFamily="49" charset="-122"/>
              </a:rPr>
              <a:t>j&gt;r</a:t>
            </a:r>
            <a:r>
              <a:rPr lang="nb-NO" altLang="zh-CN" dirty="0">
                <a:latin typeface="+mn-lt"/>
                <a:ea typeface="新宋体" panose="02010609030101010101" pitchFamily="49" charset="-122"/>
              </a:rPr>
              <a:t>; j--)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        a[j]=a[j-1];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a[r]=t;</a:t>
            </a:r>
          </a:p>
        </p:txBody>
      </p:sp>
      <p:sp>
        <p:nvSpPr>
          <p:cNvPr id="6" name="矩形 5"/>
          <p:cNvSpPr/>
          <p:nvPr/>
        </p:nvSpPr>
        <p:spPr>
          <a:xfrm>
            <a:off x="4139952" y="3501008"/>
            <a:ext cx="38884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lt"/>
                <a:ea typeface="新宋体" panose="02010609030101010101" pitchFamily="49" charset="-122"/>
              </a:rPr>
              <a:t>插入排序的</a:t>
            </a:r>
            <a:r>
              <a:rPr lang="zh-CN" altLang="en-US" dirty="0">
                <a:ea typeface="新宋体" panose="02010609030101010101" pitchFamily="49" charset="-122"/>
              </a:rPr>
              <a:t>并行算法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：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for (i=1; i&lt;n; i++)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r=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par_rank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(a,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a+i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, 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]); //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并行求</a:t>
            </a:r>
            <a:r>
              <a:rPr lang="zh-CN" altLang="en-US" dirty="0">
                <a:latin typeface="+mn-lt"/>
              </a:rPr>
              <a:t>秩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parfor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(j=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; j</a:t>
            </a:r>
            <a:r>
              <a:rPr lang="nn-NO" altLang="zh-CN" dirty="0">
                <a:latin typeface="+mn-lt"/>
              </a:rPr>
              <a:t>≥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r; j--)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if (j=r)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    a[j]=a[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else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            a[j]=a[j-1];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758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 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冒泡排序的并行化</a:t>
            </a:r>
            <a:endParaRPr lang="en-US" altLang="zh-CN" dirty="0"/>
          </a:p>
          <a:p>
            <a:pPr lvl="1"/>
            <a:r>
              <a:rPr lang="zh-CN" altLang="en-US" dirty="0"/>
              <a:t>串行算法时间复杂度：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难以并行化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43608" y="3429000"/>
            <a:ext cx="30963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lt"/>
                <a:ea typeface="新宋体" panose="02010609030101010101" pitchFamily="49" charset="-122"/>
              </a:rPr>
              <a:t>冒泡排序的串行算法：</a:t>
            </a:r>
            <a:endParaRPr lang="nn-NO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for (j=0; j&lt;n-1; j++)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    for (i=0; i&lt;n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-1-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j; i++)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        if (a[i]&gt;a[i+1])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            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</a:t>
            </a:r>
            <a:r>
              <a:rPr lang="en-US" altLang="zh-CN" dirty="0">
                <a:latin typeface="+mn-lt"/>
              </a:rPr>
              <a:t>⇌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a[i+1];</a:t>
            </a:r>
            <a:endParaRPr lang="pt-BR" altLang="zh-CN" dirty="0">
              <a:latin typeface="+mn-lt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263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 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选择排序的并行化</a:t>
            </a:r>
            <a:endParaRPr lang="en-US" altLang="zh-CN" dirty="0"/>
          </a:p>
          <a:p>
            <a:pPr lvl="1"/>
            <a:r>
              <a:rPr lang="zh-CN" altLang="en-US" dirty="0"/>
              <a:t>串行算法时间复杂度：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处理器数：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</a:p>
          <a:p>
            <a:pPr lvl="1"/>
            <a:r>
              <a:rPr lang="zh-CN" altLang="en-US" dirty="0"/>
              <a:t>运行时间：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假设数组中各个元素互不相同</a:t>
            </a:r>
            <a:endParaRPr lang="en-US" altLang="zh-CN" dirty="0"/>
          </a:p>
          <a:p>
            <a:pPr lvl="2"/>
            <a:r>
              <a:rPr lang="zh-CN" altLang="en-US" dirty="0"/>
              <a:t>若存在相同元素，则可以通过比较二元组</a:t>
            </a:r>
            <a:r>
              <a:rPr lang="en-US" altLang="zh-CN" dirty="0"/>
              <a:t>(a[</a:t>
            </a:r>
            <a:r>
              <a:rPr lang="en-US" altLang="zh-CN" dirty="0" err="1"/>
              <a:t>i</a:t>
            </a:r>
            <a:r>
              <a:rPr lang="en-US" altLang="zh-CN" dirty="0"/>
              <a:t>], 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来打破对称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43608" y="4061971"/>
            <a:ext cx="30963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lt"/>
                <a:ea typeface="新宋体" panose="02010609030101010101" pitchFamily="49" charset="-122"/>
              </a:rPr>
              <a:t>选择排序的串行算法：</a:t>
            </a:r>
            <a:endParaRPr lang="nn-NO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for (i=0; i&lt;n-1; i++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)</a:t>
            </a:r>
            <a:endParaRPr lang="pt-BR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    min=i;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for (j=i+1; j&lt;n; j++)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        if (a[min]&gt;a[j])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            min=j;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</a:t>
            </a:r>
            <a:r>
              <a:rPr lang="en-US" altLang="zh-CN" dirty="0">
                <a:latin typeface="+mn-lt"/>
              </a:rPr>
              <a:t>⇌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a[min];</a:t>
            </a:r>
            <a:endParaRPr lang="pt-BR" altLang="zh-CN" dirty="0">
              <a:latin typeface="+mn-lt"/>
              <a:ea typeface="新宋体" panose="0201060903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55976" y="4056170"/>
            <a:ext cx="4176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lt"/>
                <a:ea typeface="新宋体" panose="02010609030101010101" pitchFamily="49" charset="-122"/>
              </a:rPr>
              <a:t>选择排序的并行算法：</a:t>
            </a:r>
            <a:endParaRPr lang="nn-NO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parfor (i=0; i&lt;n; i++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)</a:t>
            </a:r>
            <a:endParaRPr lang="pt-BR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b[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]=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par_rank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(a,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a+n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, 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]); //</a:t>
            </a:r>
            <a:r>
              <a:rPr lang="zh-CN" altLang="en-US" dirty="0">
                <a:ea typeface="新宋体" panose="02010609030101010101" pitchFamily="49" charset="-122"/>
              </a:rPr>
              <a:t>并行求</a:t>
            </a:r>
            <a:r>
              <a:rPr lang="zh-CN" altLang="en-US" dirty="0"/>
              <a:t>秩</a:t>
            </a:r>
            <a:endParaRPr lang="en-US" altLang="zh-CN" dirty="0"/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a[b[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]]=a[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];</a:t>
            </a:r>
            <a:endParaRPr lang="pt-BR" altLang="zh-CN" dirty="0">
              <a:latin typeface="+mn-lt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98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altLang="zh-CN" dirty="0"/>
              <a:t>6.8 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归并排序的并行化</a:t>
            </a:r>
            <a:endParaRPr lang="en-US" altLang="zh-CN" dirty="0"/>
          </a:p>
          <a:p>
            <a:pPr lvl="1"/>
            <a:r>
              <a:rPr lang="zh-CN" altLang="en-US" dirty="0"/>
              <a:t>串行算法时间复杂度：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 err="1"/>
              <a:t>n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处理器数：</a:t>
            </a:r>
            <a:r>
              <a:rPr lang="en-US" altLang="zh-CN" i="1" dirty="0"/>
              <a:t>n</a:t>
            </a:r>
            <a:r>
              <a:rPr lang="en-US" altLang="zh-CN" dirty="0"/>
              <a:t>/2</a:t>
            </a:r>
            <a:endParaRPr lang="en-US" altLang="zh-CN" baseline="30000" dirty="0"/>
          </a:p>
          <a:p>
            <a:pPr lvl="1"/>
            <a:r>
              <a:rPr lang="zh-CN" altLang="en-US" dirty="0"/>
              <a:t>运行时间：</a:t>
            </a:r>
            <a:r>
              <a:rPr lang="en-US" altLang="zh-CN" i="1" dirty="0"/>
              <a:t>O</a:t>
            </a:r>
            <a:r>
              <a:rPr lang="en-US" altLang="zh-CN" dirty="0"/>
              <a:t>(log</a:t>
            </a:r>
            <a:r>
              <a:rPr lang="en-US" altLang="zh-CN" baseline="30000" dirty="0"/>
              <a:t>2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9228" y="3796005"/>
            <a:ext cx="38627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lt"/>
                <a:ea typeface="新宋体" panose="02010609030101010101" pitchFamily="49" charset="-122"/>
              </a:rPr>
              <a:t>归并排序的串行算法：</a:t>
            </a:r>
            <a:endParaRPr lang="nn-NO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void mergesort(a, begin, end)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    if (begin</a:t>
            </a:r>
            <a:r>
              <a:rPr lang="nn-NO" altLang="zh-CN" dirty="0">
                <a:latin typeface="+mn-lt"/>
              </a:rPr>
              <a:t>≥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end) return;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    mid=(begin + end)/2;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    mergesort(a, begin, mid);</a:t>
            </a:r>
            <a:endParaRPr lang="zh-CN" altLang="en-US" dirty="0">
              <a:latin typeface="+mn-lt"/>
              <a:ea typeface="新宋体" panose="02010609030101010101" pitchFamily="49" charset="-122"/>
            </a:endParaRPr>
          </a:p>
          <a:p>
            <a:r>
              <a:rPr lang="zh-CN" altLang="en-US" dirty="0">
                <a:latin typeface="+mn-lt"/>
                <a:ea typeface="新宋体" panose="02010609030101010101" pitchFamily="49" charset="-122"/>
              </a:rPr>
              <a:t>    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mergesort(a, mid+1, end);</a:t>
            </a:r>
            <a:endParaRPr lang="zh-CN" altLang="en-US" dirty="0">
              <a:latin typeface="+mn-lt"/>
              <a:ea typeface="新宋体" panose="02010609030101010101" pitchFamily="49" charset="-122"/>
            </a:endParaRPr>
          </a:p>
          <a:p>
            <a:r>
              <a:rPr lang="zh-CN" altLang="en-US" dirty="0">
                <a:latin typeface="+mn-lt"/>
                <a:ea typeface="新宋体" panose="02010609030101010101" pitchFamily="49" charset="-122"/>
              </a:rPr>
              <a:t>    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merge(a, begin, mid, end); //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归并</a:t>
            </a:r>
            <a:endParaRPr lang="pt-BR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}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0" y="3790394"/>
            <a:ext cx="44644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lt"/>
                <a:ea typeface="新宋体" panose="02010609030101010101" pitchFamily="49" charset="-122"/>
              </a:rPr>
              <a:t>归并排序的并行算法：</a:t>
            </a:r>
            <a:endParaRPr lang="nn-NO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void par_mergesort(a, begin, end)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    if (begin</a:t>
            </a:r>
            <a:r>
              <a:rPr lang="nn-NO" altLang="zh-CN" dirty="0">
                <a:latin typeface="+mn-lt"/>
              </a:rPr>
              <a:t>≥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end) return;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    mid=(begin + end)/2;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    par_mergesort(a, begin, mid);</a:t>
            </a:r>
            <a:endParaRPr lang="zh-CN" altLang="en-US" dirty="0">
              <a:latin typeface="+mn-lt"/>
              <a:ea typeface="新宋体" panose="02010609030101010101" pitchFamily="49" charset="-122"/>
            </a:endParaRPr>
          </a:p>
          <a:p>
            <a:r>
              <a:rPr lang="zh-CN" altLang="en-US" dirty="0">
                <a:latin typeface="+mn-lt"/>
                <a:ea typeface="新宋体" panose="02010609030101010101" pitchFamily="49" charset="-122"/>
              </a:rPr>
              <a:t>    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par_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mergesort(a, mid+1, end);</a:t>
            </a:r>
            <a:endParaRPr lang="zh-CN" altLang="en-US" dirty="0">
              <a:latin typeface="+mn-lt"/>
              <a:ea typeface="新宋体" panose="02010609030101010101" pitchFamily="49" charset="-122"/>
            </a:endParaRPr>
          </a:p>
          <a:p>
            <a:r>
              <a:rPr lang="zh-CN" altLang="en-US" dirty="0">
                <a:latin typeface="+mn-lt"/>
                <a:ea typeface="新宋体" panose="02010609030101010101" pitchFamily="49" charset="-122"/>
              </a:rPr>
              <a:t>    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par_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merge(a, begin, mid, end); 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//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并行归并</a:t>
            </a:r>
            <a:endParaRPr lang="pt-BR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}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63352"/>
              </p:ext>
            </p:extLst>
          </p:nvPr>
        </p:nvGraphicFramePr>
        <p:xfrm>
          <a:off x="5122546" y="3346192"/>
          <a:ext cx="38884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2057792549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50404845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79340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538317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6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84694"/>
              </p:ext>
            </p:extLst>
          </p:nvPr>
        </p:nvGraphicFramePr>
        <p:xfrm>
          <a:off x="5122546" y="2626112"/>
          <a:ext cx="38884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2057792549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50404845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79340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538317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6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sp>
        <p:nvSpPr>
          <p:cNvPr id="12" name="左大括号 11"/>
          <p:cNvSpPr/>
          <p:nvPr/>
        </p:nvSpPr>
        <p:spPr>
          <a:xfrm rot="5400000">
            <a:off x="5910259" y="1975163"/>
            <a:ext cx="360040" cy="936104"/>
          </a:xfrm>
          <a:prstGeom prst="leftBrace">
            <a:avLst>
              <a:gd name="adj1" fmla="val 8333"/>
              <a:gd name="adj2" fmla="val 4797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左大括号 12"/>
          <p:cNvSpPr/>
          <p:nvPr/>
        </p:nvSpPr>
        <p:spPr>
          <a:xfrm rot="5400000">
            <a:off x="7363878" y="2950148"/>
            <a:ext cx="360040" cy="432048"/>
          </a:xfrm>
          <a:prstGeom prst="leftBrace">
            <a:avLst>
              <a:gd name="adj1" fmla="val 8333"/>
              <a:gd name="adj2" fmla="val 4797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 rot="5400000">
            <a:off x="6387730" y="2950148"/>
            <a:ext cx="360040" cy="432048"/>
          </a:xfrm>
          <a:prstGeom prst="leftBrace">
            <a:avLst>
              <a:gd name="adj1" fmla="val 8333"/>
              <a:gd name="adj2" fmla="val 4797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 rot="5400000">
            <a:off x="8335652" y="2950148"/>
            <a:ext cx="360040" cy="432048"/>
          </a:xfrm>
          <a:prstGeom prst="leftBrace">
            <a:avLst>
              <a:gd name="adj1" fmla="val 8333"/>
              <a:gd name="adj2" fmla="val 4797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17325"/>
              </p:ext>
            </p:extLst>
          </p:nvPr>
        </p:nvGraphicFramePr>
        <p:xfrm>
          <a:off x="5122546" y="1901425"/>
          <a:ext cx="38884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2057792549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50404845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79340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538317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6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sp>
        <p:nvSpPr>
          <p:cNvPr id="18" name="左大括号 17"/>
          <p:cNvSpPr/>
          <p:nvPr/>
        </p:nvSpPr>
        <p:spPr>
          <a:xfrm rot="5400000">
            <a:off x="7853424" y="1965914"/>
            <a:ext cx="360040" cy="955706"/>
          </a:xfrm>
          <a:prstGeom prst="leftBrace">
            <a:avLst>
              <a:gd name="adj1" fmla="val 8333"/>
              <a:gd name="adj2" fmla="val 4797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 rot="5400000">
            <a:off x="5421871" y="2954523"/>
            <a:ext cx="360040" cy="432048"/>
          </a:xfrm>
          <a:prstGeom prst="leftBrace">
            <a:avLst>
              <a:gd name="adj1" fmla="val 8333"/>
              <a:gd name="adj2" fmla="val 4797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257143"/>
              </p:ext>
            </p:extLst>
          </p:nvPr>
        </p:nvGraphicFramePr>
        <p:xfrm>
          <a:off x="5122546" y="1216672"/>
          <a:ext cx="38884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2057792549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50404845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79340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538317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6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sp>
        <p:nvSpPr>
          <p:cNvPr id="21" name="左大括号 20"/>
          <p:cNvSpPr/>
          <p:nvPr/>
        </p:nvSpPr>
        <p:spPr>
          <a:xfrm rot="5400000">
            <a:off x="6881272" y="760748"/>
            <a:ext cx="298971" cy="1944216"/>
          </a:xfrm>
          <a:prstGeom prst="leftBrace">
            <a:avLst>
              <a:gd name="adj1" fmla="val 8333"/>
              <a:gd name="adj2" fmla="val 4889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13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 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849760"/>
          </a:xfrm>
        </p:spPr>
        <p:txBody>
          <a:bodyPr/>
          <a:lstStyle/>
          <a:p>
            <a:r>
              <a:rPr lang="zh-CN" altLang="en-US" sz="2300" dirty="0"/>
              <a:t>快速排序的并行化</a:t>
            </a:r>
            <a:endParaRPr lang="en-US" altLang="zh-CN" sz="2300" dirty="0"/>
          </a:p>
          <a:p>
            <a:pPr lvl="1"/>
            <a:r>
              <a:rPr lang="zh-CN" altLang="en-US" sz="2100" dirty="0"/>
              <a:t>串行算法最坏时间复杂度：</a:t>
            </a:r>
            <a:r>
              <a:rPr lang="en-US" altLang="zh-CN" sz="2100" i="1" dirty="0"/>
              <a:t>O</a:t>
            </a:r>
            <a:r>
              <a:rPr lang="en-US" altLang="zh-CN" sz="2100" dirty="0"/>
              <a:t>(</a:t>
            </a:r>
            <a:r>
              <a:rPr lang="en-US" altLang="zh-CN" sz="2100" i="1" dirty="0"/>
              <a:t>n</a:t>
            </a:r>
            <a:r>
              <a:rPr lang="en-US" altLang="zh-CN" sz="2100" baseline="30000" dirty="0"/>
              <a:t>2</a:t>
            </a:r>
            <a:r>
              <a:rPr lang="en-US" altLang="zh-CN" sz="2100" dirty="0"/>
              <a:t>)</a:t>
            </a:r>
          </a:p>
          <a:p>
            <a:pPr lvl="1"/>
            <a:r>
              <a:rPr lang="zh-CN" altLang="en-US" sz="2100" dirty="0"/>
              <a:t>串行算法平均时间复杂度：</a:t>
            </a:r>
            <a:r>
              <a:rPr lang="en-US" altLang="zh-CN" sz="2100" i="1" dirty="0"/>
              <a:t>O</a:t>
            </a:r>
            <a:r>
              <a:rPr lang="en-US" altLang="zh-CN" sz="2100" dirty="0"/>
              <a:t>(</a:t>
            </a:r>
            <a:r>
              <a:rPr lang="en-US" altLang="zh-CN" sz="2100" i="1" dirty="0" err="1"/>
              <a:t>n</a:t>
            </a:r>
            <a:r>
              <a:rPr lang="en-US" altLang="zh-CN" sz="2100" dirty="0" err="1"/>
              <a:t>log</a:t>
            </a:r>
            <a:r>
              <a:rPr lang="en-US" altLang="zh-CN" sz="2100" i="1" dirty="0" err="1"/>
              <a:t>n</a:t>
            </a:r>
            <a:r>
              <a:rPr lang="en-US" altLang="zh-CN" sz="2100" dirty="0"/>
              <a:t>)</a:t>
            </a:r>
          </a:p>
          <a:p>
            <a:pPr lvl="1"/>
            <a:r>
              <a:rPr lang="zh-CN" altLang="en-US" sz="2100" dirty="0"/>
              <a:t>并行递归调用</a:t>
            </a:r>
            <a:endParaRPr lang="en-US" altLang="zh-CN" sz="2100" dirty="0"/>
          </a:p>
          <a:p>
            <a:pPr lvl="2"/>
            <a:r>
              <a:rPr lang="zh-CN" altLang="en-US" sz="1800" dirty="0"/>
              <a:t>平均时间复杂度：</a:t>
            </a:r>
            <a:r>
              <a:rPr lang="en-US" altLang="zh-CN" sz="1800" i="1" dirty="0"/>
              <a:t>O</a:t>
            </a:r>
            <a:r>
              <a:rPr lang="en-US" altLang="zh-CN" sz="1800" dirty="0"/>
              <a:t>(</a:t>
            </a:r>
            <a:r>
              <a:rPr lang="en-US" altLang="zh-CN" sz="1800" i="1" dirty="0"/>
              <a:t>n</a:t>
            </a:r>
            <a:r>
              <a:rPr lang="en-US" altLang="zh-CN" sz="1800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68422" y="3429000"/>
            <a:ext cx="30963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dirty="0">
                <a:latin typeface="+mn-lt"/>
                <a:ea typeface="新宋体" panose="02010609030101010101" pitchFamily="49" charset="-122"/>
              </a:rPr>
              <a:t>快速排序的串行算法：</a:t>
            </a:r>
            <a:endParaRPr lang="nn-NO" altLang="zh-CN" dirty="0">
              <a:latin typeface="+mn-lt"/>
              <a:ea typeface="新宋体" panose="02010609030101010101" pitchFamily="49" charset="-122"/>
            </a:endParaRPr>
          </a:p>
          <a:p>
            <a:pPr marL="0" lvl="1">
              <a:lnSpc>
                <a:spcPts val="1800"/>
              </a:lnSpc>
            </a:pPr>
            <a:r>
              <a:rPr lang="en-US" altLang="zh-CN" dirty="0">
                <a:latin typeface="+mn-lt"/>
              </a:rPr>
              <a:t>void quicksort(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a, begin, end</a:t>
            </a:r>
            <a:r>
              <a:rPr lang="en-US" altLang="zh-CN" dirty="0">
                <a:latin typeface="+mn-lt"/>
              </a:rPr>
              <a:t>)</a:t>
            </a:r>
          </a:p>
          <a:p>
            <a:pPr>
              <a:lnSpc>
                <a:spcPts val="1800"/>
              </a:lnSpc>
            </a:pPr>
            <a:r>
              <a:rPr lang="pt-BR" altLang="zh-CN" dirty="0">
                <a:latin typeface="+mn-lt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ts val="1800"/>
              </a:lnSpc>
            </a:pPr>
            <a:r>
              <a:rPr lang="pt-BR" altLang="zh-CN" dirty="0">
                <a:latin typeface="+mn-lt"/>
                <a:ea typeface="新宋体" panose="02010609030101010101" pitchFamily="49" charset="-122"/>
              </a:rPr>
              <a:t>    if (begin</a:t>
            </a:r>
            <a:r>
              <a:rPr lang="nn-NO" altLang="zh-CN" dirty="0">
                <a:latin typeface="+mn-lt"/>
              </a:rPr>
              <a:t>≥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end) return;</a:t>
            </a:r>
          </a:p>
          <a:p>
            <a:pPr marL="0" lvl="2">
              <a:lnSpc>
                <a:spcPts val="1800"/>
              </a:lnSpc>
            </a:pPr>
            <a:r>
              <a:rPr lang="en-US" altLang="zh-CN" dirty="0">
                <a:latin typeface="+mn-lt"/>
              </a:rPr>
              <a:t>    x=a[begin];</a:t>
            </a:r>
          </a:p>
          <a:p>
            <a:pPr marL="0" lvl="2">
              <a:lnSpc>
                <a:spcPts val="1800"/>
              </a:lnSpc>
            </a:pPr>
            <a:r>
              <a:rPr lang="en-US" altLang="zh-CN" dirty="0">
                <a:latin typeface="+mn-lt"/>
              </a:rPr>
              <a:t>    mid=begin;</a:t>
            </a:r>
          </a:p>
          <a:p>
            <a:pPr marL="0" lvl="3">
              <a:lnSpc>
                <a:spcPts val="1800"/>
              </a:lnSpc>
            </a:pPr>
            <a:r>
              <a:rPr lang="en-US" altLang="zh-CN" dirty="0">
                <a:latin typeface="+mn-lt"/>
              </a:rPr>
              <a:t>    for (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=begin+1; </a:t>
            </a:r>
            <a:r>
              <a:rPr lang="en-US" altLang="zh-CN" dirty="0" err="1">
                <a:latin typeface="+mn-lt"/>
              </a:rPr>
              <a:t>i≤end</a:t>
            </a:r>
            <a:r>
              <a:rPr lang="en-US" altLang="zh-CN" dirty="0">
                <a:latin typeface="+mn-lt"/>
              </a:rPr>
              <a:t>; 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++)</a:t>
            </a:r>
          </a:p>
          <a:p>
            <a:pPr marL="0" lvl="3">
              <a:lnSpc>
                <a:spcPts val="1800"/>
              </a:lnSpc>
            </a:pPr>
            <a:r>
              <a:rPr lang="en-US" altLang="zh-CN" dirty="0">
                <a:latin typeface="+mn-lt"/>
              </a:rPr>
              <a:t>        if (a[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]≤x)</a:t>
            </a:r>
          </a:p>
          <a:p>
            <a:pPr marL="0" lvl="3">
              <a:lnSpc>
                <a:spcPts val="1800"/>
              </a:lnSpc>
            </a:pPr>
            <a:r>
              <a:rPr lang="en-US" altLang="zh-CN" dirty="0">
                <a:latin typeface="+mn-lt"/>
              </a:rPr>
              <a:t>            mid++;</a:t>
            </a:r>
          </a:p>
          <a:p>
            <a:pPr marL="0" lvl="3">
              <a:lnSpc>
                <a:spcPts val="1800"/>
              </a:lnSpc>
            </a:pPr>
            <a:r>
              <a:rPr lang="en-US" altLang="zh-CN" dirty="0">
                <a:latin typeface="+mn-lt"/>
              </a:rPr>
              <a:t>            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</a:t>
            </a:r>
            <a:r>
              <a:rPr lang="en-US" altLang="zh-CN" dirty="0">
                <a:latin typeface="+mn-lt"/>
              </a:rPr>
              <a:t>⇌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a[mid];</a:t>
            </a:r>
          </a:p>
          <a:p>
            <a:pPr marL="0" lvl="3">
              <a:lnSpc>
                <a:spcPts val="1800"/>
              </a:lnSpc>
            </a:pPr>
            <a:r>
              <a:rPr lang="en-US" altLang="zh-CN" dirty="0">
                <a:latin typeface="+mn-lt"/>
              </a:rPr>
              <a:t>   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a[begin]</a:t>
            </a:r>
            <a:r>
              <a:rPr lang="en-US" altLang="zh-CN" dirty="0">
                <a:latin typeface="+mn-lt"/>
              </a:rPr>
              <a:t>⇌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a[mid];</a:t>
            </a:r>
            <a:r>
              <a:rPr lang="en-US" altLang="zh-CN" dirty="0">
                <a:latin typeface="+mn-lt"/>
              </a:rPr>
              <a:t>     </a:t>
            </a:r>
          </a:p>
          <a:p>
            <a:pPr marL="0" lvl="3">
              <a:lnSpc>
                <a:spcPts val="1800"/>
              </a:lnSpc>
            </a:pPr>
            <a:r>
              <a:rPr lang="en-US" altLang="zh-CN" dirty="0">
                <a:latin typeface="+mn-lt"/>
              </a:rPr>
              <a:t>   quicksort(a,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begin,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mid-1);</a:t>
            </a:r>
          </a:p>
          <a:p>
            <a:pPr marL="0" lvl="3">
              <a:lnSpc>
                <a:spcPts val="1800"/>
              </a:lnSpc>
            </a:pPr>
            <a:r>
              <a:rPr lang="en-US" altLang="zh-CN" dirty="0">
                <a:latin typeface="+mn-lt"/>
              </a:rPr>
              <a:t>   quicksort(a, mid+1, end);</a:t>
            </a:r>
          </a:p>
          <a:p>
            <a:pPr marL="0" lvl="3">
              <a:lnSpc>
                <a:spcPts val="1800"/>
              </a:lnSpc>
            </a:pPr>
            <a:r>
              <a:rPr lang="en-US" altLang="zh-CN" dirty="0">
                <a:latin typeface="+mn-lt"/>
              </a:rPr>
              <a:t>}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892820"/>
              </p:ext>
            </p:extLst>
          </p:nvPr>
        </p:nvGraphicFramePr>
        <p:xfrm>
          <a:off x="5003134" y="1156556"/>
          <a:ext cx="3888432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2057792549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50404845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79340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538317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lt"/>
                        </a:rPr>
                        <a:t>6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92989"/>
              </p:ext>
            </p:extLst>
          </p:nvPr>
        </p:nvGraphicFramePr>
        <p:xfrm>
          <a:off x="5003134" y="1552600"/>
          <a:ext cx="3888432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2057792549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50404845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79340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538317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lt"/>
                        </a:rPr>
                        <a:t>6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847105"/>
              </p:ext>
            </p:extLst>
          </p:nvPr>
        </p:nvGraphicFramePr>
        <p:xfrm>
          <a:off x="5003134" y="1948644"/>
          <a:ext cx="3888432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2057792549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50404845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79340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538317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lt"/>
                        </a:rPr>
                        <a:t>6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236777"/>
              </p:ext>
            </p:extLst>
          </p:nvPr>
        </p:nvGraphicFramePr>
        <p:xfrm>
          <a:off x="5003134" y="2344688"/>
          <a:ext cx="3888432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2057792549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50404845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79340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538317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lt"/>
                        </a:rPr>
                        <a:t>6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053466"/>
              </p:ext>
            </p:extLst>
          </p:nvPr>
        </p:nvGraphicFramePr>
        <p:xfrm>
          <a:off x="5003134" y="2740732"/>
          <a:ext cx="3888432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2057792549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50404845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79340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538317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lt"/>
                        </a:rPr>
                        <a:t>6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282929"/>
              </p:ext>
            </p:extLst>
          </p:nvPr>
        </p:nvGraphicFramePr>
        <p:xfrm>
          <a:off x="5004048" y="3433037"/>
          <a:ext cx="244827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20577925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lt"/>
                        </a:rPr>
                        <a:t>5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985363"/>
              </p:ext>
            </p:extLst>
          </p:nvPr>
        </p:nvGraphicFramePr>
        <p:xfrm>
          <a:off x="7924971" y="3433037"/>
          <a:ext cx="953654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827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  <a:gridCol w="476827">
                  <a:extLst>
                    <a:ext uri="{9D8B030D-6E8A-4147-A177-3AD203B41FA5}">
                      <a16:colId xmlns:a16="http://schemas.microsoft.com/office/drawing/2014/main" val="3504048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lt"/>
                        </a:rPr>
                        <a:t>7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569166"/>
              </p:ext>
            </p:extLst>
          </p:nvPr>
        </p:nvGraphicFramePr>
        <p:xfrm>
          <a:off x="5004048" y="4049256"/>
          <a:ext cx="1944216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2057792549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lt"/>
                        </a:rPr>
                        <a:t>1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963606"/>
              </p:ext>
            </p:extLst>
          </p:nvPr>
        </p:nvGraphicFramePr>
        <p:xfrm>
          <a:off x="8388424" y="4049256"/>
          <a:ext cx="490201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201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lt"/>
                        </a:rPr>
                        <a:t>8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51600"/>
              </p:ext>
            </p:extLst>
          </p:nvPr>
        </p:nvGraphicFramePr>
        <p:xfrm>
          <a:off x="5508104" y="4625320"/>
          <a:ext cx="1440159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lt"/>
                        </a:rPr>
                        <a:t>2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084944"/>
              </p:ext>
            </p:extLst>
          </p:nvPr>
        </p:nvGraphicFramePr>
        <p:xfrm>
          <a:off x="6012159" y="5201384"/>
          <a:ext cx="936104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lt"/>
                        </a:rPr>
                        <a:t>4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889812"/>
              </p:ext>
            </p:extLst>
          </p:nvPr>
        </p:nvGraphicFramePr>
        <p:xfrm>
          <a:off x="5998304" y="5733256"/>
          <a:ext cx="46800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lt"/>
                        </a:rPr>
                        <a:t>3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cxnSp>
        <p:nvCxnSpPr>
          <p:cNvPr id="33" name="直接箭头连接符 32"/>
          <p:cNvCxnSpPr>
            <a:cxnSpLocks/>
          </p:cNvCxnSpPr>
          <p:nvPr/>
        </p:nvCxnSpPr>
        <p:spPr>
          <a:xfrm flipH="1">
            <a:off x="7212738" y="2984572"/>
            <a:ext cx="455606" cy="4484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cxnSpLocks/>
          </p:cNvCxnSpPr>
          <p:nvPr/>
        </p:nvCxnSpPr>
        <p:spPr>
          <a:xfrm>
            <a:off x="7668344" y="2984572"/>
            <a:ext cx="534758" cy="4403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cxnSpLocks/>
          </p:cNvCxnSpPr>
          <p:nvPr/>
        </p:nvCxnSpPr>
        <p:spPr>
          <a:xfrm flipH="1">
            <a:off x="5268522" y="3666839"/>
            <a:ext cx="1944216" cy="382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cxnSpLocks/>
            <a:endCxn id="23" idx="0"/>
          </p:cNvCxnSpPr>
          <p:nvPr/>
        </p:nvCxnSpPr>
        <p:spPr>
          <a:xfrm>
            <a:off x="8143323" y="3666839"/>
            <a:ext cx="490201" cy="382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cxnSpLocks/>
          </p:cNvCxnSpPr>
          <p:nvPr/>
        </p:nvCxnSpPr>
        <p:spPr>
          <a:xfrm>
            <a:off x="5268522" y="4293096"/>
            <a:ext cx="490201" cy="326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cxnSpLocks/>
          </p:cNvCxnSpPr>
          <p:nvPr/>
        </p:nvCxnSpPr>
        <p:spPr>
          <a:xfrm>
            <a:off x="5758723" y="4869160"/>
            <a:ext cx="936104" cy="3322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cxnSpLocks/>
            <a:endCxn id="28" idx="0"/>
          </p:cNvCxnSpPr>
          <p:nvPr/>
        </p:nvCxnSpPr>
        <p:spPr>
          <a:xfrm flipH="1">
            <a:off x="6232304" y="5445224"/>
            <a:ext cx="462523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cxnSpLocks/>
          </p:cNvCxnSpPr>
          <p:nvPr/>
        </p:nvCxnSpPr>
        <p:spPr>
          <a:xfrm>
            <a:off x="5003134" y="1844824"/>
            <a:ext cx="319996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cxnSpLocks/>
          </p:cNvCxnSpPr>
          <p:nvPr/>
        </p:nvCxnSpPr>
        <p:spPr>
          <a:xfrm>
            <a:off x="4994384" y="2250622"/>
            <a:ext cx="3672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30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 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353816"/>
          </a:xfrm>
        </p:spPr>
        <p:txBody>
          <a:bodyPr/>
          <a:lstStyle/>
          <a:p>
            <a:r>
              <a:rPr lang="zh-CN" altLang="en-US" sz="2300" dirty="0"/>
              <a:t>快速排序的并行化</a:t>
            </a:r>
            <a:endParaRPr lang="en-US" altLang="zh-CN" sz="2300" dirty="0"/>
          </a:p>
          <a:p>
            <a:pPr lvl="1"/>
            <a:r>
              <a:rPr lang="zh-CN" altLang="en-US" sz="2100" dirty="0"/>
              <a:t>自上而下并行构造一棵二叉排序树</a:t>
            </a:r>
            <a:endParaRPr lang="en-US" altLang="zh-CN" sz="2100" dirty="0"/>
          </a:p>
          <a:p>
            <a:pPr lvl="2"/>
            <a:r>
              <a:rPr lang="zh-CN" altLang="en-US" sz="1800" dirty="0"/>
              <a:t>主元是根</a:t>
            </a:r>
            <a:endParaRPr lang="en-US" altLang="zh-CN" sz="1800" dirty="0"/>
          </a:p>
          <a:p>
            <a:pPr lvl="2"/>
            <a:r>
              <a:rPr lang="zh-CN" altLang="en-US" sz="1800" dirty="0"/>
              <a:t>小于等于主元的元素处于左子树</a:t>
            </a:r>
            <a:endParaRPr lang="en-US" altLang="zh-CN" sz="1800" dirty="0"/>
          </a:p>
          <a:p>
            <a:pPr lvl="2"/>
            <a:r>
              <a:rPr lang="zh-CN" altLang="en-US" sz="1800" dirty="0"/>
              <a:t>大于主元的元素处于右子树</a:t>
            </a:r>
            <a:endParaRPr lang="en-US" altLang="zh-CN" sz="1800" dirty="0"/>
          </a:p>
          <a:p>
            <a:pPr lvl="1"/>
            <a:r>
              <a:rPr lang="zh-CN" altLang="en-US" sz="2100" dirty="0"/>
              <a:t>中序遍历可得到一个有序序列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298448"/>
              </p:ext>
            </p:extLst>
          </p:nvPr>
        </p:nvGraphicFramePr>
        <p:xfrm>
          <a:off x="4211960" y="5418500"/>
          <a:ext cx="4535069" cy="1267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4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54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4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54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54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534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 err="1">
                          <a:latin typeface="+mn-lt"/>
                        </a:rPr>
                        <a:t>i</a:t>
                      </a:r>
                      <a:endParaRPr lang="zh-CN" altLang="en-US" sz="1600" i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6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9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baseline="0" dirty="0">
                          <a:latin typeface="+mn-lt"/>
                        </a:rPr>
                        <a:t>a</a:t>
                      </a:r>
                      <a:endParaRPr lang="zh-CN" altLang="en-US" sz="1600" i="1" baseline="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9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6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9686011"/>
                  </a:ext>
                </a:extLst>
              </a:tr>
              <a:tr h="2534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+mn-lt"/>
                        </a:rPr>
                        <a:t>LC</a:t>
                      </a:r>
                      <a:endParaRPr lang="zh-CN" altLang="en-US" sz="1600" i="1" baseline="-250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9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6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>
                          <a:latin typeface="+mn-lt"/>
                        </a:rPr>
                        <a:t>RC</a:t>
                      </a:r>
                      <a:endParaRPr lang="zh-CN" altLang="en-US" sz="1600" i="1" baseline="-250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baseline="0" dirty="0">
                          <a:latin typeface="+mn-lt"/>
                        </a:rPr>
                        <a:t>f</a:t>
                      </a:r>
                      <a:endParaRPr lang="zh-CN" altLang="en-US" sz="1600" i="1" baseline="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9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6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9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6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3" name="直接连接符 22"/>
          <p:cNvCxnSpPr>
            <a:cxnSpLocks/>
            <a:stCxn id="54" idx="2"/>
            <a:endCxn id="55" idx="0"/>
          </p:cNvCxnSpPr>
          <p:nvPr/>
        </p:nvCxnSpPr>
        <p:spPr>
          <a:xfrm flipH="1">
            <a:off x="1578548" y="3891245"/>
            <a:ext cx="802328" cy="3083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  <a:stCxn id="54" idx="2"/>
            <a:endCxn id="58" idx="0"/>
          </p:cNvCxnSpPr>
          <p:nvPr/>
        </p:nvCxnSpPr>
        <p:spPr>
          <a:xfrm>
            <a:off x="2380876" y="3891245"/>
            <a:ext cx="792089" cy="3083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cxnSpLocks/>
            <a:stCxn id="55" idx="2"/>
            <a:endCxn id="60" idx="0"/>
          </p:cNvCxnSpPr>
          <p:nvPr/>
        </p:nvCxnSpPr>
        <p:spPr>
          <a:xfrm flipH="1">
            <a:off x="1228749" y="4445823"/>
            <a:ext cx="349799" cy="3930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cxnSpLocks/>
            <a:stCxn id="55" idx="2"/>
            <a:endCxn id="56" idx="0"/>
          </p:cNvCxnSpPr>
          <p:nvPr/>
        </p:nvCxnSpPr>
        <p:spPr>
          <a:xfrm>
            <a:off x="1578548" y="4445823"/>
            <a:ext cx="360040" cy="3930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cxnSpLocks/>
            <a:stCxn id="58" idx="2"/>
            <a:endCxn id="59" idx="0"/>
          </p:cNvCxnSpPr>
          <p:nvPr/>
        </p:nvCxnSpPr>
        <p:spPr>
          <a:xfrm flipH="1">
            <a:off x="2834800" y="4445823"/>
            <a:ext cx="338165" cy="3930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cxnSpLocks/>
            <a:stCxn id="58" idx="2"/>
            <a:endCxn id="57" idx="0"/>
          </p:cNvCxnSpPr>
          <p:nvPr/>
        </p:nvCxnSpPr>
        <p:spPr>
          <a:xfrm>
            <a:off x="3172965" y="4445823"/>
            <a:ext cx="386807" cy="3930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cxnSpLocks/>
            <a:stCxn id="60" idx="2"/>
            <a:endCxn id="62" idx="0"/>
          </p:cNvCxnSpPr>
          <p:nvPr/>
        </p:nvCxnSpPr>
        <p:spPr>
          <a:xfrm>
            <a:off x="1228749" y="5085101"/>
            <a:ext cx="349799" cy="332162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cxnSpLocks/>
            <a:stCxn id="60" idx="2"/>
            <a:endCxn id="61" idx="0"/>
          </p:cNvCxnSpPr>
          <p:nvPr/>
        </p:nvCxnSpPr>
        <p:spPr>
          <a:xfrm flipH="1">
            <a:off x="873084" y="5085101"/>
            <a:ext cx="355665" cy="335062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cxnSpLocks/>
            <a:stCxn id="61" idx="2"/>
            <a:endCxn id="63" idx="0"/>
          </p:cNvCxnSpPr>
          <p:nvPr/>
        </p:nvCxnSpPr>
        <p:spPr>
          <a:xfrm flipH="1">
            <a:off x="580677" y="5666384"/>
            <a:ext cx="292407" cy="333418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061960" y="3645024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a[7]: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259632" y="4199602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a[6]: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619672" y="4838880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a[2]: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5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240856" y="4838880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a[1]: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9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854049" y="4199602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a[3]: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8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515884" y="4838880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a[8]: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7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09833" y="4838880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a[9]: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54168" y="5420163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a[5]: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259632" y="5417263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a[0]: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61761" y="5999802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a[4]: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972688" y="1124744"/>
            <a:ext cx="42839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zh-CN" altLang="en-US" dirty="0">
                <a:latin typeface="+mn-lt"/>
              </a:rPr>
              <a:t>快速排序的并行算法：</a:t>
            </a:r>
            <a:endParaRPr lang="en-US" altLang="zh-CN" dirty="0">
              <a:latin typeface="+mn-lt"/>
            </a:endParaRPr>
          </a:p>
          <a:p>
            <a:pPr marL="0" lvl="1">
              <a:defRPr/>
            </a:pPr>
            <a:r>
              <a:rPr lang="en-US" altLang="zh-CN" b="1" dirty="0">
                <a:latin typeface="+mn-lt"/>
              </a:rPr>
              <a:t>for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all</a:t>
            </a:r>
            <a:r>
              <a:rPr lang="en-US" altLang="zh-CN" dirty="0">
                <a:latin typeface="+mn-lt"/>
              </a:rPr>
              <a:t> P</a:t>
            </a:r>
            <a:r>
              <a:rPr lang="en-US" altLang="zh-CN" i="1" baseline="-25000" dirty="0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, </a:t>
            </a:r>
            <a:r>
              <a:rPr lang="en-US" altLang="zh-CN" b="1" dirty="0">
                <a:latin typeface="+mn-lt"/>
              </a:rPr>
              <a:t>where</a:t>
            </a:r>
            <a:r>
              <a:rPr lang="en-US" altLang="zh-CN" dirty="0">
                <a:latin typeface="+mn-lt"/>
              </a:rPr>
              <a:t> 0≤</a:t>
            </a:r>
            <a:r>
              <a:rPr lang="en-US" altLang="zh-CN" i="1" dirty="0">
                <a:latin typeface="+mn-lt"/>
              </a:rPr>
              <a:t>i&lt;n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do</a:t>
            </a:r>
          </a:p>
          <a:p>
            <a:pPr marL="0" lvl="1">
              <a:defRPr/>
            </a:pPr>
            <a:r>
              <a:rPr lang="en-US" altLang="zh-CN" b="1" i="1" dirty="0">
                <a:latin typeface="+mn-lt"/>
              </a:rPr>
              <a:t>    </a:t>
            </a:r>
            <a:r>
              <a:rPr lang="en-US" altLang="zh-CN" i="1" dirty="0">
                <a:latin typeface="+mn-lt"/>
              </a:rPr>
              <a:t>root</a:t>
            </a:r>
            <a:r>
              <a:rPr lang="en-US" altLang="zh-CN" dirty="0">
                <a:latin typeface="+mn-lt"/>
              </a:rPr>
              <a:t>=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;</a:t>
            </a:r>
          </a:p>
          <a:p>
            <a:pPr marL="0" lvl="1">
              <a:defRPr/>
            </a:pPr>
            <a:r>
              <a:rPr lang="en-US" altLang="zh-CN" i="1" dirty="0">
                <a:latin typeface="+mn-lt"/>
              </a:rPr>
              <a:t>    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</a:t>
            </a:r>
            <a:r>
              <a:rPr lang="en-US" altLang="zh-CN" i="1" dirty="0">
                <a:latin typeface="+mn-lt"/>
              </a:rPr>
              <a:t>root</a:t>
            </a:r>
            <a:r>
              <a:rPr lang="en-US" altLang="zh-CN" dirty="0">
                <a:latin typeface="+mn-lt"/>
              </a:rPr>
              <a:t>;</a:t>
            </a:r>
            <a:endParaRPr lang="en-US" altLang="zh-CN" i="1" dirty="0">
              <a:latin typeface="+mn-lt"/>
            </a:endParaRPr>
          </a:p>
          <a:p>
            <a:pPr marL="0" lvl="2">
              <a:defRPr/>
            </a:pPr>
            <a:r>
              <a:rPr lang="en-US" altLang="zh-CN" i="1" dirty="0">
                <a:latin typeface="+mn-lt"/>
              </a:rPr>
              <a:t>    LC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</a:t>
            </a:r>
            <a:r>
              <a:rPr lang="en-US" altLang="zh-CN" i="1" dirty="0">
                <a:latin typeface="+mn-lt"/>
              </a:rPr>
              <a:t>RC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dirty="0">
                <a:latin typeface="+mn-lt"/>
              </a:rPr>
              <a:t>;</a:t>
            </a:r>
          </a:p>
          <a:p>
            <a:pPr marL="0" lvl="1">
              <a:defRPr/>
            </a:pPr>
            <a:r>
              <a:rPr lang="en-US" altLang="zh-CN" b="1" dirty="0">
                <a:latin typeface="+mn-lt"/>
              </a:rPr>
              <a:t>repeat</a:t>
            </a:r>
          </a:p>
          <a:p>
            <a:pPr marL="0" lvl="1">
              <a:defRPr/>
            </a:pPr>
            <a:r>
              <a:rPr lang="en-US" altLang="zh-CN" b="1" dirty="0">
                <a:latin typeface="+mn-lt"/>
              </a:rPr>
              <a:t>    for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all</a:t>
            </a:r>
            <a:r>
              <a:rPr lang="en-US" altLang="zh-CN" dirty="0">
                <a:latin typeface="+mn-lt"/>
              </a:rPr>
              <a:t> P</a:t>
            </a:r>
            <a:r>
              <a:rPr lang="en-US" altLang="zh-CN" i="1" baseline="-25000" dirty="0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, </a:t>
            </a:r>
            <a:r>
              <a:rPr lang="en-US" altLang="zh-CN" b="1" dirty="0">
                <a:latin typeface="+mn-lt"/>
              </a:rPr>
              <a:t>where</a:t>
            </a:r>
            <a:r>
              <a:rPr lang="en-US" altLang="zh-CN" dirty="0">
                <a:latin typeface="+mn-lt"/>
              </a:rPr>
              <a:t> 0≤</a:t>
            </a:r>
            <a:r>
              <a:rPr lang="en-US" altLang="zh-CN" i="1" dirty="0">
                <a:latin typeface="+mn-lt"/>
              </a:rPr>
              <a:t>i&lt;n</a:t>
            </a:r>
            <a:r>
              <a:rPr lang="en-US" altLang="zh-CN" dirty="0">
                <a:latin typeface="+mn-lt"/>
              </a:rPr>
              <a:t> &amp;&amp; 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 err="1">
                <a:latin typeface="+mn-lt"/>
                <a:cs typeface="Times New Roman"/>
              </a:rPr>
              <a:t>≠</a:t>
            </a:r>
            <a:r>
              <a:rPr lang="en-US" altLang="zh-CN" i="1" dirty="0" err="1">
                <a:latin typeface="+mn-lt"/>
              </a:rPr>
              <a:t>root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do</a:t>
            </a:r>
          </a:p>
          <a:p>
            <a:pPr marL="0" lvl="1">
              <a:defRPr/>
            </a:pPr>
            <a:r>
              <a:rPr lang="en-US" altLang="zh-CN" b="1" dirty="0">
                <a:latin typeface="+mn-lt"/>
              </a:rPr>
              <a:t>        if</a:t>
            </a:r>
            <a:r>
              <a:rPr lang="en-US" altLang="zh-CN" dirty="0">
                <a:latin typeface="+mn-lt"/>
              </a:rPr>
              <a:t> (</a:t>
            </a:r>
            <a:r>
              <a:rPr lang="en-US" altLang="zh-CN" i="1" dirty="0">
                <a:latin typeface="+mn-lt"/>
              </a:rPr>
              <a:t>a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]&lt;</a:t>
            </a:r>
            <a:r>
              <a:rPr lang="en-US" altLang="zh-CN" i="1" dirty="0">
                <a:latin typeface="+mn-lt"/>
              </a:rPr>
              <a:t>a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]])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             </a:t>
            </a:r>
            <a:r>
              <a:rPr lang="en-US" altLang="zh-CN" i="1" dirty="0">
                <a:latin typeface="+mn-lt"/>
              </a:rPr>
              <a:t>LC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]]=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;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             </a:t>
            </a:r>
            <a:r>
              <a:rPr lang="en-US" altLang="zh-CN" b="1" dirty="0">
                <a:latin typeface="+mn-lt"/>
              </a:rPr>
              <a:t>if</a:t>
            </a:r>
            <a:r>
              <a:rPr lang="en-US" altLang="zh-CN" dirty="0">
                <a:latin typeface="+mn-lt"/>
              </a:rPr>
              <a:t> (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=</a:t>
            </a:r>
            <a:r>
              <a:rPr lang="en-US" altLang="zh-CN" i="1" dirty="0">
                <a:latin typeface="+mn-lt"/>
              </a:rPr>
              <a:t>LC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]]) exit;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             </a:t>
            </a:r>
            <a:r>
              <a:rPr lang="en-US" altLang="zh-CN" b="1" dirty="0">
                <a:latin typeface="+mn-lt"/>
              </a:rPr>
              <a:t>else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</a:t>
            </a:r>
            <a:r>
              <a:rPr lang="en-US" altLang="zh-CN" i="1" dirty="0">
                <a:latin typeface="+mn-lt"/>
              </a:rPr>
              <a:t>LC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]];</a:t>
            </a:r>
          </a:p>
          <a:p>
            <a:pPr marL="0" lvl="3">
              <a:defRPr/>
            </a:pPr>
            <a:r>
              <a:rPr lang="en-US" altLang="zh-CN" dirty="0">
                <a:latin typeface="+mn-lt"/>
              </a:rPr>
              <a:t>        </a:t>
            </a:r>
            <a:r>
              <a:rPr lang="en-US" altLang="zh-CN" b="1" dirty="0">
                <a:latin typeface="+mn-lt"/>
              </a:rPr>
              <a:t>else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             </a:t>
            </a:r>
            <a:r>
              <a:rPr lang="en-US" altLang="zh-CN" i="1" dirty="0">
                <a:latin typeface="+mn-lt"/>
              </a:rPr>
              <a:t>RC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]]=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;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             </a:t>
            </a:r>
            <a:r>
              <a:rPr lang="en-US" altLang="zh-CN" b="1" dirty="0">
                <a:latin typeface="+mn-lt"/>
              </a:rPr>
              <a:t>if</a:t>
            </a:r>
            <a:r>
              <a:rPr lang="en-US" altLang="zh-CN" dirty="0">
                <a:latin typeface="+mn-lt"/>
              </a:rPr>
              <a:t> (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=</a:t>
            </a:r>
            <a:r>
              <a:rPr lang="en-US" altLang="zh-CN" i="1" dirty="0">
                <a:latin typeface="+mn-lt"/>
              </a:rPr>
              <a:t>RC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]]) exit;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             </a:t>
            </a:r>
            <a:r>
              <a:rPr lang="en-US" altLang="zh-CN" b="1" dirty="0">
                <a:latin typeface="+mn-lt"/>
              </a:rPr>
              <a:t>else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</a:t>
            </a:r>
            <a:r>
              <a:rPr lang="en-US" altLang="zh-CN" i="1" dirty="0">
                <a:latin typeface="+mn-lt"/>
              </a:rPr>
              <a:t>RC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]];</a:t>
            </a:r>
          </a:p>
        </p:txBody>
      </p:sp>
    </p:spTree>
    <p:extLst>
      <p:ext uri="{BB962C8B-B14F-4D97-AF65-F5344CB8AC3E}">
        <p14:creationId xmlns:p14="http://schemas.microsoft.com/office/powerpoint/2010/main" val="238405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</a:t>
            </a:r>
            <a:r>
              <a:rPr lang="zh-CN" altLang="en-US" dirty="0"/>
              <a:t>向量运算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加、减、乘、除</a:t>
            </a:r>
            <a:endParaRPr lang="en-US" altLang="zh-CN" dirty="0"/>
          </a:p>
          <a:p>
            <a:r>
              <a:rPr lang="zh-CN" altLang="en-US" dirty="0"/>
              <a:t>串行算法时间复杂度：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并行算法</a:t>
            </a:r>
            <a:endParaRPr lang="en-US" altLang="zh-CN" dirty="0"/>
          </a:p>
          <a:p>
            <a:pPr lvl="1"/>
            <a:r>
              <a:rPr lang="zh-CN" altLang="en-US" dirty="0"/>
              <a:t>处理器数：</a:t>
            </a:r>
            <a:r>
              <a:rPr lang="en-US" altLang="zh-CN" i="1" dirty="0"/>
              <a:t>n</a:t>
            </a:r>
            <a:endParaRPr lang="en-US" altLang="zh-CN" dirty="0"/>
          </a:p>
          <a:p>
            <a:pPr lvl="1"/>
            <a:r>
              <a:rPr lang="zh-CN" altLang="en-US" dirty="0"/>
              <a:t>运行时间：</a:t>
            </a:r>
            <a:r>
              <a:rPr lang="en-US" altLang="zh-CN" i="1" dirty="0"/>
              <a:t>O</a:t>
            </a:r>
            <a:r>
              <a:rPr lang="en-US" altLang="zh-CN" dirty="0"/>
              <a:t>(1)</a:t>
            </a:r>
          </a:p>
          <a:p>
            <a:pPr lvl="1"/>
            <a:r>
              <a:rPr lang="zh-CN" altLang="en-US" dirty="0"/>
              <a:t>处理器数为</a:t>
            </a:r>
            <a:r>
              <a:rPr lang="en-US" altLang="zh-CN" i="1" dirty="0"/>
              <a:t>p</a:t>
            </a:r>
            <a:r>
              <a:rPr lang="zh-CN" altLang="en-US" dirty="0"/>
              <a:t>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88024" y="1569566"/>
            <a:ext cx="2376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向量加的串行算法：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i&lt;n; i++)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c[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]=a[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]+b[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];</a:t>
            </a:r>
          </a:p>
        </p:txBody>
      </p:sp>
      <p:sp>
        <p:nvSpPr>
          <p:cNvPr id="6" name="矩形 5"/>
          <p:cNvSpPr/>
          <p:nvPr/>
        </p:nvSpPr>
        <p:spPr>
          <a:xfrm>
            <a:off x="4788024" y="2793702"/>
            <a:ext cx="36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新宋体" panose="02010609030101010101" pitchFamily="49" charset="-122"/>
              </a:rPr>
              <a:t>向量加的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并行算法：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parfor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i&lt;n; i++)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c[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]=a[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]+b[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60808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 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300" dirty="0"/>
              <a:t>快速排序的并行化</a:t>
            </a:r>
            <a:endParaRPr lang="en-US" altLang="zh-CN" sz="2300" dirty="0"/>
          </a:p>
          <a:p>
            <a:pPr lvl="1"/>
            <a:r>
              <a:rPr lang="en-US" altLang="zh-CN" i="1" dirty="0"/>
              <a:t>root</a:t>
            </a:r>
            <a:r>
              <a:rPr lang="en-US" altLang="zh-CN" dirty="0"/>
              <a:t>=</a:t>
            </a:r>
            <a:r>
              <a:rPr lang="en-US" altLang="zh-CN" i="1" dirty="0" err="1"/>
              <a:t>i</a:t>
            </a:r>
            <a:r>
              <a:rPr lang="zh-CN" altLang="en-US" dirty="0"/>
              <a:t>：选择根结点</a:t>
            </a:r>
            <a:endParaRPr lang="en-US" altLang="zh-CN" dirty="0"/>
          </a:p>
          <a:p>
            <a:pPr lvl="2"/>
            <a:r>
              <a:rPr lang="zh-CN" altLang="en-US" dirty="0"/>
              <a:t>每个处理器均将自己的处理器号写入变量</a:t>
            </a:r>
            <a:r>
              <a:rPr lang="en-US" altLang="zh-CN" i="1" dirty="0"/>
              <a:t>root</a:t>
            </a:r>
          </a:p>
          <a:p>
            <a:pPr lvl="2"/>
            <a:r>
              <a:rPr lang="zh-CN" altLang="en-US" dirty="0"/>
              <a:t>根据</a:t>
            </a:r>
            <a:r>
              <a:rPr lang="en-US" altLang="zh-CN" dirty="0"/>
              <a:t>CRCW</a:t>
            </a:r>
            <a:r>
              <a:rPr lang="zh-CN" altLang="en-US" dirty="0"/>
              <a:t>模型原理，最终只有一个处理器号会被写入变量</a:t>
            </a:r>
            <a:r>
              <a:rPr lang="en-US" altLang="zh-CN" i="1" dirty="0"/>
              <a:t>root</a:t>
            </a:r>
          </a:p>
          <a:p>
            <a:pPr lvl="1"/>
            <a:r>
              <a:rPr lang="en-US" altLang="zh-CN" i="1" dirty="0"/>
              <a:t>f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]=</a:t>
            </a:r>
            <a:r>
              <a:rPr lang="en-US" altLang="zh-CN" i="1" dirty="0"/>
              <a:t>root</a:t>
            </a:r>
            <a:r>
              <a:rPr lang="zh-CN" altLang="en-US" dirty="0"/>
              <a:t>：设置所有结点的父亲为根结点</a:t>
            </a:r>
            <a:endParaRPr lang="en-US" altLang="zh-CN" i="1" dirty="0"/>
          </a:p>
          <a:p>
            <a:pPr lvl="1"/>
            <a:r>
              <a:rPr lang="en-US" altLang="zh-CN" i="1" dirty="0"/>
              <a:t>LC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]=</a:t>
            </a:r>
            <a:r>
              <a:rPr lang="en-US" altLang="zh-CN" i="1" dirty="0"/>
              <a:t>RC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]=</a:t>
            </a:r>
            <a:r>
              <a:rPr lang="en-US" altLang="zh-CN" i="1" dirty="0"/>
              <a:t>n</a:t>
            </a:r>
            <a:r>
              <a:rPr lang="zh-CN" altLang="en-US" dirty="0"/>
              <a:t>：设置所有结点的左孩子和右孩子为空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24128" y="1124744"/>
            <a:ext cx="3168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US" altLang="zh-CN" dirty="0">
                <a:latin typeface="+mn-lt"/>
              </a:rPr>
              <a:t>(1) </a:t>
            </a:r>
            <a:r>
              <a:rPr lang="en-US" altLang="zh-CN" b="1" dirty="0">
                <a:latin typeface="+mn-lt"/>
              </a:rPr>
              <a:t>for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all</a:t>
            </a:r>
            <a:r>
              <a:rPr lang="en-US" altLang="zh-CN" dirty="0">
                <a:latin typeface="+mn-lt"/>
              </a:rPr>
              <a:t> P</a:t>
            </a:r>
            <a:r>
              <a:rPr lang="en-US" altLang="zh-CN" i="1" baseline="-25000" dirty="0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, </a:t>
            </a:r>
            <a:r>
              <a:rPr lang="en-US" altLang="zh-CN" b="1" dirty="0">
                <a:latin typeface="+mn-lt"/>
              </a:rPr>
              <a:t>where</a:t>
            </a:r>
            <a:r>
              <a:rPr lang="en-US" altLang="zh-CN" dirty="0">
                <a:latin typeface="+mn-lt"/>
              </a:rPr>
              <a:t> 0≤</a:t>
            </a:r>
            <a:r>
              <a:rPr lang="en-US" altLang="zh-CN" i="1" dirty="0">
                <a:latin typeface="+mn-lt"/>
              </a:rPr>
              <a:t>i&lt;n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do</a:t>
            </a:r>
          </a:p>
          <a:p>
            <a:pPr marL="0" lvl="1">
              <a:defRPr/>
            </a:pPr>
            <a:r>
              <a:rPr lang="en-US" altLang="zh-CN" dirty="0">
                <a:latin typeface="+mn-lt"/>
              </a:rPr>
              <a:t>(2) </a:t>
            </a:r>
            <a:r>
              <a:rPr lang="en-US" altLang="zh-CN" b="1" i="1" dirty="0">
                <a:latin typeface="+mn-lt"/>
              </a:rPr>
              <a:t>    </a:t>
            </a:r>
            <a:r>
              <a:rPr lang="en-US" altLang="zh-CN" i="1" dirty="0">
                <a:latin typeface="+mn-lt"/>
              </a:rPr>
              <a:t>root</a:t>
            </a:r>
            <a:r>
              <a:rPr lang="en-US" altLang="zh-CN" dirty="0">
                <a:latin typeface="+mn-lt"/>
              </a:rPr>
              <a:t>=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;</a:t>
            </a:r>
          </a:p>
          <a:p>
            <a:pPr marL="0" lvl="1">
              <a:defRPr/>
            </a:pPr>
            <a:r>
              <a:rPr lang="en-US" altLang="zh-CN" dirty="0">
                <a:latin typeface="+mn-lt"/>
              </a:rPr>
              <a:t>(3)</a:t>
            </a:r>
            <a:r>
              <a:rPr lang="en-US" altLang="zh-CN" i="1" dirty="0">
                <a:latin typeface="+mn-lt"/>
              </a:rPr>
              <a:t>     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</a:t>
            </a:r>
            <a:r>
              <a:rPr lang="en-US" altLang="zh-CN" i="1" dirty="0">
                <a:latin typeface="+mn-lt"/>
              </a:rPr>
              <a:t>root</a:t>
            </a:r>
            <a:r>
              <a:rPr lang="en-US" altLang="zh-CN" dirty="0">
                <a:latin typeface="+mn-lt"/>
              </a:rPr>
              <a:t>;</a:t>
            </a:r>
            <a:endParaRPr lang="en-US" altLang="zh-CN" i="1" dirty="0">
              <a:latin typeface="+mn-lt"/>
            </a:endParaRPr>
          </a:p>
          <a:p>
            <a:pPr marL="0" lvl="2">
              <a:defRPr/>
            </a:pPr>
            <a:r>
              <a:rPr lang="en-US" altLang="zh-CN" dirty="0">
                <a:latin typeface="+mn-lt"/>
              </a:rPr>
              <a:t>(4)</a:t>
            </a:r>
            <a:r>
              <a:rPr lang="en-US" altLang="zh-CN" i="1" dirty="0">
                <a:latin typeface="+mn-lt"/>
              </a:rPr>
              <a:t>     LC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</a:t>
            </a:r>
            <a:r>
              <a:rPr lang="en-US" altLang="zh-CN" i="1" dirty="0">
                <a:latin typeface="+mn-lt"/>
              </a:rPr>
              <a:t>RC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dirty="0">
                <a:latin typeface="+mn-lt"/>
              </a:rPr>
              <a:t>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51720" y="6195221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a[0]: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67965" y="6195221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a[1]: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9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84210" y="6195221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a[2]: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5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00455" y="6195221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a[3]: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8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16700" y="6195221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a[4]: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32945" y="6195221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a[5]: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49190" y="6195221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a[6]: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65435" y="6195221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a[8]: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7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16700" y="5373216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a[7]: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7" name="直接连接符 16"/>
          <p:cNvCxnSpPr>
            <a:cxnSpLocks/>
            <a:stCxn id="16" idx="2"/>
            <a:endCxn id="7" idx="0"/>
          </p:cNvCxnSpPr>
          <p:nvPr/>
        </p:nvCxnSpPr>
        <p:spPr>
          <a:xfrm flipH="1">
            <a:off x="2298628" y="5619437"/>
            <a:ext cx="2464980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981679" y="6195221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a[9]: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24" name="直接连接符 23"/>
          <p:cNvCxnSpPr>
            <a:cxnSpLocks/>
            <a:stCxn id="16" idx="2"/>
            <a:endCxn id="8" idx="0"/>
          </p:cNvCxnSpPr>
          <p:nvPr/>
        </p:nvCxnSpPr>
        <p:spPr>
          <a:xfrm flipH="1">
            <a:off x="2914873" y="5619437"/>
            <a:ext cx="1848735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cxnSpLocks/>
            <a:stCxn id="16" idx="2"/>
            <a:endCxn id="9" idx="0"/>
          </p:cNvCxnSpPr>
          <p:nvPr/>
        </p:nvCxnSpPr>
        <p:spPr>
          <a:xfrm flipH="1">
            <a:off x="3531118" y="5619437"/>
            <a:ext cx="1232490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cxnSpLocks/>
            <a:stCxn id="16" idx="2"/>
            <a:endCxn id="10" idx="0"/>
          </p:cNvCxnSpPr>
          <p:nvPr/>
        </p:nvCxnSpPr>
        <p:spPr>
          <a:xfrm flipH="1">
            <a:off x="4147363" y="5619437"/>
            <a:ext cx="616245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cxnSpLocks/>
            <a:stCxn id="16" idx="2"/>
            <a:endCxn id="11" idx="0"/>
          </p:cNvCxnSpPr>
          <p:nvPr/>
        </p:nvCxnSpPr>
        <p:spPr>
          <a:xfrm>
            <a:off x="4763608" y="5619437"/>
            <a:ext cx="0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cxnSpLocks/>
            <a:stCxn id="16" idx="2"/>
            <a:endCxn id="12" idx="0"/>
          </p:cNvCxnSpPr>
          <p:nvPr/>
        </p:nvCxnSpPr>
        <p:spPr>
          <a:xfrm>
            <a:off x="4763608" y="5619437"/>
            <a:ext cx="616245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cxnSpLocks/>
            <a:stCxn id="16" idx="2"/>
            <a:endCxn id="13" idx="0"/>
          </p:cNvCxnSpPr>
          <p:nvPr/>
        </p:nvCxnSpPr>
        <p:spPr>
          <a:xfrm>
            <a:off x="4763608" y="5619437"/>
            <a:ext cx="1232490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cxnSpLocks/>
            <a:stCxn id="16" idx="2"/>
            <a:endCxn id="14" idx="0"/>
          </p:cNvCxnSpPr>
          <p:nvPr/>
        </p:nvCxnSpPr>
        <p:spPr>
          <a:xfrm>
            <a:off x="4763608" y="5619437"/>
            <a:ext cx="1848735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cxnSpLocks/>
            <a:stCxn id="16" idx="2"/>
            <a:endCxn id="21" idx="0"/>
          </p:cNvCxnSpPr>
          <p:nvPr/>
        </p:nvCxnSpPr>
        <p:spPr>
          <a:xfrm>
            <a:off x="4763608" y="5619437"/>
            <a:ext cx="2464979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819476" y="46249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a[0]: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438485" y="46249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a[1]: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9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057494" y="46249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a[2]: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5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676503" y="46249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a[3]: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8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295512" y="46249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a[4]: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914521" y="46249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a[5]: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533530" y="46249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a[6]: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771548" y="46249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a[8]: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7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582241" y="3789040"/>
            <a:ext cx="49381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i="1" dirty="0">
                <a:latin typeface="+mn-lt"/>
              </a:rPr>
              <a:t>root</a:t>
            </a:r>
            <a:endParaRPr lang="zh-CN" altLang="en-US" sz="1600" i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7" name="直接连接符 56"/>
          <p:cNvCxnSpPr>
            <a:cxnSpLocks/>
            <a:stCxn id="56" idx="2"/>
            <a:endCxn id="48" idx="0"/>
          </p:cNvCxnSpPr>
          <p:nvPr/>
        </p:nvCxnSpPr>
        <p:spPr>
          <a:xfrm flipH="1">
            <a:off x="2066384" y="4035261"/>
            <a:ext cx="2762765" cy="589693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7390553" y="46249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a[9]: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9" name="直接连接符 58"/>
          <p:cNvCxnSpPr>
            <a:cxnSpLocks/>
            <a:stCxn id="56" idx="2"/>
            <a:endCxn id="49" idx="0"/>
          </p:cNvCxnSpPr>
          <p:nvPr/>
        </p:nvCxnSpPr>
        <p:spPr>
          <a:xfrm flipH="1">
            <a:off x="2685393" y="4035261"/>
            <a:ext cx="2143756" cy="589693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cxnSpLocks/>
            <a:stCxn id="56" idx="2"/>
            <a:endCxn id="50" idx="0"/>
          </p:cNvCxnSpPr>
          <p:nvPr/>
        </p:nvCxnSpPr>
        <p:spPr>
          <a:xfrm flipH="1">
            <a:off x="3304402" y="4035261"/>
            <a:ext cx="1524747" cy="589693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cxnSpLocks/>
            <a:stCxn id="56" idx="2"/>
            <a:endCxn id="51" idx="0"/>
          </p:cNvCxnSpPr>
          <p:nvPr/>
        </p:nvCxnSpPr>
        <p:spPr>
          <a:xfrm flipH="1">
            <a:off x="3923411" y="4035261"/>
            <a:ext cx="905738" cy="589693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cxnSpLocks/>
            <a:stCxn id="56" idx="2"/>
            <a:endCxn id="52" idx="0"/>
          </p:cNvCxnSpPr>
          <p:nvPr/>
        </p:nvCxnSpPr>
        <p:spPr>
          <a:xfrm flipH="1">
            <a:off x="4542420" y="4035261"/>
            <a:ext cx="286729" cy="589693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cxnSpLocks/>
            <a:stCxn id="56" idx="2"/>
            <a:endCxn id="53" idx="0"/>
          </p:cNvCxnSpPr>
          <p:nvPr/>
        </p:nvCxnSpPr>
        <p:spPr>
          <a:xfrm>
            <a:off x="4829149" y="4035261"/>
            <a:ext cx="332280" cy="589693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cxnSpLocks/>
            <a:stCxn id="56" idx="2"/>
            <a:endCxn id="54" idx="0"/>
          </p:cNvCxnSpPr>
          <p:nvPr/>
        </p:nvCxnSpPr>
        <p:spPr>
          <a:xfrm>
            <a:off x="4829149" y="4035261"/>
            <a:ext cx="951289" cy="589693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cxnSpLocks/>
            <a:stCxn id="56" idx="2"/>
            <a:endCxn id="55" idx="0"/>
          </p:cNvCxnSpPr>
          <p:nvPr/>
        </p:nvCxnSpPr>
        <p:spPr>
          <a:xfrm>
            <a:off x="4829149" y="4035261"/>
            <a:ext cx="2189307" cy="589693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cxnSpLocks/>
            <a:stCxn id="56" idx="2"/>
            <a:endCxn id="58" idx="0"/>
          </p:cNvCxnSpPr>
          <p:nvPr/>
        </p:nvCxnSpPr>
        <p:spPr>
          <a:xfrm>
            <a:off x="4829149" y="4035261"/>
            <a:ext cx="2808312" cy="589693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152539" y="46249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a[7]: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152396" y="4401315"/>
            <a:ext cx="27071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9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455485" y="4401315"/>
            <a:ext cx="27071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324458" y="4401315"/>
            <a:ext cx="23131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0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5972912" y="4401315"/>
            <a:ext cx="242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7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cxnSp>
        <p:nvCxnSpPr>
          <p:cNvPr id="81" name="直接连接符 80"/>
          <p:cNvCxnSpPr>
            <a:cxnSpLocks/>
            <a:stCxn id="56" idx="2"/>
            <a:endCxn id="76" idx="0"/>
          </p:cNvCxnSpPr>
          <p:nvPr/>
        </p:nvCxnSpPr>
        <p:spPr>
          <a:xfrm>
            <a:off x="4829149" y="4035261"/>
            <a:ext cx="1570298" cy="589693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3923411" y="4401315"/>
            <a:ext cx="27071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356486" y="4401315"/>
            <a:ext cx="27071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2800163" y="4401315"/>
            <a:ext cx="27071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979483" y="4401315"/>
            <a:ext cx="27071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5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533565" y="4401315"/>
            <a:ext cx="27071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574611" y="4401315"/>
            <a:ext cx="242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8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304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21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8" grpId="0" animBg="1"/>
      <p:bldP spid="76" grpId="0" animBg="1"/>
      <p:bldP spid="77" grpId="0"/>
      <p:bldP spid="78" grpId="0"/>
      <p:bldP spid="79" grpId="0"/>
      <p:bldP spid="80" grpId="0"/>
      <p:bldP spid="84" grpId="0"/>
      <p:bldP spid="85" grpId="0"/>
      <p:bldP spid="86" grpId="0"/>
      <p:bldP spid="87" grpId="0"/>
      <p:bldP spid="88" grpId="0"/>
      <p:bldP spid="8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 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853032"/>
          </a:xfrm>
        </p:spPr>
        <p:txBody>
          <a:bodyPr/>
          <a:lstStyle/>
          <a:p>
            <a:r>
              <a:rPr lang="zh-CN" altLang="en-US" sz="2300" dirty="0"/>
              <a:t>快速排序的并行化</a:t>
            </a:r>
            <a:endParaRPr lang="en-US" altLang="zh-CN" sz="2300" dirty="0"/>
          </a:p>
          <a:p>
            <a:pPr lvl="1"/>
            <a:r>
              <a:rPr lang="zh-CN" altLang="en-US" sz="2000" dirty="0"/>
              <a:t>并行构造树的第</a:t>
            </a:r>
            <a:r>
              <a:rPr lang="en-US" altLang="zh-CN" sz="2000" dirty="0"/>
              <a:t>2</a:t>
            </a:r>
            <a:r>
              <a:rPr lang="zh-CN" altLang="en-US" sz="2000" dirty="0"/>
              <a:t>层</a:t>
            </a:r>
            <a:endParaRPr lang="en-US" altLang="zh-CN" sz="2000" dirty="0"/>
          </a:p>
          <a:p>
            <a:pPr lvl="2"/>
            <a:r>
              <a:rPr lang="zh-CN" altLang="en-US" sz="1800" dirty="0"/>
              <a:t>每个</a:t>
            </a:r>
            <a:r>
              <a:rPr lang="en-US" altLang="zh-CN" sz="1800" dirty="0"/>
              <a:t>P</a:t>
            </a:r>
            <a:r>
              <a:rPr lang="en-US" altLang="zh-CN" sz="1800" i="1" baseline="-25000" dirty="0"/>
              <a:t>i</a:t>
            </a:r>
            <a:r>
              <a:rPr lang="zh-CN" altLang="en-US" sz="1800" dirty="0"/>
              <a:t>比较</a:t>
            </a:r>
            <a:r>
              <a:rPr lang="en-US" altLang="zh-CN" sz="1800" i="1" dirty="0"/>
              <a:t>a</a:t>
            </a:r>
            <a:r>
              <a:rPr lang="en-US" altLang="zh-CN" sz="1800" dirty="0"/>
              <a:t>[</a:t>
            </a:r>
            <a:r>
              <a:rPr lang="en-US" altLang="zh-CN" sz="1800" i="1" dirty="0" err="1"/>
              <a:t>i</a:t>
            </a:r>
            <a:r>
              <a:rPr lang="en-US" altLang="zh-CN" sz="1800" dirty="0"/>
              <a:t>]</a:t>
            </a:r>
            <a:r>
              <a:rPr lang="zh-CN" altLang="en-US" sz="1800" dirty="0"/>
              <a:t>与</a:t>
            </a:r>
            <a:r>
              <a:rPr lang="en-US" altLang="zh-CN" sz="1800" i="1" dirty="0"/>
              <a:t>a</a:t>
            </a:r>
            <a:r>
              <a:rPr lang="en-US" altLang="zh-CN" sz="1800" dirty="0"/>
              <a:t>[</a:t>
            </a:r>
            <a:r>
              <a:rPr lang="en-US" altLang="zh-CN" sz="1800" i="1" dirty="0"/>
              <a:t>f</a:t>
            </a:r>
            <a:r>
              <a:rPr lang="en-US" altLang="zh-CN" sz="1800" dirty="0"/>
              <a:t>[</a:t>
            </a:r>
            <a:r>
              <a:rPr lang="en-US" altLang="zh-CN" sz="1800" i="1" dirty="0" err="1"/>
              <a:t>i</a:t>
            </a:r>
            <a:r>
              <a:rPr lang="en-US" altLang="zh-CN" sz="1800" dirty="0"/>
              <a:t>]]</a:t>
            </a:r>
            <a:r>
              <a:rPr lang="zh-CN" altLang="en-US" sz="1800" dirty="0"/>
              <a:t>的大小</a:t>
            </a:r>
            <a:endParaRPr lang="en-US" altLang="zh-CN" sz="1800" dirty="0"/>
          </a:p>
          <a:p>
            <a:pPr lvl="2"/>
            <a:r>
              <a:rPr lang="en-US" altLang="zh-CN" sz="1800" i="1" dirty="0"/>
              <a:t>&lt;a</a:t>
            </a:r>
            <a:r>
              <a:rPr lang="en-US" altLang="zh-CN" sz="1800" dirty="0"/>
              <a:t>[</a:t>
            </a:r>
            <a:r>
              <a:rPr lang="en-US" altLang="zh-CN" sz="1800" i="1" dirty="0"/>
              <a:t>f</a:t>
            </a:r>
            <a:r>
              <a:rPr lang="en-US" altLang="zh-CN" sz="1800" dirty="0"/>
              <a:t>[</a:t>
            </a:r>
            <a:r>
              <a:rPr lang="en-US" altLang="zh-CN" sz="1800" i="1" dirty="0" err="1"/>
              <a:t>i</a:t>
            </a:r>
            <a:r>
              <a:rPr lang="en-US" altLang="zh-CN" sz="1800" dirty="0"/>
              <a:t>]]</a:t>
            </a:r>
            <a:r>
              <a:rPr lang="zh-CN" altLang="en-US" sz="1800" dirty="0"/>
              <a:t>的结点竞争成为</a:t>
            </a:r>
            <a:r>
              <a:rPr lang="en-US" altLang="zh-CN" sz="1800" i="1" dirty="0"/>
              <a:t>f</a:t>
            </a:r>
            <a:r>
              <a:rPr lang="en-US" altLang="zh-CN" sz="1800" dirty="0"/>
              <a:t>[</a:t>
            </a:r>
            <a:r>
              <a:rPr lang="en-US" altLang="zh-CN" sz="1800" i="1" dirty="0" err="1"/>
              <a:t>i</a:t>
            </a:r>
            <a:r>
              <a:rPr lang="en-US" altLang="zh-CN" sz="1800" dirty="0"/>
              <a:t>]</a:t>
            </a:r>
            <a:r>
              <a:rPr lang="zh-CN" altLang="en-US" sz="1800" dirty="0"/>
              <a:t>的左孩子</a:t>
            </a:r>
            <a:endParaRPr lang="en-US" altLang="zh-CN" sz="1800" dirty="0"/>
          </a:p>
          <a:p>
            <a:pPr lvl="2"/>
            <a:r>
              <a:rPr lang="en-US" altLang="zh-CN" sz="1800" dirty="0"/>
              <a:t>&gt;</a:t>
            </a:r>
            <a:r>
              <a:rPr lang="en-US" altLang="zh-CN" sz="1800" i="1" dirty="0"/>
              <a:t>a</a:t>
            </a:r>
            <a:r>
              <a:rPr lang="en-US" altLang="zh-CN" sz="1800" dirty="0"/>
              <a:t>[</a:t>
            </a:r>
            <a:r>
              <a:rPr lang="en-US" altLang="zh-CN" sz="1800" i="1" dirty="0"/>
              <a:t>f</a:t>
            </a:r>
            <a:r>
              <a:rPr lang="en-US" altLang="zh-CN" sz="1800" dirty="0"/>
              <a:t>[</a:t>
            </a:r>
            <a:r>
              <a:rPr lang="en-US" altLang="zh-CN" sz="1800" i="1" dirty="0" err="1"/>
              <a:t>i</a:t>
            </a:r>
            <a:r>
              <a:rPr lang="en-US" altLang="zh-CN" sz="1800" dirty="0"/>
              <a:t>]]</a:t>
            </a:r>
            <a:r>
              <a:rPr lang="zh-CN" altLang="en-US" sz="1800" dirty="0"/>
              <a:t>的结点竞争成为</a:t>
            </a:r>
            <a:r>
              <a:rPr lang="en-US" altLang="zh-CN" sz="1800" i="1" dirty="0"/>
              <a:t>f</a:t>
            </a:r>
            <a:r>
              <a:rPr lang="en-US" altLang="zh-CN" sz="1800" dirty="0"/>
              <a:t>[</a:t>
            </a:r>
            <a:r>
              <a:rPr lang="en-US" altLang="zh-CN" sz="1800" i="1" dirty="0" err="1"/>
              <a:t>i</a:t>
            </a:r>
            <a:r>
              <a:rPr lang="en-US" altLang="zh-CN" sz="1800" dirty="0"/>
              <a:t>]</a:t>
            </a:r>
            <a:r>
              <a:rPr lang="zh-CN" altLang="en-US" sz="1800" dirty="0"/>
              <a:t>的右孩子</a:t>
            </a:r>
            <a:endParaRPr lang="en-US" altLang="zh-CN" sz="1800" dirty="0"/>
          </a:p>
          <a:p>
            <a:pPr lvl="2"/>
            <a:r>
              <a:rPr lang="zh-CN" altLang="en-US" sz="1800" dirty="0"/>
              <a:t>竞争失败的结点将其父亲指向胜利者</a:t>
            </a:r>
            <a:endParaRPr lang="en-US" altLang="zh-CN" sz="1800" dirty="0"/>
          </a:p>
          <a:p>
            <a:pPr lvl="1"/>
            <a:r>
              <a:rPr lang="zh-CN" altLang="en-US" sz="2100" dirty="0"/>
              <a:t>循环构造树的第</a:t>
            </a:r>
            <a:r>
              <a:rPr lang="en-US" altLang="zh-CN" sz="2100" dirty="0"/>
              <a:t>3</a:t>
            </a:r>
            <a:r>
              <a:rPr lang="zh-CN" altLang="en-US" sz="2100" dirty="0"/>
              <a:t>层</a:t>
            </a:r>
            <a:r>
              <a:rPr lang="en-US" altLang="zh-CN" sz="2100" dirty="0"/>
              <a:t> 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60032" y="1209910"/>
            <a:ext cx="41764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US" altLang="zh-CN" dirty="0">
                <a:latin typeface="+mn-lt"/>
              </a:rPr>
              <a:t>(5) </a:t>
            </a:r>
            <a:r>
              <a:rPr lang="en-US" altLang="zh-CN" b="1" dirty="0">
                <a:latin typeface="+mn-lt"/>
              </a:rPr>
              <a:t>repeat</a:t>
            </a:r>
          </a:p>
          <a:p>
            <a:pPr marL="0" lvl="1">
              <a:defRPr/>
            </a:pPr>
            <a:r>
              <a:rPr lang="en-US" altLang="zh-CN" dirty="0">
                <a:latin typeface="+mn-lt"/>
              </a:rPr>
              <a:t>(6)</a:t>
            </a:r>
            <a:r>
              <a:rPr lang="en-US" altLang="zh-CN" b="1" dirty="0">
                <a:latin typeface="+mn-lt"/>
              </a:rPr>
              <a:t>    for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all</a:t>
            </a:r>
            <a:r>
              <a:rPr lang="en-US" altLang="zh-CN" dirty="0">
                <a:latin typeface="+mn-lt"/>
              </a:rPr>
              <a:t> P</a:t>
            </a:r>
            <a:r>
              <a:rPr lang="en-US" altLang="zh-CN" i="1" baseline="-25000" dirty="0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, </a:t>
            </a:r>
            <a:r>
              <a:rPr lang="en-US" altLang="zh-CN" b="1" dirty="0">
                <a:latin typeface="+mn-lt"/>
              </a:rPr>
              <a:t>where</a:t>
            </a:r>
            <a:r>
              <a:rPr lang="en-US" altLang="zh-CN" dirty="0">
                <a:latin typeface="+mn-lt"/>
              </a:rPr>
              <a:t> 0≤</a:t>
            </a:r>
            <a:r>
              <a:rPr lang="en-US" altLang="zh-CN" i="1" dirty="0">
                <a:latin typeface="+mn-lt"/>
              </a:rPr>
              <a:t>i&lt;n</a:t>
            </a:r>
            <a:r>
              <a:rPr lang="en-US" altLang="zh-CN" dirty="0">
                <a:latin typeface="+mn-lt"/>
              </a:rPr>
              <a:t> &amp;&amp; 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 err="1">
                <a:latin typeface="+mn-lt"/>
                <a:cs typeface="Times New Roman"/>
              </a:rPr>
              <a:t>≠</a:t>
            </a:r>
            <a:r>
              <a:rPr lang="en-US" altLang="zh-CN" i="1" dirty="0" err="1">
                <a:latin typeface="+mn-lt"/>
              </a:rPr>
              <a:t>root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do</a:t>
            </a:r>
          </a:p>
          <a:p>
            <a:pPr marL="0" lvl="1">
              <a:defRPr/>
            </a:pPr>
            <a:r>
              <a:rPr lang="en-US" altLang="zh-CN" dirty="0">
                <a:latin typeface="+mn-lt"/>
              </a:rPr>
              <a:t>(7)</a:t>
            </a:r>
            <a:r>
              <a:rPr lang="en-US" altLang="zh-CN" b="1" dirty="0">
                <a:latin typeface="+mn-lt"/>
              </a:rPr>
              <a:t>        if</a:t>
            </a:r>
            <a:r>
              <a:rPr lang="en-US" altLang="zh-CN" dirty="0">
                <a:latin typeface="+mn-lt"/>
              </a:rPr>
              <a:t> (</a:t>
            </a:r>
            <a:r>
              <a:rPr lang="en-US" altLang="zh-CN" i="1" dirty="0">
                <a:latin typeface="+mn-lt"/>
              </a:rPr>
              <a:t>a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]&lt;</a:t>
            </a:r>
            <a:r>
              <a:rPr lang="en-US" altLang="zh-CN" i="1" dirty="0">
                <a:latin typeface="+mn-lt"/>
              </a:rPr>
              <a:t>a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]])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(8)             </a:t>
            </a:r>
            <a:r>
              <a:rPr lang="en-US" altLang="zh-CN" i="1" dirty="0">
                <a:latin typeface="+mn-lt"/>
              </a:rPr>
              <a:t>LC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]]=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;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(9)             </a:t>
            </a:r>
            <a:r>
              <a:rPr lang="en-US" altLang="zh-CN" b="1" dirty="0">
                <a:latin typeface="+mn-lt"/>
              </a:rPr>
              <a:t>if</a:t>
            </a:r>
            <a:r>
              <a:rPr lang="en-US" altLang="zh-CN" dirty="0">
                <a:latin typeface="+mn-lt"/>
              </a:rPr>
              <a:t> (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=</a:t>
            </a:r>
            <a:r>
              <a:rPr lang="en-US" altLang="zh-CN" i="1" dirty="0">
                <a:latin typeface="+mn-lt"/>
              </a:rPr>
              <a:t>LC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]]) exit;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(10)           </a:t>
            </a:r>
            <a:r>
              <a:rPr lang="en-US" altLang="zh-CN" b="1" dirty="0">
                <a:latin typeface="+mn-lt"/>
              </a:rPr>
              <a:t>else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</a:t>
            </a:r>
            <a:r>
              <a:rPr lang="en-US" altLang="zh-CN" i="1" dirty="0">
                <a:latin typeface="+mn-lt"/>
              </a:rPr>
              <a:t>LC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]];</a:t>
            </a:r>
          </a:p>
          <a:p>
            <a:pPr marL="0" lvl="3">
              <a:defRPr/>
            </a:pPr>
            <a:r>
              <a:rPr lang="en-US" altLang="zh-CN" dirty="0">
                <a:latin typeface="+mn-lt"/>
              </a:rPr>
              <a:t>(11)      </a:t>
            </a:r>
            <a:r>
              <a:rPr lang="en-US" altLang="zh-CN" b="1" dirty="0">
                <a:latin typeface="+mn-lt"/>
              </a:rPr>
              <a:t>else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(12)           </a:t>
            </a:r>
            <a:r>
              <a:rPr lang="en-US" altLang="zh-CN" i="1" dirty="0">
                <a:latin typeface="+mn-lt"/>
              </a:rPr>
              <a:t>RC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]]=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;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(13)           </a:t>
            </a:r>
            <a:r>
              <a:rPr lang="en-US" altLang="zh-CN" b="1" dirty="0">
                <a:latin typeface="+mn-lt"/>
              </a:rPr>
              <a:t>if</a:t>
            </a:r>
            <a:r>
              <a:rPr lang="en-US" altLang="zh-CN" dirty="0">
                <a:latin typeface="+mn-lt"/>
              </a:rPr>
              <a:t> (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=</a:t>
            </a:r>
            <a:r>
              <a:rPr lang="en-US" altLang="zh-CN" i="1" dirty="0">
                <a:latin typeface="+mn-lt"/>
              </a:rPr>
              <a:t>RC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]]) exit;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(14)           </a:t>
            </a:r>
            <a:r>
              <a:rPr lang="en-US" altLang="zh-CN" b="1" dirty="0">
                <a:latin typeface="+mn-lt"/>
              </a:rPr>
              <a:t>else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</a:t>
            </a:r>
            <a:r>
              <a:rPr lang="en-US" altLang="zh-CN" i="1" dirty="0">
                <a:latin typeface="+mn-lt"/>
              </a:rPr>
              <a:t>RC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95736" y="498297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a[0]: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11981" y="498297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a[1]: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9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28226" y="498297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a[2]: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5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44471" y="498297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a[3]: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8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60716" y="498297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a[4]: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76961" y="498297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a[5]: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93206" y="498297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a[6]: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09451" y="498297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a[8]: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7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60716" y="416097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a[7]: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5" name="直接连接符 14"/>
          <p:cNvCxnSpPr>
            <a:cxnSpLocks/>
            <a:stCxn id="14" idx="2"/>
            <a:endCxn id="6" idx="0"/>
          </p:cNvCxnSpPr>
          <p:nvPr/>
        </p:nvCxnSpPr>
        <p:spPr>
          <a:xfrm flipH="1">
            <a:off x="2442644" y="4407195"/>
            <a:ext cx="2464980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125695" y="498297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a[9]: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7" name="直接连接符 16"/>
          <p:cNvCxnSpPr>
            <a:cxnSpLocks/>
            <a:stCxn id="14" idx="2"/>
            <a:endCxn id="7" idx="0"/>
          </p:cNvCxnSpPr>
          <p:nvPr/>
        </p:nvCxnSpPr>
        <p:spPr>
          <a:xfrm flipH="1">
            <a:off x="3058889" y="4407195"/>
            <a:ext cx="1848735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cxnSpLocks/>
            <a:stCxn id="14" idx="2"/>
            <a:endCxn id="8" idx="0"/>
          </p:cNvCxnSpPr>
          <p:nvPr/>
        </p:nvCxnSpPr>
        <p:spPr>
          <a:xfrm flipH="1">
            <a:off x="3675134" y="4407195"/>
            <a:ext cx="1232490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cxnSpLocks/>
            <a:stCxn id="14" idx="2"/>
            <a:endCxn id="9" idx="0"/>
          </p:cNvCxnSpPr>
          <p:nvPr/>
        </p:nvCxnSpPr>
        <p:spPr>
          <a:xfrm flipH="1">
            <a:off x="4291379" y="4407195"/>
            <a:ext cx="616245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  <a:stCxn id="14" idx="2"/>
            <a:endCxn id="10" idx="0"/>
          </p:cNvCxnSpPr>
          <p:nvPr/>
        </p:nvCxnSpPr>
        <p:spPr>
          <a:xfrm>
            <a:off x="4907624" y="4407195"/>
            <a:ext cx="0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14" idx="2"/>
            <a:endCxn id="11" idx="0"/>
          </p:cNvCxnSpPr>
          <p:nvPr/>
        </p:nvCxnSpPr>
        <p:spPr>
          <a:xfrm>
            <a:off x="4907624" y="4407195"/>
            <a:ext cx="616245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14" idx="2"/>
            <a:endCxn id="12" idx="0"/>
          </p:cNvCxnSpPr>
          <p:nvPr/>
        </p:nvCxnSpPr>
        <p:spPr>
          <a:xfrm>
            <a:off x="4907624" y="4407195"/>
            <a:ext cx="1232490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4" idx="2"/>
            <a:endCxn id="13" idx="0"/>
          </p:cNvCxnSpPr>
          <p:nvPr/>
        </p:nvCxnSpPr>
        <p:spPr>
          <a:xfrm>
            <a:off x="4907624" y="4407195"/>
            <a:ext cx="1848735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  <a:stCxn id="14" idx="2"/>
            <a:endCxn id="16" idx="0"/>
          </p:cNvCxnSpPr>
          <p:nvPr/>
        </p:nvCxnSpPr>
        <p:spPr>
          <a:xfrm>
            <a:off x="4907624" y="4407195"/>
            <a:ext cx="2464979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489441" y="4144240"/>
            <a:ext cx="49381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i="1" dirty="0">
                <a:latin typeface="+mn-lt"/>
              </a:rPr>
              <a:t>LC</a:t>
            </a:r>
            <a:r>
              <a:rPr lang="en-US" altLang="zh-CN" sz="1600" dirty="0">
                <a:latin typeface="+mn-lt"/>
              </a:rPr>
              <a:t>[7]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831991" y="4144240"/>
            <a:ext cx="49381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i="1" dirty="0">
                <a:latin typeface="+mn-lt"/>
              </a:rPr>
              <a:t>RC</a:t>
            </a:r>
            <a:r>
              <a:rPr lang="en-US" altLang="zh-CN" sz="1600" dirty="0">
                <a:latin typeface="+mn-lt"/>
              </a:rPr>
              <a:t>[7]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27" name="直接连接符 26"/>
          <p:cNvCxnSpPr>
            <a:cxnSpLocks/>
            <a:stCxn id="25" idx="2"/>
            <a:endCxn id="6" idx="0"/>
          </p:cNvCxnSpPr>
          <p:nvPr/>
        </p:nvCxnSpPr>
        <p:spPr>
          <a:xfrm flipH="1">
            <a:off x="2442644" y="4390461"/>
            <a:ext cx="1293705" cy="592518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cxnSpLocks/>
            <a:stCxn id="26" idx="2"/>
            <a:endCxn id="7" idx="0"/>
          </p:cNvCxnSpPr>
          <p:nvPr/>
        </p:nvCxnSpPr>
        <p:spPr>
          <a:xfrm flipH="1">
            <a:off x="3058889" y="4390461"/>
            <a:ext cx="3020010" cy="592518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cxnSpLocks/>
            <a:stCxn id="25" idx="2"/>
            <a:endCxn id="8" idx="0"/>
          </p:cNvCxnSpPr>
          <p:nvPr/>
        </p:nvCxnSpPr>
        <p:spPr>
          <a:xfrm flipH="1">
            <a:off x="3675134" y="4390461"/>
            <a:ext cx="61215" cy="592518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cxnSpLocks/>
            <a:stCxn id="25" idx="2"/>
            <a:endCxn id="10" idx="0"/>
          </p:cNvCxnSpPr>
          <p:nvPr/>
        </p:nvCxnSpPr>
        <p:spPr>
          <a:xfrm>
            <a:off x="3736349" y="4390461"/>
            <a:ext cx="1171275" cy="592518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cxnSpLocks/>
            <a:stCxn id="26" idx="2"/>
            <a:endCxn id="9" idx="0"/>
          </p:cNvCxnSpPr>
          <p:nvPr/>
        </p:nvCxnSpPr>
        <p:spPr>
          <a:xfrm flipH="1">
            <a:off x="4291379" y="4390461"/>
            <a:ext cx="1787520" cy="592518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cxnSpLocks/>
            <a:stCxn id="25" idx="2"/>
            <a:endCxn id="11" idx="0"/>
          </p:cNvCxnSpPr>
          <p:nvPr/>
        </p:nvCxnSpPr>
        <p:spPr>
          <a:xfrm>
            <a:off x="3736349" y="4390461"/>
            <a:ext cx="1787520" cy="592518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cxnSpLocks/>
            <a:stCxn id="25" idx="2"/>
            <a:endCxn id="12" idx="0"/>
          </p:cNvCxnSpPr>
          <p:nvPr/>
        </p:nvCxnSpPr>
        <p:spPr>
          <a:xfrm>
            <a:off x="3736349" y="4390461"/>
            <a:ext cx="2403765" cy="592518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cxnSpLocks/>
            <a:stCxn id="26" idx="2"/>
          </p:cNvCxnSpPr>
          <p:nvPr/>
        </p:nvCxnSpPr>
        <p:spPr>
          <a:xfrm>
            <a:off x="6078899" y="4390461"/>
            <a:ext cx="555029" cy="523379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cxnSpLocks/>
            <a:stCxn id="25" idx="2"/>
            <a:endCxn id="16" idx="0"/>
          </p:cNvCxnSpPr>
          <p:nvPr/>
        </p:nvCxnSpPr>
        <p:spPr>
          <a:xfrm>
            <a:off x="3736349" y="4390461"/>
            <a:ext cx="3636254" cy="592518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699792" y="642313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a[0]: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979312" y="642313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a[1]: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9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355696" y="642313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a[2]: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5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011600" y="642313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a[4]: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667504" y="642313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a[5]: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635217" y="642313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a[8]: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7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67" name="直接连接符 66"/>
          <p:cNvCxnSpPr>
            <a:cxnSpLocks/>
            <a:stCxn id="116" idx="2"/>
            <a:endCxn id="58" idx="0"/>
          </p:cNvCxnSpPr>
          <p:nvPr/>
        </p:nvCxnSpPr>
        <p:spPr>
          <a:xfrm flipH="1">
            <a:off x="2946700" y="6162475"/>
            <a:ext cx="1289463" cy="26066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5323408" y="642313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a[9]: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69" name="直接连接符 68"/>
          <p:cNvCxnSpPr>
            <a:cxnSpLocks/>
            <a:stCxn id="117" idx="2"/>
            <a:endCxn id="59" idx="0"/>
          </p:cNvCxnSpPr>
          <p:nvPr/>
        </p:nvCxnSpPr>
        <p:spPr>
          <a:xfrm>
            <a:off x="5585084" y="6162475"/>
            <a:ext cx="641136" cy="26066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cxnSpLocks/>
            <a:stCxn id="116" idx="2"/>
            <a:endCxn id="60" idx="0"/>
          </p:cNvCxnSpPr>
          <p:nvPr/>
        </p:nvCxnSpPr>
        <p:spPr>
          <a:xfrm flipH="1">
            <a:off x="3602604" y="6162475"/>
            <a:ext cx="633559" cy="26066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cxnSpLocks/>
            <a:stCxn id="116" idx="2"/>
            <a:endCxn id="62" idx="0"/>
          </p:cNvCxnSpPr>
          <p:nvPr/>
        </p:nvCxnSpPr>
        <p:spPr>
          <a:xfrm>
            <a:off x="4236163" y="6162475"/>
            <a:ext cx="22345" cy="26066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cxnSpLocks/>
            <a:stCxn id="116" idx="2"/>
            <a:endCxn id="63" idx="0"/>
          </p:cNvCxnSpPr>
          <p:nvPr/>
        </p:nvCxnSpPr>
        <p:spPr>
          <a:xfrm>
            <a:off x="4236163" y="6162475"/>
            <a:ext cx="678249" cy="26066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cxnSpLocks/>
            <a:stCxn id="117" idx="2"/>
            <a:endCxn id="65" idx="0"/>
          </p:cNvCxnSpPr>
          <p:nvPr/>
        </p:nvCxnSpPr>
        <p:spPr>
          <a:xfrm>
            <a:off x="5585084" y="6162475"/>
            <a:ext cx="1297041" cy="26066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cxnSpLocks/>
            <a:stCxn id="116" idx="2"/>
            <a:endCxn id="68" idx="0"/>
          </p:cNvCxnSpPr>
          <p:nvPr/>
        </p:nvCxnSpPr>
        <p:spPr>
          <a:xfrm>
            <a:off x="4236163" y="6162475"/>
            <a:ext cx="1334153" cy="26066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4660715" y="5492713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a[7]: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989255" y="59162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a[6]: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5338176" y="59162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a[3]: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8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4" name="直接连接符 123"/>
          <p:cNvCxnSpPr>
            <a:cxnSpLocks/>
            <a:stCxn id="115" idx="2"/>
            <a:endCxn id="116" idx="0"/>
          </p:cNvCxnSpPr>
          <p:nvPr/>
        </p:nvCxnSpPr>
        <p:spPr>
          <a:xfrm flipH="1">
            <a:off x="4236163" y="5738934"/>
            <a:ext cx="671460" cy="17732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cxnSpLocks/>
            <a:stCxn id="115" idx="2"/>
            <a:endCxn id="117" idx="0"/>
          </p:cNvCxnSpPr>
          <p:nvPr/>
        </p:nvCxnSpPr>
        <p:spPr>
          <a:xfrm>
            <a:off x="4907623" y="5738934"/>
            <a:ext cx="677461" cy="17732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12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25" grpId="0"/>
      <p:bldP spid="26" grpId="0"/>
      <p:bldP spid="58" grpId="0" animBg="1"/>
      <p:bldP spid="59" grpId="0" animBg="1"/>
      <p:bldP spid="60" grpId="0" animBg="1"/>
      <p:bldP spid="62" grpId="0" animBg="1"/>
      <p:bldP spid="63" grpId="0" animBg="1"/>
      <p:bldP spid="65" grpId="0" animBg="1"/>
      <p:bldP spid="68" grpId="0" animBg="1"/>
      <p:bldP spid="115" grpId="0" animBg="1"/>
      <p:bldP spid="116" grpId="0" animBg="1"/>
      <p:bldP spid="1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 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100" dirty="0"/>
              <a:t>快速排序的并行化</a:t>
            </a:r>
            <a:endParaRPr lang="en-US" altLang="zh-CN" sz="2100" dirty="0"/>
          </a:p>
          <a:p>
            <a:pPr lvl="1"/>
            <a:r>
              <a:rPr lang="zh-CN" altLang="en-US" sz="2100" dirty="0"/>
              <a:t>构造一级树时间：</a:t>
            </a:r>
            <a:r>
              <a:rPr lang="en-US" altLang="zh-CN" sz="2100" i="1" dirty="0"/>
              <a:t>O</a:t>
            </a:r>
            <a:r>
              <a:rPr lang="en-US" altLang="zh-CN" sz="2100" dirty="0"/>
              <a:t>(1)</a:t>
            </a:r>
          </a:p>
          <a:p>
            <a:pPr lvl="1"/>
            <a:r>
              <a:rPr lang="zh-CN" altLang="en-US" sz="2100" dirty="0"/>
              <a:t>平均树高：</a:t>
            </a:r>
            <a:r>
              <a:rPr lang="en-US" altLang="zh-CN" sz="2100" i="1" dirty="0"/>
              <a:t>O</a:t>
            </a:r>
            <a:r>
              <a:rPr lang="en-US" altLang="zh-CN" sz="2100" dirty="0"/>
              <a:t>(</a:t>
            </a:r>
            <a:r>
              <a:rPr lang="en-US" altLang="zh-CN" sz="2100" dirty="0" err="1"/>
              <a:t>log</a:t>
            </a:r>
            <a:r>
              <a:rPr lang="en-US" altLang="zh-CN" sz="2100" i="1" dirty="0" err="1"/>
              <a:t>n</a:t>
            </a:r>
            <a:r>
              <a:rPr lang="en-US" altLang="zh-CN" sz="2100" dirty="0"/>
              <a:t>)</a:t>
            </a:r>
          </a:p>
          <a:p>
            <a:pPr lvl="1"/>
            <a:r>
              <a:rPr lang="zh-CN" altLang="en-US" sz="2100" dirty="0"/>
              <a:t>平均时间复杂度：</a:t>
            </a:r>
            <a:r>
              <a:rPr lang="en-US" altLang="zh-CN" sz="2100" i="1" dirty="0"/>
              <a:t>O</a:t>
            </a:r>
            <a:r>
              <a:rPr lang="en-US" altLang="zh-CN" sz="2100" dirty="0"/>
              <a:t>(</a:t>
            </a:r>
            <a:r>
              <a:rPr lang="en-US" altLang="zh-CN" sz="2100" dirty="0" err="1"/>
              <a:t>log</a:t>
            </a:r>
            <a:r>
              <a:rPr lang="en-US" altLang="zh-CN" sz="2100" i="1" dirty="0" err="1"/>
              <a:t>n</a:t>
            </a:r>
            <a:r>
              <a:rPr lang="en-US" altLang="zh-CN" sz="2100" dirty="0"/>
              <a:t>)</a:t>
            </a:r>
          </a:p>
          <a:p>
            <a:pPr lvl="1"/>
            <a:r>
              <a:rPr lang="zh-CN" altLang="en-US" sz="2100" dirty="0"/>
              <a:t>并行中序遍历平均时间：</a:t>
            </a:r>
            <a:r>
              <a:rPr lang="en-US" altLang="zh-CN" sz="2100" i="1" dirty="0"/>
              <a:t>O</a:t>
            </a:r>
            <a:r>
              <a:rPr lang="en-US" altLang="zh-CN" sz="2100" dirty="0"/>
              <a:t>(</a:t>
            </a:r>
            <a:r>
              <a:rPr lang="en-US" altLang="zh-CN" sz="2100" dirty="0" err="1"/>
              <a:t>log</a:t>
            </a:r>
            <a:r>
              <a:rPr lang="en-US" altLang="zh-CN" sz="2100" i="1" dirty="0" err="1"/>
              <a:t>n</a:t>
            </a:r>
            <a:r>
              <a:rPr lang="en-US" altLang="zh-CN" sz="2100" dirty="0"/>
              <a:t>)</a:t>
            </a:r>
            <a:endParaRPr lang="zh-CN" altLang="en-US" sz="2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cxnSp>
        <p:nvCxnSpPr>
          <p:cNvPr id="6" name="直接连接符 5"/>
          <p:cNvCxnSpPr>
            <a:cxnSpLocks/>
            <a:stCxn id="15" idx="2"/>
            <a:endCxn id="16" idx="0"/>
          </p:cNvCxnSpPr>
          <p:nvPr/>
        </p:nvCxnSpPr>
        <p:spPr>
          <a:xfrm flipH="1">
            <a:off x="2199853" y="3851757"/>
            <a:ext cx="802328" cy="3083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  <a:stCxn id="15" idx="2"/>
            <a:endCxn id="19" idx="0"/>
          </p:cNvCxnSpPr>
          <p:nvPr/>
        </p:nvCxnSpPr>
        <p:spPr>
          <a:xfrm>
            <a:off x="3002181" y="3851757"/>
            <a:ext cx="792089" cy="3083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/>
            <a:stCxn id="16" idx="2"/>
            <a:endCxn id="21" idx="0"/>
          </p:cNvCxnSpPr>
          <p:nvPr/>
        </p:nvCxnSpPr>
        <p:spPr>
          <a:xfrm flipH="1">
            <a:off x="1850054" y="4406335"/>
            <a:ext cx="349799" cy="3930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cxnSpLocks/>
            <a:stCxn id="16" idx="2"/>
            <a:endCxn id="17" idx="0"/>
          </p:cNvCxnSpPr>
          <p:nvPr/>
        </p:nvCxnSpPr>
        <p:spPr>
          <a:xfrm>
            <a:off x="2199853" y="4406335"/>
            <a:ext cx="360040" cy="3930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  <a:stCxn id="19" idx="2"/>
            <a:endCxn id="20" idx="0"/>
          </p:cNvCxnSpPr>
          <p:nvPr/>
        </p:nvCxnSpPr>
        <p:spPr>
          <a:xfrm flipH="1">
            <a:off x="3456105" y="4406335"/>
            <a:ext cx="338165" cy="3930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/>
            <a:stCxn id="19" idx="2"/>
            <a:endCxn id="18" idx="0"/>
          </p:cNvCxnSpPr>
          <p:nvPr/>
        </p:nvCxnSpPr>
        <p:spPr>
          <a:xfrm>
            <a:off x="3794270" y="4406335"/>
            <a:ext cx="386807" cy="3930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cxnSpLocks/>
            <a:stCxn id="21" idx="2"/>
            <a:endCxn id="23" idx="0"/>
          </p:cNvCxnSpPr>
          <p:nvPr/>
        </p:nvCxnSpPr>
        <p:spPr>
          <a:xfrm>
            <a:off x="1850054" y="5045613"/>
            <a:ext cx="349799" cy="332162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cxnSpLocks/>
            <a:stCxn id="21" idx="2"/>
            <a:endCxn id="22" idx="0"/>
          </p:cNvCxnSpPr>
          <p:nvPr/>
        </p:nvCxnSpPr>
        <p:spPr>
          <a:xfrm flipH="1">
            <a:off x="1494389" y="5045613"/>
            <a:ext cx="355665" cy="335062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cxnSpLocks/>
            <a:stCxn id="22" idx="2"/>
            <a:endCxn id="24" idx="0"/>
          </p:cNvCxnSpPr>
          <p:nvPr/>
        </p:nvCxnSpPr>
        <p:spPr>
          <a:xfrm flipH="1">
            <a:off x="1201982" y="5626896"/>
            <a:ext cx="292407" cy="333418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683265" y="3605536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a[7]: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80937" y="4160114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a[6]: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40977" y="4799392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a[2]: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5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62161" y="4799392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a[1]: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9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75354" y="4160114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a[3]: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8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37189" y="4799392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a[8]: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7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31138" y="4799392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a[9]: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75473" y="5380675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a[5]: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80937" y="5377775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a[0]: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83066" y="5960314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a[4]: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42764" y="1037049"/>
            <a:ext cx="42972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lt"/>
              </a:rPr>
              <a:t>并行中序遍历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算法：</a:t>
            </a:r>
            <a:endParaRPr lang="nn-NO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d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n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]=0</a:t>
            </a:r>
            <a:endParaRPr lang="pt-BR" altLang="zh-CN" b="1" dirty="0">
              <a:latin typeface="+mn-lt"/>
              <a:ea typeface="新宋体" panose="02010609030101010101" pitchFamily="49" charset="-122"/>
            </a:endParaRPr>
          </a:p>
          <a:p>
            <a:r>
              <a:rPr lang="pt-BR" altLang="zh-CN" b="1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pt-BR" altLang="zh-CN" i="1" dirty="0">
                <a:latin typeface="+mn-lt"/>
                <a:ea typeface="新宋体" panose="02010609030101010101" pitchFamily="49" charset="-122"/>
              </a:rPr>
              <a:t>k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=</a:t>
            </a:r>
            <a:r>
              <a:rPr lang="pt-BR" altLang="zh-CN" i="1" dirty="0">
                <a:latin typeface="+mn-lt"/>
                <a:ea typeface="新宋体" panose="02010609030101010101" pitchFamily="49" charset="-122"/>
              </a:rPr>
              <a:t>h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; </a:t>
            </a:r>
            <a:r>
              <a:rPr lang="pt-BR" altLang="zh-CN" i="1" dirty="0">
                <a:latin typeface="+mn-lt"/>
                <a:ea typeface="新宋体" panose="02010609030101010101" pitchFamily="49" charset="-122"/>
              </a:rPr>
              <a:t>k</a:t>
            </a:r>
            <a:r>
              <a:rPr lang="en-US" altLang="zh-CN" dirty="0">
                <a:latin typeface="+mn-lt"/>
              </a:rPr>
              <a:t>&gt;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0; </a:t>
            </a:r>
            <a:r>
              <a:rPr lang="pt-BR" altLang="zh-CN" i="1" dirty="0">
                <a:latin typeface="+mn-lt"/>
                <a:ea typeface="新宋体" panose="02010609030101010101" pitchFamily="49" charset="-122"/>
              </a:rPr>
              <a:t>k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--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) //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h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为树高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</a:t>
            </a:r>
            <a:r>
              <a:rPr lang="en-US" altLang="zh-CN" b="1" dirty="0" err="1">
                <a:latin typeface="+mn-lt"/>
                <a:ea typeface="新宋体" panose="02010609030101010101" pitchFamily="49" charset="-122"/>
              </a:rPr>
              <a:t>parfor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=0; 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&lt;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n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; 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</a:t>
            </a:r>
            <a:r>
              <a:rPr lang="en-US" altLang="zh-CN" b="1" dirty="0"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l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]=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k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) //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l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为结点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在树中的层数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    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d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]=1+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d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LC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]]+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d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RC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]] //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d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为结点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的子树结点数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i="1" dirty="0">
                <a:latin typeface="+mn-lt"/>
                <a:ea typeface="新宋体" panose="02010609030101010101" pitchFamily="49" charset="-122"/>
                <a:cs typeface="Times New Roman"/>
              </a:rPr>
              <a:t>r</a:t>
            </a:r>
            <a:r>
              <a:rPr lang="en-US" altLang="zh-CN" dirty="0">
                <a:latin typeface="+mn-lt"/>
                <a:ea typeface="新宋体" panose="02010609030101010101" pitchFamily="49" charset="-122"/>
                <a:cs typeface="Times New Roman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  <a:cs typeface="Times New Roman"/>
              </a:rPr>
              <a:t>root</a:t>
            </a:r>
            <a:r>
              <a:rPr lang="en-US" altLang="zh-CN" dirty="0">
                <a:latin typeface="+mn-lt"/>
                <a:ea typeface="新宋体" panose="02010609030101010101" pitchFamily="49" charset="-122"/>
                <a:cs typeface="Times New Roman"/>
              </a:rPr>
              <a:t>]=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d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LC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root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]]</a:t>
            </a:r>
            <a:r>
              <a:rPr lang="en-US" altLang="zh-CN" dirty="0">
                <a:latin typeface="+mn-lt"/>
                <a:ea typeface="新宋体" panose="02010609030101010101" pitchFamily="49" charset="-122"/>
                <a:cs typeface="Times New Roman"/>
              </a:rPr>
              <a:t> //</a:t>
            </a:r>
            <a:r>
              <a:rPr lang="en-US" altLang="zh-CN" i="1" dirty="0">
                <a:latin typeface="+mn-lt"/>
                <a:ea typeface="新宋体" panose="02010609030101010101" pitchFamily="49" charset="-122"/>
                <a:cs typeface="Times New Roman"/>
              </a:rPr>
              <a:t>r</a:t>
            </a:r>
            <a:r>
              <a:rPr lang="en-US" altLang="zh-CN" dirty="0">
                <a:latin typeface="+mn-lt"/>
                <a:ea typeface="新宋体" panose="02010609030101010101" pitchFamily="49" charset="-122"/>
                <a:cs typeface="Times New Roman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  <a:cs typeface="Times New Roman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  <a:cs typeface="Times New Roman"/>
              </a:rPr>
              <a:t>]</a:t>
            </a:r>
            <a:r>
              <a:rPr lang="zh-CN" altLang="en-US" dirty="0">
                <a:latin typeface="+mn-lt"/>
                <a:ea typeface="新宋体" panose="02010609030101010101" pitchFamily="49" charset="-122"/>
                <a:cs typeface="Times New Roman"/>
              </a:rPr>
              <a:t>为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结点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的秩</a:t>
            </a:r>
            <a:endParaRPr lang="en-US" altLang="zh-CN" dirty="0">
              <a:latin typeface="+mn-lt"/>
              <a:ea typeface="新宋体" panose="02010609030101010101" pitchFamily="49" charset="-122"/>
              <a:cs typeface="Times New Roman"/>
            </a:endParaRPr>
          </a:p>
          <a:p>
            <a:r>
              <a:rPr lang="pt-BR" altLang="zh-CN" b="1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pt-BR" altLang="zh-CN" i="1" dirty="0">
                <a:latin typeface="+mn-lt"/>
                <a:ea typeface="新宋体" panose="02010609030101010101" pitchFamily="49" charset="-122"/>
              </a:rPr>
              <a:t>k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=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2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; </a:t>
            </a:r>
            <a:r>
              <a:rPr lang="pt-BR" altLang="zh-CN" i="1" dirty="0">
                <a:latin typeface="+mn-lt"/>
                <a:ea typeface="新宋体" panose="02010609030101010101" pitchFamily="49" charset="-122"/>
              </a:rPr>
              <a:t>k</a:t>
            </a:r>
            <a:r>
              <a:rPr lang="en-US" altLang="zh-CN" dirty="0">
                <a:latin typeface="+mn-lt"/>
              </a:rPr>
              <a:t>≤</a:t>
            </a:r>
            <a:r>
              <a:rPr lang="pt-BR" altLang="zh-CN" i="1" dirty="0">
                <a:latin typeface="+mn-lt"/>
                <a:ea typeface="新宋体" panose="02010609030101010101" pitchFamily="49" charset="-122"/>
              </a:rPr>
              <a:t>h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; </a:t>
            </a:r>
            <a:r>
              <a:rPr lang="pt-BR" altLang="zh-CN" i="1" dirty="0">
                <a:latin typeface="+mn-lt"/>
                <a:ea typeface="新宋体" panose="02010609030101010101" pitchFamily="49" charset="-122"/>
              </a:rPr>
              <a:t>k++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  <a:cs typeface="Times New Roman"/>
              </a:rPr>
              <a:t>    </a:t>
            </a:r>
            <a:r>
              <a:rPr lang="en-US" altLang="zh-CN" b="1" dirty="0" err="1">
                <a:latin typeface="+mn-lt"/>
                <a:ea typeface="新宋体" panose="02010609030101010101" pitchFamily="49" charset="-122"/>
              </a:rPr>
              <a:t>parfor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=0; 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&lt;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n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; 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</a:t>
            </a:r>
            <a:r>
              <a:rPr lang="en-US" altLang="zh-CN" b="1" dirty="0"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l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]=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k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    </a:t>
            </a:r>
            <a:r>
              <a:rPr lang="en-US" altLang="zh-CN" b="1" dirty="0"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LC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f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]]=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) </a:t>
            </a:r>
            <a:r>
              <a:rPr lang="en-US" altLang="zh-CN" dirty="0">
                <a:latin typeface="+mn-lt"/>
              </a:rPr>
              <a:t>//</a:t>
            </a:r>
            <a:r>
              <a:rPr lang="zh-CN" altLang="zh-CN" dirty="0">
                <a:latin typeface="+mn-lt"/>
              </a:rPr>
              <a:t>父结点的左孩子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        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]=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f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]]-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d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RC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]]-1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    </a:t>
            </a:r>
            <a:r>
              <a:rPr lang="en-US" altLang="zh-CN" b="1" dirty="0">
                <a:latin typeface="+mn-lt"/>
                <a:ea typeface="新宋体" panose="02010609030101010101" pitchFamily="49" charset="-122"/>
              </a:rPr>
              <a:t>else </a:t>
            </a:r>
            <a:r>
              <a:rPr lang="en-US" altLang="zh-CN" dirty="0">
                <a:latin typeface="+mn-lt"/>
              </a:rPr>
              <a:t>//</a:t>
            </a:r>
            <a:r>
              <a:rPr lang="zh-CN" altLang="zh-CN" dirty="0">
                <a:latin typeface="+mn-lt"/>
              </a:rPr>
              <a:t>父结点的</a:t>
            </a:r>
            <a:r>
              <a:rPr lang="zh-CN" altLang="en-US" dirty="0">
                <a:latin typeface="+mn-lt"/>
              </a:rPr>
              <a:t>右</a:t>
            </a:r>
            <a:r>
              <a:rPr lang="zh-CN" altLang="zh-CN" dirty="0">
                <a:latin typeface="+mn-lt"/>
              </a:rPr>
              <a:t>孩子</a:t>
            </a:r>
            <a:endParaRPr lang="en-US" altLang="zh-CN" b="1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        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]=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f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]]+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d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LC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]]+1</a:t>
            </a:r>
          </a:p>
          <a:p>
            <a:r>
              <a:rPr lang="en-US" altLang="zh-CN" b="1" dirty="0" err="1">
                <a:latin typeface="+mn-lt"/>
                <a:ea typeface="新宋体" panose="02010609030101010101" pitchFamily="49" charset="-122"/>
              </a:rPr>
              <a:t>parfor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=0; 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&lt;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n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; 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a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]]=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a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</a:t>
            </a:r>
            <a:endParaRPr lang="en-US" altLang="zh-CN" dirty="0">
              <a:latin typeface="+mn-lt"/>
              <a:cs typeface="Times New Roman"/>
            </a:endParaRPr>
          </a:p>
        </p:txBody>
      </p:sp>
      <p:cxnSp>
        <p:nvCxnSpPr>
          <p:cNvPr id="28" name="直接箭头连接符 27"/>
          <p:cNvCxnSpPr>
            <a:cxnSpLocks/>
          </p:cNvCxnSpPr>
          <p:nvPr/>
        </p:nvCxnSpPr>
        <p:spPr>
          <a:xfrm flipV="1">
            <a:off x="804994" y="3522731"/>
            <a:ext cx="0" cy="2736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09287" y="5926799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</a:rPr>
              <a:t>l</a:t>
            </a:r>
            <a:r>
              <a:rPr lang="en-US" altLang="zh-CN" sz="1600" dirty="0">
                <a:latin typeface="+mn-lt"/>
              </a:rPr>
              <a:t>=5</a:t>
            </a:r>
            <a:endParaRPr lang="zh-CN" altLang="en-US" sz="1600" dirty="0">
              <a:latin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09287" y="5331608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</a:rPr>
              <a:t>l</a:t>
            </a:r>
            <a:r>
              <a:rPr lang="en-US" altLang="zh-CN" sz="1600" dirty="0">
                <a:latin typeface="+mn-lt"/>
              </a:rPr>
              <a:t>=4</a:t>
            </a:r>
            <a:endParaRPr lang="zh-CN" altLang="en-US" sz="1600" dirty="0">
              <a:latin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09287" y="4753225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</a:rPr>
              <a:t>l</a:t>
            </a:r>
            <a:r>
              <a:rPr lang="en-US" altLang="zh-CN" sz="1600" dirty="0">
                <a:latin typeface="+mn-lt"/>
              </a:rPr>
              <a:t>=3</a:t>
            </a:r>
            <a:endParaRPr lang="zh-CN" altLang="en-US" sz="1600" dirty="0">
              <a:latin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09287" y="4113947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</a:rPr>
              <a:t>l</a:t>
            </a:r>
            <a:r>
              <a:rPr lang="en-US" altLang="zh-CN" sz="1600" dirty="0">
                <a:latin typeface="+mn-lt"/>
              </a:rPr>
              <a:t>=2</a:t>
            </a:r>
            <a:endParaRPr lang="zh-CN" altLang="en-US" sz="1600" dirty="0">
              <a:latin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09287" y="3554918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</a:rPr>
              <a:t>l</a:t>
            </a:r>
            <a:r>
              <a:rPr lang="en-US" altLang="zh-CN" sz="1600" dirty="0">
                <a:latin typeface="+mn-lt"/>
              </a:rPr>
              <a:t>=1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37" name="直接箭头连接符 36"/>
          <p:cNvCxnSpPr>
            <a:cxnSpLocks/>
          </p:cNvCxnSpPr>
          <p:nvPr/>
        </p:nvCxnSpPr>
        <p:spPr>
          <a:xfrm flipV="1">
            <a:off x="4553742" y="3554918"/>
            <a:ext cx="0" cy="273630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41674" y="570584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156145" y="512816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828946" y="512358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11439" y="454975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04874" y="454979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455361" y="390917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820135" y="454979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874988" y="390544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116083" y="454944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652027" y="335105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10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066826" y="3354884"/>
            <a:ext cx="28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288474" y="3908526"/>
            <a:ext cx="28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865843" y="3909228"/>
            <a:ext cx="28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8</a:t>
            </a:r>
            <a:endParaRPr lang="zh-CN" altLang="en-US" sz="1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936322" y="4546890"/>
            <a:ext cx="28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649696" y="4547193"/>
            <a:ext cx="28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5</a:t>
            </a:r>
            <a:endParaRPr lang="zh-CN" altLang="en-US" sz="1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549077" y="4546297"/>
            <a:ext cx="28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7</a:t>
            </a:r>
            <a:endParaRPr lang="zh-CN" altLang="en-US" sz="1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250129" y="4549445"/>
            <a:ext cx="28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9</a:t>
            </a:r>
            <a:endParaRPr lang="zh-CN" altLang="en-US" sz="1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85416" y="5130350"/>
            <a:ext cx="28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284697" y="5127081"/>
            <a:ext cx="28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292937" y="5708561"/>
            <a:ext cx="28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0</a:t>
            </a:r>
            <a:endParaRPr lang="zh-CN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844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1" grpId="0"/>
      <p:bldP spid="32" grpId="0"/>
      <p:bldP spid="33" grpId="0"/>
      <p:bldP spid="34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 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PSRS</a:t>
            </a:r>
            <a:r>
              <a:rPr lang="zh-CN" altLang="en-US" dirty="0"/>
              <a:t>排序算法</a:t>
            </a:r>
            <a:endParaRPr lang="en-US" altLang="zh-CN" dirty="0"/>
          </a:p>
          <a:p>
            <a:pPr lvl="1"/>
            <a:r>
              <a:rPr lang="en-US" altLang="zh-CN" i="1" dirty="0"/>
              <a:t>p</a:t>
            </a:r>
            <a:r>
              <a:rPr lang="zh-CN" altLang="en-US" dirty="0"/>
              <a:t>个处理器，</a:t>
            </a:r>
            <a:r>
              <a:rPr lang="en-US" altLang="zh-CN" i="1" dirty="0" err="1"/>
              <a:t>p</a:t>
            </a:r>
            <a:r>
              <a:rPr lang="en-US" altLang="zh-CN" dirty="0" err="1"/>
              <a:t>≪</a:t>
            </a:r>
            <a:r>
              <a:rPr lang="en-US" altLang="zh-CN" i="1" dirty="0" err="1"/>
              <a:t>n</a:t>
            </a:r>
            <a:endParaRPr lang="en-US" altLang="zh-CN" i="1" dirty="0"/>
          </a:p>
          <a:p>
            <a:pPr lvl="1"/>
            <a:r>
              <a:rPr lang="zh-CN" altLang="en-US" dirty="0"/>
              <a:t>算法描述</a:t>
            </a:r>
            <a:endParaRPr lang="en-US" altLang="zh-CN" dirty="0"/>
          </a:p>
          <a:p>
            <a:pPr lvl="2"/>
            <a:r>
              <a:rPr lang="zh-CN" altLang="en-US" dirty="0"/>
              <a:t>均匀划分</a:t>
            </a:r>
            <a:r>
              <a:rPr lang="en-US" altLang="zh-CN" dirty="0"/>
              <a:t>: </a:t>
            </a:r>
            <a:r>
              <a:rPr lang="en-US" altLang="zh-CN" i="1" dirty="0"/>
              <a:t>n</a:t>
            </a:r>
            <a:r>
              <a:rPr lang="zh-CN" altLang="en-US" dirty="0"/>
              <a:t>个元素均匀地划分成</a:t>
            </a:r>
            <a:r>
              <a:rPr lang="en-US" altLang="zh-CN" i="1" dirty="0"/>
              <a:t>p</a:t>
            </a:r>
            <a:r>
              <a:rPr lang="zh-CN" altLang="en-US" dirty="0"/>
              <a:t>段，每台处理器有</a:t>
            </a:r>
            <a:r>
              <a:rPr lang="en-US" altLang="zh-CN" i="1" dirty="0"/>
              <a:t>n</a:t>
            </a:r>
            <a:r>
              <a:rPr lang="en-US" altLang="zh-CN" dirty="0"/>
              <a:t>/</a:t>
            </a:r>
            <a:r>
              <a:rPr lang="en-US" altLang="zh-CN" i="1" dirty="0"/>
              <a:t>p</a:t>
            </a:r>
            <a:r>
              <a:rPr lang="zh-CN" altLang="en-US" dirty="0"/>
              <a:t>个元素</a:t>
            </a:r>
            <a:endParaRPr lang="en-US" altLang="zh-CN" dirty="0"/>
          </a:p>
          <a:p>
            <a:pPr lvl="2"/>
            <a:r>
              <a:rPr lang="zh-CN" altLang="en-US" dirty="0"/>
              <a:t>局部排序</a:t>
            </a:r>
            <a:r>
              <a:rPr lang="en-US" altLang="zh-CN" dirty="0"/>
              <a:t>: </a:t>
            </a:r>
            <a:r>
              <a:rPr lang="zh-CN" altLang="en-US" dirty="0"/>
              <a:t>各处理器利用串行排序算法，排序</a:t>
            </a:r>
            <a:r>
              <a:rPr lang="en-US" altLang="zh-CN" i="1" dirty="0"/>
              <a:t>n</a:t>
            </a:r>
            <a:r>
              <a:rPr lang="en-US" altLang="zh-CN" dirty="0"/>
              <a:t>/</a:t>
            </a:r>
            <a:r>
              <a:rPr lang="en-US" altLang="zh-CN" i="1" dirty="0"/>
              <a:t>p</a:t>
            </a:r>
            <a:r>
              <a:rPr lang="zh-CN" altLang="en-US" dirty="0"/>
              <a:t>个数</a:t>
            </a:r>
            <a:endParaRPr lang="en-US" altLang="zh-CN" dirty="0"/>
          </a:p>
          <a:p>
            <a:pPr lvl="2"/>
            <a:r>
              <a:rPr lang="zh-CN" altLang="en-US" dirty="0"/>
              <a:t>正则采样</a:t>
            </a:r>
            <a:r>
              <a:rPr lang="en-US" altLang="zh-CN" dirty="0"/>
              <a:t>: </a:t>
            </a:r>
            <a:r>
              <a:rPr lang="zh-CN" altLang="en-US" dirty="0"/>
              <a:t>每台处理器各从自己的有序段中选取</a:t>
            </a:r>
            <a:r>
              <a:rPr lang="en-US" altLang="zh-CN" i="1" dirty="0"/>
              <a:t>p</a:t>
            </a:r>
            <a:r>
              <a:rPr lang="zh-CN" altLang="en-US" dirty="0"/>
              <a:t>个样本元素</a:t>
            </a:r>
            <a:r>
              <a:rPr lang="en-US" altLang="zh-CN" dirty="0"/>
              <a:t>(</a:t>
            </a:r>
            <a:r>
              <a:rPr lang="zh-CN" altLang="en-US" dirty="0"/>
              <a:t>各段的第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i="1" dirty="0"/>
              <a:t>n</a:t>
            </a:r>
            <a:r>
              <a:rPr lang="en-US" altLang="zh-CN" dirty="0"/>
              <a:t>/</a:t>
            </a:r>
            <a:r>
              <a:rPr lang="en-US" altLang="zh-CN" i="1" dirty="0"/>
              <a:t>p</a:t>
            </a:r>
            <a:r>
              <a:rPr lang="en-US" altLang="zh-CN" baseline="30000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en-US" altLang="zh-CN" i="1" dirty="0"/>
              <a:t>n</a:t>
            </a:r>
            <a:r>
              <a:rPr lang="en-US" altLang="zh-CN" dirty="0"/>
              <a:t>/</a:t>
            </a:r>
            <a:r>
              <a:rPr lang="en-US" altLang="zh-CN" i="1" dirty="0"/>
              <a:t>p</a:t>
            </a:r>
            <a:r>
              <a:rPr lang="en-US" altLang="zh-CN" baseline="30000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  <a:r>
              <a:rPr lang="zh-CN" altLang="en-US" dirty="0"/>
              <a:t>个元素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样本排序</a:t>
            </a:r>
            <a:r>
              <a:rPr lang="en-US" altLang="zh-CN" dirty="0"/>
              <a:t>: </a:t>
            </a:r>
            <a:r>
              <a:rPr lang="zh-CN" altLang="en-US" dirty="0"/>
              <a:t>用一台处理器将所有</a:t>
            </a:r>
            <a:r>
              <a:rPr lang="en-US" altLang="zh-CN" i="1" dirty="0"/>
              <a:t>p</a:t>
            </a:r>
            <a:r>
              <a:rPr lang="en-US" altLang="zh-CN" baseline="30000" dirty="0"/>
              <a:t>2</a:t>
            </a:r>
            <a:r>
              <a:rPr lang="zh-CN" altLang="en-US" dirty="0"/>
              <a:t>个样本元素用串行排序算法排序之</a:t>
            </a:r>
            <a:endParaRPr lang="en-US" altLang="zh-CN" dirty="0"/>
          </a:p>
          <a:p>
            <a:pPr lvl="2"/>
            <a:r>
              <a:rPr lang="zh-CN" altLang="en-US" dirty="0"/>
              <a:t>选择主元</a:t>
            </a:r>
            <a:r>
              <a:rPr lang="en-US" altLang="zh-CN" dirty="0"/>
              <a:t>: </a:t>
            </a:r>
            <a:r>
              <a:rPr lang="zh-CN" altLang="en-US" dirty="0"/>
              <a:t>用一台处理器从</a:t>
            </a:r>
            <a:r>
              <a:rPr lang="en-US" altLang="zh-CN" i="1" dirty="0"/>
              <a:t>p</a:t>
            </a:r>
            <a:r>
              <a:rPr lang="en-US" altLang="zh-CN" baseline="30000" dirty="0"/>
              <a:t>2</a:t>
            </a:r>
            <a:r>
              <a:rPr lang="zh-CN" altLang="en-US" dirty="0"/>
              <a:t>个样本元素中选取</a:t>
            </a:r>
            <a:r>
              <a:rPr lang="en-US" altLang="zh-CN" i="1" dirty="0"/>
              <a:t>p</a:t>
            </a:r>
            <a:r>
              <a:rPr lang="en-US" altLang="zh-CN" dirty="0"/>
              <a:t>-1</a:t>
            </a:r>
            <a:r>
              <a:rPr lang="zh-CN" altLang="en-US" dirty="0"/>
              <a:t>个主元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i="1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en-US" altLang="zh-CN" i="1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  <a:r>
              <a:rPr lang="zh-CN" altLang="en-US" dirty="0"/>
              <a:t>个元素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主元划分</a:t>
            </a:r>
            <a:r>
              <a:rPr lang="en-US" altLang="zh-CN" dirty="0"/>
              <a:t>: </a:t>
            </a:r>
            <a:r>
              <a:rPr lang="zh-CN" altLang="en-US" dirty="0"/>
              <a:t>各处理器按主元将各自的有序段划分成</a:t>
            </a:r>
            <a:r>
              <a:rPr lang="en-US" altLang="zh-CN" i="1" dirty="0"/>
              <a:t>p</a:t>
            </a:r>
            <a:r>
              <a:rPr lang="zh-CN" altLang="en-US" dirty="0"/>
              <a:t>段</a:t>
            </a:r>
            <a:endParaRPr lang="en-US" altLang="zh-CN" dirty="0"/>
          </a:p>
          <a:p>
            <a:pPr lvl="2"/>
            <a:r>
              <a:rPr lang="zh-CN" altLang="en-US" dirty="0"/>
              <a:t>归并排序</a:t>
            </a:r>
            <a:r>
              <a:rPr lang="en-US" altLang="zh-CN" dirty="0"/>
              <a:t>: </a:t>
            </a:r>
            <a:r>
              <a:rPr lang="zh-CN" altLang="en-US" dirty="0"/>
              <a:t>各处理器对各段施行归并排序</a:t>
            </a:r>
            <a:endParaRPr lang="en-US" altLang="zh-CN" dirty="0"/>
          </a:p>
          <a:p>
            <a:pPr lvl="1"/>
            <a:r>
              <a:rPr lang="zh-CN" altLang="en-US" dirty="0"/>
              <a:t>平均时间复杂度？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43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altLang="zh-CN" dirty="0"/>
              <a:t>6.8 </a:t>
            </a:r>
            <a:r>
              <a:rPr lang="zh-CN" altLang="en-US" dirty="0"/>
              <a:t>排序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</p:spPr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099192"/>
              </p:ext>
            </p:extLst>
          </p:nvPr>
        </p:nvGraphicFramePr>
        <p:xfrm>
          <a:off x="1439236" y="1178873"/>
          <a:ext cx="7200009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6958388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188331295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63869118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59089453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10687114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82246872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69869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09608992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1060760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直接箭头连接符 21"/>
          <p:cNvCxnSpPr>
            <a:cxnSpLocks/>
            <a:endCxn id="31" idx="0"/>
          </p:cNvCxnSpPr>
          <p:nvPr/>
        </p:nvCxnSpPr>
        <p:spPr>
          <a:xfrm>
            <a:off x="2619919" y="1417411"/>
            <a:ext cx="0" cy="20650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cxnSpLocks/>
          </p:cNvCxnSpPr>
          <p:nvPr/>
        </p:nvCxnSpPr>
        <p:spPr>
          <a:xfrm>
            <a:off x="3835729" y="1104363"/>
            <a:ext cx="0" cy="416469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2183906" y="1623920"/>
            <a:ext cx="872026" cy="19906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排序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894078" y="1554173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+mn-lt"/>
                <a:cs typeface="Times New Roman" panose="02020603050405020304" pitchFamily="18" charset="0"/>
              </a:rPr>
              <a:t>0</a:t>
            </a:r>
            <a:endParaRPr lang="zh-CN" altLang="en-US" sz="1600" baseline="-25000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88" name="直接连接符 87"/>
          <p:cNvCxnSpPr>
            <a:cxnSpLocks/>
          </p:cNvCxnSpPr>
          <p:nvPr/>
        </p:nvCxnSpPr>
        <p:spPr>
          <a:xfrm>
            <a:off x="6236767" y="1104363"/>
            <a:ext cx="0" cy="416469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50066"/>
              </p:ext>
            </p:extLst>
          </p:nvPr>
        </p:nvGraphicFramePr>
        <p:xfrm>
          <a:off x="1441447" y="2038857"/>
          <a:ext cx="7200009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6958388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188331295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63869118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59089453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10687114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82246872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69869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09608992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1060760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1" name="直接连接符 90"/>
          <p:cNvCxnSpPr>
            <a:cxnSpLocks/>
          </p:cNvCxnSpPr>
          <p:nvPr/>
        </p:nvCxnSpPr>
        <p:spPr>
          <a:xfrm>
            <a:off x="3837940" y="1964347"/>
            <a:ext cx="0" cy="416469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cxnSpLocks/>
          </p:cNvCxnSpPr>
          <p:nvPr/>
        </p:nvCxnSpPr>
        <p:spPr>
          <a:xfrm>
            <a:off x="6238978" y="1964347"/>
            <a:ext cx="0" cy="416469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cxnSpLocks/>
            <a:stCxn id="31" idx="4"/>
          </p:cNvCxnSpPr>
          <p:nvPr/>
        </p:nvCxnSpPr>
        <p:spPr>
          <a:xfrm>
            <a:off x="2619919" y="1822980"/>
            <a:ext cx="0" cy="21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cxnSpLocks/>
            <a:endCxn id="101" idx="0"/>
          </p:cNvCxnSpPr>
          <p:nvPr/>
        </p:nvCxnSpPr>
        <p:spPr>
          <a:xfrm>
            <a:off x="5039605" y="1420185"/>
            <a:ext cx="0" cy="20650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椭圆 100"/>
          <p:cNvSpPr/>
          <p:nvPr/>
        </p:nvSpPr>
        <p:spPr>
          <a:xfrm>
            <a:off x="4603592" y="1626694"/>
            <a:ext cx="872026" cy="19906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排序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4313764" y="1556947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+mn-lt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103" name="直接箭头连接符 102"/>
          <p:cNvCxnSpPr>
            <a:cxnSpLocks/>
            <a:stCxn id="101" idx="4"/>
          </p:cNvCxnSpPr>
          <p:nvPr/>
        </p:nvCxnSpPr>
        <p:spPr>
          <a:xfrm>
            <a:off x="5039605" y="1825754"/>
            <a:ext cx="0" cy="21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cxnSpLocks/>
            <a:endCxn id="105" idx="0"/>
          </p:cNvCxnSpPr>
          <p:nvPr/>
        </p:nvCxnSpPr>
        <p:spPr>
          <a:xfrm>
            <a:off x="7446165" y="1417411"/>
            <a:ext cx="0" cy="20650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7010152" y="1623920"/>
            <a:ext cx="872026" cy="19906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排序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6720324" y="1554173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+mn-lt"/>
                <a:cs typeface="Times New Roman" panose="02020603050405020304" pitchFamily="18" charset="0"/>
              </a:rPr>
              <a:t>2</a:t>
            </a:r>
            <a:endParaRPr lang="zh-CN" altLang="en-US" sz="1600" baseline="-25000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107" name="直接箭头连接符 106"/>
          <p:cNvCxnSpPr>
            <a:cxnSpLocks/>
            <a:stCxn id="105" idx="4"/>
          </p:cNvCxnSpPr>
          <p:nvPr/>
        </p:nvCxnSpPr>
        <p:spPr>
          <a:xfrm>
            <a:off x="7446165" y="1822980"/>
            <a:ext cx="0" cy="21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930068"/>
              </p:ext>
            </p:extLst>
          </p:nvPr>
        </p:nvGraphicFramePr>
        <p:xfrm>
          <a:off x="3839676" y="2917984"/>
          <a:ext cx="2400003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9" name="直接箭头连接符 108"/>
          <p:cNvCxnSpPr>
            <a:cxnSpLocks/>
          </p:cNvCxnSpPr>
          <p:nvPr/>
        </p:nvCxnSpPr>
        <p:spPr>
          <a:xfrm>
            <a:off x="1547664" y="2282698"/>
            <a:ext cx="2421796" cy="63528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cxnSpLocks/>
          </p:cNvCxnSpPr>
          <p:nvPr/>
        </p:nvCxnSpPr>
        <p:spPr>
          <a:xfrm>
            <a:off x="2411760" y="2282697"/>
            <a:ext cx="1817708" cy="6352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cxnSpLocks/>
          </p:cNvCxnSpPr>
          <p:nvPr/>
        </p:nvCxnSpPr>
        <p:spPr>
          <a:xfrm>
            <a:off x="3153805" y="2282697"/>
            <a:ext cx="1319503" cy="6352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cxnSpLocks/>
          </p:cNvCxnSpPr>
          <p:nvPr/>
        </p:nvCxnSpPr>
        <p:spPr>
          <a:xfrm>
            <a:off x="3969460" y="2282697"/>
            <a:ext cx="818564" cy="6352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cxnSpLocks/>
            <a:endCxn id="108" idx="0"/>
          </p:cNvCxnSpPr>
          <p:nvPr/>
        </p:nvCxnSpPr>
        <p:spPr>
          <a:xfrm>
            <a:off x="4788024" y="2282697"/>
            <a:ext cx="251653" cy="6352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cxnSpLocks/>
          </p:cNvCxnSpPr>
          <p:nvPr/>
        </p:nvCxnSpPr>
        <p:spPr>
          <a:xfrm flipH="1">
            <a:off x="5292080" y="2282697"/>
            <a:ext cx="288032" cy="6352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cxnSpLocks/>
          </p:cNvCxnSpPr>
          <p:nvPr/>
        </p:nvCxnSpPr>
        <p:spPr>
          <a:xfrm flipH="1">
            <a:off x="5580112" y="2282697"/>
            <a:ext cx="792088" cy="6352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cxnSpLocks/>
          </p:cNvCxnSpPr>
          <p:nvPr/>
        </p:nvCxnSpPr>
        <p:spPr>
          <a:xfrm flipH="1">
            <a:off x="5809265" y="2282697"/>
            <a:ext cx="1355023" cy="6352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cxnSpLocks/>
          </p:cNvCxnSpPr>
          <p:nvPr/>
        </p:nvCxnSpPr>
        <p:spPr>
          <a:xfrm flipH="1">
            <a:off x="6084168" y="2282697"/>
            <a:ext cx="1872208" cy="6352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6" name="表格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12306"/>
              </p:ext>
            </p:extLst>
          </p:nvPr>
        </p:nvGraphicFramePr>
        <p:xfrm>
          <a:off x="3835729" y="3588448"/>
          <a:ext cx="2400003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表格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19219"/>
              </p:ext>
            </p:extLst>
          </p:nvPr>
        </p:nvGraphicFramePr>
        <p:xfrm>
          <a:off x="4769063" y="4122253"/>
          <a:ext cx="533334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8" name="直接箭头连接符 137"/>
          <p:cNvCxnSpPr>
            <a:cxnSpLocks/>
          </p:cNvCxnSpPr>
          <p:nvPr/>
        </p:nvCxnSpPr>
        <p:spPr>
          <a:xfrm>
            <a:off x="4769064" y="3832289"/>
            <a:ext cx="107049" cy="2831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cxnSpLocks/>
          </p:cNvCxnSpPr>
          <p:nvPr/>
        </p:nvCxnSpPr>
        <p:spPr>
          <a:xfrm flipH="1">
            <a:off x="5148064" y="3825757"/>
            <a:ext cx="432050" cy="29649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cxnSpLocks/>
            <a:stCxn id="108" idx="2"/>
            <a:endCxn id="146" idx="0"/>
          </p:cNvCxnSpPr>
          <p:nvPr/>
        </p:nvCxnSpPr>
        <p:spPr>
          <a:xfrm>
            <a:off x="5039677" y="3161824"/>
            <a:ext cx="0" cy="1133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/>
          <p:cNvSpPr/>
          <p:nvPr/>
        </p:nvSpPr>
        <p:spPr>
          <a:xfrm>
            <a:off x="4608211" y="3275215"/>
            <a:ext cx="872026" cy="19906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排序</a:t>
            </a:r>
          </a:p>
        </p:txBody>
      </p:sp>
      <p:sp>
        <p:nvSpPr>
          <p:cNvPr id="147" name="文本框 146"/>
          <p:cNvSpPr txBox="1"/>
          <p:nvPr/>
        </p:nvSpPr>
        <p:spPr>
          <a:xfrm>
            <a:off x="4334251" y="3204943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+mn-lt"/>
                <a:cs typeface="Times New Roman" panose="02020603050405020304" pitchFamily="18" charset="0"/>
              </a:rPr>
              <a:t>0</a:t>
            </a:r>
            <a:endParaRPr lang="zh-CN" altLang="en-US" sz="1600" baseline="-25000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148" name="直接箭头连接符 147"/>
          <p:cNvCxnSpPr>
            <a:cxnSpLocks/>
            <a:stCxn id="146" idx="4"/>
            <a:endCxn id="136" idx="0"/>
          </p:cNvCxnSpPr>
          <p:nvPr/>
        </p:nvCxnSpPr>
        <p:spPr>
          <a:xfrm flipH="1">
            <a:off x="5035730" y="3474275"/>
            <a:ext cx="0" cy="11417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表格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52748"/>
              </p:ext>
            </p:extLst>
          </p:nvPr>
        </p:nvGraphicFramePr>
        <p:xfrm>
          <a:off x="1435725" y="4838835"/>
          <a:ext cx="7200009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6958388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188331295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63869118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59089453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10687114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82246872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69869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09608992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1060760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8" name="直接连接符 157"/>
          <p:cNvCxnSpPr>
            <a:cxnSpLocks/>
          </p:cNvCxnSpPr>
          <p:nvPr/>
        </p:nvCxnSpPr>
        <p:spPr>
          <a:xfrm>
            <a:off x="3832218" y="4764325"/>
            <a:ext cx="0" cy="416469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cxnSpLocks/>
          </p:cNvCxnSpPr>
          <p:nvPr/>
        </p:nvCxnSpPr>
        <p:spPr>
          <a:xfrm>
            <a:off x="6233256" y="4764325"/>
            <a:ext cx="0" cy="416469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cxnSpLocks/>
          </p:cNvCxnSpPr>
          <p:nvPr/>
        </p:nvCxnSpPr>
        <p:spPr>
          <a:xfrm flipH="1">
            <a:off x="2195736" y="4366094"/>
            <a:ext cx="2680378" cy="47274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cxnSpLocks/>
          </p:cNvCxnSpPr>
          <p:nvPr/>
        </p:nvCxnSpPr>
        <p:spPr>
          <a:xfrm flipH="1">
            <a:off x="4355976" y="4366093"/>
            <a:ext cx="520138" cy="472742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cxnSpLocks/>
          </p:cNvCxnSpPr>
          <p:nvPr/>
        </p:nvCxnSpPr>
        <p:spPr>
          <a:xfrm>
            <a:off x="4876114" y="4366093"/>
            <a:ext cx="2432190" cy="472742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cxnSpLocks/>
          </p:cNvCxnSpPr>
          <p:nvPr/>
        </p:nvCxnSpPr>
        <p:spPr>
          <a:xfrm flipH="1">
            <a:off x="2987824" y="4366093"/>
            <a:ext cx="2160240" cy="472742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cxnSpLocks/>
          </p:cNvCxnSpPr>
          <p:nvPr/>
        </p:nvCxnSpPr>
        <p:spPr>
          <a:xfrm>
            <a:off x="5148064" y="4366093"/>
            <a:ext cx="576064" cy="472742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>
            <a:cxnSpLocks/>
          </p:cNvCxnSpPr>
          <p:nvPr/>
        </p:nvCxnSpPr>
        <p:spPr>
          <a:xfrm>
            <a:off x="5148064" y="4366093"/>
            <a:ext cx="2664296" cy="472742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3" name="表格 1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402219"/>
              </p:ext>
            </p:extLst>
          </p:nvPr>
        </p:nvGraphicFramePr>
        <p:xfrm>
          <a:off x="1435724" y="5926437"/>
          <a:ext cx="7200009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6958388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188331295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63869118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59089453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10687114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82246872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69869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09608992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1060760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5" name="直接连接符 184"/>
          <p:cNvCxnSpPr/>
          <p:nvPr/>
        </p:nvCxnSpPr>
        <p:spPr>
          <a:xfrm>
            <a:off x="1571547" y="5263181"/>
            <a:ext cx="482453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cxnSpLocks/>
          </p:cNvCxnSpPr>
          <p:nvPr/>
        </p:nvCxnSpPr>
        <p:spPr>
          <a:xfrm>
            <a:off x="1571547" y="5082675"/>
            <a:ext cx="0" cy="1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cxnSpLocks/>
          </p:cNvCxnSpPr>
          <p:nvPr/>
        </p:nvCxnSpPr>
        <p:spPr>
          <a:xfrm>
            <a:off x="3969610" y="5078879"/>
            <a:ext cx="0" cy="1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cxnSpLocks/>
          </p:cNvCxnSpPr>
          <p:nvPr/>
        </p:nvCxnSpPr>
        <p:spPr>
          <a:xfrm>
            <a:off x="6392355" y="5078879"/>
            <a:ext cx="0" cy="1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cxnSpLocks/>
          </p:cNvCxnSpPr>
          <p:nvPr/>
        </p:nvCxnSpPr>
        <p:spPr>
          <a:xfrm flipH="1">
            <a:off x="1571550" y="5255304"/>
            <a:ext cx="2410477" cy="671133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椭圆 199"/>
          <p:cNvSpPr/>
          <p:nvPr/>
        </p:nvSpPr>
        <p:spPr>
          <a:xfrm>
            <a:off x="1765484" y="5629321"/>
            <a:ext cx="872026" cy="19906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归并</a:t>
            </a:r>
          </a:p>
        </p:txBody>
      </p:sp>
      <p:sp>
        <p:nvSpPr>
          <p:cNvPr id="201" name="文本框 200"/>
          <p:cNvSpPr txBox="1"/>
          <p:nvPr/>
        </p:nvSpPr>
        <p:spPr>
          <a:xfrm>
            <a:off x="1475656" y="5559574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+mn-lt"/>
                <a:cs typeface="Times New Roman" panose="02020603050405020304" pitchFamily="18" charset="0"/>
              </a:rPr>
              <a:t>0</a:t>
            </a:r>
            <a:endParaRPr lang="zh-CN" altLang="en-US" sz="1600" baseline="-25000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203" name="直接连接符 202"/>
          <p:cNvCxnSpPr/>
          <p:nvPr/>
        </p:nvCxnSpPr>
        <p:spPr>
          <a:xfrm>
            <a:off x="2366002" y="5371100"/>
            <a:ext cx="5076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cxnSpLocks/>
          </p:cNvCxnSpPr>
          <p:nvPr/>
        </p:nvCxnSpPr>
        <p:spPr>
          <a:xfrm>
            <a:off x="2366002" y="5084165"/>
            <a:ext cx="0" cy="288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cxnSpLocks/>
          </p:cNvCxnSpPr>
          <p:nvPr/>
        </p:nvCxnSpPr>
        <p:spPr>
          <a:xfrm>
            <a:off x="4499992" y="5086173"/>
            <a:ext cx="0" cy="288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cxnSpLocks/>
          </p:cNvCxnSpPr>
          <p:nvPr/>
        </p:nvCxnSpPr>
        <p:spPr>
          <a:xfrm>
            <a:off x="7436186" y="5084165"/>
            <a:ext cx="0" cy="288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cxnSpLocks/>
          </p:cNvCxnSpPr>
          <p:nvPr/>
        </p:nvCxnSpPr>
        <p:spPr>
          <a:xfrm flipH="1">
            <a:off x="3969460" y="5375403"/>
            <a:ext cx="537317" cy="547962"/>
          </a:xfrm>
          <a:prstGeom prst="line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椭圆 211"/>
          <p:cNvSpPr/>
          <p:nvPr/>
        </p:nvSpPr>
        <p:spPr>
          <a:xfrm>
            <a:off x="3731566" y="5632898"/>
            <a:ext cx="872026" cy="19906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归并</a:t>
            </a:r>
          </a:p>
        </p:txBody>
      </p:sp>
      <p:sp>
        <p:nvSpPr>
          <p:cNvPr id="213" name="文本框 212"/>
          <p:cNvSpPr txBox="1"/>
          <p:nvPr/>
        </p:nvSpPr>
        <p:spPr>
          <a:xfrm>
            <a:off x="3441738" y="5563151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+mn-lt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214" name="直接连接符 213"/>
          <p:cNvCxnSpPr/>
          <p:nvPr/>
        </p:nvCxnSpPr>
        <p:spPr>
          <a:xfrm>
            <a:off x="3168408" y="5481129"/>
            <a:ext cx="5076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cxnSpLocks/>
          </p:cNvCxnSpPr>
          <p:nvPr/>
        </p:nvCxnSpPr>
        <p:spPr>
          <a:xfrm>
            <a:off x="3168408" y="5077782"/>
            <a:ext cx="0" cy="3960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cxnSpLocks/>
          </p:cNvCxnSpPr>
          <p:nvPr/>
        </p:nvCxnSpPr>
        <p:spPr>
          <a:xfrm>
            <a:off x="5302398" y="5086827"/>
            <a:ext cx="0" cy="3960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cxnSpLocks/>
          </p:cNvCxnSpPr>
          <p:nvPr/>
        </p:nvCxnSpPr>
        <p:spPr>
          <a:xfrm>
            <a:off x="8238592" y="5080443"/>
            <a:ext cx="0" cy="3960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cxnSpLocks/>
          </p:cNvCxnSpPr>
          <p:nvPr/>
        </p:nvCxnSpPr>
        <p:spPr>
          <a:xfrm>
            <a:off x="5309184" y="5485432"/>
            <a:ext cx="1351048" cy="437933"/>
          </a:xfrm>
          <a:prstGeom prst="line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椭圆 219"/>
          <p:cNvSpPr/>
          <p:nvPr/>
        </p:nvSpPr>
        <p:spPr>
          <a:xfrm>
            <a:off x="5716198" y="5626538"/>
            <a:ext cx="872026" cy="19906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归并</a:t>
            </a:r>
          </a:p>
        </p:txBody>
      </p:sp>
      <p:sp>
        <p:nvSpPr>
          <p:cNvPr id="221" name="文本框 220"/>
          <p:cNvSpPr txBox="1"/>
          <p:nvPr/>
        </p:nvSpPr>
        <p:spPr>
          <a:xfrm>
            <a:off x="5426370" y="5556791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+mn-lt"/>
                <a:cs typeface="Times New Roman" panose="02020603050405020304" pitchFamily="18" charset="0"/>
              </a:rPr>
              <a:t>2</a:t>
            </a:r>
            <a:endParaRPr lang="zh-CN" altLang="en-US" sz="1600" baseline="-25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485044" y="1135502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均匀划分</a:t>
            </a:r>
          </a:p>
        </p:txBody>
      </p:sp>
      <p:sp>
        <p:nvSpPr>
          <p:cNvPr id="223" name="矩形 222"/>
          <p:cNvSpPr/>
          <p:nvPr/>
        </p:nvSpPr>
        <p:spPr>
          <a:xfrm>
            <a:off x="485044" y="199701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局部排序</a:t>
            </a:r>
          </a:p>
        </p:txBody>
      </p:sp>
      <p:sp>
        <p:nvSpPr>
          <p:cNvPr id="224" name="矩形 223"/>
          <p:cNvSpPr/>
          <p:nvPr/>
        </p:nvSpPr>
        <p:spPr>
          <a:xfrm>
            <a:off x="485044" y="287567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正则采样</a:t>
            </a:r>
          </a:p>
        </p:txBody>
      </p:sp>
      <p:sp>
        <p:nvSpPr>
          <p:cNvPr id="225" name="矩形 224"/>
          <p:cNvSpPr/>
          <p:nvPr/>
        </p:nvSpPr>
        <p:spPr>
          <a:xfrm>
            <a:off x="485044" y="3547872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样本排序</a:t>
            </a:r>
          </a:p>
        </p:txBody>
      </p:sp>
      <p:sp>
        <p:nvSpPr>
          <p:cNvPr id="226" name="矩形 225"/>
          <p:cNvSpPr/>
          <p:nvPr/>
        </p:nvSpPr>
        <p:spPr>
          <a:xfrm>
            <a:off x="485044" y="408675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选择主元</a:t>
            </a:r>
          </a:p>
        </p:txBody>
      </p:sp>
      <p:sp>
        <p:nvSpPr>
          <p:cNvPr id="227" name="矩形 226"/>
          <p:cNvSpPr/>
          <p:nvPr/>
        </p:nvSpPr>
        <p:spPr>
          <a:xfrm>
            <a:off x="485044" y="4803282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主元划分</a:t>
            </a:r>
          </a:p>
        </p:txBody>
      </p:sp>
      <p:sp>
        <p:nvSpPr>
          <p:cNvPr id="228" name="矩形 227"/>
          <p:cNvSpPr/>
          <p:nvPr/>
        </p:nvSpPr>
        <p:spPr>
          <a:xfrm>
            <a:off x="485044" y="589537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归并排序</a:t>
            </a:r>
          </a:p>
        </p:txBody>
      </p:sp>
      <p:sp>
        <p:nvSpPr>
          <p:cNvPr id="229" name="矩形 228"/>
          <p:cNvSpPr/>
          <p:nvPr/>
        </p:nvSpPr>
        <p:spPr>
          <a:xfrm>
            <a:off x="3220891" y="6300028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/>
            <a:r>
              <a:rPr lang="en-US" altLang="zh-CN" dirty="0">
                <a:latin typeface="+mn-lt"/>
              </a:rPr>
              <a:t>PSRS</a:t>
            </a:r>
            <a:r>
              <a:rPr lang="zh-CN" altLang="en-US" dirty="0">
                <a:latin typeface="+mn-lt"/>
              </a:rPr>
              <a:t>排序示例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dirty="0">
                <a:latin typeface="+mn-lt"/>
              </a:rPr>
              <a:t>=27, </a:t>
            </a:r>
            <a:r>
              <a:rPr lang="en-US" altLang="zh-CN" i="1" dirty="0">
                <a:latin typeface="+mn-lt"/>
              </a:rPr>
              <a:t>p</a:t>
            </a:r>
            <a:r>
              <a:rPr lang="en-US" altLang="zh-CN" dirty="0">
                <a:latin typeface="+mn-lt"/>
              </a:rPr>
              <a:t>=3)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500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101" grpId="0" animBg="1"/>
      <p:bldP spid="102" grpId="0"/>
      <p:bldP spid="105" grpId="0" animBg="1"/>
      <p:bldP spid="106" grpId="0"/>
      <p:bldP spid="146" grpId="0" animBg="1"/>
      <p:bldP spid="147" grpId="0"/>
      <p:bldP spid="200" grpId="0" animBg="1"/>
      <p:bldP spid="201" grpId="0"/>
      <p:bldP spid="212" grpId="0" animBg="1"/>
      <p:bldP spid="213" grpId="0"/>
      <p:bldP spid="220" grpId="0" animBg="1"/>
      <p:bldP spid="221" grpId="0"/>
      <p:bldP spid="223" grpId="0"/>
      <p:bldP spid="224" grpId="0"/>
      <p:bldP spid="225" grpId="0"/>
      <p:bldP spid="226" grpId="0"/>
      <p:bldP spid="227" grpId="0"/>
      <p:bldP spid="2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 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345704"/>
          </a:xfrm>
        </p:spPr>
        <p:txBody>
          <a:bodyPr/>
          <a:lstStyle/>
          <a:p>
            <a:r>
              <a:rPr lang="en-US" altLang="zh-CN" dirty="0"/>
              <a:t>PSRS</a:t>
            </a:r>
            <a:r>
              <a:rPr lang="zh-CN" altLang="en-US" dirty="0"/>
              <a:t>排序算法的</a:t>
            </a:r>
            <a:r>
              <a:rPr lang="en-US" altLang="zh-CN" dirty="0" err="1"/>
              <a:t>OpenMP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en-US" altLang="zh-CN" i="1" dirty="0"/>
              <a:t>p</a:t>
            </a:r>
            <a:r>
              <a:rPr lang="zh-CN" altLang="en-US" dirty="0"/>
              <a:t>路归并函数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1467" y="2210082"/>
            <a:ext cx="4011358" cy="4250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merge(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begin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[],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end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[],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out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** head =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*[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];</a:t>
            </a:r>
          </a:p>
          <a:p>
            <a:pPr>
              <a:lnSpc>
                <a:spcPts val="1200"/>
              </a:lnSpc>
            </a:pP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p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 i++)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begin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];</a:t>
            </a:r>
          </a:p>
          <a:p>
            <a:pPr>
              <a:lnSpc>
                <a:spcPts val="1200"/>
              </a:lnSpc>
            </a:pP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p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 i++)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(head[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== 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end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])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DBL_MAX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*head[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min;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(*(min =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min_element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+ 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)) !=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DBL_MAX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k = min -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out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= *head[k];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out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++;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head[k]++;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(head[k] == 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end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[k])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[k] =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DBL_MAX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[k] = *head[k];</a:t>
            </a:r>
            <a:endParaRPr lang="zh-CN" altLang="en-US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delete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[] head,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  <a:endParaRPr lang="zh-CN" altLang="en-US" sz="1200" dirty="0">
              <a:latin typeface="+mn-lt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76619"/>
              </p:ext>
            </p:extLst>
          </p:nvPr>
        </p:nvGraphicFramePr>
        <p:xfrm>
          <a:off x="5137010" y="2152976"/>
          <a:ext cx="2400003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000049"/>
              </p:ext>
            </p:extLst>
          </p:nvPr>
        </p:nvGraphicFramePr>
        <p:xfrm>
          <a:off x="5137010" y="2585024"/>
          <a:ext cx="2400003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77107"/>
              </p:ext>
            </p:extLst>
          </p:nvPr>
        </p:nvGraphicFramePr>
        <p:xfrm>
          <a:off x="5137009" y="3028254"/>
          <a:ext cx="2400003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263876"/>
              </p:ext>
            </p:extLst>
          </p:nvPr>
        </p:nvGraphicFramePr>
        <p:xfrm>
          <a:off x="4591358" y="2152976"/>
          <a:ext cx="283583" cy="1119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583">
                  <a:extLst>
                    <a:ext uri="{9D8B030D-6E8A-4147-A177-3AD203B41FA5}">
                      <a16:colId xmlns:a16="http://schemas.microsoft.com/office/drawing/2014/main" val="784503281"/>
                    </a:ext>
                  </a:extLst>
                </a:gridCol>
              </a:tblGrid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320650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12</a:t>
                      </a:r>
                      <a:endParaRPr lang="zh-CN" altLang="en-US" sz="1600" dirty="0"/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697952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</a:t>
                      </a:r>
                      <a:endParaRPr lang="zh-CN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372586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256321"/>
              </p:ext>
            </p:extLst>
          </p:nvPr>
        </p:nvGraphicFramePr>
        <p:xfrm>
          <a:off x="8050928" y="2585024"/>
          <a:ext cx="800001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7559707" y="2524542"/>
            <a:ext cx="572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+mn-lt"/>
              </a:rPr>
              <a:t>head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37" name="连接符: 肘形 36"/>
          <p:cNvCxnSpPr>
            <a:cxnSpLocks/>
          </p:cNvCxnSpPr>
          <p:nvPr/>
        </p:nvCxnSpPr>
        <p:spPr>
          <a:xfrm rot="5400000" flipV="1">
            <a:off x="6639383" y="1030706"/>
            <a:ext cx="180000" cy="291600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271383" y="2962564"/>
            <a:ext cx="3186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cxnSpLocks/>
          </p:cNvCxnSpPr>
          <p:nvPr/>
        </p:nvCxnSpPr>
        <p:spPr>
          <a:xfrm>
            <a:off x="5271383" y="2810895"/>
            <a:ext cx="0" cy="144000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cxnSpLocks/>
          </p:cNvCxnSpPr>
          <p:nvPr/>
        </p:nvCxnSpPr>
        <p:spPr>
          <a:xfrm>
            <a:off x="8453265" y="2824489"/>
            <a:ext cx="0" cy="144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278689" y="3420862"/>
            <a:ext cx="3420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cxnSpLocks/>
          </p:cNvCxnSpPr>
          <p:nvPr/>
        </p:nvCxnSpPr>
        <p:spPr>
          <a:xfrm>
            <a:off x="5281620" y="3272487"/>
            <a:ext cx="0" cy="144000"/>
          </a:xfrm>
          <a:prstGeom prst="line">
            <a:avLst/>
          </a:prstGeom>
          <a:ln w="127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cxnSpLocks/>
          </p:cNvCxnSpPr>
          <p:nvPr/>
        </p:nvCxnSpPr>
        <p:spPr>
          <a:xfrm>
            <a:off x="8695814" y="2824489"/>
            <a:ext cx="0" cy="5940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924056" y="3210396"/>
            <a:ext cx="1378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endParaRPr lang="zh-CN" altLang="en-US" sz="1600" dirty="0">
              <a:latin typeface="+mn-lt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473085"/>
              </p:ext>
            </p:extLst>
          </p:nvPr>
        </p:nvGraphicFramePr>
        <p:xfrm>
          <a:off x="5137010" y="3665144"/>
          <a:ext cx="2400003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9713"/>
              </p:ext>
            </p:extLst>
          </p:nvPr>
        </p:nvGraphicFramePr>
        <p:xfrm>
          <a:off x="5137010" y="4097192"/>
          <a:ext cx="2400003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418844"/>
              </p:ext>
            </p:extLst>
          </p:nvPr>
        </p:nvGraphicFramePr>
        <p:xfrm>
          <a:off x="5137009" y="4540422"/>
          <a:ext cx="2400003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381927"/>
              </p:ext>
            </p:extLst>
          </p:nvPr>
        </p:nvGraphicFramePr>
        <p:xfrm>
          <a:off x="4591358" y="3665144"/>
          <a:ext cx="283583" cy="1119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583">
                  <a:extLst>
                    <a:ext uri="{9D8B030D-6E8A-4147-A177-3AD203B41FA5}">
                      <a16:colId xmlns:a16="http://schemas.microsoft.com/office/drawing/2014/main" val="784503281"/>
                    </a:ext>
                  </a:extLst>
                </a:gridCol>
              </a:tblGrid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93</a:t>
                      </a:r>
                      <a:endParaRPr lang="zh-CN" altLang="en-US" sz="160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320650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97</a:t>
                      </a:r>
                      <a:endParaRPr lang="zh-CN" altLang="en-US" sz="1600" dirty="0"/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697952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97</a:t>
                      </a:r>
                      <a:endParaRPr lang="zh-CN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372586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409483"/>
              </p:ext>
            </p:extLst>
          </p:nvPr>
        </p:nvGraphicFramePr>
        <p:xfrm>
          <a:off x="8050928" y="4097192"/>
          <a:ext cx="800001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矩形 58"/>
          <p:cNvSpPr/>
          <p:nvPr/>
        </p:nvSpPr>
        <p:spPr>
          <a:xfrm>
            <a:off x="7559707" y="4036710"/>
            <a:ext cx="572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+mn-lt"/>
              </a:rPr>
              <a:t>head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60" name="连接符: 肘形 59"/>
          <p:cNvCxnSpPr>
            <a:cxnSpLocks/>
          </p:cNvCxnSpPr>
          <p:nvPr/>
        </p:nvCxnSpPr>
        <p:spPr>
          <a:xfrm rot="5400000" flipV="1">
            <a:off x="7701383" y="3604874"/>
            <a:ext cx="180000" cy="79200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cxnSpLocks/>
          </p:cNvCxnSpPr>
          <p:nvPr/>
        </p:nvCxnSpPr>
        <p:spPr>
          <a:xfrm>
            <a:off x="7410769" y="4470357"/>
            <a:ext cx="1051489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cxnSpLocks/>
          </p:cNvCxnSpPr>
          <p:nvPr/>
        </p:nvCxnSpPr>
        <p:spPr>
          <a:xfrm>
            <a:off x="7410769" y="4326357"/>
            <a:ext cx="0" cy="144000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cxnSpLocks/>
          </p:cNvCxnSpPr>
          <p:nvPr/>
        </p:nvCxnSpPr>
        <p:spPr>
          <a:xfrm>
            <a:off x="8453265" y="4336657"/>
            <a:ext cx="0" cy="144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cxnSpLocks/>
          </p:cNvCxnSpPr>
          <p:nvPr/>
        </p:nvCxnSpPr>
        <p:spPr>
          <a:xfrm>
            <a:off x="7408508" y="4937405"/>
            <a:ext cx="1294556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cxnSpLocks/>
          </p:cNvCxnSpPr>
          <p:nvPr/>
        </p:nvCxnSpPr>
        <p:spPr>
          <a:xfrm>
            <a:off x="7410769" y="4784655"/>
            <a:ext cx="0" cy="144000"/>
          </a:xfrm>
          <a:prstGeom prst="line">
            <a:avLst/>
          </a:prstGeom>
          <a:ln w="127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cxnSpLocks/>
          </p:cNvCxnSpPr>
          <p:nvPr/>
        </p:nvCxnSpPr>
        <p:spPr>
          <a:xfrm>
            <a:off x="8695814" y="4336657"/>
            <a:ext cx="0" cy="6120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3924056" y="4722564"/>
            <a:ext cx="1378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endParaRPr lang="zh-CN" altLang="en-US" sz="1600" dirty="0">
              <a:latin typeface="+mn-lt"/>
            </a:endParaRPr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603349"/>
              </p:ext>
            </p:extLst>
          </p:nvPr>
        </p:nvGraphicFramePr>
        <p:xfrm>
          <a:off x="5136882" y="5201378"/>
          <a:ext cx="2400003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87243"/>
              </p:ext>
            </p:extLst>
          </p:nvPr>
        </p:nvGraphicFramePr>
        <p:xfrm>
          <a:off x="5136882" y="5633426"/>
          <a:ext cx="2400003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312149"/>
              </p:ext>
            </p:extLst>
          </p:nvPr>
        </p:nvGraphicFramePr>
        <p:xfrm>
          <a:off x="5136881" y="6076656"/>
          <a:ext cx="2400003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894999"/>
              </p:ext>
            </p:extLst>
          </p:nvPr>
        </p:nvGraphicFramePr>
        <p:xfrm>
          <a:off x="4591230" y="5201378"/>
          <a:ext cx="283583" cy="1119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583">
                  <a:extLst>
                    <a:ext uri="{9D8B030D-6E8A-4147-A177-3AD203B41FA5}">
                      <a16:colId xmlns:a16="http://schemas.microsoft.com/office/drawing/2014/main" val="784503281"/>
                    </a:ext>
                  </a:extLst>
                </a:gridCol>
              </a:tblGrid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∞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320650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97</a:t>
                      </a:r>
                      <a:endParaRPr lang="zh-CN" altLang="en-US" sz="1600" dirty="0"/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697952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97</a:t>
                      </a:r>
                      <a:endParaRPr lang="zh-CN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372586"/>
                  </a:ext>
                </a:extLst>
              </a:tr>
            </a:tbl>
          </a:graphicData>
        </a:graphic>
      </p:graphicFrame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126002"/>
              </p:ext>
            </p:extLst>
          </p:nvPr>
        </p:nvGraphicFramePr>
        <p:xfrm>
          <a:off x="8050800" y="5633426"/>
          <a:ext cx="800001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矩形 89"/>
          <p:cNvSpPr/>
          <p:nvPr/>
        </p:nvSpPr>
        <p:spPr>
          <a:xfrm>
            <a:off x="7559579" y="5572944"/>
            <a:ext cx="572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+mn-lt"/>
              </a:rPr>
              <a:t>head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91" name="连接符: 肘形 90"/>
          <p:cNvCxnSpPr>
            <a:cxnSpLocks/>
          </p:cNvCxnSpPr>
          <p:nvPr/>
        </p:nvCxnSpPr>
        <p:spPr>
          <a:xfrm rot="5400000" flipV="1">
            <a:off x="7845255" y="5285108"/>
            <a:ext cx="180000" cy="50400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cxnSpLocks/>
          </p:cNvCxnSpPr>
          <p:nvPr/>
        </p:nvCxnSpPr>
        <p:spPr>
          <a:xfrm>
            <a:off x="7410641" y="6006591"/>
            <a:ext cx="1051489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cxnSpLocks/>
          </p:cNvCxnSpPr>
          <p:nvPr/>
        </p:nvCxnSpPr>
        <p:spPr>
          <a:xfrm>
            <a:off x="7410641" y="5862591"/>
            <a:ext cx="0" cy="144000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cxnSpLocks/>
          </p:cNvCxnSpPr>
          <p:nvPr/>
        </p:nvCxnSpPr>
        <p:spPr>
          <a:xfrm>
            <a:off x="8453137" y="5872891"/>
            <a:ext cx="0" cy="144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cxnSpLocks/>
          </p:cNvCxnSpPr>
          <p:nvPr/>
        </p:nvCxnSpPr>
        <p:spPr>
          <a:xfrm>
            <a:off x="7408380" y="6473639"/>
            <a:ext cx="1294556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cxnSpLocks/>
          </p:cNvCxnSpPr>
          <p:nvPr/>
        </p:nvCxnSpPr>
        <p:spPr>
          <a:xfrm>
            <a:off x="7410641" y="6320889"/>
            <a:ext cx="0" cy="144000"/>
          </a:xfrm>
          <a:prstGeom prst="line">
            <a:avLst/>
          </a:prstGeom>
          <a:ln w="127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cxnSpLocks/>
          </p:cNvCxnSpPr>
          <p:nvPr/>
        </p:nvCxnSpPr>
        <p:spPr>
          <a:xfrm>
            <a:off x="8695686" y="5872891"/>
            <a:ext cx="0" cy="6120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3923928" y="6258798"/>
            <a:ext cx="1378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endParaRPr lang="zh-CN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099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3" grpId="0"/>
      <p:bldP spid="59" grpId="0"/>
      <p:bldP spid="68" grpId="0"/>
      <p:bldP spid="90" grpId="0"/>
      <p:bldP spid="9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 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PSRS</a:t>
            </a:r>
            <a:r>
              <a:rPr lang="zh-CN" altLang="en-US" dirty="0"/>
              <a:t>排序算法的</a:t>
            </a:r>
            <a:r>
              <a:rPr lang="en-US" altLang="zh-CN" dirty="0" err="1"/>
              <a:t>OpenMP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串行归并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45491" y="177157"/>
            <a:ext cx="34563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omp.h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&lt;algorithm&gt;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std;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n = 50000000, p = 3;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a =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[n];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b =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[n];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** seg =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[p + 1];</a:t>
            </a:r>
          </a:p>
          <a:p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 = 0; i &lt; n; i++)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a[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rand() / (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RAND_MAX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t0 =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omp_get_wtime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omp_set_num_threads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(p);</a:t>
            </a:r>
          </a:p>
          <a:p>
            <a:r>
              <a:rPr lang="nb-NO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#pragma</a:t>
            </a:r>
            <a:r>
              <a:rPr lang="nb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omp parallel </a:t>
            </a:r>
            <a:r>
              <a:rPr lang="nb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private</a:t>
            </a:r>
            <a:r>
              <a:rPr lang="nb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(i) shared(a, b, n, p, seg)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omp_get_thread_num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a + n / p *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#pragma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single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seg[p] = a + n;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sort(seg[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], seg[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+ 1]);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#pragma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barrier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#pragma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single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merge(seg, seg + 1, p, b);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t1 =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omp_get_wtime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+mn-lt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"time is "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+mn-lt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t1 - t0 </a:t>
            </a:r>
            <a:r>
              <a:rPr lang="en-US" altLang="zh-CN" sz="1200" dirty="0">
                <a:solidFill>
                  <a:srgbClr val="008080"/>
                </a:solidFill>
                <a:latin typeface="+mn-lt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delete[]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a, b, seg;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  <a:endParaRPr lang="zh-CN" altLang="en-US" sz="1200" dirty="0">
              <a:latin typeface="+mn-lt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061982"/>
              </p:ext>
            </p:extLst>
          </p:nvPr>
        </p:nvGraphicFramePr>
        <p:xfrm>
          <a:off x="1043608" y="5668590"/>
          <a:ext cx="7200009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6958388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188331295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63869118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59089453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10687114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82246872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69869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09608992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1060760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直接连接符 10"/>
          <p:cNvCxnSpPr>
            <a:cxnSpLocks/>
          </p:cNvCxnSpPr>
          <p:nvPr/>
        </p:nvCxnSpPr>
        <p:spPr>
          <a:xfrm>
            <a:off x="3440101" y="5594080"/>
            <a:ext cx="0" cy="416469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cxnSpLocks/>
          </p:cNvCxnSpPr>
          <p:nvPr/>
        </p:nvCxnSpPr>
        <p:spPr>
          <a:xfrm>
            <a:off x="5841139" y="5594080"/>
            <a:ext cx="0" cy="416469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608805" y="6225680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[0]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07904" y="6231470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07003" y="6225680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06103" y="6228984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[3]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7" name="直接箭头连接符 16"/>
          <p:cNvCxnSpPr>
            <a:cxnSpLocks/>
            <a:stCxn id="13" idx="0"/>
          </p:cNvCxnSpPr>
          <p:nvPr/>
        </p:nvCxnSpPr>
        <p:spPr>
          <a:xfrm flipH="1" flipV="1">
            <a:off x="1187624" y="5912430"/>
            <a:ext cx="1770796" cy="313250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cxnSpLocks/>
            <a:stCxn id="14" idx="0"/>
          </p:cNvCxnSpPr>
          <p:nvPr/>
        </p:nvCxnSpPr>
        <p:spPr>
          <a:xfrm flipH="1" flipV="1">
            <a:off x="3563889" y="5912430"/>
            <a:ext cx="493630" cy="319040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cxnSpLocks/>
            <a:stCxn id="15" idx="0"/>
          </p:cNvCxnSpPr>
          <p:nvPr/>
        </p:nvCxnSpPr>
        <p:spPr>
          <a:xfrm flipV="1">
            <a:off x="5156618" y="5912430"/>
            <a:ext cx="855542" cy="313250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  <a:stCxn id="16" idx="0"/>
          </p:cNvCxnSpPr>
          <p:nvPr/>
        </p:nvCxnSpPr>
        <p:spPr>
          <a:xfrm flipV="1">
            <a:off x="6255718" y="5912430"/>
            <a:ext cx="2132706" cy="316554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305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 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17712"/>
          </a:xfrm>
        </p:spPr>
        <p:txBody>
          <a:bodyPr/>
          <a:lstStyle/>
          <a:p>
            <a:r>
              <a:rPr lang="en-US" altLang="zh-CN" dirty="0"/>
              <a:t>PSRS</a:t>
            </a:r>
            <a:r>
              <a:rPr lang="zh-CN" altLang="en-US" dirty="0"/>
              <a:t>排序算法的</a:t>
            </a:r>
            <a:r>
              <a:rPr lang="en-US" altLang="zh-CN" dirty="0" err="1"/>
              <a:t>OpenMP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并行归并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04659"/>
              </p:ext>
            </p:extLst>
          </p:nvPr>
        </p:nvGraphicFramePr>
        <p:xfrm>
          <a:off x="1101613" y="3812179"/>
          <a:ext cx="7200009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6958388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188331295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63869118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59089453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10687114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82246872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69869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09608992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1060760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>
            <a:cxnSpLocks/>
          </p:cNvCxnSpPr>
          <p:nvPr/>
        </p:nvCxnSpPr>
        <p:spPr>
          <a:xfrm>
            <a:off x="3498106" y="3737669"/>
            <a:ext cx="0" cy="416469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/>
          </p:cNvCxnSpPr>
          <p:nvPr/>
        </p:nvCxnSpPr>
        <p:spPr>
          <a:xfrm>
            <a:off x="5899144" y="3737669"/>
            <a:ext cx="0" cy="416469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681565"/>
              </p:ext>
            </p:extLst>
          </p:nvPr>
        </p:nvGraphicFramePr>
        <p:xfrm>
          <a:off x="1101612" y="5228021"/>
          <a:ext cx="7200009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6958388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188331295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63869118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59089453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10687114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82246872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69869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09608992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1060760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2653712" y="4534578"/>
            <a:ext cx="790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[0]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46" name="直接箭头连接符 45"/>
          <p:cNvCxnSpPr>
            <a:cxnSpLocks/>
            <a:stCxn id="37" idx="0"/>
          </p:cNvCxnSpPr>
          <p:nvPr/>
        </p:nvCxnSpPr>
        <p:spPr>
          <a:xfrm flipH="1" flipV="1">
            <a:off x="1256510" y="4044440"/>
            <a:ext cx="1792503" cy="49013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cxnSpLocks/>
            <a:stCxn id="37" idx="0"/>
          </p:cNvCxnSpPr>
          <p:nvPr/>
        </p:nvCxnSpPr>
        <p:spPr>
          <a:xfrm flipV="1">
            <a:off x="3049013" y="4056019"/>
            <a:ext cx="593832" cy="47855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cxnSpLocks/>
            <a:stCxn id="37" idx="0"/>
          </p:cNvCxnSpPr>
          <p:nvPr/>
        </p:nvCxnSpPr>
        <p:spPr>
          <a:xfrm flipV="1">
            <a:off x="3049013" y="4053533"/>
            <a:ext cx="2989075" cy="48104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cxnSpLocks/>
            <a:stCxn id="63" idx="0"/>
          </p:cNvCxnSpPr>
          <p:nvPr/>
        </p:nvCxnSpPr>
        <p:spPr>
          <a:xfrm flipH="1" flipV="1">
            <a:off x="2055215" y="4064295"/>
            <a:ext cx="2092897" cy="476073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3752811" y="4540368"/>
            <a:ext cx="790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[1]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65" name="直接箭头连接符 64"/>
          <p:cNvCxnSpPr>
            <a:cxnSpLocks/>
            <a:stCxn id="63" idx="0"/>
          </p:cNvCxnSpPr>
          <p:nvPr/>
        </p:nvCxnSpPr>
        <p:spPr>
          <a:xfrm flipV="1">
            <a:off x="4148112" y="4044440"/>
            <a:ext cx="18979" cy="49592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cxnSpLocks/>
            <a:stCxn id="63" idx="0"/>
          </p:cNvCxnSpPr>
          <p:nvPr/>
        </p:nvCxnSpPr>
        <p:spPr>
          <a:xfrm flipV="1">
            <a:off x="4148112" y="4061809"/>
            <a:ext cx="2966345" cy="478559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4851910" y="4534578"/>
            <a:ext cx="790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[2]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72" name="直接箭头连接符 71"/>
          <p:cNvCxnSpPr>
            <a:cxnSpLocks/>
            <a:stCxn id="71" idx="0"/>
          </p:cNvCxnSpPr>
          <p:nvPr/>
        </p:nvCxnSpPr>
        <p:spPr>
          <a:xfrm flipH="1" flipV="1">
            <a:off x="2823361" y="4050230"/>
            <a:ext cx="2423850" cy="484348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cxnSpLocks/>
            <a:stCxn id="71" idx="0"/>
          </p:cNvCxnSpPr>
          <p:nvPr/>
        </p:nvCxnSpPr>
        <p:spPr>
          <a:xfrm flipV="1">
            <a:off x="5247211" y="4041954"/>
            <a:ext cx="274106" cy="492624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cxnSpLocks/>
            <a:stCxn id="71" idx="0"/>
          </p:cNvCxnSpPr>
          <p:nvPr/>
        </p:nvCxnSpPr>
        <p:spPr>
          <a:xfrm flipV="1">
            <a:off x="5247211" y="4050230"/>
            <a:ext cx="2396493" cy="484348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5951010" y="4537882"/>
            <a:ext cx="790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[3]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83" name="直接箭头连接符 82"/>
          <p:cNvCxnSpPr>
            <a:cxnSpLocks/>
            <a:stCxn id="82" idx="0"/>
          </p:cNvCxnSpPr>
          <p:nvPr/>
        </p:nvCxnSpPr>
        <p:spPr>
          <a:xfrm flipH="1" flipV="1">
            <a:off x="3642845" y="4061808"/>
            <a:ext cx="2703466" cy="4760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cxnSpLocks/>
            <a:stCxn id="82" idx="0"/>
          </p:cNvCxnSpPr>
          <p:nvPr/>
        </p:nvCxnSpPr>
        <p:spPr>
          <a:xfrm flipH="1" flipV="1">
            <a:off x="6037812" y="4044440"/>
            <a:ext cx="308499" cy="49344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cxnSpLocks/>
            <a:stCxn id="82" idx="0"/>
          </p:cNvCxnSpPr>
          <p:nvPr/>
        </p:nvCxnSpPr>
        <p:spPr>
          <a:xfrm flipV="1">
            <a:off x="6346311" y="4053533"/>
            <a:ext cx="2042113" cy="48434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3191818" y="5820960"/>
            <a:ext cx="6880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out[0]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4290917" y="5826750"/>
            <a:ext cx="6880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out[1]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390016" y="5820960"/>
            <a:ext cx="6880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out[2]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08" name="直接箭头连接符 107"/>
          <p:cNvCxnSpPr>
            <a:cxnSpLocks/>
            <a:stCxn id="104" idx="0"/>
          </p:cNvCxnSpPr>
          <p:nvPr/>
        </p:nvCxnSpPr>
        <p:spPr>
          <a:xfrm flipH="1" flipV="1">
            <a:off x="1237533" y="5471862"/>
            <a:ext cx="2298290" cy="34909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cxnSpLocks/>
            <a:stCxn id="105" idx="0"/>
          </p:cNvCxnSpPr>
          <p:nvPr/>
        </p:nvCxnSpPr>
        <p:spPr>
          <a:xfrm flipH="1" flipV="1">
            <a:off x="3642845" y="5471861"/>
            <a:ext cx="992077" cy="354889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cxnSpLocks/>
            <a:stCxn id="106" idx="0"/>
          </p:cNvCxnSpPr>
          <p:nvPr/>
        </p:nvCxnSpPr>
        <p:spPr>
          <a:xfrm flipV="1">
            <a:off x="5734021" y="5471862"/>
            <a:ext cx="593309" cy="349098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2709462" y="2724616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[0]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808561" y="2730406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907660" y="2724616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6006760" y="2727920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[3]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25" name="直接箭头连接符 124"/>
          <p:cNvCxnSpPr>
            <a:cxnSpLocks/>
            <a:stCxn id="121" idx="2"/>
          </p:cNvCxnSpPr>
          <p:nvPr/>
        </p:nvCxnSpPr>
        <p:spPr>
          <a:xfrm flipH="1">
            <a:off x="1256510" y="3063170"/>
            <a:ext cx="1802567" cy="727129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cxnSpLocks/>
            <a:stCxn id="122" idx="2"/>
          </p:cNvCxnSpPr>
          <p:nvPr/>
        </p:nvCxnSpPr>
        <p:spPr>
          <a:xfrm flipH="1">
            <a:off x="3642845" y="3068960"/>
            <a:ext cx="515331" cy="743218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cxnSpLocks/>
            <a:stCxn id="123" idx="2"/>
          </p:cNvCxnSpPr>
          <p:nvPr/>
        </p:nvCxnSpPr>
        <p:spPr>
          <a:xfrm>
            <a:off x="5257275" y="3063170"/>
            <a:ext cx="780537" cy="740733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cxnSpLocks/>
            <a:stCxn id="124" idx="2"/>
          </p:cNvCxnSpPr>
          <p:nvPr/>
        </p:nvCxnSpPr>
        <p:spPr>
          <a:xfrm>
            <a:off x="6356375" y="3066474"/>
            <a:ext cx="2032049" cy="719180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88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 </a:t>
            </a:r>
            <a:r>
              <a:rPr lang="zh-CN" altLang="en-US" dirty="0"/>
              <a:t>排序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345704"/>
          </a:xfrm>
        </p:spPr>
        <p:txBody>
          <a:bodyPr/>
          <a:lstStyle/>
          <a:p>
            <a:r>
              <a:rPr lang="en-US" altLang="zh-CN" dirty="0"/>
              <a:t>PSRS</a:t>
            </a:r>
            <a:r>
              <a:rPr lang="zh-CN" altLang="en-US" dirty="0"/>
              <a:t>排序算法的</a:t>
            </a:r>
            <a:r>
              <a:rPr lang="en-US" altLang="zh-CN" dirty="0" err="1"/>
              <a:t>OpenMP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并行归并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69FB697-A4A6-B6FC-18E8-8DBD508E7165}"/>
              </a:ext>
            </a:extLst>
          </p:cNvPr>
          <p:cNvSpPr/>
          <p:nvPr/>
        </p:nvSpPr>
        <p:spPr>
          <a:xfrm>
            <a:off x="5302424" y="117693"/>
            <a:ext cx="338437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&lt;</a:t>
            </a:r>
            <a:r>
              <a:rPr lang="en-US" altLang="zh-CN" sz="8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omp.h</a:t>
            </a:r>
            <a:r>
              <a:rPr lang="en-US" altLang="zh-CN" sz="8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&gt;</a:t>
            </a:r>
            <a:endParaRPr lang="en-US" altLang="zh-CN" sz="8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8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&lt;algorithm&gt;</a:t>
            </a:r>
            <a:endParaRPr lang="en-US" altLang="zh-CN" sz="8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8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&lt;iostream&gt;</a:t>
            </a:r>
            <a:endParaRPr lang="en-US" altLang="zh-CN" sz="8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using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namespace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std;</a:t>
            </a:r>
          </a:p>
          <a:p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void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nn-NO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nn-NO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i, k, n = 50000000, p = 3;</a:t>
            </a:r>
          </a:p>
          <a:p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a =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[n];</a:t>
            </a:r>
          </a:p>
          <a:p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b =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[n];</a:t>
            </a:r>
          </a:p>
          <a:p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** seg =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[p + 1]; </a:t>
            </a:r>
            <a:r>
              <a:rPr lang="en-US" altLang="zh-CN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//seg[</a:t>
            </a:r>
            <a:r>
              <a:rPr lang="en-US" altLang="zh-CN" sz="800" dirty="0" err="1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]:</a:t>
            </a:r>
            <a:r>
              <a:rPr lang="zh-CN" altLang="en-US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第</a:t>
            </a:r>
            <a:r>
              <a:rPr lang="en-US" altLang="zh-CN" sz="800" dirty="0" err="1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zh-CN" altLang="en-US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段的开始位置</a:t>
            </a:r>
            <a:endParaRPr lang="zh-CN" altLang="en-US" sz="8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***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=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** [p + 1]; </a:t>
            </a:r>
            <a:r>
              <a:rPr lang="en-US" altLang="zh-CN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//</a:t>
            </a:r>
            <a:r>
              <a:rPr lang="en-US" altLang="zh-CN" sz="800" dirty="0" err="1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[k][</a:t>
            </a:r>
            <a:r>
              <a:rPr lang="en-US" altLang="zh-CN" sz="800" dirty="0" err="1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]:</a:t>
            </a:r>
            <a:r>
              <a:rPr lang="zh-CN" altLang="en-US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第</a:t>
            </a:r>
            <a:r>
              <a:rPr lang="en-US" altLang="zh-CN" sz="800" dirty="0" err="1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zh-CN" altLang="en-US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段的第</a:t>
            </a:r>
            <a:r>
              <a:rPr lang="en-US" altLang="zh-CN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k</a:t>
            </a:r>
            <a:r>
              <a:rPr lang="zh-CN" altLang="en-US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子段的开始位置</a:t>
            </a:r>
            <a:endParaRPr lang="zh-CN" altLang="en-US" sz="8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** out =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[p]; </a:t>
            </a:r>
            <a:r>
              <a:rPr lang="en-US" altLang="zh-CN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//out[</a:t>
            </a:r>
            <a:r>
              <a:rPr lang="en-US" altLang="zh-CN" sz="800" dirty="0" err="1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]:</a:t>
            </a:r>
            <a:r>
              <a:rPr lang="zh-CN" altLang="en-US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归并第</a:t>
            </a:r>
            <a:r>
              <a:rPr lang="en-US" altLang="zh-CN" sz="800" dirty="0" err="1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zh-CN" altLang="en-US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子段的输出位置</a:t>
            </a:r>
            <a:endParaRPr lang="zh-CN" altLang="en-US" sz="8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 = 0; i &lt; p + 1; i++)</a:t>
            </a:r>
          </a:p>
          <a:p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[p];</a:t>
            </a:r>
          </a:p>
          <a:p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rs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=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[p * p]; </a:t>
            </a:r>
            <a:r>
              <a:rPr lang="en-US" altLang="zh-CN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//p*p</a:t>
            </a:r>
            <a:r>
              <a:rPr lang="zh-CN" altLang="en-US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个样本</a:t>
            </a:r>
            <a:endParaRPr lang="zh-CN" altLang="en-US" sz="8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me =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[p - 1]; </a:t>
            </a:r>
            <a:r>
              <a:rPr lang="en-US" altLang="zh-CN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//p-1</a:t>
            </a:r>
            <a:r>
              <a:rPr lang="zh-CN" altLang="en-US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个主元</a:t>
            </a:r>
            <a:endParaRPr lang="zh-CN" altLang="en-US" sz="8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 = 0; i &lt; n; i++)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a[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rand() / (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</a:t>
            </a:r>
            <a:r>
              <a:rPr lang="en-US" altLang="zh-CN" sz="8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RAND_MAX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t0 =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omp_get_wtime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omp_set_num_threads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(p);</a:t>
            </a:r>
          </a:p>
          <a:p>
            <a:r>
              <a:rPr lang="en-US" altLang="zh-CN" sz="8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#pragma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parallel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private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i,k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 shared(n, p, a, b, seg,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out,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rs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me)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=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omp_get_thread_num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a + n / p *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8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#pragma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single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seg[p] = a + n;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sort(seg[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], seg[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+ 1]);</a:t>
            </a:r>
          </a:p>
          <a:p>
            <a:r>
              <a:rPr lang="nn-NO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(k = 0; k &lt; p; k++)</a:t>
            </a:r>
          </a:p>
          <a:p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rs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* p + k] = *(seg[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+ n / p / p * k);</a:t>
            </a:r>
          </a:p>
          <a:p>
            <a:r>
              <a:rPr lang="en-US" altLang="zh-CN" sz="8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#pragma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barrier</a:t>
            </a:r>
          </a:p>
          <a:p>
            <a:r>
              <a:rPr lang="en-US" altLang="zh-CN" sz="8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#pragma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single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sort(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rs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rs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+ p * p);</a:t>
            </a:r>
          </a:p>
          <a:p>
            <a:r>
              <a:rPr lang="nn-NO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(k = 0; k &lt; p - 1; k++)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me[k] =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rs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[(k + 1) * p];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[0][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seg[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];</a:t>
            </a:r>
          </a:p>
          <a:p>
            <a:r>
              <a:rPr lang="nn-NO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(k = 0; k &lt; p - 1; k++)</a:t>
            </a:r>
          </a:p>
          <a:p>
            <a:r>
              <a:rPr lang="nn-NO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cseg[k + 1][i] = upper_bound(seg[i], seg[i + 1], me[k]);</a:t>
            </a:r>
          </a:p>
          <a:p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[p][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seg[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+ 1];</a:t>
            </a:r>
          </a:p>
          <a:p>
            <a:r>
              <a:rPr lang="en-US" altLang="zh-CN" sz="8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#pragma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barrier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out[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b;</a:t>
            </a:r>
          </a:p>
          <a:p>
            <a:r>
              <a:rPr lang="nn-NO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(k = 0; k &lt; p; k++)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out[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+=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][k] - seg[k];</a:t>
            </a:r>
          </a:p>
          <a:p>
            <a:r>
              <a:rPr lang="en-US" altLang="zh-CN" sz="8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#pragma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barrier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merge(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],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+ 1], p, out[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]);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t1 =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omp_get_wtime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cout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008080"/>
                </a:solidFill>
                <a:latin typeface="+mn-lt"/>
                <a:ea typeface="新宋体" panose="02010609030101010101" pitchFamily="49" charset="-122"/>
              </a:rPr>
              <a:t>&lt;&lt;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"time is "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008080"/>
                </a:solidFill>
                <a:latin typeface="+mn-lt"/>
                <a:ea typeface="新宋体" panose="02010609030101010101" pitchFamily="49" charset="-122"/>
              </a:rPr>
              <a:t>&lt;&lt;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t1 - t0 </a:t>
            </a:r>
            <a:r>
              <a:rPr lang="en-US" altLang="zh-CN" sz="800" dirty="0">
                <a:solidFill>
                  <a:srgbClr val="008080"/>
                </a:solidFill>
                <a:latin typeface="+mn-lt"/>
                <a:ea typeface="新宋体" panose="02010609030101010101" pitchFamily="49" charset="-122"/>
              </a:rPr>
              <a:t>&lt;&lt;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endl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r>
              <a:rPr lang="nn-NO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 = 0; i &lt; p; i++)</a:t>
            </a:r>
          </a:p>
          <a:p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delete[]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delete[]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a, b, seg,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out,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rs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me;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284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归约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569840"/>
          </a:xfrm>
        </p:spPr>
        <p:txBody>
          <a:bodyPr/>
          <a:lstStyle/>
          <a:p>
            <a:r>
              <a:rPr lang="zh-CN" altLang="en-US" dirty="0"/>
              <a:t>求总和、求最大值、计数等</a:t>
            </a:r>
            <a:endParaRPr lang="en-US" altLang="zh-CN" dirty="0"/>
          </a:p>
          <a:p>
            <a:r>
              <a:rPr lang="zh-CN" altLang="en-US" dirty="0"/>
              <a:t>串行算法时间复杂度：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并行算法</a:t>
            </a:r>
            <a:endParaRPr lang="en-US" altLang="zh-CN" dirty="0"/>
          </a:p>
          <a:p>
            <a:pPr lvl="1"/>
            <a:r>
              <a:rPr lang="zh-CN" altLang="en-US" dirty="0"/>
              <a:t>处理器数：</a:t>
            </a:r>
            <a:r>
              <a:rPr lang="en-US" altLang="zh-CN" i="1" dirty="0"/>
              <a:t>n</a:t>
            </a:r>
            <a:r>
              <a:rPr lang="en-US" altLang="zh-CN" dirty="0"/>
              <a:t>/2</a:t>
            </a:r>
          </a:p>
          <a:p>
            <a:pPr lvl="1"/>
            <a:r>
              <a:rPr lang="zh-CN" altLang="en-US" dirty="0"/>
              <a:t>运行时间：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处理器数为</a:t>
            </a:r>
            <a:r>
              <a:rPr lang="en-US" altLang="zh-CN" i="1" dirty="0"/>
              <a:t>p</a:t>
            </a:r>
            <a:r>
              <a:rPr lang="zh-CN" altLang="en-US" dirty="0"/>
              <a:t>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</p:spPr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148064" y="1268760"/>
            <a:ext cx="2376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求和的串行算法：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s=0;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i&lt;n; i++)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s=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s+a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];</a:t>
            </a:r>
          </a:p>
        </p:txBody>
      </p:sp>
      <p:sp>
        <p:nvSpPr>
          <p:cNvPr id="7" name="矩形 6"/>
          <p:cNvSpPr/>
          <p:nvPr/>
        </p:nvSpPr>
        <p:spPr>
          <a:xfrm>
            <a:off x="5148064" y="2492896"/>
            <a:ext cx="36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新宋体" panose="02010609030101010101" pitchFamily="49" charset="-122"/>
              </a:rPr>
              <a:t>求和的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并行算法：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dirty="0">
                <a:latin typeface="+mn-lt"/>
              </a:rPr>
              <a:t>for (k=0; k&lt;</a:t>
            </a:r>
            <a:r>
              <a:rPr lang="en-US" altLang="zh-CN" dirty="0" err="1">
                <a:latin typeface="+mn-lt"/>
              </a:rPr>
              <a:t>logn</a:t>
            </a:r>
            <a:r>
              <a:rPr lang="nn-NO" altLang="zh-CN" dirty="0">
                <a:latin typeface="+mn-lt"/>
              </a:rPr>
              <a:t>; k++)</a:t>
            </a:r>
          </a:p>
          <a:p>
            <a:r>
              <a:rPr lang="nn-NO" altLang="zh-CN" dirty="0">
                <a:latin typeface="+mn-lt"/>
              </a:rPr>
              <a:t>    parfor (i=n-1; i≥2</a:t>
            </a:r>
            <a:r>
              <a:rPr lang="nn-NO" altLang="zh-CN" baseline="30000" dirty="0">
                <a:latin typeface="+mn-lt"/>
              </a:rPr>
              <a:t>k</a:t>
            </a:r>
            <a:r>
              <a:rPr lang="nn-NO" altLang="zh-CN" dirty="0">
                <a:latin typeface="+mn-lt"/>
              </a:rPr>
              <a:t>; i</a:t>
            </a:r>
            <a:r>
              <a:rPr lang="en-US" altLang="zh-CN" dirty="0">
                <a:latin typeface="+mn-lt"/>
              </a:rPr>
              <a:t>=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-</a:t>
            </a:r>
            <a:r>
              <a:rPr lang="nn-NO" altLang="zh-CN" dirty="0">
                <a:latin typeface="+mn-lt"/>
              </a:rPr>
              <a:t>2</a:t>
            </a:r>
            <a:r>
              <a:rPr lang="nn-NO" altLang="zh-CN" baseline="30000" dirty="0">
                <a:latin typeface="+mn-lt"/>
              </a:rPr>
              <a:t>k+1</a:t>
            </a:r>
            <a:r>
              <a:rPr lang="nn-NO" altLang="zh-CN" dirty="0">
                <a:latin typeface="+mn-lt"/>
              </a:rPr>
              <a:t>)</a:t>
            </a:r>
          </a:p>
          <a:p>
            <a:r>
              <a:rPr lang="en-US" altLang="zh-CN" dirty="0">
                <a:latin typeface="+mn-lt"/>
              </a:rPr>
              <a:t>        a[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]=a[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]+a[i-2</a:t>
            </a:r>
            <a:r>
              <a:rPr lang="en-US" altLang="zh-CN" baseline="30000" dirty="0">
                <a:latin typeface="+mn-lt"/>
              </a:rPr>
              <a:t>k</a:t>
            </a:r>
            <a:r>
              <a:rPr lang="en-US" altLang="zh-CN" dirty="0">
                <a:latin typeface="+mn-lt"/>
              </a:rPr>
              <a:t>];</a:t>
            </a:r>
            <a:endParaRPr lang="zh-CN" altLang="en-US" dirty="0">
              <a:latin typeface="+mn-lt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769899" y="614381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+mn-lt"/>
              </a:rPr>
              <a:t>a[0]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326627" y="614381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2897021" y="614381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3458125" y="614381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a[3]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4024143" y="614381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a[4]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585247" y="614381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151265" y="614381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a[6]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712369" y="614381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a[7]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6278387" y="614381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a[8]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6833415" y="614381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15" name="直接箭头连接符 114"/>
          <p:cNvCxnSpPr>
            <a:cxnSpLocks/>
            <a:stCxn id="114" idx="0"/>
            <a:endCxn id="120" idx="2"/>
          </p:cNvCxnSpPr>
          <p:nvPr/>
        </p:nvCxnSpPr>
        <p:spPr>
          <a:xfrm flipV="1">
            <a:off x="7091659" y="5927794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2326627" y="5589240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3458125" y="5589240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a[3]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4585247" y="5589240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5712369" y="5589240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a[7]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6833415" y="5589240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21" name="直接箭头连接符 120"/>
          <p:cNvCxnSpPr>
            <a:cxnSpLocks/>
            <a:stCxn id="113" idx="0"/>
            <a:endCxn id="120" idx="2"/>
          </p:cNvCxnSpPr>
          <p:nvPr/>
        </p:nvCxnSpPr>
        <p:spPr>
          <a:xfrm flipV="1">
            <a:off x="6536631" y="5927794"/>
            <a:ext cx="555028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cxnSpLocks/>
            <a:stCxn id="112" idx="0"/>
            <a:endCxn id="119" idx="2"/>
          </p:cNvCxnSpPr>
          <p:nvPr/>
        </p:nvCxnSpPr>
        <p:spPr>
          <a:xfrm flipV="1">
            <a:off x="5970613" y="5927794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cxnSpLocks/>
            <a:stCxn id="111" idx="0"/>
            <a:endCxn id="119" idx="2"/>
          </p:cNvCxnSpPr>
          <p:nvPr/>
        </p:nvCxnSpPr>
        <p:spPr>
          <a:xfrm flipV="1">
            <a:off x="5409509" y="5927794"/>
            <a:ext cx="561104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cxnSpLocks/>
            <a:stCxn id="110" idx="0"/>
            <a:endCxn id="118" idx="2"/>
          </p:cNvCxnSpPr>
          <p:nvPr/>
        </p:nvCxnSpPr>
        <p:spPr>
          <a:xfrm flipV="1">
            <a:off x="4843491" y="5927794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cxnSpLocks/>
            <a:stCxn id="109" idx="0"/>
            <a:endCxn id="118" idx="2"/>
          </p:cNvCxnSpPr>
          <p:nvPr/>
        </p:nvCxnSpPr>
        <p:spPr>
          <a:xfrm flipV="1">
            <a:off x="4282387" y="5927794"/>
            <a:ext cx="561104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cxnSpLocks/>
            <a:stCxn id="108" idx="0"/>
            <a:endCxn id="117" idx="2"/>
          </p:cNvCxnSpPr>
          <p:nvPr/>
        </p:nvCxnSpPr>
        <p:spPr>
          <a:xfrm flipV="1">
            <a:off x="3716369" y="5927794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cxnSpLocks/>
            <a:stCxn id="107" idx="0"/>
            <a:endCxn id="117" idx="2"/>
          </p:cNvCxnSpPr>
          <p:nvPr/>
        </p:nvCxnSpPr>
        <p:spPr>
          <a:xfrm flipV="1">
            <a:off x="3155265" y="5927794"/>
            <a:ext cx="561104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cxnSpLocks/>
            <a:stCxn id="106" idx="0"/>
            <a:endCxn id="116" idx="2"/>
          </p:cNvCxnSpPr>
          <p:nvPr/>
        </p:nvCxnSpPr>
        <p:spPr>
          <a:xfrm flipV="1">
            <a:off x="2584871" y="5927794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cxnSpLocks/>
            <a:stCxn id="105" idx="0"/>
            <a:endCxn id="116" idx="2"/>
          </p:cNvCxnSpPr>
          <p:nvPr/>
        </p:nvCxnSpPr>
        <p:spPr>
          <a:xfrm flipV="1">
            <a:off x="2028143" y="5927794"/>
            <a:ext cx="556728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cxnSpLocks/>
            <a:stCxn id="120" idx="0"/>
            <a:endCxn id="147" idx="2"/>
          </p:cNvCxnSpPr>
          <p:nvPr/>
        </p:nvCxnSpPr>
        <p:spPr>
          <a:xfrm flipV="1">
            <a:off x="7091659" y="5351730"/>
            <a:ext cx="0" cy="237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2326627" y="501317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4585247" y="501317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6833415" y="501317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48" name="直接箭头连接符 147"/>
          <p:cNvCxnSpPr>
            <a:cxnSpLocks/>
            <a:stCxn id="119" idx="0"/>
            <a:endCxn id="147" idx="2"/>
          </p:cNvCxnSpPr>
          <p:nvPr/>
        </p:nvCxnSpPr>
        <p:spPr>
          <a:xfrm flipV="1">
            <a:off x="5970613" y="5351730"/>
            <a:ext cx="1121046" cy="237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cxnSpLocks/>
            <a:stCxn id="118" idx="0"/>
            <a:endCxn id="145" idx="2"/>
          </p:cNvCxnSpPr>
          <p:nvPr/>
        </p:nvCxnSpPr>
        <p:spPr>
          <a:xfrm flipV="1">
            <a:off x="4843491" y="5351730"/>
            <a:ext cx="0" cy="237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cxnSpLocks/>
            <a:stCxn id="117" idx="0"/>
            <a:endCxn id="145" idx="2"/>
          </p:cNvCxnSpPr>
          <p:nvPr/>
        </p:nvCxnSpPr>
        <p:spPr>
          <a:xfrm flipV="1">
            <a:off x="3716369" y="5351730"/>
            <a:ext cx="1127122" cy="237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cxnSpLocks/>
            <a:stCxn id="116" idx="0"/>
            <a:endCxn id="143" idx="2"/>
          </p:cNvCxnSpPr>
          <p:nvPr/>
        </p:nvCxnSpPr>
        <p:spPr>
          <a:xfrm flipV="1">
            <a:off x="2584871" y="5351730"/>
            <a:ext cx="0" cy="237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cxnSpLocks/>
            <a:stCxn id="147" idx="0"/>
            <a:endCxn id="163" idx="2"/>
          </p:cNvCxnSpPr>
          <p:nvPr/>
        </p:nvCxnSpPr>
        <p:spPr>
          <a:xfrm flipV="1">
            <a:off x="7091659" y="4686158"/>
            <a:ext cx="0" cy="327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/>
          <p:cNvSpPr txBox="1"/>
          <p:nvPr/>
        </p:nvSpPr>
        <p:spPr>
          <a:xfrm>
            <a:off x="2326627" y="436510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6833415" y="434760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64" name="直接箭头连接符 163"/>
          <p:cNvCxnSpPr>
            <a:cxnSpLocks/>
            <a:stCxn id="145" idx="0"/>
            <a:endCxn id="163" idx="2"/>
          </p:cNvCxnSpPr>
          <p:nvPr/>
        </p:nvCxnSpPr>
        <p:spPr>
          <a:xfrm flipV="1">
            <a:off x="4843491" y="4686158"/>
            <a:ext cx="2248168" cy="327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cxnSpLocks/>
            <a:stCxn id="143" idx="0"/>
            <a:endCxn id="161" idx="2"/>
          </p:cNvCxnSpPr>
          <p:nvPr/>
        </p:nvCxnSpPr>
        <p:spPr>
          <a:xfrm flipV="1">
            <a:off x="2584871" y="4703658"/>
            <a:ext cx="0" cy="3095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cxnSpLocks/>
            <a:stCxn id="163" idx="0"/>
            <a:endCxn id="170" idx="2"/>
          </p:cNvCxnSpPr>
          <p:nvPr/>
        </p:nvCxnSpPr>
        <p:spPr>
          <a:xfrm flipV="1">
            <a:off x="7091659" y="4055586"/>
            <a:ext cx="0" cy="292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/>
          <p:cNvSpPr txBox="1"/>
          <p:nvPr/>
        </p:nvSpPr>
        <p:spPr>
          <a:xfrm>
            <a:off x="6833415" y="371703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71" name="直接箭头连接符 170"/>
          <p:cNvCxnSpPr>
            <a:cxnSpLocks/>
            <a:stCxn id="161" idx="0"/>
            <a:endCxn id="170" idx="2"/>
          </p:cNvCxnSpPr>
          <p:nvPr/>
        </p:nvCxnSpPr>
        <p:spPr>
          <a:xfrm flipV="1">
            <a:off x="2584871" y="4055586"/>
            <a:ext cx="4506788" cy="3095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6" grpId="0"/>
      <p:bldP spid="117" grpId="0"/>
      <p:bldP spid="118" grpId="0"/>
      <p:bldP spid="119" grpId="0"/>
      <p:bldP spid="120" grpId="0"/>
      <p:bldP spid="143" grpId="0"/>
      <p:bldP spid="145" grpId="0"/>
      <p:bldP spid="147" grpId="0"/>
      <p:bldP spid="161" grpId="0"/>
      <p:bldP spid="163" grpId="0"/>
      <p:bldP spid="1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扫描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569840"/>
          </a:xfrm>
        </p:spPr>
        <p:txBody>
          <a:bodyPr/>
          <a:lstStyle/>
          <a:p>
            <a:r>
              <a:rPr lang="zh-CN" altLang="en-US" dirty="0"/>
              <a:t>求前缀和等</a:t>
            </a:r>
            <a:endParaRPr lang="en-US" altLang="zh-CN" dirty="0"/>
          </a:p>
          <a:p>
            <a:r>
              <a:rPr lang="zh-CN" altLang="en-US" dirty="0"/>
              <a:t>串行算法时间复杂度：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并行算法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处理器数：</a:t>
            </a:r>
            <a:r>
              <a:rPr lang="en-US" altLang="zh-CN" i="1" dirty="0"/>
              <a:t>n</a:t>
            </a:r>
            <a:r>
              <a:rPr lang="en-US" altLang="zh-CN" dirty="0"/>
              <a:t>/2</a:t>
            </a:r>
          </a:p>
          <a:p>
            <a:pPr lvl="1"/>
            <a:r>
              <a:rPr lang="zh-CN" altLang="en-US" dirty="0"/>
              <a:t>运行时间：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处理器数为</a:t>
            </a:r>
            <a:r>
              <a:rPr lang="en-US" altLang="zh-CN" i="1" dirty="0"/>
              <a:t>p</a:t>
            </a:r>
            <a:r>
              <a:rPr lang="zh-CN" altLang="en-US" dirty="0"/>
              <a:t>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</p:spPr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08104" y="1634008"/>
            <a:ext cx="2376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求前缀和的串行算法：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b[0]=a[0];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(i=1; i&lt;n; i++)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b[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]=b[i-1]+a[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];</a:t>
            </a:r>
            <a:endParaRPr lang="zh-CN" altLang="en-US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08104" y="3193468"/>
            <a:ext cx="28978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新宋体" panose="02010609030101010101" pitchFamily="49" charset="-122"/>
              </a:rPr>
              <a:t>求前缀和的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并行算法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dirty="0">
                <a:latin typeface="+mn-lt"/>
              </a:rPr>
              <a:t>for (k=logn-1; k≥0; k--)</a:t>
            </a:r>
          </a:p>
          <a:p>
            <a:r>
              <a:rPr lang="nn-NO" altLang="zh-CN" dirty="0">
                <a:latin typeface="+mn-lt"/>
              </a:rPr>
              <a:t>    parfor (i=2</a:t>
            </a:r>
            <a:r>
              <a:rPr lang="nn-NO" altLang="zh-CN" baseline="30000" dirty="0">
                <a:latin typeface="+mn-lt"/>
              </a:rPr>
              <a:t>k</a:t>
            </a:r>
            <a:r>
              <a:rPr lang="nn-NO" altLang="zh-CN" dirty="0">
                <a:latin typeface="+mn-lt"/>
              </a:rPr>
              <a:t>; i&lt;2</a:t>
            </a:r>
            <a:r>
              <a:rPr lang="nn-NO" altLang="zh-CN" baseline="30000" dirty="0">
                <a:latin typeface="+mn-lt"/>
              </a:rPr>
              <a:t>k+1</a:t>
            </a:r>
            <a:r>
              <a:rPr lang="nn-NO" altLang="zh-CN" dirty="0">
                <a:latin typeface="+mn-lt"/>
              </a:rPr>
              <a:t>; i</a:t>
            </a:r>
            <a:r>
              <a:rPr lang="en-US" altLang="zh-CN" dirty="0">
                <a:latin typeface="+mn-lt"/>
              </a:rPr>
              <a:t>++</a:t>
            </a:r>
            <a:r>
              <a:rPr lang="nn-NO" altLang="zh-CN" dirty="0">
                <a:latin typeface="+mn-lt"/>
              </a:rPr>
              <a:t>)</a:t>
            </a:r>
          </a:p>
          <a:p>
            <a:r>
              <a:rPr lang="en-US" altLang="zh-CN" dirty="0">
                <a:latin typeface="+mn-lt"/>
              </a:rPr>
              <a:t>        a[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]=a[2i]+a[2i+1];</a:t>
            </a:r>
          </a:p>
          <a:p>
            <a:r>
              <a:rPr lang="nn-NO" altLang="zh-CN" dirty="0">
                <a:latin typeface="+mn-lt"/>
              </a:rPr>
              <a:t>for (k=0; k&lt;logn; k++)</a:t>
            </a:r>
          </a:p>
          <a:p>
            <a:r>
              <a:rPr lang="nn-NO" altLang="zh-CN" dirty="0">
                <a:latin typeface="+mn-lt"/>
              </a:rPr>
              <a:t>    parfor (i=2</a:t>
            </a:r>
            <a:r>
              <a:rPr lang="nn-NO" altLang="zh-CN" baseline="30000" dirty="0">
                <a:latin typeface="+mn-lt"/>
              </a:rPr>
              <a:t>k</a:t>
            </a:r>
            <a:r>
              <a:rPr lang="nn-NO" altLang="zh-CN" dirty="0">
                <a:latin typeface="+mn-lt"/>
              </a:rPr>
              <a:t>; i&lt;2</a:t>
            </a:r>
            <a:r>
              <a:rPr lang="nn-NO" altLang="zh-CN" baseline="30000" dirty="0">
                <a:latin typeface="+mn-lt"/>
              </a:rPr>
              <a:t>k+1</a:t>
            </a:r>
            <a:r>
              <a:rPr lang="nn-NO" altLang="zh-CN" dirty="0">
                <a:latin typeface="+mn-lt"/>
              </a:rPr>
              <a:t>; i</a:t>
            </a:r>
            <a:r>
              <a:rPr lang="en-US" altLang="zh-CN" dirty="0">
                <a:latin typeface="+mn-lt"/>
              </a:rPr>
              <a:t>++</a:t>
            </a:r>
            <a:r>
              <a:rPr lang="nn-NO" altLang="zh-CN" dirty="0">
                <a:latin typeface="+mn-lt"/>
              </a:rPr>
              <a:t>)</a:t>
            </a:r>
          </a:p>
          <a:p>
            <a:r>
              <a:rPr lang="en-US" altLang="zh-CN" dirty="0">
                <a:latin typeface="+mn-lt"/>
              </a:rPr>
              <a:t>        a[2i]=a[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]-a[2i+1]; </a:t>
            </a:r>
          </a:p>
          <a:p>
            <a:r>
              <a:rPr lang="en-US" altLang="zh-CN" dirty="0">
                <a:latin typeface="+mn-lt"/>
              </a:rPr>
              <a:t>        a[2i+1]=a[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];</a:t>
            </a:r>
            <a:endParaRPr lang="zh-CN" altLang="en-US" dirty="0">
              <a:latin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4685" y="609527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a[8]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46056" y="609527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37427" y="6095274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a[10]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31390" y="6095274"/>
            <a:ext cx="611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722" y="6095274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11685" y="6095274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a[13]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05648" y="6095274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a[14]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99612" y="6095274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3342" y="542571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a[4]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82339" y="542571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070711" y="542571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a[6]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259084" y="542571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a[7]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36" name="直接箭头连接符 35"/>
          <p:cNvCxnSpPr>
            <a:cxnSpLocks/>
            <a:stCxn id="16" idx="0"/>
            <a:endCxn id="28" idx="2"/>
          </p:cNvCxnSpPr>
          <p:nvPr/>
        </p:nvCxnSpPr>
        <p:spPr>
          <a:xfrm flipH="1" flipV="1">
            <a:off x="4517328" y="5764270"/>
            <a:ext cx="291824" cy="3310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cxnSpLocks/>
            <a:stCxn id="15" idx="0"/>
            <a:endCxn id="28" idx="2"/>
          </p:cNvCxnSpPr>
          <p:nvPr/>
        </p:nvCxnSpPr>
        <p:spPr>
          <a:xfrm flipV="1">
            <a:off x="4215188" y="5764270"/>
            <a:ext cx="302140" cy="3310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cxnSpLocks/>
            <a:stCxn id="14" idx="0"/>
            <a:endCxn id="26" idx="2"/>
          </p:cNvCxnSpPr>
          <p:nvPr/>
        </p:nvCxnSpPr>
        <p:spPr>
          <a:xfrm flipH="1" flipV="1">
            <a:off x="3328955" y="5764270"/>
            <a:ext cx="292270" cy="3310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cxnSpLocks/>
            <a:stCxn id="13" idx="0"/>
            <a:endCxn id="26" idx="2"/>
          </p:cNvCxnSpPr>
          <p:nvPr/>
        </p:nvCxnSpPr>
        <p:spPr>
          <a:xfrm flipV="1">
            <a:off x="3027262" y="5764270"/>
            <a:ext cx="301693" cy="3310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cxnSpLocks/>
            <a:stCxn id="12" idx="0"/>
            <a:endCxn id="24" idx="2"/>
          </p:cNvCxnSpPr>
          <p:nvPr/>
        </p:nvCxnSpPr>
        <p:spPr>
          <a:xfrm flipH="1" flipV="1">
            <a:off x="2140583" y="5764270"/>
            <a:ext cx="296532" cy="3310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cxnSpLocks/>
            <a:stCxn id="11" idx="0"/>
            <a:endCxn id="24" idx="2"/>
          </p:cNvCxnSpPr>
          <p:nvPr/>
        </p:nvCxnSpPr>
        <p:spPr>
          <a:xfrm flipV="1">
            <a:off x="1846967" y="5764270"/>
            <a:ext cx="293616" cy="3310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cxnSpLocks/>
            <a:stCxn id="10" idx="0"/>
            <a:endCxn id="22" idx="2"/>
          </p:cNvCxnSpPr>
          <p:nvPr/>
        </p:nvCxnSpPr>
        <p:spPr>
          <a:xfrm flipH="1" flipV="1">
            <a:off x="1061586" y="5764270"/>
            <a:ext cx="242714" cy="3310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cxnSpLocks/>
            <a:stCxn id="9" idx="0"/>
            <a:endCxn id="22" idx="2"/>
          </p:cNvCxnSpPr>
          <p:nvPr/>
        </p:nvCxnSpPr>
        <p:spPr>
          <a:xfrm flipV="1">
            <a:off x="812929" y="5764270"/>
            <a:ext cx="248657" cy="3310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1289898" y="470563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3677972" y="470563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a[3]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15" name="直接箭头连接符 114"/>
          <p:cNvCxnSpPr>
            <a:cxnSpLocks/>
            <a:stCxn id="22" idx="0"/>
            <a:endCxn id="110" idx="2"/>
          </p:cNvCxnSpPr>
          <p:nvPr/>
        </p:nvCxnSpPr>
        <p:spPr>
          <a:xfrm flipV="1">
            <a:off x="1061586" y="5044190"/>
            <a:ext cx="486556" cy="381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cxnSpLocks/>
            <a:stCxn id="24" idx="0"/>
            <a:endCxn id="110" idx="2"/>
          </p:cNvCxnSpPr>
          <p:nvPr/>
        </p:nvCxnSpPr>
        <p:spPr>
          <a:xfrm flipH="1" flipV="1">
            <a:off x="1548142" y="5044190"/>
            <a:ext cx="592441" cy="381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cxnSpLocks/>
            <a:stCxn id="26" idx="0"/>
            <a:endCxn id="112" idx="2"/>
          </p:cNvCxnSpPr>
          <p:nvPr/>
        </p:nvCxnSpPr>
        <p:spPr>
          <a:xfrm flipV="1">
            <a:off x="3328955" y="5044190"/>
            <a:ext cx="607261" cy="381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cxnSpLocks/>
            <a:stCxn id="28" idx="0"/>
            <a:endCxn id="112" idx="2"/>
          </p:cNvCxnSpPr>
          <p:nvPr/>
        </p:nvCxnSpPr>
        <p:spPr>
          <a:xfrm flipH="1" flipV="1">
            <a:off x="3936216" y="5044190"/>
            <a:ext cx="581112" cy="381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本框 147"/>
          <p:cNvSpPr txBox="1"/>
          <p:nvPr/>
        </p:nvSpPr>
        <p:spPr>
          <a:xfrm>
            <a:off x="2483768" y="398555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53" name="直接箭头连接符 152"/>
          <p:cNvCxnSpPr>
            <a:cxnSpLocks/>
            <a:stCxn id="112" idx="0"/>
            <a:endCxn id="148" idx="2"/>
          </p:cNvCxnSpPr>
          <p:nvPr/>
        </p:nvCxnSpPr>
        <p:spPr>
          <a:xfrm flipH="1" flipV="1">
            <a:off x="2742012" y="4324110"/>
            <a:ext cx="1194204" cy="381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cxnSpLocks/>
            <a:stCxn id="110" idx="0"/>
            <a:endCxn id="148" idx="2"/>
          </p:cNvCxnSpPr>
          <p:nvPr/>
        </p:nvCxnSpPr>
        <p:spPr>
          <a:xfrm flipV="1">
            <a:off x="1548142" y="4324110"/>
            <a:ext cx="1193870" cy="381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>
            <a:cxnSpLocks/>
          </p:cNvCxnSpPr>
          <p:nvPr/>
        </p:nvCxnSpPr>
        <p:spPr>
          <a:xfrm flipV="1">
            <a:off x="539552" y="4417604"/>
            <a:ext cx="0" cy="19404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本框 197"/>
          <p:cNvSpPr txBox="1"/>
          <p:nvPr/>
        </p:nvSpPr>
        <p:spPr>
          <a:xfrm>
            <a:off x="210138" y="4766020"/>
            <a:ext cx="430887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/>
              <a:t>自底向上求和</a:t>
            </a:r>
          </a:p>
        </p:txBody>
      </p:sp>
      <p:cxnSp>
        <p:nvCxnSpPr>
          <p:cNvPr id="199" name="直接箭头连接符 198"/>
          <p:cNvCxnSpPr>
            <a:cxnSpLocks/>
          </p:cNvCxnSpPr>
          <p:nvPr/>
        </p:nvCxnSpPr>
        <p:spPr>
          <a:xfrm flipV="1">
            <a:off x="5137541" y="4413858"/>
            <a:ext cx="0" cy="194044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本框 199"/>
          <p:cNvSpPr txBox="1"/>
          <p:nvPr/>
        </p:nvSpPr>
        <p:spPr>
          <a:xfrm>
            <a:off x="5055342" y="4489612"/>
            <a:ext cx="430887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/>
              <a:t>自顶向下求前缀和</a:t>
            </a:r>
          </a:p>
        </p:txBody>
      </p:sp>
      <p:sp>
        <p:nvSpPr>
          <p:cNvPr id="201" name="文本框 200"/>
          <p:cNvSpPr txBox="1"/>
          <p:nvPr/>
        </p:nvSpPr>
        <p:spPr>
          <a:xfrm>
            <a:off x="5482791" y="5849053"/>
            <a:ext cx="3451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左子树前缀和</a:t>
            </a:r>
            <a:r>
              <a:rPr lang="en-US" altLang="zh-CN" sz="1600" dirty="0"/>
              <a:t>=</a:t>
            </a:r>
            <a:r>
              <a:rPr lang="zh-CN" altLang="en-US" sz="1600" dirty="0"/>
              <a:t>父亲前缀和</a:t>
            </a:r>
            <a:r>
              <a:rPr lang="en-US" altLang="zh-CN" sz="1600" dirty="0"/>
              <a:t>-</a:t>
            </a:r>
            <a:r>
              <a:rPr lang="zh-CN" altLang="en-US" sz="1600" dirty="0"/>
              <a:t>右子树和</a:t>
            </a:r>
            <a:endParaRPr lang="en-US" altLang="zh-CN" sz="1600" dirty="0"/>
          </a:p>
          <a:p>
            <a:r>
              <a:rPr lang="zh-CN" altLang="en-US" sz="1600" dirty="0"/>
              <a:t>右子树前缀和</a:t>
            </a:r>
            <a:r>
              <a:rPr lang="en-US" altLang="zh-CN" sz="1600" dirty="0"/>
              <a:t>=</a:t>
            </a:r>
            <a:r>
              <a:rPr lang="zh-CN" altLang="en-US" sz="1600" dirty="0"/>
              <a:t>父亲前缀和</a:t>
            </a:r>
          </a:p>
        </p:txBody>
      </p:sp>
      <p:sp>
        <p:nvSpPr>
          <p:cNvPr id="202" name="文本框 201"/>
          <p:cNvSpPr txBox="1"/>
          <p:nvPr/>
        </p:nvSpPr>
        <p:spPr>
          <a:xfrm>
            <a:off x="4013661" y="472751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n-lt"/>
              </a:rPr>
              <a:t>a[1]</a:t>
            </a:r>
            <a:endParaRPr lang="zh-CN" alt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1625412" y="4726151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n-lt"/>
              </a:rPr>
              <a:t>a[1]-a[3]</a:t>
            </a:r>
            <a:endParaRPr lang="zh-CN" alt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4587923" y="544759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n-lt"/>
              </a:rPr>
              <a:t>a[3]</a:t>
            </a:r>
            <a:endParaRPr lang="zh-CN" alt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3384813" y="5447591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n-lt"/>
              </a:rPr>
              <a:t>a[3]-a[7]</a:t>
            </a:r>
            <a:endParaRPr lang="zh-CN" alt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2217194" y="545253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n-lt"/>
              </a:rPr>
              <a:t>a[2]</a:t>
            </a:r>
            <a:endParaRPr lang="zh-CN" alt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1124366" y="544815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n-lt"/>
              </a:rPr>
              <a:t>a[2]-a[5]</a:t>
            </a:r>
            <a:endParaRPr lang="zh-CN" altLang="en-US" sz="1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218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扫描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zh-CN" altLang="en-US" dirty="0"/>
              <a:t>并行算法</a:t>
            </a:r>
            <a:r>
              <a:rPr lang="en-US" altLang="zh-CN" dirty="0"/>
              <a:t>2</a:t>
            </a:r>
          </a:p>
          <a:p>
            <a:pPr lvl="1"/>
            <a:r>
              <a:rPr lang="zh-CN" altLang="en-US" dirty="0"/>
              <a:t>处理器数：</a:t>
            </a:r>
            <a:r>
              <a:rPr lang="en-US" altLang="zh-CN" i="1" dirty="0"/>
              <a:t>n</a:t>
            </a:r>
            <a:endParaRPr lang="en-US" altLang="zh-CN" dirty="0"/>
          </a:p>
          <a:p>
            <a:pPr lvl="1"/>
            <a:r>
              <a:rPr lang="zh-CN" altLang="en-US" dirty="0"/>
              <a:t>运行时间：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71600" y="621582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+mn-lt"/>
              </a:rPr>
              <a:t>a[0]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8328" y="621582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98722" y="621582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59826" y="621582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a[3]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25844" y="621582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a[4]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86948" y="621582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52966" y="621582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a[6]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14070" y="621582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a[7]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80088" y="621582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a[8]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35116" y="621582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5" name="直接箭头连接符 14"/>
          <p:cNvCxnSpPr>
            <a:cxnSpLocks/>
            <a:stCxn id="14" idx="0"/>
            <a:endCxn id="20" idx="2"/>
          </p:cNvCxnSpPr>
          <p:nvPr/>
        </p:nvCxnSpPr>
        <p:spPr>
          <a:xfrm flipV="1">
            <a:off x="6293360" y="5855786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528328" y="551723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59826" y="551723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a[3]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86948" y="551723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14070" y="551723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a[7]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35116" y="551723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21" name="直接箭头连接符 20"/>
          <p:cNvCxnSpPr>
            <a:cxnSpLocks/>
            <a:stCxn id="13" idx="0"/>
            <a:endCxn id="20" idx="2"/>
          </p:cNvCxnSpPr>
          <p:nvPr/>
        </p:nvCxnSpPr>
        <p:spPr>
          <a:xfrm flipV="1">
            <a:off x="5738332" y="5855786"/>
            <a:ext cx="555028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cxnSpLocks/>
            <a:stCxn id="12" idx="0"/>
            <a:endCxn id="19" idx="2"/>
          </p:cNvCxnSpPr>
          <p:nvPr/>
        </p:nvCxnSpPr>
        <p:spPr>
          <a:xfrm flipV="1">
            <a:off x="5172314" y="5855786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cxnSpLocks/>
            <a:stCxn id="11" idx="0"/>
            <a:endCxn id="19" idx="2"/>
          </p:cNvCxnSpPr>
          <p:nvPr/>
        </p:nvCxnSpPr>
        <p:spPr>
          <a:xfrm flipV="1">
            <a:off x="4611210" y="5855786"/>
            <a:ext cx="561104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cxnSpLocks/>
            <a:stCxn id="10" idx="0"/>
            <a:endCxn id="18" idx="2"/>
          </p:cNvCxnSpPr>
          <p:nvPr/>
        </p:nvCxnSpPr>
        <p:spPr>
          <a:xfrm flipV="1">
            <a:off x="4045192" y="5855786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  <a:stCxn id="9" idx="0"/>
            <a:endCxn id="18" idx="2"/>
          </p:cNvCxnSpPr>
          <p:nvPr/>
        </p:nvCxnSpPr>
        <p:spPr>
          <a:xfrm flipV="1">
            <a:off x="3484088" y="5855786"/>
            <a:ext cx="561104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cxnSpLocks/>
            <a:stCxn id="8" idx="0"/>
            <a:endCxn id="17" idx="2"/>
          </p:cNvCxnSpPr>
          <p:nvPr/>
        </p:nvCxnSpPr>
        <p:spPr>
          <a:xfrm flipV="1">
            <a:off x="2918070" y="5855786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7" idx="0"/>
            <a:endCxn id="17" idx="2"/>
          </p:cNvCxnSpPr>
          <p:nvPr/>
        </p:nvCxnSpPr>
        <p:spPr>
          <a:xfrm flipV="1">
            <a:off x="2356966" y="5855786"/>
            <a:ext cx="561104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  <a:stCxn id="6" idx="0"/>
            <a:endCxn id="16" idx="2"/>
          </p:cNvCxnSpPr>
          <p:nvPr/>
        </p:nvCxnSpPr>
        <p:spPr>
          <a:xfrm flipV="1">
            <a:off x="1786572" y="5855786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cxnSpLocks/>
            <a:stCxn id="5" idx="0"/>
            <a:endCxn id="16" idx="2"/>
          </p:cNvCxnSpPr>
          <p:nvPr/>
        </p:nvCxnSpPr>
        <p:spPr>
          <a:xfrm flipV="1">
            <a:off x="1229844" y="5855786"/>
            <a:ext cx="556728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/>
            <a:stCxn id="20" idx="0"/>
            <a:endCxn id="33" idx="2"/>
          </p:cNvCxnSpPr>
          <p:nvPr/>
        </p:nvCxnSpPr>
        <p:spPr>
          <a:xfrm flipV="1">
            <a:off x="6293360" y="5063698"/>
            <a:ext cx="0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528328" y="472514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786948" y="472514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035116" y="472514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34" name="直接箭头连接符 33"/>
          <p:cNvCxnSpPr>
            <a:cxnSpLocks/>
            <a:stCxn id="19" idx="0"/>
            <a:endCxn id="33" idx="2"/>
          </p:cNvCxnSpPr>
          <p:nvPr/>
        </p:nvCxnSpPr>
        <p:spPr>
          <a:xfrm flipV="1">
            <a:off x="5172314" y="5063698"/>
            <a:ext cx="1121046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cxnSpLocks/>
            <a:stCxn id="18" idx="0"/>
            <a:endCxn id="32" idx="2"/>
          </p:cNvCxnSpPr>
          <p:nvPr/>
        </p:nvCxnSpPr>
        <p:spPr>
          <a:xfrm flipV="1">
            <a:off x="4045192" y="5063698"/>
            <a:ext cx="0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cxnSpLocks/>
            <a:stCxn id="17" idx="0"/>
            <a:endCxn id="32" idx="2"/>
          </p:cNvCxnSpPr>
          <p:nvPr/>
        </p:nvCxnSpPr>
        <p:spPr>
          <a:xfrm flipV="1">
            <a:off x="2918070" y="5063698"/>
            <a:ext cx="1127122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cxnSpLocks/>
            <a:stCxn id="33" idx="0"/>
            <a:endCxn id="40" idx="2"/>
          </p:cNvCxnSpPr>
          <p:nvPr/>
        </p:nvCxnSpPr>
        <p:spPr>
          <a:xfrm flipV="1">
            <a:off x="6293360" y="4221088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28328" y="388253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035116" y="388253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41" name="直接箭头连接符 40"/>
          <p:cNvCxnSpPr>
            <a:cxnSpLocks/>
            <a:stCxn id="32" idx="0"/>
            <a:endCxn id="40" idx="2"/>
          </p:cNvCxnSpPr>
          <p:nvPr/>
        </p:nvCxnSpPr>
        <p:spPr>
          <a:xfrm flipV="1">
            <a:off x="4045192" y="4221088"/>
            <a:ext cx="2248168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cxnSpLocks/>
            <a:stCxn id="40" idx="0"/>
            <a:endCxn id="44" idx="2"/>
          </p:cNvCxnSpPr>
          <p:nvPr/>
        </p:nvCxnSpPr>
        <p:spPr>
          <a:xfrm flipV="1">
            <a:off x="6293360" y="3335506"/>
            <a:ext cx="0" cy="5470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035116" y="299695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45" name="直接箭头连接符 44"/>
          <p:cNvCxnSpPr>
            <a:cxnSpLocks/>
            <a:stCxn id="39" idx="0"/>
            <a:endCxn id="44" idx="2"/>
          </p:cNvCxnSpPr>
          <p:nvPr/>
        </p:nvCxnSpPr>
        <p:spPr>
          <a:xfrm flipV="1">
            <a:off x="1786572" y="3335506"/>
            <a:ext cx="4506788" cy="5470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100017" y="551723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227139" y="551723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a[4]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354261" y="551723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a[6]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481383" y="551723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a[8]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50" name="直接箭头连接符 49"/>
          <p:cNvCxnSpPr>
            <a:cxnSpLocks/>
            <a:stCxn id="13" idx="0"/>
            <a:endCxn id="49" idx="2"/>
          </p:cNvCxnSpPr>
          <p:nvPr/>
        </p:nvCxnSpPr>
        <p:spPr>
          <a:xfrm flipV="1">
            <a:off x="5738332" y="5855786"/>
            <a:ext cx="1295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cxnSpLocks/>
            <a:stCxn id="12" idx="0"/>
            <a:endCxn id="49" idx="2"/>
          </p:cNvCxnSpPr>
          <p:nvPr/>
        </p:nvCxnSpPr>
        <p:spPr>
          <a:xfrm flipV="1">
            <a:off x="5172314" y="5855786"/>
            <a:ext cx="567313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cxnSpLocks/>
            <a:stCxn id="10" idx="0"/>
            <a:endCxn id="48" idx="2"/>
          </p:cNvCxnSpPr>
          <p:nvPr/>
        </p:nvCxnSpPr>
        <p:spPr>
          <a:xfrm flipV="1">
            <a:off x="4045192" y="5855786"/>
            <a:ext cx="567313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cxnSpLocks/>
            <a:stCxn id="8" idx="0"/>
            <a:endCxn id="47" idx="2"/>
          </p:cNvCxnSpPr>
          <p:nvPr/>
        </p:nvCxnSpPr>
        <p:spPr>
          <a:xfrm flipV="1">
            <a:off x="2918070" y="5855786"/>
            <a:ext cx="567313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cxnSpLocks/>
            <a:stCxn id="6" idx="0"/>
            <a:endCxn id="46" idx="2"/>
          </p:cNvCxnSpPr>
          <p:nvPr/>
        </p:nvCxnSpPr>
        <p:spPr>
          <a:xfrm flipV="1">
            <a:off x="1786572" y="5855786"/>
            <a:ext cx="571689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cxnSpLocks/>
            <a:stCxn id="11" idx="0"/>
            <a:endCxn id="48" idx="2"/>
          </p:cNvCxnSpPr>
          <p:nvPr/>
        </p:nvCxnSpPr>
        <p:spPr>
          <a:xfrm flipV="1">
            <a:off x="4611210" y="5855786"/>
            <a:ext cx="1295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cxnSpLocks/>
            <a:stCxn id="9" idx="0"/>
            <a:endCxn id="47" idx="2"/>
          </p:cNvCxnSpPr>
          <p:nvPr/>
        </p:nvCxnSpPr>
        <p:spPr>
          <a:xfrm flipV="1">
            <a:off x="3484088" y="5855786"/>
            <a:ext cx="1295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cxnSpLocks/>
            <a:stCxn id="7" idx="0"/>
            <a:endCxn id="46" idx="2"/>
          </p:cNvCxnSpPr>
          <p:nvPr/>
        </p:nvCxnSpPr>
        <p:spPr>
          <a:xfrm flipV="1">
            <a:off x="2356966" y="5855786"/>
            <a:ext cx="1295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977714" y="551723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+mn-lt"/>
              </a:rPr>
              <a:t>a[0]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660626" y="472514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a[3]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914870" y="472514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a[7]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2100817" y="472514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227939" y="472514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a[4]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4355061" y="472514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a[6]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482183" y="472514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a[8]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978514" y="472514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+mn-lt"/>
              </a:rPr>
              <a:t>a[0]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86" name="直接箭头连接符 85"/>
          <p:cNvCxnSpPr>
            <a:cxnSpLocks/>
            <a:stCxn id="49" idx="0"/>
            <a:endCxn id="84" idx="2"/>
          </p:cNvCxnSpPr>
          <p:nvPr/>
        </p:nvCxnSpPr>
        <p:spPr>
          <a:xfrm flipV="1">
            <a:off x="5739627" y="5063698"/>
            <a:ext cx="800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cxnSpLocks/>
            <a:stCxn id="19" idx="0"/>
            <a:endCxn id="80" idx="2"/>
          </p:cNvCxnSpPr>
          <p:nvPr/>
        </p:nvCxnSpPr>
        <p:spPr>
          <a:xfrm flipV="1">
            <a:off x="5172314" y="5063698"/>
            <a:ext cx="800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cxnSpLocks/>
            <a:stCxn id="48" idx="0"/>
            <a:endCxn id="83" idx="2"/>
          </p:cNvCxnSpPr>
          <p:nvPr/>
        </p:nvCxnSpPr>
        <p:spPr>
          <a:xfrm flipV="1">
            <a:off x="4612505" y="5063698"/>
            <a:ext cx="800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cxnSpLocks/>
            <a:stCxn id="47" idx="0"/>
            <a:endCxn id="82" idx="2"/>
          </p:cNvCxnSpPr>
          <p:nvPr/>
        </p:nvCxnSpPr>
        <p:spPr>
          <a:xfrm flipV="1">
            <a:off x="3485383" y="5063698"/>
            <a:ext cx="800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cxnSpLocks/>
            <a:stCxn id="17" idx="0"/>
            <a:endCxn id="79" idx="2"/>
          </p:cNvCxnSpPr>
          <p:nvPr/>
        </p:nvCxnSpPr>
        <p:spPr>
          <a:xfrm flipV="1">
            <a:off x="2918070" y="5063698"/>
            <a:ext cx="800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cxnSpLocks/>
            <a:stCxn id="46" idx="0"/>
            <a:endCxn id="81" idx="2"/>
          </p:cNvCxnSpPr>
          <p:nvPr/>
        </p:nvCxnSpPr>
        <p:spPr>
          <a:xfrm flipV="1">
            <a:off x="2358261" y="5063698"/>
            <a:ext cx="800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cxnSpLocks/>
            <a:stCxn id="48" idx="0"/>
            <a:endCxn id="84" idx="2"/>
          </p:cNvCxnSpPr>
          <p:nvPr/>
        </p:nvCxnSpPr>
        <p:spPr>
          <a:xfrm flipV="1">
            <a:off x="4612505" y="5063698"/>
            <a:ext cx="1127922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cxnSpLocks/>
            <a:stCxn id="18" idx="0"/>
            <a:endCxn id="80" idx="2"/>
          </p:cNvCxnSpPr>
          <p:nvPr/>
        </p:nvCxnSpPr>
        <p:spPr>
          <a:xfrm flipV="1">
            <a:off x="4045192" y="5063698"/>
            <a:ext cx="1127922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cxnSpLocks/>
            <a:stCxn id="47" idx="0"/>
            <a:endCxn id="83" idx="2"/>
          </p:cNvCxnSpPr>
          <p:nvPr/>
        </p:nvCxnSpPr>
        <p:spPr>
          <a:xfrm flipV="1">
            <a:off x="3485383" y="5063698"/>
            <a:ext cx="1127922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cxnSpLocks/>
            <a:stCxn id="46" idx="0"/>
            <a:endCxn id="82" idx="2"/>
          </p:cNvCxnSpPr>
          <p:nvPr/>
        </p:nvCxnSpPr>
        <p:spPr>
          <a:xfrm flipV="1">
            <a:off x="2358261" y="5063698"/>
            <a:ext cx="1127922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cxnSpLocks/>
            <a:stCxn id="16" idx="0"/>
            <a:endCxn id="79" idx="2"/>
          </p:cNvCxnSpPr>
          <p:nvPr/>
        </p:nvCxnSpPr>
        <p:spPr>
          <a:xfrm flipV="1">
            <a:off x="1786572" y="5063698"/>
            <a:ext cx="1132298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cxnSpLocks/>
            <a:stCxn id="75" idx="0"/>
            <a:endCxn id="81" idx="2"/>
          </p:cNvCxnSpPr>
          <p:nvPr/>
        </p:nvCxnSpPr>
        <p:spPr>
          <a:xfrm flipV="1">
            <a:off x="1235958" y="5063698"/>
            <a:ext cx="1123103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3785476" y="388253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2659154" y="388253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a[3]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4913398" y="388253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a[7]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2099345" y="388253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3226467" y="388253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a[4]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4353589" y="388253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a[6]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5480711" y="388253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a[8]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977042" y="388253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a[0]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33" name="直接箭头连接符 132"/>
          <p:cNvCxnSpPr>
            <a:cxnSpLocks/>
            <a:stCxn id="84" idx="0"/>
            <a:endCxn id="131" idx="2"/>
          </p:cNvCxnSpPr>
          <p:nvPr/>
        </p:nvCxnSpPr>
        <p:spPr>
          <a:xfrm flipH="1" flipV="1">
            <a:off x="5738955" y="4221088"/>
            <a:ext cx="1472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cxnSpLocks/>
            <a:stCxn id="80" idx="0"/>
            <a:endCxn id="127" idx="2"/>
          </p:cNvCxnSpPr>
          <p:nvPr/>
        </p:nvCxnSpPr>
        <p:spPr>
          <a:xfrm flipH="1" flipV="1">
            <a:off x="5171642" y="4221088"/>
            <a:ext cx="1472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cxnSpLocks/>
            <a:stCxn id="83" idx="0"/>
            <a:endCxn id="130" idx="2"/>
          </p:cNvCxnSpPr>
          <p:nvPr/>
        </p:nvCxnSpPr>
        <p:spPr>
          <a:xfrm flipH="1" flipV="1">
            <a:off x="4611833" y="4221088"/>
            <a:ext cx="1472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cxnSpLocks/>
            <a:stCxn id="32" idx="0"/>
            <a:endCxn id="125" idx="2"/>
          </p:cNvCxnSpPr>
          <p:nvPr/>
        </p:nvCxnSpPr>
        <p:spPr>
          <a:xfrm flipH="1" flipV="1">
            <a:off x="4043720" y="4221088"/>
            <a:ext cx="1472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cxnSpLocks/>
            <a:stCxn id="82" idx="0"/>
            <a:endCxn id="129" idx="2"/>
          </p:cNvCxnSpPr>
          <p:nvPr/>
        </p:nvCxnSpPr>
        <p:spPr>
          <a:xfrm flipH="1" flipV="1">
            <a:off x="3484711" y="4221088"/>
            <a:ext cx="1472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cxnSpLocks/>
            <a:stCxn id="82" idx="0"/>
            <a:endCxn id="131" idx="2"/>
          </p:cNvCxnSpPr>
          <p:nvPr/>
        </p:nvCxnSpPr>
        <p:spPr>
          <a:xfrm flipV="1">
            <a:off x="3486183" y="4221088"/>
            <a:ext cx="2252772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cxnSpLocks/>
            <a:stCxn id="79" idx="0"/>
            <a:endCxn id="127" idx="2"/>
          </p:cNvCxnSpPr>
          <p:nvPr/>
        </p:nvCxnSpPr>
        <p:spPr>
          <a:xfrm flipV="1">
            <a:off x="2918870" y="4221088"/>
            <a:ext cx="2252772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cxnSpLocks/>
            <a:stCxn id="81" idx="0"/>
            <a:endCxn id="130" idx="2"/>
          </p:cNvCxnSpPr>
          <p:nvPr/>
        </p:nvCxnSpPr>
        <p:spPr>
          <a:xfrm flipV="1">
            <a:off x="2359061" y="4221088"/>
            <a:ext cx="2252772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cxnSpLocks/>
            <a:stCxn id="31" idx="0"/>
            <a:endCxn id="125" idx="2"/>
          </p:cNvCxnSpPr>
          <p:nvPr/>
        </p:nvCxnSpPr>
        <p:spPr>
          <a:xfrm flipV="1">
            <a:off x="1786572" y="4221088"/>
            <a:ext cx="2257148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cxnSpLocks/>
            <a:stCxn id="85" idx="0"/>
            <a:endCxn id="129" idx="2"/>
          </p:cNvCxnSpPr>
          <p:nvPr/>
        </p:nvCxnSpPr>
        <p:spPr>
          <a:xfrm flipV="1">
            <a:off x="1236758" y="4221088"/>
            <a:ext cx="2247953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/>
          <p:cNvSpPr txBox="1"/>
          <p:nvPr/>
        </p:nvSpPr>
        <p:spPr>
          <a:xfrm>
            <a:off x="1525425" y="299695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3782573" y="299695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2656251" y="299695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a[3]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910495" y="299695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a[7]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096442" y="299695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3223564" y="299695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a[4]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4350686" y="299695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a[6]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5477808" y="299695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a[8]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974139" y="299695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a[0]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81" name="直接箭头连接符 180"/>
          <p:cNvCxnSpPr>
            <a:cxnSpLocks/>
            <a:stCxn id="131" idx="0"/>
            <a:endCxn id="179" idx="2"/>
          </p:cNvCxnSpPr>
          <p:nvPr/>
        </p:nvCxnSpPr>
        <p:spPr>
          <a:xfrm flipH="1" flipV="1">
            <a:off x="5736052" y="3335506"/>
            <a:ext cx="2903" cy="5470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cxnSpLocks/>
            <a:stCxn id="132" idx="0"/>
            <a:endCxn id="179" idx="2"/>
          </p:cNvCxnSpPr>
          <p:nvPr/>
        </p:nvCxnSpPr>
        <p:spPr>
          <a:xfrm flipV="1">
            <a:off x="1235286" y="3335506"/>
            <a:ext cx="4500766" cy="5470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本框 213"/>
          <p:cNvSpPr txBox="1"/>
          <p:nvPr/>
        </p:nvSpPr>
        <p:spPr>
          <a:xfrm>
            <a:off x="6891682" y="4475190"/>
            <a:ext cx="1907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lt"/>
              </a:rPr>
              <a:t>第</a:t>
            </a:r>
            <a:r>
              <a:rPr lang="en-US" altLang="zh-CN" i="1" dirty="0">
                <a:latin typeface="+mn-lt"/>
              </a:rPr>
              <a:t>k</a:t>
            </a:r>
            <a:r>
              <a:rPr lang="zh-CN" altLang="en-US" dirty="0">
                <a:latin typeface="+mn-lt"/>
              </a:rPr>
              <a:t>步后，每个元素存储的是它前面</a:t>
            </a:r>
            <a:r>
              <a:rPr lang="en-US" altLang="zh-CN" dirty="0">
                <a:latin typeface="+mn-lt"/>
              </a:rPr>
              <a:t>2</a:t>
            </a:r>
            <a:r>
              <a:rPr lang="en-US" altLang="zh-CN" i="1" baseline="30000" dirty="0">
                <a:latin typeface="+mn-lt"/>
              </a:rPr>
              <a:t>k</a:t>
            </a:r>
            <a:r>
              <a:rPr lang="zh-CN" altLang="en-US" dirty="0">
                <a:latin typeface="+mn-lt"/>
              </a:rPr>
              <a:t>个元素之和</a:t>
            </a:r>
          </a:p>
        </p:txBody>
      </p:sp>
      <p:cxnSp>
        <p:nvCxnSpPr>
          <p:cNvPr id="215" name="直接箭头连接符 214"/>
          <p:cNvCxnSpPr>
            <a:cxnSpLocks/>
          </p:cNvCxnSpPr>
          <p:nvPr/>
        </p:nvCxnSpPr>
        <p:spPr>
          <a:xfrm flipV="1">
            <a:off x="6876256" y="3882534"/>
            <a:ext cx="0" cy="23004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矩形 216"/>
          <p:cNvSpPr/>
          <p:nvPr/>
        </p:nvSpPr>
        <p:spPr>
          <a:xfrm>
            <a:off x="5292080" y="1458069"/>
            <a:ext cx="29762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新宋体" panose="02010609030101010101" pitchFamily="49" charset="-122"/>
              </a:rPr>
              <a:t>求前缀和的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并行算法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dirty="0">
                <a:latin typeface="+mn-lt"/>
              </a:rPr>
              <a:t>for (k=0; k&lt;logn; k++)</a:t>
            </a:r>
          </a:p>
          <a:p>
            <a:r>
              <a:rPr lang="nn-NO" altLang="zh-CN" dirty="0">
                <a:latin typeface="+mn-lt"/>
              </a:rPr>
              <a:t>    parfor (i=2</a:t>
            </a:r>
            <a:r>
              <a:rPr lang="nn-NO" altLang="zh-CN" baseline="30000" dirty="0">
                <a:latin typeface="+mn-lt"/>
              </a:rPr>
              <a:t>k</a:t>
            </a:r>
            <a:r>
              <a:rPr lang="nn-NO" altLang="zh-CN" dirty="0">
                <a:latin typeface="+mn-lt"/>
              </a:rPr>
              <a:t>; i</a:t>
            </a:r>
            <a:r>
              <a:rPr lang="en-US" altLang="zh-CN" dirty="0">
                <a:latin typeface="+mn-lt"/>
              </a:rPr>
              <a:t>&lt;n</a:t>
            </a:r>
            <a:r>
              <a:rPr lang="nn-NO" altLang="zh-CN" dirty="0">
                <a:latin typeface="+mn-lt"/>
              </a:rPr>
              <a:t>; i</a:t>
            </a:r>
            <a:r>
              <a:rPr lang="en-US" altLang="zh-CN" dirty="0">
                <a:latin typeface="+mn-lt"/>
              </a:rPr>
              <a:t>++</a:t>
            </a:r>
            <a:r>
              <a:rPr lang="nn-NO" altLang="zh-CN" dirty="0">
                <a:latin typeface="+mn-lt"/>
              </a:rPr>
              <a:t>)</a:t>
            </a:r>
          </a:p>
          <a:p>
            <a:r>
              <a:rPr lang="en-US" altLang="zh-CN" dirty="0">
                <a:latin typeface="+mn-lt"/>
              </a:rPr>
              <a:t>        a[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]=a[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]+a[i-2</a:t>
            </a:r>
            <a:r>
              <a:rPr lang="en-US" altLang="zh-CN" baseline="30000" dirty="0">
                <a:latin typeface="+mn-lt"/>
              </a:rPr>
              <a:t>k</a:t>
            </a:r>
            <a:r>
              <a:rPr lang="en-US" altLang="zh-CN" dirty="0">
                <a:latin typeface="+mn-lt"/>
              </a:rPr>
              <a:t>];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428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31" grpId="0"/>
      <p:bldP spid="32" grpId="0"/>
      <p:bldP spid="33" grpId="0"/>
      <p:bldP spid="39" grpId="0"/>
      <p:bldP spid="40" grpId="0"/>
      <p:bldP spid="44" grpId="0"/>
      <p:bldP spid="46" grpId="0"/>
      <p:bldP spid="47" grpId="0"/>
      <p:bldP spid="48" grpId="0"/>
      <p:bldP spid="49" grpId="0"/>
      <p:bldP spid="75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214" grpId="0"/>
      <p:bldP spid="2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6.4 </a:t>
            </a:r>
            <a:r>
              <a:rPr lang="zh-CN" altLang="en-US" sz="3200" dirty="0"/>
              <a:t>矩阵相乘</a:t>
            </a:r>
            <a:endParaRPr lang="en-US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001888"/>
          </a:xfrm>
        </p:spPr>
        <p:txBody>
          <a:bodyPr/>
          <a:lstStyle/>
          <a:p>
            <a:r>
              <a:rPr lang="zh-CN" altLang="en-US" sz="2300" dirty="0"/>
              <a:t>串行算法时间复杂度：</a:t>
            </a:r>
            <a:r>
              <a:rPr lang="en-US" altLang="zh-CN" sz="2300" i="1" dirty="0"/>
              <a:t>O</a:t>
            </a:r>
            <a:r>
              <a:rPr lang="en-US" altLang="zh-CN" sz="2300" dirty="0"/>
              <a:t>(</a:t>
            </a:r>
            <a:r>
              <a:rPr lang="en-US" altLang="zh-CN" sz="2300" i="1" dirty="0"/>
              <a:t>n</a:t>
            </a:r>
            <a:r>
              <a:rPr lang="en-US" altLang="zh-CN" sz="2300" baseline="30000" dirty="0"/>
              <a:t>3</a:t>
            </a:r>
            <a:r>
              <a:rPr lang="en-US" altLang="zh-CN" sz="2300" dirty="0"/>
              <a:t>)</a:t>
            </a:r>
          </a:p>
          <a:p>
            <a:r>
              <a:rPr lang="zh-CN" altLang="en-US" sz="2300" dirty="0"/>
              <a:t>并行算法</a:t>
            </a:r>
            <a:r>
              <a:rPr lang="en-US" altLang="zh-CN" sz="2300" dirty="0"/>
              <a:t>1</a:t>
            </a:r>
          </a:p>
          <a:p>
            <a:pPr lvl="1"/>
            <a:r>
              <a:rPr lang="zh-CN" altLang="en-US" sz="2100" dirty="0"/>
              <a:t>处理器数：</a:t>
            </a:r>
            <a:r>
              <a:rPr lang="en-US" altLang="zh-CN" sz="2100" i="1" dirty="0"/>
              <a:t>n</a:t>
            </a:r>
            <a:r>
              <a:rPr lang="en-US" altLang="zh-CN" sz="2100" baseline="30000" dirty="0"/>
              <a:t>2</a:t>
            </a:r>
          </a:p>
          <a:p>
            <a:pPr lvl="1"/>
            <a:r>
              <a:rPr lang="zh-CN" altLang="en-US" sz="2100" dirty="0"/>
              <a:t>运行时间：</a:t>
            </a:r>
            <a:r>
              <a:rPr lang="en-US" altLang="zh-CN" sz="2100" i="1" dirty="0"/>
              <a:t>O</a:t>
            </a:r>
            <a:r>
              <a:rPr lang="en-US" altLang="zh-CN" sz="2100" dirty="0"/>
              <a:t>(</a:t>
            </a:r>
            <a:r>
              <a:rPr lang="en-US" altLang="zh-CN" sz="2100" i="1" dirty="0"/>
              <a:t>n</a:t>
            </a:r>
            <a:r>
              <a:rPr lang="en-US" altLang="zh-CN" sz="2100" dirty="0"/>
              <a:t>)</a:t>
            </a:r>
          </a:p>
          <a:p>
            <a:r>
              <a:rPr lang="zh-CN" altLang="en-US" sz="2300" dirty="0"/>
              <a:t>并行算法</a:t>
            </a:r>
            <a:r>
              <a:rPr lang="en-US" altLang="zh-CN" sz="2300" dirty="0"/>
              <a:t>2</a:t>
            </a:r>
          </a:p>
          <a:p>
            <a:pPr lvl="1"/>
            <a:r>
              <a:rPr lang="zh-CN" altLang="en-US" sz="2100" dirty="0"/>
              <a:t>处理器数：</a:t>
            </a:r>
            <a:r>
              <a:rPr lang="en-US" altLang="zh-CN" sz="2100" i="1" dirty="0"/>
              <a:t>n</a:t>
            </a:r>
            <a:r>
              <a:rPr lang="en-US" altLang="zh-CN" sz="2100" baseline="30000" dirty="0"/>
              <a:t>3</a:t>
            </a:r>
          </a:p>
          <a:p>
            <a:pPr lvl="1"/>
            <a:r>
              <a:rPr lang="zh-CN" altLang="en-US" sz="2100" dirty="0"/>
              <a:t>运行时间：</a:t>
            </a:r>
            <a:r>
              <a:rPr lang="en-US" altLang="zh-CN" sz="2100" i="1" dirty="0"/>
              <a:t>O</a:t>
            </a:r>
            <a:r>
              <a:rPr lang="en-US" altLang="zh-CN" sz="2100" dirty="0"/>
              <a:t>(</a:t>
            </a:r>
            <a:r>
              <a:rPr lang="en-US" altLang="zh-CN" sz="2100" dirty="0" err="1"/>
              <a:t>log</a:t>
            </a:r>
            <a:r>
              <a:rPr lang="en-US" altLang="zh-CN" sz="2100" i="1" dirty="0" err="1"/>
              <a:t>n</a:t>
            </a:r>
            <a:r>
              <a:rPr lang="en-US" altLang="zh-CN" sz="2100" dirty="0"/>
              <a:t>)</a:t>
            </a:r>
            <a:endParaRPr lang="zh-CN" altLang="en-US" sz="2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73903" y="1439750"/>
            <a:ext cx="3168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矩阵相乘的串行算法：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i&lt;n; i++)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   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(j=0; j&lt;n; j++)</a:t>
            </a: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][j]=0;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</a:t>
            </a:r>
            <a:r>
              <a:rPr lang="nn-NO" altLang="zh-CN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(k=0; k&lt;n; k++)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   c[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][j]+=a[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][k]*b[k][j];</a:t>
            </a:r>
            <a:endParaRPr lang="zh-CN" altLang="en-US" dirty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9632" y="4437112"/>
            <a:ext cx="3168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矩阵相乘的并行算法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parfor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i&lt;n; i++)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   parfor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(j=0; j&lt;n; j++)</a:t>
            </a: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][j]=0;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</a:t>
            </a:r>
            <a:r>
              <a:rPr lang="nn-NO" altLang="zh-CN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(k=0; k&lt;n; k++)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   c[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][j]+=a[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][k]*b[k][j];</a:t>
            </a:r>
            <a:endParaRPr lang="zh-CN" altLang="en-US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73903" y="4437112"/>
            <a:ext cx="3168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矩阵相乘的并行算法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parfor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i&lt;n; i++)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   parfor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(j=0; j&lt;n; j++)</a:t>
            </a: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</a:t>
            </a:r>
            <a:r>
              <a:rPr lang="nn-NO" altLang="zh-CN" dirty="0">
                <a:latin typeface="+mn-lt"/>
                <a:ea typeface="新宋体" panose="02010609030101010101" pitchFamily="49" charset="-122"/>
              </a:rPr>
              <a:t>parfor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k</a:t>
            </a:r>
            <a:r>
              <a:rPr lang="nn-NO" altLang="zh-CN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=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0</a:t>
            </a:r>
            <a:r>
              <a:rPr lang="nn-NO" altLang="zh-CN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 k&lt;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n</a:t>
            </a:r>
            <a:r>
              <a:rPr lang="nn-NO" altLang="zh-CN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 k++)</a:t>
            </a:r>
            <a:endParaRPr lang="nn-NO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  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x[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][j][k]=a[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][k]*b[k][j];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c[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][j]=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par_sum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(x[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][j], n);</a:t>
            </a:r>
          </a:p>
        </p:txBody>
      </p:sp>
    </p:spTree>
    <p:extLst>
      <p:ext uri="{BB962C8B-B14F-4D97-AF65-F5344CB8AC3E}">
        <p14:creationId xmlns:p14="http://schemas.microsoft.com/office/powerpoint/2010/main" val="82813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6.5 </a:t>
            </a:r>
            <a:r>
              <a:rPr lang="zh-CN" altLang="en-US" sz="3200" dirty="0"/>
              <a:t>串匹配</a:t>
            </a:r>
            <a:endParaRPr lang="en-US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721968"/>
          </a:xfrm>
        </p:spPr>
        <p:txBody>
          <a:bodyPr/>
          <a:lstStyle/>
          <a:p>
            <a:r>
              <a:rPr lang="en-US" altLang="zh-CN" sz="2300" dirty="0"/>
              <a:t>p[m]</a:t>
            </a:r>
            <a:r>
              <a:rPr lang="zh-CN" altLang="en-US" sz="2300" dirty="0"/>
              <a:t>是否在</a:t>
            </a:r>
            <a:r>
              <a:rPr lang="en-US" altLang="zh-CN" sz="2300" dirty="0"/>
              <a:t>a[n]</a:t>
            </a:r>
            <a:r>
              <a:rPr lang="zh-CN" altLang="en-US" sz="2300" dirty="0"/>
              <a:t>中出现？</a:t>
            </a:r>
            <a:endParaRPr lang="en-US" altLang="zh-CN" sz="2300" dirty="0"/>
          </a:p>
          <a:p>
            <a:r>
              <a:rPr lang="zh-CN" altLang="en-US" sz="2300" dirty="0"/>
              <a:t>简单串行算法时间复杂度：</a:t>
            </a:r>
            <a:r>
              <a:rPr lang="en-US" altLang="zh-CN" sz="2300" i="1" dirty="0"/>
              <a:t>O</a:t>
            </a:r>
            <a:r>
              <a:rPr lang="en-US" altLang="zh-CN" sz="2300" dirty="0"/>
              <a:t>(</a:t>
            </a:r>
            <a:r>
              <a:rPr lang="en-US" altLang="zh-CN" sz="2300" i="1" dirty="0" err="1"/>
              <a:t>mn</a:t>
            </a:r>
            <a:r>
              <a:rPr lang="en-US" altLang="zh-CN" sz="2300" dirty="0"/>
              <a:t>)</a:t>
            </a:r>
          </a:p>
          <a:p>
            <a:r>
              <a:rPr lang="en-US" altLang="zh-CN" sz="2300" dirty="0"/>
              <a:t>KMP</a:t>
            </a:r>
            <a:r>
              <a:rPr lang="zh-CN" altLang="en-US" sz="2300" dirty="0"/>
              <a:t>算法时间复杂度：</a:t>
            </a:r>
            <a:r>
              <a:rPr lang="en-US" altLang="zh-CN" sz="2300" dirty="0"/>
              <a:t>O(</a:t>
            </a:r>
            <a:r>
              <a:rPr lang="en-US" altLang="zh-CN" sz="2300" i="1" dirty="0" err="1"/>
              <a:t>m</a:t>
            </a:r>
            <a:r>
              <a:rPr lang="en-US" altLang="zh-CN" sz="2300" dirty="0" err="1"/>
              <a:t>+</a:t>
            </a:r>
            <a:r>
              <a:rPr lang="en-US" altLang="zh-CN" sz="2300" i="1" dirty="0" err="1"/>
              <a:t>n</a:t>
            </a:r>
            <a:r>
              <a:rPr lang="en-US" altLang="zh-CN" sz="2300" dirty="0"/>
              <a:t>)</a:t>
            </a:r>
          </a:p>
          <a:p>
            <a:r>
              <a:rPr lang="zh-CN" altLang="en-US" sz="2300" dirty="0"/>
              <a:t>并行算法</a:t>
            </a:r>
            <a:r>
              <a:rPr lang="en-US" altLang="zh-CN" sz="2300" dirty="0"/>
              <a:t>1</a:t>
            </a:r>
          </a:p>
          <a:p>
            <a:pPr lvl="1"/>
            <a:r>
              <a:rPr lang="zh-CN" altLang="en-US" sz="2100" dirty="0"/>
              <a:t>处理器数：</a:t>
            </a:r>
            <a:r>
              <a:rPr lang="en-US" altLang="zh-CN" sz="2100" i="1" dirty="0"/>
              <a:t>n</a:t>
            </a:r>
          </a:p>
          <a:p>
            <a:pPr lvl="1"/>
            <a:r>
              <a:rPr lang="zh-CN" altLang="en-US" sz="2100" dirty="0"/>
              <a:t>运行时间：</a:t>
            </a:r>
            <a:r>
              <a:rPr lang="en-US" altLang="zh-CN" sz="2100" i="1" dirty="0"/>
              <a:t>O</a:t>
            </a:r>
            <a:r>
              <a:rPr lang="en-US" altLang="zh-CN" sz="2100" dirty="0"/>
              <a:t>(</a:t>
            </a:r>
            <a:r>
              <a:rPr lang="en-US" altLang="zh-CN" sz="2100" i="1" dirty="0"/>
              <a:t>m</a:t>
            </a:r>
            <a:r>
              <a:rPr lang="en-US" altLang="zh-CN" sz="2100" dirty="0"/>
              <a:t>)</a:t>
            </a:r>
          </a:p>
          <a:p>
            <a:r>
              <a:rPr lang="zh-CN" altLang="en-US" sz="2300" dirty="0"/>
              <a:t>并行算法</a:t>
            </a:r>
            <a:r>
              <a:rPr lang="en-US" altLang="zh-CN" sz="2300" dirty="0"/>
              <a:t>2</a:t>
            </a:r>
          </a:p>
          <a:p>
            <a:pPr lvl="1"/>
            <a:r>
              <a:rPr lang="zh-CN" altLang="en-US" sz="2100" dirty="0"/>
              <a:t>处理器数：</a:t>
            </a:r>
            <a:r>
              <a:rPr lang="en-US" altLang="zh-CN" sz="2100" i="1" dirty="0" err="1"/>
              <a:t>mn</a:t>
            </a:r>
            <a:endParaRPr lang="en-US" altLang="zh-CN" sz="2100" i="1" dirty="0"/>
          </a:p>
          <a:p>
            <a:pPr lvl="1"/>
            <a:r>
              <a:rPr lang="zh-CN" altLang="en-US" sz="2100" dirty="0"/>
              <a:t>运行时间：</a:t>
            </a:r>
            <a:r>
              <a:rPr lang="en-US" altLang="zh-CN" sz="2100" i="1" dirty="0"/>
              <a:t>O</a:t>
            </a:r>
            <a:r>
              <a:rPr lang="en-US" altLang="zh-CN" sz="2100" dirty="0"/>
              <a:t>(1)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68144" y="1268760"/>
            <a:ext cx="2725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串匹配的简单串行算法：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b=false;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</a:t>
            </a:r>
            <a:r>
              <a:rPr lang="en-US" altLang="zh-CN" dirty="0">
                <a:latin typeface="+mn-lt"/>
              </a:rPr>
              <a:t>≤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-m &amp;&amp; !b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 i++)</a:t>
            </a: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</a:t>
            </a:r>
            <a:r>
              <a:rPr lang="nn-NO" altLang="zh-CN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(k=0; k&lt;m; k++)</a:t>
            </a: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if (p[k]</a:t>
            </a:r>
            <a:r>
              <a:rPr lang="en-US" altLang="zh-CN" dirty="0">
                <a:latin typeface="+mn-lt"/>
              </a:rPr>
              <a:t>≠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i+k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    break;</a:t>
            </a:r>
          </a:p>
          <a:p>
            <a:r>
              <a:rPr lang="en-US" altLang="zh-CN" dirty="0">
                <a:latin typeface="+mn-lt"/>
              </a:rPr>
              <a:t>    if (k==m)</a:t>
            </a:r>
          </a:p>
          <a:p>
            <a:r>
              <a:rPr lang="en-US" altLang="zh-CN" dirty="0">
                <a:latin typeface="+mn-lt"/>
              </a:rPr>
              <a:t>        b=true;</a:t>
            </a:r>
          </a:p>
        </p:txBody>
      </p:sp>
      <p:sp>
        <p:nvSpPr>
          <p:cNvPr id="9" name="矩形 8"/>
          <p:cNvSpPr/>
          <p:nvPr/>
        </p:nvSpPr>
        <p:spPr>
          <a:xfrm>
            <a:off x="3203848" y="3898196"/>
            <a:ext cx="26642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串匹配的并行算法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b=false;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parfor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</a:t>
            </a:r>
            <a:r>
              <a:rPr lang="en-US" altLang="zh-CN" dirty="0">
                <a:latin typeface="+mn-lt"/>
              </a:rPr>
              <a:t>≤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-m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 i++)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    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(k=0; k&lt;m; k++)</a:t>
            </a: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if (p[k]</a:t>
            </a:r>
            <a:r>
              <a:rPr lang="en-US" altLang="zh-CN" dirty="0">
                <a:latin typeface="+mn-lt"/>
              </a:rPr>
              <a:t>≠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i+k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    break;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if (</a:t>
            </a:r>
            <a:r>
              <a:rPr lang="en-US" altLang="zh-CN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k==m)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b=true;</a:t>
            </a:r>
            <a:endParaRPr lang="zh-CN" altLang="en-US" dirty="0">
              <a:latin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68144" y="3898196"/>
            <a:ext cx="27259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串匹配的并行算法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b=false;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parfor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</a:t>
            </a:r>
            <a:r>
              <a:rPr lang="en-US" altLang="zh-CN" dirty="0">
                <a:latin typeface="+mn-lt"/>
              </a:rPr>
              <a:t>≤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-m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 i++)</a:t>
            </a: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x[i]=true;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    parfor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(k=0; k&lt;m; k++)</a:t>
            </a: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if (p[k]</a:t>
            </a:r>
            <a:r>
              <a:rPr lang="en-US" altLang="zh-CN" dirty="0">
                <a:latin typeface="+mn-lt"/>
              </a:rPr>
              <a:t>≠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i+k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    x[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]=false;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if (x[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b=true;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606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6.6 </a:t>
            </a:r>
            <a:r>
              <a:rPr lang="zh-CN" altLang="en-US" dirty="0"/>
              <a:t>数组的秩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569840"/>
          </a:xfrm>
        </p:spPr>
        <p:txBody>
          <a:bodyPr/>
          <a:lstStyle/>
          <a:p>
            <a:r>
              <a:rPr lang="zh-CN" altLang="en-US" dirty="0"/>
              <a:t>无序数组的秩</a:t>
            </a:r>
            <a:endParaRPr lang="en-US" altLang="zh-CN" dirty="0"/>
          </a:p>
          <a:p>
            <a:pPr lvl="1"/>
            <a:r>
              <a:rPr lang="zh-CN" altLang="en-US" dirty="0"/>
              <a:t>求无序数组</a:t>
            </a:r>
            <a:r>
              <a:rPr lang="en-US" altLang="zh-CN" dirty="0"/>
              <a:t>a[n]</a:t>
            </a:r>
            <a:r>
              <a:rPr lang="zh-CN" altLang="en-US" dirty="0"/>
              <a:t>中小于</a:t>
            </a:r>
            <a:r>
              <a:rPr lang="en-US" altLang="zh-CN" dirty="0"/>
              <a:t>x</a:t>
            </a:r>
            <a:r>
              <a:rPr lang="zh-CN" altLang="en-US" dirty="0"/>
              <a:t>的元素个数</a:t>
            </a:r>
            <a:endParaRPr lang="en-US" altLang="zh-CN" dirty="0"/>
          </a:p>
          <a:p>
            <a:pPr lvl="1"/>
            <a:r>
              <a:rPr lang="zh-CN" altLang="en-US" dirty="0"/>
              <a:t>串行算法时间复杂度：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并行算法</a:t>
            </a:r>
            <a:endParaRPr lang="en-US" altLang="zh-CN" dirty="0"/>
          </a:p>
          <a:p>
            <a:pPr lvl="2"/>
            <a:r>
              <a:rPr lang="zh-CN" altLang="en-US" dirty="0"/>
              <a:t>处理器数：</a:t>
            </a:r>
            <a:r>
              <a:rPr lang="en-US" altLang="zh-CN" i="1" dirty="0"/>
              <a:t>n</a:t>
            </a:r>
            <a:endParaRPr lang="en-US" altLang="zh-CN" dirty="0"/>
          </a:p>
          <a:p>
            <a:pPr lvl="2"/>
            <a:r>
              <a:rPr lang="zh-CN" altLang="en-US" dirty="0"/>
              <a:t>运行时间：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处理器数为</a:t>
            </a:r>
            <a:r>
              <a:rPr lang="en-US" altLang="zh-CN" i="1" dirty="0"/>
              <a:t>p</a:t>
            </a:r>
            <a:r>
              <a:rPr lang="zh-CN" altLang="en-US" dirty="0"/>
              <a:t>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60032" y="2514958"/>
            <a:ext cx="23762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求秩的串行算法：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r=0;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i&lt;n; i++)</a:t>
            </a: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if (a[i]&lt;x)</a:t>
            </a: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r++;</a:t>
            </a:r>
          </a:p>
        </p:txBody>
      </p:sp>
      <p:sp>
        <p:nvSpPr>
          <p:cNvPr id="7" name="矩形 6"/>
          <p:cNvSpPr/>
          <p:nvPr/>
        </p:nvSpPr>
        <p:spPr>
          <a:xfrm>
            <a:off x="4860032" y="4207635"/>
            <a:ext cx="3600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新宋体" panose="02010609030101010101" pitchFamily="49" charset="-122"/>
              </a:rPr>
              <a:t>求秩的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并行算法：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parfor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i&lt;n; i++)</a:t>
            </a: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b[i]=a[i]&lt;x?1: 0</a:t>
            </a:r>
          </a:p>
          <a:p>
            <a:r>
              <a:rPr lang="nn-NO" altLang="zh-CN" dirty="0">
                <a:latin typeface="+mn-lt"/>
              </a:rPr>
              <a:t>for (k=0; k&lt;logn; k++)</a:t>
            </a:r>
          </a:p>
          <a:p>
            <a:r>
              <a:rPr lang="nn-NO" altLang="zh-CN" dirty="0">
                <a:latin typeface="+mn-lt"/>
              </a:rPr>
              <a:t>    parfor (i=n-1; i≥2</a:t>
            </a:r>
            <a:r>
              <a:rPr lang="nn-NO" altLang="zh-CN" baseline="30000" dirty="0">
                <a:latin typeface="+mn-lt"/>
              </a:rPr>
              <a:t>k</a:t>
            </a:r>
            <a:r>
              <a:rPr lang="nn-NO" altLang="zh-CN" dirty="0">
                <a:latin typeface="+mn-lt"/>
              </a:rPr>
              <a:t>; i</a:t>
            </a:r>
            <a:r>
              <a:rPr lang="en-US" altLang="zh-CN" dirty="0">
                <a:latin typeface="+mn-lt"/>
              </a:rPr>
              <a:t>=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-</a:t>
            </a:r>
            <a:r>
              <a:rPr lang="nn-NO" altLang="zh-CN" dirty="0">
                <a:latin typeface="+mn-lt"/>
              </a:rPr>
              <a:t>2</a:t>
            </a:r>
            <a:r>
              <a:rPr lang="nn-NO" altLang="zh-CN" baseline="30000" dirty="0">
                <a:latin typeface="+mn-lt"/>
              </a:rPr>
              <a:t>k+1</a:t>
            </a:r>
            <a:r>
              <a:rPr lang="nn-NO" altLang="zh-CN" dirty="0">
                <a:latin typeface="+mn-lt"/>
              </a:rPr>
              <a:t>)</a:t>
            </a:r>
          </a:p>
          <a:p>
            <a:r>
              <a:rPr lang="en-US" altLang="zh-CN" dirty="0">
                <a:latin typeface="+mn-lt"/>
              </a:rPr>
              <a:t>        b[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]=b[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]+b[i-2</a:t>
            </a:r>
            <a:r>
              <a:rPr lang="en-US" altLang="zh-CN" baseline="30000" dirty="0">
                <a:latin typeface="+mn-lt"/>
              </a:rPr>
              <a:t>k</a:t>
            </a:r>
            <a:r>
              <a:rPr lang="en-US" altLang="zh-CN" dirty="0">
                <a:latin typeface="+mn-lt"/>
              </a:rPr>
              <a:t>];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964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6.6 </a:t>
            </a:r>
            <a:r>
              <a:rPr lang="zh-CN" altLang="en-US" dirty="0"/>
              <a:t>数组的秩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569840"/>
          </a:xfrm>
        </p:spPr>
        <p:txBody>
          <a:bodyPr/>
          <a:lstStyle/>
          <a:p>
            <a:r>
              <a:rPr lang="zh-CN" altLang="en-US" dirty="0"/>
              <a:t>有序数组的秩</a:t>
            </a:r>
            <a:endParaRPr lang="en-US" altLang="zh-CN" dirty="0"/>
          </a:p>
          <a:p>
            <a:pPr lvl="1"/>
            <a:r>
              <a:rPr lang="zh-CN" altLang="en-US" dirty="0"/>
              <a:t>求有序数组</a:t>
            </a:r>
            <a:r>
              <a:rPr lang="en-US" altLang="zh-CN" dirty="0"/>
              <a:t>a[n]</a:t>
            </a:r>
            <a:r>
              <a:rPr lang="zh-CN" altLang="en-US" dirty="0"/>
              <a:t>中小于</a:t>
            </a:r>
            <a:r>
              <a:rPr lang="en-US" altLang="zh-CN" dirty="0"/>
              <a:t>x</a:t>
            </a:r>
            <a:r>
              <a:rPr lang="zh-CN" altLang="en-US" dirty="0"/>
              <a:t>的元素个数</a:t>
            </a:r>
            <a:endParaRPr lang="en-US" altLang="zh-CN" dirty="0"/>
          </a:p>
          <a:p>
            <a:pPr lvl="2"/>
            <a:r>
              <a:rPr lang="zh-CN" altLang="en-US" dirty="0"/>
              <a:t>哑元：</a:t>
            </a:r>
            <a:r>
              <a:rPr lang="en-US" altLang="zh-CN" dirty="0"/>
              <a:t>a[0]=-∞, a[n+1]=+∞</a:t>
            </a:r>
          </a:p>
          <a:p>
            <a:pPr lvl="1"/>
            <a:r>
              <a:rPr lang="zh-CN" altLang="en-US" dirty="0"/>
              <a:t>串行算法时间复杂度：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并行算法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处理器数：</a:t>
            </a:r>
            <a:r>
              <a:rPr lang="en-US" altLang="zh-CN" i="1" dirty="0"/>
              <a:t>n</a:t>
            </a:r>
            <a:endParaRPr lang="en-US" altLang="zh-CN" dirty="0"/>
          </a:p>
          <a:p>
            <a:pPr lvl="2"/>
            <a:r>
              <a:rPr lang="zh-CN" altLang="en-US" dirty="0"/>
              <a:t>运行时间：</a:t>
            </a:r>
            <a:r>
              <a:rPr lang="en-US" altLang="zh-CN" i="1" dirty="0"/>
              <a:t>O</a:t>
            </a:r>
            <a:r>
              <a:rPr lang="en-US" altLang="zh-CN" dirty="0"/>
              <a:t>(1)</a:t>
            </a:r>
          </a:p>
          <a:p>
            <a:pPr lvl="2"/>
            <a:r>
              <a:rPr lang="zh-CN" altLang="en-US" dirty="0"/>
              <a:t>处理器数为</a:t>
            </a:r>
            <a:r>
              <a:rPr lang="en-US" altLang="zh-CN" i="1" dirty="0"/>
              <a:t>p</a:t>
            </a:r>
            <a:r>
              <a:rPr lang="zh-CN" altLang="en-US" dirty="0"/>
              <a:t>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40152" y="1268760"/>
            <a:ext cx="23762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新宋体" panose="02010609030101010101" pitchFamily="49" charset="-122"/>
              </a:rPr>
              <a:t>求秩的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串行算法：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u=0;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v=n+1;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while (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u</a:t>
            </a:r>
            <a:r>
              <a:rPr lang="en-US" altLang="zh-CN" dirty="0" err="1">
                <a:latin typeface="+mn-lt"/>
              </a:rPr>
              <a:t>≠v</a:t>
            </a:r>
            <a:r>
              <a:rPr lang="en-US" altLang="zh-CN" dirty="0">
                <a:latin typeface="+mn-lt"/>
              </a:rPr>
              <a:t>)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m=(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u+v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)/2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if (a[m]&lt;x)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u=m+1;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else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v=m;</a:t>
            </a:r>
            <a:endParaRPr lang="en-US" altLang="zh-CN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0152" y="3933056"/>
            <a:ext cx="2808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新宋体" panose="02010609030101010101" pitchFamily="49" charset="-122"/>
              </a:rPr>
              <a:t>求秩的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并行算法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1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：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parfor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=0;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 err="1">
                <a:latin typeface="+mn-lt"/>
              </a:rPr>
              <a:t>≤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n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; i++)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if (a[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]&lt;x &amp;&amp;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x</a:t>
            </a:r>
            <a:r>
              <a:rPr lang="en-US" altLang="zh-CN" dirty="0" err="1">
                <a:latin typeface="+mn-lt"/>
              </a:rPr>
              <a:t>≤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a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[i+1])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r=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680649" y="5329659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70958" y="5329659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28106" y="5329659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01784" y="5329659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a[3]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56028" y="5329659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a[7]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41975" y="5329659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69097" y="5329659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a[4]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96219" y="5329659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a[6]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23341" y="5329659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a[8]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19672" y="5329659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a[0]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38036" y="5826750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95184" y="5826750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68862" y="5826750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23106" y="5826750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09053" y="5826750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136175" y="5826750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63297" y="5826750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90419" y="5826750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886750" y="5826750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50" name="直接箭头连接符 49"/>
          <p:cNvCxnSpPr>
            <a:cxnSpLocks/>
            <a:stCxn id="18" idx="2"/>
            <a:endCxn id="28" idx="0"/>
          </p:cNvCxnSpPr>
          <p:nvPr/>
        </p:nvCxnSpPr>
        <p:spPr>
          <a:xfrm>
            <a:off x="1883527" y="5668213"/>
            <a:ext cx="260666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cxnSpLocks/>
            <a:stCxn id="10" idx="2"/>
            <a:endCxn id="28" idx="0"/>
          </p:cNvCxnSpPr>
          <p:nvPr/>
        </p:nvCxnSpPr>
        <p:spPr>
          <a:xfrm flipH="1">
            <a:off x="2144193" y="5668213"/>
            <a:ext cx="285009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cxnSpLocks/>
            <a:stCxn id="10" idx="2"/>
            <a:endCxn id="20" idx="0"/>
          </p:cNvCxnSpPr>
          <p:nvPr/>
        </p:nvCxnSpPr>
        <p:spPr>
          <a:xfrm>
            <a:off x="2429202" y="5668213"/>
            <a:ext cx="26868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cxnSpLocks/>
            <a:stCxn id="14" idx="2"/>
            <a:endCxn id="20" idx="0"/>
          </p:cNvCxnSpPr>
          <p:nvPr/>
        </p:nvCxnSpPr>
        <p:spPr>
          <a:xfrm flipH="1">
            <a:off x="2697883" y="5668213"/>
            <a:ext cx="302336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cxnSpLocks/>
            <a:stCxn id="12" idx="2"/>
            <a:endCxn id="24" idx="0"/>
          </p:cNvCxnSpPr>
          <p:nvPr/>
        </p:nvCxnSpPr>
        <p:spPr>
          <a:xfrm flipH="1">
            <a:off x="3266496" y="5668213"/>
            <a:ext cx="293532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cxnSpLocks/>
            <a:stCxn id="15" idx="2"/>
            <a:endCxn id="22" idx="0"/>
          </p:cNvCxnSpPr>
          <p:nvPr/>
        </p:nvCxnSpPr>
        <p:spPr>
          <a:xfrm flipH="1">
            <a:off x="3828709" y="5668213"/>
            <a:ext cx="298632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cxnSpLocks/>
            <a:stCxn id="11" idx="2"/>
            <a:endCxn id="25" idx="0"/>
          </p:cNvCxnSpPr>
          <p:nvPr/>
        </p:nvCxnSpPr>
        <p:spPr>
          <a:xfrm flipH="1">
            <a:off x="4396022" y="5668213"/>
            <a:ext cx="290328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cxnSpLocks/>
            <a:stCxn id="16" idx="2"/>
            <a:endCxn id="21" idx="0"/>
          </p:cNvCxnSpPr>
          <p:nvPr/>
        </p:nvCxnSpPr>
        <p:spPr>
          <a:xfrm flipH="1">
            <a:off x="4955031" y="5668213"/>
            <a:ext cx="299432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cxnSpLocks/>
            <a:stCxn id="13" idx="2"/>
            <a:endCxn id="26" idx="0"/>
          </p:cNvCxnSpPr>
          <p:nvPr/>
        </p:nvCxnSpPr>
        <p:spPr>
          <a:xfrm flipH="1">
            <a:off x="5523144" y="5668213"/>
            <a:ext cx="291128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cxnSpLocks/>
            <a:stCxn id="17" idx="2"/>
            <a:endCxn id="23" idx="0"/>
          </p:cNvCxnSpPr>
          <p:nvPr/>
        </p:nvCxnSpPr>
        <p:spPr>
          <a:xfrm flipH="1">
            <a:off x="6082953" y="5668213"/>
            <a:ext cx="298632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cxnSpLocks/>
            <a:stCxn id="9" idx="2"/>
            <a:endCxn id="27" idx="0"/>
          </p:cNvCxnSpPr>
          <p:nvPr/>
        </p:nvCxnSpPr>
        <p:spPr>
          <a:xfrm flipH="1">
            <a:off x="6650266" y="5668213"/>
            <a:ext cx="294238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cxnSpLocks/>
            <a:stCxn id="14" idx="2"/>
            <a:endCxn id="24" idx="0"/>
          </p:cNvCxnSpPr>
          <p:nvPr/>
        </p:nvCxnSpPr>
        <p:spPr>
          <a:xfrm>
            <a:off x="3000219" y="5668213"/>
            <a:ext cx="266277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cxnSpLocks/>
            <a:stCxn id="12" idx="2"/>
            <a:endCxn id="22" idx="0"/>
          </p:cNvCxnSpPr>
          <p:nvPr/>
        </p:nvCxnSpPr>
        <p:spPr>
          <a:xfrm>
            <a:off x="3560028" y="5668213"/>
            <a:ext cx="26868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cxnSpLocks/>
            <a:stCxn id="15" idx="2"/>
            <a:endCxn id="25" idx="0"/>
          </p:cNvCxnSpPr>
          <p:nvPr/>
        </p:nvCxnSpPr>
        <p:spPr>
          <a:xfrm>
            <a:off x="4127341" y="5668213"/>
            <a:ext cx="26868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cxnSpLocks/>
            <a:stCxn id="11" idx="2"/>
            <a:endCxn id="21" idx="0"/>
          </p:cNvCxnSpPr>
          <p:nvPr/>
        </p:nvCxnSpPr>
        <p:spPr>
          <a:xfrm>
            <a:off x="4686350" y="5668213"/>
            <a:ext cx="26868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cxnSpLocks/>
            <a:stCxn id="16" idx="2"/>
            <a:endCxn id="26" idx="0"/>
          </p:cNvCxnSpPr>
          <p:nvPr/>
        </p:nvCxnSpPr>
        <p:spPr>
          <a:xfrm>
            <a:off x="5254463" y="5668213"/>
            <a:ext cx="26868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cxnSpLocks/>
            <a:stCxn id="13" idx="2"/>
            <a:endCxn id="23" idx="0"/>
          </p:cNvCxnSpPr>
          <p:nvPr/>
        </p:nvCxnSpPr>
        <p:spPr>
          <a:xfrm>
            <a:off x="5814272" y="5668213"/>
            <a:ext cx="26868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cxnSpLocks/>
            <a:stCxn id="17" idx="2"/>
            <a:endCxn id="27" idx="0"/>
          </p:cNvCxnSpPr>
          <p:nvPr/>
        </p:nvCxnSpPr>
        <p:spPr>
          <a:xfrm>
            <a:off x="6381585" y="5668213"/>
            <a:ext cx="26868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1366737" y="5329659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-∞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026200" y="5329659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+∞</a:t>
            </a:r>
            <a:endParaRPr lang="zh-CN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649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108" grpId="0"/>
      <p:bldP spid="10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3815</TotalTime>
  <Words>6379</Words>
  <Application>Microsoft Office PowerPoint</Application>
  <PresentationFormat>全屏显示(4:3)</PresentationFormat>
  <Paragraphs>1293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Times New Roman</vt:lpstr>
      <vt:lpstr>Wingdings</vt:lpstr>
      <vt:lpstr>Wingdings 3</vt:lpstr>
      <vt:lpstr>质朴</vt:lpstr>
      <vt:lpstr>第6章 PRAM模型上的并行算法</vt:lpstr>
      <vt:lpstr>6.1向量运算</vt:lpstr>
      <vt:lpstr>6.2 归约</vt:lpstr>
      <vt:lpstr>6.3 扫描</vt:lpstr>
      <vt:lpstr>6.3 扫描</vt:lpstr>
      <vt:lpstr>6.4 矩阵相乘</vt:lpstr>
      <vt:lpstr>6.5 串匹配</vt:lpstr>
      <vt:lpstr>6.6 数组的秩</vt:lpstr>
      <vt:lpstr>6.6 数组的秩</vt:lpstr>
      <vt:lpstr>6.6 数组的秩</vt:lpstr>
      <vt:lpstr>6.7 归并</vt:lpstr>
      <vt:lpstr>6.7 归并</vt:lpstr>
      <vt:lpstr>6.7 归并</vt:lpstr>
      <vt:lpstr>6.8 排序</vt:lpstr>
      <vt:lpstr>6.8 排序</vt:lpstr>
      <vt:lpstr>6.8 排序</vt:lpstr>
      <vt:lpstr>6.8 排序</vt:lpstr>
      <vt:lpstr>6.8 排序</vt:lpstr>
      <vt:lpstr>6.8 排序</vt:lpstr>
      <vt:lpstr>6.8 排序</vt:lpstr>
      <vt:lpstr>6.8 排序</vt:lpstr>
      <vt:lpstr>6.8 排序</vt:lpstr>
      <vt:lpstr>6.8 排序</vt:lpstr>
      <vt:lpstr>6.8 排序</vt:lpstr>
      <vt:lpstr>6.8 排序</vt:lpstr>
      <vt:lpstr>6.8 排序</vt:lpstr>
      <vt:lpstr>6.8 排序</vt:lpstr>
      <vt:lpstr>6.8 排序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并行计算</dc:title>
  <dc:creator>kzlu</dc:creator>
  <cp:lastModifiedBy>陆 克中</cp:lastModifiedBy>
  <cp:revision>420</cp:revision>
  <dcterms:created xsi:type="dcterms:W3CDTF">2011-11-25T07:51:30Z</dcterms:created>
  <dcterms:modified xsi:type="dcterms:W3CDTF">2024-04-28T13:45:32Z</dcterms:modified>
</cp:coreProperties>
</file>