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33" r:id="rId3"/>
    <p:sldId id="257" r:id="rId4"/>
    <p:sldId id="436" r:id="rId5"/>
    <p:sldId id="404" r:id="rId6"/>
    <p:sldId id="440" r:id="rId7"/>
    <p:sldId id="438" r:id="rId8"/>
    <p:sldId id="437" r:id="rId9"/>
    <p:sldId id="414" r:id="rId10"/>
    <p:sldId id="441" r:id="rId11"/>
    <p:sldId id="415" r:id="rId12"/>
    <p:sldId id="416" r:id="rId13"/>
    <p:sldId id="417" r:id="rId14"/>
    <p:sldId id="442" r:id="rId15"/>
    <p:sldId id="443" r:id="rId16"/>
    <p:sldId id="420" r:id="rId17"/>
    <p:sldId id="439" r:id="rId18"/>
    <p:sldId id="421" r:id="rId19"/>
    <p:sldId id="40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g Liu" initials="LL" lastIdx="7" clrIdx="0">
    <p:extLst>
      <p:ext uri="{19B8F6BF-5375-455C-9EA6-DF929625EA0E}">
        <p15:presenceInfo xmlns:p15="http://schemas.microsoft.com/office/powerpoint/2012/main" userId="Ling Liu" providerId="None"/>
      </p:ext>
    </p:extLst>
  </p:cmAuthor>
  <p:cmAuthor id="2" name="1 1" initials="11" lastIdx="1" clrIdx="1">
    <p:extLst>
      <p:ext uri="{19B8F6BF-5375-455C-9EA6-DF929625EA0E}">
        <p15:presenceInfo xmlns:p15="http://schemas.microsoft.com/office/powerpoint/2012/main" userId="98933dc28671d8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0041" autoAdjust="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91DDD-8100-4797-AE51-4B9B3101C008}" type="datetimeFigureOut">
              <a:rPr lang="zh-CN" altLang="en-US" smtClean="0"/>
              <a:t>2023/6/2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059F9-44D0-4DB1-98C5-C00203777A7F}" type="slidenum">
              <a:rPr lang="zh-CN" altLang="en-US" smtClean="0"/>
              <a:t>‹#›</a:t>
            </a:fld>
            <a:endParaRPr lang="zh-CN" altLang="en-US"/>
          </a:p>
        </p:txBody>
      </p:sp>
    </p:spTree>
    <p:extLst>
      <p:ext uri="{BB962C8B-B14F-4D97-AF65-F5344CB8AC3E}">
        <p14:creationId xmlns:p14="http://schemas.microsoft.com/office/powerpoint/2010/main" val="271373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C059F9-44D0-4DB1-98C5-C00203777A7F}" type="slidenum">
              <a:rPr lang="zh-CN" altLang="en-US" smtClean="0"/>
              <a:t>3</a:t>
            </a:fld>
            <a:endParaRPr lang="zh-CN" altLang="en-US"/>
          </a:p>
        </p:txBody>
      </p:sp>
    </p:spTree>
    <p:extLst>
      <p:ext uri="{BB962C8B-B14F-4D97-AF65-F5344CB8AC3E}">
        <p14:creationId xmlns:p14="http://schemas.microsoft.com/office/powerpoint/2010/main" val="4120509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14</a:t>
            </a:fld>
            <a:endParaRPr lang="zh-CN" altLang="en-US" dirty="0"/>
          </a:p>
        </p:txBody>
      </p:sp>
    </p:spTree>
    <p:extLst>
      <p:ext uri="{BB962C8B-B14F-4D97-AF65-F5344CB8AC3E}">
        <p14:creationId xmlns:p14="http://schemas.microsoft.com/office/powerpoint/2010/main" val="246150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15</a:t>
            </a:fld>
            <a:endParaRPr lang="zh-CN" altLang="en-US" dirty="0"/>
          </a:p>
        </p:txBody>
      </p:sp>
    </p:spTree>
    <p:extLst>
      <p:ext uri="{BB962C8B-B14F-4D97-AF65-F5344CB8AC3E}">
        <p14:creationId xmlns:p14="http://schemas.microsoft.com/office/powerpoint/2010/main" val="207552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16</a:t>
            </a:fld>
            <a:endParaRPr lang="zh-CN" altLang="en-US" dirty="0"/>
          </a:p>
        </p:txBody>
      </p:sp>
    </p:spTree>
    <p:extLst>
      <p:ext uri="{BB962C8B-B14F-4D97-AF65-F5344CB8AC3E}">
        <p14:creationId xmlns:p14="http://schemas.microsoft.com/office/powerpoint/2010/main" val="481704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 low, j = high;</a:t>
            </a:r>
          </a:p>
          <a:p>
            <a:r>
              <a:rPr lang="en-US" altLang="zh-CN" sz="1200" dirty="0">
                <a:latin typeface="宋体" panose="02010600030101010101" pitchFamily="2" charset="-122"/>
                <a:ea typeface="宋体" panose="02010600030101010101" pitchFamily="2" charset="-122"/>
              </a:rPr>
              <a:t>	pivot = A[low];  //</a:t>
            </a:r>
            <a:r>
              <a:rPr lang="zh-CN" altLang="en-US" sz="1200" dirty="0">
                <a:latin typeface="宋体" panose="02010600030101010101" pitchFamily="2" charset="-122"/>
                <a:ea typeface="宋体" panose="02010600030101010101" pitchFamily="2" charset="-122"/>
              </a:rPr>
              <a:t>取最左边的数为基准数</a:t>
            </a:r>
          </a:p>
          <a:p>
            <a:r>
              <a:rPr lang="en-US" altLang="zh-CN" sz="1200" dirty="0">
                <a:latin typeface="宋体" panose="02010600030101010101" pitchFamily="2" charset="-122"/>
                <a:ea typeface="宋体" panose="02010600030101010101" pitchFamily="2" charset="-122"/>
              </a:rPr>
              <a:t>	while (</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&lt; j) {</a:t>
            </a:r>
          </a:p>
          <a:p>
            <a:r>
              <a:rPr lang="en-US" altLang="zh-CN" sz="1200" dirty="0">
                <a:latin typeface="宋体" panose="02010600030101010101" pitchFamily="2" charset="-122"/>
                <a:ea typeface="宋体" panose="02010600030101010101" pitchFamily="2" charset="-122"/>
              </a:rPr>
              <a:t>		while (A[j] &gt;= pivot &amp;&amp; </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&lt; j)</a:t>
            </a:r>
          </a:p>
          <a:p>
            <a:r>
              <a:rPr lang="en-US" altLang="zh-CN" sz="1200" dirty="0">
                <a:latin typeface="宋体" panose="02010600030101010101" pitchFamily="2" charset="-122"/>
                <a:ea typeface="宋体" panose="02010600030101010101" pitchFamily="2" charset="-122"/>
              </a:rPr>
              <a:t>			j--;</a:t>
            </a:r>
          </a:p>
          <a:p>
            <a:r>
              <a:rPr lang="en-US" altLang="zh-CN" sz="1200" dirty="0">
                <a:latin typeface="宋体" panose="02010600030101010101" pitchFamily="2" charset="-122"/>
                <a:ea typeface="宋体" panose="02010600030101010101" pitchFamily="2" charset="-122"/>
              </a:rPr>
              <a:t>		while (A[</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&lt;= pivot &amp;&amp; </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&lt; j)</a:t>
            </a:r>
          </a:p>
          <a:p>
            <a:r>
              <a:rPr lang="en-US" altLang="zh-CN" sz="1200" dirty="0">
                <a:latin typeface="宋体" panose="02010600030101010101" pitchFamily="2" charset="-122"/>
                <a:ea typeface="宋体" panose="02010600030101010101" pitchFamily="2" charset="-122"/>
              </a:rPr>
              <a:t>			</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a:t>
            </a:r>
          </a:p>
          <a:p>
            <a:r>
              <a:rPr lang="en-US" altLang="zh-CN" sz="1200" dirty="0">
                <a:latin typeface="宋体" panose="02010600030101010101" pitchFamily="2" charset="-122"/>
                <a:ea typeface="宋体" panose="02010600030101010101" pitchFamily="2" charset="-122"/>
              </a:rPr>
              <a:t>		if (</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&lt; j) {</a:t>
            </a:r>
          </a:p>
          <a:p>
            <a:r>
              <a:rPr lang="en-US" altLang="zh-CN" sz="1200" dirty="0">
                <a:latin typeface="宋体" panose="02010600030101010101" pitchFamily="2" charset="-122"/>
                <a:ea typeface="宋体" panose="02010600030101010101" pitchFamily="2" charset="-122"/>
              </a:rPr>
              <a:t>			temp = A[</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a:t>
            </a:r>
          </a:p>
          <a:p>
            <a:r>
              <a:rPr lang="en-US" altLang="zh-CN" sz="1200" dirty="0">
                <a:latin typeface="宋体" panose="02010600030101010101" pitchFamily="2" charset="-122"/>
                <a:ea typeface="宋体" panose="02010600030101010101" pitchFamily="2" charset="-122"/>
              </a:rPr>
              <a:t>			A[</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 A[j];</a:t>
            </a:r>
          </a:p>
          <a:p>
            <a:r>
              <a:rPr lang="en-US" altLang="zh-CN" sz="1200" dirty="0">
                <a:latin typeface="宋体" panose="02010600030101010101" pitchFamily="2" charset="-122"/>
                <a:ea typeface="宋体" panose="02010600030101010101" pitchFamily="2" charset="-122"/>
              </a:rPr>
              <a:t>			A[j] = temp;</a:t>
            </a:r>
          </a:p>
          <a:p>
            <a:r>
              <a:rPr lang="zh-CN" altLang="en-US"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rPr>
              <a:t>}</a:t>
            </a:r>
          </a:p>
          <a:p>
            <a:r>
              <a:rPr lang="zh-CN" altLang="en-US"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rPr>
              <a:t>}</a:t>
            </a:r>
          </a:p>
          <a:p>
            <a:r>
              <a:rPr lang="zh-CN" altLang="en-US" sz="1200" dirty="0">
                <a:latin typeface="宋体" panose="02010600030101010101" pitchFamily="2" charset="-122"/>
                <a:ea typeface="宋体" panose="02010600030101010101" pitchFamily="2" charset="-122"/>
              </a:rPr>
              <a:t>	</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基准数归位</a:t>
            </a:r>
          </a:p>
          <a:p>
            <a:r>
              <a:rPr lang="en-US" altLang="zh-CN" sz="1200" dirty="0">
                <a:latin typeface="宋体" panose="02010600030101010101" pitchFamily="2" charset="-122"/>
                <a:ea typeface="宋体" panose="02010600030101010101" pitchFamily="2" charset="-122"/>
              </a:rPr>
              <a:t>	A[low] = A[</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a:t>
            </a:r>
          </a:p>
          <a:p>
            <a:r>
              <a:rPr lang="en-US" altLang="zh-CN" sz="1200" dirty="0">
                <a:latin typeface="宋体" panose="02010600030101010101" pitchFamily="2" charset="-122"/>
                <a:ea typeface="宋体" panose="02010600030101010101" pitchFamily="2" charset="-122"/>
              </a:rPr>
              <a:t>	A[</a:t>
            </a:r>
            <a:r>
              <a:rPr lang="en-US" altLang="zh-CN" sz="1200" dirty="0" err="1">
                <a:latin typeface="宋体" panose="02010600030101010101" pitchFamily="2" charset="-122"/>
                <a:ea typeface="宋体" panose="02010600030101010101" pitchFamily="2" charset="-122"/>
              </a:rPr>
              <a:t>i</a:t>
            </a:r>
            <a:r>
              <a:rPr lang="en-US" altLang="zh-CN" sz="1200" dirty="0">
                <a:latin typeface="宋体" panose="02010600030101010101" pitchFamily="2" charset="-122"/>
                <a:ea typeface="宋体" panose="02010600030101010101" pitchFamily="2" charset="-122"/>
              </a:rPr>
              <a:t>] = pivot;</a:t>
            </a:r>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dirty="0"/>
          </a:p>
        </p:txBody>
      </p:sp>
    </p:spTree>
    <p:extLst>
      <p:ext uri="{BB962C8B-B14F-4D97-AF65-F5344CB8AC3E}">
        <p14:creationId xmlns:p14="http://schemas.microsoft.com/office/powerpoint/2010/main" val="3187388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FC059F9-44D0-4DB1-98C5-C00203777A7F}" type="slidenum">
              <a:rPr lang="zh-CN" altLang="en-US" smtClean="0"/>
              <a:t>19</a:t>
            </a:fld>
            <a:endParaRPr lang="zh-CN" altLang="en-US"/>
          </a:p>
        </p:txBody>
      </p:sp>
    </p:spTree>
    <p:extLst>
      <p:ext uri="{BB962C8B-B14F-4D97-AF65-F5344CB8AC3E}">
        <p14:creationId xmlns:p14="http://schemas.microsoft.com/office/powerpoint/2010/main" val="18993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5</a:t>
            </a:fld>
            <a:endParaRPr lang="zh-CN" altLang="en-US" dirty="0"/>
          </a:p>
        </p:txBody>
      </p:sp>
    </p:spTree>
    <p:extLst>
      <p:ext uri="{BB962C8B-B14F-4D97-AF65-F5344CB8AC3E}">
        <p14:creationId xmlns:p14="http://schemas.microsoft.com/office/powerpoint/2010/main" val="226584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6</a:t>
            </a:fld>
            <a:endParaRPr lang="zh-CN" altLang="en-US" dirty="0"/>
          </a:p>
        </p:txBody>
      </p:sp>
    </p:spTree>
    <p:extLst>
      <p:ext uri="{BB962C8B-B14F-4D97-AF65-F5344CB8AC3E}">
        <p14:creationId xmlns:p14="http://schemas.microsoft.com/office/powerpoint/2010/main" val="311191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dirty="0"/>
          </a:p>
        </p:txBody>
      </p:sp>
    </p:spTree>
    <p:extLst>
      <p:ext uri="{BB962C8B-B14F-4D97-AF65-F5344CB8AC3E}">
        <p14:creationId xmlns:p14="http://schemas.microsoft.com/office/powerpoint/2010/main" val="3129254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9</a:t>
            </a:fld>
            <a:endParaRPr lang="zh-CN" altLang="en-US" dirty="0"/>
          </a:p>
        </p:txBody>
      </p:sp>
    </p:spTree>
    <p:extLst>
      <p:ext uri="{BB962C8B-B14F-4D97-AF65-F5344CB8AC3E}">
        <p14:creationId xmlns:p14="http://schemas.microsoft.com/office/powerpoint/2010/main" val="244288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extLst>
      <p:ext uri="{BB962C8B-B14F-4D97-AF65-F5344CB8AC3E}">
        <p14:creationId xmlns:p14="http://schemas.microsoft.com/office/powerpoint/2010/main" val="380079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图的生成树的构建可以先使用 </a:t>
            </a:r>
            <a:r>
              <a:rPr lang="en-US" altLang="zh-CN" dirty="0"/>
              <a:t>DFS </a:t>
            </a:r>
            <a:r>
              <a:rPr lang="zh-CN" altLang="en-US" dirty="0"/>
              <a:t>遍历，并在 </a:t>
            </a:r>
            <a:r>
              <a:rPr lang="en-US" altLang="zh-CN" dirty="0"/>
              <a:t>DFS </a:t>
            </a:r>
            <a:r>
              <a:rPr lang="zh-CN" altLang="en-US" dirty="0"/>
              <a:t>遍历时根据得到的生成 树中边前驱与后继的关系为并查集设置好各个节点的父节点。</a:t>
            </a:r>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dirty="0"/>
          </a:p>
        </p:txBody>
      </p:sp>
    </p:spTree>
    <p:extLst>
      <p:ext uri="{BB962C8B-B14F-4D97-AF65-F5344CB8AC3E}">
        <p14:creationId xmlns:p14="http://schemas.microsoft.com/office/powerpoint/2010/main" val="621716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实验值比理论值大，而且实验和理论的运行时间都很大。误差也较大</a:t>
            </a:r>
            <a:endParaRPr lang="en-US" altLang="zh-CN" dirty="0"/>
          </a:p>
          <a:p>
            <a:r>
              <a:rPr lang="zh-CN" altLang="en-US" dirty="0"/>
              <a:t>。可能是因为，冒泡排序时间复杂度的最优情况是</a:t>
            </a:r>
            <a:r>
              <a:rPr lang="en-US" altLang="zh-CN" dirty="0"/>
              <a:t>O(n)</a:t>
            </a:r>
            <a:r>
              <a:rPr lang="zh-CN" altLang="en-US" dirty="0"/>
              <a:t> ，而最坏情况下才是</a:t>
            </a:r>
            <a:r>
              <a:rPr lang="en-US" altLang="zh-CN" dirty="0"/>
              <a:t>n</a:t>
            </a:r>
            <a:r>
              <a:rPr lang="zh-CN" altLang="en-US" dirty="0"/>
              <a:t>方 。所以当选取平均时间复杂度为时</a:t>
            </a:r>
            <a:r>
              <a:rPr lang="en-US" altLang="zh-CN" dirty="0"/>
              <a:t>.</a:t>
            </a:r>
          </a:p>
          <a:p>
            <a:r>
              <a:rPr lang="en-US" altLang="zh-CN" dirty="0"/>
              <a:t>Swap</a:t>
            </a:r>
            <a:r>
              <a:rPr lang="zh-CN" altLang="en-US" dirty="0"/>
              <a:t>函数费时吗？</a:t>
            </a:r>
            <a:endParaRPr lang="en-US" altLang="zh-CN" dirty="0"/>
          </a:p>
          <a:p>
            <a:r>
              <a:rPr lang="en-US" altLang="zh-CN" dirty="0"/>
              <a:t>random</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12</a:t>
            </a:fld>
            <a:endParaRPr lang="zh-CN" altLang="en-US" dirty="0"/>
          </a:p>
        </p:txBody>
      </p:sp>
    </p:spTree>
    <p:extLst>
      <p:ext uri="{BB962C8B-B14F-4D97-AF65-F5344CB8AC3E}">
        <p14:creationId xmlns:p14="http://schemas.microsoft.com/office/powerpoint/2010/main" val="402292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dirty="0"/>
          </a:p>
        </p:txBody>
      </p:sp>
    </p:spTree>
    <p:extLst>
      <p:ext uri="{BB962C8B-B14F-4D97-AF65-F5344CB8AC3E}">
        <p14:creationId xmlns:p14="http://schemas.microsoft.com/office/powerpoint/2010/main" val="70638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80403-358E-46A8-80D7-7CE2581274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BFE54A-44F0-418E-BD96-56BA32399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C9A4FE-CD30-46EF-A836-DEA3BD14706C}"/>
              </a:ext>
            </a:extLst>
          </p:cNvPr>
          <p:cNvSpPr>
            <a:spLocks noGrp="1"/>
          </p:cNvSpPr>
          <p:nvPr>
            <p:ph type="dt" sz="half" idx="10"/>
          </p:nvPr>
        </p:nvSpPr>
        <p:spPr/>
        <p:txBody>
          <a:bodyPr/>
          <a:lstStyle/>
          <a:p>
            <a:fld id="{24BB5151-45D4-4494-A522-2B88CB9ABEB7}" type="datetime1">
              <a:rPr lang="zh-CN" altLang="en-US" smtClean="0"/>
              <a:t>2023/6/2</a:t>
            </a:fld>
            <a:endParaRPr lang="zh-CN" altLang="en-US"/>
          </a:p>
        </p:txBody>
      </p:sp>
      <p:sp>
        <p:nvSpPr>
          <p:cNvPr id="5" name="页脚占位符 4">
            <a:extLst>
              <a:ext uri="{FF2B5EF4-FFF2-40B4-BE49-F238E27FC236}">
                <a16:creationId xmlns:a16="http://schemas.microsoft.com/office/drawing/2014/main" id="{B2B3375E-1B2C-4A89-AB05-F55BD32687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36ADEF-F538-4744-9183-7A4931833F6A}"/>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29894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0C0E-FF65-41CB-90B0-4C6123F34B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AF33DD-B7C1-44A6-A2E6-84DC4A1DB8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96FCC7-9815-4791-9C41-C1E23DCC8F3D}"/>
              </a:ext>
            </a:extLst>
          </p:cNvPr>
          <p:cNvSpPr>
            <a:spLocks noGrp="1"/>
          </p:cNvSpPr>
          <p:nvPr>
            <p:ph type="dt" sz="half" idx="10"/>
          </p:nvPr>
        </p:nvSpPr>
        <p:spPr/>
        <p:txBody>
          <a:bodyPr/>
          <a:lstStyle/>
          <a:p>
            <a:fld id="{D1A4D5D2-5B30-4925-9E70-AF3724DF3512}" type="datetime1">
              <a:rPr lang="zh-CN" altLang="en-US" smtClean="0"/>
              <a:t>2023/6/2</a:t>
            </a:fld>
            <a:endParaRPr lang="zh-CN" altLang="en-US"/>
          </a:p>
        </p:txBody>
      </p:sp>
      <p:sp>
        <p:nvSpPr>
          <p:cNvPr id="5" name="页脚占位符 4">
            <a:extLst>
              <a:ext uri="{FF2B5EF4-FFF2-40B4-BE49-F238E27FC236}">
                <a16:creationId xmlns:a16="http://schemas.microsoft.com/office/drawing/2014/main" id="{57C3CAF3-9C02-46CB-BC9E-23F0C0D7A4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12B28-9D44-48EC-ACAE-7E30A0A9DD13}"/>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414794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4EC7AC-30FB-4A22-822A-912B326578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07D62F-A3B8-4784-8AE8-19B04F0883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8C16F7-E269-49E1-8162-ADB309E7753B}"/>
              </a:ext>
            </a:extLst>
          </p:cNvPr>
          <p:cNvSpPr>
            <a:spLocks noGrp="1"/>
          </p:cNvSpPr>
          <p:nvPr>
            <p:ph type="dt" sz="half" idx="10"/>
          </p:nvPr>
        </p:nvSpPr>
        <p:spPr/>
        <p:txBody>
          <a:bodyPr/>
          <a:lstStyle/>
          <a:p>
            <a:fld id="{1A7C8E5A-AB36-4A88-924F-776389BD10EC}" type="datetime1">
              <a:rPr lang="zh-CN" altLang="en-US" smtClean="0"/>
              <a:t>2023/6/2</a:t>
            </a:fld>
            <a:endParaRPr lang="zh-CN" altLang="en-US"/>
          </a:p>
        </p:txBody>
      </p:sp>
      <p:sp>
        <p:nvSpPr>
          <p:cNvPr id="5" name="页脚占位符 4">
            <a:extLst>
              <a:ext uri="{FF2B5EF4-FFF2-40B4-BE49-F238E27FC236}">
                <a16:creationId xmlns:a16="http://schemas.microsoft.com/office/drawing/2014/main" id="{B64E19BB-CC44-40E8-AF9D-143AD2E0E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19555-0A6D-4249-B9C9-056FE9A6714E}"/>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44302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91521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289AE-D956-4C9C-B71F-2CAFA05243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103A60-EA13-40E2-919D-5EF3D6DCF7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FD917B-5E53-4E6C-A07D-1E7DBBB32135}"/>
              </a:ext>
            </a:extLst>
          </p:cNvPr>
          <p:cNvSpPr>
            <a:spLocks noGrp="1"/>
          </p:cNvSpPr>
          <p:nvPr>
            <p:ph type="dt" sz="half" idx="10"/>
          </p:nvPr>
        </p:nvSpPr>
        <p:spPr/>
        <p:txBody>
          <a:bodyPr/>
          <a:lstStyle/>
          <a:p>
            <a:fld id="{961AAD1F-8745-4248-BA1A-66790B5CF76B}" type="datetime1">
              <a:rPr lang="zh-CN" altLang="en-US" smtClean="0"/>
              <a:t>2023/6/2</a:t>
            </a:fld>
            <a:endParaRPr lang="zh-CN" altLang="en-US"/>
          </a:p>
        </p:txBody>
      </p:sp>
      <p:sp>
        <p:nvSpPr>
          <p:cNvPr id="5" name="页脚占位符 4">
            <a:extLst>
              <a:ext uri="{FF2B5EF4-FFF2-40B4-BE49-F238E27FC236}">
                <a16:creationId xmlns:a16="http://schemas.microsoft.com/office/drawing/2014/main" id="{82DBA7FD-3667-4734-947C-03E9385DF9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850D8-0980-4B8F-BDBC-7A0F194651E6}"/>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64602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81188-92EE-46ED-A896-FD38B74B56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F80EA1-E149-4129-9B5F-C380C07E7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719831-D66B-48E9-A20C-BBACCC150966}"/>
              </a:ext>
            </a:extLst>
          </p:cNvPr>
          <p:cNvSpPr>
            <a:spLocks noGrp="1"/>
          </p:cNvSpPr>
          <p:nvPr>
            <p:ph type="dt" sz="half" idx="10"/>
          </p:nvPr>
        </p:nvSpPr>
        <p:spPr/>
        <p:txBody>
          <a:bodyPr/>
          <a:lstStyle/>
          <a:p>
            <a:fld id="{D9D1981D-2A76-44E2-B163-040F600291E7}" type="datetime1">
              <a:rPr lang="zh-CN" altLang="en-US" smtClean="0"/>
              <a:t>2023/6/2</a:t>
            </a:fld>
            <a:endParaRPr lang="zh-CN" altLang="en-US"/>
          </a:p>
        </p:txBody>
      </p:sp>
      <p:sp>
        <p:nvSpPr>
          <p:cNvPr id="5" name="页脚占位符 4">
            <a:extLst>
              <a:ext uri="{FF2B5EF4-FFF2-40B4-BE49-F238E27FC236}">
                <a16:creationId xmlns:a16="http://schemas.microsoft.com/office/drawing/2014/main" id="{FD788533-1332-4D5D-9F15-7658F9F030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A89B92-A150-4DDF-9FEB-8C4437B6D149}"/>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631204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A08E3-944C-4031-A63B-85609E7494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1A9376-A76E-47B7-8A0D-C56DAAA1A7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1A68B9-EBD9-4477-BE6F-33B7263AA1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A98BAC-8331-416B-998F-B492A2017611}"/>
              </a:ext>
            </a:extLst>
          </p:cNvPr>
          <p:cNvSpPr>
            <a:spLocks noGrp="1"/>
          </p:cNvSpPr>
          <p:nvPr>
            <p:ph type="dt" sz="half" idx="10"/>
          </p:nvPr>
        </p:nvSpPr>
        <p:spPr/>
        <p:txBody>
          <a:bodyPr/>
          <a:lstStyle/>
          <a:p>
            <a:fld id="{0C400A9C-EC04-4F56-95EB-9FBF992394B8}" type="datetime1">
              <a:rPr lang="zh-CN" altLang="en-US" smtClean="0"/>
              <a:t>2023/6/2</a:t>
            </a:fld>
            <a:endParaRPr lang="zh-CN" altLang="en-US"/>
          </a:p>
        </p:txBody>
      </p:sp>
      <p:sp>
        <p:nvSpPr>
          <p:cNvPr id="6" name="页脚占位符 5">
            <a:extLst>
              <a:ext uri="{FF2B5EF4-FFF2-40B4-BE49-F238E27FC236}">
                <a16:creationId xmlns:a16="http://schemas.microsoft.com/office/drawing/2014/main" id="{1D7F8264-5C1E-4D15-957E-09637F65B3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7DE68-CA74-4C0B-90C3-B67405C4ED05}"/>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96681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17C39-094A-4587-879A-785B74CA55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DE1B72-5B4A-4561-A7C2-7820F52FAF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8E4BE8-87C6-4611-82E8-AF7C5FE28B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BC6EB6-EF81-4BDA-A25F-13F12CD15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D148EC-A7ED-4435-87BB-CD9B8FC683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6CD02C-EB76-4857-9A86-1088DA930B00}"/>
              </a:ext>
            </a:extLst>
          </p:cNvPr>
          <p:cNvSpPr>
            <a:spLocks noGrp="1"/>
          </p:cNvSpPr>
          <p:nvPr>
            <p:ph type="dt" sz="half" idx="10"/>
          </p:nvPr>
        </p:nvSpPr>
        <p:spPr/>
        <p:txBody>
          <a:bodyPr/>
          <a:lstStyle/>
          <a:p>
            <a:fld id="{58B16BCD-B821-49E4-A927-929F92A3907C}" type="datetime1">
              <a:rPr lang="zh-CN" altLang="en-US" smtClean="0"/>
              <a:t>2023/6/2</a:t>
            </a:fld>
            <a:endParaRPr lang="zh-CN" altLang="en-US"/>
          </a:p>
        </p:txBody>
      </p:sp>
      <p:sp>
        <p:nvSpPr>
          <p:cNvPr id="8" name="页脚占位符 7">
            <a:extLst>
              <a:ext uri="{FF2B5EF4-FFF2-40B4-BE49-F238E27FC236}">
                <a16:creationId xmlns:a16="http://schemas.microsoft.com/office/drawing/2014/main" id="{F76FC0D5-6AE5-4A54-B64B-3DD66E6A7E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31BA53-53FA-40E3-B113-55412A78DBC7}"/>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432301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429AD-DE55-4CCB-BA33-EE1CE7A895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376FC3-873C-4780-ACE1-ACD2079D3F7C}"/>
              </a:ext>
            </a:extLst>
          </p:cNvPr>
          <p:cNvSpPr>
            <a:spLocks noGrp="1"/>
          </p:cNvSpPr>
          <p:nvPr>
            <p:ph type="dt" sz="half" idx="10"/>
          </p:nvPr>
        </p:nvSpPr>
        <p:spPr/>
        <p:txBody>
          <a:bodyPr/>
          <a:lstStyle/>
          <a:p>
            <a:fld id="{15C8EBD4-F60E-46D5-B306-05421E3F01E0}" type="datetime1">
              <a:rPr lang="zh-CN" altLang="en-US" smtClean="0"/>
              <a:t>2023/6/2</a:t>
            </a:fld>
            <a:endParaRPr lang="zh-CN" altLang="en-US"/>
          </a:p>
        </p:txBody>
      </p:sp>
      <p:sp>
        <p:nvSpPr>
          <p:cNvPr id="4" name="页脚占位符 3">
            <a:extLst>
              <a:ext uri="{FF2B5EF4-FFF2-40B4-BE49-F238E27FC236}">
                <a16:creationId xmlns:a16="http://schemas.microsoft.com/office/drawing/2014/main" id="{6F412C3D-25BF-44FA-8959-04E310A3D1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26197B-94BC-4F4B-975A-6ADBFAB946A1}"/>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433725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21C36E-EF4E-4835-B3F6-9CF0E6652CE6}"/>
              </a:ext>
            </a:extLst>
          </p:cNvPr>
          <p:cNvSpPr>
            <a:spLocks noGrp="1"/>
          </p:cNvSpPr>
          <p:nvPr>
            <p:ph type="dt" sz="half" idx="10"/>
          </p:nvPr>
        </p:nvSpPr>
        <p:spPr/>
        <p:txBody>
          <a:bodyPr/>
          <a:lstStyle/>
          <a:p>
            <a:fld id="{6C17CCCA-0412-4E5B-B1D4-E50E148EFEA0}" type="datetime1">
              <a:rPr lang="zh-CN" altLang="en-US" smtClean="0"/>
              <a:t>2023/6/2</a:t>
            </a:fld>
            <a:endParaRPr lang="zh-CN" altLang="en-US"/>
          </a:p>
        </p:txBody>
      </p:sp>
      <p:sp>
        <p:nvSpPr>
          <p:cNvPr id="3" name="页脚占位符 2">
            <a:extLst>
              <a:ext uri="{FF2B5EF4-FFF2-40B4-BE49-F238E27FC236}">
                <a16:creationId xmlns:a16="http://schemas.microsoft.com/office/drawing/2014/main" id="{9749034D-1045-4D26-BC60-70699E2097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24502D-A899-415E-885F-33F3358F59EA}"/>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45017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E27D-FC3B-41C5-BDAC-A7FF4A60E0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3C951A-A5C4-4858-BBC7-80FBA0F29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D2567C-E1E7-44A1-82E9-B54607372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A591E4-CDB2-4271-B574-CDCFD7AF2A14}"/>
              </a:ext>
            </a:extLst>
          </p:cNvPr>
          <p:cNvSpPr>
            <a:spLocks noGrp="1"/>
          </p:cNvSpPr>
          <p:nvPr>
            <p:ph type="dt" sz="half" idx="10"/>
          </p:nvPr>
        </p:nvSpPr>
        <p:spPr/>
        <p:txBody>
          <a:bodyPr/>
          <a:lstStyle/>
          <a:p>
            <a:fld id="{4FF22B50-4CFF-49E2-AC26-A9D2CF2BD7E8}" type="datetime1">
              <a:rPr lang="zh-CN" altLang="en-US" smtClean="0"/>
              <a:t>2023/6/2</a:t>
            </a:fld>
            <a:endParaRPr lang="zh-CN" altLang="en-US"/>
          </a:p>
        </p:txBody>
      </p:sp>
      <p:sp>
        <p:nvSpPr>
          <p:cNvPr id="6" name="页脚占位符 5">
            <a:extLst>
              <a:ext uri="{FF2B5EF4-FFF2-40B4-BE49-F238E27FC236}">
                <a16:creationId xmlns:a16="http://schemas.microsoft.com/office/drawing/2014/main" id="{340BEB4E-AD6D-46A2-9A9A-2E12B62C5E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9F4228-A99F-437B-B512-AF0880663803}"/>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529229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E032A-1275-4DA5-B49D-9BF93EE580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80E654-E324-4E86-A9A5-9DEA0C3C1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CC364F-9378-4B12-9E7A-4C2B9DA66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22219C-3281-410A-A299-F4D2C43C4C13}"/>
              </a:ext>
            </a:extLst>
          </p:cNvPr>
          <p:cNvSpPr>
            <a:spLocks noGrp="1"/>
          </p:cNvSpPr>
          <p:nvPr>
            <p:ph type="dt" sz="half" idx="10"/>
          </p:nvPr>
        </p:nvSpPr>
        <p:spPr/>
        <p:txBody>
          <a:bodyPr/>
          <a:lstStyle/>
          <a:p>
            <a:fld id="{CD26AB7A-266D-4CC4-BB5F-6D721DD22516}" type="datetime1">
              <a:rPr lang="zh-CN" altLang="en-US" smtClean="0"/>
              <a:t>2023/6/2</a:t>
            </a:fld>
            <a:endParaRPr lang="zh-CN" altLang="en-US"/>
          </a:p>
        </p:txBody>
      </p:sp>
      <p:sp>
        <p:nvSpPr>
          <p:cNvPr id="6" name="页脚占位符 5">
            <a:extLst>
              <a:ext uri="{FF2B5EF4-FFF2-40B4-BE49-F238E27FC236}">
                <a16:creationId xmlns:a16="http://schemas.microsoft.com/office/drawing/2014/main" id="{85AC1EC1-14AD-47C2-9D76-D3209CDD8D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A1368-8393-4CC5-876E-F8384F2FDAFC}"/>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547402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F9F1F4-4F2E-48E4-AC0C-A2D97B527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57FEE8-A630-4BB9-8D1E-40CCF20AD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61540-D671-46A4-92B4-BFA55B39C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6B92-0F18-4A86-B7E0-F1771F1AD4EA}" type="datetime1">
              <a:rPr lang="zh-CN" altLang="en-US" smtClean="0"/>
              <a:t>2023/6/2</a:t>
            </a:fld>
            <a:endParaRPr lang="zh-CN" altLang="en-US"/>
          </a:p>
        </p:txBody>
      </p:sp>
      <p:sp>
        <p:nvSpPr>
          <p:cNvPr id="5" name="页脚占位符 4">
            <a:extLst>
              <a:ext uri="{FF2B5EF4-FFF2-40B4-BE49-F238E27FC236}">
                <a16:creationId xmlns:a16="http://schemas.microsoft.com/office/drawing/2014/main" id="{9E5D0B49-DF07-4ABF-8ACC-4AF2DA913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95C1EF-7333-4A6A-8F45-DE210CB98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461572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fif"/><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1</a:t>
            </a:fld>
            <a:endParaRPr lang="zh-CN" altLang="en-US"/>
          </a:p>
        </p:txBody>
      </p:sp>
      <p:sp>
        <p:nvSpPr>
          <p:cNvPr id="13" name="文本框 12">
            <a:extLst>
              <a:ext uri="{FF2B5EF4-FFF2-40B4-BE49-F238E27FC236}">
                <a16:creationId xmlns:a16="http://schemas.microsoft.com/office/drawing/2014/main" id="{3D8A60F1-2A26-4946-B67A-AD8B2175FD0D}"/>
              </a:ext>
            </a:extLst>
          </p:cNvPr>
          <p:cNvSpPr txBox="1"/>
          <p:nvPr/>
        </p:nvSpPr>
        <p:spPr>
          <a:xfrm>
            <a:off x="1590582" y="1824366"/>
            <a:ext cx="9659646" cy="1754326"/>
          </a:xfrm>
          <a:prstGeom prst="rect">
            <a:avLst/>
          </a:prstGeom>
          <a:noFill/>
        </p:spPr>
        <p:txBody>
          <a:bodyPr wrap="square" rtlCol="0">
            <a:spAutoFit/>
          </a:bodyPr>
          <a:lstStyle/>
          <a:p>
            <a:r>
              <a:rPr lang="zh-CN" altLang="en-US" sz="5400" dirty="0">
                <a:latin typeface="微软雅黑" panose="020B0503020204020204" pitchFamily="34" charset="-122"/>
                <a:ea typeface="微软雅黑" panose="020B0503020204020204" pitchFamily="34" charset="-122"/>
              </a:rPr>
              <a:t>图论</a:t>
            </a:r>
            <a:r>
              <a:rPr lang="en-US" altLang="zh-CN" sz="5400" dirty="0">
                <a:latin typeface="微软雅黑" panose="020B0503020204020204" pitchFamily="34" charset="-122"/>
                <a:ea typeface="微软雅黑" panose="020B0503020204020204" pitchFamily="34" charset="-122"/>
              </a:rPr>
              <a:t>-</a:t>
            </a:r>
            <a:r>
              <a:rPr lang="zh-CN" altLang="en-US" sz="5400" dirty="0">
                <a:latin typeface="微软雅黑" panose="020B0503020204020204" pitchFamily="34" charset="-122"/>
                <a:ea typeface="微软雅黑" panose="020B0503020204020204" pitchFamily="34" charset="-122"/>
              </a:rPr>
              <a:t>桥问题 </a:t>
            </a:r>
            <a:endParaRPr lang="en-US" altLang="zh-CN" sz="2800" dirty="0">
              <a:latin typeface="微软雅黑" panose="020B0503020204020204" pitchFamily="34" charset="-122"/>
              <a:ea typeface="微软雅黑" panose="020B0503020204020204" pitchFamily="34" charset="-122"/>
            </a:endParaRPr>
          </a:p>
          <a:p>
            <a:pPr algn="l"/>
            <a:endParaRPr lang="en-US" altLang="zh-CN" sz="5400" b="1" i="0" dirty="0">
              <a:solidFill>
                <a:srgbClr val="333333"/>
              </a:solidFill>
              <a:effectLst/>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7978F44-397A-4C84-9B9B-D4F5004A2A5D}"/>
              </a:ext>
            </a:extLst>
          </p:cNvPr>
          <p:cNvSpPr txBox="1"/>
          <p:nvPr/>
        </p:nvSpPr>
        <p:spPr>
          <a:xfrm>
            <a:off x="7171679" y="5856416"/>
            <a:ext cx="4662256"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Collage of Computer Science &amp; Software Engineering</a:t>
            </a:r>
            <a:endParaRPr lang="zh-CN" altLang="en-US" sz="16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CBBFEEE-FB37-4F37-B666-3B93CD7F7480}"/>
              </a:ext>
            </a:extLst>
          </p:cNvPr>
          <p:cNvSpPr txBox="1"/>
          <p:nvPr/>
        </p:nvSpPr>
        <p:spPr>
          <a:xfrm>
            <a:off x="8801470" y="4618581"/>
            <a:ext cx="1865051" cy="461665"/>
          </a:xfrm>
          <a:prstGeom prst="rect">
            <a:avLst/>
          </a:prstGeom>
          <a:noFill/>
        </p:spPr>
        <p:txBody>
          <a:bodyPr wrap="square" rtlCol="0">
            <a:spAutoFit/>
          </a:bodyPr>
          <a:lstStyle/>
          <a:p>
            <a:r>
              <a:rPr lang="zh-CN" altLang="en-US" sz="2400" i="1" dirty="0">
                <a:latin typeface="Times New Roman" panose="02020603050405020304" pitchFamily="18" charset="0"/>
                <a:cs typeface="Times New Roman" panose="02020603050405020304" pitchFamily="18" charset="0"/>
              </a:rPr>
              <a:t>郑雨婷</a:t>
            </a:r>
          </a:p>
        </p:txBody>
      </p:sp>
      <p:sp>
        <p:nvSpPr>
          <p:cNvPr id="16" name="文本框 15">
            <a:extLst>
              <a:ext uri="{FF2B5EF4-FFF2-40B4-BE49-F238E27FC236}">
                <a16:creationId xmlns:a16="http://schemas.microsoft.com/office/drawing/2014/main" id="{0B750584-B163-4A38-B870-411870F5DF7A}"/>
              </a:ext>
            </a:extLst>
          </p:cNvPr>
          <p:cNvSpPr txBox="1"/>
          <p:nvPr/>
        </p:nvSpPr>
        <p:spPr>
          <a:xfrm>
            <a:off x="8791309" y="5080246"/>
            <a:ext cx="1095172"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2023/6/1</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682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2.</a:t>
            </a:r>
            <a:r>
              <a:rPr lang="zh-CN" altLang="en-US" sz="3600" b="1" dirty="0">
                <a:latin typeface="Times New Roman" panose="02020603050405020304" pitchFamily="18" charset="0"/>
                <a:cs typeface="Times New Roman" panose="02020603050405020304" pitchFamily="18" charset="0"/>
              </a:rPr>
              <a:t>高效算法实现步骤</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10</a:t>
            </a:fld>
            <a:endParaRPr lang="zh-CN" altLang="en-US" sz="1200" dirty="0">
              <a:latin typeface="+mj-ea"/>
              <a:ea typeface="+mj-ea"/>
            </a:endParaRPr>
          </a:p>
        </p:txBody>
      </p:sp>
      <p:sp>
        <p:nvSpPr>
          <p:cNvPr id="2" name="文本框 1">
            <a:extLst>
              <a:ext uri="{FF2B5EF4-FFF2-40B4-BE49-F238E27FC236}">
                <a16:creationId xmlns:a16="http://schemas.microsoft.com/office/drawing/2014/main" id="{45A7A41F-F91A-B9F2-2C02-887C5B5402AF}"/>
              </a:ext>
            </a:extLst>
          </p:cNvPr>
          <p:cNvSpPr txBox="1"/>
          <p:nvPr/>
        </p:nvSpPr>
        <p:spPr>
          <a:xfrm>
            <a:off x="1433252" y="2505664"/>
            <a:ext cx="7065856" cy="1569660"/>
          </a:xfrm>
          <a:prstGeom prst="rect">
            <a:avLst/>
          </a:prstGeom>
          <a:noFill/>
        </p:spPr>
        <p:txBody>
          <a:bodyPr wrap="square">
            <a:spAutoFit/>
          </a:bodyPr>
          <a:lstStyle/>
          <a:p>
            <a:pPr algn="l"/>
            <a:r>
              <a:rPr lang="zh-CN" altLang="en-US" sz="2400" dirty="0">
                <a:latin typeface="Times New Roman" panose="02020603050405020304" pitchFamily="18" charset="0"/>
                <a:cs typeface="Times New Roman" panose="02020603050405020304" pitchFamily="18" charset="0"/>
              </a:rPr>
              <a:t>步骤：</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创建生成树</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将非树边加到树中，形成环，标记为环边</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遍历所有边，是生成树边且不是环边即为桥</a:t>
            </a:r>
          </a:p>
        </p:txBody>
      </p:sp>
    </p:spTree>
    <p:extLst>
      <p:ext uri="{BB962C8B-B14F-4D97-AF65-F5344CB8AC3E}">
        <p14:creationId xmlns:p14="http://schemas.microsoft.com/office/powerpoint/2010/main" val="4071636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867671" y="470741"/>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2.1</a:t>
            </a:r>
            <a:r>
              <a:rPr lang="zh-CN" altLang="en-US" sz="3600" b="1" dirty="0">
                <a:latin typeface="Times New Roman" panose="02020603050405020304" pitchFamily="18" charset="0"/>
                <a:cs typeface="Times New Roman" panose="02020603050405020304" pitchFamily="18" charset="0"/>
              </a:rPr>
              <a:t>创建生成树</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11</a:t>
            </a:fld>
            <a:endParaRPr lang="zh-CN" altLang="en-US" sz="1200" dirty="0">
              <a:latin typeface="+mj-ea"/>
              <a:ea typeface="+mj-ea"/>
            </a:endParaRPr>
          </a:p>
        </p:txBody>
      </p:sp>
      <p:pic>
        <p:nvPicPr>
          <p:cNvPr id="8" name="图片 7">
            <a:extLst>
              <a:ext uri="{FF2B5EF4-FFF2-40B4-BE49-F238E27FC236}">
                <a16:creationId xmlns:a16="http://schemas.microsoft.com/office/drawing/2014/main" id="{8BABEAEE-5342-2093-C1AF-7CB13D574A31}"/>
              </a:ext>
            </a:extLst>
          </p:cNvPr>
          <p:cNvPicPr>
            <a:picLocks noChangeAspect="1"/>
          </p:cNvPicPr>
          <p:nvPr/>
        </p:nvPicPr>
        <p:blipFill>
          <a:blip r:embed="rId4"/>
          <a:stretch>
            <a:fillRect/>
          </a:stretch>
        </p:blipFill>
        <p:spPr>
          <a:xfrm>
            <a:off x="1025806" y="1563985"/>
            <a:ext cx="2275846" cy="1964087"/>
          </a:xfrm>
          <a:prstGeom prst="rect">
            <a:avLst/>
          </a:prstGeom>
        </p:spPr>
      </p:pic>
      <p:pic>
        <p:nvPicPr>
          <p:cNvPr id="10" name="图片 9">
            <a:extLst>
              <a:ext uri="{FF2B5EF4-FFF2-40B4-BE49-F238E27FC236}">
                <a16:creationId xmlns:a16="http://schemas.microsoft.com/office/drawing/2014/main" id="{3194B661-DB79-3B2E-9D38-7B24DA684701}"/>
              </a:ext>
            </a:extLst>
          </p:cNvPr>
          <p:cNvPicPr>
            <a:picLocks noChangeAspect="1"/>
          </p:cNvPicPr>
          <p:nvPr/>
        </p:nvPicPr>
        <p:blipFill>
          <a:blip r:embed="rId5"/>
          <a:stretch>
            <a:fillRect/>
          </a:stretch>
        </p:blipFill>
        <p:spPr>
          <a:xfrm>
            <a:off x="5671966" y="1460821"/>
            <a:ext cx="4373118" cy="3979688"/>
          </a:xfrm>
          <a:prstGeom prst="rect">
            <a:avLst/>
          </a:prstGeom>
        </p:spPr>
      </p:pic>
      <p:sp>
        <p:nvSpPr>
          <p:cNvPr id="11" name="箭头: 右 10">
            <a:extLst>
              <a:ext uri="{FF2B5EF4-FFF2-40B4-BE49-F238E27FC236}">
                <a16:creationId xmlns:a16="http://schemas.microsoft.com/office/drawing/2014/main" id="{94EFF313-2789-63B8-33AC-32CF82AFB063}"/>
              </a:ext>
            </a:extLst>
          </p:cNvPr>
          <p:cNvSpPr/>
          <p:nvPr/>
        </p:nvSpPr>
        <p:spPr>
          <a:xfrm>
            <a:off x="3558046" y="2193452"/>
            <a:ext cx="1556698" cy="165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3E8A75D-F29B-6AD8-E775-B35E3DACAD8E}"/>
              </a:ext>
            </a:extLst>
          </p:cNvPr>
          <p:cNvSpPr txBox="1"/>
          <p:nvPr/>
        </p:nvSpPr>
        <p:spPr>
          <a:xfrm>
            <a:off x="977205" y="4166848"/>
            <a:ext cx="4808897" cy="1200329"/>
          </a:xfrm>
          <a:prstGeom prst="rect">
            <a:avLst/>
          </a:prstGeom>
          <a:noFill/>
        </p:spPr>
        <p:txBody>
          <a:bodyPr wrap="square">
            <a:spAutoFit/>
          </a:bodyPr>
          <a:lstStyle/>
          <a:p>
            <a:r>
              <a:rPr lang="zh-CN" altLang="en-US" dirty="0"/>
              <a:t>图的生成树的构建可以先使用 </a:t>
            </a:r>
            <a:r>
              <a:rPr lang="en-US" altLang="zh-CN" dirty="0"/>
              <a:t>DFS </a:t>
            </a:r>
            <a:r>
              <a:rPr lang="zh-CN" altLang="en-US" dirty="0"/>
              <a:t>遍历，在 </a:t>
            </a:r>
            <a:r>
              <a:rPr lang="en-US" altLang="zh-CN" dirty="0"/>
              <a:t>DFS </a:t>
            </a:r>
            <a:r>
              <a:rPr lang="zh-CN" altLang="en-US" dirty="0"/>
              <a:t>遍历时根据得到的生成树中边前驱与后继的关系为并查集设置好各个节点的父节点 以及 各个节点的深度。</a:t>
            </a:r>
          </a:p>
        </p:txBody>
      </p:sp>
    </p:spTree>
    <p:extLst>
      <p:ext uri="{BB962C8B-B14F-4D97-AF65-F5344CB8AC3E}">
        <p14:creationId xmlns:p14="http://schemas.microsoft.com/office/powerpoint/2010/main" val="290180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2.2 </a:t>
            </a:r>
            <a:r>
              <a:rPr lang="en-US" altLang="zh-CN" sz="3600" b="1" dirty="0" err="1">
                <a:latin typeface="Times New Roman" panose="02020603050405020304" pitchFamily="18" charset="0"/>
                <a:cs typeface="Times New Roman" panose="02020603050405020304" pitchFamily="18" charset="0"/>
              </a:rPr>
              <a:t>lca</a:t>
            </a:r>
            <a:r>
              <a:rPr lang="zh-CN" altLang="en-US" sz="3600" b="1" dirty="0">
                <a:latin typeface="Times New Roman" panose="02020603050405020304" pitchFamily="18" charset="0"/>
                <a:cs typeface="Times New Roman" panose="02020603050405020304" pitchFamily="18" charset="0"/>
              </a:rPr>
              <a:t>最近公共祖先</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12</a:t>
            </a:fld>
            <a:endParaRPr lang="zh-CN" altLang="en-US" sz="1200" dirty="0">
              <a:latin typeface="+mj-ea"/>
              <a:ea typeface="+mj-ea"/>
            </a:endParaRPr>
          </a:p>
        </p:txBody>
      </p:sp>
      <p:sp>
        <p:nvSpPr>
          <p:cNvPr id="6" name="文本框 5">
            <a:extLst>
              <a:ext uri="{FF2B5EF4-FFF2-40B4-BE49-F238E27FC236}">
                <a16:creationId xmlns:a16="http://schemas.microsoft.com/office/drawing/2014/main" id="{B2025305-50D1-AD8F-BD7F-9073CE775D3F}"/>
              </a:ext>
            </a:extLst>
          </p:cNvPr>
          <p:cNvSpPr txBox="1"/>
          <p:nvPr/>
        </p:nvSpPr>
        <p:spPr>
          <a:xfrm>
            <a:off x="5734341" y="1456196"/>
            <a:ext cx="2939143" cy="461665"/>
          </a:xfrm>
          <a:prstGeom prst="rect">
            <a:avLst/>
          </a:prstGeom>
          <a:noFill/>
        </p:spPr>
        <p:txBody>
          <a:bodyPr wrap="square" rtlCol="0">
            <a:spAutoFit/>
          </a:bodyPr>
          <a:lstStyle/>
          <a:p>
            <a:pPr algn="l"/>
            <a:r>
              <a:rPr lang="zh-CN" altLang="en-US" sz="2400" dirty="0">
                <a:latin typeface="Times New Roman" panose="02020603050405020304" pitchFamily="18" charset="0"/>
                <a:cs typeface="Times New Roman" panose="02020603050405020304" pitchFamily="18" charset="0"/>
              </a:rPr>
              <a:t>伪代码：</a:t>
            </a:r>
          </a:p>
        </p:txBody>
      </p:sp>
      <p:pic>
        <p:nvPicPr>
          <p:cNvPr id="8" name="图片 7">
            <a:extLst>
              <a:ext uri="{FF2B5EF4-FFF2-40B4-BE49-F238E27FC236}">
                <a16:creationId xmlns:a16="http://schemas.microsoft.com/office/drawing/2014/main" id="{BF11E113-C3B6-7B5F-8322-0B3A5D60FC76}"/>
              </a:ext>
            </a:extLst>
          </p:cNvPr>
          <p:cNvPicPr>
            <a:picLocks noChangeAspect="1"/>
          </p:cNvPicPr>
          <p:nvPr/>
        </p:nvPicPr>
        <p:blipFill>
          <a:blip r:embed="rId4"/>
          <a:stretch>
            <a:fillRect/>
          </a:stretch>
        </p:blipFill>
        <p:spPr>
          <a:xfrm>
            <a:off x="1284515" y="2135376"/>
            <a:ext cx="3088115" cy="4224541"/>
          </a:xfrm>
          <a:prstGeom prst="rect">
            <a:avLst/>
          </a:prstGeom>
        </p:spPr>
      </p:pic>
      <p:pic>
        <p:nvPicPr>
          <p:cNvPr id="10" name="图片 9">
            <a:extLst>
              <a:ext uri="{FF2B5EF4-FFF2-40B4-BE49-F238E27FC236}">
                <a16:creationId xmlns:a16="http://schemas.microsoft.com/office/drawing/2014/main" id="{5064D16B-0034-6C86-50BF-3FF27F4FFFE9}"/>
              </a:ext>
            </a:extLst>
          </p:cNvPr>
          <p:cNvPicPr>
            <a:picLocks noChangeAspect="1"/>
          </p:cNvPicPr>
          <p:nvPr/>
        </p:nvPicPr>
        <p:blipFill rotWithShape="1">
          <a:blip r:embed="rId5"/>
          <a:srcRect t="1112" b="14486"/>
          <a:stretch/>
        </p:blipFill>
        <p:spPr>
          <a:xfrm>
            <a:off x="5823751" y="1999240"/>
            <a:ext cx="5501077" cy="3890784"/>
          </a:xfrm>
          <a:prstGeom prst="rect">
            <a:avLst/>
          </a:prstGeom>
        </p:spPr>
      </p:pic>
      <p:pic>
        <p:nvPicPr>
          <p:cNvPr id="12" name="图片 11">
            <a:extLst>
              <a:ext uri="{FF2B5EF4-FFF2-40B4-BE49-F238E27FC236}">
                <a16:creationId xmlns:a16="http://schemas.microsoft.com/office/drawing/2014/main" id="{195F0A7E-176F-871D-C6EB-66823C655F06}"/>
              </a:ext>
            </a:extLst>
          </p:cNvPr>
          <p:cNvPicPr>
            <a:picLocks noChangeAspect="1"/>
          </p:cNvPicPr>
          <p:nvPr/>
        </p:nvPicPr>
        <p:blipFill rotWithShape="1">
          <a:blip r:embed="rId5"/>
          <a:srcRect t="93955"/>
          <a:stretch/>
        </p:blipFill>
        <p:spPr>
          <a:xfrm>
            <a:off x="5814874" y="5883948"/>
            <a:ext cx="5355171" cy="271261"/>
          </a:xfrm>
          <a:prstGeom prst="rect">
            <a:avLst/>
          </a:prstGeom>
        </p:spPr>
      </p:pic>
    </p:spTree>
    <p:extLst>
      <p:ext uri="{BB962C8B-B14F-4D97-AF65-F5344CB8AC3E}">
        <p14:creationId xmlns:p14="http://schemas.microsoft.com/office/powerpoint/2010/main" val="4117045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2.3</a:t>
            </a:r>
            <a:r>
              <a:rPr lang="zh-CN" altLang="en-US" sz="3600" b="1" dirty="0">
                <a:latin typeface="Times New Roman" panose="02020603050405020304" pitchFamily="18" charset="0"/>
                <a:cs typeface="Times New Roman" panose="02020603050405020304" pitchFamily="18" charset="0"/>
              </a:rPr>
              <a:t>路径压缩（并查集）</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13</a:t>
            </a:fld>
            <a:endParaRPr lang="zh-CN" altLang="en-US" sz="1200" dirty="0">
              <a:latin typeface="+mj-ea"/>
              <a:ea typeface="+mj-ea"/>
            </a:endParaRPr>
          </a:p>
        </p:txBody>
      </p:sp>
      <p:pic>
        <p:nvPicPr>
          <p:cNvPr id="4" name="图片 3">
            <a:extLst>
              <a:ext uri="{FF2B5EF4-FFF2-40B4-BE49-F238E27FC236}">
                <a16:creationId xmlns:a16="http://schemas.microsoft.com/office/drawing/2014/main" id="{B4558277-0EF5-E178-1319-73C954DD4368}"/>
              </a:ext>
            </a:extLst>
          </p:cNvPr>
          <p:cNvPicPr>
            <a:picLocks noChangeAspect="1"/>
          </p:cNvPicPr>
          <p:nvPr/>
        </p:nvPicPr>
        <p:blipFill>
          <a:blip r:embed="rId4"/>
          <a:stretch>
            <a:fillRect/>
          </a:stretch>
        </p:blipFill>
        <p:spPr>
          <a:xfrm>
            <a:off x="3181059" y="1577193"/>
            <a:ext cx="3838575" cy="5076825"/>
          </a:xfrm>
          <a:prstGeom prst="rect">
            <a:avLst/>
          </a:prstGeom>
        </p:spPr>
      </p:pic>
      <p:pic>
        <p:nvPicPr>
          <p:cNvPr id="7" name="图片 6">
            <a:extLst>
              <a:ext uri="{FF2B5EF4-FFF2-40B4-BE49-F238E27FC236}">
                <a16:creationId xmlns:a16="http://schemas.microsoft.com/office/drawing/2014/main" id="{5D0B9BF5-C5CD-6A24-2A16-05C9A8DBC24E}"/>
              </a:ext>
            </a:extLst>
          </p:cNvPr>
          <p:cNvPicPr>
            <a:picLocks noChangeAspect="1"/>
          </p:cNvPicPr>
          <p:nvPr/>
        </p:nvPicPr>
        <p:blipFill>
          <a:blip r:embed="rId5"/>
          <a:stretch>
            <a:fillRect/>
          </a:stretch>
        </p:blipFill>
        <p:spPr>
          <a:xfrm>
            <a:off x="676554" y="1643869"/>
            <a:ext cx="2705100" cy="4943475"/>
          </a:xfrm>
          <a:prstGeom prst="rect">
            <a:avLst/>
          </a:prstGeom>
        </p:spPr>
      </p:pic>
      <p:sp>
        <p:nvSpPr>
          <p:cNvPr id="8" name="文本框 7">
            <a:extLst>
              <a:ext uri="{FF2B5EF4-FFF2-40B4-BE49-F238E27FC236}">
                <a16:creationId xmlns:a16="http://schemas.microsoft.com/office/drawing/2014/main" id="{3A7CF6C6-DEFA-3D8F-B36C-6F0C2680ABCA}"/>
              </a:ext>
            </a:extLst>
          </p:cNvPr>
          <p:cNvSpPr txBox="1"/>
          <p:nvPr/>
        </p:nvSpPr>
        <p:spPr>
          <a:xfrm>
            <a:off x="6606151" y="3148944"/>
            <a:ext cx="4060370" cy="830997"/>
          </a:xfrm>
          <a:prstGeom prst="rect">
            <a:avLst/>
          </a:prstGeom>
          <a:noFill/>
        </p:spPr>
        <p:txBody>
          <a:bodyPr wrap="square" rtlCol="0">
            <a:spAutoFit/>
          </a:bodyPr>
          <a:lstStyle/>
          <a:p>
            <a:pPr algn="l"/>
            <a:r>
              <a:rPr lang="zh-CN" altLang="en-US" sz="2400" dirty="0">
                <a:solidFill>
                  <a:srgbClr val="FF0000"/>
                </a:solidFill>
                <a:latin typeface="Times New Roman" panose="02020603050405020304" pitchFamily="18" charset="0"/>
                <a:cs typeface="Times New Roman" panose="02020603050405020304" pitchFamily="18" charset="0"/>
              </a:rPr>
              <a:t>有很多路径重复，导致相同的边标记多次！！！</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03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2.3</a:t>
            </a:r>
            <a:r>
              <a:rPr lang="zh-CN" altLang="en-US" sz="3600" b="1" dirty="0">
                <a:latin typeface="Times New Roman" panose="02020603050405020304" pitchFamily="18" charset="0"/>
                <a:cs typeface="Times New Roman" panose="02020603050405020304" pitchFamily="18" charset="0"/>
              </a:rPr>
              <a:t>路径压缩（并查集）</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14</a:t>
            </a:fld>
            <a:endParaRPr lang="zh-CN" altLang="en-US" sz="1200" dirty="0">
              <a:latin typeface="+mj-ea"/>
              <a:ea typeface="+mj-ea"/>
            </a:endParaRPr>
          </a:p>
        </p:txBody>
      </p:sp>
      <p:pic>
        <p:nvPicPr>
          <p:cNvPr id="6" name="图片 5">
            <a:extLst>
              <a:ext uri="{FF2B5EF4-FFF2-40B4-BE49-F238E27FC236}">
                <a16:creationId xmlns:a16="http://schemas.microsoft.com/office/drawing/2014/main" id="{0188D135-CCA8-7CAE-863A-493A1A37622C}"/>
              </a:ext>
            </a:extLst>
          </p:cNvPr>
          <p:cNvPicPr>
            <a:picLocks noChangeAspect="1"/>
          </p:cNvPicPr>
          <p:nvPr/>
        </p:nvPicPr>
        <p:blipFill>
          <a:blip r:embed="rId4"/>
          <a:stretch>
            <a:fillRect/>
          </a:stretch>
        </p:blipFill>
        <p:spPr>
          <a:xfrm>
            <a:off x="3586512" y="1819517"/>
            <a:ext cx="2861985" cy="3537731"/>
          </a:xfrm>
          <a:prstGeom prst="rect">
            <a:avLst/>
          </a:prstGeom>
        </p:spPr>
      </p:pic>
      <p:sp>
        <p:nvSpPr>
          <p:cNvPr id="9" name="箭头: 右 8">
            <a:extLst>
              <a:ext uri="{FF2B5EF4-FFF2-40B4-BE49-F238E27FC236}">
                <a16:creationId xmlns:a16="http://schemas.microsoft.com/office/drawing/2014/main" id="{02A406BE-25EC-E65C-A984-D76A758A7793}"/>
              </a:ext>
            </a:extLst>
          </p:cNvPr>
          <p:cNvSpPr/>
          <p:nvPr/>
        </p:nvSpPr>
        <p:spPr>
          <a:xfrm>
            <a:off x="2357449" y="3472768"/>
            <a:ext cx="800121" cy="231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9766DBB-6296-017A-2AEB-08455A4B0388}"/>
              </a:ext>
            </a:extLst>
          </p:cNvPr>
          <p:cNvPicPr>
            <a:picLocks noChangeAspect="1"/>
          </p:cNvPicPr>
          <p:nvPr/>
        </p:nvPicPr>
        <p:blipFill>
          <a:blip r:embed="rId5"/>
          <a:stretch>
            <a:fillRect/>
          </a:stretch>
        </p:blipFill>
        <p:spPr>
          <a:xfrm>
            <a:off x="134361" y="1542790"/>
            <a:ext cx="2238725" cy="4091190"/>
          </a:xfrm>
          <a:prstGeom prst="rect">
            <a:avLst/>
          </a:prstGeom>
        </p:spPr>
      </p:pic>
      <p:pic>
        <p:nvPicPr>
          <p:cNvPr id="12" name="图片 11">
            <a:extLst>
              <a:ext uri="{FF2B5EF4-FFF2-40B4-BE49-F238E27FC236}">
                <a16:creationId xmlns:a16="http://schemas.microsoft.com/office/drawing/2014/main" id="{58DB68C4-2DE3-A4FD-27AC-7A39AAA41363}"/>
              </a:ext>
            </a:extLst>
          </p:cNvPr>
          <p:cNvPicPr>
            <a:picLocks noChangeAspect="1"/>
          </p:cNvPicPr>
          <p:nvPr/>
        </p:nvPicPr>
        <p:blipFill>
          <a:blip r:embed="rId6"/>
          <a:stretch>
            <a:fillRect/>
          </a:stretch>
        </p:blipFill>
        <p:spPr>
          <a:xfrm>
            <a:off x="8490925" y="1970693"/>
            <a:ext cx="2460247" cy="3466711"/>
          </a:xfrm>
          <a:prstGeom prst="rect">
            <a:avLst/>
          </a:prstGeom>
        </p:spPr>
      </p:pic>
      <p:sp>
        <p:nvSpPr>
          <p:cNvPr id="13" name="箭头: 右 12">
            <a:extLst>
              <a:ext uri="{FF2B5EF4-FFF2-40B4-BE49-F238E27FC236}">
                <a16:creationId xmlns:a16="http://schemas.microsoft.com/office/drawing/2014/main" id="{CFC9141D-5D76-38EC-049E-95322A509A8E}"/>
              </a:ext>
            </a:extLst>
          </p:cNvPr>
          <p:cNvSpPr/>
          <p:nvPr/>
        </p:nvSpPr>
        <p:spPr>
          <a:xfrm>
            <a:off x="6995252" y="3487730"/>
            <a:ext cx="800121" cy="231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D5990293-89D5-E74E-93A0-12F1E561D983}"/>
              </a:ext>
            </a:extLst>
          </p:cNvPr>
          <p:cNvPicPr>
            <a:picLocks noChangeAspect="1"/>
          </p:cNvPicPr>
          <p:nvPr/>
        </p:nvPicPr>
        <p:blipFill>
          <a:blip r:embed="rId7"/>
          <a:stretch>
            <a:fillRect/>
          </a:stretch>
        </p:blipFill>
        <p:spPr>
          <a:xfrm>
            <a:off x="3289602" y="1819516"/>
            <a:ext cx="3324568" cy="3466711"/>
          </a:xfrm>
          <a:prstGeom prst="rect">
            <a:avLst/>
          </a:prstGeom>
        </p:spPr>
      </p:pic>
      <p:pic>
        <p:nvPicPr>
          <p:cNvPr id="7" name="图片 6">
            <a:extLst>
              <a:ext uri="{FF2B5EF4-FFF2-40B4-BE49-F238E27FC236}">
                <a16:creationId xmlns:a16="http://schemas.microsoft.com/office/drawing/2014/main" id="{4AA07069-52D6-6F43-343F-712CEFEADCB2}"/>
              </a:ext>
            </a:extLst>
          </p:cNvPr>
          <p:cNvPicPr>
            <a:picLocks noChangeAspect="1"/>
          </p:cNvPicPr>
          <p:nvPr/>
        </p:nvPicPr>
        <p:blipFill>
          <a:blip r:embed="rId8"/>
          <a:stretch>
            <a:fillRect/>
          </a:stretch>
        </p:blipFill>
        <p:spPr>
          <a:xfrm>
            <a:off x="8218021" y="2101782"/>
            <a:ext cx="3233060" cy="3465177"/>
          </a:xfrm>
          <a:prstGeom prst="rect">
            <a:avLst/>
          </a:prstGeom>
        </p:spPr>
      </p:pic>
    </p:spTree>
    <p:extLst>
      <p:ext uri="{BB962C8B-B14F-4D97-AF65-F5344CB8AC3E}">
        <p14:creationId xmlns:p14="http://schemas.microsoft.com/office/powerpoint/2010/main" val="125563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2.3</a:t>
            </a:r>
            <a:r>
              <a:rPr lang="zh-CN" altLang="en-US" sz="3600" b="1" dirty="0">
                <a:latin typeface="Times New Roman" panose="02020603050405020304" pitchFamily="18" charset="0"/>
                <a:cs typeface="Times New Roman" panose="02020603050405020304" pitchFamily="18" charset="0"/>
              </a:rPr>
              <a:t>路径压缩（并查集）</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15</a:t>
            </a:fld>
            <a:endParaRPr lang="zh-CN" altLang="en-US" sz="1200" dirty="0">
              <a:latin typeface="+mj-ea"/>
              <a:ea typeface="+mj-ea"/>
            </a:endParaRPr>
          </a:p>
        </p:txBody>
      </p:sp>
      <p:pic>
        <p:nvPicPr>
          <p:cNvPr id="4" name="图片 3">
            <a:extLst>
              <a:ext uri="{FF2B5EF4-FFF2-40B4-BE49-F238E27FC236}">
                <a16:creationId xmlns:a16="http://schemas.microsoft.com/office/drawing/2014/main" id="{76E2F2E2-F5EF-56E0-6A48-007B95F6B2FE}"/>
              </a:ext>
            </a:extLst>
          </p:cNvPr>
          <p:cNvPicPr>
            <a:picLocks noChangeAspect="1"/>
          </p:cNvPicPr>
          <p:nvPr/>
        </p:nvPicPr>
        <p:blipFill>
          <a:blip r:embed="rId4"/>
          <a:stretch>
            <a:fillRect/>
          </a:stretch>
        </p:blipFill>
        <p:spPr>
          <a:xfrm>
            <a:off x="1311729" y="2615973"/>
            <a:ext cx="2971800" cy="2714625"/>
          </a:xfrm>
          <a:prstGeom prst="rect">
            <a:avLst/>
          </a:prstGeom>
        </p:spPr>
      </p:pic>
      <p:sp>
        <p:nvSpPr>
          <p:cNvPr id="7" name="文本框 6">
            <a:extLst>
              <a:ext uri="{FF2B5EF4-FFF2-40B4-BE49-F238E27FC236}">
                <a16:creationId xmlns:a16="http://schemas.microsoft.com/office/drawing/2014/main" id="{D52374CB-029F-D947-8D91-08A817C19C87}"/>
              </a:ext>
            </a:extLst>
          </p:cNvPr>
          <p:cNvSpPr txBox="1"/>
          <p:nvPr/>
        </p:nvSpPr>
        <p:spPr>
          <a:xfrm>
            <a:off x="5154227" y="2629107"/>
            <a:ext cx="5726043" cy="923330"/>
          </a:xfrm>
          <a:prstGeom prst="rect">
            <a:avLst/>
          </a:prstGeom>
          <a:noFill/>
        </p:spPr>
        <p:txBody>
          <a:bodyPr wrap="square">
            <a:spAutoFit/>
          </a:bodyPr>
          <a:lstStyle/>
          <a:p>
            <a:r>
              <a:rPr lang="zh-CN" altLang="en-US" dirty="0"/>
              <a:t>将环边中节点的父节点直接设置为它的最小公共祖先（</a:t>
            </a:r>
            <a:r>
              <a:rPr lang="en-US" altLang="zh-CN" dirty="0"/>
              <a:t>LCA</a:t>
            </a:r>
            <a:r>
              <a:rPr lang="zh-CN" altLang="en-US" dirty="0"/>
              <a:t>）的父亲。这部分不会对后续桥判断的正确性产生任何影响，但会大大提高搜索的效率。</a:t>
            </a:r>
          </a:p>
        </p:txBody>
      </p:sp>
    </p:spTree>
    <p:extLst>
      <p:ext uri="{BB962C8B-B14F-4D97-AF65-F5344CB8AC3E}">
        <p14:creationId xmlns:p14="http://schemas.microsoft.com/office/powerpoint/2010/main" val="2415431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3.</a:t>
            </a:r>
            <a:r>
              <a:rPr lang="zh-CN" altLang="en-US" sz="3600" b="1" dirty="0">
                <a:latin typeface="Times New Roman" panose="02020603050405020304" pitchFamily="18" charset="0"/>
                <a:cs typeface="Times New Roman" panose="02020603050405020304" pitchFamily="18" charset="0"/>
              </a:rPr>
              <a:t>测试结果</a:t>
            </a: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16</a:t>
            </a:fld>
            <a:endParaRPr lang="zh-CN" altLang="en-US" sz="1200" dirty="0">
              <a:latin typeface="+mj-ea"/>
              <a:ea typeface="+mj-ea"/>
            </a:endParaRPr>
          </a:p>
        </p:txBody>
      </p:sp>
      <p:graphicFrame>
        <p:nvGraphicFramePr>
          <p:cNvPr id="2" name="表格 5">
            <a:extLst>
              <a:ext uri="{FF2B5EF4-FFF2-40B4-BE49-F238E27FC236}">
                <a16:creationId xmlns:a16="http://schemas.microsoft.com/office/drawing/2014/main" id="{8510382B-5053-2762-BF78-3F3C287C60F5}"/>
              </a:ext>
            </a:extLst>
          </p:cNvPr>
          <p:cNvGraphicFramePr>
            <a:graphicFrameLocks noGrp="1"/>
          </p:cNvGraphicFramePr>
          <p:nvPr>
            <p:extLst>
              <p:ext uri="{D42A27DB-BD31-4B8C-83A1-F6EECF244321}">
                <p14:modId xmlns:p14="http://schemas.microsoft.com/office/powerpoint/2010/main" val="2169506110"/>
              </p:ext>
            </p:extLst>
          </p:nvPr>
        </p:nvGraphicFramePr>
        <p:xfrm>
          <a:off x="1248298" y="2188239"/>
          <a:ext cx="7970176" cy="1130934"/>
        </p:xfrm>
        <a:graphic>
          <a:graphicData uri="http://schemas.openxmlformats.org/drawingml/2006/table">
            <a:tbl>
              <a:tblPr firstRow="1" bandRow="1">
                <a:tableStyleId>{BDBED569-4797-4DF1-A0F4-6AAB3CD982D8}</a:tableStyleId>
              </a:tblPr>
              <a:tblGrid>
                <a:gridCol w="1992544">
                  <a:extLst>
                    <a:ext uri="{9D8B030D-6E8A-4147-A177-3AD203B41FA5}">
                      <a16:colId xmlns:a16="http://schemas.microsoft.com/office/drawing/2014/main" val="608314202"/>
                    </a:ext>
                  </a:extLst>
                </a:gridCol>
                <a:gridCol w="1992544">
                  <a:extLst>
                    <a:ext uri="{9D8B030D-6E8A-4147-A177-3AD203B41FA5}">
                      <a16:colId xmlns:a16="http://schemas.microsoft.com/office/drawing/2014/main" val="425812523"/>
                    </a:ext>
                  </a:extLst>
                </a:gridCol>
                <a:gridCol w="1992544">
                  <a:extLst>
                    <a:ext uri="{9D8B030D-6E8A-4147-A177-3AD203B41FA5}">
                      <a16:colId xmlns:a16="http://schemas.microsoft.com/office/drawing/2014/main" val="3250951999"/>
                    </a:ext>
                  </a:extLst>
                </a:gridCol>
                <a:gridCol w="1992544">
                  <a:extLst>
                    <a:ext uri="{9D8B030D-6E8A-4147-A177-3AD203B41FA5}">
                      <a16:colId xmlns:a16="http://schemas.microsoft.com/office/drawing/2014/main" val="2448795061"/>
                    </a:ext>
                  </a:extLst>
                </a:gridCol>
              </a:tblGrid>
              <a:tr h="535189">
                <a:tc>
                  <a:txBody>
                    <a:bodyPr/>
                    <a:lstStyle/>
                    <a:p>
                      <a:pPr algn="ctr" fontAlgn="b"/>
                      <a:r>
                        <a:rPr lang="zh-CN" altLang="en-US" sz="2400" b="0" u="none" strike="noStrike" dirty="0">
                          <a:solidFill>
                            <a:srgbClr val="000000"/>
                          </a:solidFill>
                          <a:effectLst/>
                        </a:rPr>
                        <a:t>运行时间</a:t>
                      </a:r>
                      <a:r>
                        <a:rPr lang="en-US" altLang="zh-CN" sz="2400" b="0" u="none" strike="noStrike" dirty="0">
                          <a:solidFill>
                            <a:srgbClr val="000000"/>
                          </a:solidFill>
                          <a:effectLst/>
                        </a:rPr>
                        <a:t>/</a:t>
                      </a:r>
                      <a:r>
                        <a:rPr lang="en-US" sz="2400" b="0" u="none" strike="noStrike" dirty="0" err="1">
                          <a:solidFill>
                            <a:srgbClr val="000000"/>
                          </a:solidFill>
                          <a:effectLst/>
                        </a:rPr>
                        <a:t>ms</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sz="2400" b="0" u="none" strike="noStrike" dirty="0">
                          <a:solidFill>
                            <a:srgbClr val="000000"/>
                          </a:solidFill>
                          <a:effectLst/>
                        </a:rPr>
                        <a:t>test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sz="2400" b="0" u="none" strike="noStrike">
                          <a:solidFill>
                            <a:srgbClr val="000000"/>
                          </a:solidFill>
                          <a:effectLst/>
                        </a:rPr>
                        <a:t>mediumDG</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sz="2400" b="0" u="none" strike="noStrike">
                          <a:solidFill>
                            <a:srgbClr val="000000"/>
                          </a:solidFill>
                          <a:effectLst/>
                        </a:rPr>
                        <a:t>largeG</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658496800"/>
                  </a:ext>
                </a:extLst>
              </a:tr>
              <a:tr h="595745">
                <a:tc>
                  <a:txBody>
                    <a:bodyPr/>
                    <a:lstStyle/>
                    <a:p>
                      <a:pPr algn="ctr" fontAlgn="b"/>
                      <a:r>
                        <a:rPr lang="zh-CN" altLang="en-US" sz="2400" b="0" i="0" u="none" strike="noStrike" dirty="0">
                          <a:solidFill>
                            <a:srgbClr val="000000"/>
                          </a:solidFill>
                          <a:effectLst/>
                          <a:latin typeface="等线" panose="02010600030101010101" pitchFamily="2" charset="-122"/>
                          <a:ea typeface="等线" panose="02010600030101010101" pitchFamily="2" charset="-122"/>
                        </a:rPr>
                        <a:t>高效</a:t>
                      </a:r>
                    </a:p>
                  </a:txBody>
                  <a:tcPr marL="9525" marR="9525" marT="9525" marB="0" anchor="b"/>
                </a:tc>
                <a:tc>
                  <a:txBody>
                    <a:bodyPr/>
                    <a:lstStyle/>
                    <a:p>
                      <a:pPr marL="0" algn="ctr" defTabSz="914400" rtl="0" eaLnBrk="1" fontAlgn="b" latinLnBrk="0" hangingPunct="1"/>
                      <a:r>
                        <a:rPr lang="en-US" altLang="zh-CN" sz="2400" b="0" i="0" u="none" strike="noStrike" kern="1200" dirty="0">
                          <a:solidFill>
                            <a:srgbClr val="000000"/>
                          </a:solidFill>
                          <a:effectLst/>
                          <a:latin typeface="等线" panose="02010600030101010101" pitchFamily="2" charset="-122"/>
                          <a:ea typeface="等线" panose="02010600030101010101" pitchFamily="2" charset="-122"/>
                          <a:cs typeface="+mn-cs"/>
                        </a:rPr>
                        <a:t>0.3</a:t>
                      </a:r>
                    </a:p>
                  </a:txBody>
                  <a:tcPr marL="6350" marR="6350" marT="6350" marB="0" anchor="b"/>
                </a:tc>
                <a:tc>
                  <a:txBody>
                    <a:bodyPr/>
                    <a:lstStyle/>
                    <a:p>
                      <a:pPr marL="0" algn="ctr" defTabSz="914400" rtl="0" eaLnBrk="1" fontAlgn="b" latinLnBrk="0" hangingPunct="1"/>
                      <a:r>
                        <a:rPr lang="en-US" altLang="zh-CN" sz="2400" b="0" i="0" u="none" strike="noStrike" kern="1200" dirty="0">
                          <a:solidFill>
                            <a:srgbClr val="000000"/>
                          </a:solidFill>
                          <a:effectLst/>
                          <a:latin typeface="等线" panose="02010600030101010101" pitchFamily="2" charset="-122"/>
                          <a:ea typeface="等线" panose="02010600030101010101" pitchFamily="2" charset="-122"/>
                          <a:cs typeface="+mn-cs"/>
                        </a:rPr>
                        <a:t>0.3</a:t>
                      </a:r>
                    </a:p>
                  </a:txBody>
                  <a:tcPr marL="6350" marR="6350" marT="6350" marB="0" anchor="b"/>
                </a:tc>
                <a:tc>
                  <a:txBody>
                    <a:bodyPr/>
                    <a:lstStyle/>
                    <a:p>
                      <a:pPr marL="0" algn="ctr" defTabSz="914400" rtl="0" eaLnBrk="1" fontAlgn="b" latinLnBrk="0" hangingPunct="1"/>
                      <a:r>
                        <a:rPr lang="en-US" altLang="zh-CN" sz="2400" b="0" i="0" u="none" strike="noStrike" kern="1200" dirty="0">
                          <a:solidFill>
                            <a:srgbClr val="000000"/>
                          </a:solidFill>
                          <a:effectLst/>
                          <a:latin typeface="等线" panose="02010600030101010101" pitchFamily="2" charset="-122"/>
                          <a:ea typeface="等线" panose="02010600030101010101" pitchFamily="2" charset="-122"/>
                          <a:cs typeface="+mn-cs"/>
                        </a:rPr>
                        <a:t>954.2</a:t>
                      </a:r>
                    </a:p>
                  </a:txBody>
                  <a:tcPr marL="6350" marR="6350" marT="6350" marB="0" anchor="b"/>
                </a:tc>
                <a:extLst>
                  <a:ext uri="{0D108BD9-81ED-4DB2-BD59-A6C34878D82A}">
                    <a16:rowId xmlns:a16="http://schemas.microsoft.com/office/drawing/2014/main" val="3482516038"/>
                  </a:ext>
                </a:extLst>
              </a:tr>
            </a:tbl>
          </a:graphicData>
        </a:graphic>
      </p:graphicFrame>
      <p:pic>
        <p:nvPicPr>
          <p:cNvPr id="9" name="图片 8">
            <a:extLst>
              <a:ext uri="{FF2B5EF4-FFF2-40B4-BE49-F238E27FC236}">
                <a16:creationId xmlns:a16="http://schemas.microsoft.com/office/drawing/2014/main" id="{B3904CFB-2B11-8E26-432A-5E3B20C324C3}"/>
              </a:ext>
            </a:extLst>
          </p:cNvPr>
          <p:cNvPicPr>
            <a:picLocks noChangeAspect="1"/>
          </p:cNvPicPr>
          <p:nvPr/>
        </p:nvPicPr>
        <p:blipFill>
          <a:blip r:embed="rId4"/>
          <a:stretch>
            <a:fillRect/>
          </a:stretch>
        </p:blipFill>
        <p:spPr>
          <a:xfrm>
            <a:off x="1679433" y="3958199"/>
            <a:ext cx="7410254" cy="1665804"/>
          </a:xfrm>
          <a:prstGeom prst="rect">
            <a:avLst/>
          </a:prstGeom>
        </p:spPr>
      </p:pic>
    </p:spTree>
    <p:extLst>
      <p:ext uri="{BB962C8B-B14F-4D97-AF65-F5344CB8AC3E}">
        <p14:creationId xmlns:p14="http://schemas.microsoft.com/office/powerpoint/2010/main" val="3384775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17</a:t>
            </a:fld>
            <a:endParaRPr lang="zh-CN" altLang="en-US"/>
          </a:p>
        </p:txBody>
      </p:sp>
      <p:sp>
        <p:nvSpPr>
          <p:cNvPr id="3" name="文本框 2">
            <a:extLst>
              <a:ext uri="{FF2B5EF4-FFF2-40B4-BE49-F238E27FC236}">
                <a16:creationId xmlns:a16="http://schemas.microsoft.com/office/drawing/2014/main" id="{8092C6D0-2288-DF9E-B437-9DD7DCC00C90}"/>
              </a:ext>
            </a:extLst>
          </p:cNvPr>
          <p:cNvSpPr txBox="1"/>
          <p:nvPr/>
        </p:nvSpPr>
        <p:spPr>
          <a:xfrm>
            <a:off x="1110158" y="2129537"/>
            <a:ext cx="14988824" cy="923330"/>
          </a:xfrm>
          <a:prstGeom prst="rect">
            <a:avLst/>
          </a:prstGeom>
          <a:noFill/>
        </p:spPr>
        <p:txBody>
          <a:bodyPr wrap="square" rtlCol="0">
            <a:spAutoFit/>
          </a:bodyPr>
          <a:lstStyle/>
          <a:p>
            <a:r>
              <a:rPr lang="zh-CN" altLang="en-US" sz="5400" b="1" dirty="0">
                <a:solidFill>
                  <a:srgbClr val="333333"/>
                </a:solidFill>
                <a:latin typeface="Times New Roman" panose="02020603050405020304" pitchFamily="18" charset="0"/>
                <a:cs typeface="Times New Roman" panose="02020603050405020304" pitchFamily="18" charset="0"/>
              </a:rPr>
              <a:t>三、对比</a:t>
            </a:r>
          </a:p>
        </p:txBody>
      </p:sp>
    </p:spTree>
    <p:extLst>
      <p:ext uri="{BB962C8B-B14F-4D97-AF65-F5344CB8AC3E}">
        <p14:creationId xmlns:p14="http://schemas.microsoft.com/office/powerpoint/2010/main" val="2299123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zh-CN" altLang="en-US" sz="3600" b="1" kern="0" dirty="0">
                <a:solidFill>
                  <a:srgbClr val="080808"/>
                </a:solidFill>
                <a:latin typeface="Times New Roman" panose="02020603050405020304" pitchFamily="18" charset="0"/>
                <a:cs typeface="Times New Roman" panose="02020603050405020304" pitchFamily="18" charset="0"/>
              </a:rPr>
              <a:t>对比</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18</a:t>
            </a:fld>
            <a:endParaRPr lang="zh-CN" altLang="en-US" sz="1200" dirty="0">
              <a:latin typeface="+mj-ea"/>
              <a:ea typeface="+mj-ea"/>
            </a:endParaRPr>
          </a:p>
        </p:txBody>
      </p:sp>
      <p:graphicFrame>
        <p:nvGraphicFramePr>
          <p:cNvPr id="2" name="表格 3">
            <a:extLst>
              <a:ext uri="{FF2B5EF4-FFF2-40B4-BE49-F238E27FC236}">
                <a16:creationId xmlns:a16="http://schemas.microsoft.com/office/drawing/2014/main" id="{97B69BE4-36A7-1A82-51B2-F57720CC7F0F}"/>
              </a:ext>
            </a:extLst>
          </p:cNvPr>
          <p:cNvGraphicFramePr>
            <a:graphicFrameLocks noGrp="1"/>
          </p:cNvGraphicFramePr>
          <p:nvPr>
            <p:extLst>
              <p:ext uri="{D42A27DB-BD31-4B8C-83A1-F6EECF244321}">
                <p14:modId xmlns:p14="http://schemas.microsoft.com/office/powerpoint/2010/main" val="1748759441"/>
              </p:ext>
            </p:extLst>
          </p:nvPr>
        </p:nvGraphicFramePr>
        <p:xfrm>
          <a:off x="1419161" y="2320295"/>
          <a:ext cx="7995608" cy="1116330"/>
        </p:xfrm>
        <a:graphic>
          <a:graphicData uri="http://schemas.openxmlformats.org/drawingml/2006/table">
            <a:tbl>
              <a:tblPr firstRow="1" bandRow="1">
                <a:tableStyleId>{BDBED569-4797-4DF1-A0F4-6AAB3CD982D8}</a:tableStyleId>
              </a:tblPr>
              <a:tblGrid>
                <a:gridCol w="1998902">
                  <a:extLst>
                    <a:ext uri="{9D8B030D-6E8A-4147-A177-3AD203B41FA5}">
                      <a16:colId xmlns:a16="http://schemas.microsoft.com/office/drawing/2014/main" val="3497477975"/>
                    </a:ext>
                  </a:extLst>
                </a:gridCol>
                <a:gridCol w="1998902">
                  <a:extLst>
                    <a:ext uri="{9D8B030D-6E8A-4147-A177-3AD203B41FA5}">
                      <a16:colId xmlns:a16="http://schemas.microsoft.com/office/drawing/2014/main" val="3199449036"/>
                    </a:ext>
                  </a:extLst>
                </a:gridCol>
                <a:gridCol w="1998902">
                  <a:extLst>
                    <a:ext uri="{9D8B030D-6E8A-4147-A177-3AD203B41FA5}">
                      <a16:colId xmlns:a16="http://schemas.microsoft.com/office/drawing/2014/main" val="1151071079"/>
                    </a:ext>
                  </a:extLst>
                </a:gridCol>
                <a:gridCol w="1998902">
                  <a:extLst>
                    <a:ext uri="{9D8B030D-6E8A-4147-A177-3AD203B41FA5}">
                      <a16:colId xmlns:a16="http://schemas.microsoft.com/office/drawing/2014/main" val="41524854"/>
                    </a:ext>
                  </a:extLst>
                </a:gridCol>
              </a:tblGrid>
              <a:tr h="348436">
                <a:tc>
                  <a:txBody>
                    <a:bodyPr/>
                    <a:lstStyle/>
                    <a:p>
                      <a:pPr algn="ctr" fontAlgn="b"/>
                      <a:r>
                        <a:rPr lang="zh-CN" altLang="en-US" sz="2400" b="0" u="none" strike="noStrike" kern="1200" dirty="0">
                          <a:solidFill>
                            <a:srgbClr val="000000"/>
                          </a:solidFill>
                          <a:effectLst/>
                        </a:rPr>
                        <a:t>运行时间</a:t>
                      </a:r>
                      <a:r>
                        <a:rPr lang="en-US" altLang="zh-CN" sz="2400" b="0" u="none" strike="noStrike" kern="1200" dirty="0">
                          <a:solidFill>
                            <a:srgbClr val="000000"/>
                          </a:solidFill>
                          <a:effectLst/>
                        </a:rPr>
                        <a:t>/</a:t>
                      </a:r>
                      <a:r>
                        <a:rPr lang="en-US" sz="2400" b="0" u="none" strike="noStrike" kern="1200" dirty="0" err="1">
                          <a:solidFill>
                            <a:srgbClr val="000000"/>
                          </a:solidFill>
                          <a:effectLst/>
                        </a:rPr>
                        <a:t>ms</a:t>
                      </a:r>
                      <a:endParaRPr lang="en-US" sz="2400" b="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sz="2400" b="0" u="none" strike="noStrike" kern="1200" dirty="0">
                          <a:solidFill>
                            <a:srgbClr val="000000"/>
                          </a:solidFill>
                          <a:effectLst/>
                        </a:rPr>
                        <a:t>test</a:t>
                      </a:r>
                      <a:endParaRPr lang="en-US" sz="2400" b="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sz="2400" b="0" u="none" strike="noStrike" kern="1200">
                          <a:solidFill>
                            <a:srgbClr val="000000"/>
                          </a:solidFill>
                          <a:effectLst/>
                        </a:rPr>
                        <a:t>mediumDG</a:t>
                      </a:r>
                      <a:endParaRPr lang="en-US" sz="2400" b="0" u="none" strike="noStrike" kern="1200">
                        <a:solidFill>
                          <a:srgbClr val="000000"/>
                        </a:solidFill>
                        <a:effectLst/>
                        <a:latin typeface="+mn-lt"/>
                        <a:ea typeface="+mn-ea"/>
                        <a:cs typeface="+mn-cs"/>
                      </a:endParaRPr>
                    </a:p>
                  </a:txBody>
                  <a:tcPr marL="6350" marR="6350" marT="6350" marB="0" anchor="b"/>
                </a:tc>
                <a:tc>
                  <a:txBody>
                    <a:bodyPr/>
                    <a:lstStyle/>
                    <a:p>
                      <a:pPr algn="ctr" fontAlgn="b"/>
                      <a:r>
                        <a:rPr lang="en-US" sz="2400" b="0" u="none" strike="noStrike" kern="1200">
                          <a:solidFill>
                            <a:srgbClr val="000000"/>
                          </a:solidFill>
                          <a:effectLst/>
                        </a:rPr>
                        <a:t>largeG</a:t>
                      </a:r>
                      <a:endParaRPr lang="en-US" sz="2400" b="0" u="none" strike="noStrike" kern="1200">
                        <a:solidFill>
                          <a:srgbClr val="000000"/>
                        </a:solidFill>
                        <a:effectLst/>
                        <a:latin typeface="+mn-lt"/>
                        <a:ea typeface="+mn-ea"/>
                        <a:cs typeface="+mn-cs"/>
                      </a:endParaRPr>
                    </a:p>
                  </a:txBody>
                  <a:tcPr marL="6350" marR="6350" marT="6350" marB="0" anchor="b"/>
                </a:tc>
                <a:extLst>
                  <a:ext uri="{0D108BD9-81ED-4DB2-BD59-A6C34878D82A}">
                    <a16:rowId xmlns:a16="http://schemas.microsoft.com/office/drawing/2014/main" val="176701784"/>
                  </a:ext>
                </a:extLst>
              </a:tr>
              <a:tr h="348436">
                <a:tc>
                  <a:txBody>
                    <a:bodyPr/>
                    <a:lstStyle/>
                    <a:p>
                      <a:pPr algn="ctr" fontAlgn="b"/>
                      <a:r>
                        <a:rPr lang="zh-CN" altLang="en-US" sz="2400" b="0" u="none" strike="noStrike" kern="1200" dirty="0">
                          <a:solidFill>
                            <a:srgbClr val="000000"/>
                          </a:solidFill>
                          <a:effectLst/>
                        </a:rPr>
                        <a:t>基准</a:t>
                      </a:r>
                      <a:endParaRPr lang="zh-CN" altLang="en-US" sz="2400" b="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altLang="zh-CN" sz="2400" b="0" u="none" strike="noStrike" kern="1200" dirty="0">
                          <a:solidFill>
                            <a:srgbClr val="000000"/>
                          </a:solidFill>
                          <a:effectLst/>
                        </a:rPr>
                        <a:t>0.3</a:t>
                      </a:r>
                      <a:endParaRPr lang="en-US" altLang="zh-CN" sz="2400" b="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altLang="zh-CN" sz="2400" b="0" u="none" strike="noStrike" kern="1200" dirty="0">
                          <a:solidFill>
                            <a:srgbClr val="000000"/>
                          </a:solidFill>
                          <a:effectLst/>
                        </a:rPr>
                        <a:t>0.5</a:t>
                      </a:r>
                      <a:endParaRPr lang="en-US" altLang="zh-CN" sz="2400" b="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zh-CN" altLang="en-US" sz="2400" b="0" u="none" strike="noStrike" kern="1200" dirty="0">
                          <a:solidFill>
                            <a:srgbClr val="000000"/>
                          </a:solidFill>
                          <a:effectLst/>
                        </a:rPr>
                        <a:t>∞</a:t>
                      </a:r>
                      <a:endParaRPr lang="zh-CN" altLang="en-US" sz="2400" b="0" u="none" strike="noStrike" kern="1200" dirty="0">
                        <a:solidFill>
                          <a:srgbClr val="000000"/>
                        </a:solidFill>
                        <a:effectLst/>
                        <a:latin typeface="+mn-lt"/>
                        <a:ea typeface="+mn-ea"/>
                        <a:cs typeface="+mn-cs"/>
                      </a:endParaRPr>
                    </a:p>
                  </a:txBody>
                  <a:tcPr marL="6350" marR="6350" marT="6350" marB="0" anchor="b"/>
                </a:tc>
                <a:extLst>
                  <a:ext uri="{0D108BD9-81ED-4DB2-BD59-A6C34878D82A}">
                    <a16:rowId xmlns:a16="http://schemas.microsoft.com/office/drawing/2014/main" val="2178099563"/>
                  </a:ext>
                </a:extLst>
              </a:tr>
              <a:tr h="348436">
                <a:tc>
                  <a:txBody>
                    <a:bodyPr/>
                    <a:lstStyle/>
                    <a:p>
                      <a:pPr algn="ctr" fontAlgn="b"/>
                      <a:r>
                        <a:rPr lang="zh-CN" altLang="en-US" sz="2400" b="0" u="none" strike="noStrike" kern="1200">
                          <a:solidFill>
                            <a:srgbClr val="000000"/>
                          </a:solidFill>
                          <a:effectLst/>
                        </a:rPr>
                        <a:t>高效</a:t>
                      </a:r>
                      <a:endParaRPr lang="zh-CN" altLang="en-US" sz="2400" b="0" u="none" strike="noStrike" kern="1200">
                        <a:solidFill>
                          <a:srgbClr val="000000"/>
                        </a:solidFill>
                        <a:effectLst/>
                        <a:latin typeface="+mn-lt"/>
                        <a:ea typeface="+mn-ea"/>
                        <a:cs typeface="+mn-cs"/>
                      </a:endParaRPr>
                    </a:p>
                  </a:txBody>
                  <a:tcPr marL="6350" marR="6350" marT="6350" marB="0" anchor="b"/>
                </a:tc>
                <a:tc>
                  <a:txBody>
                    <a:bodyPr/>
                    <a:lstStyle/>
                    <a:p>
                      <a:pPr algn="ctr" fontAlgn="b"/>
                      <a:r>
                        <a:rPr lang="en-US" altLang="zh-CN" sz="2400" b="0" u="none" strike="noStrike" kern="1200">
                          <a:solidFill>
                            <a:srgbClr val="000000"/>
                          </a:solidFill>
                          <a:effectLst/>
                        </a:rPr>
                        <a:t>0.3</a:t>
                      </a:r>
                      <a:endParaRPr lang="en-US" altLang="zh-CN" sz="2400" b="0" u="none" strike="noStrike" kern="1200">
                        <a:solidFill>
                          <a:srgbClr val="000000"/>
                        </a:solidFill>
                        <a:effectLst/>
                        <a:latin typeface="+mn-lt"/>
                        <a:ea typeface="+mn-ea"/>
                        <a:cs typeface="+mn-cs"/>
                      </a:endParaRPr>
                    </a:p>
                  </a:txBody>
                  <a:tcPr marL="6350" marR="6350" marT="6350" marB="0" anchor="b"/>
                </a:tc>
                <a:tc>
                  <a:txBody>
                    <a:bodyPr/>
                    <a:lstStyle/>
                    <a:p>
                      <a:pPr algn="ctr" fontAlgn="b"/>
                      <a:r>
                        <a:rPr lang="en-US" altLang="zh-CN" sz="2400" b="0" u="none" strike="noStrike" kern="1200" dirty="0">
                          <a:solidFill>
                            <a:srgbClr val="000000"/>
                          </a:solidFill>
                          <a:effectLst/>
                        </a:rPr>
                        <a:t>0.3</a:t>
                      </a:r>
                      <a:endParaRPr lang="en-US" altLang="zh-CN" sz="2400" b="0" u="none" strike="noStrike" kern="1200" dirty="0">
                        <a:solidFill>
                          <a:srgbClr val="000000"/>
                        </a:solidFill>
                        <a:effectLst/>
                        <a:latin typeface="+mn-lt"/>
                        <a:ea typeface="+mn-ea"/>
                        <a:cs typeface="+mn-cs"/>
                      </a:endParaRPr>
                    </a:p>
                  </a:txBody>
                  <a:tcPr marL="6350" marR="6350" marT="6350" marB="0" anchor="b"/>
                </a:tc>
                <a:tc>
                  <a:txBody>
                    <a:bodyPr/>
                    <a:lstStyle/>
                    <a:p>
                      <a:pPr algn="ctr" fontAlgn="b"/>
                      <a:r>
                        <a:rPr lang="en-US" altLang="zh-CN" sz="2400" b="0" u="none" strike="noStrike" kern="1200" dirty="0">
                          <a:solidFill>
                            <a:srgbClr val="000000"/>
                          </a:solidFill>
                          <a:effectLst/>
                        </a:rPr>
                        <a:t>954.2</a:t>
                      </a:r>
                      <a:endParaRPr lang="en-US" altLang="zh-CN" sz="2400" b="0" u="none" strike="noStrike" kern="1200" dirty="0">
                        <a:solidFill>
                          <a:srgbClr val="000000"/>
                        </a:solidFill>
                        <a:effectLst/>
                        <a:latin typeface="+mn-lt"/>
                        <a:ea typeface="+mn-ea"/>
                        <a:cs typeface="+mn-cs"/>
                      </a:endParaRPr>
                    </a:p>
                  </a:txBody>
                  <a:tcPr marL="6350" marR="6350" marT="6350" marB="0" anchor="b"/>
                </a:tc>
                <a:extLst>
                  <a:ext uri="{0D108BD9-81ED-4DB2-BD59-A6C34878D82A}">
                    <a16:rowId xmlns:a16="http://schemas.microsoft.com/office/drawing/2014/main" val="76530715"/>
                  </a:ext>
                </a:extLst>
              </a:tr>
            </a:tbl>
          </a:graphicData>
        </a:graphic>
      </p:graphicFrame>
      <p:sp>
        <p:nvSpPr>
          <p:cNvPr id="4" name="文本框 3">
            <a:extLst>
              <a:ext uri="{FF2B5EF4-FFF2-40B4-BE49-F238E27FC236}">
                <a16:creationId xmlns:a16="http://schemas.microsoft.com/office/drawing/2014/main" id="{EFA07674-8256-42B0-912E-C73F2DA5930F}"/>
              </a:ext>
            </a:extLst>
          </p:cNvPr>
          <p:cNvSpPr txBox="1"/>
          <p:nvPr/>
        </p:nvSpPr>
        <p:spPr>
          <a:xfrm>
            <a:off x="1338943" y="4222437"/>
            <a:ext cx="9013371" cy="1569660"/>
          </a:xfrm>
          <a:prstGeom prst="rect">
            <a:avLst/>
          </a:prstGeom>
          <a:noFill/>
        </p:spPr>
        <p:txBody>
          <a:bodyPr wrap="square" rtlCol="0">
            <a:spAutoFit/>
          </a:bodyPr>
          <a:lstStyle/>
          <a:p>
            <a:pPr algn="l"/>
            <a:r>
              <a:rPr lang="zh-CN" altLang="en-US" sz="2400" dirty="0">
                <a:latin typeface="Times New Roman" panose="02020603050405020304" pitchFamily="18" charset="0"/>
                <a:cs typeface="Times New Roman" panose="02020603050405020304" pitchFamily="18" charset="0"/>
              </a:rPr>
              <a:t>在小规模数据下，基准法和暴力法的差距不明显，因为高效算法需要初始化很多</a:t>
            </a:r>
            <a:r>
              <a:rPr lang="en-US" altLang="zh-CN" sz="2400" dirty="0">
                <a:latin typeface="Times New Roman" panose="02020603050405020304" pitchFamily="18" charset="0"/>
                <a:cs typeface="Times New Roman" panose="02020603050405020304" pitchFamily="18" charset="0"/>
              </a:rPr>
              <a:t>STL</a:t>
            </a:r>
            <a:r>
              <a:rPr lang="zh-CN" altLang="en-US" sz="2400" dirty="0">
                <a:latin typeface="Times New Roman" panose="02020603050405020304" pitchFamily="18" charset="0"/>
                <a:cs typeface="Times New Roman" panose="02020603050405020304" pitchFamily="18" charset="0"/>
              </a:rPr>
              <a:t>容器，并且需要调用生成树、</a:t>
            </a:r>
            <a:r>
              <a:rPr lang="en-US" altLang="zh-CN" sz="2400" dirty="0" err="1">
                <a:latin typeface="Times New Roman" panose="02020603050405020304" pitchFamily="18" charset="0"/>
                <a:cs typeface="Times New Roman" panose="02020603050405020304" pitchFamily="18" charset="0"/>
              </a:rPr>
              <a:t>lca</a:t>
            </a:r>
            <a:r>
              <a:rPr lang="zh-CN" altLang="en-US" sz="2400" dirty="0">
                <a:latin typeface="Times New Roman" panose="02020603050405020304" pitchFamily="18" charset="0"/>
                <a:cs typeface="Times New Roman" panose="02020603050405020304" pitchFamily="18" charset="0"/>
              </a:rPr>
              <a:t>等许多函数。</a:t>
            </a:r>
            <a:endParaRPr lang="en-US" altLang="zh-CN" sz="2400" dirty="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但在大规模数据下，因为非桥边比桥边好找，用并查集</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生成树就能够大大缩短时间提高效率。</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96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19</a:t>
            </a:fld>
            <a:endParaRPr lang="zh-CN" altLang="en-US"/>
          </a:p>
        </p:txBody>
      </p:sp>
      <p:sp>
        <p:nvSpPr>
          <p:cNvPr id="13" name="文本框 12">
            <a:extLst>
              <a:ext uri="{FF2B5EF4-FFF2-40B4-BE49-F238E27FC236}">
                <a16:creationId xmlns:a16="http://schemas.microsoft.com/office/drawing/2014/main" id="{3D8A60F1-2A26-4946-B67A-AD8B2175FD0D}"/>
              </a:ext>
            </a:extLst>
          </p:cNvPr>
          <p:cNvSpPr txBox="1"/>
          <p:nvPr/>
        </p:nvSpPr>
        <p:spPr>
          <a:xfrm>
            <a:off x="1110159" y="2247575"/>
            <a:ext cx="6658751" cy="707886"/>
          </a:xfrm>
          <a:prstGeom prst="rect">
            <a:avLst/>
          </a:prstGeom>
          <a:noFill/>
        </p:spPr>
        <p:txBody>
          <a:bodyPr wrap="square" rtlCol="0">
            <a:spAutoFit/>
          </a:bodyPr>
          <a:lstStyle/>
          <a:p>
            <a:r>
              <a:rPr lang="zh-CN" altLang="en-US" sz="4000" b="1" dirty="0">
                <a:latin typeface="Times New Roman" panose="02020603050405020304" pitchFamily="18" charset="0"/>
                <a:cs typeface="Times New Roman" panose="02020603050405020304" pitchFamily="18" charset="0"/>
              </a:rPr>
              <a:t>谢谢</a:t>
            </a:r>
            <a:r>
              <a:rPr lang="en-US" altLang="zh-CN" sz="4000" b="1" dirty="0">
                <a:latin typeface="Times New Roman" panose="02020603050405020304" pitchFamily="18" charset="0"/>
                <a:cs typeface="Times New Roman" panose="02020603050405020304" pitchFamily="18" charset="0"/>
              </a:rPr>
              <a:t>!</a:t>
            </a:r>
            <a:endParaRPr lang="zh-CN" altLang="en-US" sz="40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7978F44-397A-4C84-9B9B-D4F5004A2A5D}"/>
              </a:ext>
            </a:extLst>
          </p:cNvPr>
          <p:cNvSpPr txBox="1"/>
          <p:nvPr/>
        </p:nvSpPr>
        <p:spPr>
          <a:xfrm>
            <a:off x="7171679" y="5856416"/>
            <a:ext cx="4662256"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Collage of Computer Science &amp; Software Engineering</a:t>
            </a:r>
            <a:endParaRPr lang="zh-CN" altLang="en-US" sz="16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B750584-B163-4A38-B870-411870F5DF7A}"/>
              </a:ext>
            </a:extLst>
          </p:cNvPr>
          <p:cNvSpPr txBox="1"/>
          <p:nvPr/>
        </p:nvSpPr>
        <p:spPr>
          <a:xfrm>
            <a:off x="9046797" y="5235487"/>
            <a:ext cx="1095172"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2023/6/1</a:t>
            </a:r>
            <a:endParaRPr lang="zh-CN" altLang="en-US"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40C320E-1B7E-78E9-45A0-29883E7D15FF}"/>
              </a:ext>
            </a:extLst>
          </p:cNvPr>
          <p:cNvSpPr txBox="1"/>
          <p:nvPr/>
        </p:nvSpPr>
        <p:spPr>
          <a:xfrm>
            <a:off x="1253058" y="5051528"/>
            <a:ext cx="5918621" cy="830997"/>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sym typeface="+mn-ea"/>
              </a:rPr>
              <a:t>Email: </a:t>
            </a:r>
            <a:br>
              <a:rPr lang="en-US" altLang="zh-CN" sz="2400" i="1" dirty="0">
                <a:latin typeface="Times New Roman" panose="02020603050405020304" pitchFamily="18" charset="0"/>
                <a:cs typeface="Times New Roman" panose="02020603050405020304" pitchFamily="18" charset="0"/>
                <a:sym typeface="+mn-ea"/>
              </a:rPr>
            </a:br>
            <a:r>
              <a:rPr lang="en-US" altLang="zh-CN" sz="2400" i="1" dirty="0" err="1">
                <a:latin typeface="Times New Roman" panose="02020603050405020304" pitchFamily="18" charset="0"/>
                <a:cs typeface="Times New Roman" panose="02020603050405020304" pitchFamily="18" charset="0"/>
              </a:rPr>
              <a:t>Yuting</a:t>
            </a:r>
            <a:r>
              <a:rPr lang="en-US" altLang="zh-CN" sz="2400" i="1" dirty="0">
                <a:latin typeface="Times New Roman" panose="02020603050405020304" pitchFamily="18" charset="0"/>
                <a:cs typeface="Times New Roman" panose="02020603050405020304" pitchFamily="18" charset="0"/>
              </a:rPr>
              <a:t> Zheng   </a:t>
            </a:r>
            <a:r>
              <a:rPr lang="en-US" altLang="zh-CN" sz="2400" i="1" dirty="0">
                <a:latin typeface="Times New Roman" panose="02020603050405020304" pitchFamily="18" charset="0"/>
                <a:cs typeface="Times New Roman" panose="02020603050405020304" pitchFamily="18" charset="0"/>
                <a:sym typeface="+mn-ea"/>
              </a:rPr>
              <a:t>1132306320@qq.com</a:t>
            </a:r>
          </a:p>
        </p:txBody>
      </p:sp>
    </p:spTree>
    <p:extLst>
      <p:ext uri="{BB962C8B-B14F-4D97-AF65-F5344CB8AC3E}">
        <p14:creationId xmlns:p14="http://schemas.microsoft.com/office/powerpoint/2010/main" val="55859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2</a:t>
            </a:fld>
            <a:endParaRPr lang="zh-CN" altLang="en-US"/>
          </a:p>
        </p:txBody>
      </p:sp>
      <p:sp>
        <p:nvSpPr>
          <p:cNvPr id="3" name="文本框 2">
            <a:extLst>
              <a:ext uri="{FF2B5EF4-FFF2-40B4-BE49-F238E27FC236}">
                <a16:creationId xmlns:a16="http://schemas.microsoft.com/office/drawing/2014/main" id="{8092C6D0-2288-DF9E-B437-9DD7DCC00C90}"/>
              </a:ext>
            </a:extLst>
          </p:cNvPr>
          <p:cNvSpPr txBox="1"/>
          <p:nvPr/>
        </p:nvSpPr>
        <p:spPr>
          <a:xfrm>
            <a:off x="1110158" y="2129537"/>
            <a:ext cx="14988824" cy="923330"/>
          </a:xfrm>
          <a:prstGeom prst="rect">
            <a:avLst/>
          </a:prstGeom>
          <a:noFill/>
        </p:spPr>
        <p:txBody>
          <a:bodyPr wrap="square" rtlCol="0">
            <a:spAutoFit/>
          </a:bodyPr>
          <a:lstStyle/>
          <a:p>
            <a:r>
              <a:rPr lang="zh-CN" altLang="en-US" sz="5400" b="1" dirty="0">
                <a:solidFill>
                  <a:srgbClr val="333333"/>
                </a:solidFill>
                <a:latin typeface="Times New Roman" panose="02020603050405020304" pitchFamily="18" charset="0"/>
                <a:cs typeface="Times New Roman" panose="02020603050405020304" pitchFamily="18" charset="0"/>
              </a:rPr>
              <a:t>一、问题描述</a:t>
            </a:r>
          </a:p>
        </p:txBody>
      </p:sp>
    </p:spTree>
    <p:extLst>
      <p:ext uri="{BB962C8B-B14F-4D97-AF65-F5344CB8AC3E}">
        <p14:creationId xmlns:p14="http://schemas.microsoft.com/office/powerpoint/2010/main" val="2754714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3</a:t>
            </a:fld>
            <a:endParaRPr lang="zh-CN" altLang="en-US"/>
          </a:p>
        </p:txBody>
      </p:sp>
      <p:sp>
        <p:nvSpPr>
          <p:cNvPr id="8" name="文本框 7">
            <a:extLst>
              <a:ext uri="{FF2B5EF4-FFF2-40B4-BE49-F238E27FC236}">
                <a16:creationId xmlns:a16="http://schemas.microsoft.com/office/drawing/2014/main" id="{DD4F563D-980C-42CB-AA35-57406FBE2B42}"/>
              </a:ext>
            </a:extLst>
          </p:cNvPr>
          <p:cNvSpPr txBox="1"/>
          <p:nvPr/>
        </p:nvSpPr>
        <p:spPr>
          <a:xfrm>
            <a:off x="825623" y="513194"/>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1.</a:t>
            </a:r>
            <a:r>
              <a:rPr lang="zh-CN" altLang="en-US" sz="3600" b="1" dirty="0">
                <a:latin typeface="Times New Roman" panose="02020603050405020304" pitchFamily="18" charset="0"/>
                <a:cs typeface="Times New Roman" panose="02020603050405020304" pitchFamily="18" charset="0"/>
              </a:rPr>
              <a:t>桥的定义</a:t>
            </a:r>
          </a:p>
        </p:txBody>
      </p:sp>
      <p:sp>
        <p:nvSpPr>
          <p:cNvPr id="2" name="文本框 1">
            <a:extLst>
              <a:ext uri="{FF2B5EF4-FFF2-40B4-BE49-F238E27FC236}">
                <a16:creationId xmlns:a16="http://schemas.microsoft.com/office/drawing/2014/main" id="{10A14CDC-B2BD-4381-8BEC-540FDA2FDA3A}"/>
              </a:ext>
            </a:extLst>
          </p:cNvPr>
          <p:cNvSpPr txBox="1"/>
          <p:nvPr/>
        </p:nvSpPr>
        <p:spPr>
          <a:xfrm>
            <a:off x="745724" y="1695834"/>
            <a:ext cx="9321554" cy="2062103"/>
          </a:xfrm>
          <a:prstGeom prst="rect">
            <a:avLst/>
          </a:prstGeom>
          <a:noFill/>
        </p:spPr>
        <p:txBody>
          <a:bodyPr wrap="square" rtlCol="0">
            <a:spAutoFit/>
          </a:bodyPr>
          <a:lstStyle/>
          <a:p>
            <a:pPr marL="0" indent="0">
              <a:buNone/>
            </a:pPr>
            <a:r>
              <a:rPr lang="zh-CN" altLang="en-US" sz="2800" dirty="0"/>
              <a:t>在图论中，一条边被称为“桥”代表这条边一旦被删除，这张图的连通块数量会增加。等价地说，一条边是一座桥当且仅当这条边不在任何环上。一张图可以有零或多座桥。</a:t>
            </a:r>
            <a:endParaRPr lang="en-US" altLang="zh-CN" sz="2800" dirty="0"/>
          </a:p>
          <a:p>
            <a:pPr marL="0" indent="0">
              <a:buNone/>
            </a:pPr>
            <a:endParaRPr lang="zh-CN" altLang="en-US" sz="4400" dirty="0"/>
          </a:p>
        </p:txBody>
      </p:sp>
      <p:pic>
        <p:nvPicPr>
          <p:cNvPr id="13" name="图片 12">
            <a:extLst>
              <a:ext uri="{FF2B5EF4-FFF2-40B4-BE49-F238E27FC236}">
                <a16:creationId xmlns:a16="http://schemas.microsoft.com/office/drawing/2014/main" id="{3C4D1BA1-19D4-1447-1A04-5D4AC78884A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8169" y="3910337"/>
            <a:ext cx="1702089" cy="1538252"/>
          </a:xfrm>
          <a:prstGeom prst="rect">
            <a:avLst/>
          </a:prstGeom>
          <a:noFill/>
          <a:ln>
            <a:noFill/>
          </a:ln>
        </p:spPr>
      </p:pic>
      <p:pic>
        <p:nvPicPr>
          <p:cNvPr id="14" name="图片 13">
            <a:extLst>
              <a:ext uri="{FF2B5EF4-FFF2-40B4-BE49-F238E27FC236}">
                <a16:creationId xmlns:a16="http://schemas.microsoft.com/office/drawing/2014/main" id="{8D6B9C01-C1E5-7891-2508-84C17E9CF16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657" y="2917636"/>
            <a:ext cx="3020291" cy="3020291"/>
          </a:xfrm>
          <a:prstGeom prst="rect">
            <a:avLst/>
          </a:prstGeom>
          <a:noFill/>
          <a:ln>
            <a:noFill/>
          </a:ln>
        </p:spPr>
      </p:pic>
      <p:sp>
        <p:nvSpPr>
          <p:cNvPr id="15" name="文本框 14">
            <a:extLst>
              <a:ext uri="{FF2B5EF4-FFF2-40B4-BE49-F238E27FC236}">
                <a16:creationId xmlns:a16="http://schemas.microsoft.com/office/drawing/2014/main" id="{6E32DC63-E2C0-76E8-7D0E-125A1C09BA3F}"/>
              </a:ext>
            </a:extLst>
          </p:cNvPr>
          <p:cNvSpPr txBox="1"/>
          <p:nvPr/>
        </p:nvSpPr>
        <p:spPr>
          <a:xfrm>
            <a:off x="7285902" y="5811101"/>
            <a:ext cx="1954381" cy="461665"/>
          </a:xfrm>
          <a:prstGeom prst="rect">
            <a:avLst/>
          </a:prstGeom>
          <a:noFill/>
        </p:spPr>
        <p:txBody>
          <a:bodyPr wrap="none" rtlCol="0">
            <a:spAutoFit/>
          </a:bodyPr>
          <a:lstStyle/>
          <a:p>
            <a:pPr algn="l"/>
            <a:r>
              <a:rPr lang="zh-CN" altLang="en-US" sz="2400" dirty="0">
                <a:latin typeface="Times New Roman" panose="02020603050405020304" pitchFamily="18" charset="0"/>
                <a:cs typeface="Times New Roman" panose="02020603050405020304" pitchFamily="18" charset="0"/>
              </a:rPr>
              <a:t>图</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红线为桥</a:t>
            </a:r>
          </a:p>
        </p:txBody>
      </p:sp>
      <p:sp>
        <p:nvSpPr>
          <p:cNvPr id="21" name="文本框 20">
            <a:extLst>
              <a:ext uri="{FF2B5EF4-FFF2-40B4-BE49-F238E27FC236}">
                <a16:creationId xmlns:a16="http://schemas.microsoft.com/office/drawing/2014/main" id="{E8385DFD-7E68-8B1B-01F9-9E5DC9C7FAFB}"/>
              </a:ext>
            </a:extLst>
          </p:cNvPr>
          <p:cNvSpPr txBox="1"/>
          <p:nvPr/>
        </p:nvSpPr>
        <p:spPr>
          <a:xfrm>
            <a:off x="2209800" y="5878100"/>
            <a:ext cx="1338828" cy="461665"/>
          </a:xfrm>
          <a:prstGeom prst="rect">
            <a:avLst/>
          </a:prstGeom>
          <a:noFill/>
        </p:spPr>
        <p:txBody>
          <a:bodyPr wrap="none" rtlCol="0">
            <a:spAutoFit/>
          </a:bodyPr>
          <a:lstStyle/>
          <a:p>
            <a:pPr algn="l"/>
            <a:r>
              <a:rPr lang="zh-CN" altLang="en-US" sz="2400" dirty="0">
                <a:latin typeface="Times New Roman" panose="02020603050405020304" pitchFamily="18" charset="0"/>
                <a:cs typeface="Times New Roman" panose="02020603050405020304" pitchFamily="18" charset="0"/>
              </a:rPr>
              <a:t>图</a:t>
            </a:r>
            <a:r>
              <a:rPr lang="en-US" altLang="zh-CN" sz="2400" dirty="0">
                <a:latin typeface="Times New Roman" panose="02020603050405020304" pitchFamily="18" charset="0"/>
                <a:cs typeface="Times New Roman" panose="02020603050405020304" pitchFamily="18" charset="0"/>
              </a:rPr>
              <a:t>1 </a:t>
            </a:r>
            <a:r>
              <a:rPr lang="zh-CN" altLang="en-US" sz="2400" dirty="0">
                <a:latin typeface="Times New Roman" panose="02020603050405020304" pitchFamily="18" charset="0"/>
                <a:cs typeface="Times New Roman" panose="02020603050405020304" pitchFamily="18" charset="0"/>
              </a:rPr>
              <a:t>无桥</a:t>
            </a:r>
          </a:p>
        </p:txBody>
      </p:sp>
    </p:spTree>
    <p:extLst>
      <p:ext uri="{BB962C8B-B14F-4D97-AF65-F5344CB8AC3E}">
        <p14:creationId xmlns:p14="http://schemas.microsoft.com/office/powerpoint/2010/main" val="2125203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4</a:t>
            </a:fld>
            <a:endParaRPr lang="zh-CN" altLang="en-US"/>
          </a:p>
        </p:txBody>
      </p:sp>
      <p:sp>
        <p:nvSpPr>
          <p:cNvPr id="3" name="文本框 2">
            <a:extLst>
              <a:ext uri="{FF2B5EF4-FFF2-40B4-BE49-F238E27FC236}">
                <a16:creationId xmlns:a16="http://schemas.microsoft.com/office/drawing/2014/main" id="{8092C6D0-2288-DF9E-B437-9DD7DCC00C90}"/>
              </a:ext>
            </a:extLst>
          </p:cNvPr>
          <p:cNvSpPr txBox="1"/>
          <p:nvPr/>
        </p:nvSpPr>
        <p:spPr>
          <a:xfrm>
            <a:off x="1110158" y="2129537"/>
            <a:ext cx="14988824" cy="923330"/>
          </a:xfrm>
          <a:prstGeom prst="rect">
            <a:avLst/>
          </a:prstGeom>
          <a:noFill/>
        </p:spPr>
        <p:txBody>
          <a:bodyPr wrap="square" rtlCol="0">
            <a:spAutoFit/>
          </a:bodyPr>
          <a:lstStyle/>
          <a:p>
            <a:r>
              <a:rPr lang="zh-CN" altLang="en-US" sz="5400" b="1" dirty="0">
                <a:solidFill>
                  <a:srgbClr val="333333"/>
                </a:solidFill>
                <a:latin typeface="Times New Roman" panose="02020603050405020304" pitchFamily="18" charset="0"/>
                <a:cs typeface="Times New Roman" panose="02020603050405020304" pitchFamily="18" charset="0"/>
              </a:rPr>
              <a:t>二、基准法</a:t>
            </a:r>
          </a:p>
        </p:txBody>
      </p:sp>
    </p:spTree>
    <p:extLst>
      <p:ext uri="{BB962C8B-B14F-4D97-AF65-F5344CB8AC3E}">
        <p14:creationId xmlns:p14="http://schemas.microsoft.com/office/powerpoint/2010/main" val="22446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1077218"/>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1.</a:t>
            </a:r>
            <a:r>
              <a:rPr lang="zh-CN" altLang="en-US" sz="3600" b="1" dirty="0">
                <a:latin typeface="Times New Roman" panose="02020603050405020304" pitchFamily="18" charset="0"/>
                <a:cs typeface="Times New Roman" panose="02020603050405020304" pitchFamily="18" charset="0"/>
              </a:rPr>
              <a:t>思想</a:t>
            </a:r>
          </a:p>
          <a:p>
            <a:pPr defTabSz="934085">
              <a:defRPr/>
            </a:pP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5</a:t>
            </a:fld>
            <a:endParaRPr lang="zh-CN" altLang="en-US" sz="1200" dirty="0">
              <a:latin typeface="+mj-ea"/>
              <a:ea typeface="+mj-ea"/>
            </a:endParaRPr>
          </a:p>
        </p:txBody>
      </p:sp>
      <p:sp>
        <p:nvSpPr>
          <p:cNvPr id="4" name="文本框 3">
            <a:extLst>
              <a:ext uri="{FF2B5EF4-FFF2-40B4-BE49-F238E27FC236}">
                <a16:creationId xmlns:a16="http://schemas.microsoft.com/office/drawing/2014/main" id="{012E6D58-F1E9-2697-AA5E-520974E7723B}"/>
              </a:ext>
            </a:extLst>
          </p:cNvPr>
          <p:cNvSpPr txBox="1"/>
          <p:nvPr/>
        </p:nvSpPr>
        <p:spPr>
          <a:xfrm>
            <a:off x="1334041" y="1653037"/>
            <a:ext cx="5109091" cy="461665"/>
          </a:xfrm>
          <a:prstGeom prst="rect">
            <a:avLst/>
          </a:prstGeom>
          <a:noFill/>
        </p:spPr>
        <p:txBody>
          <a:bodyPr wrap="none" rtlCol="0">
            <a:spAutoFit/>
          </a:bodyPr>
          <a:lstStyle/>
          <a:p>
            <a:pPr algn="l"/>
            <a:r>
              <a:rPr lang="zh-CN" altLang="en-US" sz="2400" dirty="0">
                <a:latin typeface="Times New Roman" panose="02020603050405020304" pitchFamily="18" charset="0"/>
                <a:cs typeface="Times New Roman" panose="02020603050405020304" pitchFamily="18" charset="0"/>
              </a:rPr>
              <a:t>删除边后若连通分量增加，则是桥。</a:t>
            </a:r>
          </a:p>
        </p:txBody>
      </p:sp>
      <p:pic>
        <p:nvPicPr>
          <p:cNvPr id="6" name="图片 5">
            <a:extLst>
              <a:ext uri="{FF2B5EF4-FFF2-40B4-BE49-F238E27FC236}">
                <a16:creationId xmlns:a16="http://schemas.microsoft.com/office/drawing/2014/main" id="{45A32022-4198-E2B6-D539-199C474B7120}"/>
              </a:ext>
            </a:extLst>
          </p:cNvPr>
          <p:cNvPicPr>
            <a:picLocks noChangeAspect="1"/>
          </p:cNvPicPr>
          <p:nvPr/>
        </p:nvPicPr>
        <p:blipFill>
          <a:blip r:embed="rId4"/>
          <a:stretch>
            <a:fillRect/>
          </a:stretch>
        </p:blipFill>
        <p:spPr>
          <a:xfrm>
            <a:off x="1193628" y="2270689"/>
            <a:ext cx="2656478" cy="1860221"/>
          </a:xfrm>
          <a:prstGeom prst="rect">
            <a:avLst/>
          </a:prstGeom>
        </p:spPr>
      </p:pic>
      <p:pic>
        <p:nvPicPr>
          <p:cNvPr id="7" name="图片 6">
            <a:extLst>
              <a:ext uri="{FF2B5EF4-FFF2-40B4-BE49-F238E27FC236}">
                <a16:creationId xmlns:a16="http://schemas.microsoft.com/office/drawing/2014/main" id="{DE4F6B6D-6348-7C34-CE68-51265399FA4B}"/>
              </a:ext>
            </a:extLst>
          </p:cNvPr>
          <p:cNvPicPr>
            <a:picLocks noChangeAspect="1"/>
          </p:cNvPicPr>
          <p:nvPr/>
        </p:nvPicPr>
        <p:blipFill>
          <a:blip r:embed="rId4"/>
          <a:stretch>
            <a:fillRect/>
          </a:stretch>
        </p:blipFill>
        <p:spPr>
          <a:xfrm>
            <a:off x="1193628" y="4345360"/>
            <a:ext cx="3030202" cy="2121924"/>
          </a:xfrm>
          <a:prstGeom prst="rect">
            <a:avLst/>
          </a:prstGeom>
        </p:spPr>
      </p:pic>
      <p:pic>
        <p:nvPicPr>
          <p:cNvPr id="8" name="图片 7">
            <a:extLst>
              <a:ext uri="{FF2B5EF4-FFF2-40B4-BE49-F238E27FC236}">
                <a16:creationId xmlns:a16="http://schemas.microsoft.com/office/drawing/2014/main" id="{0D97635D-4BB5-57B8-33D7-B3750EE6DB94}"/>
              </a:ext>
            </a:extLst>
          </p:cNvPr>
          <p:cNvPicPr>
            <a:picLocks noChangeAspect="1"/>
          </p:cNvPicPr>
          <p:nvPr/>
        </p:nvPicPr>
        <p:blipFill>
          <a:blip r:embed="rId5"/>
          <a:stretch>
            <a:fillRect/>
          </a:stretch>
        </p:blipFill>
        <p:spPr>
          <a:xfrm>
            <a:off x="5884245" y="2182972"/>
            <a:ext cx="2953402" cy="1816970"/>
          </a:xfrm>
          <a:prstGeom prst="rect">
            <a:avLst/>
          </a:prstGeom>
        </p:spPr>
      </p:pic>
      <p:pic>
        <p:nvPicPr>
          <p:cNvPr id="9" name="图片 8">
            <a:extLst>
              <a:ext uri="{FF2B5EF4-FFF2-40B4-BE49-F238E27FC236}">
                <a16:creationId xmlns:a16="http://schemas.microsoft.com/office/drawing/2014/main" id="{0F1D7482-ECFD-88E5-1E1E-CB84C1BC9E60}"/>
              </a:ext>
            </a:extLst>
          </p:cNvPr>
          <p:cNvPicPr>
            <a:picLocks noChangeAspect="1"/>
          </p:cNvPicPr>
          <p:nvPr/>
        </p:nvPicPr>
        <p:blipFill>
          <a:blip r:embed="rId6"/>
          <a:stretch>
            <a:fillRect/>
          </a:stretch>
        </p:blipFill>
        <p:spPr>
          <a:xfrm>
            <a:off x="5771097" y="4376082"/>
            <a:ext cx="3179698" cy="1816970"/>
          </a:xfrm>
          <a:prstGeom prst="rect">
            <a:avLst/>
          </a:prstGeom>
        </p:spPr>
      </p:pic>
      <p:sp>
        <p:nvSpPr>
          <p:cNvPr id="10" name="箭头: 右 9">
            <a:extLst>
              <a:ext uri="{FF2B5EF4-FFF2-40B4-BE49-F238E27FC236}">
                <a16:creationId xmlns:a16="http://schemas.microsoft.com/office/drawing/2014/main" id="{F620BEC3-75B1-BB0C-F6BC-777381485798}"/>
              </a:ext>
            </a:extLst>
          </p:cNvPr>
          <p:cNvSpPr/>
          <p:nvPr/>
        </p:nvSpPr>
        <p:spPr>
          <a:xfrm>
            <a:off x="4327547" y="3027546"/>
            <a:ext cx="1388167" cy="346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1FB965D8-25C8-7F2A-2DB5-343A5E93C9BB}"/>
              </a:ext>
            </a:extLst>
          </p:cNvPr>
          <p:cNvSpPr/>
          <p:nvPr/>
        </p:nvSpPr>
        <p:spPr>
          <a:xfrm>
            <a:off x="4327547" y="5284567"/>
            <a:ext cx="1388167" cy="346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B3D178D-A6A2-FCCC-41C2-3B50D9148B75}"/>
              </a:ext>
            </a:extLst>
          </p:cNvPr>
          <p:cNvSpPr txBox="1"/>
          <p:nvPr/>
        </p:nvSpPr>
        <p:spPr>
          <a:xfrm>
            <a:off x="4327547" y="2706493"/>
            <a:ext cx="2067025" cy="307777"/>
          </a:xfrm>
          <a:prstGeom prst="rect">
            <a:avLst/>
          </a:prstGeom>
          <a:noFill/>
        </p:spPr>
        <p:txBody>
          <a:bodyPr wrap="square" rtlCol="0">
            <a:spAutoFit/>
          </a:bodyPr>
          <a:lstStyle/>
          <a:p>
            <a:pPr algn="l"/>
            <a:r>
              <a:rPr lang="zh-CN" altLang="en-US" sz="1400" dirty="0">
                <a:latin typeface="Times New Roman" panose="02020603050405020304" pitchFamily="18" charset="0"/>
                <a:cs typeface="Times New Roman" panose="02020603050405020304" pitchFamily="18" charset="0"/>
              </a:rPr>
              <a:t>删除边（</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a:t>
            </a:r>
          </a:p>
        </p:txBody>
      </p:sp>
      <p:sp>
        <p:nvSpPr>
          <p:cNvPr id="13" name="文本框 12">
            <a:extLst>
              <a:ext uri="{FF2B5EF4-FFF2-40B4-BE49-F238E27FC236}">
                <a16:creationId xmlns:a16="http://schemas.microsoft.com/office/drawing/2014/main" id="{A8CEA713-926B-0184-8394-8E37DB90AB78}"/>
              </a:ext>
            </a:extLst>
          </p:cNvPr>
          <p:cNvSpPr txBox="1"/>
          <p:nvPr/>
        </p:nvSpPr>
        <p:spPr>
          <a:xfrm>
            <a:off x="4327546" y="4976790"/>
            <a:ext cx="2067025" cy="307777"/>
          </a:xfrm>
          <a:prstGeom prst="rect">
            <a:avLst/>
          </a:prstGeom>
          <a:noFill/>
        </p:spPr>
        <p:txBody>
          <a:bodyPr wrap="square" rtlCol="0">
            <a:spAutoFit/>
          </a:bodyPr>
          <a:lstStyle/>
          <a:p>
            <a:pPr algn="l"/>
            <a:r>
              <a:rPr lang="zh-CN" altLang="en-US" sz="1400" dirty="0">
                <a:latin typeface="Times New Roman" panose="02020603050405020304" pitchFamily="18" charset="0"/>
                <a:cs typeface="Times New Roman" panose="02020603050405020304" pitchFamily="18" charset="0"/>
              </a:rPr>
              <a:t>删除边（</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a:t>
            </a:r>
          </a:p>
        </p:txBody>
      </p:sp>
      <p:sp>
        <p:nvSpPr>
          <p:cNvPr id="14" name="文本框 13">
            <a:extLst>
              <a:ext uri="{FF2B5EF4-FFF2-40B4-BE49-F238E27FC236}">
                <a16:creationId xmlns:a16="http://schemas.microsoft.com/office/drawing/2014/main" id="{B39AF990-F345-493A-BCEA-BBD47259C286}"/>
              </a:ext>
            </a:extLst>
          </p:cNvPr>
          <p:cNvSpPr txBox="1"/>
          <p:nvPr/>
        </p:nvSpPr>
        <p:spPr>
          <a:xfrm>
            <a:off x="8650186" y="2893628"/>
            <a:ext cx="2322616" cy="369332"/>
          </a:xfrm>
          <a:prstGeom prst="rect">
            <a:avLst/>
          </a:prstGeom>
          <a:noFill/>
        </p:spPr>
        <p:txBody>
          <a:bodyPr wrap="square" rtlCol="0">
            <a:spAutoFit/>
          </a:bodyPr>
          <a:lstStyle/>
          <a:p>
            <a:pPr algn="l"/>
            <a:r>
              <a:rPr lang="zh-CN" altLang="en-US" dirty="0">
                <a:latin typeface="Times New Roman" panose="02020603050405020304" pitchFamily="18" charset="0"/>
                <a:cs typeface="Times New Roman" panose="02020603050405020304" pitchFamily="18" charset="0"/>
              </a:rPr>
              <a:t>连通分量增加，桥</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FF4B6314-9461-FC51-79E1-774CDB2C7CC7}"/>
              </a:ext>
            </a:extLst>
          </p:cNvPr>
          <p:cNvSpPr txBox="1"/>
          <p:nvPr/>
        </p:nvSpPr>
        <p:spPr>
          <a:xfrm>
            <a:off x="8669436" y="5406322"/>
            <a:ext cx="2535494" cy="369332"/>
          </a:xfrm>
          <a:prstGeom prst="rect">
            <a:avLst/>
          </a:prstGeom>
          <a:noFill/>
        </p:spPr>
        <p:txBody>
          <a:bodyPr wrap="square" rtlCol="0">
            <a:spAutoFit/>
          </a:bodyPr>
          <a:lstStyle/>
          <a:p>
            <a:pPr algn="l"/>
            <a:r>
              <a:rPr lang="zh-CN" altLang="en-US" dirty="0">
                <a:latin typeface="Times New Roman" panose="02020603050405020304" pitchFamily="18" charset="0"/>
                <a:cs typeface="Times New Roman" panose="02020603050405020304" pitchFamily="18" charset="0"/>
              </a:rPr>
              <a:t>连通分量不变，桥不变</a:t>
            </a:r>
          </a:p>
        </p:txBody>
      </p:sp>
    </p:spTree>
    <p:extLst>
      <p:ext uri="{BB962C8B-B14F-4D97-AF65-F5344CB8AC3E}">
        <p14:creationId xmlns:p14="http://schemas.microsoft.com/office/powerpoint/2010/main" val="12119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1077218"/>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1.</a:t>
            </a:r>
            <a:r>
              <a:rPr lang="zh-CN" altLang="en-US" sz="3600" b="1" dirty="0">
                <a:latin typeface="Times New Roman" panose="02020603050405020304" pitchFamily="18" charset="0"/>
                <a:cs typeface="Times New Roman" panose="02020603050405020304" pitchFamily="18" charset="0"/>
              </a:rPr>
              <a:t>思想</a:t>
            </a:r>
          </a:p>
          <a:p>
            <a:pPr defTabSz="934085">
              <a:defRPr/>
            </a:pP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1A926EB-F554-A5DF-56BA-644F7C46EE18}"/>
              </a:ext>
            </a:extLst>
          </p:cNvPr>
          <p:cNvSpPr txBox="1"/>
          <p:nvPr/>
        </p:nvSpPr>
        <p:spPr>
          <a:xfrm>
            <a:off x="745724" y="1944344"/>
            <a:ext cx="9919855" cy="1938992"/>
          </a:xfrm>
          <a:prstGeom prst="rect">
            <a:avLst/>
          </a:prstGeom>
          <a:noFill/>
        </p:spPr>
        <p:txBody>
          <a:bodyPr wrap="square" rtlCol="0">
            <a:spAutoFit/>
          </a:bodyPr>
          <a:lstStyle/>
          <a:p>
            <a:pPr algn="l"/>
            <a:r>
              <a:rPr lang="zh-CN" altLang="en-US" sz="2400" dirty="0">
                <a:latin typeface="Times New Roman" panose="02020603050405020304" pitchFamily="18" charset="0"/>
                <a:cs typeface="Times New Roman" panose="02020603050405020304" pitchFamily="18" charset="0"/>
              </a:rPr>
              <a:t>   步骤：</a:t>
            </a:r>
            <a:endParaRPr lang="en-US" altLang="zh-CN" sz="2400" dirty="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）用</a:t>
            </a:r>
            <a:r>
              <a:rPr lang="en-US" altLang="zh-CN" sz="2400" dirty="0" err="1">
                <a:latin typeface="Times New Roman" panose="02020603050405020304" pitchFamily="18" charset="0"/>
                <a:cs typeface="Times New Roman" panose="02020603050405020304" pitchFamily="18" charset="0"/>
              </a:rPr>
              <a:t>dfs</a:t>
            </a:r>
            <a:r>
              <a:rPr lang="zh-CN" altLang="en-US" sz="2400" dirty="0">
                <a:latin typeface="Times New Roman" panose="02020603050405020304" pitchFamily="18" charset="0"/>
                <a:cs typeface="Times New Roman" panose="02020603050405020304" pitchFamily="18" charset="0"/>
              </a:rPr>
              <a:t>得出原图的连通分量数</a:t>
            </a:r>
            <a:endParaRPr lang="en-US" altLang="zh-CN" sz="2400" dirty="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）删除边</a:t>
            </a:r>
            <a:endParaRPr lang="en-US" altLang="zh-CN" sz="2400" dirty="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）用</a:t>
            </a:r>
            <a:r>
              <a:rPr lang="en-US" altLang="zh-CN" sz="2400" dirty="0" err="1">
                <a:latin typeface="Times New Roman" panose="02020603050405020304" pitchFamily="18" charset="0"/>
                <a:cs typeface="Times New Roman" panose="02020603050405020304" pitchFamily="18" charset="0"/>
              </a:rPr>
              <a:t>dfs</a:t>
            </a:r>
            <a:r>
              <a:rPr lang="zh-CN" altLang="en-US" sz="2400" dirty="0">
                <a:latin typeface="Times New Roman" panose="02020603050405020304" pitchFamily="18" charset="0"/>
                <a:cs typeface="Times New Roman" panose="02020603050405020304" pitchFamily="18" charset="0"/>
              </a:rPr>
              <a:t>得出删除后的连通分量数，若连通分量变多，即为桥。</a:t>
            </a:r>
            <a:endParaRPr lang="en-US" altLang="zh-CN" sz="2400" dirty="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）重复上述步骤，直至所有边都被遍历</a:t>
            </a:r>
          </a:p>
        </p:txBody>
      </p:sp>
      <p:sp>
        <p:nvSpPr>
          <p:cNvPr id="6" name="文本框 5">
            <a:extLst>
              <a:ext uri="{FF2B5EF4-FFF2-40B4-BE49-F238E27FC236}">
                <a16:creationId xmlns:a16="http://schemas.microsoft.com/office/drawing/2014/main" id="{9B619F12-BDA8-000A-E3C0-18F7533BF093}"/>
              </a:ext>
            </a:extLst>
          </p:cNvPr>
          <p:cNvSpPr txBox="1"/>
          <p:nvPr/>
        </p:nvSpPr>
        <p:spPr>
          <a:xfrm>
            <a:off x="907789" y="4733726"/>
            <a:ext cx="10999567" cy="461665"/>
          </a:xfrm>
          <a:prstGeom prst="rect">
            <a:avLst/>
          </a:prstGeom>
          <a:noFill/>
        </p:spPr>
        <p:txBody>
          <a:bodyPr wrap="square" rtlCol="0">
            <a:spAutoFit/>
          </a:bodyPr>
          <a:lstStyle/>
          <a:p>
            <a:pPr algn="l"/>
            <a:r>
              <a:rPr lang="zh-CN" altLang="en-US" sz="2400" dirty="0">
                <a:latin typeface="Times New Roman" panose="02020603050405020304" pitchFamily="18" charset="0"/>
                <a:cs typeface="Times New Roman" panose="02020603050405020304" pitchFamily="18" charset="0"/>
              </a:rPr>
              <a:t>小优化：步骤（</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）从</a:t>
            </a:r>
            <a:r>
              <a:rPr lang="en-US" altLang="zh-CN" sz="2400" dirty="0">
                <a:latin typeface="Times New Roman" panose="02020603050405020304" pitchFamily="18" charset="0"/>
                <a:cs typeface="Times New Roman" panose="02020603050405020304" pitchFamily="18" charset="0"/>
              </a:rPr>
              <a:t>v1</a:t>
            </a:r>
            <a:r>
              <a:rPr lang="zh-CN" altLang="en-US" sz="2400" dirty="0">
                <a:latin typeface="Times New Roman" panose="02020603050405020304" pitchFamily="18" charset="0"/>
                <a:cs typeface="Times New Roman" panose="02020603050405020304" pitchFamily="18" charset="0"/>
              </a:rPr>
              <a:t>开始只需进行一次</a:t>
            </a:r>
            <a:r>
              <a:rPr lang="en-US" altLang="zh-CN" sz="2400" dirty="0" err="1">
                <a:latin typeface="Times New Roman" panose="02020603050405020304" pitchFamily="18" charset="0"/>
                <a:cs typeface="Times New Roman" panose="02020603050405020304" pitchFamily="18" charset="0"/>
              </a:rPr>
              <a:t>dfs</a:t>
            </a:r>
            <a:r>
              <a:rPr lang="zh-CN" altLang="en-US" sz="2400" dirty="0">
                <a:latin typeface="Times New Roman" panose="02020603050405020304" pitchFamily="18" charset="0"/>
                <a:cs typeface="Times New Roman" panose="02020603050405020304" pitchFamily="18" charset="0"/>
              </a:rPr>
              <a:t>，判断</a:t>
            </a:r>
            <a:r>
              <a:rPr lang="en-US" altLang="zh-CN" sz="2400" dirty="0">
                <a:latin typeface="Times New Roman" panose="02020603050405020304" pitchFamily="18" charset="0"/>
                <a:cs typeface="Times New Roman" panose="02020603050405020304" pitchFamily="18" charset="0"/>
              </a:rPr>
              <a:t>v2</a:t>
            </a:r>
            <a:r>
              <a:rPr lang="zh-CN" altLang="en-US" sz="2400" dirty="0">
                <a:latin typeface="Times New Roman" panose="02020603050405020304" pitchFamily="18" charset="0"/>
                <a:cs typeface="Times New Roman" panose="02020603050405020304" pitchFamily="18" charset="0"/>
              </a:rPr>
              <a:t>有没有被访问过</a:t>
            </a:r>
          </a:p>
        </p:txBody>
      </p:sp>
    </p:spTree>
    <p:extLst>
      <p:ext uri="{BB962C8B-B14F-4D97-AF65-F5344CB8AC3E}">
        <p14:creationId xmlns:p14="http://schemas.microsoft.com/office/powerpoint/2010/main" val="121093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1077218"/>
          </a:xfrm>
          <a:prstGeom prst="rect">
            <a:avLst/>
          </a:prstGeom>
          <a:noFill/>
        </p:spPr>
        <p:txBody>
          <a:bodyPr wrap="square" rtlCol="0">
            <a:spAutoFit/>
          </a:bodyPr>
          <a:lstStyle/>
          <a:p>
            <a:pPr defTabSz="934085">
              <a:defRPr/>
            </a:pPr>
            <a:r>
              <a:rPr lang="en-US" altLang="zh-CN" sz="3600" b="1" dirty="0">
                <a:latin typeface="Times New Roman" panose="02020603050405020304" pitchFamily="18" charset="0"/>
                <a:cs typeface="Times New Roman" panose="02020603050405020304" pitchFamily="18" charset="0"/>
              </a:rPr>
              <a:t>3.</a:t>
            </a:r>
            <a:r>
              <a:rPr lang="zh-CN" altLang="en-US" sz="3600" b="1" dirty="0">
                <a:latin typeface="Times New Roman" panose="02020603050405020304" pitchFamily="18" charset="0"/>
                <a:cs typeface="Times New Roman" panose="02020603050405020304" pitchFamily="18" charset="0"/>
              </a:rPr>
              <a:t>测试结果</a:t>
            </a:r>
          </a:p>
          <a:p>
            <a:pPr defTabSz="934085">
              <a:defRPr/>
            </a:pP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7</a:t>
            </a:fld>
            <a:endParaRPr lang="zh-CN" altLang="en-US" sz="1200" dirty="0">
              <a:latin typeface="+mj-ea"/>
              <a:ea typeface="+mj-ea"/>
            </a:endParaRPr>
          </a:p>
        </p:txBody>
      </p:sp>
      <p:graphicFrame>
        <p:nvGraphicFramePr>
          <p:cNvPr id="5" name="表格 5">
            <a:extLst>
              <a:ext uri="{FF2B5EF4-FFF2-40B4-BE49-F238E27FC236}">
                <a16:creationId xmlns:a16="http://schemas.microsoft.com/office/drawing/2014/main" id="{5F729AB6-77D8-DA0E-A172-CE905D49AE46}"/>
              </a:ext>
            </a:extLst>
          </p:cNvPr>
          <p:cNvGraphicFramePr>
            <a:graphicFrameLocks noGrp="1"/>
          </p:cNvGraphicFramePr>
          <p:nvPr>
            <p:extLst>
              <p:ext uri="{D42A27DB-BD31-4B8C-83A1-F6EECF244321}">
                <p14:modId xmlns:p14="http://schemas.microsoft.com/office/powerpoint/2010/main" val="1435096779"/>
              </p:ext>
            </p:extLst>
          </p:nvPr>
        </p:nvGraphicFramePr>
        <p:xfrm>
          <a:off x="1248298" y="2223094"/>
          <a:ext cx="7970176" cy="1042620"/>
        </p:xfrm>
        <a:graphic>
          <a:graphicData uri="http://schemas.openxmlformats.org/drawingml/2006/table">
            <a:tbl>
              <a:tblPr firstRow="1" bandRow="1">
                <a:tableStyleId>{BDBED569-4797-4DF1-A0F4-6AAB3CD982D8}</a:tableStyleId>
              </a:tblPr>
              <a:tblGrid>
                <a:gridCol w="1992544">
                  <a:extLst>
                    <a:ext uri="{9D8B030D-6E8A-4147-A177-3AD203B41FA5}">
                      <a16:colId xmlns:a16="http://schemas.microsoft.com/office/drawing/2014/main" val="608314202"/>
                    </a:ext>
                  </a:extLst>
                </a:gridCol>
                <a:gridCol w="1992544">
                  <a:extLst>
                    <a:ext uri="{9D8B030D-6E8A-4147-A177-3AD203B41FA5}">
                      <a16:colId xmlns:a16="http://schemas.microsoft.com/office/drawing/2014/main" val="425812523"/>
                    </a:ext>
                  </a:extLst>
                </a:gridCol>
                <a:gridCol w="1992544">
                  <a:extLst>
                    <a:ext uri="{9D8B030D-6E8A-4147-A177-3AD203B41FA5}">
                      <a16:colId xmlns:a16="http://schemas.microsoft.com/office/drawing/2014/main" val="3250951999"/>
                    </a:ext>
                  </a:extLst>
                </a:gridCol>
                <a:gridCol w="1992544">
                  <a:extLst>
                    <a:ext uri="{9D8B030D-6E8A-4147-A177-3AD203B41FA5}">
                      <a16:colId xmlns:a16="http://schemas.microsoft.com/office/drawing/2014/main" val="2448795061"/>
                    </a:ext>
                  </a:extLst>
                </a:gridCol>
              </a:tblGrid>
              <a:tr h="535189">
                <a:tc>
                  <a:txBody>
                    <a:bodyPr/>
                    <a:lstStyle/>
                    <a:p>
                      <a:pPr algn="ctr" fontAlgn="b"/>
                      <a:r>
                        <a:rPr lang="zh-CN" altLang="en-US" sz="2400" b="0" u="none" strike="noStrike" dirty="0">
                          <a:solidFill>
                            <a:srgbClr val="000000"/>
                          </a:solidFill>
                          <a:effectLst/>
                        </a:rPr>
                        <a:t>运行时间</a:t>
                      </a:r>
                      <a:r>
                        <a:rPr lang="en-US" altLang="zh-CN" sz="2400" b="0" u="none" strike="noStrike" dirty="0">
                          <a:solidFill>
                            <a:srgbClr val="000000"/>
                          </a:solidFill>
                          <a:effectLst/>
                        </a:rPr>
                        <a:t>/</a:t>
                      </a:r>
                      <a:r>
                        <a:rPr lang="en-US" sz="2400" b="0" u="none" strike="noStrike" dirty="0" err="1">
                          <a:solidFill>
                            <a:srgbClr val="000000"/>
                          </a:solidFill>
                          <a:effectLst/>
                        </a:rPr>
                        <a:t>ms</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sz="2400" b="0" u="none" strike="noStrike" dirty="0">
                          <a:solidFill>
                            <a:srgbClr val="000000"/>
                          </a:solidFill>
                          <a:effectLst/>
                        </a:rPr>
                        <a:t>test</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sz="2400" b="0" u="none" strike="noStrike">
                          <a:solidFill>
                            <a:srgbClr val="000000"/>
                          </a:solidFill>
                          <a:effectLst/>
                        </a:rPr>
                        <a:t>mediumDG</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sz="2400" b="0" u="none" strike="noStrike">
                          <a:solidFill>
                            <a:srgbClr val="000000"/>
                          </a:solidFill>
                          <a:effectLst/>
                        </a:rPr>
                        <a:t>largeG</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658496800"/>
                  </a:ext>
                </a:extLst>
              </a:tr>
              <a:tr h="507431">
                <a:tc>
                  <a:txBody>
                    <a:bodyPr/>
                    <a:lstStyle/>
                    <a:p>
                      <a:pPr algn="ctr" fontAlgn="b"/>
                      <a:r>
                        <a:rPr lang="zh-CN" altLang="en-US" sz="2400" b="0" u="none" strike="noStrike">
                          <a:solidFill>
                            <a:srgbClr val="000000"/>
                          </a:solidFill>
                          <a:effectLst/>
                        </a:rPr>
                        <a:t>基准</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b="0" u="none" strike="noStrike" dirty="0">
                          <a:solidFill>
                            <a:srgbClr val="000000"/>
                          </a:solidFill>
                          <a:effectLst/>
                        </a:rPr>
                        <a:t>0.3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2400" b="0" u="none" strike="noStrike" dirty="0">
                          <a:solidFill>
                            <a:srgbClr val="000000"/>
                          </a:solidFill>
                          <a:effectLst/>
                        </a:rPr>
                        <a:t>0.5</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zh-CN" altLang="en-US" sz="2400" b="0" u="none" strike="noStrike" dirty="0">
                          <a:solidFill>
                            <a:srgbClr val="000000"/>
                          </a:solidFill>
                          <a:effectLst/>
                        </a:rPr>
                        <a:t>∞</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3482516038"/>
                  </a:ext>
                </a:extLst>
              </a:tr>
            </a:tbl>
          </a:graphicData>
        </a:graphic>
      </p:graphicFrame>
      <p:sp>
        <p:nvSpPr>
          <p:cNvPr id="7" name="文本框 6">
            <a:extLst>
              <a:ext uri="{FF2B5EF4-FFF2-40B4-BE49-F238E27FC236}">
                <a16:creationId xmlns:a16="http://schemas.microsoft.com/office/drawing/2014/main" id="{23C285ED-1D01-9A48-59C5-73346DF3DF9E}"/>
              </a:ext>
            </a:extLst>
          </p:cNvPr>
          <p:cNvSpPr txBox="1"/>
          <p:nvPr/>
        </p:nvSpPr>
        <p:spPr>
          <a:xfrm>
            <a:off x="1248298" y="4046437"/>
            <a:ext cx="6096000" cy="646331"/>
          </a:xfrm>
          <a:prstGeom prst="rect">
            <a:avLst/>
          </a:prstGeom>
          <a:noFill/>
        </p:spPr>
        <p:txBody>
          <a:bodyPr wrap="square">
            <a:spAutoFit/>
          </a:bodyPr>
          <a:lstStyle/>
          <a:p>
            <a:r>
              <a:rPr lang="zh-CN" altLang="en-US" dirty="0"/>
              <a:t>一次</a:t>
            </a:r>
            <a:r>
              <a:rPr lang="en-US" altLang="zh-CN" dirty="0"/>
              <a:t>DFS</a:t>
            </a:r>
            <a:r>
              <a:rPr lang="zh-CN" altLang="en-US" dirty="0"/>
              <a:t>的时间复杂度为 ，又需要对所有的边进行</a:t>
            </a:r>
            <a:r>
              <a:rPr lang="en-US" altLang="zh-CN" dirty="0"/>
              <a:t>DFS</a:t>
            </a:r>
            <a:r>
              <a:rPr lang="zh-CN" altLang="en-US" dirty="0"/>
              <a:t>，所以使用基准算法的时间复杂度为：</a:t>
            </a:r>
          </a:p>
        </p:txBody>
      </p:sp>
      <p:sp>
        <p:nvSpPr>
          <p:cNvPr id="11" name="文本框 10">
            <a:extLst>
              <a:ext uri="{FF2B5EF4-FFF2-40B4-BE49-F238E27FC236}">
                <a16:creationId xmlns:a16="http://schemas.microsoft.com/office/drawing/2014/main" id="{E7B42AE8-1BAB-681C-3F59-1D6875D059C2}"/>
              </a:ext>
            </a:extLst>
          </p:cNvPr>
          <p:cNvSpPr txBox="1"/>
          <p:nvPr/>
        </p:nvSpPr>
        <p:spPr>
          <a:xfrm>
            <a:off x="1499586" y="5104159"/>
            <a:ext cx="6096000" cy="369332"/>
          </a:xfrm>
          <a:prstGeom prst="rect">
            <a:avLst/>
          </a:prstGeom>
          <a:noFill/>
        </p:spPr>
        <p:txBody>
          <a:bodyPr wrap="square">
            <a:spAutoFit/>
          </a:bodyPr>
          <a:lstStyle/>
          <a:p>
            <a:r>
              <a:rPr lang="zh-CN" altLang="en-US" dirty="0"/>
              <a:t>𝑇 </a:t>
            </a:r>
            <a:r>
              <a:rPr lang="en-US" altLang="zh-CN" dirty="0"/>
              <a:t>= </a:t>
            </a:r>
            <a:r>
              <a:rPr lang="zh-CN" altLang="en-US" dirty="0"/>
              <a:t>𝑂</a:t>
            </a:r>
            <a:r>
              <a:rPr lang="en-US" altLang="zh-CN" dirty="0"/>
              <a:t>((</a:t>
            </a:r>
            <a:r>
              <a:rPr lang="zh-CN" altLang="en-US" dirty="0"/>
              <a:t>𝑛 </a:t>
            </a:r>
            <a:r>
              <a:rPr lang="en-US" altLang="zh-CN" dirty="0"/>
              <a:t>+ </a:t>
            </a:r>
            <a:r>
              <a:rPr lang="zh-CN" altLang="en-US" dirty="0"/>
              <a:t>𝑒</a:t>
            </a:r>
            <a:r>
              <a:rPr lang="en-US" altLang="zh-CN" dirty="0"/>
              <a:t>)*e) =</a:t>
            </a:r>
            <a:r>
              <a:rPr lang="zh-CN" altLang="en-US" dirty="0"/>
              <a:t>𝑂</a:t>
            </a:r>
            <a:r>
              <a:rPr lang="en-US" altLang="zh-CN" dirty="0"/>
              <a:t>(e*</a:t>
            </a:r>
            <a:r>
              <a:rPr lang="en-US" altLang="zh-CN" dirty="0" err="1"/>
              <a:t>e+ne</a:t>
            </a:r>
            <a:r>
              <a:rPr lang="en-US" altLang="zh-CN" dirty="0"/>
              <a:t>)</a:t>
            </a:r>
            <a:endParaRPr lang="zh-CN" altLang="en-US" dirty="0"/>
          </a:p>
        </p:txBody>
      </p:sp>
    </p:spTree>
    <p:extLst>
      <p:ext uri="{BB962C8B-B14F-4D97-AF65-F5344CB8AC3E}">
        <p14:creationId xmlns:p14="http://schemas.microsoft.com/office/powerpoint/2010/main" val="1342776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8</a:t>
            </a:fld>
            <a:endParaRPr lang="zh-CN" altLang="en-US"/>
          </a:p>
        </p:txBody>
      </p:sp>
      <p:sp>
        <p:nvSpPr>
          <p:cNvPr id="3" name="文本框 2">
            <a:extLst>
              <a:ext uri="{FF2B5EF4-FFF2-40B4-BE49-F238E27FC236}">
                <a16:creationId xmlns:a16="http://schemas.microsoft.com/office/drawing/2014/main" id="{8092C6D0-2288-DF9E-B437-9DD7DCC00C90}"/>
              </a:ext>
            </a:extLst>
          </p:cNvPr>
          <p:cNvSpPr txBox="1"/>
          <p:nvPr/>
        </p:nvSpPr>
        <p:spPr>
          <a:xfrm>
            <a:off x="1110158" y="2129537"/>
            <a:ext cx="14988824" cy="923330"/>
          </a:xfrm>
          <a:prstGeom prst="rect">
            <a:avLst/>
          </a:prstGeom>
          <a:noFill/>
        </p:spPr>
        <p:txBody>
          <a:bodyPr wrap="square" rtlCol="0">
            <a:spAutoFit/>
          </a:bodyPr>
          <a:lstStyle/>
          <a:p>
            <a:r>
              <a:rPr lang="zh-CN" altLang="en-US" sz="5400" b="1" dirty="0">
                <a:solidFill>
                  <a:srgbClr val="333333"/>
                </a:solidFill>
                <a:latin typeface="Times New Roman" panose="02020603050405020304" pitchFamily="18" charset="0"/>
                <a:cs typeface="Times New Roman" panose="02020603050405020304" pitchFamily="18" charset="0"/>
              </a:rPr>
              <a:t>二、高效算法</a:t>
            </a:r>
          </a:p>
        </p:txBody>
      </p:sp>
    </p:spTree>
    <p:extLst>
      <p:ext uri="{BB962C8B-B14F-4D97-AF65-F5344CB8AC3E}">
        <p14:creationId xmlns:p14="http://schemas.microsoft.com/office/powerpoint/2010/main" val="359033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745724" y="498083"/>
            <a:ext cx="8975325" cy="646331"/>
          </a:xfrm>
          <a:prstGeom prst="rect">
            <a:avLst/>
          </a:prstGeom>
          <a:noFill/>
        </p:spPr>
        <p:txBody>
          <a:bodyPr wrap="square" rtlCol="0">
            <a:spAutoFit/>
          </a:bodyPr>
          <a:lstStyle/>
          <a:p>
            <a:pPr defTabSz="934085">
              <a:defRPr/>
            </a:pPr>
            <a:r>
              <a:rPr lang="en-US" altLang="zh-CN" sz="3600" b="1" kern="0" dirty="0">
                <a:solidFill>
                  <a:srgbClr val="080808"/>
                </a:solidFill>
                <a:latin typeface="Times New Roman" panose="02020603050405020304" pitchFamily="18" charset="0"/>
                <a:cs typeface="Times New Roman" panose="02020603050405020304" pitchFamily="18" charset="0"/>
              </a:rPr>
              <a:t>1.</a:t>
            </a:r>
            <a:r>
              <a:rPr lang="zh-CN" altLang="en-US" sz="3600" b="1" kern="0" dirty="0">
                <a:solidFill>
                  <a:srgbClr val="080808"/>
                </a:solidFill>
                <a:latin typeface="Times New Roman" panose="02020603050405020304" pitchFamily="18" charset="0"/>
                <a:cs typeface="Times New Roman" panose="02020603050405020304" pitchFamily="18" charset="0"/>
              </a:rPr>
              <a:t>思想</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9</a:t>
            </a:fld>
            <a:endParaRPr lang="zh-CN" altLang="en-US" sz="1200" dirty="0">
              <a:latin typeface="+mj-ea"/>
              <a:ea typeface="+mj-ea"/>
            </a:endParaRPr>
          </a:p>
        </p:txBody>
      </p:sp>
      <p:sp>
        <p:nvSpPr>
          <p:cNvPr id="5" name="文本框 4">
            <a:extLst>
              <a:ext uri="{FF2B5EF4-FFF2-40B4-BE49-F238E27FC236}">
                <a16:creationId xmlns:a16="http://schemas.microsoft.com/office/drawing/2014/main" id="{7D88B03B-911B-80DC-746C-90D528100783}"/>
              </a:ext>
            </a:extLst>
          </p:cNvPr>
          <p:cNvSpPr txBox="1"/>
          <p:nvPr/>
        </p:nvSpPr>
        <p:spPr>
          <a:xfrm>
            <a:off x="1210188" y="1900648"/>
            <a:ext cx="9227127" cy="3416320"/>
          </a:xfrm>
          <a:prstGeom prst="rect">
            <a:avLst/>
          </a:prstGeom>
          <a:noFill/>
        </p:spPr>
        <p:txBody>
          <a:bodyPr wrap="square" rtlCol="0">
            <a:spAutoFit/>
          </a:bodyPr>
          <a:lstStyle/>
          <a:p>
            <a:pPr algn="l"/>
            <a:r>
              <a:rPr lang="zh-CN" altLang="en-US" sz="2400" dirty="0">
                <a:latin typeface="Times New Roman" panose="02020603050405020304" pitchFamily="18" charset="0"/>
                <a:cs typeface="Times New Roman" panose="02020603050405020304" pitchFamily="18" charset="0"/>
              </a:rPr>
              <a:t>排除非桥边，剩下的就是桥边。</a:t>
            </a:r>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前置知识：</a:t>
            </a:r>
            <a:endParaRPr lang="en-US" altLang="zh-CN"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桥边一定在生成树上。</a:t>
            </a:r>
            <a:endParaRPr lang="en-US" altLang="zh-CN"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环上的边都不是桥边。</a:t>
            </a:r>
            <a:endParaRPr lang="en-US" altLang="zh-CN"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生成树边</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环边</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桥边。</a:t>
            </a:r>
            <a:endParaRPr lang="en-US" altLang="zh-CN"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874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918</Words>
  <Application>Microsoft Office PowerPoint</Application>
  <PresentationFormat>宽屏</PresentationFormat>
  <Paragraphs>152</Paragraphs>
  <Slides>19</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jianan</dc:creator>
  <cp:lastModifiedBy>郑 雨婷</cp:lastModifiedBy>
  <cp:revision>99</cp:revision>
  <dcterms:created xsi:type="dcterms:W3CDTF">2020-05-26T08:46:50Z</dcterms:created>
  <dcterms:modified xsi:type="dcterms:W3CDTF">2023-06-02T11:16:19Z</dcterms:modified>
</cp:coreProperties>
</file>