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</p:sldMasterIdLst>
  <p:notesMasterIdLst>
    <p:notesMasterId r:id="rId30"/>
  </p:notesMasterIdLst>
  <p:sldIdLst>
    <p:sldId id="386" r:id="rId3"/>
    <p:sldId id="348" r:id="rId4"/>
    <p:sldId id="347" r:id="rId5"/>
    <p:sldId id="349" r:id="rId6"/>
    <p:sldId id="350" r:id="rId7"/>
    <p:sldId id="387" r:id="rId8"/>
    <p:sldId id="354" r:id="rId9"/>
    <p:sldId id="392" r:id="rId10"/>
    <p:sldId id="395" r:id="rId11"/>
    <p:sldId id="388" r:id="rId12"/>
    <p:sldId id="279" r:id="rId13"/>
    <p:sldId id="399" r:id="rId14"/>
    <p:sldId id="396" r:id="rId15"/>
    <p:sldId id="401" r:id="rId16"/>
    <p:sldId id="398" r:id="rId17"/>
    <p:sldId id="397" r:id="rId18"/>
    <p:sldId id="400" r:id="rId19"/>
    <p:sldId id="402" r:id="rId20"/>
    <p:sldId id="408" r:id="rId21"/>
    <p:sldId id="403" r:id="rId22"/>
    <p:sldId id="411" r:id="rId23"/>
    <p:sldId id="410" r:id="rId24"/>
    <p:sldId id="412" r:id="rId25"/>
    <p:sldId id="389" r:id="rId26"/>
    <p:sldId id="383" r:id="rId27"/>
    <p:sldId id="406" r:id="rId28"/>
    <p:sldId id="369" r:id="rId29"/>
  </p:sldIdLst>
  <p:sldSz cx="12192000" cy="6858000"/>
  <p:notesSz cx="6858000" cy="9144000"/>
  <p:embeddedFontLst>
    <p:embeddedFont>
      <p:font typeface="思源黑体 CN Normal" panose="02010600030101010101" charset="-122"/>
      <p:regular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mbria Math" panose="02040503050406030204" pitchFamily="18" charset="0"/>
      <p:regular r:id="rId36"/>
    </p:embeddedFont>
    <p:embeddedFont>
      <p:font typeface="Helvetica" panose="020B0604020202020204" pitchFamily="34" charset="0"/>
      <p:regular r:id="rId37"/>
      <p:bold r:id="rId38"/>
      <p:italic r:id="rId39"/>
      <p:boldItalic r:id="rId40"/>
    </p:embeddedFont>
    <p:embeddedFont>
      <p:font typeface="等线" panose="02010600030101010101" pitchFamily="2" charset="-122"/>
      <p:regular r:id="rId41"/>
      <p:bold r:id="rId42"/>
    </p:embeddedFont>
    <p:embeddedFont>
      <p:font typeface="等线 Light" panose="02010600030101010101" pitchFamily="2" charset="-122"/>
      <p:regular r:id="rId43"/>
      <p:bold r:id="rId44"/>
    </p:embeddedFont>
    <p:embeddedFont>
      <p:font typeface="黑体" panose="02010609060101010101" pitchFamily="49" charset="-122"/>
      <p:regular r:id="rId4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3C4B"/>
    <a:srgbClr val="A31C2D"/>
    <a:srgbClr val="298CC9"/>
    <a:srgbClr val="90C6E8"/>
    <a:srgbClr val="47A2D9"/>
    <a:srgbClr val="8ED0F2"/>
    <a:srgbClr val="006171"/>
    <a:srgbClr val="EEECE1"/>
    <a:srgbClr val="0097B0"/>
    <a:srgbClr val="6FD5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30" autoAdjust="0"/>
  </p:normalViewPr>
  <p:slideViewPr>
    <p:cSldViewPr snapToGrid="0">
      <p:cViewPr varScale="1">
        <p:scale>
          <a:sx n="39" d="100"/>
          <a:sy n="39" d="100"/>
        </p:scale>
        <p:origin x="60" y="4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0A44A-4D38-48A7-9D7C-ECFC6DB5196B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9C11C-D04B-4B83-A5E8-D873315BDD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e=100 f=19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120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578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568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e=100 f=2396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与理论</a:t>
            </a:r>
            <a:r>
              <a:rPr lang="en-US" altLang="zh-CN" dirty="0"/>
              <a:t>e=30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75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727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e=100 f=3599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与理论</a:t>
            </a:r>
            <a:r>
              <a:rPr lang="en-US" altLang="zh-CN" dirty="0"/>
              <a:t>e=30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333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064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T[e][f]=1 + min(max(T(e- 1, low - 1), </a:t>
            </a:r>
            <a:r>
              <a:rPr lang="en-US" altLang="zh-CN" dirty="0" err="1"/>
              <a:t>dp</a:t>
            </a:r>
            <a:r>
              <a:rPr lang="en-US" altLang="zh-CN" dirty="0"/>
              <a:t>(e, f - low)),max(T(e - 1, high - 1), </a:t>
            </a:r>
            <a:r>
              <a:rPr lang="en-US" altLang="zh-CN" dirty="0" err="1"/>
              <a:t>dp</a:t>
            </a:r>
            <a:r>
              <a:rPr lang="en-US" altLang="zh-CN" dirty="0"/>
              <a:t>(e, f - high)));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489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ECE054B-68E7-45EF-8070-F21E5616883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e=100 f=3599</a:t>
            </a:r>
            <a:endParaRPr lang="zh-CN" altLang="en-US" dirty="0"/>
          </a:p>
          <a:p>
            <a:r>
              <a:rPr lang="en-US" altLang="zh-CN" dirty="0"/>
              <a:t>E=70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0339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我们最终要求的其实是扔鸡蛋次数 </a:t>
            </a:r>
            <a:r>
              <a:rPr lang="en-US" altLang="zh-CN" dirty="0"/>
              <a:t>m</a:t>
            </a:r>
            <a:r>
              <a:rPr lang="zh-CN" altLang="en-US" dirty="0"/>
              <a:t>，但是这时候 </a:t>
            </a:r>
            <a:r>
              <a:rPr lang="en-US" altLang="zh-CN" dirty="0"/>
              <a:t>m </a:t>
            </a:r>
            <a:r>
              <a:rPr lang="zh-CN" altLang="en-US" dirty="0"/>
              <a:t>在状态之中而不是 </a:t>
            </a:r>
            <a:r>
              <a:rPr lang="en-US" altLang="zh-CN" dirty="0" err="1"/>
              <a:t>dp</a:t>
            </a:r>
            <a:r>
              <a:rPr lang="en-US" altLang="zh-CN" dirty="0"/>
              <a:t> </a:t>
            </a:r>
            <a:r>
              <a:rPr lang="zh-CN" altLang="en-US" dirty="0"/>
              <a:t>数组的结果，可以这样处理：</a:t>
            </a:r>
            <a:endParaRPr lang="en-US" altLang="zh-CN" dirty="0"/>
          </a:p>
          <a:p>
            <a:r>
              <a:rPr lang="en-US" altLang="zh-CN" dirty="0"/>
              <a:t>int </a:t>
            </a:r>
            <a:r>
              <a:rPr lang="en-US" altLang="zh-CN" dirty="0" err="1"/>
              <a:t>superEggDrop</a:t>
            </a:r>
            <a:r>
              <a:rPr lang="en-US" altLang="zh-CN" dirty="0"/>
              <a:t>(int K, int N) {    </a:t>
            </a:r>
          </a:p>
          <a:p>
            <a:r>
              <a:rPr lang="en-US" altLang="zh-CN" dirty="0"/>
              <a:t>int m = 0;   </a:t>
            </a:r>
          </a:p>
          <a:p>
            <a:r>
              <a:rPr lang="en-US" altLang="zh-CN" dirty="0"/>
              <a:t> while (</a:t>
            </a:r>
            <a:r>
              <a:rPr lang="en-US" altLang="zh-CN" dirty="0" err="1"/>
              <a:t>dp</a:t>
            </a:r>
            <a:r>
              <a:rPr lang="en-US" altLang="zh-CN" dirty="0"/>
              <a:t>[K][m] &lt; N) {      </a:t>
            </a:r>
          </a:p>
          <a:p>
            <a:r>
              <a:rPr lang="en-US" altLang="zh-CN" dirty="0"/>
              <a:t>  m++;      </a:t>
            </a:r>
          </a:p>
          <a:p>
            <a:r>
              <a:rPr lang="en-US" altLang="zh-CN" dirty="0"/>
              <a:t>  // </a:t>
            </a:r>
            <a:r>
              <a:rPr lang="zh-CN" altLang="en-US" dirty="0"/>
              <a:t>状态转移</a:t>
            </a:r>
            <a:r>
              <a:rPr lang="en-US" altLang="zh-CN" dirty="0"/>
              <a:t>...   </a:t>
            </a:r>
          </a:p>
          <a:p>
            <a:r>
              <a:rPr lang="en-US" altLang="zh-CN" dirty="0"/>
              <a:t> }   </a:t>
            </a:r>
          </a:p>
          <a:p>
            <a:r>
              <a:rPr lang="en-US" altLang="zh-CN" dirty="0"/>
              <a:t> return m;}</a:t>
            </a:r>
          </a:p>
          <a:p>
            <a:endParaRPr lang="en-US" altLang="zh-CN" dirty="0"/>
          </a:p>
          <a:p>
            <a:r>
              <a:rPr lang="zh-CN" altLang="en-US" dirty="0"/>
              <a:t>dp[</a:t>
            </a:r>
            <a:r>
              <a:rPr lang="en-US" altLang="zh-CN" dirty="0"/>
              <a:t>e]</a:t>
            </a:r>
            <a:r>
              <a:rPr lang="zh-CN" altLang="en-US" dirty="0"/>
              <a:t>[m] = dp[</a:t>
            </a:r>
            <a:r>
              <a:rPr lang="en-US" altLang="zh-CN" dirty="0"/>
              <a:t>e</a:t>
            </a:r>
            <a:r>
              <a:rPr lang="zh-CN" altLang="en-US" dirty="0"/>
              <a:t>][m - 1] + dp[</a:t>
            </a:r>
            <a:r>
              <a:rPr lang="en-US" altLang="zh-CN" dirty="0"/>
              <a:t>e</a:t>
            </a:r>
            <a:r>
              <a:rPr lang="zh-CN" altLang="en-US" dirty="0"/>
              <a:t> - 1][m - 1] + 1</a:t>
            </a:r>
            <a:endParaRPr lang="en-US" altLang="zh-CN" dirty="0"/>
          </a:p>
          <a:p>
            <a:r>
              <a:rPr lang="zh-CN" altLang="en-US" dirty="0"/>
              <a:t>dp[k][m </a:t>
            </a:r>
            <a:r>
              <a:rPr lang="en-US" altLang="zh-CN" dirty="0"/>
              <a:t>–</a:t>
            </a:r>
            <a:r>
              <a:rPr lang="zh-CN" altLang="en-US" dirty="0"/>
              <a:t> 1</a:t>
            </a:r>
            <a:r>
              <a:rPr lang="en-US" altLang="zh-CN" dirty="0"/>
              <a:t>]: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鸡蛋没碎：剩下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j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个鸡蛋和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i-1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次操作，</a:t>
            </a:r>
            <a:r>
              <a:rPr lang="en-US" altLang="zh-CN" b="0" i="0" dirty="0" err="1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dp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[i-1][j]</a:t>
            </a:r>
            <a:endParaRPr lang="en-US" altLang="zh-CN" dirty="0"/>
          </a:p>
          <a:p>
            <a:r>
              <a:rPr lang="en-US" altLang="zh-CN" dirty="0" err="1"/>
              <a:t>dp</a:t>
            </a:r>
            <a:r>
              <a:rPr lang="en-US" altLang="zh-CN" dirty="0"/>
              <a:t>[k - 1][m - 1] :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鸡蛋碎掉：剩下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j-1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个鸡蛋和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i-1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次操作，</a:t>
            </a:r>
            <a:r>
              <a:rPr lang="en-US" altLang="zh-CN" b="0" i="0" dirty="0" err="1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dp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[i-1][j-1]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8679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我们最终要求的其实是扔鸡蛋次数 </a:t>
            </a:r>
            <a:r>
              <a:rPr lang="en-US" altLang="zh-CN" dirty="0"/>
              <a:t>m</a:t>
            </a:r>
            <a:r>
              <a:rPr lang="zh-CN" altLang="en-US" dirty="0"/>
              <a:t>，但是这时候 </a:t>
            </a:r>
            <a:r>
              <a:rPr lang="en-US" altLang="zh-CN" dirty="0"/>
              <a:t>m </a:t>
            </a:r>
            <a:r>
              <a:rPr lang="zh-CN" altLang="en-US" dirty="0"/>
              <a:t>在状态之中而不是 </a:t>
            </a:r>
            <a:r>
              <a:rPr lang="en-US" altLang="zh-CN" dirty="0" err="1"/>
              <a:t>dp</a:t>
            </a:r>
            <a:r>
              <a:rPr lang="en-US" altLang="zh-CN" dirty="0"/>
              <a:t> </a:t>
            </a:r>
            <a:r>
              <a:rPr lang="zh-CN" altLang="en-US" dirty="0"/>
              <a:t>数组的结果，可以这样处理：</a:t>
            </a:r>
            <a:endParaRPr lang="en-US" altLang="zh-CN" dirty="0"/>
          </a:p>
          <a:p>
            <a:r>
              <a:rPr lang="en-US" altLang="zh-CN" dirty="0"/>
              <a:t>int </a:t>
            </a:r>
            <a:r>
              <a:rPr lang="en-US" altLang="zh-CN" dirty="0" err="1"/>
              <a:t>superEggDrop</a:t>
            </a:r>
            <a:r>
              <a:rPr lang="en-US" altLang="zh-CN" dirty="0"/>
              <a:t>(int K, int N) {    </a:t>
            </a:r>
          </a:p>
          <a:p>
            <a:r>
              <a:rPr lang="en-US" altLang="zh-CN" dirty="0"/>
              <a:t>int m = 0;   </a:t>
            </a:r>
          </a:p>
          <a:p>
            <a:r>
              <a:rPr lang="en-US" altLang="zh-CN" dirty="0"/>
              <a:t> while (</a:t>
            </a:r>
            <a:r>
              <a:rPr lang="en-US" altLang="zh-CN" dirty="0" err="1"/>
              <a:t>dp</a:t>
            </a:r>
            <a:r>
              <a:rPr lang="en-US" altLang="zh-CN" dirty="0"/>
              <a:t>[K][m] &lt; N) {      </a:t>
            </a:r>
          </a:p>
          <a:p>
            <a:r>
              <a:rPr lang="en-US" altLang="zh-CN" dirty="0"/>
              <a:t>  m++;      </a:t>
            </a:r>
          </a:p>
          <a:p>
            <a:r>
              <a:rPr lang="en-US" altLang="zh-CN" dirty="0"/>
              <a:t>  // </a:t>
            </a:r>
            <a:r>
              <a:rPr lang="zh-CN" altLang="en-US" dirty="0"/>
              <a:t>状态转移</a:t>
            </a:r>
            <a:r>
              <a:rPr lang="en-US" altLang="zh-CN" dirty="0"/>
              <a:t>...   </a:t>
            </a:r>
          </a:p>
          <a:p>
            <a:r>
              <a:rPr lang="en-US" altLang="zh-CN" dirty="0"/>
              <a:t> }   </a:t>
            </a:r>
          </a:p>
          <a:p>
            <a:r>
              <a:rPr lang="en-US" altLang="zh-CN" dirty="0"/>
              <a:t> return m;}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05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e=100 f=3599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1735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9233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如果有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层楼，三个鸡蛋，需要的最少试验次数是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；如果有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层楼，三个鸡蛋，需要的最少试验次数也是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323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T[e][1]=1;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985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93BF-772A-4C92-B1DC-E6EFAA9B7E24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F9130-EB6A-4866-830C-2DB68EFB30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6645" indent="0">
              <a:buNone/>
              <a:defRPr sz="1200"/>
            </a:lvl3pPr>
            <a:lvl4pPr marL="1645285" indent="0">
              <a:buNone/>
              <a:defRPr sz="1080"/>
            </a:lvl4pPr>
            <a:lvl5pPr marL="2193925" indent="0">
              <a:buNone/>
              <a:defRPr sz="1080"/>
            </a:lvl5pPr>
            <a:lvl6pPr marL="2742565" indent="0">
              <a:buNone/>
              <a:defRPr sz="1080"/>
            </a:lvl6pPr>
            <a:lvl7pPr marL="3290570" indent="0">
              <a:buNone/>
              <a:defRPr sz="1080"/>
            </a:lvl7pPr>
            <a:lvl8pPr marL="3839210" indent="0">
              <a:buNone/>
              <a:defRPr sz="1080"/>
            </a:lvl8pPr>
            <a:lvl9pPr marL="438785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6645" indent="0">
              <a:buNone/>
              <a:defRPr sz="2880"/>
            </a:lvl3pPr>
            <a:lvl4pPr marL="1645285" indent="0">
              <a:buNone/>
              <a:defRPr sz="2400"/>
            </a:lvl4pPr>
            <a:lvl5pPr marL="2193925" indent="0">
              <a:buNone/>
              <a:defRPr sz="2400"/>
            </a:lvl5pPr>
            <a:lvl6pPr marL="2742565" indent="0">
              <a:buNone/>
              <a:defRPr sz="2400"/>
            </a:lvl6pPr>
            <a:lvl7pPr marL="3290570" indent="0">
              <a:buNone/>
              <a:defRPr sz="2400"/>
            </a:lvl7pPr>
            <a:lvl8pPr marL="3839210" indent="0">
              <a:buNone/>
              <a:defRPr sz="2400"/>
            </a:lvl8pPr>
            <a:lvl9pPr marL="4387850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6645" indent="0">
              <a:buNone/>
              <a:defRPr sz="1200"/>
            </a:lvl3pPr>
            <a:lvl4pPr marL="1645285" indent="0">
              <a:buNone/>
              <a:defRPr sz="1080"/>
            </a:lvl4pPr>
            <a:lvl5pPr marL="2193925" indent="0">
              <a:buNone/>
              <a:defRPr sz="1080"/>
            </a:lvl5pPr>
            <a:lvl6pPr marL="2742565" indent="0">
              <a:buNone/>
              <a:defRPr sz="1080"/>
            </a:lvl6pPr>
            <a:lvl7pPr marL="3290570" indent="0">
              <a:buNone/>
              <a:defRPr sz="1080"/>
            </a:lvl7pPr>
            <a:lvl8pPr marL="3839210" indent="0">
              <a:buNone/>
              <a:defRPr sz="1080"/>
            </a:lvl8pPr>
            <a:lvl9pPr marL="438785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95926-3990-4CDE-B4DE-934157FCAB66}" type="slidenum">
              <a:rPr lang="en-US" smtClean="0">
                <a:solidFill>
                  <a:srgbClr val="FFFFFF">
                    <a:lumMod val="75000"/>
                    <a:alpha val="85000"/>
                  </a:srgbClr>
                </a:solidFill>
              </a:rPr>
              <a:t>‹#›</a:t>
            </a:fld>
            <a:endParaRPr lang="en-US" dirty="0">
              <a:solidFill>
                <a:srgbClr val="FFFFFF">
                  <a:lumMod val="75000"/>
                  <a:alpha val="8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93BF-772A-4C92-B1DC-E6EFAA9B7E24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F9130-EB6A-4866-830C-2DB68EFB30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44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6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664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28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392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256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057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392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785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6645" indent="0">
              <a:buNone/>
              <a:defRPr sz="2160" b="1"/>
            </a:lvl3pPr>
            <a:lvl4pPr marL="1645285" indent="0">
              <a:buNone/>
              <a:defRPr sz="1920" b="1"/>
            </a:lvl4pPr>
            <a:lvl5pPr marL="2193925" indent="0">
              <a:buNone/>
              <a:defRPr sz="1920" b="1"/>
            </a:lvl5pPr>
            <a:lvl6pPr marL="2742565" indent="0">
              <a:buNone/>
              <a:defRPr sz="1920" b="1"/>
            </a:lvl6pPr>
            <a:lvl7pPr marL="3290570" indent="0">
              <a:buNone/>
              <a:defRPr sz="1920" b="1"/>
            </a:lvl7pPr>
            <a:lvl8pPr marL="3839210" indent="0">
              <a:buNone/>
              <a:defRPr sz="1920" b="1"/>
            </a:lvl8pPr>
            <a:lvl9pPr marL="438785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89" y="1535117"/>
            <a:ext cx="5389033" cy="639763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6645" indent="0">
              <a:buNone/>
              <a:defRPr sz="2160" b="1"/>
            </a:lvl3pPr>
            <a:lvl4pPr marL="1645285" indent="0">
              <a:buNone/>
              <a:defRPr sz="1920" b="1"/>
            </a:lvl4pPr>
            <a:lvl5pPr marL="2193925" indent="0">
              <a:buNone/>
              <a:defRPr sz="1920" b="1"/>
            </a:lvl5pPr>
            <a:lvl6pPr marL="2742565" indent="0">
              <a:buNone/>
              <a:defRPr sz="1920" b="1"/>
            </a:lvl6pPr>
            <a:lvl7pPr marL="3290570" indent="0">
              <a:buNone/>
              <a:defRPr sz="1920" b="1"/>
            </a:lvl7pPr>
            <a:lvl8pPr marL="3839210" indent="0">
              <a:buNone/>
              <a:defRPr sz="1920" b="1"/>
            </a:lvl8pPr>
            <a:lvl9pPr marL="438785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89" y="2174875"/>
            <a:ext cx="5389033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A93BF-772A-4C92-B1DC-E6EFAA9B7E24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F9130-EB6A-4866-830C-2DB68EFB30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11" tIns="45704" rIns="91411" bIns="4570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11" tIns="45704" rIns="91411" bIns="4570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65"/>
            <a:ext cx="2844800" cy="365125"/>
          </a:xfrm>
          <a:prstGeom prst="rect">
            <a:avLst/>
          </a:prstGeom>
        </p:spPr>
        <p:txBody>
          <a:bodyPr vert="horz" lIns="91411" tIns="45704" rIns="91411" bIns="45704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65"/>
            <a:ext cx="3860800" cy="365125"/>
          </a:xfrm>
          <a:prstGeom prst="rect">
            <a:avLst/>
          </a:prstGeom>
        </p:spPr>
        <p:txBody>
          <a:bodyPr vert="horz" lIns="91411" tIns="45704" rIns="91411" bIns="45704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65"/>
            <a:ext cx="2844800" cy="365125"/>
          </a:xfrm>
          <a:prstGeom prst="rect">
            <a:avLst/>
          </a:prstGeom>
        </p:spPr>
        <p:txBody>
          <a:bodyPr vert="horz" lIns="91411" tIns="45704" rIns="91411" bIns="45704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xStyles>
    <p:titleStyle>
      <a:lvl1pPr algn="ctr" defTabSz="1096645" rtl="0" eaLnBrk="1" latinLnBrk="0" hangingPunct="1"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096645" rtl="0" eaLnBrk="1" latinLnBrk="0" hangingPunct="1">
        <a:spcBef>
          <a:spcPct val="20000"/>
        </a:spcBef>
        <a:buFont typeface="Arial" panose="020B060402020209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1096645" rtl="0" eaLnBrk="1" latinLnBrk="0" hangingPunct="1">
        <a:spcBef>
          <a:spcPct val="20000"/>
        </a:spcBef>
        <a:buFont typeface="Arial" panose="020B060402020209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0965" indent="-274320" algn="l" defTabSz="1096645" rtl="0" eaLnBrk="1" latinLnBrk="0" hangingPunct="1">
        <a:spcBef>
          <a:spcPct val="20000"/>
        </a:spcBef>
        <a:buFont typeface="Arial" panose="020B060402020209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19605" indent="-274320" algn="l" defTabSz="1096645" rtl="0" eaLnBrk="1" latinLnBrk="0" hangingPunct="1">
        <a:spcBef>
          <a:spcPct val="20000"/>
        </a:spcBef>
        <a:buFont typeface="Arial" panose="020B060402020209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245" indent="-274320" algn="l" defTabSz="1096645" rtl="0" eaLnBrk="1" latinLnBrk="0" hangingPunct="1">
        <a:spcBef>
          <a:spcPct val="20000"/>
        </a:spcBef>
        <a:buFont typeface="Arial" panose="020B060402020209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6250" indent="-274320" algn="l" defTabSz="1096645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4890" indent="-274320" algn="l" defTabSz="1096645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3530" indent="-274320" algn="l" defTabSz="1096645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2170" indent="-274320" algn="l" defTabSz="1096645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664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664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6645" algn="l" defTabSz="109664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285" algn="l" defTabSz="109664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3925" algn="l" defTabSz="109664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2565" algn="l" defTabSz="109664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0570" algn="l" defTabSz="109664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39210" algn="l" defTabSz="109664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7850" algn="l" defTabSz="109664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jpg"/><Relationship Id="rId5" Type="http://schemas.openxmlformats.org/officeDocument/2006/relationships/image" Target="../media/image22.png"/><Relationship Id="rId4" Type="http://schemas.openxmlformats.org/officeDocument/2006/relationships/image" Target="../media/image2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4" y="0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94317" y="2807298"/>
            <a:ext cx="849398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54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鸡蛋掉落实验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473267" y="4243290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汇报时间</a:t>
            </a:r>
            <a:r>
              <a:rPr lang="en-US" altLang="zh-CN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2023/5/11</a:t>
            </a:r>
            <a:endParaRPr lang="zh-CN" altLang="en-US" b="1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79115" y="4224254"/>
            <a:ext cx="3022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汇报人：郑雨婷</a:t>
            </a:r>
          </a:p>
        </p:txBody>
      </p:sp>
      <p:sp>
        <p:nvSpPr>
          <p:cNvPr id="10" name="椭圆 9"/>
          <p:cNvSpPr/>
          <p:nvPr/>
        </p:nvSpPr>
        <p:spPr>
          <a:xfrm>
            <a:off x="2347595" y="4127092"/>
            <a:ext cx="563655" cy="5636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771961" y="4146129"/>
            <a:ext cx="563655" cy="5636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189" y="4224254"/>
            <a:ext cx="387430" cy="3269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478" y="4280192"/>
            <a:ext cx="388619" cy="295528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318436" y="998378"/>
            <a:ext cx="9845749" cy="4167094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522" y="1198749"/>
            <a:ext cx="1416956" cy="14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1647825"/>
            <a:ext cx="12192000" cy="2505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Research Background and Current Situation 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971865" y="2226859"/>
            <a:ext cx="53767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400" b="1" dirty="0">
                <a:solidFill>
                  <a:srgbClr val="A31C2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3. </a:t>
            </a:r>
            <a:r>
              <a:rPr lang="zh-CN" altLang="en-US" sz="4400" b="1" dirty="0">
                <a:solidFill>
                  <a:srgbClr val="A31C2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动态规划五种实现</a:t>
            </a:r>
          </a:p>
        </p:txBody>
      </p:sp>
      <p:sp>
        <p:nvSpPr>
          <p:cNvPr id="3" name="椭圆 2"/>
          <p:cNvSpPr/>
          <p:nvPr/>
        </p:nvSpPr>
        <p:spPr>
          <a:xfrm>
            <a:off x="2106569" y="2063852"/>
            <a:ext cx="1737300" cy="1737300"/>
          </a:xfrm>
          <a:prstGeom prst="ellipse">
            <a:avLst/>
          </a:prstGeom>
          <a:solidFill>
            <a:srgbClr val="A31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753" y="2228036"/>
            <a:ext cx="1408931" cy="14089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/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D23C4B"/>
          </a:solidFill>
          <a:ln w="38100">
            <a:solidFill>
              <a:srgbClr val="D23C4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1" y="569481"/>
            <a:ext cx="618131" cy="618131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1724760" y="657873"/>
            <a:ext cx="17379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3.1  </a:t>
            </a:r>
            <a:r>
              <a:rPr lang="zh-CN" altLang="en-US" sz="2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暴力法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609038" y="2974427"/>
                <a:ext cx="4592388" cy="13307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2000" b="1" dirty="0">
                    <a:solidFill>
                      <a:srgbClr val="A31C2D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思想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16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根据动态方程，求</a:t>
                </a:r>
                <a:r>
                  <a:rPr lang="en-US" altLang="zh-CN" sz="16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T[e][f]</a:t>
                </a:r>
                <a:r>
                  <a:rPr lang="zh-CN" altLang="en-US" sz="16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时递归调用函数，需要的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16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38" y="2974427"/>
                <a:ext cx="4592388" cy="1330749"/>
              </a:xfrm>
              <a:prstGeom prst="rect">
                <a:avLst/>
              </a:prstGeom>
              <a:blipFill>
                <a:blip r:embed="rId4"/>
                <a:stretch>
                  <a:fillRect l="-1195" r="-664" b="-5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8F9CC4B4-B676-E592-B3DC-420C11A0BD45}"/>
              </a:ext>
            </a:extLst>
          </p:cNvPr>
          <p:cNvSpPr txBox="1"/>
          <p:nvPr/>
        </p:nvSpPr>
        <p:spPr>
          <a:xfrm>
            <a:off x="5823915" y="2995447"/>
            <a:ext cx="76011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A31C2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伪代码</a:t>
            </a:r>
            <a:endParaRPr lang="zh-CN" altLang="en-US" dirty="0"/>
          </a:p>
          <a:p>
            <a:r>
              <a:rPr lang="en-US" altLang="zh-CN" dirty="0"/>
              <a:t>int Recursion(</a:t>
            </a:r>
            <a:r>
              <a:rPr lang="en-US" altLang="zh-CN" dirty="0" err="1"/>
              <a:t>e,f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if e==1</a:t>
            </a:r>
            <a:r>
              <a:rPr lang="zh-CN" altLang="en-US" dirty="0"/>
              <a:t>： </a:t>
            </a:r>
            <a:r>
              <a:rPr lang="en-US" altLang="zh-CN" dirty="0"/>
              <a:t> return f</a:t>
            </a:r>
          </a:p>
          <a:p>
            <a:r>
              <a:rPr lang="en-US" altLang="zh-CN" dirty="0"/>
              <a:t>    if f ==0</a:t>
            </a:r>
            <a:r>
              <a:rPr lang="zh-CN" altLang="en-US" dirty="0"/>
              <a:t>： </a:t>
            </a:r>
            <a:r>
              <a:rPr lang="en-US" altLang="zh-CN" dirty="0"/>
              <a:t> return 0</a:t>
            </a:r>
          </a:p>
          <a:p>
            <a:r>
              <a:rPr lang="en-US" altLang="zh-CN" dirty="0"/>
              <a:t>    int min=f;</a:t>
            </a:r>
          </a:p>
          <a:p>
            <a:r>
              <a:rPr lang="en-US" altLang="zh-CN" dirty="0"/>
              <a:t>    for </a:t>
            </a:r>
            <a:r>
              <a:rPr lang="en-US" altLang="zh-CN" dirty="0" err="1"/>
              <a:t>i</a:t>
            </a:r>
            <a:r>
              <a:rPr lang="en-US" altLang="zh-CN" dirty="0"/>
              <a:t>=1 to f</a:t>
            </a:r>
          </a:p>
          <a:p>
            <a:r>
              <a:rPr lang="en-US" altLang="zh-CN" dirty="0"/>
              <a:t>    	int </a:t>
            </a:r>
            <a:r>
              <a:rPr lang="en-US" altLang="zh-CN" dirty="0" err="1"/>
              <a:t>tmp_max</a:t>
            </a:r>
            <a:r>
              <a:rPr lang="en-US" altLang="zh-CN" dirty="0"/>
              <a:t>=1+ max(Recursion(e-1,i-1),Recursion(</a:t>
            </a:r>
            <a:r>
              <a:rPr lang="en-US" altLang="zh-CN" dirty="0" err="1"/>
              <a:t>e,f-i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 	if  </a:t>
            </a:r>
            <a:r>
              <a:rPr lang="en-US" altLang="zh-CN" dirty="0" err="1"/>
              <a:t>tmp_max</a:t>
            </a:r>
            <a:r>
              <a:rPr lang="en-US" altLang="zh-CN" dirty="0"/>
              <a:t>&lt;min</a:t>
            </a:r>
            <a:r>
              <a:rPr lang="zh-CN" altLang="en-US" dirty="0"/>
              <a:t>：</a:t>
            </a:r>
            <a:r>
              <a:rPr lang="en-US" altLang="zh-CN" dirty="0"/>
              <a:t> min=</a:t>
            </a:r>
            <a:r>
              <a:rPr lang="en-US" altLang="zh-CN" dirty="0" err="1"/>
              <a:t>tmp_max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return min;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D68AB93-DD68-EB96-4192-A50C9B8D630D}"/>
              </a:ext>
            </a:extLst>
          </p:cNvPr>
          <p:cNvSpPr/>
          <p:nvPr/>
        </p:nvSpPr>
        <p:spPr>
          <a:xfrm>
            <a:off x="493424" y="1712389"/>
            <a:ext cx="2651760" cy="619403"/>
          </a:xfrm>
          <a:prstGeom prst="rect">
            <a:avLst/>
          </a:prstGeom>
          <a:solidFill>
            <a:srgbClr val="D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0B462CE-3732-0944-2B62-DBCB2036EA21}"/>
              </a:ext>
            </a:extLst>
          </p:cNvPr>
          <p:cNvSpPr txBox="1"/>
          <p:nvPr/>
        </p:nvSpPr>
        <p:spPr>
          <a:xfrm>
            <a:off x="936502" y="1844367"/>
            <a:ext cx="1943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状态转移方程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C98A044-6E98-AAD6-55EA-71D7E4EB6D66}"/>
              </a:ext>
            </a:extLst>
          </p:cNvPr>
          <p:cNvSpPr/>
          <p:nvPr/>
        </p:nvSpPr>
        <p:spPr>
          <a:xfrm>
            <a:off x="3145184" y="1712389"/>
            <a:ext cx="6309360" cy="619403"/>
          </a:xfrm>
          <a:prstGeom prst="rect">
            <a:avLst/>
          </a:prstGeom>
          <a:solidFill>
            <a:schemeClr val="bg1"/>
          </a:solidFill>
          <a:ln>
            <a:solidFill>
              <a:srgbClr val="D23C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4C49A28-C267-4E84-3C40-DF9B095E3B7E}"/>
                  </a:ext>
                </a:extLst>
              </p:cNvPr>
              <p:cNvSpPr txBox="1"/>
              <p:nvPr/>
            </p:nvSpPr>
            <p:spPr>
              <a:xfrm>
                <a:off x="3349754" y="1807933"/>
                <a:ext cx="6274711" cy="486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T[e][f]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])}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4C49A28-C267-4E84-3C40-DF9B095E3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754" y="1807933"/>
                <a:ext cx="6274711" cy="486030"/>
              </a:xfrm>
              <a:prstGeom prst="rect">
                <a:avLst/>
              </a:prstGeom>
              <a:blipFill>
                <a:blip r:embed="rId5"/>
                <a:stretch>
                  <a:fillRect l="-875" t="-6329" b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4582AF31-ECBF-0BA6-1BFF-4C4DEBC89001}"/>
              </a:ext>
            </a:extLst>
          </p:cNvPr>
          <p:cNvSpPr txBox="1"/>
          <p:nvPr/>
        </p:nvSpPr>
        <p:spPr>
          <a:xfrm>
            <a:off x="6169572" y="297442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3" grpId="0"/>
      <p:bldP spid="35" grpId="0" animBg="1"/>
      <p:bldP spid="36" grpId="0"/>
      <p:bldP spid="37" grpId="0" animBg="1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/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D23C4B"/>
          </a:solidFill>
          <a:ln w="38100">
            <a:solidFill>
              <a:srgbClr val="D23C4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1" y="569481"/>
            <a:ext cx="618131" cy="618131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1724760" y="657873"/>
            <a:ext cx="17379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3.1  </a:t>
            </a:r>
            <a:r>
              <a:rPr lang="zh-CN" altLang="en-US" sz="2400" b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暴力法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48D573D-3FE7-DC19-DF66-B413B5181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157406"/>
              </p:ext>
            </p:extLst>
          </p:nvPr>
        </p:nvGraphicFramePr>
        <p:xfrm>
          <a:off x="1831898" y="1507143"/>
          <a:ext cx="8216880" cy="1616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688">
                  <a:extLst>
                    <a:ext uri="{9D8B030D-6E8A-4147-A177-3AD203B41FA5}">
                      <a16:colId xmlns:a16="http://schemas.microsoft.com/office/drawing/2014/main" val="2178877454"/>
                    </a:ext>
                  </a:extLst>
                </a:gridCol>
                <a:gridCol w="821688">
                  <a:extLst>
                    <a:ext uri="{9D8B030D-6E8A-4147-A177-3AD203B41FA5}">
                      <a16:colId xmlns:a16="http://schemas.microsoft.com/office/drawing/2014/main" val="1837207341"/>
                    </a:ext>
                  </a:extLst>
                </a:gridCol>
                <a:gridCol w="821688">
                  <a:extLst>
                    <a:ext uri="{9D8B030D-6E8A-4147-A177-3AD203B41FA5}">
                      <a16:colId xmlns:a16="http://schemas.microsoft.com/office/drawing/2014/main" val="3769692004"/>
                    </a:ext>
                  </a:extLst>
                </a:gridCol>
                <a:gridCol w="821688">
                  <a:extLst>
                    <a:ext uri="{9D8B030D-6E8A-4147-A177-3AD203B41FA5}">
                      <a16:colId xmlns:a16="http://schemas.microsoft.com/office/drawing/2014/main" val="3146097348"/>
                    </a:ext>
                  </a:extLst>
                </a:gridCol>
                <a:gridCol w="821688">
                  <a:extLst>
                    <a:ext uri="{9D8B030D-6E8A-4147-A177-3AD203B41FA5}">
                      <a16:colId xmlns:a16="http://schemas.microsoft.com/office/drawing/2014/main" val="137931768"/>
                    </a:ext>
                  </a:extLst>
                </a:gridCol>
                <a:gridCol w="821688">
                  <a:extLst>
                    <a:ext uri="{9D8B030D-6E8A-4147-A177-3AD203B41FA5}">
                      <a16:colId xmlns:a16="http://schemas.microsoft.com/office/drawing/2014/main" val="3928424938"/>
                    </a:ext>
                  </a:extLst>
                </a:gridCol>
                <a:gridCol w="821688">
                  <a:extLst>
                    <a:ext uri="{9D8B030D-6E8A-4147-A177-3AD203B41FA5}">
                      <a16:colId xmlns:a16="http://schemas.microsoft.com/office/drawing/2014/main" val="4008743818"/>
                    </a:ext>
                  </a:extLst>
                </a:gridCol>
                <a:gridCol w="821688">
                  <a:extLst>
                    <a:ext uri="{9D8B030D-6E8A-4147-A177-3AD203B41FA5}">
                      <a16:colId xmlns:a16="http://schemas.microsoft.com/office/drawing/2014/main" val="1965967196"/>
                    </a:ext>
                  </a:extLst>
                </a:gridCol>
                <a:gridCol w="821688">
                  <a:extLst>
                    <a:ext uri="{9D8B030D-6E8A-4147-A177-3AD203B41FA5}">
                      <a16:colId xmlns:a16="http://schemas.microsoft.com/office/drawing/2014/main" val="1581179855"/>
                    </a:ext>
                  </a:extLst>
                </a:gridCol>
                <a:gridCol w="821688">
                  <a:extLst>
                    <a:ext uri="{9D8B030D-6E8A-4147-A177-3AD203B41FA5}">
                      <a16:colId xmlns:a16="http://schemas.microsoft.com/office/drawing/2014/main" val="3576965273"/>
                    </a:ext>
                  </a:extLst>
                </a:gridCol>
              </a:tblGrid>
              <a:tr h="237723"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e\f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39500868"/>
                  </a:ext>
                </a:extLst>
              </a:tr>
              <a:tr h="2341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737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1659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3667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46397967"/>
                  </a:ext>
                </a:extLst>
              </a:tr>
              <a:tr h="2341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1055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2385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5617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12948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00871099"/>
                  </a:ext>
                </a:extLst>
              </a:tr>
              <a:tr h="2341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422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938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5693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15042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36359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62258680"/>
                  </a:ext>
                </a:extLst>
              </a:tr>
              <a:tr h="2341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665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1691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4455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11506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29708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76956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61008512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25133564-3AD8-83C9-CA57-898BD100E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038" y="3377343"/>
            <a:ext cx="5503924" cy="330821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7AF9870-AC86-EB35-E00A-A401CF4940E4}"/>
              </a:ext>
            </a:extLst>
          </p:cNvPr>
          <p:cNvSpPr txBox="1"/>
          <p:nvPr/>
        </p:nvSpPr>
        <p:spPr>
          <a:xfrm>
            <a:off x="8982820" y="5654581"/>
            <a:ext cx="3209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 err="1"/>
              <a:t>leetcode</a:t>
            </a:r>
            <a:r>
              <a:rPr lang="zh-CN" altLang="en-US" dirty="0"/>
              <a:t>测试在限制时间内能处理的最大规模为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e=3 f=25</a:t>
            </a:r>
          </a:p>
        </p:txBody>
      </p:sp>
    </p:spTree>
    <p:extLst>
      <p:ext uri="{BB962C8B-B14F-4D97-AF65-F5344CB8AC3E}">
        <p14:creationId xmlns:p14="http://schemas.microsoft.com/office/powerpoint/2010/main" val="23491130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/>
          <p:cNvSpPr/>
          <p:nvPr/>
        </p:nvSpPr>
        <p:spPr>
          <a:xfrm>
            <a:off x="415013" y="503442"/>
            <a:ext cx="525426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D23C4B"/>
          </a:solidFill>
          <a:ln w="38100">
            <a:solidFill>
              <a:srgbClr val="D23C4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1" y="569481"/>
            <a:ext cx="618131" cy="618131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1724760" y="657873"/>
            <a:ext cx="35173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3.2  </a:t>
            </a:r>
            <a:r>
              <a:rPr lang="zh-CN" altLang="en-US" sz="2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自顶向下</a:t>
            </a:r>
            <a:r>
              <a:rPr lang="en-US" altLang="zh-CN" sz="2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——</a:t>
            </a:r>
            <a:r>
              <a:rPr lang="zh-CN" altLang="en-US" sz="2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带备忘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96575" y="1855084"/>
            <a:ext cx="3665218" cy="2066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A31C2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思想</a:t>
            </a:r>
            <a:endParaRPr lang="en-US" altLang="zh-CN" sz="2000" b="1" dirty="0">
              <a:solidFill>
                <a:srgbClr val="A31C2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观察这颗递归树，你会发现存在</a:t>
            </a:r>
            <a:r>
              <a:rPr lang="zh-CN" altLang="en-US" sz="1600" b="1" i="0" dirty="0">
                <a:solidFill>
                  <a:srgbClr val="121212"/>
                </a:solidFill>
                <a:effectLst/>
                <a:latin typeface="-apple-system"/>
              </a:rPr>
              <a:t>大量重复计算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，所以这个递归算法</a:t>
            </a: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效率低。</a:t>
            </a:r>
            <a:endParaRPr lang="en-US" altLang="zh-CN" sz="16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设置一个二维数组作为备忘录，算过的答案填入备忘录中，下次直接查找。</a:t>
            </a:r>
            <a:endParaRPr lang="en-US" altLang="zh-CN" sz="160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9BAEC94-D244-DE1D-BFA4-F1FE781AD9B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9" t="7932" r="3954" b="26362"/>
          <a:stretch/>
        </p:blipFill>
        <p:spPr>
          <a:xfrm rot="21401737">
            <a:off x="4322604" y="1872908"/>
            <a:ext cx="8084804" cy="449947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1140A9D-36AA-277B-A922-FC43EFAC92B3}"/>
              </a:ext>
            </a:extLst>
          </p:cNvPr>
          <p:cNvSpPr txBox="1"/>
          <p:nvPr/>
        </p:nvSpPr>
        <p:spPr>
          <a:xfrm>
            <a:off x="786063" y="4972690"/>
            <a:ext cx="2472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空间复杂度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O(</a:t>
            </a:r>
            <a:r>
              <a:rPr lang="en-US" altLang="zh-CN" dirty="0" err="1">
                <a:solidFill>
                  <a:srgbClr val="262626"/>
                </a:solidFill>
                <a:latin typeface="Helvetica" panose="020B0604020202020204" pitchFamily="34" charset="0"/>
              </a:rPr>
              <a:t>ef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7F1392-FD3B-E800-D903-F2310E664D4D}"/>
              </a:ext>
            </a:extLst>
          </p:cNvPr>
          <p:cNvSpPr txBox="1"/>
          <p:nvPr/>
        </p:nvSpPr>
        <p:spPr>
          <a:xfrm>
            <a:off x="786063" y="5342022"/>
            <a:ext cx="2357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时间复杂度从 </a:t>
            </a:r>
            <a:r>
              <a:rPr lang="en-US" altLang="zh-CN" b="0" dirty="0">
                <a:solidFill>
                  <a:srgbClr val="262626"/>
                </a:solidFill>
                <a:effectLst/>
                <a:latin typeface="KaTeX_Main"/>
              </a:rPr>
              <a:t>O(</a:t>
            </a:r>
            <a:r>
              <a:rPr lang="en-US" altLang="zh-CN" dirty="0">
                <a:solidFill>
                  <a:srgbClr val="262626"/>
                </a:solidFill>
                <a:latin typeface="KaTeX_Main"/>
              </a:rPr>
              <a:t>ef</a:t>
            </a:r>
            <a:r>
              <a:rPr lang="en-US" altLang="zh-CN" b="0" dirty="0">
                <a:solidFill>
                  <a:srgbClr val="262626"/>
                </a:solidFill>
                <a:effectLst/>
                <a:latin typeface="KaTeX_Main"/>
              </a:rPr>
              <a:t>^2)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257D1E0-18CF-57CA-BD49-A7F8C9EF669A}"/>
              </a:ext>
            </a:extLst>
          </p:cNvPr>
          <p:cNvSpPr/>
          <p:nvPr/>
        </p:nvSpPr>
        <p:spPr>
          <a:xfrm>
            <a:off x="5891349" y="5711354"/>
            <a:ext cx="875211" cy="389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57D2A9E-BFBC-5E09-1995-B90A16A9062D}"/>
              </a:ext>
            </a:extLst>
          </p:cNvPr>
          <p:cNvSpPr/>
          <p:nvPr/>
        </p:nvSpPr>
        <p:spPr>
          <a:xfrm>
            <a:off x="7927400" y="4122645"/>
            <a:ext cx="875211" cy="389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5EB1DEB-7443-BF77-570A-FF3A3D04F5E2}"/>
              </a:ext>
            </a:extLst>
          </p:cNvPr>
          <p:cNvSpPr/>
          <p:nvPr/>
        </p:nvSpPr>
        <p:spPr>
          <a:xfrm>
            <a:off x="6947684" y="5812971"/>
            <a:ext cx="875211" cy="2873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1B199FC-AE5C-C5C3-4999-BB2AE58FCD94}"/>
              </a:ext>
            </a:extLst>
          </p:cNvPr>
          <p:cNvSpPr/>
          <p:nvPr/>
        </p:nvSpPr>
        <p:spPr>
          <a:xfrm>
            <a:off x="9021167" y="4072844"/>
            <a:ext cx="875211" cy="4388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60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/>
      <p:bldP spid="5" grpId="0"/>
      <p:bldP spid="7" grpId="0" animBg="1"/>
      <p:bldP spid="9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/>
          <p:cNvSpPr/>
          <p:nvPr/>
        </p:nvSpPr>
        <p:spPr>
          <a:xfrm>
            <a:off x="415013" y="503442"/>
            <a:ext cx="525426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D23C4B"/>
          </a:solidFill>
          <a:ln w="38100">
            <a:solidFill>
              <a:srgbClr val="D23C4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1" y="569481"/>
            <a:ext cx="618131" cy="618131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1724760" y="657873"/>
            <a:ext cx="35173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3.2  </a:t>
            </a:r>
            <a:r>
              <a:rPr lang="zh-CN" altLang="en-US" sz="2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自顶向下</a:t>
            </a:r>
            <a:r>
              <a:rPr lang="en-US" altLang="zh-CN" sz="2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——</a:t>
            </a:r>
            <a:r>
              <a:rPr lang="zh-CN" altLang="en-US" sz="2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带备忘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16C1233-ABD5-6662-AFC3-C0A9B5EF4280}"/>
              </a:ext>
            </a:extLst>
          </p:cNvPr>
          <p:cNvSpPr txBox="1"/>
          <p:nvPr/>
        </p:nvSpPr>
        <p:spPr>
          <a:xfrm>
            <a:off x="830869" y="2229809"/>
            <a:ext cx="882240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A31C2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伪代码</a:t>
            </a:r>
            <a:endParaRPr lang="en-US" altLang="zh-CN" b="1" dirty="0">
              <a:solidFill>
                <a:srgbClr val="A31C2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zh-CN" altLang="en-US" dirty="0"/>
          </a:p>
          <a:p>
            <a:r>
              <a:rPr lang="en-US" altLang="zh-CN" dirty="0"/>
              <a:t>M[][]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Recursion_Memory</a:t>
            </a:r>
            <a:r>
              <a:rPr lang="en-US" altLang="zh-CN" dirty="0"/>
              <a:t>(</a:t>
            </a:r>
            <a:r>
              <a:rPr lang="en-US" altLang="zh-CN" dirty="0" err="1"/>
              <a:t>e,f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if e==1</a:t>
            </a:r>
            <a:r>
              <a:rPr lang="zh-CN" altLang="en-US" dirty="0"/>
              <a:t>： </a:t>
            </a:r>
            <a:r>
              <a:rPr lang="en-US" altLang="zh-CN" dirty="0"/>
              <a:t> return f</a:t>
            </a:r>
          </a:p>
          <a:p>
            <a:r>
              <a:rPr lang="en-US" altLang="zh-CN" dirty="0"/>
              <a:t>    if f ==0</a:t>
            </a:r>
            <a:r>
              <a:rPr lang="zh-CN" altLang="en-US" dirty="0"/>
              <a:t>： </a:t>
            </a:r>
            <a:r>
              <a:rPr lang="en-US" altLang="zh-CN" dirty="0"/>
              <a:t> return 0</a:t>
            </a:r>
          </a:p>
          <a:p>
            <a:r>
              <a:rPr lang="en-US" altLang="zh-CN" dirty="0"/>
              <a:t>    if M[e][f]!=0   return M[e][f]</a:t>
            </a:r>
          </a:p>
          <a:p>
            <a:r>
              <a:rPr lang="en-US" altLang="zh-CN" dirty="0"/>
              <a:t>    int min=f;</a:t>
            </a:r>
          </a:p>
          <a:p>
            <a:r>
              <a:rPr lang="en-US" altLang="zh-CN" dirty="0"/>
              <a:t>    for </a:t>
            </a:r>
            <a:r>
              <a:rPr lang="en-US" altLang="zh-CN" dirty="0" err="1"/>
              <a:t>i</a:t>
            </a:r>
            <a:r>
              <a:rPr lang="en-US" altLang="zh-CN" dirty="0"/>
              <a:t>=1 to f</a:t>
            </a:r>
          </a:p>
          <a:p>
            <a:r>
              <a:rPr lang="en-US" altLang="zh-CN" dirty="0"/>
              <a:t>    	int </a:t>
            </a:r>
            <a:r>
              <a:rPr lang="en-US" altLang="zh-CN" dirty="0" err="1"/>
              <a:t>tmp_max</a:t>
            </a:r>
            <a:r>
              <a:rPr lang="en-US" altLang="zh-CN" dirty="0"/>
              <a:t>=1+ max(</a:t>
            </a:r>
            <a:r>
              <a:rPr lang="en-US" altLang="zh-CN" dirty="0" err="1"/>
              <a:t>Recursion_Memory</a:t>
            </a:r>
            <a:r>
              <a:rPr lang="en-US" altLang="zh-CN" dirty="0"/>
              <a:t>(e-1,i-1), </a:t>
            </a:r>
            <a:r>
              <a:rPr lang="en-US" altLang="zh-CN" dirty="0" err="1"/>
              <a:t>Recursion_Memory</a:t>
            </a:r>
            <a:r>
              <a:rPr lang="en-US" altLang="zh-CN" dirty="0"/>
              <a:t>(</a:t>
            </a:r>
            <a:r>
              <a:rPr lang="en-US" altLang="zh-CN" dirty="0" err="1"/>
              <a:t>e,f-i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 	if  </a:t>
            </a:r>
            <a:r>
              <a:rPr lang="en-US" altLang="zh-CN" dirty="0" err="1"/>
              <a:t>tmp_max</a:t>
            </a:r>
            <a:r>
              <a:rPr lang="en-US" altLang="zh-CN" dirty="0"/>
              <a:t>&lt;min</a:t>
            </a:r>
            <a:r>
              <a:rPr lang="zh-CN" altLang="en-US" dirty="0"/>
              <a:t>：</a:t>
            </a:r>
            <a:r>
              <a:rPr lang="en-US" altLang="zh-CN" dirty="0"/>
              <a:t> min=</a:t>
            </a:r>
            <a:r>
              <a:rPr lang="en-US" altLang="zh-CN" dirty="0" err="1"/>
              <a:t>tmp_max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M[e][f]=min;</a:t>
            </a:r>
          </a:p>
          <a:p>
            <a:r>
              <a:rPr lang="en-US" altLang="zh-CN" dirty="0"/>
              <a:t>    return min;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6E74BAA-96BE-829D-ACFA-51E0055D0BBE}"/>
              </a:ext>
            </a:extLst>
          </p:cNvPr>
          <p:cNvSpPr/>
          <p:nvPr/>
        </p:nvSpPr>
        <p:spPr>
          <a:xfrm>
            <a:off x="994501" y="3830855"/>
            <a:ext cx="3336867" cy="42351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B606166-5387-A69C-6C17-D0EA379A0FF7}"/>
              </a:ext>
            </a:extLst>
          </p:cNvPr>
          <p:cNvSpPr/>
          <p:nvPr/>
        </p:nvSpPr>
        <p:spPr>
          <a:xfrm>
            <a:off x="994501" y="5311346"/>
            <a:ext cx="1931582" cy="2406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52A39BE-14DB-5C64-9D31-81690C31D352}"/>
              </a:ext>
            </a:extLst>
          </p:cNvPr>
          <p:cNvSpPr/>
          <p:nvPr/>
        </p:nvSpPr>
        <p:spPr>
          <a:xfrm>
            <a:off x="781706" y="2759782"/>
            <a:ext cx="893891" cy="39584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5182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1" y="569481"/>
            <a:ext cx="618131" cy="618131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1724760" y="657873"/>
            <a:ext cx="2045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3.1  </a:t>
            </a:r>
            <a:r>
              <a:rPr lang="zh-CN" altLang="en-US" sz="2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自顶向下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AC4603DC-4372-6C43-0F6A-3B9691638322}"/>
              </a:ext>
            </a:extLst>
          </p:cNvPr>
          <p:cNvSpPr/>
          <p:nvPr/>
        </p:nvSpPr>
        <p:spPr>
          <a:xfrm>
            <a:off x="415013" y="503442"/>
            <a:ext cx="525426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D23C4B"/>
          </a:solidFill>
          <a:ln w="38100">
            <a:solidFill>
              <a:srgbClr val="D23C4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03E128F-79B2-115A-75AD-BA1F7BAC28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1" y="569481"/>
            <a:ext cx="618131" cy="618131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432B2BDB-6251-CA4D-3F86-737443B43EA1}"/>
              </a:ext>
            </a:extLst>
          </p:cNvPr>
          <p:cNvSpPr/>
          <p:nvPr/>
        </p:nvSpPr>
        <p:spPr>
          <a:xfrm>
            <a:off x="1724760" y="657873"/>
            <a:ext cx="35173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3.2  </a:t>
            </a:r>
            <a:r>
              <a:rPr lang="zh-CN" altLang="en-US" sz="2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自顶向下</a:t>
            </a:r>
            <a:r>
              <a:rPr lang="en-US" altLang="zh-CN" sz="2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——</a:t>
            </a:r>
            <a:r>
              <a:rPr lang="zh-CN" altLang="en-US" sz="2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带备忘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23" name="表格 4">
            <a:extLst>
              <a:ext uri="{FF2B5EF4-FFF2-40B4-BE49-F238E27FC236}">
                <a16:creationId xmlns:a16="http://schemas.microsoft.com/office/drawing/2014/main" id="{6736DF1B-860C-763A-2D0C-76CCB5086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001456"/>
              </p:ext>
            </p:extLst>
          </p:nvPr>
        </p:nvGraphicFramePr>
        <p:xfrm>
          <a:off x="5781408" y="363754"/>
          <a:ext cx="6391530" cy="1779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170">
                  <a:extLst>
                    <a:ext uri="{9D8B030D-6E8A-4147-A177-3AD203B41FA5}">
                      <a16:colId xmlns:a16="http://schemas.microsoft.com/office/drawing/2014/main" val="2178877454"/>
                    </a:ext>
                  </a:extLst>
                </a:gridCol>
                <a:gridCol w="710170">
                  <a:extLst>
                    <a:ext uri="{9D8B030D-6E8A-4147-A177-3AD203B41FA5}">
                      <a16:colId xmlns:a16="http://schemas.microsoft.com/office/drawing/2014/main" val="1837207341"/>
                    </a:ext>
                  </a:extLst>
                </a:gridCol>
                <a:gridCol w="710170">
                  <a:extLst>
                    <a:ext uri="{9D8B030D-6E8A-4147-A177-3AD203B41FA5}">
                      <a16:colId xmlns:a16="http://schemas.microsoft.com/office/drawing/2014/main" val="3769692004"/>
                    </a:ext>
                  </a:extLst>
                </a:gridCol>
                <a:gridCol w="710170">
                  <a:extLst>
                    <a:ext uri="{9D8B030D-6E8A-4147-A177-3AD203B41FA5}">
                      <a16:colId xmlns:a16="http://schemas.microsoft.com/office/drawing/2014/main" val="3146097348"/>
                    </a:ext>
                  </a:extLst>
                </a:gridCol>
                <a:gridCol w="710170">
                  <a:extLst>
                    <a:ext uri="{9D8B030D-6E8A-4147-A177-3AD203B41FA5}">
                      <a16:colId xmlns:a16="http://schemas.microsoft.com/office/drawing/2014/main" val="137931768"/>
                    </a:ext>
                  </a:extLst>
                </a:gridCol>
                <a:gridCol w="710170">
                  <a:extLst>
                    <a:ext uri="{9D8B030D-6E8A-4147-A177-3AD203B41FA5}">
                      <a16:colId xmlns:a16="http://schemas.microsoft.com/office/drawing/2014/main" val="3928424938"/>
                    </a:ext>
                  </a:extLst>
                </a:gridCol>
                <a:gridCol w="710170">
                  <a:extLst>
                    <a:ext uri="{9D8B030D-6E8A-4147-A177-3AD203B41FA5}">
                      <a16:colId xmlns:a16="http://schemas.microsoft.com/office/drawing/2014/main" val="4008743818"/>
                    </a:ext>
                  </a:extLst>
                </a:gridCol>
                <a:gridCol w="710170">
                  <a:extLst>
                    <a:ext uri="{9D8B030D-6E8A-4147-A177-3AD203B41FA5}">
                      <a16:colId xmlns:a16="http://schemas.microsoft.com/office/drawing/2014/main" val="1965967196"/>
                    </a:ext>
                  </a:extLst>
                </a:gridCol>
                <a:gridCol w="710170">
                  <a:extLst>
                    <a:ext uri="{9D8B030D-6E8A-4147-A177-3AD203B41FA5}">
                      <a16:colId xmlns:a16="http://schemas.microsoft.com/office/drawing/2014/main" val="1581179855"/>
                    </a:ext>
                  </a:extLst>
                </a:gridCol>
              </a:tblGrid>
              <a:tr h="328569"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e\f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6000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7000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8000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9000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39500868"/>
                  </a:ext>
                </a:extLst>
              </a:tr>
              <a:tr h="277546"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807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1400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2168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3149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4279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5610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7183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6397967"/>
                  </a:ext>
                </a:extLst>
              </a:tr>
              <a:tr h="546681"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1284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2373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3635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5251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7158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9432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12074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0871099"/>
                  </a:ext>
                </a:extLst>
              </a:tr>
              <a:tr h="546681"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70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875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1843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3295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5252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7554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10233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13499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17069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225868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8323F56D-0929-036E-2669-DB71E66E0BE9}"/>
              </a:ext>
            </a:extLst>
          </p:cNvPr>
          <p:cNvSpPr txBox="1"/>
          <p:nvPr/>
        </p:nvSpPr>
        <p:spPr>
          <a:xfrm>
            <a:off x="2017763" y="6249854"/>
            <a:ext cx="815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 err="1"/>
              <a:t>leetcode</a:t>
            </a:r>
            <a:r>
              <a:rPr lang="zh-CN" altLang="en-US" dirty="0"/>
              <a:t>测试在限制时间内能处理的最大规模为</a:t>
            </a:r>
            <a:r>
              <a:rPr lang="en-US" altLang="zh-CN" dirty="0"/>
              <a:t> : e=5 f=10000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ECB093-5352-7382-042A-734F45EB3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37" y="2408050"/>
            <a:ext cx="5335771" cy="36150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A4FD47-2D30-BC0E-6879-1E7946034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0278" y="2408049"/>
            <a:ext cx="5658167" cy="35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29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/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D23C4B"/>
          </a:solidFill>
          <a:ln w="38100">
            <a:solidFill>
              <a:srgbClr val="D23C4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1" y="569481"/>
            <a:ext cx="618131" cy="618131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1724760" y="657873"/>
            <a:ext cx="2045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3.3  </a:t>
            </a:r>
            <a:r>
              <a:rPr lang="zh-CN" altLang="en-US" sz="2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自底向上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02716" y="1778665"/>
            <a:ext cx="3709924" cy="1699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A31C2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思想</a:t>
            </a:r>
            <a:endParaRPr lang="en-US" altLang="zh-CN" sz="2000" b="1" dirty="0">
              <a:solidFill>
                <a:srgbClr val="A31C2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提前打表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T[1][0]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开始，把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T[e][f]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之前的提前全部算好，直接用。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不递归了。</a:t>
            </a:r>
            <a:endParaRPr lang="en-US" altLang="zh-CN" sz="16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F9CC4B4-B676-E592-B3DC-420C11A0BD45}"/>
              </a:ext>
            </a:extLst>
          </p:cNvPr>
          <p:cNvSpPr txBox="1"/>
          <p:nvPr/>
        </p:nvSpPr>
        <p:spPr>
          <a:xfrm>
            <a:off x="6782141" y="1253653"/>
            <a:ext cx="559904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A31C2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伪代码</a:t>
            </a:r>
            <a:endParaRPr lang="en-US" altLang="zh-CN" b="1" dirty="0">
              <a:solidFill>
                <a:srgbClr val="A31C2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dirty="0"/>
              <a:t>void table( </a:t>
            </a:r>
            <a:r>
              <a:rPr lang="en-US" altLang="zh-CN" dirty="0" err="1"/>
              <a:t>i</a:t>
            </a:r>
            <a:r>
              <a:rPr lang="en-US" altLang="zh-CN" dirty="0"/>
              <a:t>, j) {</a:t>
            </a:r>
          </a:p>
          <a:p>
            <a:r>
              <a:rPr lang="en-US" altLang="zh-CN" dirty="0"/>
              <a:t>    int min = j;</a:t>
            </a:r>
          </a:p>
          <a:p>
            <a:r>
              <a:rPr lang="en-US" altLang="zh-CN" dirty="0"/>
              <a:t>    for  k = 1 to j:</a:t>
            </a:r>
          </a:p>
          <a:p>
            <a:r>
              <a:rPr lang="en-US" altLang="zh-CN" dirty="0"/>
              <a:t>          int </a:t>
            </a:r>
            <a:r>
              <a:rPr lang="en-US" altLang="zh-CN" dirty="0" err="1"/>
              <a:t>tmp_max</a:t>
            </a:r>
            <a:r>
              <a:rPr lang="en-US" altLang="zh-CN" dirty="0"/>
              <a:t> = max(T[</a:t>
            </a:r>
            <a:r>
              <a:rPr lang="en-US" altLang="zh-CN" dirty="0" err="1"/>
              <a:t>i</a:t>
            </a:r>
            <a:r>
              <a:rPr lang="en-US" altLang="zh-CN" dirty="0"/>
              <a:t> - 1][k - 1], T[</a:t>
            </a:r>
            <a:r>
              <a:rPr lang="en-US" altLang="zh-CN" dirty="0" err="1"/>
              <a:t>i</a:t>
            </a:r>
            <a:r>
              <a:rPr lang="en-US" altLang="zh-CN" dirty="0"/>
              <a:t>][j - k]) + 1;</a:t>
            </a:r>
          </a:p>
          <a:p>
            <a:r>
              <a:rPr lang="en-US" altLang="zh-CN" dirty="0"/>
              <a:t>          if  </a:t>
            </a:r>
            <a:r>
              <a:rPr lang="en-US" altLang="zh-CN" dirty="0" err="1"/>
              <a:t>tmp_max</a:t>
            </a:r>
            <a:r>
              <a:rPr lang="en-US" altLang="zh-CN" dirty="0"/>
              <a:t> &lt; min: min = </a:t>
            </a:r>
            <a:r>
              <a:rPr lang="en-US" altLang="zh-CN" dirty="0" err="1"/>
              <a:t>tmp_max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T[</a:t>
            </a:r>
            <a:r>
              <a:rPr lang="en-US" altLang="zh-CN" dirty="0" err="1"/>
              <a:t>i</a:t>
            </a:r>
            <a:r>
              <a:rPr lang="en-US" altLang="zh-CN" dirty="0"/>
              <a:t>][j] = min;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NO_Recursion</a:t>
            </a:r>
            <a:r>
              <a:rPr lang="en-US" altLang="zh-CN" dirty="0"/>
              <a:t>(int e, int f) {</a:t>
            </a:r>
          </a:p>
          <a:p>
            <a:r>
              <a:rPr lang="en-US" altLang="zh-CN" dirty="0"/>
              <a:t>    for </a:t>
            </a:r>
            <a:r>
              <a:rPr lang="en-US" altLang="zh-CN" dirty="0" err="1"/>
              <a:t>i</a:t>
            </a:r>
            <a:r>
              <a:rPr lang="en-US" altLang="zh-CN" dirty="0"/>
              <a:t> = 0 to f:</a:t>
            </a:r>
          </a:p>
          <a:p>
            <a:r>
              <a:rPr lang="en-US" altLang="zh-CN" dirty="0"/>
              <a:t>        T[1][</a:t>
            </a:r>
            <a:r>
              <a:rPr lang="en-US" altLang="zh-CN" dirty="0" err="1"/>
              <a:t>i</a:t>
            </a:r>
            <a:r>
              <a:rPr lang="en-US" altLang="zh-CN" dirty="0"/>
              <a:t>] = 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en-US" altLang="zh-CN" dirty="0"/>
              <a:t>    for </a:t>
            </a:r>
            <a:r>
              <a:rPr lang="en-US" altLang="zh-CN" dirty="0" err="1"/>
              <a:t>i</a:t>
            </a:r>
            <a:r>
              <a:rPr lang="en-US" altLang="zh-CN" dirty="0"/>
              <a:t> = 0 to e:</a:t>
            </a:r>
          </a:p>
          <a:p>
            <a:r>
              <a:rPr lang="en-US" altLang="zh-CN" dirty="0"/>
              <a:t>        T[</a:t>
            </a:r>
            <a:r>
              <a:rPr lang="en-US" altLang="zh-CN" dirty="0" err="1"/>
              <a:t>i</a:t>
            </a:r>
            <a:r>
              <a:rPr lang="en-US" altLang="zh-CN" dirty="0"/>
              <a:t>][0] = 0;</a:t>
            </a:r>
          </a:p>
          <a:p>
            <a:r>
              <a:rPr lang="en-US" altLang="zh-CN" dirty="0"/>
              <a:t>    for  </a:t>
            </a:r>
            <a:r>
              <a:rPr lang="en-US" altLang="zh-CN" dirty="0" err="1"/>
              <a:t>i</a:t>
            </a:r>
            <a:r>
              <a:rPr lang="en-US" altLang="zh-CN" dirty="0"/>
              <a:t> = 2 to  e:</a:t>
            </a:r>
          </a:p>
          <a:p>
            <a:r>
              <a:rPr lang="en-US" altLang="zh-CN" dirty="0"/>
              <a:t>        for j=1 to  f:</a:t>
            </a:r>
          </a:p>
          <a:p>
            <a:r>
              <a:rPr lang="en-US" altLang="zh-CN" dirty="0"/>
              <a:t>            table(</a:t>
            </a:r>
            <a:r>
              <a:rPr lang="en-US" altLang="zh-CN" dirty="0" err="1"/>
              <a:t>i</a:t>
            </a:r>
            <a:r>
              <a:rPr lang="en-US" altLang="zh-CN" dirty="0"/>
              <a:t>, j);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T[e][f]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185B1F7-4802-01FF-EEBF-7519F6A7D2E6}"/>
              </a:ext>
            </a:extLst>
          </p:cNvPr>
          <p:cNvSpPr txBox="1"/>
          <p:nvPr/>
        </p:nvSpPr>
        <p:spPr>
          <a:xfrm>
            <a:off x="994501" y="4373700"/>
            <a:ext cx="2472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空间复杂度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O(</a:t>
            </a:r>
            <a:r>
              <a:rPr lang="en-US" altLang="zh-CN" b="0" i="0" dirty="0" err="1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ef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)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CE32752-C3EC-10F1-E38D-38665BBC6FC9}"/>
              </a:ext>
            </a:extLst>
          </p:cNvPr>
          <p:cNvSpPr txBox="1"/>
          <p:nvPr/>
        </p:nvSpPr>
        <p:spPr>
          <a:xfrm>
            <a:off x="994501" y="4743032"/>
            <a:ext cx="2357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时间复杂度从 </a:t>
            </a:r>
            <a:r>
              <a:rPr lang="en-US" altLang="zh-CN" b="0" dirty="0">
                <a:solidFill>
                  <a:srgbClr val="262626"/>
                </a:solidFill>
                <a:effectLst/>
                <a:latin typeface="KaTeX_Main"/>
              </a:rPr>
              <a:t>O(</a:t>
            </a:r>
            <a:r>
              <a:rPr lang="en-US" altLang="zh-CN" dirty="0">
                <a:solidFill>
                  <a:srgbClr val="262626"/>
                </a:solidFill>
                <a:latin typeface="KaTeX_Main"/>
              </a:rPr>
              <a:t>ef</a:t>
            </a:r>
            <a:r>
              <a:rPr lang="en-US" altLang="zh-CN" b="0" dirty="0">
                <a:solidFill>
                  <a:srgbClr val="262626"/>
                </a:solidFill>
                <a:effectLst/>
                <a:latin typeface="KaTeX_Main"/>
              </a:rPr>
              <a:t>^2)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32E5BE9-ECE9-6F03-1FA2-5B775CB04B54}"/>
              </a:ext>
            </a:extLst>
          </p:cNvPr>
          <p:cNvSpPr/>
          <p:nvPr/>
        </p:nvSpPr>
        <p:spPr>
          <a:xfrm>
            <a:off x="6905297" y="4866290"/>
            <a:ext cx="2753710" cy="8828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156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/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D23C4B"/>
          </a:solidFill>
          <a:ln w="38100">
            <a:solidFill>
              <a:srgbClr val="D23C4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1" y="569481"/>
            <a:ext cx="618131" cy="618131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1724760" y="657873"/>
            <a:ext cx="1976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3.3 </a:t>
            </a:r>
            <a:r>
              <a:rPr lang="zh-CN" altLang="en-US" sz="2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自底向上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BE5B48D4-3995-B101-B390-B11102EA1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258860"/>
              </p:ext>
            </p:extLst>
          </p:nvPr>
        </p:nvGraphicFramePr>
        <p:xfrm>
          <a:off x="4792823" y="249452"/>
          <a:ext cx="7395192" cy="1315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688">
                  <a:extLst>
                    <a:ext uri="{9D8B030D-6E8A-4147-A177-3AD203B41FA5}">
                      <a16:colId xmlns:a16="http://schemas.microsoft.com/office/drawing/2014/main" val="2178877454"/>
                    </a:ext>
                  </a:extLst>
                </a:gridCol>
                <a:gridCol w="821688">
                  <a:extLst>
                    <a:ext uri="{9D8B030D-6E8A-4147-A177-3AD203B41FA5}">
                      <a16:colId xmlns:a16="http://schemas.microsoft.com/office/drawing/2014/main" val="1837207341"/>
                    </a:ext>
                  </a:extLst>
                </a:gridCol>
                <a:gridCol w="821688">
                  <a:extLst>
                    <a:ext uri="{9D8B030D-6E8A-4147-A177-3AD203B41FA5}">
                      <a16:colId xmlns:a16="http://schemas.microsoft.com/office/drawing/2014/main" val="3769692004"/>
                    </a:ext>
                  </a:extLst>
                </a:gridCol>
                <a:gridCol w="821688">
                  <a:extLst>
                    <a:ext uri="{9D8B030D-6E8A-4147-A177-3AD203B41FA5}">
                      <a16:colId xmlns:a16="http://schemas.microsoft.com/office/drawing/2014/main" val="3146097348"/>
                    </a:ext>
                  </a:extLst>
                </a:gridCol>
                <a:gridCol w="821688">
                  <a:extLst>
                    <a:ext uri="{9D8B030D-6E8A-4147-A177-3AD203B41FA5}">
                      <a16:colId xmlns:a16="http://schemas.microsoft.com/office/drawing/2014/main" val="137931768"/>
                    </a:ext>
                  </a:extLst>
                </a:gridCol>
                <a:gridCol w="821688">
                  <a:extLst>
                    <a:ext uri="{9D8B030D-6E8A-4147-A177-3AD203B41FA5}">
                      <a16:colId xmlns:a16="http://schemas.microsoft.com/office/drawing/2014/main" val="3928424938"/>
                    </a:ext>
                  </a:extLst>
                </a:gridCol>
                <a:gridCol w="821688">
                  <a:extLst>
                    <a:ext uri="{9D8B030D-6E8A-4147-A177-3AD203B41FA5}">
                      <a16:colId xmlns:a16="http://schemas.microsoft.com/office/drawing/2014/main" val="4008743818"/>
                    </a:ext>
                  </a:extLst>
                </a:gridCol>
                <a:gridCol w="821688">
                  <a:extLst>
                    <a:ext uri="{9D8B030D-6E8A-4147-A177-3AD203B41FA5}">
                      <a16:colId xmlns:a16="http://schemas.microsoft.com/office/drawing/2014/main" val="1965967196"/>
                    </a:ext>
                  </a:extLst>
                </a:gridCol>
                <a:gridCol w="821688">
                  <a:extLst>
                    <a:ext uri="{9D8B030D-6E8A-4147-A177-3AD203B41FA5}">
                      <a16:colId xmlns:a16="http://schemas.microsoft.com/office/drawing/2014/main" val="1581179855"/>
                    </a:ext>
                  </a:extLst>
                </a:gridCol>
              </a:tblGrid>
              <a:tr h="237723"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e\f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6000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7000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8000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39500868"/>
                  </a:ext>
                </a:extLst>
              </a:tr>
              <a:tr h="234140"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630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949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1323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1884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2397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6397967"/>
                  </a:ext>
                </a:extLst>
              </a:tr>
              <a:tr h="234140"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1147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1610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2276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3133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4087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0871099"/>
                  </a:ext>
                </a:extLst>
              </a:tr>
              <a:tr h="234140"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70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807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1408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2291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3210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4382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5720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225868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BA846CA-34FC-E2B6-57D1-E3C9948487A7}"/>
              </a:ext>
            </a:extLst>
          </p:cNvPr>
          <p:cNvSpPr txBox="1"/>
          <p:nvPr/>
        </p:nvSpPr>
        <p:spPr>
          <a:xfrm>
            <a:off x="2093496" y="6354558"/>
            <a:ext cx="1032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 err="1"/>
              <a:t>leetcode</a:t>
            </a:r>
            <a:r>
              <a:rPr lang="zh-CN" altLang="en-US" dirty="0"/>
              <a:t>测试在限制时间内能处理的最大规模为</a:t>
            </a:r>
            <a:r>
              <a:rPr lang="en-US" altLang="zh-CN" dirty="0"/>
              <a:t> : e=7 f=10000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5EEF658-F7A0-C140-1954-35BC95486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12" y="2446220"/>
            <a:ext cx="5803229" cy="348811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736643E-3279-FA79-FDB6-1B86627A8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783" y="2446220"/>
            <a:ext cx="5803232" cy="348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038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/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D23C4B"/>
          </a:solidFill>
          <a:ln w="38100">
            <a:solidFill>
              <a:srgbClr val="D23C4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1" y="569481"/>
            <a:ext cx="618131" cy="618131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1724760" y="657873"/>
            <a:ext cx="2045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3.4  </a:t>
            </a:r>
            <a:r>
              <a:rPr lang="zh-CN" altLang="en-US" sz="2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二分查找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78631" y="2808084"/>
            <a:ext cx="8849681" cy="1330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A31C2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思想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在确定第一次该从哪一层开始扔时，要遍历所有的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层，所有复杂度很高，用二分查找得到最优的那个 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 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O(</a:t>
            </a:r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logn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 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的时间即可。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185B1F7-4802-01FF-EEBF-7519F6A7D2E6}"/>
              </a:ext>
            </a:extLst>
          </p:cNvPr>
          <p:cNvSpPr txBox="1"/>
          <p:nvPr/>
        </p:nvSpPr>
        <p:spPr>
          <a:xfrm>
            <a:off x="1380819" y="5175656"/>
            <a:ext cx="2472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空间复杂度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O(</a:t>
            </a:r>
            <a:r>
              <a:rPr lang="en-US" altLang="zh-CN" b="0" i="0" dirty="0" err="1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ef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)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CE32752-C3EC-10F1-E38D-38665BBC6FC9}"/>
              </a:ext>
            </a:extLst>
          </p:cNvPr>
          <p:cNvSpPr txBox="1"/>
          <p:nvPr/>
        </p:nvSpPr>
        <p:spPr>
          <a:xfrm>
            <a:off x="1380819" y="4806324"/>
            <a:ext cx="3676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时间复杂度</a:t>
            </a:r>
            <a:r>
              <a:rPr lang="en-US" altLang="zh-CN" dirty="0">
                <a:solidFill>
                  <a:srgbClr val="262626"/>
                </a:solidFill>
                <a:latin typeface="Helvetica" panose="020B0604020202020204" pitchFamily="34" charset="0"/>
              </a:rPr>
              <a:t>O(</a:t>
            </a:r>
            <a:r>
              <a:rPr lang="en-US" altLang="zh-CN" dirty="0" err="1">
                <a:solidFill>
                  <a:srgbClr val="262626"/>
                </a:solidFill>
                <a:latin typeface="Helvetica" panose="020B0604020202020204" pitchFamily="34" charset="0"/>
              </a:rPr>
              <a:t>eflogf</a:t>
            </a:r>
            <a:r>
              <a:rPr lang="en-US" altLang="zh-CN" dirty="0">
                <a:solidFill>
                  <a:srgbClr val="262626"/>
                </a:solidFill>
                <a:latin typeface="Helvetica" panose="020B0604020202020204" pitchFamily="34" charset="0"/>
              </a:rPr>
              <a:t>) 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8CFDDB1-CD4F-BC8C-1BF0-790E29808274}"/>
              </a:ext>
            </a:extLst>
          </p:cNvPr>
          <p:cNvSpPr/>
          <p:nvPr/>
        </p:nvSpPr>
        <p:spPr>
          <a:xfrm>
            <a:off x="1167193" y="1750218"/>
            <a:ext cx="2651760" cy="619403"/>
          </a:xfrm>
          <a:prstGeom prst="rect">
            <a:avLst/>
          </a:prstGeom>
          <a:solidFill>
            <a:srgbClr val="D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B1FC01-4B9D-E8E0-A893-AC152E4D98C4}"/>
              </a:ext>
            </a:extLst>
          </p:cNvPr>
          <p:cNvSpPr txBox="1"/>
          <p:nvPr/>
        </p:nvSpPr>
        <p:spPr>
          <a:xfrm>
            <a:off x="1610272" y="1882196"/>
            <a:ext cx="1722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状态转移方程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A74D8D-D53C-A3DF-32E2-7A39D654EA01}"/>
              </a:ext>
            </a:extLst>
          </p:cNvPr>
          <p:cNvSpPr/>
          <p:nvPr/>
        </p:nvSpPr>
        <p:spPr>
          <a:xfrm>
            <a:off x="3818953" y="1750218"/>
            <a:ext cx="6309360" cy="619403"/>
          </a:xfrm>
          <a:prstGeom prst="rect">
            <a:avLst/>
          </a:prstGeom>
          <a:solidFill>
            <a:schemeClr val="bg1"/>
          </a:solidFill>
          <a:ln>
            <a:solidFill>
              <a:srgbClr val="D23C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20F207A-430F-263E-861D-025776BA4E8F}"/>
                  </a:ext>
                </a:extLst>
              </p:cNvPr>
              <p:cNvSpPr txBox="1"/>
              <p:nvPr/>
            </p:nvSpPr>
            <p:spPr>
              <a:xfrm>
                <a:off x="4023523" y="1845762"/>
                <a:ext cx="6274711" cy="486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T[e][f]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])}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20F207A-430F-263E-861D-025776BA4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523" y="1845762"/>
                <a:ext cx="6274711" cy="486030"/>
              </a:xfrm>
              <a:prstGeom prst="rect">
                <a:avLst/>
              </a:prstGeom>
              <a:blipFill>
                <a:blip r:embed="rId4"/>
                <a:stretch>
                  <a:fillRect l="-777" t="-6250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9617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8" grpId="0"/>
      <p:bldP spid="20" grpId="0"/>
      <p:bldP spid="2" grpId="0" animBg="1"/>
      <p:bldP spid="3" grpId="0"/>
      <p:bldP spid="4" grpId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/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D23C4B"/>
          </a:solidFill>
          <a:ln w="38100">
            <a:solidFill>
              <a:srgbClr val="D23C4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1" y="569481"/>
            <a:ext cx="618131" cy="618131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1724760" y="657873"/>
            <a:ext cx="2045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3.4  </a:t>
            </a:r>
            <a:r>
              <a:rPr lang="zh-CN" altLang="en-US" sz="2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二分查找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8CFDDB1-CD4F-BC8C-1BF0-790E29808274}"/>
              </a:ext>
            </a:extLst>
          </p:cNvPr>
          <p:cNvSpPr/>
          <p:nvPr/>
        </p:nvSpPr>
        <p:spPr>
          <a:xfrm>
            <a:off x="1167193" y="1750218"/>
            <a:ext cx="2651760" cy="619403"/>
          </a:xfrm>
          <a:prstGeom prst="rect">
            <a:avLst/>
          </a:prstGeom>
          <a:solidFill>
            <a:srgbClr val="D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B1FC01-4B9D-E8E0-A893-AC152E4D98C4}"/>
              </a:ext>
            </a:extLst>
          </p:cNvPr>
          <p:cNvSpPr txBox="1"/>
          <p:nvPr/>
        </p:nvSpPr>
        <p:spPr>
          <a:xfrm>
            <a:off x="1610272" y="1882196"/>
            <a:ext cx="1722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状态转移方程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A74D8D-D53C-A3DF-32E2-7A39D654EA01}"/>
              </a:ext>
            </a:extLst>
          </p:cNvPr>
          <p:cNvSpPr/>
          <p:nvPr/>
        </p:nvSpPr>
        <p:spPr>
          <a:xfrm>
            <a:off x="3818953" y="1750218"/>
            <a:ext cx="6309360" cy="619403"/>
          </a:xfrm>
          <a:prstGeom prst="rect">
            <a:avLst/>
          </a:prstGeom>
          <a:solidFill>
            <a:schemeClr val="bg1"/>
          </a:solidFill>
          <a:ln>
            <a:solidFill>
              <a:srgbClr val="D23C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20F207A-430F-263E-861D-025776BA4E8F}"/>
                  </a:ext>
                </a:extLst>
              </p:cNvPr>
              <p:cNvSpPr txBox="1"/>
              <p:nvPr/>
            </p:nvSpPr>
            <p:spPr>
              <a:xfrm>
                <a:off x="4023523" y="1845762"/>
                <a:ext cx="6274711" cy="486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T[e][f]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])}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20F207A-430F-263E-861D-025776BA4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523" y="1845762"/>
                <a:ext cx="6274711" cy="486030"/>
              </a:xfrm>
              <a:prstGeom prst="rect">
                <a:avLst/>
              </a:prstGeom>
              <a:blipFill>
                <a:blip r:embed="rId4"/>
                <a:stretch>
                  <a:fillRect l="-777" t="-6250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4AA2202-F56A-210D-8636-FB6A973190E5}"/>
                  </a:ext>
                </a:extLst>
              </p:cNvPr>
              <p:cNvSpPr txBox="1"/>
              <p:nvPr/>
            </p:nvSpPr>
            <p:spPr>
              <a:xfrm>
                <a:off x="701039" y="2872313"/>
                <a:ext cx="539496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k</a:t>
                </a:r>
                <a:r>
                  <a:rPr lang="zh-CN" altLang="en-US" dirty="0"/>
                  <a:t>递增时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/>
                  <a:t>单调递增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单调递减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4AA2202-F56A-210D-8636-FB6A97319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39" y="2872313"/>
                <a:ext cx="5394961" cy="1477328"/>
              </a:xfrm>
              <a:prstGeom prst="rect">
                <a:avLst/>
              </a:prstGeom>
              <a:blipFill>
                <a:blip r:embed="rId5"/>
                <a:stretch>
                  <a:fillRect l="-904" t="-3292" b="-4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F9ADE520-3C75-01F5-D134-8937923FE7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6" t="15433" r="4793" b="47999"/>
          <a:stretch/>
        </p:blipFill>
        <p:spPr>
          <a:xfrm>
            <a:off x="4781004" y="2621952"/>
            <a:ext cx="6309359" cy="417674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75F31C0-B4E7-9561-B879-0F3F3F8E48F9}"/>
              </a:ext>
            </a:extLst>
          </p:cNvPr>
          <p:cNvSpPr txBox="1"/>
          <p:nvPr/>
        </p:nvSpPr>
        <p:spPr>
          <a:xfrm>
            <a:off x="-5069477" y="5389504"/>
            <a:ext cx="11165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682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82254" y="426751"/>
            <a:ext cx="6860505" cy="6096002"/>
          </a:xfrm>
          <a:prstGeom prst="flowChartManualInpu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51656" y="1868518"/>
            <a:ext cx="2333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C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ONTENTS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871335" y="1586763"/>
            <a:ext cx="2295341" cy="584775"/>
            <a:chOff x="6588037" y="2227220"/>
            <a:chExt cx="2295341" cy="584775"/>
          </a:xfrm>
        </p:grpSpPr>
        <p:grpSp>
          <p:nvGrpSpPr>
            <p:cNvPr id="10" name="组合 9"/>
            <p:cNvGrpSpPr/>
            <p:nvPr/>
          </p:nvGrpSpPr>
          <p:grpSpPr>
            <a:xfrm>
              <a:off x="6588037" y="2227220"/>
              <a:ext cx="2295341" cy="584775"/>
              <a:chOff x="6588037" y="2227220"/>
              <a:chExt cx="2295341" cy="584775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6588037" y="2227220"/>
                <a:ext cx="10207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31C2D"/>
                    </a:solidFill>
                    <a:effectLst/>
                    <a:uLnTx/>
                    <a:uFillTx/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01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A31C2D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7467606" y="2278143"/>
                <a:ext cx="141577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400" b="1" dirty="0">
                    <a:solidFill>
                      <a:prstClr val="black"/>
                    </a:solidFill>
                    <a:ea typeface="思源黑体 CN Bold" panose="020B0800000000000000" pitchFamily="34" charset="-122"/>
                  </a:rPr>
                  <a:t>问题描述</a:t>
                </a:r>
              </a:p>
            </p:txBody>
          </p:sp>
        </p:grpSp>
        <p:cxnSp>
          <p:nvCxnSpPr>
            <p:cNvPr id="18" name="直接连接符 17"/>
            <p:cNvCxnSpPr/>
            <p:nvPr/>
          </p:nvCxnSpPr>
          <p:spPr>
            <a:xfrm>
              <a:off x="7446341" y="2310042"/>
              <a:ext cx="0" cy="396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6045200" y="2593436"/>
            <a:ext cx="2335480" cy="584775"/>
            <a:chOff x="6588037" y="2227220"/>
            <a:chExt cx="2335480" cy="584775"/>
          </a:xfrm>
        </p:grpSpPr>
        <p:grpSp>
          <p:nvGrpSpPr>
            <p:cNvPr id="22" name="组合 21"/>
            <p:cNvGrpSpPr/>
            <p:nvPr/>
          </p:nvGrpSpPr>
          <p:grpSpPr>
            <a:xfrm>
              <a:off x="6588037" y="2227220"/>
              <a:ext cx="2335480" cy="584775"/>
              <a:chOff x="6588037" y="2227220"/>
              <a:chExt cx="2335480" cy="584775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6588037" y="2227220"/>
                <a:ext cx="10207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31C2D"/>
                    </a:solidFill>
                    <a:effectLst/>
                    <a:uLnTx/>
                    <a:uFillTx/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02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A31C2D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7467606" y="2278143"/>
                <a:ext cx="14559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400" b="1" dirty="0">
                    <a:solidFill>
                      <a:prstClr val="black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解题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思路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cxnSp>
          <p:nvCxnSpPr>
            <p:cNvPr id="23" name="直接连接符 22"/>
            <p:cNvCxnSpPr/>
            <p:nvPr/>
          </p:nvCxnSpPr>
          <p:spPr>
            <a:xfrm>
              <a:off x="7446341" y="2310042"/>
              <a:ext cx="0" cy="396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6249618" y="3672296"/>
            <a:ext cx="3779907" cy="584775"/>
            <a:chOff x="6588037" y="2227220"/>
            <a:chExt cx="3779905" cy="584775"/>
          </a:xfrm>
        </p:grpSpPr>
        <p:grpSp>
          <p:nvGrpSpPr>
            <p:cNvPr id="27" name="组合 26"/>
            <p:cNvGrpSpPr/>
            <p:nvPr/>
          </p:nvGrpSpPr>
          <p:grpSpPr>
            <a:xfrm>
              <a:off x="6588037" y="2227220"/>
              <a:ext cx="3779905" cy="584775"/>
              <a:chOff x="6588037" y="2227220"/>
              <a:chExt cx="3779905" cy="584775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6588037" y="2227220"/>
                <a:ext cx="10207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31C2D"/>
                    </a:solidFill>
                    <a:effectLst/>
                    <a:uLnTx/>
                    <a:uFillTx/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03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A31C2D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7467605" y="2278143"/>
                <a:ext cx="290033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400" b="1" dirty="0">
                    <a:solidFill>
                      <a:prstClr val="black"/>
                    </a:solidFill>
                    <a:ea typeface="思源黑体 CN Bold" panose="020B0800000000000000" pitchFamily="34" charset="-122"/>
                  </a:rPr>
                  <a:t>动态规划五种实现</a:t>
                </a:r>
              </a:p>
            </p:txBody>
          </p:sp>
        </p:grpSp>
        <p:cxnSp>
          <p:nvCxnSpPr>
            <p:cNvPr id="28" name="直接连接符 27"/>
            <p:cNvCxnSpPr/>
            <p:nvPr/>
          </p:nvCxnSpPr>
          <p:spPr>
            <a:xfrm>
              <a:off x="7446341" y="2310042"/>
              <a:ext cx="0" cy="396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6442657" y="4740523"/>
            <a:ext cx="1679788" cy="584775"/>
            <a:chOff x="6588037" y="2227220"/>
            <a:chExt cx="1679788" cy="584775"/>
          </a:xfrm>
        </p:grpSpPr>
        <p:grpSp>
          <p:nvGrpSpPr>
            <p:cNvPr id="32" name="组合 31"/>
            <p:cNvGrpSpPr/>
            <p:nvPr/>
          </p:nvGrpSpPr>
          <p:grpSpPr>
            <a:xfrm>
              <a:off x="6588037" y="2227220"/>
              <a:ext cx="1679788" cy="584775"/>
              <a:chOff x="6588037" y="2227220"/>
              <a:chExt cx="1679788" cy="584775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6588037" y="2227220"/>
                <a:ext cx="10207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31C2D"/>
                    </a:solidFill>
                    <a:effectLst/>
                    <a:uLnTx/>
                    <a:uFillTx/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04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A31C2D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7467606" y="2278143"/>
                <a:ext cx="8002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solidFill>
                      <a:prstClr val="black"/>
                    </a:solidFill>
                    <a:ea typeface="思源黑体 CN Bold" panose="020B0800000000000000" pitchFamily="34" charset="-122"/>
                  </a:rPr>
                  <a:t>对比</a:t>
                </a:r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7446341" y="2310042"/>
              <a:ext cx="0" cy="396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397" y="3474753"/>
            <a:ext cx="1299270" cy="1299270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1450268" y="3294624"/>
            <a:ext cx="1659528" cy="165952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4837856" y="1542416"/>
            <a:ext cx="658704" cy="658704"/>
          </a:xfrm>
          <a:prstGeom prst="ellipse">
            <a:avLst/>
          </a:prstGeom>
          <a:solidFill>
            <a:srgbClr val="D23C4B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5027136" y="2594537"/>
            <a:ext cx="658704" cy="658704"/>
          </a:xfrm>
          <a:prstGeom prst="ellipse">
            <a:avLst/>
          </a:prstGeom>
          <a:solidFill>
            <a:srgbClr val="D23C4B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5222791" y="3678344"/>
            <a:ext cx="658704" cy="658704"/>
          </a:xfrm>
          <a:prstGeom prst="ellipse">
            <a:avLst/>
          </a:prstGeom>
          <a:solidFill>
            <a:srgbClr val="D23C4B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5389997" y="4694996"/>
            <a:ext cx="658704" cy="658704"/>
          </a:xfrm>
          <a:prstGeom prst="ellipse">
            <a:avLst/>
          </a:prstGeom>
          <a:solidFill>
            <a:srgbClr val="D23C4B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1251657" y="836882"/>
            <a:ext cx="23332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b="1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目    录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044" y="1622896"/>
            <a:ext cx="504799" cy="504799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016" y="2702122"/>
            <a:ext cx="504799" cy="504799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806" y="3770504"/>
            <a:ext cx="504799" cy="504799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80" y="4791143"/>
            <a:ext cx="504799" cy="50479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279" y="157552"/>
            <a:ext cx="2705212" cy="795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/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D23C4B"/>
          </a:solidFill>
          <a:ln w="38100">
            <a:solidFill>
              <a:srgbClr val="D23C4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1" y="569481"/>
            <a:ext cx="618131" cy="618131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1724760" y="657873"/>
            <a:ext cx="1976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3.4 </a:t>
            </a:r>
            <a:r>
              <a:rPr lang="zh-CN" altLang="en-US" sz="2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二分查找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BE5B48D4-3995-B101-B390-B11102EA1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636760"/>
              </p:ext>
            </p:extLst>
          </p:nvPr>
        </p:nvGraphicFramePr>
        <p:xfrm>
          <a:off x="4879409" y="92786"/>
          <a:ext cx="7222020" cy="1616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202">
                  <a:extLst>
                    <a:ext uri="{9D8B030D-6E8A-4147-A177-3AD203B41FA5}">
                      <a16:colId xmlns:a16="http://schemas.microsoft.com/office/drawing/2014/main" val="2178877454"/>
                    </a:ext>
                  </a:extLst>
                </a:gridCol>
                <a:gridCol w="722202">
                  <a:extLst>
                    <a:ext uri="{9D8B030D-6E8A-4147-A177-3AD203B41FA5}">
                      <a16:colId xmlns:a16="http://schemas.microsoft.com/office/drawing/2014/main" val="1837207341"/>
                    </a:ext>
                  </a:extLst>
                </a:gridCol>
                <a:gridCol w="722202">
                  <a:extLst>
                    <a:ext uri="{9D8B030D-6E8A-4147-A177-3AD203B41FA5}">
                      <a16:colId xmlns:a16="http://schemas.microsoft.com/office/drawing/2014/main" val="3769692004"/>
                    </a:ext>
                  </a:extLst>
                </a:gridCol>
                <a:gridCol w="722202">
                  <a:extLst>
                    <a:ext uri="{9D8B030D-6E8A-4147-A177-3AD203B41FA5}">
                      <a16:colId xmlns:a16="http://schemas.microsoft.com/office/drawing/2014/main" val="3146097348"/>
                    </a:ext>
                  </a:extLst>
                </a:gridCol>
                <a:gridCol w="722202">
                  <a:extLst>
                    <a:ext uri="{9D8B030D-6E8A-4147-A177-3AD203B41FA5}">
                      <a16:colId xmlns:a16="http://schemas.microsoft.com/office/drawing/2014/main" val="137931768"/>
                    </a:ext>
                  </a:extLst>
                </a:gridCol>
                <a:gridCol w="722202">
                  <a:extLst>
                    <a:ext uri="{9D8B030D-6E8A-4147-A177-3AD203B41FA5}">
                      <a16:colId xmlns:a16="http://schemas.microsoft.com/office/drawing/2014/main" val="3928424938"/>
                    </a:ext>
                  </a:extLst>
                </a:gridCol>
                <a:gridCol w="722202">
                  <a:extLst>
                    <a:ext uri="{9D8B030D-6E8A-4147-A177-3AD203B41FA5}">
                      <a16:colId xmlns:a16="http://schemas.microsoft.com/office/drawing/2014/main" val="4008743818"/>
                    </a:ext>
                  </a:extLst>
                </a:gridCol>
                <a:gridCol w="722202">
                  <a:extLst>
                    <a:ext uri="{9D8B030D-6E8A-4147-A177-3AD203B41FA5}">
                      <a16:colId xmlns:a16="http://schemas.microsoft.com/office/drawing/2014/main" val="1965967196"/>
                    </a:ext>
                  </a:extLst>
                </a:gridCol>
                <a:gridCol w="722202">
                  <a:extLst>
                    <a:ext uri="{9D8B030D-6E8A-4147-A177-3AD203B41FA5}">
                      <a16:colId xmlns:a16="http://schemas.microsoft.com/office/drawing/2014/main" val="1581179855"/>
                    </a:ext>
                  </a:extLst>
                </a:gridCol>
                <a:gridCol w="722202">
                  <a:extLst>
                    <a:ext uri="{9D8B030D-6E8A-4147-A177-3AD203B41FA5}">
                      <a16:colId xmlns:a16="http://schemas.microsoft.com/office/drawing/2014/main" val="2879270136"/>
                    </a:ext>
                  </a:extLst>
                </a:gridCol>
              </a:tblGrid>
              <a:tr h="335833"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e\f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6000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7000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8000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9000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39500868"/>
                  </a:ext>
                </a:extLst>
              </a:tr>
              <a:tr h="280816"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77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156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285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346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399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471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531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623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46397967"/>
                  </a:ext>
                </a:extLst>
              </a:tr>
              <a:tr h="280816"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141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342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473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558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705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818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946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1122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00871099"/>
                  </a:ext>
                </a:extLst>
              </a:tr>
              <a:tr h="280816"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70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168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359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468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614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771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964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1086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1279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1500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62258680"/>
                  </a:ext>
                </a:extLst>
              </a:tr>
              <a:tr h="280816"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238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428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636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817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1020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1188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1401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1703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1857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494930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BA846CA-34FC-E2B6-57D1-E3C9948487A7}"/>
              </a:ext>
            </a:extLst>
          </p:cNvPr>
          <p:cNvSpPr txBox="1"/>
          <p:nvPr/>
        </p:nvSpPr>
        <p:spPr>
          <a:xfrm>
            <a:off x="4305971" y="6060190"/>
            <a:ext cx="450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 err="1"/>
              <a:t>leetcode</a:t>
            </a:r>
            <a:r>
              <a:rPr lang="zh-CN" altLang="en-US" dirty="0"/>
              <a:t>测试所有样例都通过了。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BA912B-099F-E258-9761-67E924379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30" y="2048593"/>
            <a:ext cx="5966070" cy="35859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DF72FA9-16BE-3A21-79D9-ED8FDA717D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8282" y="2060699"/>
            <a:ext cx="5945929" cy="357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116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/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D23C4B"/>
          </a:solidFill>
          <a:ln w="38100">
            <a:solidFill>
              <a:srgbClr val="D23C4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1" y="569481"/>
            <a:ext cx="618131" cy="618131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1724760" y="657873"/>
            <a:ext cx="26613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3.5  </a:t>
            </a:r>
            <a:r>
              <a:rPr lang="zh-CN" altLang="en-US" sz="2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新的动态规划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185B1F7-4802-01FF-EEBF-7519F6A7D2E6}"/>
              </a:ext>
            </a:extLst>
          </p:cNvPr>
          <p:cNvSpPr txBox="1"/>
          <p:nvPr/>
        </p:nvSpPr>
        <p:spPr>
          <a:xfrm>
            <a:off x="876889" y="5841761"/>
            <a:ext cx="2472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空间复杂度 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O(</a:t>
            </a:r>
            <a:r>
              <a:rPr lang="en-US" altLang="zh-CN" dirty="0" err="1">
                <a:solidFill>
                  <a:srgbClr val="262626"/>
                </a:solidFill>
                <a:latin typeface="Helvetica" panose="020B0604020202020204" pitchFamily="34" charset="0"/>
              </a:rPr>
              <a:t>ef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)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CE32752-C3EC-10F1-E38D-38665BBC6FC9}"/>
              </a:ext>
            </a:extLst>
          </p:cNvPr>
          <p:cNvSpPr txBox="1"/>
          <p:nvPr/>
        </p:nvSpPr>
        <p:spPr>
          <a:xfrm>
            <a:off x="876889" y="5528422"/>
            <a:ext cx="2044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时间复杂度 </a:t>
            </a:r>
            <a:r>
              <a:rPr lang="en-US" altLang="zh-CN" dirty="0">
                <a:solidFill>
                  <a:srgbClr val="262626"/>
                </a:solidFill>
                <a:latin typeface="Helvetica" panose="020B0604020202020204" pitchFamily="34" charset="0"/>
              </a:rPr>
              <a:t>O(</a:t>
            </a:r>
            <a:r>
              <a:rPr lang="en-US" altLang="zh-CN" dirty="0" err="1">
                <a:solidFill>
                  <a:srgbClr val="262626"/>
                </a:solidFill>
                <a:latin typeface="Helvetica" panose="020B0604020202020204" pitchFamily="34" charset="0"/>
              </a:rPr>
              <a:t>ef</a:t>
            </a:r>
            <a:r>
              <a:rPr lang="en-US" altLang="zh-CN" dirty="0">
                <a:solidFill>
                  <a:srgbClr val="262626"/>
                </a:solidFill>
                <a:latin typeface="Helvetica" panose="020B0604020202020204" pitchFamily="34" charset="0"/>
              </a:rPr>
              <a:t>) 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74B2061-101C-1978-6802-000D41BC2F6B}"/>
              </a:ext>
            </a:extLst>
          </p:cNvPr>
          <p:cNvSpPr txBox="1"/>
          <p:nvPr/>
        </p:nvSpPr>
        <p:spPr>
          <a:xfrm>
            <a:off x="994501" y="2062237"/>
            <a:ext cx="6619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定义符号：</a:t>
            </a:r>
            <a:r>
              <a:rPr lang="en-US" altLang="zh-CN" dirty="0" err="1"/>
              <a:t>dp</a:t>
            </a:r>
            <a:r>
              <a:rPr lang="en-US" altLang="zh-CN" dirty="0"/>
              <a:t>[e][m]</a:t>
            </a:r>
            <a:r>
              <a:rPr lang="zh-CN" altLang="en-US" dirty="0"/>
              <a:t>表示</a:t>
            </a:r>
            <a:r>
              <a:rPr lang="en-US" altLang="zh-CN" dirty="0"/>
              <a:t>e</a:t>
            </a:r>
            <a:r>
              <a:rPr lang="zh-CN" altLang="en-US" dirty="0"/>
              <a:t>个蛋，</a:t>
            </a:r>
            <a:r>
              <a:rPr lang="en-US" altLang="zh-CN" dirty="0"/>
              <a:t>m</a:t>
            </a:r>
            <a:r>
              <a:rPr lang="zh-CN" altLang="en-US" dirty="0"/>
              <a:t>次尝试时能确定的最高楼层数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7E61D4F-166B-BF8D-D942-AF9201B56A65}"/>
              </a:ext>
            </a:extLst>
          </p:cNvPr>
          <p:cNvSpPr txBox="1"/>
          <p:nvPr/>
        </p:nvSpPr>
        <p:spPr>
          <a:xfrm>
            <a:off x="994501" y="3379831"/>
            <a:ext cx="60939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状态转移方程：dp[</a:t>
            </a:r>
            <a:r>
              <a:rPr lang="en-US" altLang="zh-CN" dirty="0"/>
              <a:t>e]</a:t>
            </a:r>
            <a:r>
              <a:rPr lang="zh-CN" altLang="en-US" dirty="0"/>
              <a:t>[m] = dp[</a:t>
            </a:r>
            <a:r>
              <a:rPr lang="en-US" altLang="zh-CN" dirty="0"/>
              <a:t>e</a:t>
            </a:r>
            <a:r>
              <a:rPr lang="zh-CN" altLang="en-US" dirty="0"/>
              <a:t>][m - 1] + dp[</a:t>
            </a:r>
            <a:r>
              <a:rPr lang="en-US" altLang="zh-CN" dirty="0"/>
              <a:t>e</a:t>
            </a:r>
            <a:r>
              <a:rPr lang="zh-CN" altLang="en-US" dirty="0"/>
              <a:t> - 1][m - 1] + 1</a:t>
            </a:r>
            <a:endParaRPr lang="en-US" altLang="zh-CN" dirty="0"/>
          </a:p>
          <a:p>
            <a:r>
              <a:rPr lang="zh-CN" altLang="en-US" dirty="0"/>
              <a:t>边界条件：</a:t>
            </a:r>
            <a:r>
              <a:rPr lang="en-US" altLang="zh-CN" dirty="0" err="1"/>
              <a:t>dp</a:t>
            </a:r>
            <a:r>
              <a:rPr lang="en-US" altLang="zh-CN" dirty="0"/>
              <a:t>[1][m]=m;</a:t>
            </a:r>
          </a:p>
          <a:p>
            <a:r>
              <a:rPr lang="en-US" altLang="zh-CN" dirty="0"/>
              <a:t>	    </a:t>
            </a:r>
            <a:r>
              <a:rPr lang="en-US" altLang="zh-CN" dirty="0" err="1"/>
              <a:t>dp</a:t>
            </a:r>
            <a:r>
              <a:rPr lang="en-US" altLang="zh-CN" dirty="0"/>
              <a:t>[m][1]=1;</a:t>
            </a:r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FE2E14C-CE90-E545-6AFA-E1B0ED6249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3" t="9592" r="4794" b="27713"/>
          <a:stretch/>
        </p:blipFill>
        <p:spPr>
          <a:xfrm>
            <a:off x="7822532" y="1237141"/>
            <a:ext cx="4200281" cy="510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87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/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D23C4B"/>
          </a:solidFill>
          <a:ln w="38100">
            <a:solidFill>
              <a:srgbClr val="D23C4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1" y="569481"/>
            <a:ext cx="618131" cy="618131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1724760" y="657873"/>
            <a:ext cx="26613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3.5  </a:t>
            </a:r>
            <a:r>
              <a:rPr lang="zh-CN" altLang="en-US" sz="2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新的动态规划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EAC038C-AFF4-B364-E354-A474DB5AD36E}"/>
              </a:ext>
            </a:extLst>
          </p:cNvPr>
          <p:cNvSpPr txBox="1"/>
          <p:nvPr/>
        </p:nvSpPr>
        <p:spPr>
          <a:xfrm>
            <a:off x="7647731" y="2770430"/>
            <a:ext cx="3453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注意我们要求的是次数：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当</a:t>
            </a:r>
            <a:r>
              <a:rPr lang="en-US" altLang="zh-CN" dirty="0" err="1">
                <a:solidFill>
                  <a:srgbClr val="FF0000"/>
                </a:solidFill>
              </a:rPr>
              <a:t>dp</a:t>
            </a:r>
            <a:r>
              <a:rPr lang="en-US" altLang="zh-CN" dirty="0">
                <a:solidFill>
                  <a:srgbClr val="FF0000"/>
                </a:solidFill>
              </a:rPr>
              <a:t>[e][m]==f</a:t>
            </a:r>
            <a:r>
              <a:rPr lang="zh-CN" altLang="en-US" dirty="0">
                <a:solidFill>
                  <a:srgbClr val="FF0000"/>
                </a:solidFill>
              </a:rPr>
              <a:t>时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return m</a:t>
            </a:r>
            <a:r>
              <a:rPr lang="zh-CN" altLang="en-US" dirty="0">
                <a:solidFill>
                  <a:srgbClr val="FF0000"/>
                </a:solidFill>
              </a:rPr>
              <a:t>；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B6B3FB-814E-5FA3-B183-7BE4B33C2DF3}"/>
              </a:ext>
            </a:extLst>
          </p:cNvPr>
          <p:cNvSpPr txBox="1"/>
          <p:nvPr/>
        </p:nvSpPr>
        <p:spPr>
          <a:xfrm>
            <a:off x="1091205" y="1985598"/>
            <a:ext cx="5766795" cy="3480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A31C2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伪代码</a:t>
            </a:r>
            <a:endParaRPr lang="en-US" altLang="zh-CN" b="1" dirty="0">
              <a:solidFill>
                <a:srgbClr val="A31C2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dirty="0"/>
              <a:t>int </a:t>
            </a:r>
            <a:r>
              <a:rPr lang="en-US" altLang="zh-CN" dirty="0" err="1"/>
              <a:t>superEggDrop</a:t>
            </a:r>
            <a:r>
              <a:rPr lang="en-US" altLang="zh-CN" dirty="0"/>
              <a:t>(int E, int f) {    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dp</a:t>
            </a:r>
            <a:r>
              <a:rPr lang="en-US" altLang="zh-CN" dirty="0"/>
              <a:t> [E+ 1][F+ 1];    </a:t>
            </a:r>
          </a:p>
          <a:p>
            <a:r>
              <a:rPr lang="en-US" altLang="zh-CN" dirty="0"/>
              <a:t>// </a:t>
            </a:r>
            <a:r>
              <a:rPr lang="zh-CN" altLang="en-US" dirty="0"/>
              <a:t>边界条件</a:t>
            </a:r>
            <a:endParaRPr lang="en-US" altLang="zh-CN" dirty="0"/>
          </a:p>
          <a:p>
            <a:r>
              <a:rPr lang="en-US" altLang="zh-CN" dirty="0"/>
              <a:t>int m = 0;    </a:t>
            </a:r>
          </a:p>
          <a:p>
            <a:r>
              <a:rPr lang="en-US" altLang="zh-CN" dirty="0"/>
              <a:t>while (</a:t>
            </a:r>
            <a:r>
              <a:rPr lang="en-US" altLang="zh-CN" dirty="0" err="1"/>
              <a:t>dp</a:t>
            </a:r>
            <a:r>
              <a:rPr lang="en-US" altLang="zh-CN" dirty="0"/>
              <a:t>[E][m] &lt; f) {       </a:t>
            </a:r>
          </a:p>
          <a:p>
            <a:r>
              <a:rPr lang="en-US" altLang="zh-CN" dirty="0"/>
              <a:t> m++;        </a:t>
            </a:r>
          </a:p>
          <a:p>
            <a:r>
              <a:rPr lang="en-US" altLang="zh-CN" dirty="0"/>
              <a:t>for (int e = 2; e &lt;= E; k++)           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dp</a:t>
            </a:r>
            <a:r>
              <a:rPr lang="en-US" altLang="zh-CN" dirty="0"/>
              <a:t>[e][m] = </a:t>
            </a:r>
            <a:r>
              <a:rPr lang="en-US" altLang="zh-CN" dirty="0" err="1"/>
              <a:t>dp</a:t>
            </a:r>
            <a:r>
              <a:rPr lang="en-US" altLang="zh-CN" dirty="0"/>
              <a:t>[e][m - 1] + </a:t>
            </a:r>
            <a:r>
              <a:rPr lang="en-US" altLang="zh-CN" dirty="0" err="1"/>
              <a:t>dp</a:t>
            </a:r>
            <a:r>
              <a:rPr lang="en-US" altLang="zh-CN" dirty="0"/>
              <a:t>[e - 1][m - 1] + 1;   </a:t>
            </a:r>
          </a:p>
          <a:p>
            <a:r>
              <a:rPr lang="en-US" altLang="zh-CN" dirty="0"/>
              <a:t> }    </a:t>
            </a:r>
          </a:p>
          <a:p>
            <a:r>
              <a:rPr lang="en-US" altLang="zh-CN" dirty="0"/>
              <a:t>return m;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74395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/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D23C4B"/>
          </a:solidFill>
          <a:ln w="38100">
            <a:solidFill>
              <a:srgbClr val="D23C4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1" y="569481"/>
            <a:ext cx="618131" cy="618131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1724760" y="657873"/>
            <a:ext cx="2592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3.5 </a:t>
            </a:r>
            <a:r>
              <a:rPr lang="zh-CN" altLang="en-US" sz="2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新的动态规划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BE5B48D4-3995-B101-B390-B11102EA1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242130"/>
              </p:ext>
            </p:extLst>
          </p:nvPr>
        </p:nvGraphicFramePr>
        <p:xfrm>
          <a:off x="4884047" y="378166"/>
          <a:ext cx="7195660" cy="100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566">
                  <a:extLst>
                    <a:ext uri="{9D8B030D-6E8A-4147-A177-3AD203B41FA5}">
                      <a16:colId xmlns:a16="http://schemas.microsoft.com/office/drawing/2014/main" val="2178877454"/>
                    </a:ext>
                  </a:extLst>
                </a:gridCol>
                <a:gridCol w="719566">
                  <a:extLst>
                    <a:ext uri="{9D8B030D-6E8A-4147-A177-3AD203B41FA5}">
                      <a16:colId xmlns:a16="http://schemas.microsoft.com/office/drawing/2014/main" val="1837207341"/>
                    </a:ext>
                  </a:extLst>
                </a:gridCol>
                <a:gridCol w="719566">
                  <a:extLst>
                    <a:ext uri="{9D8B030D-6E8A-4147-A177-3AD203B41FA5}">
                      <a16:colId xmlns:a16="http://schemas.microsoft.com/office/drawing/2014/main" val="3769692004"/>
                    </a:ext>
                  </a:extLst>
                </a:gridCol>
                <a:gridCol w="719566">
                  <a:extLst>
                    <a:ext uri="{9D8B030D-6E8A-4147-A177-3AD203B41FA5}">
                      <a16:colId xmlns:a16="http://schemas.microsoft.com/office/drawing/2014/main" val="3146097348"/>
                    </a:ext>
                  </a:extLst>
                </a:gridCol>
                <a:gridCol w="719566">
                  <a:extLst>
                    <a:ext uri="{9D8B030D-6E8A-4147-A177-3AD203B41FA5}">
                      <a16:colId xmlns:a16="http://schemas.microsoft.com/office/drawing/2014/main" val="137931768"/>
                    </a:ext>
                  </a:extLst>
                </a:gridCol>
                <a:gridCol w="719566">
                  <a:extLst>
                    <a:ext uri="{9D8B030D-6E8A-4147-A177-3AD203B41FA5}">
                      <a16:colId xmlns:a16="http://schemas.microsoft.com/office/drawing/2014/main" val="3928424938"/>
                    </a:ext>
                  </a:extLst>
                </a:gridCol>
                <a:gridCol w="719566">
                  <a:extLst>
                    <a:ext uri="{9D8B030D-6E8A-4147-A177-3AD203B41FA5}">
                      <a16:colId xmlns:a16="http://schemas.microsoft.com/office/drawing/2014/main" val="4008743818"/>
                    </a:ext>
                  </a:extLst>
                </a:gridCol>
                <a:gridCol w="719566">
                  <a:extLst>
                    <a:ext uri="{9D8B030D-6E8A-4147-A177-3AD203B41FA5}">
                      <a16:colId xmlns:a16="http://schemas.microsoft.com/office/drawing/2014/main" val="1965967196"/>
                    </a:ext>
                  </a:extLst>
                </a:gridCol>
                <a:gridCol w="719566">
                  <a:extLst>
                    <a:ext uri="{9D8B030D-6E8A-4147-A177-3AD203B41FA5}">
                      <a16:colId xmlns:a16="http://schemas.microsoft.com/office/drawing/2014/main" val="1581179855"/>
                    </a:ext>
                  </a:extLst>
                </a:gridCol>
                <a:gridCol w="719566">
                  <a:extLst>
                    <a:ext uri="{9D8B030D-6E8A-4147-A177-3AD203B41FA5}">
                      <a16:colId xmlns:a16="http://schemas.microsoft.com/office/drawing/2014/main" val="2879270136"/>
                    </a:ext>
                  </a:extLst>
                </a:gridCol>
              </a:tblGrid>
              <a:tr h="240198"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e\f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6000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7000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8000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9000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39500868"/>
                  </a:ext>
                </a:extLst>
              </a:tr>
              <a:tr h="202897"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6397967"/>
                  </a:ext>
                </a:extLst>
              </a:tr>
              <a:tr h="202897">
                <a:tc>
                  <a:txBody>
                    <a:bodyPr/>
                    <a:lstStyle/>
                    <a:p>
                      <a:pPr marL="0" algn="ctr" defTabSz="1096645" rtl="0" eaLnBrk="1" fontAlgn="b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087109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BA846CA-34FC-E2B6-57D1-E3C9948487A7}"/>
              </a:ext>
            </a:extLst>
          </p:cNvPr>
          <p:cNvSpPr txBox="1"/>
          <p:nvPr/>
        </p:nvSpPr>
        <p:spPr>
          <a:xfrm>
            <a:off x="4572535" y="6110502"/>
            <a:ext cx="450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 err="1"/>
              <a:t>leetcode</a:t>
            </a:r>
            <a:r>
              <a:rPr lang="zh-CN" altLang="en-US" dirty="0"/>
              <a:t>测试所有样例都通过了。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834B5A-4DF6-63B5-A265-D1B36C278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74" y="2220686"/>
            <a:ext cx="5744460" cy="34527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112CB5C-5717-AEEE-6E3F-56ADC2FB2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442" y="2126844"/>
            <a:ext cx="6004558" cy="360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24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1647825"/>
            <a:ext cx="12192000" cy="2505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Research Background and Current Situation 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971865" y="2226859"/>
            <a:ext cx="42482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400" b="1" dirty="0">
                <a:solidFill>
                  <a:srgbClr val="A31C2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4. </a:t>
            </a:r>
            <a:r>
              <a:rPr lang="zh-CN" altLang="en-US" sz="4400" b="1" dirty="0">
                <a:solidFill>
                  <a:srgbClr val="A31C2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几种方法对比</a:t>
            </a:r>
          </a:p>
        </p:txBody>
      </p:sp>
      <p:sp>
        <p:nvSpPr>
          <p:cNvPr id="3" name="椭圆 2"/>
          <p:cNvSpPr/>
          <p:nvPr/>
        </p:nvSpPr>
        <p:spPr>
          <a:xfrm>
            <a:off x="2106569" y="2063852"/>
            <a:ext cx="1737300" cy="1737300"/>
          </a:xfrm>
          <a:prstGeom prst="ellipse">
            <a:avLst/>
          </a:prstGeom>
          <a:solidFill>
            <a:srgbClr val="A31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753" y="2228036"/>
            <a:ext cx="1408931" cy="14089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01" y="569481"/>
            <a:ext cx="618131" cy="618131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572360" y="657873"/>
            <a:ext cx="2786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4.1  </a:t>
            </a:r>
            <a:r>
              <a:rPr lang="zh-CN" altLang="en-US" sz="2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研究成果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5C8A08-8253-DC66-03CC-BCB29DF95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278" y="1532481"/>
            <a:ext cx="6902664" cy="414894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54E5868-3E6E-B3FA-7980-E68332DD23A5}"/>
              </a:ext>
            </a:extLst>
          </p:cNvPr>
          <p:cNvSpPr txBox="1"/>
          <p:nvPr/>
        </p:nvSpPr>
        <p:spPr>
          <a:xfrm>
            <a:off x="352697" y="87854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e=30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86C57E9-D6FC-1CFB-3B88-5A10730C9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485" y="1809446"/>
            <a:ext cx="6746913" cy="405532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E431DEC-2BF9-7571-53C1-64CC3CCA93CD}"/>
              </a:ext>
            </a:extLst>
          </p:cNvPr>
          <p:cNvSpPr txBox="1"/>
          <p:nvPr/>
        </p:nvSpPr>
        <p:spPr>
          <a:xfrm>
            <a:off x="587828" y="133574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e=10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46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301729"/>
            <a:ext cx="12192000" cy="2961151"/>
          </a:xfrm>
          <a:prstGeom prst="rect">
            <a:avLst/>
          </a:prstGeom>
          <a:solidFill>
            <a:srgbClr val="D23C4B"/>
          </a:solidFill>
          <a:ln>
            <a:solidFill>
              <a:srgbClr val="D23C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07094" y="2958035"/>
            <a:ext cx="56689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感谢聆听！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939" y="875537"/>
            <a:ext cx="3743711" cy="11010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85060" y="1647825"/>
            <a:ext cx="12277060" cy="2505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Research Background and Current Situation 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971865" y="2226859"/>
            <a:ext cx="55451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A31C2D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</a:t>
            </a:r>
            <a:r>
              <a:rPr lang="en-US" altLang="zh-CN" sz="4400" b="1" dirty="0">
                <a:solidFill>
                  <a:srgbClr val="A31C2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.</a:t>
            </a:r>
            <a:r>
              <a:rPr lang="zh-CN" altLang="en-US" sz="4400" b="1" dirty="0">
                <a:solidFill>
                  <a:srgbClr val="A31C2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 鸡蛋掉落问题描述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A31C2D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106569" y="2063852"/>
            <a:ext cx="1737300" cy="1737300"/>
          </a:xfrm>
          <a:prstGeom prst="ellipse">
            <a:avLst/>
          </a:prstGeom>
          <a:solidFill>
            <a:srgbClr val="A31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753" y="2228036"/>
            <a:ext cx="1408931" cy="14089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D23C4B"/>
          </a:solidFill>
          <a:ln w="38100">
            <a:solidFill>
              <a:srgbClr val="D23C4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01754" y="1685269"/>
            <a:ext cx="2651760" cy="1645920"/>
          </a:xfrm>
          <a:prstGeom prst="rect">
            <a:avLst/>
          </a:prstGeom>
          <a:solidFill>
            <a:srgbClr val="D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409" y="1923335"/>
            <a:ext cx="674370" cy="6743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10818" y="2727021"/>
            <a:ext cx="1255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门槛层</a:t>
            </a:r>
          </a:p>
        </p:txBody>
      </p:sp>
      <p:sp>
        <p:nvSpPr>
          <p:cNvPr id="7" name="矩形 6"/>
          <p:cNvSpPr/>
          <p:nvPr/>
        </p:nvSpPr>
        <p:spPr>
          <a:xfrm>
            <a:off x="3941215" y="1685269"/>
            <a:ext cx="6309360" cy="1645921"/>
          </a:xfrm>
          <a:prstGeom prst="rect">
            <a:avLst/>
          </a:prstGeom>
          <a:solidFill>
            <a:schemeClr val="bg1"/>
          </a:solidFill>
          <a:ln>
            <a:solidFill>
              <a:srgbClr val="D23C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822" y="5231321"/>
            <a:ext cx="674370" cy="6743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209897" y="6337307"/>
            <a:ext cx="1255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研究背景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240131" y="1916124"/>
            <a:ext cx="5859145" cy="1160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刚刚使鸡蛋破碎的楼层叫门槛层，门槛楼层是鸡蛋开始破碎的楼层，上面所有楼层的鸡蛋也都破了。另外，如果鸡蛋从门槛楼层以下的任何楼层掉落，它都不会破碎。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72" y="569481"/>
            <a:ext cx="618131" cy="618131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433431" y="647713"/>
            <a:ext cx="20457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1.1  </a:t>
            </a:r>
            <a:r>
              <a:rPr lang="zh-CN" altLang="en-US" sz="2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问题描述</a:t>
            </a: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CA8D1D2-3ECB-F13A-C418-F79266A59214}"/>
              </a:ext>
            </a:extLst>
          </p:cNvPr>
          <p:cNvSpPr txBox="1"/>
          <p:nvPr/>
        </p:nvSpPr>
        <p:spPr>
          <a:xfrm>
            <a:off x="1270503" y="4010660"/>
            <a:ext cx="88287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问题约束条件：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从跌落中幸存下来的鸡蛋可以再次使用。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破蛋必须丢弃。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621929-0303-BBE5-F4F6-27FB7D5EFC21}"/>
              </a:ext>
            </a:extLst>
          </p:cNvPr>
          <p:cNvSpPr txBox="1"/>
          <p:nvPr/>
        </p:nvSpPr>
        <p:spPr>
          <a:xfrm>
            <a:off x="1193175" y="5825983"/>
            <a:ext cx="852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我们寻找的是找到门槛层所需的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最少掉落试验次数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，而不是门槛层下限本身。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7" grpId="0" animBg="1"/>
      <p:bldP spid="12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D23C4B"/>
          </a:solidFill>
          <a:ln w="38100">
            <a:solidFill>
              <a:srgbClr val="D23C4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359000" y="647713"/>
            <a:ext cx="2045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1.2  </a:t>
            </a:r>
            <a:r>
              <a:rPr lang="zh-CN" altLang="en-US" sz="2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举例说明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55F3961-06AF-FADA-660E-B5E13A09C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10" y="1850311"/>
            <a:ext cx="1895179" cy="4290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B0E7375-F29E-0A37-2E2E-AF2DE611C980}"/>
              </a:ext>
            </a:extLst>
          </p:cNvPr>
          <p:cNvSpPr txBox="1"/>
          <p:nvPr/>
        </p:nvSpPr>
        <p:spPr>
          <a:xfrm>
            <a:off x="4146081" y="2519215"/>
            <a:ext cx="60976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左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图所示，如果有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5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层，我们只有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个鸡蛋，要找到门槛层，则必须尝试从每一层一层一层地放下鸡蛋，从第一层到最后一层，如果门槛层是第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k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层，那么鸡蛋就会在第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k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层抛下时破裂，应该做了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次试验。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也就是说，如果有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层楼，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一个鸡蛋，最少的实验次数是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次。反之，如果有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个鸡蛋，楼层数是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，则最少试验次数是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，如果有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个鸡蛋，楼层数是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，最少试验次数是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1647825"/>
            <a:ext cx="12192000" cy="2505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Research Background and Current Situation 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971865" y="2226859"/>
            <a:ext cx="31197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400" b="1" dirty="0">
                <a:solidFill>
                  <a:srgbClr val="A31C2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 </a:t>
            </a:r>
            <a:r>
              <a:rPr lang="zh-CN" altLang="en-US" sz="4400" b="1" dirty="0">
                <a:solidFill>
                  <a:srgbClr val="A31C2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解题思路</a:t>
            </a:r>
          </a:p>
        </p:txBody>
      </p:sp>
      <p:sp>
        <p:nvSpPr>
          <p:cNvPr id="3" name="椭圆 2"/>
          <p:cNvSpPr/>
          <p:nvPr/>
        </p:nvSpPr>
        <p:spPr>
          <a:xfrm>
            <a:off x="2106569" y="2063852"/>
            <a:ext cx="1737300" cy="1737300"/>
          </a:xfrm>
          <a:prstGeom prst="ellipse">
            <a:avLst/>
          </a:prstGeom>
          <a:solidFill>
            <a:srgbClr val="A31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753" y="2228036"/>
            <a:ext cx="1408931" cy="14089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D23C4B"/>
          </a:solidFill>
          <a:ln w="38100">
            <a:solidFill>
              <a:srgbClr val="D23C4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01" y="569481"/>
            <a:ext cx="618131" cy="6181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73960" y="647713"/>
            <a:ext cx="2045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2.1  </a:t>
            </a:r>
            <a:r>
              <a:rPr lang="zh-CN" altLang="en-US" sz="2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动态规划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015228" y="2956546"/>
            <a:ext cx="2332414" cy="500180"/>
            <a:chOff x="2134393" y="2183953"/>
            <a:chExt cx="3008539" cy="722620"/>
          </a:xfrm>
        </p:grpSpPr>
        <p:sp>
          <p:nvSpPr>
            <p:cNvPr id="6" name="任意多边形: 形状 5"/>
            <p:cNvSpPr/>
            <p:nvPr/>
          </p:nvSpPr>
          <p:spPr>
            <a:xfrm>
              <a:off x="2134393" y="2315922"/>
              <a:ext cx="3008539" cy="537694"/>
            </a:xfrm>
            <a:custGeom>
              <a:avLst/>
              <a:gdLst>
                <a:gd name="connsiteX0" fmla="*/ 674315 w 6261654"/>
                <a:gd name="connsiteY0" fmla="*/ 0 h 1348631"/>
                <a:gd name="connsiteX1" fmla="*/ 674325 w 6261654"/>
                <a:gd name="connsiteY1" fmla="*/ 1 h 1348631"/>
                <a:gd name="connsiteX2" fmla="*/ 5558735 w 6261654"/>
                <a:gd name="connsiteY2" fmla="*/ 1 h 1348631"/>
                <a:gd name="connsiteX3" fmla="*/ 5558735 w 6261654"/>
                <a:gd name="connsiteY3" fmla="*/ 2885 h 1348631"/>
                <a:gd name="connsiteX4" fmla="*/ 5587339 w 6261654"/>
                <a:gd name="connsiteY4" fmla="*/ 1 h 1348631"/>
                <a:gd name="connsiteX5" fmla="*/ 6261654 w 6261654"/>
                <a:gd name="connsiteY5" fmla="*/ 674316 h 1348631"/>
                <a:gd name="connsiteX6" fmla="*/ 5587339 w 6261654"/>
                <a:gd name="connsiteY6" fmla="*/ 1348631 h 1348631"/>
                <a:gd name="connsiteX7" fmla="*/ 5558735 w 6261654"/>
                <a:gd name="connsiteY7" fmla="*/ 1345748 h 1348631"/>
                <a:gd name="connsiteX8" fmla="*/ 5558735 w 6261654"/>
                <a:gd name="connsiteY8" fmla="*/ 1348630 h 1348631"/>
                <a:gd name="connsiteX9" fmla="*/ 674315 w 6261654"/>
                <a:gd name="connsiteY9" fmla="*/ 1348630 h 1348631"/>
                <a:gd name="connsiteX10" fmla="*/ 0 w 6261654"/>
                <a:gd name="connsiteY10" fmla="*/ 674315 h 1348631"/>
                <a:gd name="connsiteX11" fmla="*/ 674315 w 6261654"/>
                <a:gd name="connsiteY11" fmla="*/ 0 h 134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61654" h="1348631">
                  <a:moveTo>
                    <a:pt x="674315" y="0"/>
                  </a:moveTo>
                  <a:lnTo>
                    <a:pt x="674325" y="1"/>
                  </a:lnTo>
                  <a:lnTo>
                    <a:pt x="5558735" y="1"/>
                  </a:lnTo>
                  <a:lnTo>
                    <a:pt x="5558735" y="2885"/>
                  </a:lnTo>
                  <a:lnTo>
                    <a:pt x="5587339" y="1"/>
                  </a:lnTo>
                  <a:cubicBezTo>
                    <a:pt x="5959753" y="1"/>
                    <a:pt x="6261654" y="301902"/>
                    <a:pt x="6261654" y="674316"/>
                  </a:cubicBezTo>
                  <a:cubicBezTo>
                    <a:pt x="6261654" y="1046730"/>
                    <a:pt x="5959753" y="1348631"/>
                    <a:pt x="5587339" y="1348631"/>
                  </a:cubicBezTo>
                  <a:lnTo>
                    <a:pt x="5558735" y="1345748"/>
                  </a:lnTo>
                  <a:lnTo>
                    <a:pt x="5558735" y="1348630"/>
                  </a:lnTo>
                  <a:lnTo>
                    <a:pt x="674315" y="1348630"/>
                  </a:lnTo>
                  <a:cubicBezTo>
                    <a:pt x="301901" y="1348630"/>
                    <a:pt x="0" y="1046729"/>
                    <a:pt x="0" y="674315"/>
                  </a:cubicBezTo>
                  <a:cubicBezTo>
                    <a:pt x="0" y="301901"/>
                    <a:pt x="301901" y="0"/>
                    <a:pt x="674315" y="0"/>
                  </a:cubicBezTo>
                  <a:close/>
                </a:path>
              </a:pathLst>
            </a:custGeom>
            <a:solidFill>
              <a:srgbClr val="D23C4B"/>
            </a:solidFill>
            <a:ln w="38100">
              <a:solidFill>
                <a:srgbClr val="D23C4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544919" y="2183953"/>
              <a:ext cx="2322425" cy="669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什么是子问题？</a:t>
              </a:r>
              <a:endParaRPr lang="en-US" altLang="zh-CN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0359" y="2315922"/>
              <a:ext cx="590651" cy="590651"/>
            </a:xfrm>
            <a:prstGeom prst="rect">
              <a:avLst/>
            </a:prstGeom>
          </p:spPr>
        </p:pic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D6A41DC5-21F7-526B-4603-9A0ED2BAC5A3}"/>
              </a:ext>
            </a:extLst>
          </p:cNvPr>
          <p:cNvSpPr/>
          <p:nvPr/>
        </p:nvSpPr>
        <p:spPr>
          <a:xfrm>
            <a:off x="828747" y="1698427"/>
            <a:ext cx="7870085" cy="802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动态规划算法通常用于求解具有某种</a:t>
            </a:r>
            <a:r>
              <a:rPr lang="zh-CN" altLang="en-US" sz="2000" b="1" dirty="0"/>
              <a:t>以阶段划分、最优性质</a:t>
            </a:r>
            <a:r>
              <a:rPr lang="zh-CN" altLang="en-US" sz="2000" dirty="0"/>
              <a:t>的问题。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4D45F6E-825F-8971-5190-A24EAFA1BF57}"/>
              </a:ext>
            </a:extLst>
          </p:cNvPr>
          <p:cNvGrpSpPr/>
          <p:nvPr/>
        </p:nvGrpSpPr>
        <p:grpSpPr>
          <a:xfrm>
            <a:off x="990927" y="3649106"/>
            <a:ext cx="2332414" cy="500180"/>
            <a:chOff x="2134393" y="2183953"/>
            <a:chExt cx="3008539" cy="722620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D5297A59-BE10-F895-E95E-A628D3537760}"/>
                </a:ext>
              </a:extLst>
            </p:cNvPr>
            <p:cNvSpPr/>
            <p:nvPr/>
          </p:nvSpPr>
          <p:spPr>
            <a:xfrm>
              <a:off x="2134393" y="2315922"/>
              <a:ext cx="3008539" cy="537694"/>
            </a:xfrm>
            <a:custGeom>
              <a:avLst/>
              <a:gdLst>
                <a:gd name="connsiteX0" fmla="*/ 674315 w 6261654"/>
                <a:gd name="connsiteY0" fmla="*/ 0 h 1348631"/>
                <a:gd name="connsiteX1" fmla="*/ 674325 w 6261654"/>
                <a:gd name="connsiteY1" fmla="*/ 1 h 1348631"/>
                <a:gd name="connsiteX2" fmla="*/ 5558735 w 6261654"/>
                <a:gd name="connsiteY2" fmla="*/ 1 h 1348631"/>
                <a:gd name="connsiteX3" fmla="*/ 5558735 w 6261654"/>
                <a:gd name="connsiteY3" fmla="*/ 2885 h 1348631"/>
                <a:gd name="connsiteX4" fmla="*/ 5587339 w 6261654"/>
                <a:gd name="connsiteY4" fmla="*/ 1 h 1348631"/>
                <a:gd name="connsiteX5" fmla="*/ 6261654 w 6261654"/>
                <a:gd name="connsiteY5" fmla="*/ 674316 h 1348631"/>
                <a:gd name="connsiteX6" fmla="*/ 5587339 w 6261654"/>
                <a:gd name="connsiteY6" fmla="*/ 1348631 h 1348631"/>
                <a:gd name="connsiteX7" fmla="*/ 5558735 w 6261654"/>
                <a:gd name="connsiteY7" fmla="*/ 1345748 h 1348631"/>
                <a:gd name="connsiteX8" fmla="*/ 5558735 w 6261654"/>
                <a:gd name="connsiteY8" fmla="*/ 1348630 h 1348631"/>
                <a:gd name="connsiteX9" fmla="*/ 674315 w 6261654"/>
                <a:gd name="connsiteY9" fmla="*/ 1348630 h 1348631"/>
                <a:gd name="connsiteX10" fmla="*/ 0 w 6261654"/>
                <a:gd name="connsiteY10" fmla="*/ 674315 h 1348631"/>
                <a:gd name="connsiteX11" fmla="*/ 674315 w 6261654"/>
                <a:gd name="connsiteY11" fmla="*/ 0 h 134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61654" h="1348631">
                  <a:moveTo>
                    <a:pt x="674315" y="0"/>
                  </a:moveTo>
                  <a:lnTo>
                    <a:pt x="674325" y="1"/>
                  </a:lnTo>
                  <a:lnTo>
                    <a:pt x="5558735" y="1"/>
                  </a:lnTo>
                  <a:lnTo>
                    <a:pt x="5558735" y="2885"/>
                  </a:lnTo>
                  <a:lnTo>
                    <a:pt x="5587339" y="1"/>
                  </a:lnTo>
                  <a:cubicBezTo>
                    <a:pt x="5959753" y="1"/>
                    <a:pt x="6261654" y="301902"/>
                    <a:pt x="6261654" y="674316"/>
                  </a:cubicBezTo>
                  <a:cubicBezTo>
                    <a:pt x="6261654" y="1046730"/>
                    <a:pt x="5959753" y="1348631"/>
                    <a:pt x="5587339" y="1348631"/>
                  </a:cubicBezTo>
                  <a:lnTo>
                    <a:pt x="5558735" y="1345748"/>
                  </a:lnTo>
                  <a:lnTo>
                    <a:pt x="5558735" y="1348630"/>
                  </a:lnTo>
                  <a:lnTo>
                    <a:pt x="674315" y="1348630"/>
                  </a:lnTo>
                  <a:cubicBezTo>
                    <a:pt x="301901" y="1348630"/>
                    <a:pt x="0" y="1046729"/>
                    <a:pt x="0" y="674315"/>
                  </a:cubicBezTo>
                  <a:cubicBezTo>
                    <a:pt x="0" y="301901"/>
                    <a:pt x="301901" y="0"/>
                    <a:pt x="674315" y="0"/>
                  </a:cubicBezTo>
                  <a:close/>
                </a:path>
              </a:pathLst>
            </a:custGeom>
            <a:solidFill>
              <a:srgbClr val="D23C4B"/>
            </a:solidFill>
            <a:ln w="38100">
              <a:solidFill>
                <a:srgbClr val="D23C4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BF3716B-F2FD-5783-544D-E9B36E35A85B}"/>
                </a:ext>
              </a:extLst>
            </p:cNvPr>
            <p:cNvSpPr/>
            <p:nvPr/>
          </p:nvSpPr>
          <p:spPr>
            <a:xfrm>
              <a:off x="2842663" y="2183953"/>
              <a:ext cx="1726932" cy="669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什么操作？</a:t>
              </a:r>
              <a:endParaRPr lang="en-US" altLang="zh-CN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18BEA55-9C0A-53F7-B33E-A29EC7934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0359" y="2315922"/>
              <a:ext cx="590651" cy="590651"/>
            </a:xfrm>
            <a:prstGeom prst="rect">
              <a:avLst/>
            </a:prstGeom>
          </p:spPr>
        </p:pic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9C4B6BE-73C7-B070-65F5-7BB43902B127}"/>
              </a:ext>
            </a:extLst>
          </p:cNvPr>
          <p:cNvGrpSpPr/>
          <p:nvPr/>
        </p:nvGrpSpPr>
        <p:grpSpPr>
          <a:xfrm>
            <a:off x="1015228" y="4286976"/>
            <a:ext cx="2332414" cy="500180"/>
            <a:chOff x="2134393" y="2183953"/>
            <a:chExt cx="3008539" cy="722620"/>
          </a:xfrm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26BBF814-8EFE-523C-0202-B34CAC36197A}"/>
                </a:ext>
              </a:extLst>
            </p:cNvPr>
            <p:cNvSpPr/>
            <p:nvPr/>
          </p:nvSpPr>
          <p:spPr>
            <a:xfrm>
              <a:off x="2134393" y="2315922"/>
              <a:ext cx="3008539" cy="537694"/>
            </a:xfrm>
            <a:custGeom>
              <a:avLst/>
              <a:gdLst>
                <a:gd name="connsiteX0" fmla="*/ 674315 w 6261654"/>
                <a:gd name="connsiteY0" fmla="*/ 0 h 1348631"/>
                <a:gd name="connsiteX1" fmla="*/ 674325 w 6261654"/>
                <a:gd name="connsiteY1" fmla="*/ 1 h 1348631"/>
                <a:gd name="connsiteX2" fmla="*/ 5558735 w 6261654"/>
                <a:gd name="connsiteY2" fmla="*/ 1 h 1348631"/>
                <a:gd name="connsiteX3" fmla="*/ 5558735 w 6261654"/>
                <a:gd name="connsiteY3" fmla="*/ 2885 h 1348631"/>
                <a:gd name="connsiteX4" fmla="*/ 5587339 w 6261654"/>
                <a:gd name="connsiteY4" fmla="*/ 1 h 1348631"/>
                <a:gd name="connsiteX5" fmla="*/ 6261654 w 6261654"/>
                <a:gd name="connsiteY5" fmla="*/ 674316 h 1348631"/>
                <a:gd name="connsiteX6" fmla="*/ 5587339 w 6261654"/>
                <a:gd name="connsiteY6" fmla="*/ 1348631 h 1348631"/>
                <a:gd name="connsiteX7" fmla="*/ 5558735 w 6261654"/>
                <a:gd name="connsiteY7" fmla="*/ 1345748 h 1348631"/>
                <a:gd name="connsiteX8" fmla="*/ 5558735 w 6261654"/>
                <a:gd name="connsiteY8" fmla="*/ 1348630 h 1348631"/>
                <a:gd name="connsiteX9" fmla="*/ 674315 w 6261654"/>
                <a:gd name="connsiteY9" fmla="*/ 1348630 h 1348631"/>
                <a:gd name="connsiteX10" fmla="*/ 0 w 6261654"/>
                <a:gd name="connsiteY10" fmla="*/ 674315 h 1348631"/>
                <a:gd name="connsiteX11" fmla="*/ 674315 w 6261654"/>
                <a:gd name="connsiteY11" fmla="*/ 0 h 134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61654" h="1348631">
                  <a:moveTo>
                    <a:pt x="674315" y="0"/>
                  </a:moveTo>
                  <a:lnTo>
                    <a:pt x="674325" y="1"/>
                  </a:lnTo>
                  <a:lnTo>
                    <a:pt x="5558735" y="1"/>
                  </a:lnTo>
                  <a:lnTo>
                    <a:pt x="5558735" y="2885"/>
                  </a:lnTo>
                  <a:lnTo>
                    <a:pt x="5587339" y="1"/>
                  </a:lnTo>
                  <a:cubicBezTo>
                    <a:pt x="5959753" y="1"/>
                    <a:pt x="6261654" y="301902"/>
                    <a:pt x="6261654" y="674316"/>
                  </a:cubicBezTo>
                  <a:cubicBezTo>
                    <a:pt x="6261654" y="1046730"/>
                    <a:pt x="5959753" y="1348631"/>
                    <a:pt x="5587339" y="1348631"/>
                  </a:cubicBezTo>
                  <a:lnTo>
                    <a:pt x="5558735" y="1345748"/>
                  </a:lnTo>
                  <a:lnTo>
                    <a:pt x="5558735" y="1348630"/>
                  </a:lnTo>
                  <a:lnTo>
                    <a:pt x="674315" y="1348630"/>
                  </a:lnTo>
                  <a:cubicBezTo>
                    <a:pt x="301901" y="1348630"/>
                    <a:pt x="0" y="1046729"/>
                    <a:pt x="0" y="674315"/>
                  </a:cubicBezTo>
                  <a:cubicBezTo>
                    <a:pt x="0" y="301901"/>
                    <a:pt x="301901" y="0"/>
                    <a:pt x="674315" y="0"/>
                  </a:cubicBezTo>
                  <a:close/>
                </a:path>
              </a:pathLst>
            </a:custGeom>
            <a:solidFill>
              <a:srgbClr val="D23C4B"/>
            </a:solidFill>
            <a:ln w="38100">
              <a:solidFill>
                <a:srgbClr val="D23C4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F0F5280-7C7F-C666-5B52-AFBEF49F9751}"/>
                </a:ext>
              </a:extLst>
            </p:cNvPr>
            <p:cNvSpPr/>
            <p:nvPr/>
          </p:nvSpPr>
          <p:spPr>
            <a:xfrm>
              <a:off x="3140411" y="2183953"/>
              <a:ext cx="1131437" cy="669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找关系</a:t>
              </a:r>
              <a:endParaRPr lang="en-US" altLang="zh-CN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CF4A3AA0-FB46-83CA-7FCB-135C19679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0359" y="2315922"/>
              <a:ext cx="590651" cy="590651"/>
            </a:xfrm>
            <a:prstGeom prst="rect">
              <a:avLst/>
            </a:prstGeom>
          </p:spPr>
        </p:pic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70974393-FF79-82B5-3AA3-B6912BB45014}"/>
              </a:ext>
            </a:extLst>
          </p:cNvPr>
          <p:cNvSpPr txBox="1"/>
          <p:nvPr/>
        </p:nvSpPr>
        <p:spPr>
          <a:xfrm>
            <a:off x="4073115" y="2999823"/>
            <a:ext cx="32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鸡蛋数小于</a:t>
            </a:r>
            <a:r>
              <a:rPr lang="en-US" altLang="zh-CN" dirty="0"/>
              <a:t>e</a:t>
            </a:r>
            <a:r>
              <a:rPr lang="zh-CN" altLang="en-US" dirty="0"/>
              <a:t>或楼层数小于</a:t>
            </a:r>
            <a:r>
              <a:rPr lang="en-US" altLang="zh-CN" dirty="0"/>
              <a:t>f</a:t>
            </a:r>
            <a:r>
              <a:rPr lang="zh-CN" altLang="en-US" dirty="0"/>
              <a:t>时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4FFC2F1-973D-6A6A-11D4-056DBA1952B7}"/>
              </a:ext>
            </a:extLst>
          </p:cNvPr>
          <p:cNvSpPr txBox="1"/>
          <p:nvPr/>
        </p:nvSpPr>
        <p:spPr>
          <a:xfrm>
            <a:off x="4073115" y="3696202"/>
            <a:ext cx="7263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第一个蛋从</a:t>
            </a:r>
            <a:r>
              <a:rPr lang="en-US" altLang="zh-CN" dirty="0"/>
              <a:t>k</a:t>
            </a:r>
            <a:r>
              <a:rPr lang="zh-CN" altLang="en-US" dirty="0"/>
              <a:t>层扔，有碎与没碎两种情况，对应了</a:t>
            </a:r>
            <a:r>
              <a:rPr lang="en-US" altLang="zh-CN" dirty="0"/>
              <a:t>T[e-1][k-1]</a:t>
            </a:r>
            <a:r>
              <a:rPr lang="zh-CN" altLang="en-US" dirty="0"/>
              <a:t>和</a:t>
            </a:r>
            <a:r>
              <a:rPr lang="en-US" altLang="zh-CN" dirty="0"/>
              <a:t>T[e][f-k]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68FF0BC-FD14-A222-7CB5-86F6998232AB}"/>
              </a:ext>
            </a:extLst>
          </p:cNvPr>
          <p:cNvSpPr txBox="1"/>
          <p:nvPr/>
        </p:nvSpPr>
        <p:spPr>
          <a:xfrm>
            <a:off x="4073115" y="4354862"/>
            <a:ext cx="549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找原问题与子问题的关系，写出动态规划方程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D75430D-DBC3-FB67-658B-1EB998C1E04F}"/>
              </a:ext>
            </a:extLst>
          </p:cNvPr>
          <p:cNvSpPr txBox="1"/>
          <p:nvPr/>
        </p:nvSpPr>
        <p:spPr>
          <a:xfrm>
            <a:off x="4073115" y="4898392"/>
            <a:ext cx="556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定义符号：</a:t>
            </a:r>
            <a:r>
              <a:rPr lang="en-US" altLang="zh-CN" dirty="0"/>
              <a:t>T[e][f]</a:t>
            </a:r>
            <a:r>
              <a:rPr lang="zh-CN" altLang="en-US" dirty="0"/>
              <a:t>表示</a:t>
            </a:r>
            <a:r>
              <a:rPr lang="en-US" altLang="zh-CN" dirty="0"/>
              <a:t>e</a:t>
            </a:r>
            <a:r>
              <a:rPr lang="zh-CN" altLang="en-US" dirty="0"/>
              <a:t>个蛋，</a:t>
            </a:r>
            <a:r>
              <a:rPr lang="en-US" altLang="zh-CN" dirty="0"/>
              <a:t>f</a:t>
            </a:r>
            <a:r>
              <a:rPr lang="zh-CN" altLang="en-US" dirty="0"/>
              <a:t>层楼时的最少试验次数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13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01" y="569481"/>
            <a:ext cx="618131" cy="6181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73960" y="647713"/>
            <a:ext cx="2045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2.1  </a:t>
            </a:r>
            <a:r>
              <a:rPr lang="zh-CN" altLang="en-US" sz="2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动态规划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E5EFDF8-F40A-3893-A00E-8463D4529C0B}"/>
              </a:ext>
            </a:extLst>
          </p:cNvPr>
          <p:cNvSpPr txBox="1"/>
          <p:nvPr/>
        </p:nvSpPr>
        <p:spPr>
          <a:xfrm>
            <a:off x="968316" y="2476556"/>
            <a:ext cx="9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T[2][2]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8E5661-0589-1C41-5B6C-AA3BB33F55A6}"/>
              </a:ext>
            </a:extLst>
          </p:cNvPr>
          <p:cNvSpPr txBox="1"/>
          <p:nvPr/>
        </p:nvSpPr>
        <p:spPr>
          <a:xfrm>
            <a:off x="2060181" y="2476556"/>
            <a:ext cx="442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k=1     </a:t>
            </a:r>
            <a:r>
              <a:rPr lang="zh-CN" altLang="en-US" dirty="0"/>
              <a:t>碎 </a:t>
            </a:r>
            <a:r>
              <a:rPr lang="en-US" altLang="zh-CN" dirty="0"/>
              <a:t>or </a:t>
            </a:r>
            <a:r>
              <a:rPr lang="zh-CN" altLang="en-US" dirty="0"/>
              <a:t>不碎</a:t>
            </a:r>
            <a:r>
              <a:rPr lang="en-US" altLang="zh-CN" dirty="0"/>
              <a:t>      1+max(T[1][0],T[2][1])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EAC1D06-1275-A179-0070-6D1871785F9F}"/>
              </a:ext>
            </a:extLst>
          </p:cNvPr>
          <p:cNvGrpSpPr/>
          <p:nvPr/>
        </p:nvGrpSpPr>
        <p:grpSpPr>
          <a:xfrm>
            <a:off x="188386" y="113287"/>
            <a:ext cx="2332414" cy="500180"/>
            <a:chOff x="2134393" y="2183953"/>
            <a:chExt cx="3008539" cy="722620"/>
          </a:xfrm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A4525A8F-4DA5-2534-141B-EF10F6F8FAB6}"/>
                </a:ext>
              </a:extLst>
            </p:cNvPr>
            <p:cNvSpPr/>
            <p:nvPr/>
          </p:nvSpPr>
          <p:spPr>
            <a:xfrm>
              <a:off x="2134393" y="2315922"/>
              <a:ext cx="3008539" cy="537694"/>
            </a:xfrm>
            <a:custGeom>
              <a:avLst/>
              <a:gdLst>
                <a:gd name="connsiteX0" fmla="*/ 674315 w 6261654"/>
                <a:gd name="connsiteY0" fmla="*/ 0 h 1348631"/>
                <a:gd name="connsiteX1" fmla="*/ 674325 w 6261654"/>
                <a:gd name="connsiteY1" fmla="*/ 1 h 1348631"/>
                <a:gd name="connsiteX2" fmla="*/ 5558735 w 6261654"/>
                <a:gd name="connsiteY2" fmla="*/ 1 h 1348631"/>
                <a:gd name="connsiteX3" fmla="*/ 5558735 w 6261654"/>
                <a:gd name="connsiteY3" fmla="*/ 2885 h 1348631"/>
                <a:gd name="connsiteX4" fmla="*/ 5587339 w 6261654"/>
                <a:gd name="connsiteY4" fmla="*/ 1 h 1348631"/>
                <a:gd name="connsiteX5" fmla="*/ 6261654 w 6261654"/>
                <a:gd name="connsiteY5" fmla="*/ 674316 h 1348631"/>
                <a:gd name="connsiteX6" fmla="*/ 5587339 w 6261654"/>
                <a:gd name="connsiteY6" fmla="*/ 1348631 h 1348631"/>
                <a:gd name="connsiteX7" fmla="*/ 5558735 w 6261654"/>
                <a:gd name="connsiteY7" fmla="*/ 1345748 h 1348631"/>
                <a:gd name="connsiteX8" fmla="*/ 5558735 w 6261654"/>
                <a:gd name="connsiteY8" fmla="*/ 1348630 h 1348631"/>
                <a:gd name="connsiteX9" fmla="*/ 674315 w 6261654"/>
                <a:gd name="connsiteY9" fmla="*/ 1348630 h 1348631"/>
                <a:gd name="connsiteX10" fmla="*/ 0 w 6261654"/>
                <a:gd name="connsiteY10" fmla="*/ 674315 h 1348631"/>
                <a:gd name="connsiteX11" fmla="*/ 674315 w 6261654"/>
                <a:gd name="connsiteY11" fmla="*/ 0 h 134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61654" h="1348631">
                  <a:moveTo>
                    <a:pt x="674315" y="0"/>
                  </a:moveTo>
                  <a:lnTo>
                    <a:pt x="674325" y="1"/>
                  </a:lnTo>
                  <a:lnTo>
                    <a:pt x="5558735" y="1"/>
                  </a:lnTo>
                  <a:lnTo>
                    <a:pt x="5558735" y="2885"/>
                  </a:lnTo>
                  <a:lnTo>
                    <a:pt x="5587339" y="1"/>
                  </a:lnTo>
                  <a:cubicBezTo>
                    <a:pt x="5959753" y="1"/>
                    <a:pt x="6261654" y="301902"/>
                    <a:pt x="6261654" y="674316"/>
                  </a:cubicBezTo>
                  <a:cubicBezTo>
                    <a:pt x="6261654" y="1046730"/>
                    <a:pt x="5959753" y="1348631"/>
                    <a:pt x="5587339" y="1348631"/>
                  </a:cubicBezTo>
                  <a:lnTo>
                    <a:pt x="5558735" y="1345748"/>
                  </a:lnTo>
                  <a:lnTo>
                    <a:pt x="5558735" y="1348630"/>
                  </a:lnTo>
                  <a:lnTo>
                    <a:pt x="674315" y="1348630"/>
                  </a:lnTo>
                  <a:cubicBezTo>
                    <a:pt x="301901" y="1348630"/>
                    <a:pt x="0" y="1046729"/>
                    <a:pt x="0" y="674315"/>
                  </a:cubicBezTo>
                  <a:cubicBezTo>
                    <a:pt x="0" y="301901"/>
                    <a:pt x="301901" y="0"/>
                    <a:pt x="674315" y="0"/>
                  </a:cubicBezTo>
                  <a:close/>
                </a:path>
              </a:pathLst>
            </a:custGeom>
            <a:solidFill>
              <a:srgbClr val="D23C4B"/>
            </a:solidFill>
            <a:ln w="38100">
              <a:solidFill>
                <a:srgbClr val="D23C4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CB13A89-69A5-0ACB-B7D5-F2398875DED9}"/>
                </a:ext>
              </a:extLst>
            </p:cNvPr>
            <p:cNvSpPr/>
            <p:nvPr/>
          </p:nvSpPr>
          <p:spPr>
            <a:xfrm>
              <a:off x="3140411" y="2183953"/>
              <a:ext cx="1131437" cy="669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找关系</a:t>
              </a:r>
              <a:endParaRPr lang="en-US" altLang="zh-CN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E63F263F-E56A-81A9-DD99-6343BA09B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0359" y="2315922"/>
              <a:ext cx="590651" cy="590651"/>
            </a:xfrm>
            <a:prstGeom prst="rect">
              <a:avLst/>
            </a:prstGeom>
          </p:spPr>
        </p:pic>
      </p:grpSp>
      <p:graphicFrame>
        <p:nvGraphicFramePr>
          <p:cNvPr id="16" name="表格 16">
            <a:extLst>
              <a:ext uri="{FF2B5EF4-FFF2-40B4-BE49-F238E27FC236}">
                <a16:creationId xmlns:a16="http://schemas.microsoft.com/office/drawing/2014/main" id="{193E5E03-0D49-636D-88C5-22A42B4F0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874059"/>
              </p:ext>
            </p:extLst>
          </p:nvPr>
        </p:nvGraphicFramePr>
        <p:xfrm>
          <a:off x="1673960" y="878545"/>
          <a:ext cx="81280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050822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506605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795868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5577789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652300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595563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734505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00885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EG\FL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345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6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89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315768"/>
                  </a:ext>
                </a:extLst>
              </a:tr>
            </a:tbl>
          </a:graphicData>
        </a:graphic>
      </p:graphicFrame>
      <p:pic>
        <p:nvPicPr>
          <p:cNvPr id="17" name="图片 16">
            <a:extLst>
              <a:ext uri="{FF2B5EF4-FFF2-40B4-BE49-F238E27FC236}">
                <a16:creationId xmlns:a16="http://schemas.microsoft.com/office/drawing/2014/main" id="{B9DCD4DD-803E-43B4-DFB8-854408E837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90922"/>
            <a:ext cx="12192000" cy="190942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2CC80F5-1F0C-CD76-E094-2F067CE7A4BA}"/>
              </a:ext>
            </a:extLst>
          </p:cNvPr>
          <p:cNvSpPr txBox="1"/>
          <p:nvPr/>
        </p:nvSpPr>
        <p:spPr>
          <a:xfrm>
            <a:off x="2060180" y="3083571"/>
            <a:ext cx="4421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k=2    </a:t>
            </a:r>
            <a:r>
              <a:rPr lang="zh-CN" altLang="en-US" dirty="0"/>
              <a:t>碎 </a:t>
            </a:r>
            <a:r>
              <a:rPr lang="en-US" altLang="zh-CN" dirty="0"/>
              <a:t>or </a:t>
            </a:r>
            <a:r>
              <a:rPr lang="zh-CN" altLang="en-US" dirty="0"/>
              <a:t>不碎</a:t>
            </a:r>
            <a:r>
              <a:rPr lang="en-US" altLang="zh-CN" dirty="0"/>
              <a:t>       1+max(T[1][1],T[2][0])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8DF325B-631E-0412-254C-3B41083A843B}"/>
              </a:ext>
            </a:extLst>
          </p:cNvPr>
          <p:cNvSpPr/>
          <p:nvPr/>
        </p:nvSpPr>
        <p:spPr>
          <a:xfrm>
            <a:off x="10943924" y="5293894"/>
            <a:ext cx="587141" cy="336885"/>
          </a:xfrm>
          <a:prstGeom prst="ellipse">
            <a:avLst/>
          </a:prstGeom>
          <a:noFill/>
          <a:ln w="76200">
            <a:solidFill>
              <a:srgbClr val="D23C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77804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8" grpId="0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01" y="569481"/>
            <a:ext cx="618131" cy="6181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73960" y="647713"/>
            <a:ext cx="2045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2.1  </a:t>
            </a:r>
            <a:r>
              <a:rPr lang="zh-CN" altLang="en-US" sz="2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动态规划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EAC1D06-1275-A179-0070-6D1871785F9F}"/>
              </a:ext>
            </a:extLst>
          </p:cNvPr>
          <p:cNvGrpSpPr/>
          <p:nvPr/>
        </p:nvGrpSpPr>
        <p:grpSpPr>
          <a:xfrm>
            <a:off x="188386" y="113287"/>
            <a:ext cx="2332414" cy="500180"/>
            <a:chOff x="2134393" y="2183953"/>
            <a:chExt cx="3008539" cy="722620"/>
          </a:xfrm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A4525A8F-4DA5-2534-141B-EF10F6F8FAB6}"/>
                </a:ext>
              </a:extLst>
            </p:cNvPr>
            <p:cNvSpPr/>
            <p:nvPr/>
          </p:nvSpPr>
          <p:spPr>
            <a:xfrm>
              <a:off x="2134393" y="2315922"/>
              <a:ext cx="3008539" cy="537694"/>
            </a:xfrm>
            <a:custGeom>
              <a:avLst/>
              <a:gdLst>
                <a:gd name="connsiteX0" fmla="*/ 674315 w 6261654"/>
                <a:gd name="connsiteY0" fmla="*/ 0 h 1348631"/>
                <a:gd name="connsiteX1" fmla="*/ 674325 w 6261654"/>
                <a:gd name="connsiteY1" fmla="*/ 1 h 1348631"/>
                <a:gd name="connsiteX2" fmla="*/ 5558735 w 6261654"/>
                <a:gd name="connsiteY2" fmla="*/ 1 h 1348631"/>
                <a:gd name="connsiteX3" fmla="*/ 5558735 w 6261654"/>
                <a:gd name="connsiteY3" fmla="*/ 2885 h 1348631"/>
                <a:gd name="connsiteX4" fmla="*/ 5587339 w 6261654"/>
                <a:gd name="connsiteY4" fmla="*/ 1 h 1348631"/>
                <a:gd name="connsiteX5" fmla="*/ 6261654 w 6261654"/>
                <a:gd name="connsiteY5" fmla="*/ 674316 h 1348631"/>
                <a:gd name="connsiteX6" fmla="*/ 5587339 w 6261654"/>
                <a:gd name="connsiteY6" fmla="*/ 1348631 h 1348631"/>
                <a:gd name="connsiteX7" fmla="*/ 5558735 w 6261654"/>
                <a:gd name="connsiteY7" fmla="*/ 1345748 h 1348631"/>
                <a:gd name="connsiteX8" fmla="*/ 5558735 w 6261654"/>
                <a:gd name="connsiteY8" fmla="*/ 1348630 h 1348631"/>
                <a:gd name="connsiteX9" fmla="*/ 674315 w 6261654"/>
                <a:gd name="connsiteY9" fmla="*/ 1348630 h 1348631"/>
                <a:gd name="connsiteX10" fmla="*/ 0 w 6261654"/>
                <a:gd name="connsiteY10" fmla="*/ 674315 h 1348631"/>
                <a:gd name="connsiteX11" fmla="*/ 674315 w 6261654"/>
                <a:gd name="connsiteY11" fmla="*/ 0 h 134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61654" h="1348631">
                  <a:moveTo>
                    <a:pt x="674315" y="0"/>
                  </a:moveTo>
                  <a:lnTo>
                    <a:pt x="674325" y="1"/>
                  </a:lnTo>
                  <a:lnTo>
                    <a:pt x="5558735" y="1"/>
                  </a:lnTo>
                  <a:lnTo>
                    <a:pt x="5558735" y="2885"/>
                  </a:lnTo>
                  <a:lnTo>
                    <a:pt x="5587339" y="1"/>
                  </a:lnTo>
                  <a:cubicBezTo>
                    <a:pt x="5959753" y="1"/>
                    <a:pt x="6261654" y="301902"/>
                    <a:pt x="6261654" y="674316"/>
                  </a:cubicBezTo>
                  <a:cubicBezTo>
                    <a:pt x="6261654" y="1046730"/>
                    <a:pt x="5959753" y="1348631"/>
                    <a:pt x="5587339" y="1348631"/>
                  </a:cubicBezTo>
                  <a:lnTo>
                    <a:pt x="5558735" y="1345748"/>
                  </a:lnTo>
                  <a:lnTo>
                    <a:pt x="5558735" y="1348630"/>
                  </a:lnTo>
                  <a:lnTo>
                    <a:pt x="674315" y="1348630"/>
                  </a:lnTo>
                  <a:cubicBezTo>
                    <a:pt x="301901" y="1348630"/>
                    <a:pt x="0" y="1046729"/>
                    <a:pt x="0" y="674315"/>
                  </a:cubicBezTo>
                  <a:cubicBezTo>
                    <a:pt x="0" y="301901"/>
                    <a:pt x="301901" y="0"/>
                    <a:pt x="674315" y="0"/>
                  </a:cubicBezTo>
                  <a:close/>
                </a:path>
              </a:pathLst>
            </a:custGeom>
            <a:solidFill>
              <a:srgbClr val="D23C4B"/>
            </a:solidFill>
            <a:ln w="38100">
              <a:solidFill>
                <a:srgbClr val="D23C4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CB13A89-69A5-0ACB-B7D5-F2398875DED9}"/>
                </a:ext>
              </a:extLst>
            </p:cNvPr>
            <p:cNvSpPr/>
            <p:nvPr/>
          </p:nvSpPr>
          <p:spPr>
            <a:xfrm>
              <a:off x="3140411" y="2183953"/>
              <a:ext cx="1131437" cy="669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找关系</a:t>
              </a:r>
              <a:endParaRPr lang="en-US" altLang="zh-CN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E63F263F-E56A-81A9-DD99-6343BA09B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0359" y="2315922"/>
              <a:ext cx="590651" cy="590651"/>
            </a:xfrm>
            <a:prstGeom prst="rect">
              <a:avLst/>
            </a:prstGeom>
          </p:spPr>
        </p:pic>
      </p:grpSp>
      <p:graphicFrame>
        <p:nvGraphicFramePr>
          <p:cNvPr id="16" name="表格 16">
            <a:extLst>
              <a:ext uri="{FF2B5EF4-FFF2-40B4-BE49-F238E27FC236}">
                <a16:creationId xmlns:a16="http://schemas.microsoft.com/office/drawing/2014/main" id="{193E5E03-0D49-636D-88C5-22A42B4F0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997263"/>
              </p:ext>
            </p:extLst>
          </p:nvPr>
        </p:nvGraphicFramePr>
        <p:xfrm>
          <a:off x="1673960" y="878545"/>
          <a:ext cx="81280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050822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506605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795868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5577789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652300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595563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734505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00885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EG\FL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345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6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89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315768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B9E5318B-037A-27B9-9E5E-9CC128228642}"/>
              </a:ext>
            </a:extLst>
          </p:cNvPr>
          <p:cNvSpPr txBox="1"/>
          <p:nvPr/>
        </p:nvSpPr>
        <p:spPr>
          <a:xfrm>
            <a:off x="711434" y="2687388"/>
            <a:ext cx="9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T[3][6]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D23C8DA-53EE-D866-F797-1A939DE891C8}"/>
              </a:ext>
            </a:extLst>
          </p:cNvPr>
          <p:cNvSpPr/>
          <p:nvPr/>
        </p:nvSpPr>
        <p:spPr>
          <a:xfrm>
            <a:off x="1080252" y="4419803"/>
            <a:ext cx="2651760" cy="619403"/>
          </a:xfrm>
          <a:prstGeom prst="rect">
            <a:avLst/>
          </a:prstGeom>
          <a:solidFill>
            <a:srgbClr val="D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D0876B0-2EE7-1A2A-4B7E-CBD57DDB9A71}"/>
              </a:ext>
            </a:extLst>
          </p:cNvPr>
          <p:cNvSpPr txBox="1"/>
          <p:nvPr/>
        </p:nvSpPr>
        <p:spPr>
          <a:xfrm>
            <a:off x="1511032" y="4551781"/>
            <a:ext cx="2016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状态转移方程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461E090-1343-6094-2351-432E2A2A5481}"/>
              </a:ext>
            </a:extLst>
          </p:cNvPr>
          <p:cNvSpPr/>
          <p:nvPr/>
        </p:nvSpPr>
        <p:spPr>
          <a:xfrm>
            <a:off x="3719713" y="4419803"/>
            <a:ext cx="6309360" cy="619403"/>
          </a:xfrm>
          <a:prstGeom prst="rect">
            <a:avLst/>
          </a:prstGeom>
          <a:solidFill>
            <a:schemeClr val="bg1"/>
          </a:solidFill>
          <a:ln>
            <a:solidFill>
              <a:srgbClr val="D23C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18A087C-C6A5-DDC9-0F4B-7C6C02CBB4CE}"/>
                  </a:ext>
                </a:extLst>
              </p:cNvPr>
              <p:cNvSpPr txBox="1"/>
              <p:nvPr/>
            </p:nvSpPr>
            <p:spPr>
              <a:xfrm>
                <a:off x="3924283" y="4515347"/>
                <a:ext cx="6274711" cy="486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T[e][f]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])}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18A087C-C6A5-DDC9-0F4B-7C6C02CBB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283" y="4515347"/>
                <a:ext cx="6274711" cy="486030"/>
              </a:xfrm>
              <a:prstGeom prst="rect">
                <a:avLst/>
              </a:prstGeom>
              <a:blipFill>
                <a:blip r:embed="rId5"/>
                <a:stretch>
                  <a:fillRect l="-875" t="-6329" b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589220FD-FBCD-F673-2062-5CA824B42591}"/>
              </a:ext>
            </a:extLst>
          </p:cNvPr>
          <p:cNvSpPr txBox="1"/>
          <p:nvPr/>
        </p:nvSpPr>
        <p:spPr>
          <a:xfrm>
            <a:off x="1892580" y="2611976"/>
            <a:ext cx="442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k=1    </a:t>
            </a:r>
            <a:r>
              <a:rPr lang="zh-CN" altLang="en-US" dirty="0"/>
              <a:t>碎 </a:t>
            </a:r>
            <a:r>
              <a:rPr lang="en-US" altLang="zh-CN" dirty="0"/>
              <a:t>or </a:t>
            </a:r>
            <a:r>
              <a:rPr lang="zh-CN" altLang="en-US" dirty="0"/>
              <a:t>不碎</a:t>
            </a:r>
            <a:r>
              <a:rPr lang="en-US" altLang="zh-CN" dirty="0"/>
              <a:t>       1+max(T[2][0],T[3][2])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BE822ED-515A-1643-D226-FA2C372ED8ED}"/>
              </a:ext>
            </a:extLst>
          </p:cNvPr>
          <p:cNvSpPr txBox="1"/>
          <p:nvPr/>
        </p:nvSpPr>
        <p:spPr>
          <a:xfrm>
            <a:off x="1892579" y="2981308"/>
            <a:ext cx="4421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k=2    </a:t>
            </a:r>
            <a:r>
              <a:rPr lang="zh-CN" altLang="en-US" dirty="0"/>
              <a:t>碎 </a:t>
            </a:r>
            <a:r>
              <a:rPr lang="en-US" altLang="zh-CN" dirty="0"/>
              <a:t>or </a:t>
            </a:r>
            <a:r>
              <a:rPr lang="zh-CN" altLang="en-US" dirty="0"/>
              <a:t>不碎</a:t>
            </a:r>
            <a:r>
              <a:rPr lang="en-US" altLang="zh-CN" dirty="0"/>
              <a:t>       1+max(T[2][1],T[3][1])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F9D35BC-C8BA-4A97-2A9E-E7167B22517F}"/>
              </a:ext>
            </a:extLst>
          </p:cNvPr>
          <p:cNvSpPr txBox="1"/>
          <p:nvPr/>
        </p:nvSpPr>
        <p:spPr>
          <a:xfrm>
            <a:off x="1892579" y="3806002"/>
            <a:ext cx="442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k=6    </a:t>
            </a:r>
            <a:r>
              <a:rPr lang="zh-CN" altLang="en-US" dirty="0"/>
              <a:t>碎 </a:t>
            </a:r>
            <a:r>
              <a:rPr lang="en-US" altLang="zh-CN" dirty="0"/>
              <a:t>or </a:t>
            </a:r>
            <a:r>
              <a:rPr lang="zh-CN" altLang="en-US" dirty="0"/>
              <a:t>不碎</a:t>
            </a:r>
            <a:r>
              <a:rPr lang="en-US" altLang="zh-CN" dirty="0"/>
              <a:t>       1+max(T[2][5],T[3][0])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6E9B62A-BF21-0B7B-856A-BA08FEE65801}"/>
              </a:ext>
            </a:extLst>
          </p:cNvPr>
          <p:cNvSpPr txBox="1"/>
          <p:nvPr/>
        </p:nvSpPr>
        <p:spPr>
          <a:xfrm>
            <a:off x="1972190" y="3405908"/>
            <a:ext cx="64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E37BB3F-2C53-EAA1-300C-CE80372114D6}"/>
              </a:ext>
            </a:extLst>
          </p:cNvPr>
          <p:cNvSpPr txBox="1"/>
          <p:nvPr/>
        </p:nvSpPr>
        <p:spPr>
          <a:xfrm>
            <a:off x="6317189" y="5437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4A73BE7-2557-BB11-AC90-741E28B32DDE}"/>
              </a:ext>
            </a:extLst>
          </p:cNvPr>
          <p:cNvSpPr/>
          <p:nvPr/>
        </p:nvSpPr>
        <p:spPr>
          <a:xfrm>
            <a:off x="1092551" y="5197674"/>
            <a:ext cx="2651760" cy="1103461"/>
          </a:xfrm>
          <a:prstGeom prst="rect">
            <a:avLst/>
          </a:prstGeom>
          <a:solidFill>
            <a:srgbClr val="D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E91FCEA-1075-1A99-5DAC-5960538AB811}"/>
              </a:ext>
            </a:extLst>
          </p:cNvPr>
          <p:cNvSpPr txBox="1"/>
          <p:nvPr/>
        </p:nvSpPr>
        <p:spPr>
          <a:xfrm>
            <a:off x="1511032" y="5426929"/>
            <a:ext cx="1255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边界条件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1CFF93E-CEF5-D2D1-C69B-FA55ACCB492B}"/>
              </a:ext>
            </a:extLst>
          </p:cNvPr>
          <p:cNvSpPr/>
          <p:nvPr/>
        </p:nvSpPr>
        <p:spPr>
          <a:xfrm>
            <a:off x="3744311" y="5217976"/>
            <a:ext cx="6309360" cy="1103462"/>
          </a:xfrm>
          <a:prstGeom prst="rect">
            <a:avLst/>
          </a:prstGeom>
          <a:solidFill>
            <a:schemeClr val="bg1"/>
          </a:solidFill>
          <a:ln>
            <a:solidFill>
              <a:srgbClr val="D23C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BA92D62-4390-974D-5984-A71E3878F1BA}"/>
              </a:ext>
            </a:extLst>
          </p:cNvPr>
          <p:cNvSpPr txBox="1"/>
          <p:nvPr/>
        </p:nvSpPr>
        <p:spPr>
          <a:xfrm>
            <a:off x="3924283" y="5422091"/>
            <a:ext cx="3525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T[1][f]=f;</a:t>
            </a:r>
          </a:p>
          <a:p>
            <a:r>
              <a:rPr lang="en-US" altLang="zh-CN" dirty="0"/>
              <a:t>T[e][0]=0;</a:t>
            </a:r>
          </a:p>
        </p:txBody>
      </p:sp>
    </p:spTree>
    <p:extLst>
      <p:ext uri="{BB962C8B-B14F-4D97-AF65-F5344CB8AC3E}">
        <p14:creationId xmlns:p14="http://schemas.microsoft.com/office/powerpoint/2010/main" val="30338457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 animBg="1"/>
      <p:bldP spid="25" grpId="0"/>
      <p:bldP spid="26" grpId="0" animBg="1"/>
      <p:bldP spid="29" grpId="0"/>
      <p:bldP spid="32" grpId="0"/>
      <p:bldP spid="33" grpId="0"/>
      <p:bldP spid="34" grpId="0"/>
      <p:bldP spid="35" grpId="0"/>
      <p:bldP spid="41" grpId="0"/>
      <p:bldP spid="42" grpId="0" animBg="1"/>
      <p:bldP spid="43" grpId="0"/>
      <p:bldP spid="44" grpId="0" animBg="1"/>
      <p:bldP spid="4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6A49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</TotalTime>
  <Words>2254</Words>
  <Application>Microsoft Office PowerPoint</Application>
  <PresentationFormat>宽屏</PresentationFormat>
  <Paragraphs>481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3" baseType="lpstr">
      <vt:lpstr>Wingdings</vt:lpstr>
      <vt:lpstr>黑体</vt:lpstr>
      <vt:lpstr>思源黑体 CN Normal</vt:lpstr>
      <vt:lpstr>Arial</vt:lpstr>
      <vt:lpstr>等线</vt:lpstr>
      <vt:lpstr>KaTeX_Main</vt:lpstr>
      <vt:lpstr>Times New Roman</vt:lpstr>
      <vt:lpstr>等线 Light</vt:lpstr>
      <vt:lpstr>-apple-system</vt:lpstr>
      <vt:lpstr>思源黑体 CN Heavy</vt:lpstr>
      <vt:lpstr>思源黑体 CN Bold</vt:lpstr>
      <vt:lpstr>Cambria Math</vt:lpstr>
      <vt:lpstr>Helvetica</vt:lpstr>
      <vt:lpstr>Calibri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cby</dc:creator>
  <cp:lastModifiedBy>郑 雨婷</cp:lastModifiedBy>
  <cp:revision>385</cp:revision>
  <dcterms:created xsi:type="dcterms:W3CDTF">2020-05-13T10:30:47Z</dcterms:created>
  <dcterms:modified xsi:type="dcterms:W3CDTF">2023-05-12T01:51:27Z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2052-1.9.0.2959</vt:lpwstr>
  </property>
</Properties>
</file>