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8"/>
  </p:notesMasterIdLst>
  <p:handoutMasterIdLst>
    <p:handoutMasterId r:id="rId9"/>
  </p:handoutMasterIdLst>
  <p:sldIdLst>
    <p:sldId id="257" r:id="rId2"/>
    <p:sldId id="260" r:id="rId3"/>
    <p:sldId id="259" r:id="rId4"/>
    <p:sldId id="261" r:id="rId5"/>
    <p:sldId id="262" r:id="rId6"/>
    <p:sldId id="258" r:id="rId7"/>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6" d="100"/>
          <a:sy n="66" d="100"/>
        </p:scale>
        <p:origin x="632" y="40"/>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2023/6/2</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2023/6/2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203234F-2943-4AD6-8E73-34C216403FC9}" type="datetime1">
              <a:rPr lang="zh-CN" altLang="en-US" smtClean="0"/>
              <a:t>2023/6/2</a:t>
            </a:fld>
            <a:endParaRPr lang="en-US"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818B044-5115-4C63-8F06-0D627F0729F0}" type="datetime1">
              <a:rPr lang="zh-CN" altLang="en-US" smtClean="0"/>
              <a:t>2023/6/2</a:t>
            </a:fld>
            <a:endParaRPr lang="en-US" dirty="0"/>
          </a:p>
        </p:txBody>
      </p:sp>
      <p:sp>
        <p:nvSpPr>
          <p:cNvPr id="8" name="页脚占位符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0E476C3-78BD-40CB-9C6F-0D41DD7E1D50}" type="datetime1">
              <a:rPr lang="zh-CN" altLang="en-US" smtClean="0"/>
              <a:t>2023/6/2</a:t>
            </a:fld>
            <a:endParaRPr lang="en-US" dirty="0"/>
          </a:p>
        </p:txBody>
      </p:sp>
      <p:sp>
        <p:nvSpPr>
          <p:cNvPr id="8" name="页脚占位符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灯片编号占位符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24A4C0A-F292-41BE-9CD1-530467B1B9F8}" type="datetime1">
              <a:rPr lang="zh-CN" altLang="en-US" smtClean="0"/>
              <a:t>2023/6/2</a:t>
            </a:fld>
            <a:endParaRPr lang="en-US"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31630FC-7090-4D1C-93D5-113C82941F4E}" type="datetime1">
              <a:rPr lang="zh-CN" altLang="en-US" smtClean="0"/>
              <a:t>2023/6/2</a:t>
            </a:fld>
            <a:endParaRPr lang="en-US"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81EDFCFC-F8E9-4049-95DD-C79391CC7BFF}" type="datetime1">
              <a:rPr lang="zh-CN" altLang="en-US" smtClean="0"/>
              <a:t>2023/6/2</a:t>
            </a:fld>
            <a:endParaRPr lang="en-US"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EFBE5E81-E012-42C1-892B-1E2892457684}" type="datetime1">
              <a:rPr lang="zh-CN" altLang="en-US" smtClean="0"/>
              <a:t>2023/6/2</a:t>
            </a:fld>
            <a:endParaRPr lang="en-US"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A05DBCF-E3D4-4FC7-9203-C0C05B2BAA55}" type="datetime1">
              <a:rPr lang="zh-CN" altLang="en-US" smtClean="0"/>
              <a:t>2023/6/2</a:t>
            </a:fld>
            <a:endParaRPr lang="en-US"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910A522-F0F5-43AE-870D-B1652467F5E7}" type="datetime1">
              <a:rPr lang="zh-CN" altLang="en-US" smtClean="0"/>
              <a:t>2023/6/2</a:t>
            </a:fld>
            <a:endParaRPr lang="en-US"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t>2023/6/2</a:t>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t>2023/6/2</a:t>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t>2023/6/2</a:t>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zh-CN" altLang="en-US" sz="6600" dirty="0"/>
              <a:t>隐私权案例分享</a:t>
            </a:r>
            <a:endParaRPr lang="zh-cn" sz="6600" dirty="0"/>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algn="r" rtl="0"/>
            <a:r>
              <a:rPr lang="en-US" altLang="zh-CN" dirty="0">
                <a:solidFill>
                  <a:schemeClr val="tx1">
                    <a:lumMod val="85000"/>
                    <a:lumOff val="15000"/>
                  </a:schemeClr>
                </a:solidFill>
              </a:rPr>
              <a:t>  ——</a:t>
            </a:r>
            <a:endParaRPr lang="zh-cn" sz="2400" dirty="0">
              <a:solidFill>
                <a:schemeClr val="tx1">
                  <a:lumMod val="85000"/>
                  <a:lumOff val="15000"/>
                </a:schemeClr>
              </a:solidFill>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接连接符​​(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F4E9A-38F3-3B86-D7D2-65FE319DC62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4EA61CB-F480-B10C-0077-0832BB9784E4}"/>
              </a:ext>
            </a:extLst>
          </p:cNvPr>
          <p:cNvSpPr>
            <a:spLocks noGrp="1"/>
          </p:cNvSpPr>
          <p:nvPr>
            <p:ph idx="1"/>
          </p:nvPr>
        </p:nvSpPr>
        <p:spPr/>
        <p:txBody>
          <a:bodyPr>
            <a:normAutofit/>
          </a:bodyPr>
          <a:lstStyle/>
          <a:p>
            <a:r>
              <a:rPr lang="en-US" altLang="zh-CN" dirty="0"/>
              <a:t>4.</a:t>
            </a:r>
            <a:r>
              <a:rPr lang="zh-CN" altLang="en-US" dirty="0"/>
              <a:t>圆通</a:t>
            </a:r>
            <a:r>
              <a:rPr lang="en-US" altLang="zh-CN" dirty="0"/>
              <a:t>10</a:t>
            </a:r>
            <a:r>
              <a:rPr lang="zh-CN" altLang="en-US" dirty="0"/>
              <a:t>亿快递信息泄露</a:t>
            </a:r>
          </a:p>
          <a:p>
            <a:r>
              <a:rPr lang="zh-CN" altLang="en-US" dirty="0"/>
              <a:t>事件回顾：六月份，暗网一位</a:t>
            </a:r>
            <a:r>
              <a:rPr lang="en-US" altLang="zh-CN" dirty="0"/>
              <a:t>ID“f666666”</a:t>
            </a:r>
            <a:r>
              <a:rPr lang="zh-CN" altLang="en-US" dirty="0"/>
              <a:t>的用户开始兜售圆通</a:t>
            </a:r>
            <a:r>
              <a:rPr lang="en-US" altLang="zh-CN" dirty="0"/>
              <a:t>10</a:t>
            </a:r>
            <a:r>
              <a:rPr lang="zh-CN" altLang="en-US" dirty="0"/>
              <a:t>亿条快递数据，该用户表示售卖的数据为</a:t>
            </a:r>
            <a:r>
              <a:rPr lang="en-US" altLang="zh-CN" dirty="0"/>
              <a:t>2014</a:t>
            </a:r>
            <a:r>
              <a:rPr lang="zh-CN" altLang="en-US" dirty="0"/>
              <a:t>年下旬的数据，数据信息包括寄（收）件人姓名，电话，地址等信息，</a:t>
            </a:r>
            <a:r>
              <a:rPr lang="en-US" altLang="zh-CN" dirty="0"/>
              <a:t>10</a:t>
            </a:r>
            <a:r>
              <a:rPr lang="zh-CN" altLang="en-US" dirty="0"/>
              <a:t>亿条数据已经经过去重处理，数据重复率低于</a:t>
            </a:r>
            <a:r>
              <a:rPr lang="en-US" altLang="zh-CN" dirty="0"/>
              <a:t>20%</a:t>
            </a:r>
            <a:r>
              <a:rPr lang="zh-CN" altLang="en-US" dirty="0"/>
              <a:t>，数据被该用户以</a:t>
            </a:r>
            <a:r>
              <a:rPr lang="en-US" altLang="zh-CN" dirty="0"/>
              <a:t>1</a:t>
            </a:r>
            <a:r>
              <a:rPr lang="zh-CN" altLang="en-US" dirty="0"/>
              <a:t>比特币打包出售。</a:t>
            </a:r>
          </a:p>
          <a:p>
            <a:r>
              <a:rPr lang="zh-CN" altLang="en-US" dirty="0"/>
              <a:t>结果：有网友验证了其中一部分数据，发现所购“单号”中，姓名、电话、住址等信息均属实。</a:t>
            </a:r>
          </a:p>
          <a:p>
            <a:br>
              <a:rPr lang="zh-CN" altLang="en-US" dirty="0"/>
            </a:br>
            <a:endParaRPr lang="zh-CN" altLang="en-US" dirty="0"/>
          </a:p>
        </p:txBody>
      </p:sp>
      <p:sp>
        <p:nvSpPr>
          <p:cNvPr id="4" name="日期占位符 3">
            <a:extLst>
              <a:ext uri="{FF2B5EF4-FFF2-40B4-BE49-F238E27FC236}">
                <a16:creationId xmlns:a16="http://schemas.microsoft.com/office/drawing/2014/main" id="{F4B7669A-F3AF-64CA-CF9F-AB644906C9F0}"/>
              </a:ext>
            </a:extLst>
          </p:cNvPr>
          <p:cNvSpPr>
            <a:spLocks noGrp="1"/>
          </p:cNvSpPr>
          <p:nvPr>
            <p:ph type="dt" sz="half" idx="10"/>
          </p:nvPr>
        </p:nvSpPr>
        <p:spPr/>
        <p:txBody>
          <a:bodyPr/>
          <a:lstStyle/>
          <a:p>
            <a:pPr rtl="0"/>
            <a:fld id="{A24A4C0A-F292-41BE-9CD1-530467B1B9F8}" type="datetime1">
              <a:rPr lang="zh-CN" altLang="en-US" smtClean="0"/>
              <a:t>2023/6/2</a:t>
            </a:fld>
            <a:endParaRPr lang="en-US" dirty="0"/>
          </a:p>
        </p:txBody>
      </p:sp>
    </p:spTree>
    <p:extLst>
      <p:ext uri="{BB962C8B-B14F-4D97-AF65-F5344CB8AC3E}">
        <p14:creationId xmlns:p14="http://schemas.microsoft.com/office/powerpoint/2010/main" val="3505041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E8AAF-5328-C0E6-E6DF-ECF92686650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6093D5F-0782-55DC-C550-A620F213EE95}"/>
              </a:ext>
            </a:extLst>
          </p:cNvPr>
          <p:cNvSpPr>
            <a:spLocks noGrp="1"/>
          </p:cNvSpPr>
          <p:nvPr>
            <p:ph idx="1"/>
          </p:nvPr>
        </p:nvSpPr>
        <p:spPr/>
        <p:txBody>
          <a:bodyPr/>
          <a:lstStyle/>
          <a:p>
            <a:pPr algn="l"/>
            <a:r>
              <a:rPr lang="zh-CN" altLang="en-US" b="0" i="0" dirty="0">
                <a:solidFill>
                  <a:srgbClr val="24292F"/>
                </a:solidFill>
                <a:effectLst/>
                <a:latin typeface="-apple-system"/>
              </a:rPr>
              <a:t>作为一家快递企业，圆通速递不应该出现客户信息泄露的情况。这起</a:t>
            </a:r>
            <a:r>
              <a:rPr lang="en-US" altLang="zh-CN" b="0" i="0" dirty="0">
                <a:solidFill>
                  <a:srgbClr val="24292F"/>
                </a:solidFill>
                <a:effectLst/>
                <a:latin typeface="-apple-system"/>
              </a:rPr>
              <a:t>10</a:t>
            </a:r>
            <a:r>
              <a:rPr lang="zh-CN" altLang="en-US" b="0" i="0" dirty="0">
                <a:solidFill>
                  <a:srgbClr val="24292F"/>
                </a:solidFill>
                <a:effectLst/>
                <a:latin typeface="-apple-system"/>
              </a:rPr>
              <a:t>亿快递信息泄露事件严重违反了用户的数据隐私权和个人信息保护法规，给个人和组织带来潜在的财务和声誉损失。</a:t>
            </a:r>
          </a:p>
          <a:p>
            <a:pPr algn="l"/>
            <a:r>
              <a:rPr lang="zh-CN" altLang="en-US" b="0" i="0" dirty="0">
                <a:solidFill>
                  <a:srgbClr val="24292F"/>
                </a:solidFill>
                <a:effectLst/>
                <a:latin typeface="-apple-system"/>
              </a:rPr>
              <a:t>一个 </a:t>
            </a:r>
            <a:r>
              <a:rPr lang="en-US" altLang="zh-CN" b="0" i="0" dirty="0">
                <a:solidFill>
                  <a:srgbClr val="24292F"/>
                </a:solidFill>
                <a:effectLst/>
                <a:latin typeface="-apple-system"/>
              </a:rPr>
              <a:t>enterprise </a:t>
            </a:r>
            <a:r>
              <a:rPr lang="zh-CN" altLang="en-US" b="0" i="0" dirty="0">
                <a:solidFill>
                  <a:srgbClr val="24292F"/>
                </a:solidFill>
                <a:effectLst/>
                <a:latin typeface="-apple-system"/>
              </a:rPr>
              <a:t>管理有数十亿条快递记录并保护其完整性和安全性是一个重大挑战。因此，企业应该对系统进行彻底评估和漏洞扫描，并采取必要的措施防止黑客和其他人员的恶意行为。这包括加强数据隐私保护、建立更加健全的企业数据安全标准、加强员工安全意识教育和培训等方面，以确保用户个人数据的机密性、完整性和可用性。</a:t>
            </a:r>
          </a:p>
          <a:p>
            <a:pPr algn="l"/>
            <a:r>
              <a:rPr lang="zh-CN" altLang="en-US" b="0" i="0" dirty="0">
                <a:solidFill>
                  <a:srgbClr val="24292F"/>
                </a:solidFill>
                <a:effectLst/>
                <a:latin typeface="-apple-system"/>
              </a:rPr>
              <a:t>最后，应当通过加强资金投入、更新设备和技术、提高员工素质，督促各企业及时发现安全隐患并迅速消除，保障客户的信息安全权益，维护企业的信誉和形象。</a:t>
            </a:r>
          </a:p>
          <a:p>
            <a:endParaRPr lang="zh-CN" altLang="en-US" dirty="0"/>
          </a:p>
        </p:txBody>
      </p:sp>
      <p:sp>
        <p:nvSpPr>
          <p:cNvPr id="4" name="日期占位符 3">
            <a:extLst>
              <a:ext uri="{FF2B5EF4-FFF2-40B4-BE49-F238E27FC236}">
                <a16:creationId xmlns:a16="http://schemas.microsoft.com/office/drawing/2014/main" id="{AE235F30-3A9D-8932-972C-7CC6607FF08F}"/>
              </a:ext>
            </a:extLst>
          </p:cNvPr>
          <p:cNvSpPr>
            <a:spLocks noGrp="1"/>
          </p:cNvSpPr>
          <p:nvPr>
            <p:ph type="dt" sz="half" idx="10"/>
          </p:nvPr>
        </p:nvSpPr>
        <p:spPr/>
        <p:txBody>
          <a:bodyPr/>
          <a:lstStyle/>
          <a:p>
            <a:pPr rtl="0"/>
            <a:fld id="{A24A4C0A-F292-41BE-9CD1-530467B1B9F8}" type="datetime1">
              <a:rPr lang="zh-CN" altLang="en-US" smtClean="0"/>
              <a:t>2023/6/2</a:t>
            </a:fld>
            <a:endParaRPr lang="en-US" dirty="0"/>
          </a:p>
        </p:txBody>
      </p:sp>
    </p:spTree>
    <p:extLst>
      <p:ext uri="{BB962C8B-B14F-4D97-AF65-F5344CB8AC3E}">
        <p14:creationId xmlns:p14="http://schemas.microsoft.com/office/powerpoint/2010/main" val="2786377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DE31C-8A0E-BD9F-BA89-571BF6DBB15C}"/>
              </a:ext>
            </a:extLst>
          </p:cNvPr>
          <p:cNvSpPr>
            <a:spLocks noGrp="1"/>
          </p:cNvSpPr>
          <p:nvPr>
            <p:ph type="title"/>
          </p:nvPr>
        </p:nvSpPr>
        <p:spPr/>
        <p:txBody>
          <a:bodyPr/>
          <a:lstStyle/>
          <a:p>
            <a:r>
              <a:rPr lang="zh-CN" altLang="en-US" b="1" i="0" dirty="0">
                <a:solidFill>
                  <a:srgbClr val="121212"/>
                </a:solidFill>
                <a:effectLst/>
                <a:latin typeface="-apple-system"/>
              </a:rPr>
              <a:t>顺丰员工出售用户隐私案</a:t>
            </a:r>
            <a:endParaRPr lang="zh-CN" altLang="en-US" dirty="0"/>
          </a:p>
        </p:txBody>
      </p:sp>
      <p:sp>
        <p:nvSpPr>
          <p:cNvPr id="3" name="内容占位符 2">
            <a:extLst>
              <a:ext uri="{FF2B5EF4-FFF2-40B4-BE49-F238E27FC236}">
                <a16:creationId xmlns:a16="http://schemas.microsoft.com/office/drawing/2014/main" id="{80DCED0B-0071-70EE-492A-742A499C6EFD}"/>
              </a:ext>
            </a:extLst>
          </p:cNvPr>
          <p:cNvSpPr>
            <a:spLocks noGrp="1"/>
          </p:cNvSpPr>
          <p:nvPr>
            <p:ph idx="1"/>
          </p:nvPr>
        </p:nvSpPr>
        <p:spPr/>
        <p:txBody>
          <a:bodyPr/>
          <a:lstStyle/>
          <a:p>
            <a:r>
              <a:rPr lang="zh-CN" altLang="en-US" b="0" i="0" dirty="0">
                <a:solidFill>
                  <a:srgbClr val="121212"/>
                </a:solidFill>
                <a:effectLst/>
                <a:latin typeface="-apple-system"/>
              </a:rPr>
              <a:t>根据警方的调查，汪某夫妇口中的“小何”，真实身份是河北顺丰公司的快递员，真名叫杜某。据汪某夫妇交代，从</a:t>
            </a:r>
            <a:r>
              <a:rPr lang="en-US" altLang="zh-CN" b="0" i="0" dirty="0">
                <a:solidFill>
                  <a:srgbClr val="121212"/>
                </a:solidFill>
                <a:effectLst/>
                <a:latin typeface="-apple-system"/>
              </a:rPr>
              <a:t>2015</a:t>
            </a:r>
            <a:r>
              <a:rPr lang="zh-CN" altLang="en-US" b="0" i="0" dirty="0">
                <a:solidFill>
                  <a:srgbClr val="121212"/>
                </a:solidFill>
                <a:effectLst/>
                <a:latin typeface="-apple-system"/>
              </a:rPr>
              <a:t>年</a:t>
            </a:r>
            <a:r>
              <a:rPr lang="en-US" altLang="zh-CN" b="0" i="0" dirty="0">
                <a:solidFill>
                  <a:srgbClr val="121212"/>
                </a:solidFill>
                <a:effectLst/>
                <a:latin typeface="-apple-system"/>
              </a:rPr>
              <a:t>10</a:t>
            </a:r>
            <a:r>
              <a:rPr lang="zh-CN" altLang="en-US" b="0" i="0" dirty="0">
                <a:solidFill>
                  <a:srgbClr val="121212"/>
                </a:solidFill>
                <a:effectLst/>
                <a:latin typeface="-apple-system"/>
              </a:rPr>
              <a:t>月起，杜某在网上与其联系，以每条两元的价格购买其公司的客户信息。夫妻俩见财起意，先后共向“小何”出售其几千余条客户信息，非法获利近万元。经法庭调查查明，汪某夫妇出售个人信息</a:t>
            </a:r>
            <a:r>
              <a:rPr lang="en-US" altLang="zh-CN" b="0" i="0" dirty="0">
                <a:solidFill>
                  <a:srgbClr val="121212"/>
                </a:solidFill>
                <a:effectLst/>
                <a:latin typeface="-apple-system"/>
              </a:rPr>
              <a:t>4000</a:t>
            </a:r>
            <a:r>
              <a:rPr lang="zh-CN" altLang="en-US" b="0" i="0" dirty="0">
                <a:solidFill>
                  <a:srgbClr val="121212"/>
                </a:solidFill>
                <a:effectLst/>
                <a:latin typeface="-apple-system"/>
              </a:rPr>
              <a:t>余条，获利</a:t>
            </a:r>
            <a:r>
              <a:rPr lang="en-US" altLang="zh-CN" b="0" i="0" dirty="0">
                <a:solidFill>
                  <a:srgbClr val="121212"/>
                </a:solidFill>
                <a:effectLst/>
                <a:latin typeface="-apple-system"/>
              </a:rPr>
              <a:t>8497</a:t>
            </a:r>
            <a:r>
              <a:rPr lang="zh-CN" altLang="en-US" b="0" i="0" dirty="0">
                <a:solidFill>
                  <a:srgbClr val="121212"/>
                </a:solidFill>
                <a:effectLst/>
                <a:latin typeface="-apple-system"/>
              </a:rPr>
              <a:t>元。而杜某截至</a:t>
            </a:r>
            <a:r>
              <a:rPr lang="en-US" altLang="zh-CN" b="0" i="0" dirty="0">
                <a:solidFill>
                  <a:srgbClr val="121212"/>
                </a:solidFill>
                <a:effectLst/>
                <a:latin typeface="-apple-system"/>
              </a:rPr>
              <a:t>2016</a:t>
            </a:r>
            <a:r>
              <a:rPr lang="zh-CN" altLang="en-US" b="0" i="0" dirty="0">
                <a:solidFill>
                  <a:srgbClr val="121212"/>
                </a:solidFill>
                <a:effectLst/>
                <a:latin typeface="-apple-system"/>
              </a:rPr>
              <a:t>年底被抓的一年多时间里，共出售用户隐私</a:t>
            </a:r>
            <a:r>
              <a:rPr lang="en-US" altLang="zh-CN" b="0" i="0" dirty="0">
                <a:solidFill>
                  <a:srgbClr val="121212"/>
                </a:solidFill>
                <a:effectLst/>
                <a:latin typeface="-apple-system"/>
              </a:rPr>
              <a:t>1.9</a:t>
            </a:r>
            <a:r>
              <a:rPr lang="zh-CN" altLang="en-US" b="0" i="0" dirty="0">
                <a:solidFill>
                  <a:srgbClr val="121212"/>
                </a:solidFill>
                <a:effectLst/>
                <a:latin typeface="-apple-system"/>
              </a:rPr>
              <a:t>万余组，获利</a:t>
            </a:r>
            <a:r>
              <a:rPr lang="en-US" altLang="zh-CN" b="0" i="0" dirty="0">
                <a:solidFill>
                  <a:srgbClr val="121212"/>
                </a:solidFill>
                <a:effectLst/>
                <a:latin typeface="-apple-system"/>
              </a:rPr>
              <a:t>16</a:t>
            </a:r>
            <a:r>
              <a:rPr lang="zh-CN" altLang="en-US" b="0" i="0" dirty="0">
                <a:solidFill>
                  <a:srgbClr val="121212"/>
                </a:solidFill>
                <a:effectLst/>
                <a:latin typeface="-apple-system"/>
              </a:rPr>
              <a:t>万余元。</a:t>
            </a:r>
            <a:endParaRPr lang="zh-CN" altLang="en-US" dirty="0"/>
          </a:p>
        </p:txBody>
      </p:sp>
      <p:sp>
        <p:nvSpPr>
          <p:cNvPr id="4" name="日期占位符 3">
            <a:extLst>
              <a:ext uri="{FF2B5EF4-FFF2-40B4-BE49-F238E27FC236}">
                <a16:creationId xmlns:a16="http://schemas.microsoft.com/office/drawing/2014/main" id="{295C2BEF-F5B2-D66F-F3B5-933E1D1E99AF}"/>
              </a:ext>
            </a:extLst>
          </p:cNvPr>
          <p:cNvSpPr>
            <a:spLocks noGrp="1"/>
          </p:cNvSpPr>
          <p:nvPr>
            <p:ph type="dt" sz="half" idx="10"/>
          </p:nvPr>
        </p:nvSpPr>
        <p:spPr/>
        <p:txBody>
          <a:bodyPr/>
          <a:lstStyle/>
          <a:p>
            <a:pPr rtl="0"/>
            <a:fld id="{A24A4C0A-F292-41BE-9CD1-530467B1B9F8}" type="datetime1">
              <a:rPr lang="zh-CN" altLang="en-US" smtClean="0"/>
              <a:t>2023/6/2</a:t>
            </a:fld>
            <a:endParaRPr lang="en-US" dirty="0"/>
          </a:p>
        </p:txBody>
      </p:sp>
    </p:spTree>
    <p:extLst>
      <p:ext uri="{BB962C8B-B14F-4D97-AF65-F5344CB8AC3E}">
        <p14:creationId xmlns:p14="http://schemas.microsoft.com/office/powerpoint/2010/main" val="306630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D857E-3A49-CB45-293A-199B48091E0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CDE5185-E590-B084-359B-FAAC7EB7BB18}"/>
              </a:ext>
            </a:extLst>
          </p:cNvPr>
          <p:cNvSpPr>
            <a:spLocks noGrp="1"/>
          </p:cNvSpPr>
          <p:nvPr>
            <p:ph idx="1"/>
          </p:nvPr>
        </p:nvSpPr>
        <p:spPr/>
        <p:txBody>
          <a:bodyPr/>
          <a:lstStyle/>
          <a:p>
            <a:r>
              <a:rPr lang="zh-CN" altLang="en-US" b="0" i="0" dirty="0">
                <a:solidFill>
                  <a:srgbClr val="121212"/>
                </a:solidFill>
                <a:effectLst/>
                <a:latin typeface="-apple-system"/>
              </a:rPr>
              <a:t>在法院判决书中，共公布了</a:t>
            </a:r>
            <a:r>
              <a:rPr lang="en-US" altLang="zh-CN" b="0" i="0" dirty="0">
                <a:solidFill>
                  <a:srgbClr val="121212"/>
                </a:solidFill>
                <a:effectLst/>
                <a:latin typeface="-apple-system"/>
              </a:rPr>
              <a:t>19</a:t>
            </a:r>
            <a:r>
              <a:rPr lang="zh-CN" altLang="en-US" b="0" i="0" dirty="0">
                <a:solidFill>
                  <a:srgbClr val="121212"/>
                </a:solidFill>
                <a:effectLst/>
                <a:latin typeface="-apple-system"/>
              </a:rPr>
              <a:t>人的判决结果。其中顺丰员工</a:t>
            </a:r>
            <a:r>
              <a:rPr lang="en-US" altLang="zh-CN" b="0" i="0" dirty="0">
                <a:solidFill>
                  <a:srgbClr val="121212"/>
                </a:solidFill>
                <a:effectLst/>
                <a:latin typeface="-apple-system"/>
              </a:rPr>
              <a:t>11</a:t>
            </a:r>
            <a:r>
              <a:rPr lang="zh-CN" altLang="en-US" b="0" i="0" dirty="0">
                <a:solidFill>
                  <a:srgbClr val="121212"/>
                </a:solidFill>
                <a:effectLst/>
                <a:latin typeface="-apple-system"/>
              </a:rPr>
              <a:t>人，圆通代理</a:t>
            </a:r>
            <a:r>
              <a:rPr lang="en-US" altLang="zh-CN" b="0" i="0" dirty="0">
                <a:solidFill>
                  <a:srgbClr val="121212"/>
                </a:solidFill>
                <a:effectLst/>
                <a:latin typeface="-apple-system"/>
              </a:rPr>
              <a:t>1</a:t>
            </a:r>
            <a:r>
              <a:rPr lang="zh-CN" altLang="en-US" b="0" i="0" dirty="0">
                <a:solidFill>
                  <a:srgbClr val="121212"/>
                </a:solidFill>
                <a:effectLst/>
                <a:latin typeface="-apple-system"/>
              </a:rPr>
              <a:t>人，顺丰员工家属</a:t>
            </a:r>
            <a:r>
              <a:rPr lang="en-US" altLang="zh-CN" b="0" i="0" dirty="0">
                <a:solidFill>
                  <a:srgbClr val="121212"/>
                </a:solidFill>
                <a:effectLst/>
                <a:latin typeface="-apple-system"/>
              </a:rPr>
              <a:t>1</a:t>
            </a:r>
            <a:r>
              <a:rPr lang="zh-CN" altLang="en-US" b="0" i="0" dirty="0">
                <a:solidFill>
                  <a:srgbClr val="121212"/>
                </a:solidFill>
                <a:effectLst/>
                <a:latin typeface="-apple-system"/>
              </a:rPr>
              <a:t>人，无业人员</a:t>
            </a:r>
            <a:r>
              <a:rPr lang="en-US" altLang="zh-CN" b="0" i="0" dirty="0">
                <a:solidFill>
                  <a:srgbClr val="121212"/>
                </a:solidFill>
                <a:effectLst/>
                <a:latin typeface="-apple-system"/>
              </a:rPr>
              <a:t>5</a:t>
            </a:r>
            <a:r>
              <a:rPr lang="zh-CN" altLang="en-US" b="0" i="0" dirty="0">
                <a:solidFill>
                  <a:srgbClr val="121212"/>
                </a:solidFill>
                <a:effectLst/>
                <a:latin typeface="-apple-system"/>
              </a:rPr>
              <a:t>人，文化公司负责人</a:t>
            </a:r>
            <a:r>
              <a:rPr lang="en-US" altLang="zh-CN" b="0" i="0" dirty="0">
                <a:solidFill>
                  <a:srgbClr val="121212"/>
                </a:solidFill>
                <a:effectLst/>
                <a:latin typeface="-apple-system"/>
              </a:rPr>
              <a:t>1</a:t>
            </a:r>
            <a:r>
              <a:rPr lang="zh-CN" altLang="en-US" b="0" i="0" dirty="0">
                <a:solidFill>
                  <a:srgbClr val="121212"/>
                </a:solidFill>
                <a:effectLst/>
                <a:latin typeface="-apple-system"/>
              </a:rPr>
              <a:t>人，涉及安保部主管、市场部专员、仓管、快递员等多个部门多个职责。</a:t>
            </a:r>
            <a:endParaRPr lang="en-US" altLang="zh-CN" b="0" i="0" dirty="0">
              <a:solidFill>
                <a:srgbClr val="121212"/>
              </a:solidFill>
              <a:effectLst/>
              <a:latin typeface="-apple-system"/>
            </a:endParaRPr>
          </a:p>
          <a:p>
            <a:r>
              <a:rPr lang="zh-CN" altLang="en-US" b="0" i="0" dirty="0">
                <a:solidFill>
                  <a:srgbClr val="121212"/>
                </a:solidFill>
                <a:effectLst/>
                <a:latin typeface="-apple-system"/>
              </a:rPr>
              <a:t>如果只是个别员工，我们可以理解为贪小钱，但涉及到了顺丰内部的管理层，且形成了窝案，这说明平台本身对用户信息并不重视，没有保护用户隐私的这一意识。用户的信息在这些平台管理层眼里，只是盈利的工具。如今爆出的只有顺丰，那么别的平台呢？是否真的干净？</a:t>
            </a:r>
            <a:endParaRPr lang="zh-CN" altLang="en-US" dirty="0"/>
          </a:p>
        </p:txBody>
      </p:sp>
      <p:sp>
        <p:nvSpPr>
          <p:cNvPr id="4" name="日期占位符 3">
            <a:extLst>
              <a:ext uri="{FF2B5EF4-FFF2-40B4-BE49-F238E27FC236}">
                <a16:creationId xmlns:a16="http://schemas.microsoft.com/office/drawing/2014/main" id="{A05C522F-994E-971B-A67C-B60BEEB12380}"/>
              </a:ext>
            </a:extLst>
          </p:cNvPr>
          <p:cNvSpPr>
            <a:spLocks noGrp="1"/>
          </p:cNvSpPr>
          <p:nvPr>
            <p:ph type="dt" sz="half" idx="10"/>
          </p:nvPr>
        </p:nvSpPr>
        <p:spPr/>
        <p:txBody>
          <a:bodyPr/>
          <a:lstStyle/>
          <a:p>
            <a:pPr rtl="0"/>
            <a:fld id="{A24A4C0A-F292-41BE-9CD1-530467B1B9F8}" type="datetime1">
              <a:rPr lang="zh-CN" altLang="en-US" smtClean="0"/>
              <a:t>2023/6/2</a:t>
            </a:fld>
            <a:endParaRPr lang="en-US" dirty="0"/>
          </a:p>
        </p:txBody>
      </p:sp>
    </p:spTree>
    <p:extLst>
      <p:ext uri="{BB962C8B-B14F-4D97-AF65-F5344CB8AC3E}">
        <p14:creationId xmlns:p14="http://schemas.microsoft.com/office/powerpoint/2010/main" val="265607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zh-CN" altLang="en-US" sz="4800" i="1" dirty="0">
                <a:solidFill>
                  <a:srgbClr val="FFFFFF"/>
                </a:solidFill>
              </a:rPr>
              <a:t>谢谢大家！</a:t>
            </a:r>
            <a:endParaRPr lang="zh-cn" sz="4800" i="1" dirty="0">
              <a:solidFill>
                <a:srgbClr val="FFFFFF"/>
              </a:solidFill>
            </a:endParaRPr>
          </a:p>
        </p:txBody>
      </p:sp>
      <p:sp>
        <p:nvSpPr>
          <p:cNvPr id="49" name="长方形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8779318" y="5294440"/>
            <a:ext cx="10058400" cy="1143000"/>
          </a:xfrm>
        </p:spPr>
        <p:txBody>
          <a:bodyPr rtlCol="0">
            <a:normAutofit/>
          </a:bodyPr>
          <a:lstStyle/>
          <a:p>
            <a:pPr rtl="0"/>
            <a:r>
              <a:rPr lang="en-US" altLang="zh-CN" dirty="0">
                <a:solidFill>
                  <a:srgbClr val="FFFFFF"/>
                </a:solidFill>
              </a:rPr>
              <a:t>2023/6/2</a:t>
            </a:r>
            <a:endParaRPr lang="zh-cn"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50_TF56160789.potx" id="{3F1A5A69-5FBD-4BC0-A5BD-1C78ACF4E2B8}" vid="{F8855046-FD5E-4BF4-A180-69AC9E1877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{3D098E2B-E2F3-4F93-AC29-F2A50376D2C0}tf56160789_win32</Template>
  <TotalTime>50</TotalTime>
  <Words>578</Words>
  <Application>Microsoft Office PowerPoint</Application>
  <PresentationFormat>宽屏</PresentationFormat>
  <Paragraphs>19</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-apple-system</vt:lpstr>
      <vt:lpstr>Microsoft YaHei UI</vt:lpstr>
      <vt:lpstr>新宋体</vt:lpstr>
      <vt:lpstr>Calibri</vt:lpstr>
      <vt:lpstr>Franklin Gothic Book</vt:lpstr>
      <vt:lpstr>1_RetrospectVTI</vt:lpstr>
      <vt:lpstr>隐私权案例分享</vt:lpstr>
      <vt:lpstr>PowerPoint 演示文稿</vt:lpstr>
      <vt:lpstr>PowerPoint 演示文稿</vt:lpstr>
      <vt:lpstr>顺丰员工出售用户隐私案</vt:lpstr>
      <vt:lpstr>PowerPoint 演示文稿</vt:lpstr>
      <vt:lpstr>谢谢大家！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著作权案例分享</dc:title>
  <dc:creator>郑 雨婷</dc:creator>
  <cp:lastModifiedBy>郑 雨婷</cp:lastModifiedBy>
  <cp:revision>2</cp:revision>
  <dcterms:created xsi:type="dcterms:W3CDTF">2023-05-19T02:27:36Z</dcterms:created>
  <dcterms:modified xsi:type="dcterms:W3CDTF">2023-06-01T16:35:10Z</dcterms:modified>
</cp:coreProperties>
</file>