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66cbc39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66cbc39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5e8d295c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5e8d295c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5e8d295c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5e8d295c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5e8d295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5e8d295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5e8d295c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5e8d295c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63e7ef8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63e7ef8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5e8d295c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5e8d295c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5e8d295c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5e8d295c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5e8d295c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5e8d295c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5e8d295c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5e8d295c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nswersjet.com/2021/08/oberon-programming-language-history-features-applications-why-should-learn-oberon-lang.html" TargetMode="External"/><Relationship Id="rId4" Type="http://schemas.openxmlformats.org/officeDocument/2006/relationships/hyperlink" Target="https://www.stackscale.com/blog/most-popular-programming-languages/#Top_10_programming_languages_in_2023" TargetMode="External"/><Relationship Id="rId10" Type="http://schemas.openxmlformats.org/officeDocument/2006/relationships/hyperlink" Target="https://www.techopedia.com/definition/8630/oberon" TargetMode="External"/><Relationship Id="rId9" Type="http://schemas.openxmlformats.org/officeDocument/2006/relationships/hyperlink" Target="https://people.inf.ethz.ch/wirth/Oberon/Oberon.Report.pdf" TargetMode="External"/><Relationship Id="rId5" Type="http://schemas.openxmlformats.org/officeDocument/2006/relationships/hyperlink" Target="https://codedocs.org/what-is/oberon-programming-language" TargetMode="External"/><Relationship Id="rId6" Type="http://schemas.openxmlformats.org/officeDocument/2006/relationships/hyperlink" Target="https://cseweb.ucsd.edu/~wgg/CSE131B/oberon2.htm#:~:text=Its%20most%20important%20features%20are,2%20an%20object%2Doriented%20language" TargetMode="External"/><Relationship Id="rId7" Type="http://schemas.openxmlformats.org/officeDocument/2006/relationships/hyperlink" Target="https://dbpedia.org/page/Oberon_(programming_language)" TargetMode="External"/><Relationship Id="rId8" Type="http://schemas.openxmlformats.org/officeDocument/2006/relationships/hyperlink" Target="https://medium.com/@alexandragrosu03/oberon-a-compact-and-efficient-language-for-systems-programming-96f60ae10ef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04650" y="1068900"/>
            <a:ext cx="3354000" cy="37956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3300">
              <a:latin typeface="Microsoft Yahei"/>
              <a:ea typeface="Microsoft Yahei"/>
              <a:cs typeface="Microsoft Yahei"/>
              <a:sym typeface="Microsoft Yahei"/>
            </a:endParaRPr>
          </a:p>
          <a:p>
            <a:pPr indent="0" lvl="0" marL="0" rtl="0" algn="ctr">
              <a:spcBef>
                <a:spcPts val="0"/>
              </a:spcBef>
              <a:spcAft>
                <a:spcPts val="0"/>
              </a:spcAft>
              <a:buNone/>
            </a:pPr>
            <a:r>
              <a:t/>
            </a:r>
            <a:endParaRPr sz="3300">
              <a:latin typeface="Microsoft Yahei"/>
              <a:ea typeface="Microsoft Yahei"/>
              <a:cs typeface="Microsoft Yahei"/>
              <a:sym typeface="Microsoft Yahei"/>
            </a:endParaRPr>
          </a:p>
          <a:p>
            <a:pPr indent="0" lvl="0" marL="0" rtl="0" algn="ctr">
              <a:spcBef>
                <a:spcPts val="0"/>
              </a:spcBef>
              <a:spcAft>
                <a:spcPts val="0"/>
              </a:spcAft>
              <a:buNone/>
            </a:pPr>
            <a:r>
              <a:rPr lang="zh-CN" sz="3300">
                <a:latin typeface="Microsoft Yahei"/>
                <a:ea typeface="Microsoft Yahei"/>
                <a:cs typeface="Microsoft Yahei"/>
                <a:sym typeface="Microsoft Yahei"/>
              </a:rPr>
              <a:t>Oberon</a:t>
            </a:r>
            <a:endParaRPr sz="3300">
              <a:latin typeface="Microsoft Yahei"/>
              <a:ea typeface="Microsoft Yahei"/>
              <a:cs typeface="Microsoft Yahei"/>
              <a:sym typeface="Microsoft Yahei"/>
            </a:endParaRPr>
          </a:p>
          <a:p>
            <a:pPr indent="0" lvl="0" marL="0" rtl="0" algn="ctr">
              <a:spcBef>
                <a:spcPts val="0"/>
              </a:spcBef>
              <a:spcAft>
                <a:spcPts val="0"/>
              </a:spcAft>
              <a:buNone/>
            </a:pPr>
            <a:r>
              <a:t/>
            </a:r>
            <a:endParaRPr sz="1700">
              <a:latin typeface="Microsoft Yahei"/>
              <a:ea typeface="Microsoft Yahei"/>
              <a:cs typeface="Microsoft Yahei"/>
              <a:sym typeface="Microsoft Yahei"/>
            </a:endParaRPr>
          </a:p>
          <a:p>
            <a:pPr indent="0" lvl="0" marL="0" rtl="0" algn="ctr">
              <a:spcBef>
                <a:spcPts val="0"/>
              </a:spcBef>
              <a:spcAft>
                <a:spcPts val="0"/>
              </a:spcAft>
              <a:buNone/>
            </a:pPr>
            <a:r>
              <a:t/>
            </a:r>
            <a:endParaRPr sz="1700">
              <a:latin typeface="Microsoft Yahei"/>
              <a:ea typeface="Microsoft Yahei"/>
              <a:cs typeface="Microsoft Yahei"/>
              <a:sym typeface="Microsoft Yahei"/>
            </a:endParaRPr>
          </a:p>
          <a:p>
            <a:pPr indent="0" lvl="0" marL="0" rtl="0" algn="ctr">
              <a:spcBef>
                <a:spcPts val="0"/>
              </a:spcBef>
              <a:spcAft>
                <a:spcPts val="0"/>
              </a:spcAft>
              <a:buNone/>
            </a:pPr>
            <a:r>
              <a:t/>
            </a:r>
            <a:endParaRPr sz="1700">
              <a:latin typeface="Microsoft Yahei"/>
              <a:ea typeface="Microsoft Yahei"/>
              <a:cs typeface="Microsoft Yahei"/>
              <a:sym typeface="Microsoft Yahei"/>
            </a:endParaRPr>
          </a:p>
          <a:p>
            <a:pPr indent="0" lvl="0" marL="0" rtl="0" algn="ctr">
              <a:spcBef>
                <a:spcPts val="0"/>
              </a:spcBef>
              <a:spcAft>
                <a:spcPts val="0"/>
              </a:spcAft>
              <a:buNone/>
            </a:pPr>
            <a:r>
              <a:t/>
            </a:r>
            <a:endParaRPr sz="1700">
              <a:latin typeface="Microsoft Yahei"/>
              <a:ea typeface="Microsoft Yahei"/>
              <a:cs typeface="Microsoft Yahei"/>
              <a:sym typeface="Microsoft Yahei"/>
            </a:endParaRPr>
          </a:p>
          <a:p>
            <a:pPr indent="0" lvl="0" marL="0" rtl="0" algn="ctr">
              <a:spcBef>
                <a:spcPts val="0"/>
              </a:spcBef>
              <a:spcAft>
                <a:spcPts val="0"/>
              </a:spcAft>
              <a:buNone/>
            </a:pPr>
            <a:r>
              <a:rPr lang="zh-CN" sz="1700">
                <a:latin typeface="Microsoft Yahei"/>
                <a:ea typeface="Microsoft Yahei"/>
                <a:cs typeface="Microsoft Yahei"/>
                <a:sym typeface="Microsoft Yahei"/>
              </a:rPr>
              <a:t>                                          </a:t>
            </a:r>
            <a:endParaRPr sz="1700">
              <a:latin typeface="Microsoft Yahei"/>
              <a:ea typeface="Microsoft Yahei"/>
              <a:cs typeface="Microsoft Yahei"/>
              <a:sym typeface="Microsoft Yahei"/>
            </a:endParaRPr>
          </a:p>
          <a:p>
            <a:pPr indent="0" lvl="0" marL="0" rtl="0" algn="l">
              <a:spcBef>
                <a:spcPts val="0"/>
              </a:spcBef>
              <a:spcAft>
                <a:spcPts val="0"/>
              </a:spcAft>
              <a:buNone/>
            </a:pPr>
            <a:r>
              <a:t/>
            </a:r>
            <a:endParaRPr sz="1700">
              <a:latin typeface="Microsoft Yahei"/>
              <a:ea typeface="Microsoft Yahei"/>
              <a:cs typeface="Microsoft Yahei"/>
              <a:sym typeface="Microsoft Yahei"/>
            </a:endParaRPr>
          </a:p>
          <a:p>
            <a:pPr indent="0" lvl="0" marL="0" rtl="0" algn="ctr">
              <a:spcBef>
                <a:spcPts val="0"/>
              </a:spcBef>
              <a:spcAft>
                <a:spcPts val="0"/>
              </a:spcAft>
              <a:buNone/>
            </a:pPr>
            <a:r>
              <a:rPr lang="zh-CN" sz="1700">
                <a:latin typeface="Microsoft Yahei"/>
                <a:ea typeface="Microsoft Yahei"/>
                <a:cs typeface="Microsoft Yahei"/>
                <a:sym typeface="Microsoft Yahei"/>
              </a:rPr>
              <a:t>                                                                 </a:t>
            </a:r>
            <a:r>
              <a:rPr lang="zh-CN" sz="1200">
                <a:latin typeface="Microsoft Yahei"/>
                <a:ea typeface="Microsoft Yahei"/>
                <a:cs typeface="Microsoft Yahei"/>
                <a:sym typeface="Microsoft Yahei"/>
              </a:rPr>
              <a:t> </a:t>
            </a:r>
            <a:r>
              <a:rPr b="0" lang="zh-CN" sz="1200">
                <a:latin typeface="Microsoft Yahei"/>
                <a:ea typeface="Microsoft Yahei"/>
                <a:cs typeface="Microsoft Yahei"/>
                <a:sym typeface="Microsoft Yahei"/>
              </a:rPr>
              <a:t>by Haonan Jia, Matthew Wrizar, Zheng Zhou</a:t>
            </a:r>
            <a:endParaRPr b="0" sz="1200">
              <a:latin typeface="Microsoft Yahei"/>
              <a:ea typeface="Microsoft Yahei"/>
              <a:cs typeface="Microsoft Yahei"/>
              <a:sym typeface="Microsoft Yahei"/>
            </a:endParaRPr>
          </a:p>
        </p:txBody>
      </p:sp>
      <p:pic>
        <p:nvPicPr>
          <p:cNvPr id="87" name="Google Shape;87;p13"/>
          <p:cNvPicPr preferRelativeResize="0"/>
          <p:nvPr/>
        </p:nvPicPr>
        <p:blipFill>
          <a:blip r:embed="rId3">
            <a:alphaModFix/>
          </a:blip>
          <a:stretch>
            <a:fillRect/>
          </a:stretch>
        </p:blipFill>
        <p:spPr>
          <a:xfrm>
            <a:off x="4076813" y="1068900"/>
            <a:ext cx="5067175" cy="379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The Future of Oberon</a:t>
            </a:r>
            <a:endParaRPr/>
          </a:p>
        </p:txBody>
      </p:sp>
      <p:sp>
        <p:nvSpPr>
          <p:cNvPr id="146" name="Google Shape;146;p22"/>
          <p:cNvSpPr txBox="1"/>
          <p:nvPr>
            <p:ph idx="1" type="body"/>
          </p:nvPr>
        </p:nvSpPr>
        <p:spPr>
          <a:xfrm>
            <a:off x="377625" y="1853850"/>
            <a:ext cx="7688700" cy="3289500"/>
          </a:xfrm>
          <a:prstGeom prst="rect">
            <a:avLst/>
          </a:prstGeom>
        </p:spPr>
        <p:txBody>
          <a:bodyPr anchorCtr="0" anchor="t" bIns="91425" lIns="91425" spcFirstLastPara="1" rIns="91425" wrap="square" tIns="91425">
            <a:normAutofit/>
          </a:bodyPr>
          <a:lstStyle/>
          <a:p>
            <a:pPr indent="0" lvl="0" marL="0" rtl="0" algn="l">
              <a:spcBef>
                <a:spcPts val="2000"/>
              </a:spcBef>
              <a:spcAft>
                <a:spcPts val="0"/>
              </a:spcAft>
              <a:buNone/>
            </a:pPr>
            <a:r>
              <a:rPr lang="zh-CN" sz="1400">
                <a:solidFill>
                  <a:schemeClr val="dk2"/>
                </a:solidFill>
                <a:latin typeface="Times New Roman"/>
                <a:ea typeface="Times New Roman"/>
                <a:cs typeface="Times New Roman"/>
                <a:sym typeface="Times New Roman"/>
              </a:rPr>
              <a:t>   Oberon is used by developers in developingand running in different types of applications, softwares, platforms, and programs, such as Windows, Linux, classic macOS, Solaris, AmigaOS, Atari TOS, etc. As years pass by, </a:t>
            </a:r>
            <a:r>
              <a:rPr lang="zh-CN" sz="1400">
                <a:solidFill>
                  <a:srgbClr val="242424"/>
                </a:solidFill>
                <a:highlight>
                  <a:srgbClr val="FFFFFF"/>
                </a:highlight>
                <a:latin typeface="Times New Roman"/>
                <a:ea typeface="Times New Roman"/>
                <a:cs typeface="Times New Roman"/>
                <a:sym typeface="Times New Roman"/>
              </a:rPr>
              <a:t>it becomes upgraded with new features. For instance, during its upgradation in 2013, and later in 2014, it contained new networking library that provides support for socket programming, such as TCP/IP, UDP, and HTTP. Another instance can be having a new graphics library that provides support for creating 2D and 3D graphics, such as drawing primitives, images, and fonts.</a:t>
            </a:r>
            <a:endParaRPr sz="1400">
              <a:solidFill>
                <a:srgbClr val="242424"/>
              </a:solidFill>
              <a:highlight>
                <a:srgbClr val="FFFFFF"/>
              </a:highlight>
              <a:latin typeface="Times New Roman"/>
              <a:ea typeface="Times New Roman"/>
              <a:cs typeface="Times New Roman"/>
              <a:sym typeface="Times New Roman"/>
            </a:endParaRPr>
          </a:p>
          <a:p>
            <a:pPr indent="0" lvl="0" marL="0" rtl="0" algn="l">
              <a:spcBef>
                <a:spcPts val="2000"/>
              </a:spcBef>
              <a:spcAft>
                <a:spcPts val="0"/>
              </a:spcAft>
              <a:buNone/>
            </a:pPr>
            <a:r>
              <a:rPr lang="zh-CN" sz="1400">
                <a:solidFill>
                  <a:srgbClr val="242424"/>
                </a:solidFill>
                <a:highlight>
                  <a:srgbClr val="FFFFFF"/>
                </a:highlight>
                <a:latin typeface="Times New Roman"/>
                <a:ea typeface="Times New Roman"/>
                <a:cs typeface="Times New Roman"/>
                <a:sym typeface="Times New Roman"/>
              </a:rPr>
              <a:t>  Oberon is an amazing language that </a:t>
            </a:r>
            <a:r>
              <a:rPr lang="zh-CN" sz="1400">
                <a:solidFill>
                  <a:srgbClr val="242424"/>
                </a:solidFill>
                <a:highlight>
                  <a:srgbClr val="FFFFFF"/>
                </a:highlight>
                <a:latin typeface="Times New Roman"/>
                <a:ea typeface="Times New Roman"/>
                <a:cs typeface="Times New Roman"/>
                <a:sym typeface="Times New Roman"/>
              </a:rPr>
              <a:t>continues</a:t>
            </a:r>
            <a:r>
              <a:rPr lang="zh-CN" sz="1400">
                <a:solidFill>
                  <a:srgbClr val="242424"/>
                </a:solidFill>
                <a:highlight>
                  <a:srgbClr val="FFFFFF"/>
                </a:highlight>
                <a:latin typeface="Times New Roman"/>
                <a:ea typeface="Times New Roman"/>
                <a:cs typeface="Times New Roman"/>
                <a:sym typeface="Times New Roman"/>
              </a:rPr>
              <a:t> to have a great amount compactness and efficiency, as it offers a rich, diverse set of features for making systems programming much safer be used for numerous daily purposes.</a:t>
            </a:r>
            <a:endParaRPr sz="1400">
              <a:solidFill>
                <a:schemeClr val="dk2"/>
              </a:solidFill>
              <a:latin typeface="Times New Roman"/>
              <a:ea typeface="Times New Roman"/>
              <a:cs typeface="Times New Roman"/>
              <a:sym typeface="Times New Roman"/>
            </a:endParaRPr>
          </a:p>
          <a:p>
            <a:pPr indent="0" lvl="0" marL="0" rtl="0" algn="l">
              <a:spcBef>
                <a:spcPts val="20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1279050"/>
            <a:ext cx="7688700" cy="35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References</a:t>
            </a:r>
            <a:endParaRPr/>
          </a:p>
        </p:txBody>
      </p:sp>
      <p:sp>
        <p:nvSpPr>
          <p:cNvPr id="152" name="Google Shape;152;p23"/>
          <p:cNvSpPr txBox="1"/>
          <p:nvPr>
            <p:ph idx="1" type="body"/>
          </p:nvPr>
        </p:nvSpPr>
        <p:spPr>
          <a:xfrm>
            <a:off x="727650" y="1753600"/>
            <a:ext cx="7688700" cy="3563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zh-CN" sz="4800" u="sng">
                <a:solidFill>
                  <a:schemeClr val="hlink"/>
                </a:solidFill>
                <a:latin typeface="Times New Roman"/>
                <a:ea typeface="Times New Roman"/>
                <a:cs typeface="Times New Roman"/>
                <a:sym typeface="Times New Roman"/>
                <a:hlinkClick r:id="rId3"/>
              </a:rPr>
              <a:t>https://www.answersjet.com/2021/08/oberon-programming-language-history-features-applications-why-should-learn-oberon-lang.html</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zh-CN" sz="4800" u="sng">
                <a:solidFill>
                  <a:schemeClr val="hlink"/>
                </a:solidFill>
                <a:latin typeface="Times New Roman"/>
                <a:ea typeface="Times New Roman"/>
                <a:cs typeface="Times New Roman"/>
                <a:sym typeface="Times New Roman"/>
                <a:hlinkClick r:id="rId4"/>
              </a:rPr>
              <a:t>https://www.stackscale.com/blog/most-popular-programming-languages/#Top_10_programming_languages_in_2023</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zh-CN" sz="4800" u="sng">
                <a:solidFill>
                  <a:schemeClr val="hlink"/>
                </a:solidFill>
                <a:latin typeface="Times New Roman"/>
                <a:ea typeface="Times New Roman"/>
                <a:cs typeface="Times New Roman"/>
                <a:sym typeface="Times New Roman"/>
                <a:hlinkClick r:id="rId5"/>
              </a:rPr>
              <a:t>https://codedocs.org/what-is/oberon-programming-language</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zh-CN" sz="4800" u="sng">
                <a:solidFill>
                  <a:schemeClr val="accent5"/>
                </a:solidFill>
                <a:latin typeface="Times New Roman"/>
                <a:ea typeface="Times New Roman"/>
                <a:cs typeface="Times New Roman"/>
                <a:sym typeface="Times New Roman"/>
                <a:hlinkClick r:id="rId6">
                  <a:extLst>
                    <a:ext uri="{A12FA001-AC4F-418D-AE19-62706E023703}">
                      <ahyp:hlinkClr val="tx"/>
                    </a:ext>
                  </a:extLst>
                </a:hlinkClick>
              </a:rPr>
              <a:t>https://cseweb.ucsd.edu/~wgg/CSE131B/oberon2.htm#:~:text=Its%20most%20important%20features%20are,2%20an%20object%2Doriented%20language</a:t>
            </a:r>
            <a:r>
              <a:rPr lang="zh-CN" sz="4800">
                <a:latin typeface="Times New Roman"/>
                <a:ea typeface="Times New Roman"/>
                <a:cs typeface="Times New Roman"/>
                <a:sym typeface="Times New Roman"/>
              </a:rPr>
              <a:t>.</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zh-CN" sz="4800" u="sng">
                <a:solidFill>
                  <a:schemeClr val="hlink"/>
                </a:solidFill>
                <a:latin typeface="Times New Roman"/>
                <a:ea typeface="Times New Roman"/>
                <a:cs typeface="Times New Roman"/>
                <a:sym typeface="Times New Roman"/>
                <a:hlinkClick r:id="rId7"/>
              </a:rPr>
              <a:t>https://dbpedia.org/page/Oberon_(programming_language)</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zh-CN" sz="4800" u="sng">
                <a:solidFill>
                  <a:schemeClr val="accent5"/>
                </a:solidFill>
                <a:latin typeface="Times New Roman"/>
                <a:ea typeface="Times New Roman"/>
                <a:cs typeface="Times New Roman"/>
                <a:sym typeface="Times New Roman"/>
                <a:hlinkClick r:id="rId8">
                  <a:extLst>
                    <a:ext uri="{A12FA001-AC4F-418D-AE19-62706E023703}">
                      <ahyp:hlinkClr val="tx"/>
                    </a:ext>
                  </a:extLst>
                </a:hlinkClick>
              </a:rPr>
              <a:t>https://medium.com/@alexandragrosu03/oberon-a-compact-and-efficient-language-for-systems-programming-96f60ae10eff</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zh-CN" sz="4800" u="sng">
                <a:solidFill>
                  <a:schemeClr val="accent5"/>
                </a:solidFill>
                <a:latin typeface="Times New Roman"/>
                <a:ea typeface="Times New Roman"/>
                <a:cs typeface="Times New Roman"/>
                <a:sym typeface="Times New Roman"/>
                <a:hlinkClick r:id="rId9">
                  <a:extLst>
                    <a:ext uri="{A12FA001-AC4F-418D-AE19-62706E023703}">
                      <ahyp:hlinkClr val="tx"/>
                    </a:ext>
                  </a:extLst>
                </a:hlinkClick>
              </a:rPr>
              <a:t>https://people.inf.ethz.ch/wirth/Oberon/Oberon.Report.pdf</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zh-CN" sz="4800" u="sng">
                <a:solidFill>
                  <a:schemeClr val="hlink"/>
                </a:solidFill>
                <a:latin typeface="Times New Roman"/>
                <a:ea typeface="Times New Roman"/>
                <a:cs typeface="Times New Roman"/>
                <a:sym typeface="Times New Roman"/>
                <a:hlinkClick r:id="rId10"/>
              </a:rPr>
              <a:t>https://www.techopedia.com/definition/8630/oberon</a:t>
            </a:r>
            <a:endParaRPr sz="4800">
              <a:latin typeface="Times New Roman"/>
              <a:ea typeface="Times New Roman"/>
              <a:cs typeface="Times New Roman"/>
              <a:sym typeface="Times New Roman"/>
            </a:endParaRPr>
          </a:p>
          <a:p>
            <a:pPr indent="0" lvl="0" marL="0" rtl="0" algn="l">
              <a:spcBef>
                <a:spcPts val="1200"/>
              </a:spcBef>
              <a:spcAft>
                <a:spcPts val="0"/>
              </a:spcAft>
              <a:buNone/>
            </a:pPr>
            <a:r>
              <a:t/>
            </a:r>
            <a:endParaRPr sz="4800">
              <a:latin typeface="Times New Roman"/>
              <a:ea typeface="Times New Roman"/>
              <a:cs typeface="Times New Roman"/>
              <a:sym typeface="Times New Roman"/>
            </a:endParaRPr>
          </a:p>
          <a:p>
            <a:pPr indent="0" lvl="0" marL="0" rtl="0" algn="l">
              <a:spcBef>
                <a:spcPts val="1200"/>
              </a:spcBef>
              <a:spcAft>
                <a:spcPts val="0"/>
              </a:spcAft>
              <a:buNone/>
            </a:pPr>
            <a:r>
              <a:t/>
            </a:r>
            <a:endParaRPr sz="4800">
              <a:latin typeface="Times New Roman"/>
              <a:ea typeface="Times New Roman"/>
              <a:cs typeface="Times New Roman"/>
              <a:sym typeface="Times New Roman"/>
            </a:endParaRPr>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solidFill>
                  <a:srgbClr val="000000"/>
                </a:solidFill>
                <a:latin typeface="Times New Roman"/>
                <a:ea typeface="Times New Roman"/>
                <a:cs typeface="Times New Roman"/>
                <a:sym typeface="Times New Roman"/>
              </a:rPr>
              <a:t>Oberon's History and Evolution </a:t>
            </a:r>
            <a:endParaRPr>
              <a:solidFill>
                <a:srgbClr val="000000"/>
              </a:solidFill>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5867100" cy="2265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CN" sz="1400">
                <a:solidFill>
                  <a:srgbClr val="000000"/>
                </a:solidFill>
                <a:latin typeface="Times New Roman"/>
                <a:ea typeface="Times New Roman"/>
                <a:cs typeface="Times New Roman"/>
                <a:sym typeface="Times New Roman"/>
              </a:rPr>
              <a:t>    </a:t>
            </a:r>
            <a:r>
              <a:rPr lang="zh-CN" sz="1400">
                <a:solidFill>
                  <a:srgbClr val="000000"/>
                </a:solidFill>
                <a:highlight>
                  <a:schemeClr val="lt1"/>
                </a:highlight>
                <a:latin typeface="Times New Roman"/>
                <a:ea typeface="Times New Roman"/>
                <a:cs typeface="Times New Roman"/>
                <a:sym typeface="Times New Roman"/>
              </a:rPr>
              <a:t>Oberon is a programming language developed by Swiss computer scientist Niklaus Wirth in 1986. </a:t>
            </a:r>
            <a:r>
              <a:rPr lang="zh-CN" sz="1400">
                <a:solidFill>
                  <a:srgbClr val="2E364E"/>
                </a:solidFill>
                <a:highlight>
                  <a:srgbClr val="FFFFFF"/>
                </a:highlight>
                <a:latin typeface="Times New Roman"/>
                <a:ea typeface="Times New Roman"/>
                <a:cs typeface="Times New Roman"/>
                <a:sym typeface="Times New Roman"/>
              </a:rPr>
              <a:t>which was designed with Einstein’s motto in mind: Make it as simple as possible,</a:t>
            </a:r>
            <a:r>
              <a:rPr lang="zh-CN" sz="1400">
                <a:solidFill>
                  <a:srgbClr val="000000"/>
                </a:solidFill>
                <a:highlight>
                  <a:schemeClr val="lt1"/>
                </a:highlight>
                <a:latin typeface="Times New Roman"/>
                <a:ea typeface="Times New Roman"/>
                <a:cs typeface="Times New Roman"/>
                <a:sym typeface="Times New Roman"/>
              </a:rPr>
              <a:t> Initially created for educational purposes and system programming.  Known for its simplicity and modular design, it remains a niche language.  Although it hasn't evolved extensively like popular languages such a</a:t>
            </a:r>
            <a:r>
              <a:rPr lang="zh-CN" sz="1400">
                <a:solidFill>
                  <a:srgbClr val="000000"/>
                </a:solidFill>
                <a:highlight>
                  <a:schemeClr val="lt1"/>
                </a:highlight>
                <a:latin typeface="Times New Roman"/>
                <a:ea typeface="Times New Roman"/>
                <a:cs typeface="Times New Roman"/>
                <a:sym typeface="Times New Roman"/>
              </a:rPr>
              <a:t>s P</a:t>
            </a:r>
            <a:r>
              <a:rPr lang="zh-CN" sz="1400">
                <a:solidFill>
                  <a:srgbClr val="000000"/>
                </a:solidFill>
                <a:highlight>
                  <a:schemeClr val="lt1"/>
                </a:highlight>
                <a:latin typeface="Times New Roman"/>
                <a:ea typeface="Times New Roman"/>
                <a:cs typeface="Times New Roman"/>
                <a:sym typeface="Times New Roman"/>
              </a:rPr>
              <a:t>ython or Java, Oberon still finds utility in education and system programming</a:t>
            </a:r>
            <a:r>
              <a:rPr lang="zh-CN" sz="1335">
                <a:solidFill>
                  <a:srgbClr val="000000"/>
                </a:solidFill>
                <a:highlight>
                  <a:schemeClr val="lt1"/>
                </a:highlight>
                <a:latin typeface="Times New Roman"/>
                <a:ea typeface="Times New Roman"/>
                <a:cs typeface="Times New Roman"/>
                <a:sym typeface="Times New Roman"/>
              </a:rPr>
              <a:t>. </a:t>
            </a:r>
            <a:endParaRPr sz="1335">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6748950" y="2006250"/>
            <a:ext cx="2085975" cy="19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572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Is Oberon Still Popular?</a:t>
            </a:r>
            <a:endParaRPr/>
          </a:p>
        </p:txBody>
      </p:sp>
      <p:sp>
        <p:nvSpPr>
          <p:cNvPr id="100" name="Google Shape;100;p15"/>
          <p:cNvSpPr txBox="1"/>
          <p:nvPr>
            <p:ph idx="1" type="body"/>
          </p:nvPr>
        </p:nvSpPr>
        <p:spPr>
          <a:xfrm>
            <a:off x="390550" y="1674800"/>
            <a:ext cx="4463400" cy="314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800">
                <a:solidFill>
                  <a:srgbClr val="424242"/>
                </a:solidFill>
                <a:highlight>
                  <a:schemeClr val="lt1"/>
                </a:highlight>
                <a:latin typeface="Times New Roman"/>
                <a:ea typeface="Times New Roman"/>
                <a:cs typeface="Times New Roman"/>
                <a:sym typeface="Times New Roman"/>
              </a:rPr>
              <a:t>  The Oberon programming language has consistently remained a specialized language and continues to be utilized in specific areas, particularly in education and research. However, on a global scale, it has not supplanted more popular programming languages.</a:t>
            </a:r>
            <a:endParaRPr sz="800">
              <a:solidFill>
                <a:srgbClr val="424242"/>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zh-CN" sz="800">
                <a:solidFill>
                  <a:srgbClr val="424242"/>
                </a:solidFill>
                <a:highlight>
                  <a:schemeClr val="lt1"/>
                </a:highlight>
                <a:latin typeface="Times New Roman"/>
                <a:ea typeface="Times New Roman"/>
                <a:cs typeface="Times New Roman"/>
                <a:sym typeface="Times New Roman"/>
              </a:rPr>
              <a:t>   Specialized Nature: Oberon has always been a specialized programming language and has never achieved widespread usage like programming languages such as Python, Java, or C++. It has not formed a large user base within the developer community.</a:t>
            </a:r>
            <a:endParaRPr sz="800">
              <a:solidFill>
                <a:srgbClr val="424242"/>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zh-CN" sz="800">
                <a:solidFill>
                  <a:srgbClr val="424242"/>
                </a:solidFill>
                <a:highlight>
                  <a:schemeClr val="lt1"/>
                </a:highlight>
                <a:latin typeface="Times New Roman"/>
                <a:ea typeface="Times New Roman"/>
                <a:cs typeface="Times New Roman"/>
                <a:sym typeface="Times New Roman"/>
              </a:rPr>
              <a:t>  Market Demand: Many industrial and commercial applications tend to prefer more widely supported programming languages because these languages typically have the advantage of a more active community. This presents a competitive challenge for Oberon.</a:t>
            </a:r>
            <a:endParaRPr sz="800">
              <a:solidFill>
                <a:srgbClr val="424242"/>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zh-CN" sz="800">
                <a:solidFill>
                  <a:srgbClr val="424242"/>
                </a:solidFill>
                <a:highlight>
                  <a:schemeClr val="lt1"/>
                </a:highlight>
                <a:latin typeface="Times New Roman"/>
                <a:ea typeface="Times New Roman"/>
                <a:cs typeface="Times New Roman"/>
                <a:sym typeface="Times New Roman"/>
              </a:rPr>
              <a:t>  Technological Progress: Over time, programming languages and technologies continuously advance. New programming languages and frameworks frequently emerge, often offering more robust capabilities, enhanced performance, and more extensive ecosystems. These innovations generally attract the interest of developers.</a:t>
            </a:r>
            <a:endParaRPr sz="800">
              <a:solidFill>
                <a:srgbClr val="424242"/>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zh-CN" sz="800">
                <a:solidFill>
                  <a:srgbClr val="424242"/>
                </a:solidFill>
                <a:highlight>
                  <a:schemeClr val="lt1"/>
                </a:highlight>
                <a:latin typeface="Times New Roman"/>
                <a:ea typeface="Times New Roman"/>
                <a:cs typeface="Times New Roman"/>
                <a:sym typeface="Times New Roman"/>
              </a:rPr>
              <a:t>  Education and Academia: While Oberon still holds value in education and academia, some other programming languages, such as Python, are extensively employed in these fields. As a result, the education sector may lean towards more widely embraced languages to offer students broader employment opportunities.</a:t>
            </a:r>
            <a:endParaRPr sz="800">
              <a:solidFill>
                <a:srgbClr val="424242"/>
              </a:solidFill>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440"/>
              <a:buNone/>
            </a:pPr>
            <a:r>
              <a:t/>
            </a:r>
            <a:endParaRPr sz="380">
              <a:solidFill>
                <a:srgbClr val="424242"/>
              </a:solidFill>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1200"/>
              </a:spcAft>
              <a:buSzPts val="440"/>
              <a:buNone/>
            </a:pPr>
            <a:r>
              <a:t/>
            </a:r>
            <a:endParaRPr sz="520">
              <a:latin typeface="Times New Roman"/>
              <a:ea typeface="Times New Roman"/>
              <a:cs typeface="Times New Roman"/>
              <a:sym typeface="Times New Roman"/>
            </a:endParaRPr>
          </a:p>
        </p:txBody>
      </p:sp>
      <p:pic>
        <p:nvPicPr>
          <p:cNvPr id="101" name="Google Shape;101;p15"/>
          <p:cNvPicPr preferRelativeResize="0"/>
          <p:nvPr/>
        </p:nvPicPr>
        <p:blipFill rotWithShape="1">
          <a:blip r:embed="rId3">
            <a:alphaModFix/>
          </a:blip>
          <a:srcRect b="0" l="-810" r="810" t="0"/>
          <a:stretch/>
        </p:blipFill>
        <p:spPr>
          <a:xfrm>
            <a:off x="5099000" y="1882488"/>
            <a:ext cx="3927248" cy="2725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161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Features</a:t>
            </a:r>
            <a:endParaRPr/>
          </a:p>
        </p:txBody>
      </p:sp>
      <p:sp>
        <p:nvSpPr>
          <p:cNvPr id="107" name="Google Shape;107;p16"/>
          <p:cNvSpPr txBox="1"/>
          <p:nvPr>
            <p:ph idx="1" type="body"/>
          </p:nvPr>
        </p:nvSpPr>
        <p:spPr>
          <a:xfrm>
            <a:off x="729450" y="1853850"/>
            <a:ext cx="7688700" cy="3066300"/>
          </a:xfrm>
          <a:prstGeom prst="rect">
            <a:avLst/>
          </a:prstGeom>
        </p:spPr>
        <p:txBody>
          <a:bodyPr anchorCtr="0" anchor="t" bIns="91425" lIns="91425" spcFirstLastPara="1" rIns="91425" wrap="square" tIns="91425">
            <a:normAutofit/>
          </a:bodyPr>
          <a:lstStyle/>
          <a:p>
            <a:pPr indent="-307975" lvl="0" marL="457200" rtl="0" algn="l">
              <a:lnSpc>
                <a:spcPct val="90000"/>
              </a:lnSpc>
              <a:spcBef>
                <a:spcPts val="2000"/>
              </a:spcBef>
              <a:spcAft>
                <a:spcPts val="0"/>
              </a:spcAft>
              <a:buClr>
                <a:schemeClr val="dk2"/>
              </a:buClr>
              <a:buSzPts val="1250"/>
              <a:buFont typeface="Arial"/>
              <a:buChar char="●"/>
            </a:pPr>
            <a:r>
              <a:rPr b="1" lang="zh-CN" sz="1250">
                <a:solidFill>
                  <a:schemeClr val="dk2"/>
                </a:solidFill>
                <a:latin typeface="Times New Roman"/>
                <a:ea typeface="Times New Roman"/>
                <a:cs typeface="Times New Roman"/>
                <a:sym typeface="Times New Roman"/>
              </a:rPr>
              <a:t>1. Paradigm: </a:t>
            </a:r>
            <a:r>
              <a:rPr lang="zh-CN" sz="1250">
                <a:solidFill>
                  <a:schemeClr val="dk2"/>
                </a:solidFill>
                <a:latin typeface="Times New Roman"/>
                <a:ea typeface="Times New Roman"/>
                <a:cs typeface="Times New Roman"/>
                <a:sym typeface="Times New Roman"/>
              </a:rPr>
              <a:t>supports different programming paradigms that are imperative, structured, modular, and object oriented programming.</a:t>
            </a:r>
            <a:endParaRPr sz="1250">
              <a:solidFill>
                <a:schemeClr val="dk2"/>
              </a:solidFill>
              <a:latin typeface="Times New Roman"/>
              <a:ea typeface="Times New Roman"/>
              <a:cs typeface="Times New Roman"/>
              <a:sym typeface="Times New Roman"/>
            </a:endParaRPr>
          </a:p>
          <a:p>
            <a:pPr indent="-307975" lvl="0" marL="457200" rtl="0" algn="l">
              <a:lnSpc>
                <a:spcPct val="90000"/>
              </a:lnSpc>
              <a:spcBef>
                <a:spcPts val="0"/>
              </a:spcBef>
              <a:spcAft>
                <a:spcPts val="0"/>
              </a:spcAft>
              <a:buClr>
                <a:schemeClr val="dk2"/>
              </a:buClr>
              <a:buSzPts val="1250"/>
              <a:buFont typeface="Arial"/>
              <a:buChar char="●"/>
            </a:pPr>
            <a:r>
              <a:rPr b="1" lang="zh-CN" sz="1250">
                <a:solidFill>
                  <a:schemeClr val="dk2"/>
                </a:solidFill>
                <a:latin typeface="Times New Roman"/>
                <a:ea typeface="Times New Roman"/>
                <a:cs typeface="Times New Roman"/>
                <a:sym typeface="Times New Roman"/>
              </a:rPr>
              <a:t>2. Platform: </a:t>
            </a:r>
            <a:r>
              <a:rPr lang="zh-CN" sz="1250">
                <a:solidFill>
                  <a:schemeClr val="dk2"/>
                </a:solidFill>
                <a:latin typeface="Times New Roman"/>
                <a:ea typeface="Times New Roman"/>
                <a:cs typeface="Times New Roman"/>
                <a:sym typeface="Times New Roman"/>
              </a:rPr>
              <a:t>Programmers can use Oberon on different platforms,such as StrongARM, SPARC, ARM, IA-32 and Ceres (NS32032).</a:t>
            </a:r>
            <a:endParaRPr sz="1250">
              <a:solidFill>
                <a:schemeClr val="dk2"/>
              </a:solidFill>
              <a:latin typeface="Times New Roman"/>
              <a:ea typeface="Times New Roman"/>
              <a:cs typeface="Times New Roman"/>
              <a:sym typeface="Times New Roman"/>
            </a:endParaRPr>
          </a:p>
          <a:p>
            <a:pPr indent="-307975" lvl="0" marL="457200" rtl="0" algn="l">
              <a:lnSpc>
                <a:spcPct val="90000"/>
              </a:lnSpc>
              <a:spcBef>
                <a:spcPts val="0"/>
              </a:spcBef>
              <a:spcAft>
                <a:spcPts val="0"/>
              </a:spcAft>
              <a:buClr>
                <a:schemeClr val="dk2"/>
              </a:buClr>
              <a:buSzPts val="1250"/>
              <a:buFont typeface="Arial"/>
              <a:buChar char="●"/>
            </a:pPr>
            <a:r>
              <a:rPr b="1" lang="zh-CN" sz="1250">
                <a:solidFill>
                  <a:schemeClr val="dk2"/>
                </a:solidFill>
                <a:latin typeface="Times New Roman"/>
                <a:ea typeface="Times New Roman"/>
                <a:cs typeface="Times New Roman"/>
                <a:sym typeface="Times New Roman"/>
              </a:rPr>
              <a:t>3. General purpose: </a:t>
            </a:r>
            <a:r>
              <a:rPr lang="zh-CN" sz="1250">
                <a:solidFill>
                  <a:schemeClr val="dk2"/>
                </a:solidFill>
                <a:latin typeface="Times New Roman"/>
                <a:ea typeface="Times New Roman"/>
                <a:cs typeface="Times New Roman"/>
                <a:sym typeface="Times New Roman"/>
              </a:rPr>
              <a:t>the usage of programmers in developing numerous sorts of applications, programs, operating systems, softwares, etc.</a:t>
            </a:r>
            <a:endParaRPr sz="1250">
              <a:solidFill>
                <a:schemeClr val="dk2"/>
              </a:solidFill>
              <a:latin typeface="Times New Roman"/>
              <a:ea typeface="Times New Roman"/>
              <a:cs typeface="Times New Roman"/>
              <a:sym typeface="Times New Roman"/>
            </a:endParaRPr>
          </a:p>
          <a:p>
            <a:pPr indent="-307975" lvl="0" marL="457200" rtl="0" algn="l">
              <a:lnSpc>
                <a:spcPct val="90000"/>
              </a:lnSpc>
              <a:spcBef>
                <a:spcPts val="0"/>
              </a:spcBef>
              <a:spcAft>
                <a:spcPts val="0"/>
              </a:spcAft>
              <a:buClr>
                <a:schemeClr val="dk2"/>
              </a:buClr>
              <a:buSzPts val="1250"/>
              <a:buFont typeface="Arial"/>
              <a:buChar char="●"/>
            </a:pPr>
            <a:r>
              <a:rPr b="1" lang="zh-CN" sz="1250">
                <a:solidFill>
                  <a:schemeClr val="dk2"/>
                </a:solidFill>
                <a:latin typeface="Times New Roman"/>
                <a:ea typeface="Times New Roman"/>
                <a:cs typeface="Times New Roman"/>
                <a:sym typeface="Times New Roman"/>
              </a:rPr>
              <a:t>4. Object oriented: </a:t>
            </a:r>
            <a:r>
              <a:rPr lang="zh-CN" sz="1250">
                <a:solidFill>
                  <a:schemeClr val="dk2"/>
                </a:solidFill>
                <a:latin typeface="Times New Roman"/>
                <a:ea typeface="Times New Roman"/>
                <a:cs typeface="Times New Roman"/>
                <a:sym typeface="Times New Roman"/>
              </a:rPr>
              <a:t>supports all features and functions of Object oriented programming and it follows  the concepts of object oriented programming comstructions, such as class, inheritance, abstraction, polymorphism, encapsulation, etc.</a:t>
            </a:r>
            <a:endParaRPr sz="1250">
              <a:solidFill>
                <a:schemeClr val="dk2"/>
              </a:solidFill>
              <a:latin typeface="Times New Roman"/>
              <a:ea typeface="Times New Roman"/>
              <a:cs typeface="Times New Roman"/>
              <a:sym typeface="Times New Roman"/>
            </a:endParaRPr>
          </a:p>
          <a:p>
            <a:pPr indent="-307975" lvl="0" marL="457200" rtl="0" algn="l">
              <a:lnSpc>
                <a:spcPct val="90000"/>
              </a:lnSpc>
              <a:spcBef>
                <a:spcPts val="0"/>
              </a:spcBef>
              <a:spcAft>
                <a:spcPts val="0"/>
              </a:spcAft>
              <a:buClr>
                <a:schemeClr val="dk2"/>
              </a:buClr>
              <a:buSzPts val="1250"/>
              <a:buFont typeface="Arial"/>
              <a:buChar char="●"/>
            </a:pPr>
            <a:r>
              <a:rPr b="1" lang="zh-CN" sz="1250">
                <a:solidFill>
                  <a:schemeClr val="dk2"/>
                </a:solidFill>
                <a:latin typeface="Times New Roman"/>
                <a:ea typeface="Times New Roman"/>
                <a:cs typeface="Times New Roman"/>
                <a:sym typeface="Times New Roman"/>
              </a:rPr>
              <a:t>5. Operating systems: </a:t>
            </a:r>
            <a:r>
              <a:rPr lang="zh-CN" sz="1250">
                <a:solidFill>
                  <a:schemeClr val="dk2"/>
                </a:solidFill>
                <a:latin typeface="Times New Roman"/>
                <a:ea typeface="Times New Roman"/>
                <a:cs typeface="Times New Roman"/>
                <a:sym typeface="Times New Roman"/>
              </a:rPr>
              <a:t>Oberon programming language can run on different operating systems, such as Windows, Linux, macOS, Solaris, AmigaOS, Atari TOS, etc.</a:t>
            </a:r>
            <a:endParaRPr sz="1250">
              <a:solidFill>
                <a:schemeClr val="dk2"/>
              </a:solidFill>
              <a:latin typeface="Times New Roman"/>
              <a:ea typeface="Times New Roman"/>
              <a:cs typeface="Times New Roman"/>
              <a:sym typeface="Times New Roman"/>
            </a:endParaRPr>
          </a:p>
          <a:p>
            <a:pPr indent="-307975" lvl="0" marL="457200" rtl="0" algn="l">
              <a:lnSpc>
                <a:spcPct val="90000"/>
              </a:lnSpc>
              <a:spcBef>
                <a:spcPts val="0"/>
              </a:spcBef>
              <a:spcAft>
                <a:spcPts val="0"/>
              </a:spcAft>
              <a:buClr>
                <a:schemeClr val="dk2"/>
              </a:buClr>
              <a:buSzPts val="1250"/>
              <a:buFont typeface="Arial"/>
              <a:buChar char="●"/>
            </a:pPr>
            <a:r>
              <a:rPr b="1" lang="zh-CN" sz="1250">
                <a:solidFill>
                  <a:schemeClr val="dk2"/>
                </a:solidFill>
                <a:latin typeface="Times New Roman"/>
                <a:ea typeface="Times New Roman"/>
                <a:cs typeface="Times New Roman"/>
                <a:sym typeface="Times New Roman"/>
              </a:rPr>
              <a:t>6. Typing disciplines:</a:t>
            </a:r>
            <a:r>
              <a:rPr lang="zh-CN" sz="1250">
                <a:solidFill>
                  <a:schemeClr val="dk2"/>
                </a:solidFill>
                <a:latin typeface="Times New Roman"/>
                <a:ea typeface="Times New Roman"/>
                <a:cs typeface="Times New Roman"/>
                <a:sym typeface="Times New Roman"/>
              </a:rPr>
              <a:t> uses strong, static and dynamic typing disciplines.</a:t>
            </a:r>
            <a:endParaRPr b="1">
              <a:solidFill>
                <a:schemeClr val="dk2"/>
              </a:solidFill>
              <a:highlight>
                <a:srgbClr val="FFFFFF"/>
              </a:highlight>
              <a:latin typeface="Arial"/>
              <a:ea typeface="Arial"/>
              <a:cs typeface="Arial"/>
              <a:sym typeface="Arial"/>
            </a:endParaRPr>
          </a:p>
          <a:p>
            <a:pPr indent="-311150" lvl="0" marL="457200" rtl="0" algn="l">
              <a:spcBef>
                <a:spcPts val="0"/>
              </a:spcBef>
              <a:spcAft>
                <a:spcPts val="0"/>
              </a:spcAft>
              <a:buClr>
                <a:schemeClr val="dk2"/>
              </a:buClr>
              <a:buSzPts val="1300"/>
              <a:buChar char="●"/>
            </a:pPr>
            <a:r>
              <a:rPr b="1" lang="zh-CN">
                <a:solidFill>
                  <a:schemeClr val="dk2"/>
                </a:solidFill>
              </a:rPr>
              <a:t>7. </a:t>
            </a:r>
            <a:r>
              <a:rPr b="1" lang="zh-CN" sz="1200">
                <a:solidFill>
                  <a:schemeClr val="dk2"/>
                </a:solidFill>
                <a:latin typeface="Times New Roman"/>
                <a:ea typeface="Times New Roman"/>
                <a:cs typeface="Times New Roman"/>
                <a:sym typeface="Times New Roman"/>
              </a:rPr>
              <a:t>Simplicity</a:t>
            </a:r>
            <a:r>
              <a:rPr lang="zh-CN" sz="1200">
                <a:solidFill>
                  <a:schemeClr val="dk2"/>
                </a:solidFill>
                <a:latin typeface="Times New Roman"/>
                <a:ea typeface="Times New Roman"/>
                <a:cs typeface="Times New Roman"/>
                <a:sym typeface="Times New Roman"/>
              </a:rPr>
              <a:t>: It makes program simple</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30600" y="1139500"/>
            <a:ext cx="7688700" cy="351300"/>
          </a:xfrm>
          <a:prstGeom prst="rect">
            <a:avLst/>
          </a:prstGeom>
        </p:spPr>
        <p:txBody>
          <a:bodyPr anchorCtr="0" anchor="t" bIns="91425" lIns="91425" spcFirstLastPara="1" rIns="91425" wrap="square" tIns="91425">
            <a:noAutofit/>
          </a:bodyPr>
          <a:lstStyle/>
          <a:p>
            <a:pPr indent="0" lvl="0" marL="457200" rtl="0" algn="ctr">
              <a:lnSpc>
                <a:spcPct val="90000"/>
              </a:lnSpc>
              <a:spcBef>
                <a:spcPts val="0"/>
              </a:spcBef>
              <a:spcAft>
                <a:spcPts val="0"/>
              </a:spcAft>
              <a:buSzPts val="990"/>
              <a:buNone/>
            </a:pPr>
            <a:r>
              <a:rPr lang="zh-CN" sz="1925">
                <a:solidFill>
                  <a:srgbClr val="08102B"/>
                </a:solidFill>
                <a:latin typeface="Times New Roman"/>
                <a:ea typeface="Times New Roman"/>
                <a:cs typeface="Times New Roman"/>
                <a:sym typeface="Times New Roman"/>
              </a:rPr>
              <a:t>Other Features</a:t>
            </a:r>
            <a:endParaRPr sz="3140"/>
          </a:p>
        </p:txBody>
      </p:sp>
      <p:sp>
        <p:nvSpPr>
          <p:cNvPr id="113" name="Google Shape;113;p17"/>
          <p:cNvSpPr txBox="1"/>
          <p:nvPr>
            <p:ph idx="1" type="body"/>
          </p:nvPr>
        </p:nvSpPr>
        <p:spPr>
          <a:xfrm>
            <a:off x="729450" y="1669950"/>
            <a:ext cx="7688700" cy="3460800"/>
          </a:xfrm>
          <a:prstGeom prst="rect">
            <a:avLst/>
          </a:prstGeom>
        </p:spPr>
        <p:txBody>
          <a:bodyPr anchorCtr="0" anchor="t" bIns="91425" lIns="91425" spcFirstLastPara="1" rIns="91425" wrap="square" tIns="91425">
            <a:noAutofit/>
          </a:bodyPr>
          <a:lstStyle/>
          <a:p>
            <a:pPr indent="-304800" lvl="0" marL="457200" rtl="0" algn="l">
              <a:lnSpc>
                <a:spcPct val="70000"/>
              </a:lnSpc>
              <a:spcBef>
                <a:spcPts val="0"/>
              </a:spcBef>
              <a:spcAft>
                <a:spcPts val="0"/>
              </a:spcAft>
              <a:buSzPts val="1200"/>
              <a:buFont typeface="Times New Roman"/>
              <a:buChar char="●"/>
            </a:pPr>
            <a:r>
              <a:rPr b="1" lang="zh-CN" sz="1200">
                <a:solidFill>
                  <a:srgbClr val="000000"/>
                </a:solidFill>
                <a:latin typeface="Times New Roman"/>
                <a:ea typeface="Times New Roman"/>
                <a:cs typeface="Times New Roman"/>
                <a:sym typeface="Times New Roman"/>
              </a:rPr>
              <a:t>Syntax</a:t>
            </a:r>
            <a:r>
              <a:rPr lang="zh-CN" sz="1200">
                <a:solidFill>
                  <a:srgbClr val="000000"/>
                </a:solidFill>
                <a:latin typeface="Times New Roman"/>
                <a:ea typeface="Times New Roman"/>
                <a:cs typeface="Times New Roman"/>
                <a:sym typeface="Times New Roman"/>
              </a:rPr>
              <a:t>: </a:t>
            </a:r>
            <a:r>
              <a:rPr lang="zh-CN" sz="1200">
                <a:solidFill>
                  <a:srgbClr val="08102B"/>
                </a:solidFill>
                <a:latin typeface="Times New Roman"/>
                <a:ea typeface="Times New Roman"/>
                <a:cs typeface="Times New Roman"/>
                <a:sym typeface="Times New Roman"/>
              </a:rPr>
              <a:t>Case sensitivity </a:t>
            </a:r>
            <a:r>
              <a:rPr lang="zh-CN" sz="1200">
                <a:solidFill>
                  <a:srgbClr val="000000"/>
                </a:solidFill>
                <a:latin typeface="Times New Roman"/>
                <a:ea typeface="Times New Roman"/>
                <a:cs typeface="Times New Roman"/>
                <a:sym typeface="Times New Roman"/>
              </a:rPr>
              <a:t>with uppercase keywords. To form a syntex, an extended Backus-Naur Formalism (EBNF) is used, where brackets [] are denoted optionality for an enclosed sentential form, and braces {} for its repetition, usually 0 times. Symbols such as strings are used to enclose in  quote marks or words written in capital letters, so-called reserved words. </a:t>
            </a:r>
            <a:r>
              <a:rPr lang="zh-CN" sz="1200">
                <a:solidFill>
                  <a:srgbClr val="000000"/>
                </a:solidFill>
                <a:highlight>
                  <a:srgbClr val="FFFFFF"/>
                </a:highlight>
                <a:latin typeface="Times New Roman"/>
                <a:ea typeface="Times New Roman"/>
                <a:cs typeface="Times New Roman"/>
                <a:sym typeface="Times New Roman"/>
              </a:rPr>
              <a:t>Non-terminal symbols start with upper-case letters, while terminal symbols start with either lower-case letters or are written all in upper-case letters or are denoted by strings (":=").</a:t>
            </a:r>
            <a:endParaRPr sz="1200">
              <a:solidFill>
                <a:srgbClr val="000000"/>
              </a:solidFill>
              <a:latin typeface="Times New Roman"/>
              <a:ea typeface="Times New Roman"/>
              <a:cs typeface="Times New Roman"/>
              <a:sym typeface="Times New Roman"/>
            </a:endParaRPr>
          </a:p>
          <a:p>
            <a:pPr indent="-304800" lvl="0" marL="457200" rtl="0" algn="l">
              <a:lnSpc>
                <a:spcPct val="70000"/>
              </a:lnSpc>
              <a:spcBef>
                <a:spcPts val="0"/>
              </a:spcBef>
              <a:spcAft>
                <a:spcPts val="0"/>
              </a:spcAft>
              <a:buClr>
                <a:srgbClr val="08102B"/>
              </a:buClr>
              <a:buSzPts val="1200"/>
              <a:buFont typeface="Arial"/>
              <a:buChar char="●"/>
            </a:pPr>
            <a:r>
              <a:rPr b="1" lang="zh-CN" sz="1200">
                <a:solidFill>
                  <a:srgbClr val="000000"/>
                </a:solidFill>
                <a:latin typeface="Times New Roman"/>
                <a:ea typeface="Times New Roman"/>
                <a:cs typeface="Times New Roman"/>
                <a:sym typeface="Times New Roman"/>
              </a:rPr>
              <a:t>Type-Extension</a:t>
            </a:r>
            <a:r>
              <a:rPr lang="zh-CN" sz="1200">
                <a:solidFill>
                  <a:srgbClr val="000000"/>
                </a:solidFill>
                <a:latin typeface="Times New Roman"/>
                <a:ea typeface="Times New Roman"/>
                <a:cs typeface="Times New Roman"/>
                <a:sym typeface="Times New Roman"/>
              </a:rPr>
              <a:t>: It permits the construction of new data types on the basis of existing and relate ones. It is intentionally kept concise, as it is to serve as a reference for users such as programmers.</a:t>
            </a:r>
            <a:endParaRPr sz="1200">
              <a:solidFill>
                <a:srgbClr val="000000"/>
              </a:solidFill>
              <a:latin typeface="Times New Roman"/>
              <a:ea typeface="Times New Roman"/>
              <a:cs typeface="Times New Roman"/>
              <a:sym typeface="Times New Roman"/>
            </a:endParaRPr>
          </a:p>
          <a:p>
            <a:pPr indent="-304800" lvl="0" marL="457200" rtl="0" algn="l">
              <a:lnSpc>
                <a:spcPct val="70000"/>
              </a:lnSpc>
              <a:spcBef>
                <a:spcPts val="0"/>
              </a:spcBef>
              <a:spcAft>
                <a:spcPts val="0"/>
              </a:spcAft>
              <a:buClr>
                <a:srgbClr val="08102B"/>
              </a:buClr>
              <a:buSzPts val="1200"/>
              <a:buFont typeface="Arial"/>
              <a:buChar char="●"/>
            </a:pPr>
            <a:r>
              <a:rPr b="1" lang="zh-CN" sz="1200">
                <a:solidFill>
                  <a:srgbClr val="000000"/>
                </a:solidFill>
                <a:latin typeface="Times New Roman"/>
                <a:ea typeface="Times New Roman"/>
                <a:cs typeface="Times New Roman"/>
                <a:sym typeface="Times New Roman"/>
              </a:rPr>
              <a:t>Type Declaration</a:t>
            </a:r>
            <a:r>
              <a:rPr lang="zh-CN" sz="1200">
                <a:solidFill>
                  <a:srgbClr val="000000"/>
                </a:solidFill>
                <a:latin typeface="Times New Roman"/>
                <a:ea typeface="Times New Roman"/>
                <a:cs typeface="Times New Roman"/>
                <a:sym typeface="Times New Roman"/>
              </a:rPr>
              <a:t>: It determines the set of values which variables of that type may be assumed, in which operators are applicable. A type declaration is used to associate an identifier with that type. Types can be either structured or unstructured, in which case they define the structure of their variables, and by implication, the operators that are applicable to the components. Examples can be arrays, pointers, etc.</a:t>
            </a:r>
            <a:endParaRPr sz="1200">
              <a:solidFill>
                <a:srgbClr val="000000"/>
              </a:solidFill>
              <a:latin typeface="Times New Roman"/>
              <a:ea typeface="Times New Roman"/>
              <a:cs typeface="Times New Roman"/>
              <a:sym typeface="Times New Roman"/>
            </a:endParaRPr>
          </a:p>
          <a:p>
            <a:pPr indent="-304800" lvl="0" marL="457200" rtl="0" algn="l">
              <a:lnSpc>
                <a:spcPct val="70000"/>
              </a:lnSpc>
              <a:spcBef>
                <a:spcPts val="0"/>
              </a:spcBef>
              <a:spcAft>
                <a:spcPts val="0"/>
              </a:spcAft>
              <a:buClr>
                <a:srgbClr val="08102B"/>
              </a:buClr>
              <a:buSzPts val="1200"/>
              <a:buFont typeface="Arial"/>
              <a:buChar char="●"/>
            </a:pPr>
            <a:r>
              <a:rPr b="1" lang="zh-CN" sz="1200">
                <a:solidFill>
                  <a:srgbClr val="000000"/>
                </a:solidFill>
                <a:latin typeface="Times New Roman"/>
                <a:ea typeface="Times New Roman"/>
                <a:cs typeface="Times New Roman"/>
                <a:sym typeface="Times New Roman"/>
              </a:rPr>
              <a:t>Modularity and Separation Compilation</a:t>
            </a:r>
            <a:r>
              <a:rPr lang="zh-CN" sz="1200">
                <a:solidFill>
                  <a:srgbClr val="000000"/>
                </a:solidFill>
                <a:latin typeface="Times New Roman"/>
                <a:ea typeface="Times New Roman"/>
                <a:cs typeface="Times New Roman"/>
                <a:sym typeface="Times New Roman"/>
              </a:rPr>
              <a:t>: </a:t>
            </a:r>
            <a:r>
              <a:rPr lang="zh-CN" sz="1200">
                <a:solidFill>
                  <a:srgbClr val="242424"/>
                </a:solidFill>
                <a:highlight>
                  <a:srgbClr val="FFFFFF"/>
                </a:highlight>
                <a:latin typeface="Times New Roman"/>
                <a:ea typeface="Times New Roman"/>
                <a:cs typeface="Times New Roman"/>
                <a:sym typeface="Times New Roman"/>
              </a:rPr>
              <a:t>code can be organized into separate units called modules that import and export numerous sorts of data such as types, variables, constants, procedures.</a:t>
            </a:r>
            <a:r>
              <a:rPr b="1" lang="zh-CN" sz="1200">
                <a:solidFill>
                  <a:srgbClr val="000000"/>
                </a:solidFill>
                <a:latin typeface="Times New Roman"/>
                <a:ea typeface="Times New Roman"/>
                <a:cs typeface="Times New Roman"/>
                <a:sym typeface="Times New Roman"/>
              </a:rPr>
              <a:t> </a:t>
            </a:r>
            <a:endParaRPr sz="1200">
              <a:solidFill>
                <a:srgbClr val="242424"/>
              </a:solidFill>
              <a:highlight>
                <a:srgbClr val="FFFFFF"/>
              </a:highlight>
              <a:latin typeface="Times New Roman"/>
              <a:ea typeface="Times New Roman"/>
              <a:cs typeface="Times New Roman"/>
              <a:sym typeface="Times New Roman"/>
            </a:endParaRPr>
          </a:p>
          <a:p>
            <a:pPr indent="-304800" lvl="0" marL="457200" rtl="0" algn="l">
              <a:lnSpc>
                <a:spcPct val="70000"/>
              </a:lnSpc>
              <a:spcBef>
                <a:spcPts val="0"/>
              </a:spcBef>
              <a:spcAft>
                <a:spcPts val="0"/>
              </a:spcAft>
              <a:buClr>
                <a:srgbClr val="08102B"/>
              </a:buClr>
              <a:buSzPts val="1200"/>
              <a:buFont typeface="Arial"/>
              <a:buChar char="●"/>
            </a:pPr>
            <a:r>
              <a:rPr b="1" lang="zh-CN" sz="1200">
                <a:solidFill>
                  <a:srgbClr val="000000"/>
                </a:solidFill>
                <a:latin typeface="Times New Roman"/>
                <a:ea typeface="Times New Roman"/>
                <a:cs typeface="Times New Roman"/>
                <a:sym typeface="Times New Roman"/>
              </a:rPr>
              <a:t>String operations</a:t>
            </a:r>
            <a:r>
              <a:rPr lang="zh-CN" sz="1200">
                <a:solidFill>
                  <a:srgbClr val="000000"/>
                </a:solidFill>
                <a:latin typeface="Times New Roman"/>
                <a:ea typeface="Times New Roman"/>
                <a:cs typeface="Times New Roman"/>
                <a:sym typeface="Times New Roman"/>
              </a:rPr>
              <a:t>: when declaring or working with strings</a:t>
            </a:r>
            <a:endParaRPr sz="1200">
              <a:solidFill>
                <a:srgbClr val="000000"/>
              </a:solidFill>
              <a:latin typeface="Times New Roman"/>
              <a:ea typeface="Times New Roman"/>
              <a:cs typeface="Times New Roman"/>
              <a:sym typeface="Times New Roman"/>
            </a:endParaRPr>
          </a:p>
          <a:p>
            <a:pPr indent="-304800" lvl="0" marL="457200" rtl="0" algn="l">
              <a:lnSpc>
                <a:spcPct val="70000"/>
              </a:lnSpc>
              <a:spcBef>
                <a:spcPts val="0"/>
              </a:spcBef>
              <a:spcAft>
                <a:spcPts val="0"/>
              </a:spcAft>
              <a:buClr>
                <a:srgbClr val="08102B"/>
              </a:buClr>
              <a:buSzPts val="1200"/>
              <a:buFont typeface="Arial"/>
              <a:buChar char="●"/>
            </a:pPr>
            <a:r>
              <a:rPr b="1" lang="zh-CN" sz="1200">
                <a:solidFill>
                  <a:srgbClr val="000000"/>
                </a:solidFill>
                <a:latin typeface="Times New Roman"/>
                <a:ea typeface="Times New Roman"/>
                <a:cs typeface="Times New Roman"/>
                <a:sym typeface="Times New Roman"/>
              </a:rPr>
              <a:t>Isolating unsafe code</a:t>
            </a:r>
            <a:r>
              <a:rPr lang="zh-CN" sz="1200">
                <a:solidFill>
                  <a:srgbClr val="000000"/>
                </a:solidFill>
                <a:latin typeface="Times New Roman"/>
                <a:ea typeface="Times New Roman"/>
                <a:cs typeface="Times New Roman"/>
                <a:sym typeface="Times New Roman"/>
              </a:rPr>
              <a:t>: to isolate unsafe coding errors or bugs.</a:t>
            </a:r>
            <a:endParaRPr sz="1200">
              <a:solidFill>
                <a:srgbClr val="000000"/>
              </a:solidFill>
              <a:latin typeface="Times New Roman"/>
              <a:ea typeface="Times New Roman"/>
              <a:cs typeface="Times New Roman"/>
              <a:sym typeface="Times New Roman"/>
            </a:endParaRPr>
          </a:p>
          <a:p>
            <a:pPr indent="-304800" lvl="0" marL="457200" rtl="0" algn="l">
              <a:lnSpc>
                <a:spcPct val="70000"/>
              </a:lnSpc>
              <a:spcBef>
                <a:spcPts val="0"/>
              </a:spcBef>
              <a:spcAft>
                <a:spcPts val="0"/>
              </a:spcAft>
              <a:buClr>
                <a:srgbClr val="08102B"/>
              </a:buClr>
              <a:buSzPts val="1200"/>
              <a:buFont typeface="Times New Roman"/>
              <a:buChar char="●"/>
            </a:pPr>
            <a:r>
              <a:rPr b="1" lang="zh-CN" sz="1200">
                <a:solidFill>
                  <a:srgbClr val="2E364E"/>
                </a:solidFill>
                <a:latin typeface="Times New Roman"/>
                <a:ea typeface="Times New Roman"/>
                <a:cs typeface="Times New Roman"/>
                <a:sym typeface="Times New Roman"/>
              </a:rPr>
              <a:t>Garbage collection</a:t>
            </a:r>
            <a:r>
              <a:rPr lang="zh-CN" sz="1200">
                <a:solidFill>
                  <a:srgbClr val="2E364E"/>
                </a:solidFill>
                <a:latin typeface="Times New Roman"/>
                <a:ea typeface="Times New Roman"/>
                <a:cs typeface="Times New Roman"/>
                <a:sym typeface="Times New Roman"/>
              </a:rPr>
              <a:t>: </a:t>
            </a:r>
            <a:r>
              <a:rPr lang="zh-CN" sz="1200">
                <a:solidFill>
                  <a:srgbClr val="000000"/>
                </a:solidFill>
                <a:highlight>
                  <a:srgbClr val="FFFFFF"/>
                </a:highlight>
                <a:latin typeface="Times New Roman"/>
                <a:ea typeface="Times New Roman"/>
                <a:cs typeface="Times New Roman"/>
                <a:sym typeface="Times New Roman"/>
              </a:rPr>
              <a:t>where it</a:t>
            </a:r>
            <a:r>
              <a:rPr lang="zh-CN" sz="1200">
                <a:solidFill>
                  <a:srgbClr val="000000"/>
                </a:solidFill>
                <a:latin typeface="Times New Roman"/>
                <a:ea typeface="Times New Roman"/>
                <a:cs typeface="Times New Roman"/>
                <a:sym typeface="Times New Roman"/>
              </a:rPr>
              <a:t> helps programmers iin deallocating data structures correctly and avoid errors.</a:t>
            </a:r>
            <a:endParaRPr sz="1200">
              <a:solidFill>
                <a:srgbClr val="2E364E"/>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13634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CN" sz="2750"/>
              <a:t>Two specific Features: For loop (1/2)</a:t>
            </a:r>
            <a:endParaRPr sz="2750"/>
          </a:p>
        </p:txBody>
      </p:sp>
      <p:sp>
        <p:nvSpPr>
          <p:cNvPr id="119" name="Google Shape;119;p18"/>
          <p:cNvSpPr txBox="1"/>
          <p:nvPr>
            <p:ph idx="1" type="body"/>
          </p:nvPr>
        </p:nvSpPr>
        <p:spPr>
          <a:xfrm>
            <a:off x="536750" y="2265100"/>
            <a:ext cx="7544700" cy="27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400">
                <a:latin typeface="Times New Roman"/>
                <a:ea typeface="Times New Roman"/>
                <a:cs typeface="Times New Roman"/>
                <a:sym typeface="Times New Roman"/>
              </a:rPr>
              <a:t>· </a:t>
            </a:r>
            <a:r>
              <a:rPr b="1" lang="zh-CN" sz="1400">
                <a:latin typeface="Times New Roman"/>
                <a:ea typeface="Times New Roman"/>
                <a:cs typeface="Times New Roman"/>
                <a:sym typeface="Times New Roman"/>
              </a:rPr>
              <a:t>Oberon's FOR loop requires that the start, end, and step values of the loop be explicitly specified, which increases the controllability of the loop.</a:t>
            </a:r>
            <a:endParaRPr b="1" sz="1400">
              <a:latin typeface="Times New Roman"/>
              <a:ea typeface="Times New Roman"/>
              <a:cs typeface="Times New Roman"/>
              <a:sym typeface="Times New Roman"/>
            </a:endParaRPr>
          </a:p>
          <a:p>
            <a:pPr indent="0" lvl="0" marL="0" rtl="0" algn="l">
              <a:spcBef>
                <a:spcPts val="1200"/>
              </a:spcBef>
              <a:spcAft>
                <a:spcPts val="0"/>
              </a:spcAft>
              <a:buNone/>
            </a:pPr>
            <a:r>
              <a:rPr b="1" lang="zh-CN" sz="1400">
                <a:latin typeface="Times New Roman"/>
                <a:ea typeface="Times New Roman"/>
                <a:cs typeface="Times New Roman"/>
                <a:sym typeface="Times New Roman"/>
              </a:rPr>
              <a:t>· </a:t>
            </a:r>
            <a:r>
              <a:rPr b="1" lang="zh-CN" sz="1400">
                <a:latin typeface="Times New Roman"/>
                <a:ea typeface="Times New Roman"/>
                <a:cs typeface="Times New Roman"/>
                <a:sym typeface="Times New Roman"/>
              </a:rPr>
              <a:t>Counter automatically increasing or decreasing.</a:t>
            </a:r>
            <a:endParaRPr b="1" sz="1400">
              <a:latin typeface="Times New Roman"/>
              <a:ea typeface="Times New Roman"/>
              <a:cs typeface="Times New Roman"/>
              <a:sym typeface="Times New Roman"/>
            </a:endParaRPr>
          </a:p>
          <a:p>
            <a:pPr indent="0" lvl="0" marL="0" rtl="0" algn="l">
              <a:spcBef>
                <a:spcPts val="1200"/>
              </a:spcBef>
              <a:spcAft>
                <a:spcPts val="0"/>
              </a:spcAft>
              <a:buNone/>
            </a:pPr>
            <a:r>
              <a:rPr b="1" lang="zh-CN" sz="1400">
                <a:latin typeface="Times New Roman"/>
                <a:ea typeface="Times New Roman"/>
                <a:cs typeface="Times New Roman"/>
                <a:sym typeface="Times New Roman"/>
              </a:rPr>
              <a:t>· </a:t>
            </a:r>
            <a:r>
              <a:rPr b="1" lang="zh-CN" sz="1400">
                <a:latin typeface="Times New Roman"/>
                <a:ea typeface="Times New Roman"/>
                <a:cs typeface="Times New Roman"/>
                <a:sym typeface="Times New Roman"/>
              </a:rPr>
              <a:t>Oberon's for loop syntax is relatively concise and clear, making the loop's purpose and range easy to understand.</a:t>
            </a:r>
            <a:endParaRPr b="1" sz="1400">
              <a:latin typeface="Times New Roman"/>
              <a:ea typeface="Times New Roman"/>
              <a:cs typeface="Times New Roman"/>
              <a:sym typeface="Times New Roman"/>
            </a:endParaRPr>
          </a:p>
          <a:p>
            <a:pPr indent="0" lvl="0" marL="0" rtl="0" algn="l">
              <a:spcBef>
                <a:spcPts val="1200"/>
              </a:spcBef>
              <a:spcAft>
                <a:spcPts val="12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549875" y="44800"/>
            <a:ext cx="822960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72425" y="133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1935"/>
              <a:buFont typeface="Arial"/>
              <a:buNone/>
            </a:pPr>
            <a:r>
              <a:rPr lang="zh-CN" sz="3100"/>
              <a:t>Two specific Features: Modularity (2/2)</a:t>
            </a:r>
            <a:endParaRPr sz="3100"/>
          </a:p>
          <a:p>
            <a:pPr indent="0" lvl="0" marL="0" rtl="0" algn="l">
              <a:spcBef>
                <a:spcPts val="0"/>
              </a:spcBef>
              <a:spcAft>
                <a:spcPts val="0"/>
              </a:spcAft>
              <a:buNone/>
            </a:pPr>
            <a:r>
              <a:t/>
            </a:r>
            <a:endParaRPr/>
          </a:p>
        </p:txBody>
      </p:sp>
      <p:sp>
        <p:nvSpPr>
          <p:cNvPr id="132" name="Google Shape;132;p20"/>
          <p:cNvSpPr txBox="1"/>
          <p:nvPr>
            <p:ph idx="1" type="body"/>
          </p:nvPr>
        </p:nvSpPr>
        <p:spPr>
          <a:xfrm>
            <a:off x="623400" y="2186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400">
                <a:latin typeface="Times New Roman"/>
                <a:ea typeface="Times New Roman"/>
                <a:cs typeface="Times New Roman"/>
                <a:sym typeface="Times New Roman"/>
              </a:rPr>
              <a:t>· </a:t>
            </a:r>
            <a:r>
              <a:rPr b="1" lang="zh-CN" sz="1400">
                <a:latin typeface="Times New Roman"/>
                <a:ea typeface="Times New Roman"/>
                <a:cs typeface="Times New Roman"/>
                <a:sym typeface="Times New Roman"/>
              </a:rPr>
              <a:t>Oberon encourages modular programming through the use of modules. </a:t>
            </a:r>
            <a:endParaRPr b="1" sz="1400">
              <a:latin typeface="Times New Roman"/>
              <a:ea typeface="Times New Roman"/>
              <a:cs typeface="Times New Roman"/>
              <a:sym typeface="Times New Roman"/>
            </a:endParaRPr>
          </a:p>
          <a:p>
            <a:pPr indent="0" lvl="0" marL="0" rtl="0" algn="l">
              <a:spcBef>
                <a:spcPts val="1200"/>
              </a:spcBef>
              <a:spcAft>
                <a:spcPts val="0"/>
              </a:spcAft>
              <a:buNone/>
            </a:pPr>
            <a:r>
              <a:rPr b="1" lang="zh-CN" sz="1400">
                <a:latin typeface="Times New Roman"/>
                <a:ea typeface="Times New Roman"/>
                <a:cs typeface="Times New Roman"/>
                <a:sym typeface="Times New Roman"/>
              </a:rPr>
              <a:t>· </a:t>
            </a:r>
            <a:r>
              <a:rPr b="1" lang="zh-CN" sz="1400">
                <a:latin typeface="Times New Roman"/>
                <a:ea typeface="Times New Roman"/>
                <a:cs typeface="Times New Roman"/>
                <a:sym typeface="Times New Roman"/>
              </a:rPr>
              <a:t>Modules are self-contained units of code and data, making it easier to organize and maintain large      projects.</a:t>
            </a:r>
            <a:endParaRPr b="1" sz="1400">
              <a:latin typeface="Times New Roman"/>
              <a:ea typeface="Times New Roman"/>
              <a:cs typeface="Times New Roman"/>
              <a:sym typeface="Times New Roman"/>
            </a:endParaRPr>
          </a:p>
          <a:p>
            <a:pPr indent="0" lvl="0" marL="0" rtl="0" algn="l">
              <a:spcBef>
                <a:spcPts val="1200"/>
              </a:spcBef>
              <a:spcAft>
                <a:spcPts val="0"/>
              </a:spcAft>
              <a:buNone/>
            </a:pPr>
            <a:r>
              <a:rPr b="1" lang="zh-CN" sz="1400">
                <a:latin typeface="Times New Roman"/>
                <a:ea typeface="Times New Roman"/>
                <a:cs typeface="Times New Roman"/>
                <a:sym typeface="Times New Roman"/>
              </a:rPr>
              <a:t>· </a:t>
            </a:r>
            <a:r>
              <a:rPr b="1" lang="zh-CN" sz="1400">
                <a:latin typeface="Times New Roman"/>
                <a:ea typeface="Times New Roman"/>
                <a:cs typeface="Times New Roman"/>
                <a:sym typeface="Times New Roman"/>
              </a:rPr>
              <a:t>What's unique is that Oberon supports separate compiling, which means you can compile and link  modules independently. </a:t>
            </a:r>
            <a:endParaRPr b="1" sz="1400">
              <a:latin typeface="Times New Roman"/>
              <a:ea typeface="Times New Roman"/>
              <a:cs typeface="Times New Roman"/>
              <a:sym typeface="Times New Roman"/>
            </a:endParaRPr>
          </a:p>
          <a:p>
            <a:pPr indent="0" lvl="0" marL="0" rtl="0" algn="l">
              <a:spcBef>
                <a:spcPts val="1200"/>
              </a:spcBef>
              <a:spcAft>
                <a:spcPts val="1200"/>
              </a:spcAft>
              <a:buNone/>
            </a:pPr>
            <a:r>
              <a:rPr b="1" lang="zh-CN" sz="1400">
                <a:latin typeface="Times New Roman"/>
                <a:ea typeface="Times New Roman"/>
                <a:cs typeface="Times New Roman"/>
                <a:sym typeface="Times New Roman"/>
              </a:rPr>
              <a:t>· </a:t>
            </a:r>
            <a:r>
              <a:rPr b="1" lang="zh-CN" sz="1400">
                <a:latin typeface="Times New Roman"/>
                <a:ea typeface="Times New Roman"/>
                <a:cs typeface="Times New Roman"/>
                <a:sym typeface="Times New Roman"/>
              </a:rPr>
              <a:t>This promotes code reuse and reduces compilation times for large codebases.</a:t>
            </a:r>
            <a:endParaRPr b="1"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0" y="721125"/>
            <a:ext cx="5228100" cy="3701250"/>
          </a:xfrm>
          <a:prstGeom prst="rect">
            <a:avLst/>
          </a:prstGeom>
          <a:noFill/>
          <a:ln>
            <a:noFill/>
          </a:ln>
        </p:spPr>
      </p:pic>
      <p:pic>
        <p:nvPicPr>
          <p:cNvPr id="140" name="Google Shape;140;p21"/>
          <p:cNvPicPr preferRelativeResize="0"/>
          <p:nvPr/>
        </p:nvPicPr>
        <p:blipFill>
          <a:blip r:embed="rId4">
            <a:alphaModFix/>
          </a:blip>
          <a:stretch>
            <a:fillRect/>
          </a:stretch>
        </p:blipFill>
        <p:spPr>
          <a:xfrm>
            <a:off x="5228100" y="721125"/>
            <a:ext cx="3955900" cy="370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