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e5059843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e5059843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e31391a33_5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e31391a33_5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e5059843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e5059843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e5059843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e5059843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e5059843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e5059843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e31391a33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e31391a33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e31391a33_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e31391a33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e31391a33_5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e31391a33_5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e31391a33_5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e31391a33_5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e31391a33_5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e31391a33_5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e31391a33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e31391a33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e31391a33_5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ce31391a33_5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e31391a33_5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e31391a33_5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e31391a33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e31391a33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e31391a33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e31391a33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e50598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e50598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e31391a33_5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e31391a33_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e505984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e505984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e5059843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e5059843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e5059843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e5059843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rgbClr val="2D3B45"/>
                </a:solidFill>
                <a:highlight>
                  <a:srgbClr val="FFFFFF"/>
                </a:highlight>
              </a:rPr>
              <a:t>Final Project Group 4</a:t>
            </a:r>
            <a:endParaRPr sz="7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71675"/>
            <a:ext cx="8520600" cy="12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member: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Yu Du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Anurag Gher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Sajiri Gokak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Jiajian You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Zheng Zhang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b="1474" l="1224" r="0" t="1542"/>
          <a:stretch/>
        </p:blipFill>
        <p:spPr>
          <a:xfrm>
            <a:off x="197750" y="943625"/>
            <a:ext cx="4137324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2D3B45"/>
                </a:solidFill>
                <a:highlight>
                  <a:srgbClr val="FFFFFF"/>
                </a:highlight>
              </a:rPr>
              <a:t>Functionalities implemented</a:t>
            </a:r>
            <a:endParaRPr sz="23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311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75" y="1265109"/>
            <a:ext cx="2975750" cy="31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 rotWithShape="1">
          <a:blip r:embed="rId3">
            <a:alphaModFix/>
          </a:blip>
          <a:srcRect b="628" l="665" r="0" t="1120"/>
          <a:stretch/>
        </p:blipFill>
        <p:spPr>
          <a:xfrm>
            <a:off x="205225" y="957650"/>
            <a:ext cx="4117229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50" y="906051"/>
            <a:ext cx="4065700" cy="413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50" y="896025"/>
            <a:ext cx="4169950" cy="41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2D3B45"/>
                </a:solidFill>
                <a:highlight>
                  <a:srgbClr val="FFFFFF"/>
                </a:highlight>
              </a:rPr>
              <a:t>Object Oriented concepts code</a:t>
            </a:r>
            <a:endParaRPr sz="21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891050"/>
            <a:ext cx="8520600" cy="43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89"/>
              <a:buFont typeface="Arial"/>
              <a:buNone/>
            </a:pPr>
            <a:r>
              <a:rPr b="1" lang="en-GB" sz="1695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95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CSVUtils {</a:t>
            </a:r>
            <a:endParaRPr sz="1695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89"/>
              <a:buFont typeface="Arial"/>
              <a:buNone/>
            </a:pP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GB" sz="1695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95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List&lt;String[]&gt; readCSV(String </a:t>
            </a:r>
            <a:r>
              <a:rPr lang="en-GB" sz="1695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filePath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95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89"/>
              <a:buFont typeface="Arial"/>
              <a:buNone/>
            </a:pP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List&lt;String[]&gt; </a:t>
            </a:r>
            <a:r>
              <a:rPr lang="en-GB" sz="1695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GB" sz="1695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ArrayList&lt;&gt;();</a:t>
            </a:r>
            <a:endParaRPr sz="1695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89"/>
              <a:buFont typeface="Arial"/>
              <a:buNone/>
            </a:pP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File </a:t>
            </a:r>
            <a:r>
              <a:rPr lang="en-GB" sz="1695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GB" sz="1695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File(</a:t>
            </a:r>
            <a:r>
              <a:rPr lang="en-GB" sz="1695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filePath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95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89"/>
              <a:buFont typeface="Arial"/>
              <a:buNone/>
            </a:pP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GB" sz="1695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(!</a:t>
            </a:r>
            <a:r>
              <a:rPr lang="en-GB" sz="1695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.exists()) {</a:t>
            </a:r>
            <a:endParaRPr sz="1695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89"/>
              <a:buFont typeface="Arial"/>
              <a:buNone/>
            </a:pP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System.</a:t>
            </a:r>
            <a:r>
              <a:rPr b="1" i="1" lang="en-GB" sz="1695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GB" sz="1695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"File does not exist: "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GB" sz="1695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filePath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95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89"/>
              <a:buFont typeface="Arial"/>
              <a:buNone/>
            </a:pP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GB" sz="1695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95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95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89"/>
              <a:buFont typeface="Arial"/>
              <a:buNone/>
            </a:pP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695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89"/>
              <a:buFont typeface="Arial"/>
              <a:buNone/>
            </a:pP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GB" sz="1695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(BufferedReader </a:t>
            </a:r>
            <a:r>
              <a:rPr lang="en-GB" sz="1695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GB" sz="1695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BufferedReader(</a:t>
            </a:r>
            <a:r>
              <a:rPr b="1" lang="en-GB" sz="1695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FileReader(</a:t>
            </a:r>
            <a:r>
              <a:rPr lang="en-GB" sz="1695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))) {</a:t>
            </a:r>
            <a:endParaRPr sz="1695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89"/>
              <a:buFont typeface="Arial"/>
              <a:buNone/>
            </a:pP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String </a:t>
            </a:r>
            <a:r>
              <a:rPr lang="en-GB" sz="1695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95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89"/>
              <a:buFont typeface="Arial"/>
              <a:buNone/>
            </a:pP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GB" sz="1695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((</a:t>
            </a:r>
            <a:r>
              <a:rPr lang="en-GB" sz="1695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695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.readLine()) != </a:t>
            </a:r>
            <a:r>
              <a:rPr b="1" lang="en-GB" sz="1695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95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89"/>
              <a:buFont typeface="Arial"/>
              <a:buNone/>
            </a:pP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String[] </a:t>
            </a:r>
            <a:r>
              <a:rPr lang="en-GB" sz="1695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dataValues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695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.split(</a:t>
            </a:r>
            <a:r>
              <a:rPr lang="en-GB" sz="1695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95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89"/>
              <a:buFont typeface="Arial"/>
              <a:buNone/>
            </a:pP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GB" sz="1695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lang="en-GB" sz="1695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dataValues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95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89"/>
              <a:buFont typeface="Arial"/>
              <a:buNone/>
            </a:pP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695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89"/>
              <a:buFont typeface="Arial"/>
              <a:buNone/>
            </a:pP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b="1" lang="en-GB" sz="1695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(IOException </a:t>
            </a:r>
            <a:r>
              <a:rPr lang="en-GB" sz="1695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95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89"/>
              <a:buFont typeface="Arial"/>
              <a:buNone/>
            </a:pP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System.</a:t>
            </a:r>
            <a:r>
              <a:rPr b="1" i="1" lang="en-GB" sz="1695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GB" sz="1695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"Error reading CSV file: "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GB" sz="1695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.getMessage());</a:t>
            </a:r>
            <a:endParaRPr sz="1695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89"/>
              <a:buFont typeface="Arial"/>
              <a:buNone/>
            </a:pP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695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89"/>
              <a:buFont typeface="Arial"/>
              <a:buNone/>
            </a:pP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GB" sz="1695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95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95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89"/>
              <a:buFont typeface="Arial"/>
              <a:buNone/>
            </a:pP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695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89"/>
              <a:buFont typeface="Arial"/>
              <a:buNone/>
            </a:pP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GB" sz="1695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95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95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writeCSV(List&lt;String[]&gt; </a:t>
            </a:r>
            <a:r>
              <a:rPr lang="en-GB" sz="1695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String </a:t>
            </a:r>
            <a:r>
              <a:rPr lang="en-GB" sz="1695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filePath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95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89"/>
              <a:buFont typeface="Arial"/>
              <a:buNone/>
            </a:pP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GB" sz="1695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(PrintWriter </a:t>
            </a:r>
            <a:r>
              <a:rPr lang="en-GB" sz="1695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pw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GB" sz="1695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PrintWriter(</a:t>
            </a:r>
            <a:r>
              <a:rPr b="1" lang="en-GB" sz="1695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FileWriter(</a:t>
            </a:r>
            <a:r>
              <a:rPr lang="en-GB" sz="1695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filePath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))) {</a:t>
            </a:r>
            <a:endParaRPr sz="1695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89"/>
              <a:buFont typeface="Arial"/>
              <a:buNone/>
            </a:pP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GB" sz="1695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(String[] </a:t>
            </a:r>
            <a:r>
              <a:rPr lang="en-GB" sz="1695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dataValues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GB" sz="1695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95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89"/>
              <a:buFont typeface="Arial"/>
              <a:buNone/>
            </a:pP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GB" sz="1695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pw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.println(String.</a:t>
            </a:r>
            <a:r>
              <a:rPr i="1"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95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95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dataValues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695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89"/>
              <a:buFont typeface="Arial"/>
              <a:buNone/>
            </a:pP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695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89"/>
              <a:buFont typeface="Arial"/>
              <a:buNone/>
            </a:pP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b="1" lang="en-GB" sz="1695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(IOException </a:t>
            </a:r>
            <a:r>
              <a:rPr lang="en-GB" sz="1695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95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89"/>
              <a:buFont typeface="Arial"/>
              <a:buNone/>
            </a:pP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System.</a:t>
            </a:r>
            <a:r>
              <a:rPr b="1" i="1" lang="en-GB" sz="1695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GB" sz="1695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"Error writing CSV file: "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GB" sz="1695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.getMessage());</a:t>
            </a:r>
            <a:endParaRPr sz="1695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89"/>
              <a:buFont typeface="Arial"/>
              <a:buNone/>
            </a:pP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695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89"/>
              <a:buFont typeface="Arial"/>
              <a:buNone/>
            </a:pP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695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889"/>
              <a:buFont typeface="Arial"/>
              <a:buNone/>
            </a:pPr>
            <a:r>
              <a:rPr lang="en-GB" sz="1695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95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2D3B45"/>
                </a:solidFill>
                <a:highlight>
                  <a:srgbClr val="FFFFFF"/>
                </a:highlight>
              </a:rPr>
              <a:t>Functionalities that was implemented</a:t>
            </a:r>
            <a:endParaRPr sz="21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read/write csv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2D3B45"/>
                </a:solidFill>
                <a:highlight>
                  <a:srgbClr val="FFFFFF"/>
                </a:highlight>
              </a:rPr>
              <a:t>Object Oriented concepts code</a:t>
            </a:r>
            <a:endParaRPr sz="21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3850"/>
            <a:ext cx="8520600" cy="4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GB" sz="10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List&lt;Order&gt; findOrdersByNameAndPhone(String </a:t>
            </a:r>
            <a:r>
              <a:rPr lang="en-GB" sz="100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String </a:t>
            </a:r>
            <a:r>
              <a:rPr lang="en-GB" sz="100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phone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GB" sz="10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GB" sz="1000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orders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.stream()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.filter(</a:t>
            </a:r>
            <a:r>
              <a:rPr lang="en-GB" sz="100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-&gt; </a:t>
            </a:r>
            <a:r>
              <a:rPr lang="en-GB" sz="100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.getCustomer().getName().equalsIgnoreCase(</a:t>
            </a:r>
            <a:r>
              <a:rPr lang="en-GB" sz="100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&amp;&amp; </a:t>
            </a:r>
            <a:r>
              <a:rPr lang="en-GB" sz="100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.getCustomer().getPhoneNumber().equals(</a:t>
            </a:r>
            <a:r>
              <a:rPr lang="en-GB" sz="100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phone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.collect(Collectors.</a:t>
            </a:r>
            <a:r>
              <a:rPr i="1"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toList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GB" sz="10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List&lt;Reservation&gt; findReservationsByNameAndPhone(String </a:t>
            </a:r>
            <a:r>
              <a:rPr lang="en-GB" sz="100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String </a:t>
            </a:r>
            <a:r>
              <a:rPr lang="en-GB" sz="100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phone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GB" sz="10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GB" sz="1000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reservations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.stream()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.filter(</a:t>
            </a:r>
            <a:r>
              <a:rPr lang="en-GB" sz="100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reservation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-&gt; </a:t>
            </a:r>
            <a:r>
              <a:rPr lang="en-GB" sz="100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reservation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.getCustomer().getName().equalsIgnoreCase(</a:t>
            </a:r>
            <a:r>
              <a:rPr lang="en-GB" sz="100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&amp;&amp; </a:t>
            </a:r>
            <a:r>
              <a:rPr lang="en-GB" sz="100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reservation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.getCustomer().getPhoneNumber().equals(</a:t>
            </a:r>
            <a:r>
              <a:rPr lang="en-GB" sz="100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phone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.collect(Collectors.</a:t>
            </a:r>
            <a:r>
              <a:rPr i="1"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toList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95">
              <a:solidFill>
                <a:srgbClr val="7F005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2D3B45"/>
                </a:solidFill>
                <a:highlight>
                  <a:srgbClr val="FFFFFF"/>
                </a:highlight>
              </a:rPr>
              <a:t>Functionalities that was implemented</a:t>
            </a:r>
            <a:endParaRPr sz="21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lambda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2D3B45"/>
                </a:solidFill>
                <a:highlight>
                  <a:srgbClr val="FFFFFF"/>
                </a:highlight>
              </a:rPr>
              <a:t>Object Oriented concepts code</a:t>
            </a:r>
            <a:endParaRPr sz="21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3850"/>
            <a:ext cx="8520600" cy="4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PersonFactory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GB" sz="10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Person createPerson(String </a:t>
            </a:r>
            <a:r>
              <a:rPr lang="en-GB" sz="100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String </a:t>
            </a:r>
            <a:r>
              <a:rPr lang="en-GB" sz="100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String </a:t>
            </a:r>
            <a:r>
              <a:rPr lang="en-GB" sz="100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phoneNumber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String </a:t>
            </a:r>
            <a:r>
              <a:rPr lang="en-GB" sz="100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GB" sz="10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00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.toLowerCase())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GB" sz="10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"customer"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-GB" sz="10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Customer(</a:t>
            </a:r>
            <a:r>
              <a:rPr lang="en-GB" sz="100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0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phoneNumber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0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GB" sz="10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"employee"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-GB" sz="10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Employee(</a:t>
            </a:r>
            <a:r>
              <a:rPr lang="en-GB" sz="100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0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phoneNumber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0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GB" sz="10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-GB" sz="10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IllegalArgumentException(</a:t>
            </a:r>
            <a:r>
              <a:rPr lang="en-GB" sz="100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"Invalid person type."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95">
              <a:solidFill>
                <a:srgbClr val="7F005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00">
                <a:solidFill>
                  <a:srgbClr val="2D3B45"/>
                </a:solidFill>
                <a:highlight>
                  <a:srgbClr val="FFFFFF"/>
                </a:highlight>
              </a:rPr>
              <a:t>Project Topic - Restaurant Management System</a:t>
            </a:r>
            <a:endParaRPr sz="21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2D3B45"/>
                </a:solidFill>
                <a:highlight>
                  <a:srgbClr val="FFFFFF"/>
                </a:highlight>
              </a:rPr>
              <a:t>Our project aims to provide a comprehensive solution for restaurant owners and managers to efficiently manage their operations.</a:t>
            </a:r>
            <a:endParaRPr sz="21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2D3B45"/>
                </a:solidFill>
                <a:highlight>
                  <a:srgbClr val="FFFFFF"/>
                </a:highlight>
              </a:rPr>
              <a:t>Key Features</a:t>
            </a:r>
            <a:endParaRPr b="1" sz="21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182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5714"/>
              <a:buChar char="●"/>
            </a:pPr>
            <a:r>
              <a:rPr lang="en-GB" sz="2100">
                <a:solidFill>
                  <a:srgbClr val="2D3B45"/>
                </a:solidFill>
                <a:highlight>
                  <a:srgbClr val="FFFFFF"/>
                </a:highlight>
              </a:rPr>
              <a:t>Order Management: Easily take, modify, and track orders, status query ensuring accurate and timely service.</a:t>
            </a:r>
            <a:endParaRPr sz="21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18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5714"/>
              <a:buChar char="●"/>
            </a:pPr>
            <a:r>
              <a:rPr lang="en-GB" sz="2100">
                <a:solidFill>
                  <a:srgbClr val="2D3B45"/>
                </a:solidFill>
                <a:highlight>
                  <a:srgbClr val="FFFFFF"/>
                </a:highlight>
              </a:rPr>
              <a:t>Menu Customization: Effortlessly update menus, add new items, and adjust prices to meet changing demands.</a:t>
            </a:r>
            <a:endParaRPr sz="21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18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5714"/>
              <a:buChar char="●"/>
            </a:pPr>
            <a:r>
              <a:rPr lang="en-GB" sz="2100">
                <a:solidFill>
                  <a:srgbClr val="2D3B45"/>
                </a:solidFill>
                <a:highlight>
                  <a:srgbClr val="FFFFFF"/>
                </a:highlight>
              </a:rPr>
              <a:t>Table Reservation: Enable customers to book tables online, improving convenience and reducing wait times.</a:t>
            </a:r>
            <a:endParaRPr sz="21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chemeClr val="accen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2D3B45"/>
                </a:solidFill>
                <a:highlight>
                  <a:srgbClr val="FFFFFF"/>
                </a:highlight>
              </a:rPr>
              <a:t>Functionalities that was implemented</a:t>
            </a:r>
            <a:endParaRPr sz="21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Simple Factory Pattern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2D3B45"/>
                </a:solidFill>
                <a:highlight>
                  <a:srgbClr val="FFFFFF"/>
                </a:highlight>
              </a:rPr>
              <a:t>Contributions</a:t>
            </a:r>
            <a:endParaRPr sz="21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Yu Du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Anurag Gher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Sajiri Gokak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Jiajian You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Zheng Zhang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33">
                <a:solidFill>
                  <a:srgbClr val="2D3B45"/>
                </a:solidFill>
                <a:highlight>
                  <a:srgbClr val="FFFFFF"/>
                </a:highlight>
              </a:rPr>
              <a:t>Technology Stack</a:t>
            </a:r>
            <a:endParaRPr sz="2333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311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33">
                <a:solidFill>
                  <a:srgbClr val="2D3B45"/>
                </a:solidFill>
                <a:highlight>
                  <a:srgbClr val="FFFFFF"/>
                </a:highlight>
              </a:rPr>
              <a:t>1. Programming Language:</a:t>
            </a:r>
            <a:endParaRPr sz="2333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21204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-GB" sz="2333">
                <a:solidFill>
                  <a:srgbClr val="2D3B45"/>
                </a:solidFill>
                <a:highlight>
                  <a:srgbClr val="FFFFFF"/>
                </a:highlight>
              </a:rPr>
              <a:t>Java: Primary programming language for implementing the backend logic, business logic, and user interface components.</a:t>
            </a:r>
            <a:endParaRPr sz="2333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333">
                <a:solidFill>
                  <a:srgbClr val="2D3B45"/>
                </a:solidFill>
                <a:highlight>
                  <a:srgbClr val="FFFFFF"/>
                </a:highlight>
              </a:rPr>
              <a:t>2. User Interface Development:</a:t>
            </a:r>
            <a:endParaRPr sz="2333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21204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-GB" sz="2333">
                <a:solidFill>
                  <a:srgbClr val="2D3B45"/>
                </a:solidFill>
                <a:highlight>
                  <a:srgbClr val="FFFFFF"/>
                </a:highlight>
              </a:rPr>
              <a:t>Swing UI Framework: Chosen for its simplicity and ease of use in creating graphical user interfaces (GUIs) for Java applications.</a:t>
            </a:r>
            <a:endParaRPr sz="2333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333">
                <a:solidFill>
                  <a:srgbClr val="2D3B45"/>
                </a:solidFill>
                <a:highlight>
                  <a:srgbClr val="FFFFFF"/>
                </a:highlight>
              </a:rPr>
              <a:t>3. Integrated Development Environment (IDE):</a:t>
            </a:r>
            <a:endParaRPr sz="2333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21204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-GB" sz="2333">
                <a:solidFill>
                  <a:srgbClr val="2D3B45"/>
                </a:solidFill>
                <a:highlight>
                  <a:srgbClr val="FFFFFF"/>
                </a:highlight>
              </a:rPr>
              <a:t>IntelliJ IDEA: Selected as the development environment for its powerful features, excellent Java support, and seamless integration with Java projects.</a:t>
            </a:r>
            <a:endParaRPr sz="2333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333">
                <a:solidFill>
                  <a:srgbClr val="2D3B45"/>
                </a:solidFill>
                <a:highlight>
                  <a:srgbClr val="FFFFFF"/>
                </a:highlight>
              </a:rPr>
              <a:t>4. Version Control:</a:t>
            </a:r>
            <a:endParaRPr sz="2333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21204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D3B45"/>
              </a:buClr>
              <a:buSzPct val="100000"/>
              <a:buChar char="●"/>
            </a:pPr>
            <a:r>
              <a:rPr lang="en-GB" sz="2333">
                <a:solidFill>
                  <a:srgbClr val="2D3B45"/>
                </a:solidFill>
                <a:highlight>
                  <a:srgbClr val="FFFFFF"/>
                </a:highlight>
              </a:rPr>
              <a:t>Git: Employed for version control to manage codebase changes, track revisions, collaborate with team members, and ensure code integrity.</a:t>
            </a:r>
            <a:endParaRPr sz="1200">
              <a:solidFill>
                <a:srgbClr val="ECECEC"/>
              </a:solidFill>
              <a:highlight>
                <a:schemeClr val="accen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2D3B45"/>
                </a:solidFill>
                <a:highlight>
                  <a:srgbClr val="FFFFFF"/>
                </a:highlight>
              </a:rPr>
              <a:t>UML</a:t>
            </a:r>
            <a:endParaRPr sz="23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311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2D3B45"/>
                </a:solidFill>
                <a:highlight>
                  <a:srgbClr val="FFFFFF"/>
                </a:highlight>
              </a:rPr>
              <a:t>Functionalities implemented</a:t>
            </a:r>
            <a:endParaRPr sz="23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311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50" y="1152475"/>
            <a:ext cx="2891199" cy="35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2D3B45"/>
                </a:solidFill>
                <a:highlight>
                  <a:srgbClr val="FFFFFF"/>
                </a:highlight>
              </a:rPr>
              <a:t>Functionalities implemented</a:t>
            </a:r>
            <a:endParaRPr sz="23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311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245" y="1413925"/>
            <a:ext cx="3384500" cy="266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75" y="938600"/>
            <a:ext cx="4050426" cy="40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81150"/>
            <a:ext cx="3900700" cy="395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50" y="898225"/>
            <a:ext cx="4130125" cy="417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