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80" r:id="rId3"/>
    <p:sldId id="281" r:id="rId4"/>
    <p:sldId id="307" r:id="rId5"/>
    <p:sldId id="283" r:id="rId6"/>
    <p:sldId id="302" r:id="rId7"/>
    <p:sldId id="308" r:id="rId8"/>
    <p:sldId id="309" r:id="rId9"/>
    <p:sldId id="310" r:id="rId10"/>
    <p:sldId id="303" r:id="rId11"/>
    <p:sldId id="312" r:id="rId12"/>
    <p:sldId id="304" r:id="rId13"/>
    <p:sldId id="265" r:id="rId14"/>
    <p:sldId id="314" r:id="rId15"/>
    <p:sldId id="313" r:id="rId16"/>
    <p:sldId id="315" r:id="rId17"/>
    <p:sldId id="305" r:id="rId18"/>
    <p:sldId id="297" r:id="rId19"/>
    <p:sldId id="306" r:id="rId20"/>
    <p:sldId id="299" r:id="rId21"/>
    <p:sldId id="301" r:id="rId22"/>
    <p:sldId id="279" r:id="rId23"/>
  </p:sldIdLst>
  <p:sldSz cx="6858000" cy="5143500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Work Sans" panose="02010600030101010101" charset="0"/>
      <p:regular r:id="rId26"/>
      <p:bold r:id="rId27"/>
    </p:embeddedFont>
    <p:embeddedFont>
      <p:font typeface="等线" panose="02010600030101010101" pitchFamily="2" charset="-122"/>
      <p:regular r:id="rId28"/>
      <p:bold r:id="rId29"/>
    </p:embeddedFont>
    <p:embeddedFont>
      <p:font typeface="等线 Light" panose="02010600030101010101" pitchFamily="2" charset="-122"/>
      <p:regular r:id="rId30"/>
    </p:embeddedFont>
    <p:embeddedFont>
      <p:font typeface="微软雅黑" panose="020B0503020204020204" pitchFamily="34" charset="-122"/>
      <p:regular r:id="rId31"/>
      <p:bold r:id="rId32"/>
    </p:embeddedFont>
    <p:embeddedFont>
      <p:font typeface="微软雅黑 Light" panose="020B0502040204020203" pitchFamily="34" charset="-122"/>
      <p:regular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D4A6"/>
    <a:srgbClr val="8B81D2"/>
    <a:srgbClr val="D9D9D9"/>
    <a:srgbClr val="E9944D"/>
    <a:srgbClr val="E0A3A3"/>
    <a:srgbClr val="5AC3DC"/>
    <a:srgbClr val="898989"/>
    <a:srgbClr val="C8C426"/>
    <a:srgbClr val="9ADBEA"/>
    <a:srgbClr val="F4A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543849-E43A-4CE7-97CE-6E0987372024}">
  <a:tblStyle styleId="{32543849-E43A-4CE7-97CE-6E0987372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76577" autoAdjust="0"/>
  </p:normalViewPr>
  <p:slideViewPr>
    <p:cSldViewPr snapToGrid="0">
      <p:cViewPr varScale="1">
        <p:scale>
          <a:sx n="115" d="100"/>
          <a:sy n="115" d="100"/>
        </p:scale>
        <p:origin x="22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54974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大家好，我是“湖人总冠军</a:t>
            </a:r>
            <a:r>
              <a:rPr lang="en-US" altLang="zh-CN" dirty="0"/>
              <a:t>@InplusLab</a:t>
            </a:r>
            <a:r>
              <a:rPr lang="zh-CN" altLang="en-US" dirty="0"/>
              <a:t>“队伍的肖小粤。非常荣幸能够参与本届的</a:t>
            </a:r>
            <a:r>
              <a:rPr lang="en-US" altLang="zh-CN" dirty="0"/>
              <a:t>CHIP</a:t>
            </a:r>
            <a:r>
              <a:rPr lang="zh-CN" altLang="en-US" dirty="0"/>
              <a:t>会议，并在问句匹配这个评测任务中取得第三名的成绩。接下来由我代表我们队伍，来分享本次赛题的我们的解决方案。</a:t>
            </a:r>
          </a:p>
        </p:txBody>
      </p:sp>
    </p:spTree>
    <p:extLst>
      <p:ext uri="{BB962C8B-B14F-4D97-AF65-F5344CB8AC3E}">
        <p14:creationId xmlns:p14="http://schemas.microsoft.com/office/powerpoint/2010/main" val="3166841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接下来，我将会向大家详细介绍刚才总体框架中的每一个小模块。首先是</a:t>
            </a:r>
            <a:r>
              <a:rPr lang="en-US" altLang="zh-CN" dirty="0"/>
              <a:t>Embedding</a:t>
            </a:r>
            <a:r>
              <a:rPr lang="zh-CN" altLang="en-US" dirty="0"/>
              <a:t>部分。</a:t>
            </a:r>
          </a:p>
        </p:txBody>
      </p:sp>
    </p:spTree>
    <p:extLst>
      <p:ext uri="{BB962C8B-B14F-4D97-AF65-F5344CB8AC3E}">
        <p14:creationId xmlns:p14="http://schemas.microsoft.com/office/powerpoint/2010/main" val="1327580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我们对子和词分别训练了两种方式的</a:t>
            </a:r>
            <a:r>
              <a:rPr lang="en-US" altLang="zh-CN" dirty="0"/>
              <a:t>Embedding</a:t>
            </a:r>
            <a:r>
              <a:rPr lang="zh-CN" altLang="en-US" dirty="0"/>
              <a:t>，一种是官方给定的</a:t>
            </a:r>
            <a:r>
              <a:rPr lang="en-US" altLang="zh-CN" dirty="0"/>
              <a:t>Embedding</a:t>
            </a:r>
            <a:r>
              <a:rPr lang="zh-CN" altLang="en-US" dirty="0"/>
              <a:t>，另一种是采用</a:t>
            </a:r>
            <a:r>
              <a:rPr lang="en-US" altLang="zh-CN" dirty="0"/>
              <a:t>Glove</a:t>
            </a:r>
            <a:r>
              <a:rPr lang="zh-CN" altLang="en-US" dirty="0"/>
              <a:t>模型在官方数据集预料中预训练了</a:t>
            </a:r>
            <a:r>
              <a:rPr lang="en-US" altLang="zh-CN" dirty="0"/>
              <a:t>100</a:t>
            </a:r>
            <a:r>
              <a:rPr lang="zh-CN" altLang="en-US" dirty="0"/>
              <a:t>维字向量和</a:t>
            </a:r>
            <a:r>
              <a:rPr lang="en-US" altLang="zh-CN" dirty="0"/>
              <a:t>100</a:t>
            </a:r>
            <a:r>
              <a:rPr lang="zh-CN" altLang="en-US" dirty="0"/>
              <a:t>维的词向量。为什么要生成不同的</a:t>
            </a:r>
            <a:r>
              <a:rPr lang="en-US" altLang="zh-CN" dirty="0"/>
              <a:t>Embedding</a:t>
            </a:r>
            <a:r>
              <a:rPr lang="zh-CN" altLang="en-US" dirty="0"/>
              <a:t>？原因在于，我们希望我们的模型对于输入文本，能够通过多种</a:t>
            </a:r>
            <a:r>
              <a:rPr lang="en-US" altLang="zh-CN" dirty="0"/>
              <a:t>Embedding</a:t>
            </a:r>
            <a:r>
              <a:rPr lang="zh-CN" altLang="en-US" dirty="0"/>
              <a:t>，从不同的视角学习到不同的信息。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284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接下来，是模型构建部分，我将介绍一下我们在比赛中使用到的深度学习模型。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6176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820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384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160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484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18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737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22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本次的分享主要包含</a:t>
            </a:r>
            <a:r>
              <a:rPr lang="en-US" altLang="zh-CN" dirty="0"/>
              <a:t>7</a:t>
            </a:r>
            <a:r>
              <a:rPr lang="zh-CN" altLang="en-US" dirty="0"/>
              <a:t>个部分。分别是：团队介绍、赛题分析、总体框架、</a:t>
            </a:r>
            <a:r>
              <a:rPr lang="en-US" altLang="zh-CN" dirty="0"/>
              <a:t>Embedding</a:t>
            </a:r>
            <a:r>
              <a:rPr lang="zh-CN" altLang="en-US" dirty="0"/>
              <a:t>、模型构建、模型融合、最后是总结展望。</a:t>
            </a:r>
          </a:p>
        </p:txBody>
      </p:sp>
    </p:spTree>
    <p:extLst>
      <p:ext uri="{BB962C8B-B14F-4D97-AF65-F5344CB8AC3E}">
        <p14:creationId xmlns:p14="http://schemas.microsoft.com/office/powerpoint/2010/main" val="4163876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450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360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72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首先，请允许我向大家介绍一下我们的团队。</a:t>
            </a:r>
          </a:p>
          <a:p>
            <a:pPr lvl="0"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04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我们的团队名字是湖人总冠军</a:t>
            </a:r>
            <a:r>
              <a:rPr lang="en-US" altLang="zh-CN" dirty="0"/>
              <a:t>@InplusLab</a:t>
            </a:r>
            <a:r>
              <a:rPr lang="zh-CN" altLang="en-US" dirty="0"/>
              <a:t>，由</a:t>
            </a:r>
            <a:r>
              <a:rPr lang="en-US" altLang="zh-CN" dirty="0"/>
              <a:t>2</a:t>
            </a:r>
            <a:r>
              <a:rPr lang="zh-CN" altLang="en-US" dirty="0"/>
              <a:t>名成员组成，分别是队长郑万山和我，我们都来自中山大学的</a:t>
            </a:r>
            <a:r>
              <a:rPr lang="en-US" altLang="zh-CN" dirty="0"/>
              <a:t>InplusLab</a:t>
            </a:r>
            <a:r>
              <a:rPr lang="zh-CN" altLang="en-US" dirty="0"/>
              <a:t>实验室。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8026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我们团队成员多次参与国内外著名数据挖掘赛事，并取得过优异的成绩。其中包括：达观杯文本智能处理挑战赛的第一名、</a:t>
            </a:r>
            <a:r>
              <a:rPr lang="en-US" altLang="zh-CN" dirty="0"/>
              <a:t>2018 CCF </a:t>
            </a:r>
            <a:r>
              <a:rPr lang="zh-CN" altLang="en-US" dirty="0"/>
              <a:t>基金间的相关性预测的第二名等等，在很多极具影响力的数据挖掘赛事中都取得过很好的成绩。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01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接下来，我会对赛题进行简单的陈述与分析。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555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本次的赛题任务实质上是一个文本匹配问题，也就是判断两个匿名化的问句是否具备相同的语义。该任务的评价指标使用的</a:t>
            </a:r>
            <a:r>
              <a:rPr lang="en-US" altLang="zh-CN" dirty="0"/>
              <a:t>F1</a:t>
            </a:r>
            <a:r>
              <a:rPr lang="zh-CN" altLang="en-US" dirty="0"/>
              <a:t>值，也就是精确率和召回率的调和平均值。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977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首先，我希望向大家先展示我们解决方案的总体框架，这是一个概览式的介绍，方便大家对我们的方案有一个大致的了解。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580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我们的解决方案有多种深度学习模型构成。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除了官方给定的</a:t>
            </a:r>
            <a:r>
              <a:rPr lang="en-US" altLang="zh-CN" dirty="0"/>
              <a:t>Embedding</a:t>
            </a:r>
            <a:r>
              <a:rPr lang="zh-CN" altLang="en-US" dirty="0"/>
              <a:t>，我们还分别基于字和词采用了</a:t>
            </a:r>
            <a:r>
              <a:rPr lang="en-US" altLang="zh-CN" dirty="0" err="1"/>
              <a:t>GloVe</a:t>
            </a:r>
            <a:r>
              <a:rPr lang="zh-CN" altLang="en-US" dirty="0"/>
              <a:t>的方式构造了</a:t>
            </a:r>
            <a:r>
              <a:rPr lang="en-US" altLang="zh-CN" dirty="0"/>
              <a:t>Embedding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然后基于这</a:t>
            </a:r>
            <a:r>
              <a:rPr lang="en-US" altLang="zh-CN" dirty="0"/>
              <a:t>2</a:t>
            </a:r>
            <a:r>
              <a:rPr lang="zh-CN" altLang="en-US" dirty="0"/>
              <a:t>中</a:t>
            </a:r>
            <a:r>
              <a:rPr lang="en-US" altLang="zh-CN" dirty="0"/>
              <a:t>Embedding</a:t>
            </a:r>
            <a:r>
              <a:rPr lang="zh-CN" altLang="en-US" dirty="0"/>
              <a:t>，我们分别构建了</a:t>
            </a:r>
            <a:r>
              <a:rPr lang="en-US" altLang="zh-CN" dirty="0"/>
              <a:t>4</a:t>
            </a:r>
            <a:r>
              <a:rPr lang="zh-CN" altLang="en-US" dirty="0"/>
              <a:t>中深度学习模型，分别是</a:t>
            </a:r>
            <a:r>
              <a:rPr lang="en-US" altLang="zh-CN" dirty="0"/>
              <a:t>RCNN</a:t>
            </a:r>
            <a:r>
              <a:rPr lang="zh-CN" altLang="en-US" dirty="0"/>
              <a:t>、</a:t>
            </a:r>
            <a:r>
              <a:rPr lang="en-US" altLang="zh-CN" dirty="0" err="1"/>
              <a:t>DecAtt</a:t>
            </a:r>
            <a:r>
              <a:rPr lang="zh-CN" altLang="en-US" dirty="0"/>
              <a:t>、</a:t>
            </a:r>
            <a:r>
              <a:rPr lang="en-US" altLang="zh-CN" dirty="0"/>
              <a:t>ESIM</a:t>
            </a:r>
            <a:r>
              <a:rPr lang="zh-CN" altLang="en-US" dirty="0"/>
              <a:t>和</a:t>
            </a:r>
            <a:r>
              <a:rPr lang="en-US" altLang="zh-CN" dirty="0"/>
              <a:t>Multi-head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最后采用</a:t>
            </a:r>
            <a:r>
              <a:rPr lang="en-US" altLang="zh-CN" dirty="0"/>
              <a:t>Sigmoid</a:t>
            </a:r>
            <a:r>
              <a:rPr lang="zh-CN" altLang="en-US" dirty="0"/>
              <a:t>的方式输出类别的概率。</a:t>
            </a:r>
          </a:p>
        </p:txBody>
      </p:sp>
    </p:spTree>
    <p:extLst>
      <p:ext uri="{BB962C8B-B14F-4D97-AF65-F5344CB8AC3E}">
        <p14:creationId xmlns:p14="http://schemas.microsoft.com/office/powerpoint/2010/main" val="50021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C8EBD-D2A3-4928-8892-28B9A532E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53F23B-A014-42F8-9AD9-4C5A7846B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EC3FF-F2C3-40A1-84E2-207366A6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639BC-AEFE-4C7B-91D3-AB252054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57EE5-EBE1-4541-8B60-00BF7EA6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9603525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954E3-9E4A-4ED0-BB81-C4124EDA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D4B3F-151B-47EB-A274-7332D18A6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D3BB6-76C4-4BE3-B88C-BAA51A0B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07131-C607-4DCE-98D8-74E9471D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8148A-F4C4-4ADC-AAE7-7046E9F8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7072808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50B521-6469-4459-83DF-9C08FECA2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273844"/>
            <a:ext cx="1478756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5D3845-A6DD-4B8A-A84D-60A34A55F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273844"/>
            <a:ext cx="4350544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9F107-92F5-48F6-8137-BD08FC16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97CD9-DB5E-40C1-9C96-3FC8BB01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AF0FF-01BF-49ED-BC19-63D4D610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6483839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86544" y="3058625"/>
            <a:ext cx="36855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49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59600" y="2497750"/>
            <a:ext cx="37125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59600" y="3678251"/>
            <a:ext cx="37125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927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51863" y="847600"/>
            <a:ext cx="3819150" cy="1360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51863" y="2312925"/>
            <a:ext cx="269595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510171" y="2312925"/>
            <a:ext cx="269595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119624" y="4393278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78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F4212-BE57-4F0B-89A6-4F07AFD1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E24BB-46BE-44B7-AEED-00020C37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8B394-12F0-49A1-AF99-A109BDD6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F236D-CA18-4F33-8C9C-E57655B4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A1EC4-8F45-494A-81A9-30DE8F20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2147003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001F2-E14A-4784-9150-2942644C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2109B-BB1F-4DD7-AF6E-835156844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847E9-2D49-48ED-80BD-346D951E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2AD87-8F84-45D5-BC9E-10C3B173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1E4F3-150F-49AA-B0E9-F41DAF51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2537724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04BD3-D942-4B72-BA1C-0BC9F4A7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790B5-8E37-4527-9CE5-3FE0FD599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D6DE9C-6603-4FFD-8799-561B231C6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0F4B3-1345-498F-85C1-14B6356C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C245F-9721-4B23-8B6B-D25003E3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B3CA4-6068-4B96-A0A4-7752DA7A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3797917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C47CE-1068-44B2-958D-D6A81582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1CA0C-5F10-4AEE-8C25-72329C70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73C303-D970-4F54-A166-5B32A91F7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08D21A-47F6-4162-AA51-E5F86855C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8CAA25-DBEF-4267-8B21-3D3AC8919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CDD9BF-2A07-4333-8266-82E08BB0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53B2FF-7A96-4F17-963E-CF95D622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D3756-3D28-4C13-A3D9-2F7BB48F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243709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FAA9B-6B9C-40F3-B7BC-A2C71711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879AE3-3D39-4966-A126-1E82C25E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62199D-D067-4B15-8228-DA9860B7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6A2E7E-EF1A-48A2-88E3-0D65A963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0323660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A9352-5075-42E0-8C0E-4435F14B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262A93-092D-436E-920B-4C20F8CB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A40E19-5110-4B1F-9E74-8ED5AD3D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25169736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2B9DC-5924-47AE-973F-F5C46703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1607C-F2BC-4613-912C-DA283E7D9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A59BCA-F710-4E9B-BCCB-62845E1FD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5DEBD4-FE3E-4931-8E3D-E2ABB3B7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5D1ED-E46B-46AF-BE53-123F7E4F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87EAB-B6C2-47BC-9DBC-472113B6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9913180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F8ECC-339B-49DA-B32A-CACB1D32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824981-6F5B-4247-9FFF-7781A2C51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50387F-FED3-4971-A5C8-F9C773003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47571-8F56-4AD7-9E70-FD96FDF4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29C92-FE92-4FF2-A530-6A3EEACE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9133C-9549-46D6-B89B-9748CA51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2417866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36016E-3EB0-4A48-9FBC-769AFCF1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BCA8DC-A0D8-4DC8-8AB5-D43BFFFA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3CF2A-6BB2-4EB7-AE91-0D6470FB3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0F3E3-7D7C-4A5B-BEEF-A666E3A31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87876-8026-46FB-899A-3F79344F6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01738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ransition>
    <p:fade/>
  </p:transition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661830" y="2097500"/>
            <a:ext cx="5534340" cy="47425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pPr algn="r"/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基于多注意力机制模型融合的句子间语义匹配</a:t>
            </a:r>
            <a:endParaRPr lang="e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http://icrc.hitsz.edu.cn/chip2018/image/pinan1.png">
            <a:extLst>
              <a:ext uri="{FF2B5EF4-FFF2-40B4-BE49-F238E27FC236}">
                <a16:creationId xmlns:a16="http://schemas.microsoft.com/office/drawing/2014/main" id="{3FA32395-B41F-4303-B116-5ECF0E170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95" y="279406"/>
            <a:ext cx="1685232" cy="3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2CC8C6D-267D-434D-8D7E-4F8772301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010" y="4527048"/>
            <a:ext cx="1477817" cy="33704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5BA9FF4-A0D1-450E-B288-147D0B9B58D7}"/>
              </a:ext>
            </a:extLst>
          </p:cNvPr>
          <p:cNvSpPr/>
          <p:nvPr/>
        </p:nvSpPr>
        <p:spPr>
          <a:xfrm>
            <a:off x="3792319" y="2995401"/>
            <a:ext cx="270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湖人总冠军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@InplusLab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CC257A-B6D4-4641-A158-23830FEA901B}"/>
              </a:ext>
            </a:extLst>
          </p:cNvPr>
          <p:cNvGrpSpPr/>
          <p:nvPr/>
        </p:nvGrpSpPr>
        <p:grpSpPr>
          <a:xfrm>
            <a:off x="1758342" y="2099287"/>
            <a:ext cx="3341316" cy="1449967"/>
            <a:chOff x="4137974" y="1095080"/>
            <a:chExt cx="3432334" cy="231844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025226F-DF49-4F4A-A19A-FEAB454581D8}"/>
                </a:ext>
              </a:extLst>
            </p:cNvPr>
            <p:cNvSpPr txBox="1"/>
            <p:nvPr/>
          </p:nvSpPr>
          <p:spPr>
            <a:xfrm>
              <a:off x="4237906" y="1272787"/>
              <a:ext cx="3232469" cy="2140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Embedding</a:t>
              </a:r>
              <a:endParaRPr lang="zh-CN" altLang="en-US" sz="4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CDF8BC9-4C56-4C6A-AE36-420840AB506E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1095080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0D1CA8-0325-4FA7-A56B-ABE5984A3BA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2605988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0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E24E190-4EA6-4A49-9347-E3C8C39D2CE3}"/>
              </a:ext>
            </a:extLst>
          </p:cNvPr>
          <p:cNvSpPr/>
          <p:nvPr/>
        </p:nvSpPr>
        <p:spPr>
          <a:xfrm>
            <a:off x="1034106" y="1858269"/>
            <a:ext cx="1108640" cy="4074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D1F8832-7D61-4A26-A92A-F4BFAB1BB781}"/>
              </a:ext>
            </a:extLst>
          </p:cNvPr>
          <p:cNvSpPr/>
          <p:nvPr/>
        </p:nvSpPr>
        <p:spPr>
          <a:xfrm>
            <a:off x="3429000" y="1551572"/>
            <a:ext cx="2260230" cy="4074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 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维的官方 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C6BB3FE-9F92-4B17-A2F1-69BE9F34ACFC}"/>
              </a:ext>
            </a:extLst>
          </p:cNvPr>
          <p:cNvSpPr/>
          <p:nvPr/>
        </p:nvSpPr>
        <p:spPr>
          <a:xfrm>
            <a:off x="3429000" y="2162820"/>
            <a:ext cx="2260230" cy="408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 </a:t>
            </a:r>
            <a:r>
              <a:rPr lang="en-US" altLang="zh-CN" sz="1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GloVe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B3448FA-1910-4253-B407-5E45BF5F8576}"/>
              </a:ext>
            </a:extLst>
          </p:cNvPr>
          <p:cNvSpPr/>
          <p:nvPr/>
        </p:nvSpPr>
        <p:spPr>
          <a:xfrm>
            <a:off x="1034106" y="3357735"/>
            <a:ext cx="1108640" cy="4074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BB89692-E960-4560-8E5B-189312A298F6}"/>
              </a:ext>
            </a:extLst>
          </p:cNvPr>
          <p:cNvSpPr/>
          <p:nvPr/>
        </p:nvSpPr>
        <p:spPr>
          <a:xfrm>
            <a:off x="3429000" y="3049965"/>
            <a:ext cx="2260230" cy="408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 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维的官方 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455D250-CCD4-49E5-A334-17538798A6D8}"/>
              </a:ext>
            </a:extLst>
          </p:cNvPr>
          <p:cNvSpPr/>
          <p:nvPr/>
        </p:nvSpPr>
        <p:spPr>
          <a:xfrm>
            <a:off x="3429000" y="3663360"/>
            <a:ext cx="2260230" cy="408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 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Glove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100FB44-EE6E-471C-8280-2C560215E075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2142746" y="1755322"/>
            <a:ext cx="1286254" cy="3066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F99916D-4DA6-4E31-B834-5F773AFDCFEB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2142746" y="2062019"/>
            <a:ext cx="1286254" cy="3052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366536E-DF52-4577-900D-9BFC2ADC6C7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142746" y="3254430"/>
            <a:ext cx="1286254" cy="3070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01708D4-99A2-4F4A-8443-D85AC8861607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142746" y="3561485"/>
            <a:ext cx="1286254" cy="3063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76A3BE8-2A14-4C46-8195-54F1B82BCB07}"/>
              </a:ext>
            </a:extLst>
          </p:cNvPr>
          <p:cNvSpPr txBox="1"/>
          <p:nvPr/>
        </p:nvSpPr>
        <p:spPr>
          <a:xfrm>
            <a:off x="399292" y="336274"/>
            <a:ext cx="1733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endParaRPr lang="zh-CN" altLang="en-US" sz="2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89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CC257A-B6D4-4641-A158-23830FEA901B}"/>
              </a:ext>
            </a:extLst>
          </p:cNvPr>
          <p:cNvGrpSpPr/>
          <p:nvPr/>
        </p:nvGrpSpPr>
        <p:grpSpPr>
          <a:xfrm>
            <a:off x="2161708" y="2099287"/>
            <a:ext cx="2534583" cy="944929"/>
            <a:chOff x="4137974" y="1095080"/>
            <a:chExt cx="3432334" cy="151090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025226F-DF49-4F4A-A19A-FEAB454581D8}"/>
                </a:ext>
              </a:extLst>
            </p:cNvPr>
            <p:cNvSpPr txBox="1"/>
            <p:nvPr/>
          </p:nvSpPr>
          <p:spPr>
            <a:xfrm>
              <a:off x="4337839" y="1272787"/>
              <a:ext cx="3232469" cy="114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模型构建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CDF8BC9-4C56-4C6A-AE36-420840AB506E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1095080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0D1CA8-0325-4FA7-A56B-ABE5984A3BA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2605988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833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1C749253-A70B-490A-B37B-0527CB0B3B89}"/>
              </a:ext>
            </a:extLst>
          </p:cNvPr>
          <p:cNvSpPr/>
          <p:nvPr/>
        </p:nvSpPr>
        <p:spPr>
          <a:xfrm>
            <a:off x="3675698" y="1969101"/>
            <a:ext cx="2829865" cy="1969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1EE4740-B29B-4844-BDE4-60D38E494895}"/>
              </a:ext>
            </a:extLst>
          </p:cNvPr>
          <p:cNvSpPr/>
          <p:nvPr/>
        </p:nvSpPr>
        <p:spPr>
          <a:xfrm>
            <a:off x="369814" y="1969102"/>
            <a:ext cx="2829865" cy="1969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E025F50-6F68-4C3F-9B29-15B52A67CCCA}"/>
              </a:ext>
            </a:extLst>
          </p:cNvPr>
          <p:cNvSpPr txBox="1"/>
          <p:nvPr/>
        </p:nvSpPr>
        <p:spPr>
          <a:xfrm>
            <a:off x="399292" y="336274"/>
            <a:ext cx="10054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RCNN</a:t>
            </a:r>
            <a:endParaRPr lang="zh-CN" altLang="en-US" sz="2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8" name="组合 337">
            <a:extLst>
              <a:ext uri="{FF2B5EF4-FFF2-40B4-BE49-F238E27FC236}">
                <a16:creationId xmlns:a16="http://schemas.microsoft.com/office/drawing/2014/main" id="{C3ACC9C6-5619-4A12-9C1C-F3506A175E8C}"/>
              </a:ext>
            </a:extLst>
          </p:cNvPr>
          <p:cNvGrpSpPr/>
          <p:nvPr/>
        </p:nvGrpSpPr>
        <p:grpSpPr>
          <a:xfrm>
            <a:off x="421158" y="971898"/>
            <a:ext cx="6015683" cy="3610885"/>
            <a:chOff x="421158" y="1196341"/>
            <a:chExt cx="6015683" cy="361088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6AD63DA-0675-45D8-AFE2-73C2907E467E}"/>
                </a:ext>
              </a:extLst>
            </p:cNvPr>
            <p:cNvSpPr/>
            <p:nvPr/>
          </p:nvSpPr>
          <p:spPr>
            <a:xfrm>
              <a:off x="426342" y="4599052"/>
              <a:ext cx="1198623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q1 (char)</a:t>
              </a:r>
              <a:endParaRPr lang="zh-CN" altLang="en-US" sz="1050" dirty="0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2E8BDDB9-CF7B-4966-A463-68BE29CDA373}"/>
                </a:ext>
              </a:extLst>
            </p:cNvPr>
            <p:cNvSpPr/>
            <p:nvPr/>
          </p:nvSpPr>
          <p:spPr>
            <a:xfrm>
              <a:off x="422427" y="4258851"/>
              <a:ext cx="2725005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Given Embedding + </a:t>
              </a:r>
              <a:r>
                <a:rPr lang="en-US" altLang="zh-CN" sz="1050" dirty="0" err="1"/>
                <a:t>GloVe</a:t>
              </a:r>
              <a:r>
                <a:rPr lang="en-US" altLang="zh-CN" sz="1050" dirty="0"/>
                <a:t> (fixed + unfixed)</a:t>
              </a:r>
              <a:endParaRPr lang="zh-CN" altLang="en-US" sz="1050" dirty="0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8B37427E-687D-4072-BF4F-38EB2C913E0C}"/>
                </a:ext>
              </a:extLst>
            </p:cNvPr>
            <p:cNvSpPr/>
            <p:nvPr/>
          </p:nvSpPr>
          <p:spPr>
            <a:xfrm>
              <a:off x="1782611" y="3917541"/>
              <a:ext cx="1360545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BiGRU</a:t>
              </a:r>
              <a:endParaRPr lang="zh-CN" altLang="en-US" sz="1050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F3755C7B-90B3-43CF-966B-E8116981BA9F}"/>
                </a:ext>
              </a:extLst>
            </p:cNvPr>
            <p:cNvSpPr/>
            <p:nvPr/>
          </p:nvSpPr>
          <p:spPr>
            <a:xfrm>
              <a:off x="426342" y="3577341"/>
              <a:ext cx="2716811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Concate</a:t>
              </a:r>
              <a:endParaRPr lang="zh-CN" altLang="en-US" sz="1050" dirty="0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5FE8030D-D598-4532-A7B1-4F693FAF0870}"/>
                </a:ext>
              </a:extLst>
            </p:cNvPr>
            <p:cNvSpPr/>
            <p:nvPr/>
          </p:nvSpPr>
          <p:spPr>
            <a:xfrm>
              <a:off x="426342" y="3237140"/>
              <a:ext cx="945268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Conv(1)</a:t>
              </a:r>
              <a:endParaRPr lang="zh-CN" altLang="en-US" sz="1050" dirty="0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D868F481-147B-48CF-9C66-7AA8AE575E2B}"/>
                </a:ext>
              </a:extLst>
            </p:cNvPr>
            <p:cNvSpPr/>
            <p:nvPr/>
          </p:nvSpPr>
          <p:spPr>
            <a:xfrm>
              <a:off x="2202166" y="3237140"/>
              <a:ext cx="945267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Conv(5)</a:t>
              </a:r>
              <a:endParaRPr lang="zh-CN" altLang="en-US" sz="1050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D6B901FF-A8C1-414E-9D4D-D7A836FF8C5C}"/>
                </a:ext>
              </a:extLst>
            </p:cNvPr>
            <p:cNvSpPr/>
            <p:nvPr/>
          </p:nvSpPr>
          <p:spPr>
            <a:xfrm>
              <a:off x="422066" y="2892762"/>
              <a:ext cx="1338668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AvgPooling</a:t>
              </a:r>
              <a:endParaRPr lang="zh-CN" altLang="en-US" sz="1050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5131E77-09ED-4CD5-BFA4-3F5861D2531A}"/>
                </a:ext>
              </a:extLst>
            </p:cNvPr>
            <p:cNvSpPr/>
            <p:nvPr/>
          </p:nvSpPr>
          <p:spPr>
            <a:xfrm>
              <a:off x="1808766" y="2896939"/>
              <a:ext cx="1338668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MaxPooling</a:t>
              </a:r>
              <a:endParaRPr lang="zh-CN" altLang="en-US" sz="1050" dirty="0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FC46F08F-E1F1-4821-BC2F-867EAF691685}"/>
                </a:ext>
              </a:extLst>
            </p:cNvPr>
            <p:cNvSpPr/>
            <p:nvPr/>
          </p:nvSpPr>
          <p:spPr>
            <a:xfrm>
              <a:off x="1371609" y="2210830"/>
              <a:ext cx="813453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Mul</a:t>
              </a:r>
              <a:endParaRPr lang="zh-CN" altLang="en-US" sz="1050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73B5E04-5AF5-4B8E-944F-0C8C11F6EE54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025653" y="4467026"/>
              <a:ext cx="0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F28036B-E43F-44A7-908B-D9A10712BA86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2462884" y="3781338"/>
              <a:ext cx="6235" cy="136203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0527C49-A10F-4242-A5F7-53DD4B6A5E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1804" y="3781338"/>
              <a:ext cx="0" cy="476403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FC233C8-F410-4868-B76A-47379EAB6059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H="1" flipV="1">
              <a:off x="2462884" y="4125715"/>
              <a:ext cx="6237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9888E5F-35F3-43B2-9206-24723D8ECB95}"/>
                </a:ext>
              </a:extLst>
            </p:cNvPr>
            <p:cNvSpPr txBox="1"/>
            <p:nvPr/>
          </p:nvSpPr>
          <p:spPr>
            <a:xfrm>
              <a:off x="1660583" y="3241975"/>
              <a:ext cx="247184" cy="212594"/>
            </a:xfrm>
            <a:prstGeom prst="rect">
              <a:avLst/>
            </a:prstGeom>
            <a:noFill/>
            <a:ln>
              <a:noFill/>
              <a:headEnd w="med" len="sm"/>
              <a:tailEnd type="triangle" w="sm" len="sm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600" b="1" dirty="0"/>
                <a:t>…</a:t>
              </a:r>
              <a:endParaRPr lang="zh-CN" altLang="en-US" sz="600" b="1" dirty="0"/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0A4CBFAA-A014-44F6-8BFC-2FB7A5029980}"/>
                </a:ext>
              </a:extLst>
            </p:cNvPr>
            <p:cNvCxnSpPr>
              <a:cxnSpLocks/>
              <a:stCxn id="38" idx="0"/>
              <a:endCxn id="40" idx="2"/>
            </p:cNvCxnSpPr>
            <p:nvPr/>
          </p:nvCxnSpPr>
          <p:spPr>
            <a:xfrm flipH="1" flipV="1">
              <a:off x="898976" y="3445315"/>
              <a:ext cx="885771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9BC59396-C7E6-47A7-8C19-F3E64485359B}"/>
                </a:ext>
              </a:extLst>
            </p:cNvPr>
            <p:cNvCxnSpPr>
              <a:cxnSpLocks/>
              <a:stCxn id="38" idx="0"/>
              <a:endCxn id="41" idx="2"/>
            </p:cNvCxnSpPr>
            <p:nvPr/>
          </p:nvCxnSpPr>
          <p:spPr>
            <a:xfrm flipV="1">
              <a:off x="1784747" y="3445315"/>
              <a:ext cx="890052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72B76AB8-AD6C-46BA-8135-A9F36004F391}"/>
                </a:ext>
              </a:extLst>
            </p:cNvPr>
            <p:cNvCxnSpPr>
              <a:cxnSpLocks/>
              <a:stCxn id="38" idx="0"/>
              <a:endCxn id="90" idx="2"/>
            </p:cNvCxnSpPr>
            <p:nvPr/>
          </p:nvCxnSpPr>
          <p:spPr>
            <a:xfrm flipH="1" flipV="1">
              <a:off x="1784175" y="3454568"/>
              <a:ext cx="573" cy="122772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963D48DF-31C9-49EC-A27A-611EB2D86798}"/>
                </a:ext>
              </a:extLst>
            </p:cNvPr>
            <p:cNvCxnSpPr>
              <a:cxnSpLocks/>
              <a:stCxn id="40" idx="0"/>
              <a:endCxn id="44" idx="2"/>
            </p:cNvCxnSpPr>
            <p:nvPr/>
          </p:nvCxnSpPr>
          <p:spPr>
            <a:xfrm flipV="1">
              <a:off x="898976" y="3100938"/>
              <a:ext cx="192424" cy="136203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51842E5B-E6E5-4781-A2D9-4F875FAA4FF2}"/>
                </a:ext>
              </a:extLst>
            </p:cNvPr>
            <p:cNvCxnSpPr>
              <a:cxnSpLocks/>
              <a:stCxn id="90" idx="0"/>
              <a:endCxn id="44" idx="2"/>
            </p:cNvCxnSpPr>
            <p:nvPr/>
          </p:nvCxnSpPr>
          <p:spPr>
            <a:xfrm flipH="1" flipV="1">
              <a:off x="1091400" y="3100937"/>
              <a:ext cx="692775" cy="141038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2747AA4-4F0D-4BF5-BC0F-573FCD1AAC3B}"/>
                </a:ext>
              </a:extLst>
            </p:cNvPr>
            <p:cNvCxnSpPr>
              <a:cxnSpLocks/>
              <a:stCxn id="41" idx="0"/>
              <a:endCxn id="44" idx="2"/>
            </p:cNvCxnSpPr>
            <p:nvPr/>
          </p:nvCxnSpPr>
          <p:spPr>
            <a:xfrm flipH="1" flipV="1">
              <a:off x="1091399" y="3100938"/>
              <a:ext cx="1583400" cy="136203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C8BA9D91-557B-4BB3-A6AE-971712807821}"/>
                </a:ext>
              </a:extLst>
            </p:cNvPr>
            <p:cNvCxnSpPr>
              <a:cxnSpLocks/>
              <a:stCxn id="40" idx="0"/>
              <a:endCxn id="45" idx="2"/>
            </p:cNvCxnSpPr>
            <p:nvPr/>
          </p:nvCxnSpPr>
          <p:spPr>
            <a:xfrm flipV="1">
              <a:off x="898976" y="3105115"/>
              <a:ext cx="1579124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DA0239BA-483C-4938-981A-A525EBB65C69}"/>
                </a:ext>
              </a:extLst>
            </p:cNvPr>
            <p:cNvCxnSpPr>
              <a:cxnSpLocks/>
              <a:stCxn id="90" idx="0"/>
              <a:endCxn id="45" idx="2"/>
            </p:cNvCxnSpPr>
            <p:nvPr/>
          </p:nvCxnSpPr>
          <p:spPr>
            <a:xfrm flipV="1">
              <a:off x="1784175" y="3105113"/>
              <a:ext cx="693925" cy="136861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F17570FF-D3C4-42EC-9CBD-4389AB0B6579}"/>
                </a:ext>
              </a:extLst>
            </p:cNvPr>
            <p:cNvCxnSpPr>
              <a:cxnSpLocks/>
              <a:stCxn id="41" idx="0"/>
              <a:endCxn id="45" idx="2"/>
            </p:cNvCxnSpPr>
            <p:nvPr/>
          </p:nvCxnSpPr>
          <p:spPr>
            <a:xfrm flipH="1" flipV="1">
              <a:off x="2478100" y="3105115"/>
              <a:ext cx="196700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矩形: 圆角 195">
              <a:extLst>
                <a:ext uri="{FF2B5EF4-FFF2-40B4-BE49-F238E27FC236}">
                  <a16:creationId xmlns:a16="http://schemas.microsoft.com/office/drawing/2014/main" id="{40DE31AF-D447-4346-9F5D-520F85A919B3}"/>
                </a:ext>
              </a:extLst>
            </p:cNvPr>
            <p:cNvSpPr/>
            <p:nvPr/>
          </p:nvSpPr>
          <p:spPr>
            <a:xfrm>
              <a:off x="422065" y="2554651"/>
              <a:ext cx="2716811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Concate</a:t>
              </a:r>
              <a:endParaRPr lang="zh-CN" altLang="en-US" sz="1050" dirty="0"/>
            </a:p>
          </p:txBody>
        </p: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FEEA44B0-B236-4A75-B660-138BB8303C6B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1091399" y="2768246"/>
              <a:ext cx="0" cy="12451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A24ED478-9BA5-4FD1-899D-FCE56A84868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2478100" y="2761843"/>
              <a:ext cx="0" cy="13509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436297AD-C921-48FD-8ED5-B600681F0290}"/>
                </a:ext>
              </a:extLst>
            </p:cNvPr>
            <p:cNvCxnSpPr>
              <a:cxnSpLocks/>
              <a:stCxn id="196" idx="0"/>
              <a:endCxn id="243" idx="2"/>
            </p:cNvCxnSpPr>
            <p:nvPr/>
          </p:nvCxnSpPr>
          <p:spPr>
            <a:xfrm flipH="1" flipV="1">
              <a:off x="836039" y="2422625"/>
              <a:ext cx="944431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D8FDC920-AC7A-4ECF-869E-2A06A6CBC0C1}"/>
                </a:ext>
              </a:extLst>
            </p:cNvPr>
            <p:cNvCxnSpPr>
              <a:cxnSpLocks/>
              <a:stCxn id="196" idx="0"/>
              <a:endCxn id="49" idx="2"/>
            </p:cNvCxnSpPr>
            <p:nvPr/>
          </p:nvCxnSpPr>
          <p:spPr>
            <a:xfrm flipH="1" flipV="1">
              <a:off x="1778336" y="2419004"/>
              <a:ext cx="2134" cy="13564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>
              <a:extLst>
                <a:ext uri="{FF2B5EF4-FFF2-40B4-BE49-F238E27FC236}">
                  <a16:creationId xmlns:a16="http://schemas.microsoft.com/office/drawing/2014/main" id="{C5AC297E-8EF7-44A9-92BF-2F1D96A8C1E1}"/>
                </a:ext>
              </a:extLst>
            </p:cNvPr>
            <p:cNvCxnSpPr>
              <a:cxnSpLocks/>
              <a:stCxn id="196" idx="0"/>
              <a:endCxn id="242" idx="2"/>
            </p:cNvCxnSpPr>
            <p:nvPr/>
          </p:nvCxnSpPr>
          <p:spPr>
            <a:xfrm flipV="1">
              <a:off x="1780470" y="2420114"/>
              <a:ext cx="964178" cy="13453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矩形: 圆角 229">
              <a:extLst>
                <a:ext uri="{FF2B5EF4-FFF2-40B4-BE49-F238E27FC236}">
                  <a16:creationId xmlns:a16="http://schemas.microsoft.com/office/drawing/2014/main" id="{49341315-B74E-4501-BB4C-F20A1BBACF0D}"/>
                </a:ext>
              </a:extLst>
            </p:cNvPr>
            <p:cNvSpPr/>
            <p:nvPr/>
          </p:nvSpPr>
          <p:spPr>
            <a:xfrm>
              <a:off x="1948810" y="4599052"/>
              <a:ext cx="1198623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q2 (char)</a:t>
              </a:r>
              <a:endParaRPr lang="zh-CN" altLang="en-US" sz="1050" dirty="0"/>
            </a:p>
          </p:txBody>
        </p: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C63018A0-72DD-4AB4-9A7A-BF61222CD282}"/>
                </a:ext>
              </a:extLst>
            </p:cNvPr>
            <p:cNvCxnSpPr>
              <a:cxnSpLocks/>
              <a:stCxn id="230" idx="0"/>
            </p:cNvCxnSpPr>
            <p:nvPr/>
          </p:nvCxnSpPr>
          <p:spPr>
            <a:xfrm flipV="1">
              <a:off x="2548122" y="4467026"/>
              <a:ext cx="0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矩形: 圆角 241">
              <a:extLst>
                <a:ext uri="{FF2B5EF4-FFF2-40B4-BE49-F238E27FC236}">
                  <a16:creationId xmlns:a16="http://schemas.microsoft.com/office/drawing/2014/main" id="{FAC72DD5-799E-4038-9C00-FA22B65CDDF7}"/>
                </a:ext>
              </a:extLst>
            </p:cNvPr>
            <p:cNvSpPr/>
            <p:nvPr/>
          </p:nvSpPr>
          <p:spPr>
            <a:xfrm>
              <a:off x="2337921" y="2211940"/>
              <a:ext cx="813453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Max</a:t>
              </a:r>
              <a:endParaRPr lang="zh-CN" altLang="en-US" sz="1050" dirty="0"/>
            </a:p>
          </p:txBody>
        </p:sp>
        <p:sp>
          <p:nvSpPr>
            <p:cNvPr id="243" name="矩形: 圆角 242">
              <a:extLst>
                <a:ext uri="{FF2B5EF4-FFF2-40B4-BE49-F238E27FC236}">
                  <a16:creationId xmlns:a16="http://schemas.microsoft.com/office/drawing/2014/main" id="{48403381-BE5F-466C-8FF5-1672ACD1F079}"/>
                </a:ext>
              </a:extLst>
            </p:cNvPr>
            <p:cNvSpPr/>
            <p:nvPr/>
          </p:nvSpPr>
          <p:spPr>
            <a:xfrm>
              <a:off x="429314" y="2214450"/>
              <a:ext cx="813453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Diff</a:t>
              </a:r>
              <a:endParaRPr lang="zh-CN" altLang="en-US" sz="1050" dirty="0"/>
            </a:p>
          </p:txBody>
        </p:sp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2EB9C0E8-84A9-4807-8B00-3903E38B5F37}"/>
                </a:ext>
              </a:extLst>
            </p:cNvPr>
            <p:cNvSpPr/>
            <p:nvPr/>
          </p:nvSpPr>
          <p:spPr>
            <a:xfrm>
              <a:off x="3711808" y="4597942"/>
              <a:ext cx="1198623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q1 (word)</a:t>
              </a:r>
              <a:endParaRPr lang="zh-CN" altLang="en-US" sz="1050" dirty="0"/>
            </a:p>
          </p:txBody>
        </p:sp>
        <p:sp>
          <p:nvSpPr>
            <p:cNvPr id="247" name="矩形: 圆角 246">
              <a:extLst>
                <a:ext uri="{FF2B5EF4-FFF2-40B4-BE49-F238E27FC236}">
                  <a16:creationId xmlns:a16="http://schemas.microsoft.com/office/drawing/2014/main" id="{AD4B656B-6FC4-4E91-941A-2E03333702B3}"/>
                </a:ext>
              </a:extLst>
            </p:cNvPr>
            <p:cNvSpPr/>
            <p:nvPr/>
          </p:nvSpPr>
          <p:spPr>
            <a:xfrm>
              <a:off x="3707893" y="4257742"/>
              <a:ext cx="2725005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Given Embedding + </a:t>
              </a:r>
              <a:r>
                <a:rPr lang="en-US" altLang="zh-CN" sz="1050" dirty="0" err="1"/>
                <a:t>GloVe</a:t>
              </a:r>
              <a:r>
                <a:rPr lang="en-US" altLang="zh-CN" sz="1050" dirty="0"/>
                <a:t> (fixed + unfixed)</a:t>
              </a:r>
              <a:endParaRPr lang="zh-CN" altLang="en-US" sz="1050" dirty="0"/>
            </a:p>
          </p:txBody>
        </p:sp>
        <p:sp>
          <p:nvSpPr>
            <p:cNvPr id="249" name="矩形: 圆角 248">
              <a:extLst>
                <a:ext uri="{FF2B5EF4-FFF2-40B4-BE49-F238E27FC236}">
                  <a16:creationId xmlns:a16="http://schemas.microsoft.com/office/drawing/2014/main" id="{75FD776C-57D5-4FC2-AE5A-456DC967F3E9}"/>
                </a:ext>
              </a:extLst>
            </p:cNvPr>
            <p:cNvSpPr/>
            <p:nvPr/>
          </p:nvSpPr>
          <p:spPr>
            <a:xfrm>
              <a:off x="5068077" y="3916431"/>
              <a:ext cx="1360545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BiGRU</a:t>
              </a:r>
              <a:endParaRPr lang="zh-CN" altLang="en-US" sz="1050" dirty="0"/>
            </a:p>
          </p:txBody>
        </p:sp>
        <p:sp>
          <p:nvSpPr>
            <p:cNvPr id="250" name="矩形: 圆角 249">
              <a:extLst>
                <a:ext uri="{FF2B5EF4-FFF2-40B4-BE49-F238E27FC236}">
                  <a16:creationId xmlns:a16="http://schemas.microsoft.com/office/drawing/2014/main" id="{44736D5E-80F7-47C1-B53B-91C78AEE1231}"/>
                </a:ext>
              </a:extLst>
            </p:cNvPr>
            <p:cNvSpPr/>
            <p:nvPr/>
          </p:nvSpPr>
          <p:spPr>
            <a:xfrm>
              <a:off x="3711808" y="3576231"/>
              <a:ext cx="2716811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Concate</a:t>
              </a:r>
              <a:endParaRPr lang="zh-CN" altLang="en-US" sz="1050" dirty="0"/>
            </a:p>
          </p:txBody>
        </p:sp>
        <p:sp>
          <p:nvSpPr>
            <p:cNvPr id="251" name="矩形: 圆角 250">
              <a:extLst>
                <a:ext uri="{FF2B5EF4-FFF2-40B4-BE49-F238E27FC236}">
                  <a16:creationId xmlns:a16="http://schemas.microsoft.com/office/drawing/2014/main" id="{78956A48-AF3F-4F24-93B8-B0CC6A2BB1A5}"/>
                </a:ext>
              </a:extLst>
            </p:cNvPr>
            <p:cNvSpPr/>
            <p:nvPr/>
          </p:nvSpPr>
          <p:spPr>
            <a:xfrm>
              <a:off x="3711808" y="3236031"/>
              <a:ext cx="945268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Conv(1)</a:t>
              </a:r>
              <a:endParaRPr lang="zh-CN" altLang="en-US" sz="1050" dirty="0"/>
            </a:p>
          </p:txBody>
        </p:sp>
        <p:sp>
          <p:nvSpPr>
            <p:cNvPr id="252" name="矩形: 圆角 251">
              <a:extLst>
                <a:ext uri="{FF2B5EF4-FFF2-40B4-BE49-F238E27FC236}">
                  <a16:creationId xmlns:a16="http://schemas.microsoft.com/office/drawing/2014/main" id="{4359F60F-B3E4-4A1D-A923-AE29CC078D20}"/>
                </a:ext>
              </a:extLst>
            </p:cNvPr>
            <p:cNvSpPr/>
            <p:nvPr/>
          </p:nvSpPr>
          <p:spPr>
            <a:xfrm>
              <a:off x="5487632" y="3236031"/>
              <a:ext cx="945267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Conv(5)</a:t>
              </a:r>
              <a:endParaRPr lang="zh-CN" altLang="en-US" sz="1050" dirty="0"/>
            </a:p>
          </p:txBody>
        </p:sp>
        <p:sp>
          <p:nvSpPr>
            <p:cNvPr id="253" name="矩形: 圆角 252">
              <a:extLst>
                <a:ext uri="{FF2B5EF4-FFF2-40B4-BE49-F238E27FC236}">
                  <a16:creationId xmlns:a16="http://schemas.microsoft.com/office/drawing/2014/main" id="{9F7F267E-A9D9-47B0-9D22-F1286DDE866E}"/>
                </a:ext>
              </a:extLst>
            </p:cNvPr>
            <p:cNvSpPr/>
            <p:nvPr/>
          </p:nvSpPr>
          <p:spPr>
            <a:xfrm>
              <a:off x="3707532" y="2891653"/>
              <a:ext cx="1338668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AvgPooling</a:t>
              </a:r>
              <a:endParaRPr lang="zh-CN" altLang="en-US" sz="1050" dirty="0"/>
            </a:p>
          </p:txBody>
        </p:sp>
        <p:sp>
          <p:nvSpPr>
            <p:cNvPr id="254" name="矩形: 圆角 253">
              <a:extLst>
                <a:ext uri="{FF2B5EF4-FFF2-40B4-BE49-F238E27FC236}">
                  <a16:creationId xmlns:a16="http://schemas.microsoft.com/office/drawing/2014/main" id="{F200AFB8-18DC-435B-94B8-8CF4085FAADE}"/>
                </a:ext>
              </a:extLst>
            </p:cNvPr>
            <p:cNvSpPr/>
            <p:nvPr/>
          </p:nvSpPr>
          <p:spPr>
            <a:xfrm>
              <a:off x="5094232" y="2895830"/>
              <a:ext cx="1338668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MaxPooling</a:t>
              </a:r>
              <a:endParaRPr lang="zh-CN" altLang="en-US" sz="1050" dirty="0"/>
            </a:p>
          </p:txBody>
        </p:sp>
        <p:sp>
          <p:nvSpPr>
            <p:cNvPr id="255" name="矩形: 圆角 254">
              <a:extLst>
                <a:ext uri="{FF2B5EF4-FFF2-40B4-BE49-F238E27FC236}">
                  <a16:creationId xmlns:a16="http://schemas.microsoft.com/office/drawing/2014/main" id="{089895BF-F9F7-44BD-9D50-260A47E55A9B}"/>
                </a:ext>
              </a:extLst>
            </p:cNvPr>
            <p:cNvSpPr/>
            <p:nvPr/>
          </p:nvSpPr>
          <p:spPr>
            <a:xfrm>
              <a:off x="4657075" y="2209720"/>
              <a:ext cx="813453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Mul</a:t>
              </a:r>
              <a:endParaRPr lang="zh-CN" altLang="en-US" sz="1050" dirty="0"/>
            </a:p>
          </p:txBody>
        </p: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7B660D91-D2F8-49E9-97CF-DD1352B2E94C}"/>
                </a:ext>
              </a:extLst>
            </p:cNvPr>
            <p:cNvCxnSpPr>
              <a:cxnSpLocks/>
              <a:stCxn id="246" idx="0"/>
            </p:cNvCxnSpPr>
            <p:nvPr/>
          </p:nvCxnSpPr>
          <p:spPr>
            <a:xfrm flipV="1">
              <a:off x="4311119" y="4465916"/>
              <a:ext cx="0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257">
              <a:extLst>
                <a:ext uri="{FF2B5EF4-FFF2-40B4-BE49-F238E27FC236}">
                  <a16:creationId xmlns:a16="http://schemas.microsoft.com/office/drawing/2014/main" id="{915F8007-7575-40E3-BE5C-E30ADA67E73D}"/>
                </a:ext>
              </a:extLst>
            </p:cNvPr>
            <p:cNvCxnSpPr>
              <a:cxnSpLocks/>
              <a:stCxn id="249" idx="0"/>
            </p:cNvCxnSpPr>
            <p:nvPr/>
          </p:nvCxnSpPr>
          <p:spPr>
            <a:xfrm flipV="1">
              <a:off x="5748350" y="3780229"/>
              <a:ext cx="6235" cy="136203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箭头连接符 258">
              <a:extLst>
                <a:ext uri="{FF2B5EF4-FFF2-40B4-BE49-F238E27FC236}">
                  <a16:creationId xmlns:a16="http://schemas.microsoft.com/office/drawing/2014/main" id="{E4CBE7D6-9BCB-408C-852F-8BF7904CA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7270" y="3780229"/>
              <a:ext cx="0" cy="476403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83CEA143-1FA8-4376-A25A-1A0BAC6F4124}"/>
                </a:ext>
              </a:extLst>
            </p:cNvPr>
            <p:cNvCxnSpPr>
              <a:cxnSpLocks/>
              <a:endCxn id="249" idx="2"/>
            </p:cNvCxnSpPr>
            <p:nvPr/>
          </p:nvCxnSpPr>
          <p:spPr>
            <a:xfrm flipH="1" flipV="1">
              <a:off x="5748350" y="4124605"/>
              <a:ext cx="6237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C4F29240-3196-4233-B780-3C026AC8F7F3}"/>
                </a:ext>
              </a:extLst>
            </p:cNvPr>
            <p:cNvSpPr txBox="1"/>
            <p:nvPr/>
          </p:nvSpPr>
          <p:spPr>
            <a:xfrm>
              <a:off x="4910431" y="3230471"/>
              <a:ext cx="318944" cy="212594"/>
            </a:xfrm>
            <a:prstGeom prst="rect">
              <a:avLst/>
            </a:prstGeom>
            <a:noFill/>
            <a:ln>
              <a:noFill/>
              <a:headEnd w="med" len="sm"/>
              <a:tailEnd type="triangle" w="sm" len="sm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/>
                <a:t>…</a:t>
              </a:r>
              <a:endParaRPr lang="zh-CN" altLang="en-US" sz="600" b="1" dirty="0"/>
            </a:p>
          </p:txBody>
        </p:sp>
        <p:cxnSp>
          <p:nvCxnSpPr>
            <p:cNvPr id="262" name="直接箭头连接符 261">
              <a:extLst>
                <a:ext uri="{FF2B5EF4-FFF2-40B4-BE49-F238E27FC236}">
                  <a16:creationId xmlns:a16="http://schemas.microsoft.com/office/drawing/2014/main" id="{106F3447-8ACB-462B-9E2A-646F9C8748F6}"/>
                </a:ext>
              </a:extLst>
            </p:cNvPr>
            <p:cNvCxnSpPr>
              <a:cxnSpLocks/>
              <a:stCxn id="250" idx="0"/>
              <a:endCxn id="251" idx="2"/>
            </p:cNvCxnSpPr>
            <p:nvPr/>
          </p:nvCxnSpPr>
          <p:spPr>
            <a:xfrm flipH="1" flipV="1">
              <a:off x="4184442" y="3444205"/>
              <a:ext cx="885771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箭头连接符 262">
              <a:extLst>
                <a:ext uri="{FF2B5EF4-FFF2-40B4-BE49-F238E27FC236}">
                  <a16:creationId xmlns:a16="http://schemas.microsoft.com/office/drawing/2014/main" id="{9020DFED-7B43-406E-9E7E-DFBAB922C4A7}"/>
                </a:ext>
              </a:extLst>
            </p:cNvPr>
            <p:cNvCxnSpPr>
              <a:cxnSpLocks/>
              <a:stCxn id="250" idx="0"/>
              <a:endCxn id="252" idx="2"/>
            </p:cNvCxnSpPr>
            <p:nvPr/>
          </p:nvCxnSpPr>
          <p:spPr>
            <a:xfrm flipV="1">
              <a:off x="5070213" y="3444205"/>
              <a:ext cx="890052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1FC28BFC-3E9F-44F5-8E07-5A56EBB6C403}"/>
                </a:ext>
              </a:extLst>
            </p:cNvPr>
            <p:cNvCxnSpPr>
              <a:cxnSpLocks/>
              <a:stCxn id="250" idx="0"/>
              <a:endCxn id="261" idx="2"/>
            </p:cNvCxnSpPr>
            <p:nvPr/>
          </p:nvCxnSpPr>
          <p:spPr>
            <a:xfrm flipH="1" flipV="1">
              <a:off x="5069903" y="3443065"/>
              <a:ext cx="311" cy="13316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箭头连接符 264">
              <a:extLst>
                <a:ext uri="{FF2B5EF4-FFF2-40B4-BE49-F238E27FC236}">
                  <a16:creationId xmlns:a16="http://schemas.microsoft.com/office/drawing/2014/main" id="{026CF738-B7BA-4B96-AA3F-11F664913A1A}"/>
                </a:ext>
              </a:extLst>
            </p:cNvPr>
            <p:cNvCxnSpPr>
              <a:cxnSpLocks/>
              <a:stCxn id="251" idx="0"/>
              <a:endCxn id="253" idx="2"/>
            </p:cNvCxnSpPr>
            <p:nvPr/>
          </p:nvCxnSpPr>
          <p:spPr>
            <a:xfrm flipV="1">
              <a:off x="4184442" y="3099828"/>
              <a:ext cx="192424" cy="136203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箭头连接符 265">
              <a:extLst>
                <a:ext uri="{FF2B5EF4-FFF2-40B4-BE49-F238E27FC236}">
                  <a16:creationId xmlns:a16="http://schemas.microsoft.com/office/drawing/2014/main" id="{6E7547F8-4409-48FF-8E5B-8F1735A6939D}"/>
                </a:ext>
              </a:extLst>
            </p:cNvPr>
            <p:cNvCxnSpPr>
              <a:cxnSpLocks/>
              <a:stCxn id="261" idx="0"/>
              <a:endCxn id="253" idx="2"/>
            </p:cNvCxnSpPr>
            <p:nvPr/>
          </p:nvCxnSpPr>
          <p:spPr>
            <a:xfrm flipH="1" flipV="1">
              <a:off x="4376866" y="3099827"/>
              <a:ext cx="693037" cy="13064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箭头连接符 266">
              <a:extLst>
                <a:ext uri="{FF2B5EF4-FFF2-40B4-BE49-F238E27FC236}">
                  <a16:creationId xmlns:a16="http://schemas.microsoft.com/office/drawing/2014/main" id="{851E2FCB-D1D3-4F2E-9237-C82EE9CBD1A3}"/>
                </a:ext>
              </a:extLst>
            </p:cNvPr>
            <p:cNvCxnSpPr>
              <a:cxnSpLocks/>
              <a:stCxn id="252" idx="0"/>
              <a:endCxn id="253" idx="2"/>
            </p:cNvCxnSpPr>
            <p:nvPr/>
          </p:nvCxnSpPr>
          <p:spPr>
            <a:xfrm flipH="1" flipV="1">
              <a:off x="4376866" y="3099828"/>
              <a:ext cx="1583400" cy="136203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箭头连接符 267">
              <a:extLst>
                <a:ext uri="{FF2B5EF4-FFF2-40B4-BE49-F238E27FC236}">
                  <a16:creationId xmlns:a16="http://schemas.microsoft.com/office/drawing/2014/main" id="{620AAB70-021C-4135-8E29-8FCA4406F0A6}"/>
                </a:ext>
              </a:extLst>
            </p:cNvPr>
            <p:cNvCxnSpPr>
              <a:cxnSpLocks/>
              <a:stCxn id="251" idx="0"/>
              <a:endCxn id="254" idx="2"/>
            </p:cNvCxnSpPr>
            <p:nvPr/>
          </p:nvCxnSpPr>
          <p:spPr>
            <a:xfrm flipV="1">
              <a:off x="4184442" y="3104005"/>
              <a:ext cx="1579124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箭头连接符 268">
              <a:extLst>
                <a:ext uri="{FF2B5EF4-FFF2-40B4-BE49-F238E27FC236}">
                  <a16:creationId xmlns:a16="http://schemas.microsoft.com/office/drawing/2014/main" id="{77961C0B-B1D1-4C1E-8B98-9649AA171024}"/>
                </a:ext>
              </a:extLst>
            </p:cNvPr>
            <p:cNvCxnSpPr>
              <a:cxnSpLocks/>
              <a:stCxn id="261" idx="0"/>
              <a:endCxn id="254" idx="2"/>
            </p:cNvCxnSpPr>
            <p:nvPr/>
          </p:nvCxnSpPr>
          <p:spPr>
            <a:xfrm flipV="1">
              <a:off x="5069903" y="3104005"/>
              <a:ext cx="693663" cy="12646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箭头连接符 269">
              <a:extLst>
                <a:ext uri="{FF2B5EF4-FFF2-40B4-BE49-F238E27FC236}">
                  <a16:creationId xmlns:a16="http://schemas.microsoft.com/office/drawing/2014/main" id="{6AF0EBD5-79CF-4A2C-BD62-5CC5C107FB0D}"/>
                </a:ext>
              </a:extLst>
            </p:cNvPr>
            <p:cNvCxnSpPr>
              <a:cxnSpLocks/>
              <a:stCxn id="252" idx="0"/>
              <a:endCxn id="254" idx="2"/>
            </p:cNvCxnSpPr>
            <p:nvPr/>
          </p:nvCxnSpPr>
          <p:spPr>
            <a:xfrm flipH="1" flipV="1">
              <a:off x="5763566" y="3104005"/>
              <a:ext cx="196700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矩形: 圆角 270">
              <a:extLst>
                <a:ext uri="{FF2B5EF4-FFF2-40B4-BE49-F238E27FC236}">
                  <a16:creationId xmlns:a16="http://schemas.microsoft.com/office/drawing/2014/main" id="{D64599BA-2E56-44B9-8C52-54A3D86BF094}"/>
                </a:ext>
              </a:extLst>
            </p:cNvPr>
            <p:cNvSpPr/>
            <p:nvPr/>
          </p:nvSpPr>
          <p:spPr>
            <a:xfrm>
              <a:off x="3707531" y="2553541"/>
              <a:ext cx="2716811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Concate</a:t>
              </a:r>
              <a:endParaRPr lang="zh-CN" altLang="en-US" sz="1050" dirty="0"/>
            </a:p>
          </p:txBody>
        </p:sp>
        <p:cxnSp>
          <p:nvCxnSpPr>
            <p:cNvPr id="272" name="直接箭头连接符 271">
              <a:extLst>
                <a:ext uri="{FF2B5EF4-FFF2-40B4-BE49-F238E27FC236}">
                  <a16:creationId xmlns:a16="http://schemas.microsoft.com/office/drawing/2014/main" id="{EA6329B7-09CA-44BD-A032-59FE91FB8803}"/>
                </a:ext>
              </a:extLst>
            </p:cNvPr>
            <p:cNvCxnSpPr>
              <a:cxnSpLocks/>
              <a:stCxn id="253" idx="0"/>
            </p:cNvCxnSpPr>
            <p:nvPr/>
          </p:nvCxnSpPr>
          <p:spPr>
            <a:xfrm flipV="1">
              <a:off x="4376866" y="2767136"/>
              <a:ext cx="0" cy="12451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0EB928A9-8A41-4A4E-9A07-94C824C019E2}"/>
                </a:ext>
              </a:extLst>
            </p:cNvPr>
            <p:cNvCxnSpPr>
              <a:cxnSpLocks/>
              <a:stCxn id="254" idx="0"/>
            </p:cNvCxnSpPr>
            <p:nvPr/>
          </p:nvCxnSpPr>
          <p:spPr>
            <a:xfrm flipV="1">
              <a:off x="5763566" y="2760734"/>
              <a:ext cx="0" cy="13509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E3301108-50B2-45E1-A1B6-F0D6BA3909AB}"/>
                </a:ext>
              </a:extLst>
            </p:cNvPr>
            <p:cNvCxnSpPr>
              <a:cxnSpLocks/>
              <a:stCxn id="271" idx="0"/>
              <a:endCxn id="280" idx="2"/>
            </p:cNvCxnSpPr>
            <p:nvPr/>
          </p:nvCxnSpPr>
          <p:spPr>
            <a:xfrm flipH="1" flipV="1">
              <a:off x="4121505" y="2421515"/>
              <a:ext cx="944431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箭头连接符 274">
              <a:extLst>
                <a:ext uri="{FF2B5EF4-FFF2-40B4-BE49-F238E27FC236}">
                  <a16:creationId xmlns:a16="http://schemas.microsoft.com/office/drawing/2014/main" id="{51ED14DF-4263-4291-9CC5-F7AC7717D8E9}"/>
                </a:ext>
              </a:extLst>
            </p:cNvPr>
            <p:cNvCxnSpPr>
              <a:cxnSpLocks/>
              <a:stCxn id="271" idx="0"/>
              <a:endCxn id="255" idx="2"/>
            </p:cNvCxnSpPr>
            <p:nvPr/>
          </p:nvCxnSpPr>
          <p:spPr>
            <a:xfrm flipH="1" flipV="1">
              <a:off x="5063802" y="2417894"/>
              <a:ext cx="2134" cy="13564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1ACB5183-D55C-4035-9AE0-6B02A1E57028}"/>
                </a:ext>
              </a:extLst>
            </p:cNvPr>
            <p:cNvCxnSpPr>
              <a:cxnSpLocks/>
              <a:stCxn id="271" idx="0"/>
              <a:endCxn id="279" idx="2"/>
            </p:cNvCxnSpPr>
            <p:nvPr/>
          </p:nvCxnSpPr>
          <p:spPr>
            <a:xfrm flipV="1">
              <a:off x="5065936" y="2419004"/>
              <a:ext cx="964178" cy="13453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矩形: 圆角 276">
              <a:extLst>
                <a:ext uri="{FF2B5EF4-FFF2-40B4-BE49-F238E27FC236}">
                  <a16:creationId xmlns:a16="http://schemas.microsoft.com/office/drawing/2014/main" id="{2A7C6108-5F8A-444F-AB2C-F2374ABE3D95}"/>
                </a:ext>
              </a:extLst>
            </p:cNvPr>
            <p:cNvSpPr/>
            <p:nvPr/>
          </p:nvSpPr>
          <p:spPr>
            <a:xfrm>
              <a:off x="5234276" y="4597942"/>
              <a:ext cx="1198623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q2 (word)</a:t>
              </a:r>
              <a:endParaRPr lang="zh-CN" altLang="en-US" sz="1050" dirty="0"/>
            </a:p>
          </p:txBody>
        </p:sp>
        <p:cxnSp>
          <p:nvCxnSpPr>
            <p:cNvPr id="278" name="直接箭头连接符 277">
              <a:extLst>
                <a:ext uri="{FF2B5EF4-FFF2-40B4-BE49-F238E27FC236}">
                  <a16:creationId xmlns:a16="http://schemas.microsoft.com/office/drawing/2014/main" id="{D660C0FE-1EC5-4481-A286-1450CDAE1887}"/>
                </a:ext>
              </a:extLst>
            </p:cNvPr>
            <p:cNvCxnSpPr>
              <a:cxnSpLocks/>
              <a:stCxn id="277" idx="0"/>
            </p:cNvCxnSpPr>
            <p:nvPr/>
          </p:nvCxnSpPr>
          <p:spPr>
            <a:xfrm flipV="1">
              <a:off x="5833588" y="4465916"/>
              <a:ext cx="0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矩形: 圆角 278">
              <a:extLst>
                <a:ext uri="{FF2B5EF4-FFF2-40B4-BE49-F238E27FC236}">
                  <a16:creationId xmlns:a16="http://schemas.microsoft.com/office/drawing/2014/main" id="{25AA5319-6D79-4A51-BB7C-4F75798F5336}"/>
                </a:ext>
              </a:extLst>
            </p:cNvPr>
            <p:cNvSpPr/>
            <p:nvPr/>
          </p:nvSpPr>
          <p:spPr>
            <a:xfrm>
              <a:off x="5623388" y="2210830"/>
              <a:ext cx="813453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Max</a:t>
              </a:r>
              <a:endParaRPr lang="zh-CN" altLang="en-US" sz="1050" dirty="0"/>
            </a:p>
          </p:txBody>
        </p:sp>
        <p:sp>
          <p:nvSpPr>
            <p:cNvPr id="280" name="矩形: 圆角 279">
              <a:extLst>
                <a:ext uri="{FF2B5EF4-FFF2-40B4-BE49-F238E27FC236}">
                  <a16:creationId xmlns:a16="http://schemas.microsoft.com/office/drawing/2014/main" id="{9EC65BF8-8E4F-4679-83A7-EF6571893DE3}"/>
                </a:ext>
              </a:extLst>
            </p:cNvPr>
            <p:cNvSpPr/>
            <p:nvPr/>
          </p:nvSpPr>
          <p:spPr>
            <a:xfrm>
              <a:off x="3714780" y="2213341"/>
              <a:ext cx="813453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Diff</a:t>
              </a:r>
              <a:endParaRPr lang="zh-CN" altLang="en-US" sz="1050" dirty="0"/>
            </a:p>
          </p:txBody>
        </p:sp>
        <p:sp>
          <p:nvSpPr>
            <p:cNvPr id="281" name="矩形: 圆角 280">
              <a:extLst>
                <a:ext uri="{FF2B5EF4-FFF2-40B4-BE49-F238E27FC236}">
                  <a16:creationId xmlns:a16="http://schemas.microsoft.com/office/drawing/2014/main" id="{854E39E0-743C-4681-B2AD-91E7C88BF124}"/>
                </a:ext>
              </a:extLst>
            </p:cNvPr>
            <p:cNvSpPr/>
            <p:nvPr/>
          </p:nvSpPr>
          <p:spPr>
            <a:xfrm>
              <a:off x="429314" y="1874936"/>
              <a:ext cx="5995029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Concate</a:t>
              </a:r>
              <a:endParaRPr lang="zh-CN" altLang="en-US" sz="1050" dirty="0"/>
            </a:p>
          </p:txBody>
        </p:sp>
        <p:sp>
          <p:nvSpPr>
            <p:cNvPr id="282" name="矩形: 圆角 281">
              <a:extLst>
                <a:ext uri="{FF2B5EF4-FFF2-40B4-BE49-F238E27FC236}">
                  <a16:creationId xmlns:a16="http://schemas.microsoft.com/office/drawing/2014/main" id="{E8C73BCB-119B-44DE-869B-03D80DA67898}"/>
                </a:ext>
              </a:extLst>
            </p:cNvPr>
            <p:cNvSpPr/>
            <p:nvPr/>
          </p:nvSpPr>
          <p:spPr>
            <a:xfrm>
              <a:off x="421158" y="1535525"/>
              <a:ext cx="5995029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 * (Dense + BatchNormalization + </a:t>
              </a:r>
              <a:r>
                <a:rPr lang="en-US" altLang="zh-CN" sz="1050" dirty="0" err="1"/>
                <a:t>Relu</a:t>
              </a:r>
              <a:r>
                <a:rPr lang="en-US" altLang="zh-CN" sz="1050" dirty="0"/>
                <a:t> + Dropout)</a:t>
              </a:r>
              <a:endParaRPr lang="zh-CN" altLang="en-US" sz="1050" dirty="0"/>
            </a:p>
          </p:txBody>
        </p:sp>
        <p:sp>
          <p:nvSpPr>
            <p:cNvPr id="283" name="矩形: 圆角 282">
              <a:extLst>
                <a:ext uri="{FF2B5EF4-FFF2-40B4-BE49-F238E27FC236}">
                  <a16:creationId xmlns:a16="http://schemas.microsoft.com/office/drawing/2014/main" id="{AA3A3890-D7BC-43B3-BBCB-3D11818BEF97}"/>
                </a:ext>
              </a:extLst>
            </p:cNvPr>
            <p:cNvSpPr/>
            <p:nvPr/>
          </p:nvSpPr>
          <p:spPr>
            <a:xfrm>
              <a:off x="421158" y="1196341"/>
              <a:ext cx="5995029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Sigmoid</a:t>
              </a:r>
              <a:endParaRPr lang="zh-CN" altLang="en-US" sz="1050" dirty="0"/>
            </a:p>
          </p:txBody>
        </p: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C60F29E1-817B-480E-AE85-07403726363F}"/>
                </a:ext>
              </a:extLst>
            </p:cNvPr>
            <p:cNvCxnSpPr>
              <a:cxnSpLocks/>
              <a:stCxn id="243" idx="0"/>
              <a:endCxn id="281" idx="2"/>
            </p:cNvCxnSpPr>
            <p:nvPr/>
          </p:nvCxnSpPr>
          <p:spPr>
            <a:xfrm flipV="1">
              <a:off x="836039" y="2083111"/>
              <a:ext cx="2590788" cy="13134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箭头连接符 286">
              <a:extLst>
                <a:ext uri="{FF2B5EF4-FFF2-40B4-BE49-F238E27FC236}">
                  <a16:creationId xmlns:a16="http://schemas.microsoft.com/office/drawing/2014/main" id="{878F3460-D877-42ED-B803-C9799E765187}"/>
                </a:ext>
              </a:extLst>
            </p:cNvPr>
            <p:cNvCxnSpPr>
              <a:cxnSpLocks/>
              <a:stCxn id="49" idx="0"/>
              <a:endCxn id="281" idx="2"/>
            </p:cNvCxnSpPr>
            <p:nvPr/>
          </p:nvCxnSpPr>
          <p:spPr>
            <a:xfrm flipV="1">
              <a:off x="1778336" y="2083111"/>
              <a:ext cx="1648492" cy="12772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箭头连接符 289">
              <a:extLst>
                <a:ext uri="{FF2B5EF4-FFF2-40B4-BE49-F238E27FC236}">
                  <a16:creationId xmlns:a16="http://schemas.microsoft.com/office/drawing/2014/main" id="{0E463DA8-737F-45B7-A845-787B245786A1}"/>
                </a:ext>
              </a:extLst>
            </p:cNvPr>
            <p:cNvCxnSpPr>
              <a:cxnSpLocks/>
              <a:stCxn id="242" idx="0"/>
              <a:endCxn id="281" idx="2"/>
            </p:cNvCxnSpPr>
            <p:nvPr/>
          </p:nvCxnSpPr>
          <p:spPr>
            <a:xfrm flipV="1">
              <a:off x="2744648" y="2083111"/>
              <a:ext cx="682179" cy="12882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292">
              <a:extLst>
                <a:ext uri="{FF2B5EF4-FFF2-40B4-BE49-F238E27FC236}">
                  <a16:creationId xmlns:a16="http://schemas.microsoft.com/office/drawing/2014/main" id="{D8D1C901-4B8C-4D6E-8F72-E73132BBC90B}"/>
                </a:ext>
              </a:extLst>
            </p:cNvPr>
            <p:cNvCxnSpPr>
              <a:cxnSpLocks/>
              <a:stCxn id="280" idx="0"/>
              <a:endCxn id="281" idx="2"/>
            </p:cNvCxnSpPr>
            <p:nvPr/>
          </p:nvCxnSpPr>
          <p:spPr>
            <a:xfrm flipH="1" flipV="1">
              <a:off x="3426828" y="2083111"/>
              <a:ext cx="694678" cy="13023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295">
              <a:extLst>
                <a:ext uri="{FF2B5EF4-FFF2-40B4-BE49-F238E27FC236}">
                  <a16:creationId xmlns:a16="http://schemas.microsoft.com/office/drawing/2014/main" id="{75A67C08-8D52-445C-AD70-1F965BDA5D3C}"/>
                </a:ext>
              </a:extLst>
            </p:cNvPr>
            <p:cNvCxnSpPr>
              <a:cxnSpLocks/>
              <a:stCxn id="255" idx="0"/>
              <a:endCxn id="281" idx="2"/>
            </p:cNvCxnSpPr>
            <p:nvPr/>
          </p:nvCxnSpPr>
          <p:spPr>
            <a:xfrm flipH="1" flipV="1">
              <a:off x="3426828" y="2083111"/>
              <a:ext cx="1636974" cy="12661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箭头连接符 298">
              <a:extLst>
                <a:ext uri="{FF2B5EF4-FFF2-40B4-BE49-F238E27FC236}">
                  <a16:creationId xmlns:a16="http://schemas.microsoft.com/office/drawing/2014/main" id="{7353015F-2AC6-462F-B16E-C11A78D0312A}"/>
                </a:ext>
              </a:extLst>
            </p:cNvPr>
            <p:cNvCxnSpPr>
              <a:cxnSpLocks/>
              <a:stCxn id="279" idx="0"/>
              <a:endCxn id="281" idx="2"/>
            </p:cNvCxnSpPr>
            <p:nvPr/>
          </p:nvCxnSpPr>
          <p:spPr>
            <a:xfrm flipH="1" flipV="1">
              <a:off x="3426828" y="2083111"/>
              <a:ext cx="2603287" cy="12772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F22F4797-7E80-4738-B665-25DA1AB96821}"/>
                </a:ext>
              </a:extLst>
            </p:cNvPr>
            <p:cNvCxnSpPr>
              <a:cxnSpLocks/>
              <a:stCxn id="281" idx="0"/>
              <a:endCxn id="282" idx="2"/>
            </p:cNvCxnSpPr>
            <p:nvPr/>
          </p:nvCxnSpPr>
          <p:spPr>
            <a:xfrm flipH="1" flipV="1">
              <a:off x="3418672" y="1743699"/>
              <a:ext cx="8156" cy="13123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箭头连接符 304">
              <a:extLst>
                <a:ext uri="{FF2B5EF4-FFF2-40B4-BE49-F238E27FC236}">
                  <a16:creationId xmlns:a16="http://schemas.microsoft.com/office/drawing/2014/main" id="{A91B6FEE-85FD-40BA-AC5F-B5213D5017F4}"/>
                </a:ext>
              </a:extLst>
            </p:cNvPr>
            <p:cNvCxnSpPr>
              <a:cxnSpLocks/>
              <a:stCxn id="282" idx="0"/>
              <a:endCxn id="283" idx="2"/>
            </p:cNvCxnSpPr>
            <p:nvPr/>
          </p:nvCxnSpPr>
          <p:spPr>
            <a:xfrm flipV="1">
              <a:off x="3418672" y="1404515"/>
              <a:ext cx="0" cy="131008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F57B633-0490-47D7-A412-EA9595A1388D}"/>
              </a:ext>
            </a:extLst>
          </p:cNvPr>
          <p:cNvSpPr/>
          <p:nvPr/>
        </p:nvSpPr>
        <p:spPr>
          <a:xfrm>
            <a:off x="3476217" y="1990855"/>
            <a:ext cx="2829862" cy="1977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4D7827-6AD7-4B71-92C8-1F623C5022CF}"/>
              </a:ext>
            </a:extLst>
          </p:cNvPr>
          <p:cNvSpPr/>
          <p:nvPr/>
        </p:nvSpPr>
        <p:spPr>
          <a:xfrm>
            <a:off x="551921" y="1990855"/>
            <a:ext cx="2829865" cy="1977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E025F50-6F68-4C3F-9B29-15B52A67CCCA}"/>
              </a:ext>
            </a:extLst>
          </p:cNvPr>
          <p:cNvSpPr txBox="1"/>
          <p:nvPr/>
        </p:nvSpPr>
        <p:spPr>
          <a:xfrm>
            <a:off x="399292" y="336274"/>
            <a:ext cx="11154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DecAtt</a:t>
            </a:r>
            <a:endParaRPr lang="zh-CN" altLang="en-US" sz="2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14F0EF2-DBB3-4C1E-B208-19421A0827B6}"/>
              </a:ext>
            </a:extLst>
          </p:cNvPr>
          <p:cNvGrpSpPr/>
          <p:nvPr/>
        </p:nvGrpSpPr>
        <p:grpSpPr>
          <a:xfrm>
            <a:off x="595410" y="1112586"/>
            <a:ext cx="5667179" cy="3427820"/>
            <a:chOff x="595410" y="1062709"/>
            <a:chExt cx="5667179" cy="3427820"/>
          </a:xfrm>
          <a:solidFill>
            <a:schemeClr val="bg1"/>
          </a:solidFill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42A5792D-CCE5-4054-8BC0-3F763C4AF792}"/>
                </a:ext>
              </a:extLst>
            </p:cNvPr>
            <p:cNvSpPr/>
            <p:nvPr/>
          </p:nvSpPr>
          <p:spPr>
            <a:xfrm>
              <a:off x="599689" y="4303692"/>
              <a:ext cx="1198623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q1 (char)</a:t>
              </a:r>
              <a:endParaRPr lang="zh-CN" altLang="en-US" sz="1050" dirty="0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9FC06BB4-FA94-4024-B1B0-BB919123964F}"/>
                </a:ext>
              </a:extLst>
            </p:cNvPr>
            <p:cNvSpPr/>
            <p:nvPr/>
          </p:nvSpPr>
          <p:spPr>
            <a:xfrm>
              <a:off x="595774" y="3998360"/>
              <a:ext cx="2725005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Given Embedding + </a:t>
              </a:r>
              <a:r>
                <a:rPr lang="en-US" altLang="zh-CN" sz="1050" dirty="0" err="1"/>
                <a:t>GloVe</a:t>
              </a:r>
              <a:r>
                <a:rPr lang="en-US" altLang="zh-CN" sz="1050" dirty="0"/>
                <a:t> (fixed + unfixed)</a:t>
              </a:r>
              <a:endParaRPr lang="zh-CN" altLang="en-US" sz="1050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13F09C25-F734-4D5B-A56D-1B7A831EC691}"/>
                </a:ext>
              </a:extLst>
            </p:cNvPr>
            <p:cNvSpPr/>
            <p:nvPr/>
          </p:nvSpPr>
          <p:spPr>
            <a:xfrm>
              <a:off x="2330190" y="3349224"/>
              <a:ext cx="986312" cy="537110"/>
            </a:xfrm>
            <a:prstGeom prst="roundRect">
              <a:avLst>
                <a:gd name="adj" fmla="val 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Soft attention alignment</a:t>
              </a:r>
              <a:endParaRPr lang="zh-CN" altLang="en-US" sz="1050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E09180C-F057-449E-8211-AE9534506E41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1199000" y="4185198"/>
              <a:ext cx="0" cy="11849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BF9448B-3975-4E12-8AC6-465C2D62DD52}"/>
                </a:ext>
              </a:extLst>
            </p:cNvPr>
            <p:cNvCxnSpPr>
              <a:cxnSpLocks/>
              <a:stCxn id="35" idx="0"/>
              <a:endCxn id="38" idx="2"/>
            </p:cNvCxnSpPr>
            <p:nvPr/>
          </p:nvCxnSpPr>
          <p:spPr>
            <a:xfrm flipV="1">
              <a:off x="1958277" y="3886334"/>
              <a:ext cx="865069" cy="11202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2B120590-9108-4C59-ACBB-DFEB72AC4154}"/>
                </a:ext>
              </a:extLst>
            </p:cNvPr>
            <p:cNvSpPr/>
            <p:nvPr/>
          </p:nvSpPr>
          <p:spPr>
            <a:xfrm>
              <a:off x="2122157" y="4303692"/>
              <a:ext cx="1198623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q2 (char)</a:t>
              </a:r>
              <a:endParaRPr lang="zh-CN" altLang="en-US" sz="1050" dirty="0"/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4A8EF8DC-C944-47F5-A727-B1C2E2FEA665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V="1">
              <a:off x="2721469" y="4185198"/>
              <a:ext cx="0" cy="11849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6F5D7559-0137-48FF-B054-8BF2EA5E1619}"/>
                </a:ext>
              </a:extLst>
            </p:cNvPr>
            <p:cNvSpPr/>
            <p:nvPr/>
          </p:nvSpPr>
          <p:spPr>
            <a:xfrm>
              <a:off x="603104" y="1671751"/>
              <a:ext cx="5655205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Concate</a:t>
              </a:r>
              <a:endParaRPr lang="zh-CN" altLang="en-US" sz="1050" dirty="0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29EA57A6-A0BA-4150-8D72-7ECE41A519C0}"/>
                </a:ext>
              </a:extLst>
            </p:cNvPr>
            <p:cNvSpPr/>
            <p:nvPr/>
          </p:nvSpPr>
          <p:spPr>
            <a:xfrm>
              <a:off x="595410" y="1367128"/>
              <a:ext cx="5655205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 * (Dense + BatchNormalization + </a:t>
              </a:r>
              <a:r>
                <a:rPr lang="en-US" altLang="zh-CN" sz="1050" dirty="0" err="1"/>
                <a:t>Relu</a:t>
              </a:r>
              <a:r>
                <a:rPr lang="en-US" altLang="zh-CN" sz="1050" dirty="0"/>
                <a:t> + Dropout)</a:t>
              </a:r>
              <a:endParaRPr lang="zh-CN" altLang="en-US" sz="1050" dirty="0"/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A1589838-4638-4E8F-A4A1-061053C8C9F2}"/>
                </a:ext>
              </a:extLst>
            </p:cNvPr>
            <p:cNvSpPr/>
            <p:nvPr/>
          </p:nvSpPr>
          <p:spPr>
            <a:xfrm>
              <a:off x="595410" y="1062709"/>
              <a:ext cx="5655205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Sigmoid</a:t>
              </a:r>
              <a:endParaRPr lang="zh-CN" altLang="en-US" sz="1050" dirty="0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44F2A5A1-099A-42A6-9B50-DFB2170FD145}"/>
                </a:ext>
              </a:extLst>
            </p:cNvPr>
            <p:cNvCxnSpPr>
              <a:cxnSpLocks/>
              <a:stCxn id="111" idx="0"/>
              <a:endCxn id="118" idx="2"/>
            </p:cNvCxnSpPr>
            <p:nvPr/>
          </p:nvCxnSpPr>
          <p:spPr>
            <a:xfrm flipH="1" flipV="1">
              <a:off x="3423012" y="1553965"/>
              <a:ext cx="7694" cy="11778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D470EB77-FF00-407E-8A0A-83AD0F7B4D7E}"/>
                </a:ext>
              </a:extLst>
            </p:cNvPr>
            <p:cNvCxnSpPr>
              <a:cxnSpLocks/>
              <a:stCxn id="118" idx="0"/>
              <a:endCxn id="119" idx="2"/>
            </p:cNvCxnSpPr>
            <p:nvPr/>
          </p:nvCxnSpPr>
          <p:spPr>
            <a:xfrm flipV="1">
              <a:off x="3423012" y="1249546"/>
              <a:ext cx="0" cy="11758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859144E7-2733-4E15-85FD-71F4A381820C}"/>
                </a:ext>
              </a:extLst>
            </p:cNvPr>
            <p:cNvSpPr/>
            <p:nvPr/>
          </p:nvSpPr>
          <p:spPr>
            <a:xfrm>
              <a:off x="595411" y="2592657"/>
              <a:ext cx="2721092" cy="51957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Concat(encoded, aligned,</a:t>
              </a:r>
            </a:p>
            <a:p>
              <a:pPr algn="ctr"/>
              <a:r>
                <a:rPr lang="en-US" altLang="zh-CN" sz="1050" dirty="0"/>
                <a:t>encode*aligned,</a:t>
              </a:r>
            </a:p>
            <a:p>
              <a:pPr algn="ctr"/>
              <a:r>
                <a:rPr lang="en-US" altLang="zh-CN" sz="1050" dirty="0"/>
                <a:t>encoded-aligned)</a:t>
              </a:r>
              <a:endParaRPr lang="zh-CN" altLang="en-US" sz="1050" dirty="0"/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4923F4DB-AFDA-4FFF-AE3D-64D91FFEFA9E}"/>
                </a:ext>
              </a:extLst>
            </p:cNvPr>
            <p:cNvCxnSpPr>
              <a:cxnSpLocks/>
              <a:stCxn id="35" idx="0"/>
              <a:endCxn id="131" idx="2"/>
            </p:cNvCxnSpPr>
            <p:nvPr/>
          </p:nvCxnSpPr>
          <p:spPr>
            <a:xfrm flipH="1" flipV="1">
              <a:off x="1955957" y="3112234"/>
              <a:ext cx="2320" cy="88612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5B672092-4593-4663-AE20-39EB98867D86}"/>
                </a:ext>
              </a:extLst>
            </p:cNvPr>
            <p:cNvCxnSpPr>
              <a:cxnSpLocks/>
              <a:stCxn id="38" idx="0"/>
              <a:endCxn id="131" idx="2"/>
            </p:cNvCxnSpPr>
            <p:nvPr/>
          </p:nvCxnSpPr>
          <p:spPr>
            <a:xfrm flipH="1" flipV="1">
              <a:off x="1955957" y="3112235"/>
              <a:ext cx="867389" cy="236989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79FE4E48-E0FA-4FA0-8323-77ED31E45E3C}"/>
                </a:ext>
              </a:extLst>
            </p:cNvPr>
            <p:cNvSpPr/>
            <p:nvPr/>
          </p:nvSpPr>
          <p:spPr>
            <a:xfrm>
              <a:off x="595411" y="2289593"/>
              <a:ext cx="2721089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2 * (Dense + </a:t>
              </a:r>
              <a:r>
                <a:rPr lang="en-US" altLang="zh-CN" sz="1050" dirty="0" err="1"/>
                <a:t>Relu</a:t>
              </a:r>
              <a:r>
                <a:rPr lang="en-US" altLang="zh-CN" sz="1050" dirty="0"/>
                <a:t> + Dropout)</a:t>
              </a:r>
              <a:endParaRPr lang="zh-CN" altLang="en-US" sz="1050" dirty="0"/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5E2A7A74-94CA-458E-BD85-ACEE2E9EC2EB}"/>
                </a:ext>
              </a:extLst>
            </p:cNvPr>
            <p:cNvSpPr/>
            <p:nvPr/>
          </p:nvSpPr>
          <p:spPr>
            <a:xfrm>
              <a:off x="595410" y="1982387"/>
              <a:ext cx="1338668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AvgPooling</a:t>
              </a:r>
              <a:endParaRPr lang="zh-CN" altLang="en-US" sz="1050" dirty="0"/>
            </a:p>
          </p:txBody>
        </p:sp>
        <p:sp>
          <p:nvSpPr>
            <p:cNvPr id="150" name="矩形: 圆角 149">
              <a:extLst>
                <a:ext uri="{FF2B5EF4-FFF2-40B4-BE49-F238E27FC236}">
                  <a16:creationId xmlns:a16="http://schemas.microsoft.com/office/drawing/2014/main" id="{3FC4A908-63C2-430E-9C00-F185B4CE7AA9}"/>
                </a:ext>
              </a:extLst>
            </p:cNvPr>
            <p:cNvSpPr/>
            <p:nvPr/>
          </p:nvSpPr>
          <p:spPr>
            <a:xfrm>
              <a:off x="1982110" y="1986136"/>
              <a:ext cx="1338668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MaxPooling</a:t>
              </a:r>
              <a:endParaRPr lang="zh-CN" altLang="en-US" sz="1050" dirty="0"/>
            </a:p>
          </p:txBody>
        </p: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11C3FA40-468F-4248-AFCE-3EEA1F4EBD9B}"/>
                </a:ext>
              </a:extLst>
            </p:cNvPr>
            <p:cNvCxnSpPr>
              <a:cxnSpLocks/>
              <a:stCxn id="131" idx="0"/>
              <a:endCxn id="146" idx="2"/>
            </p:cNvCxnSpPr>
            <p:nvPr/>
          </p:nvCxnSpPr>
          <p:spPr>
            <a:xfrm flipH="1" flipV="1">
              <a:off x="1955956" y="2476430"/>
              <a:ext cx="1" cy="11622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D83C5474-3CCE-453B-B712-DDDF87DFF41D}"/>
                </a:ext>
              </a:extLst>
            </p:cNvPr>
            <p:cNvCxnSpPr>
              <a:cxnSpLocks/>
              <a:stCxn id="146" idx="0"/>
              <a:endCxn id="148" idx="2"/>
            </p:cNvCxnSpPr>
            <p:nvPr/>
          </p:nvCxnSpPr>
          <p:spPr>
            <a:xfrm flipH="1" flipV="1">
              <a:off x="1264744" y="2169224"/>
              <a:ext cx="691212" cy="120369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36DCDFAE-1EC9-4EF0-8804-692E8B99A681}"/>
                </a:ext>
              </a:extLst>
            </p:cNvPr>
            <p:cNvCxnSpPr>
              <a:cxnSpLocks/>
              <a:stCxn id="146" idx="0"/>
              <a:endCxn id="150" idx="2"/>
            </p:cNvCxnSpPr>
            <p:nvPr/>
          </p:nvCxnSpPr>
          <p:spPr>
            <a:xfrm flipV="1">
              <a:off x="1955956" y="2172973"/>
              <a:ext cx="695488" cy="11662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矩形: 圆角 166">
              <a:extLst>
                <a:ext uri="{FF2B5EF4-FFF2-40B4-BE49-F238E27FC236}">
                  <a16:creationId xmlns:a16="http://schemas.microsoft.com/office/drawing/2014/main" id="{1B948174-CF2D-4CBA-AA63-D08BFB32C75D}"/>
                </a:ext>
              </a:extLst>
            </p:cNvPr>
            <p:cNvSpPr/>
            <p:nvPr/>
          </p:nvSpPr>
          <p:spPr>
            <a:xfrm>
              <a:off x="3541498" y="4299943"/>
              <a:ext cx="1198623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q1 (word)</a:t>
              </a:r>
              <a:endParaRPr lang="zh-CN" altLang="en-US" sz="1050" dirty="0"/>
            </a:p>
          </p:txBody>
        </p:sp>
        <p:sp>
          <p:nvSpPr>
            <p:cNvPr id="168" name="矩形: 圆角 167">
              <a:extLst>
                <a:ext uri="{FF2B5EF4-FFF2-40B4-BE49-F238E27FC236}">
                  <a16:creationId xmlns:a16="http://schemas.microsoft.com/office/drawing/2014/main" id="{3C57F2E0-465F-41CC-B1B8-AD307C2CC1CB}"/>
                </a:ext>
              </a:extLst>
            </p:cNvPr>
            <p:cNvSpPr/>
            <p:nvPr/>
          </p:nvSpPr>
          <p:spPr>
            <a:xfrm>
              <a:off x="3537583" y="3994612"/>
              <a:ext cx="2725005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Given Embedding + </a:t>
              </a:r>
              <a:r>
                <a:rPr lang="en-US" altLang="zh-CN" sz="1050" dirty="0" err="1"/>
                <a:t>GloVe</a:t>
              </a:r>
              <a:r>
                <a:rPr lang="en-US" altLang="zh-CN" sz="1050" dirty="0"/>
                <a:t> (fixed + unfixed)</a:t>
              </a:r>
              <a:endParaRPr lang="zh-CN" altLang="en-US" sz="1050" dirty="0"/>
            </a:p>
          </p:txBody>
        </p:sp>
        <p:sp>
          <p:nvSpPr>
            <p:cNvPr id="170" name="矩形: 圆角 169">
              <a:extLst>
                <a:ext uri="{FF2B5EF4-FFF2-40B4-BE49-F238E27FC236}">
                  <a16:creationId xmlns:a16="http://schemas.microsoft.com/office/drawing/2014/main" id="{69186FA4-E4DB-45FD-9452-05BB539570C0}"/>
                </a:ext>
              </a:extLst>
            </p:cNvPr>
            <p:cNvSpPr/>
            <p:nvPr/>
          </p:nvSpPr>
          <p:spPr>
            <a:xfrm>
              <a:off x="3537222" y="3345475"/>
              <a:ext cx="986312" cy="537110"/>
            </a:xfrm>
            <a:prstGeom prst="roundRect">
              <a:avLst>
                <a:gd name="adj" fmla="val 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Soft attention alignment</a:t>
              </a:r>
              <a:endParaRPr lang="zh-CN" altLang="en-US" sz="1050" dirty="0"/>
            </a:p>
          </p:txBody>
        </p: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DEF90220-15D1-4773-BCCD-4CFA407AA008}"/>
                </a:ext>
              </a:extLst>
            </p:cNvPr>
            <p:cNvCxnSpPr>
              <a:cxnSpLocks/>
              <a:stCxn id="167" idx="0"/>
            </p:cNvCxnSpPr>
            <p:nvPr/>
          </p:nvCxnSpPr>
          <p:spPr>
            <a:xfrm flipV="1">
              <a:off x="4140809" y="4181449"/>
              <a:ext cx="0" cy="11849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1A24C79E-4CAF-4A51-8FEC-253465272CD8}"/>
                </a:ext>
              </a:extLst>
            </p:cNvPr>
            <p:cNvCxnSpPr>
              <a:cxnSpLocks/>
              <a:stCxn id="168" idx="0"/>
              <a:endCxn id="170" idx="2"/>
            </p:cNvCxnSpPr>
            <p:nvPr/>
          </p:nvCxnSpPr>
          <p:spPr>
            <a:xfrm flipH="1" flipV="1">
              <a:off x="4030378" y="3882585"/>
              <a:ext cx="869708" cy="11202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057311F6-C56C-452D-B50D-A9F172BA6989}"/>
                </a:ext>
              </a:extLst>
            </p:cNvPr>
            <p:cNvSpPr/>
            <p:nvPr/>
          </p:nvSpPr>
          <p:spPr>
            <a:xfrm>
              <a:off x="5063966" y="4299943"/>
              <a:ext cx="1198623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q2 (word)</a:t>
              </a:r>
              <a:endParaRPr lang="zh-CN" altLang="en-US" sz="1050" dirty="0"/>
            </a:p>
          </p:txBody>
        </p: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11309A16-DAAC-4695-AE20-3E577DE3A453}"/>
                </a:ext>
              </a:extLst>
            </p:cNvPr>
            <p:cNvCxnSpPr>
              <a:cxnSpLocks/>
              <a:stCxn id="174" idx="0"/>
            </p:cNvCxnSpPr>
            <p:nvPr/>
          </p:nvCxnSpPr>
          <p:spPr>
            <a:xfrm flipV="1">
              <a:off x="5663278" y="4181449"/>
              <a:ext cx="0" cy="11849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: 圆角 175">
              <a:extLst>
                <a:ext uri="{FF2B5EF4-FFF2-40B4-BE49-F238E27FC236}">
                  <a16:creationId xmlns:a16="http://schemas.microsoft.com/office/drawing/2014/main" id="{399CC46D-D904-4656-A5ED-EE3267049FDF}"/>
                </a:ext>
              </a:extLst>
            </p:cNvPr>
            <p:cNvSpPr/>
            <p:nvPr/>
          </p:nvSpPr>
          <p:spPr>
            <a:xfrm>
              <a:off x="3537220" y="2588908"/>
              <a:ext cx="2721092" cy="51957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Concat(encoded, aligned,</a:t>
              </a:r>
            </a:p>
            <a:p>
              <a:pPr algn="ctr"/>
              <a:r>
                <a:rPr lang="en-US" altLang="zh-CN" sz="1050" dirty="0"/>
                <a:t>encode*aligned,</a:t>
              </a:r>
            </a:p>
            <a:p>
              <a:pPr algn="ctr"/>
              <a:r>
                <a:rPr lang="en-US" altLang="zh-CN" sz="1050" dirty="0"/>
                <a:t>encoded-aligned)</a:t>
              </a:r>
              <a:endParaRPr lang="zh-CN" altLang="en-US" sz="1050" dirty="0"/>
            </a:p>
          </p:txBody>
        </p: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753A3AD3-D6A0-4E0A-97D7-616FE903F711}"/>
                </a:ext>
              </a:extLst>
            </p:cNvPr>
            <p:cNvCxnSpPr>
              <a:cxnSpLocks/>
              <a:stCxn id="168" idx="0"/>
              <a:endCxn id="176" idx="2"/>
            </p:cNvCxnSpPr>
            <p:nvPr/>
          </p:nvCxnSpPr>
          <p:spPr>
            <a:xfrm flipH="1" flipV="1">
              <a:off x="4897766" y="3108485"/>
              <a:ext cx="2320" cy="88612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5BC716BB-9EFE-49EC-B754-7CA6218F04C3}"/>
                </a:ext>
              </a:extLst>
            </p:cNvPr>
            <p:cNvCxnSpPr>
              <a:cxnSpLocks/>
              <a:stCxn id="170" idx="0"/>
              <a:endCxn id="176" idx="2"/>
            </p:cNvCxnSpPr>
            <p:nvPr/>
          </p:nvCxnSpPr>
          <p:spPr>
            <a:xfrm flipV="1">
              <a:off x="4030378" y="3108486"/>
              <a:ext cx="867388" cy="236989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21A16D99-E9CA-4901-9298-2AB2C3198527}"/>
                </a:ext>
              </a:extLst>
            </p:cNvPr>
            <p:cNvSpPr/>
            <p:nvPr/>
          </p:nvSpPr>
          <p:spPr>
            <a:xfrm>
              <a:off x="3537220" y="2285844"/>
              <a:ext cx="2721089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2 * (Dense + </a:t>
              </a:r>
              <a:r>
                <a:rPr lang="en-US" altLang="zh-CN" sz="1050" dirty="0" err="1"/>
                <a:t>Relu</a:t>
              </a:r>
              <a:r>
                <a:rPr lang="en-US" altLang="zh-CN" sz="1050" dirty="0"/>
                <a:t> + Dropout)</a:t>
              </a:r>
              <a:endParaRPr lang="zh-CN" altLang="en-US" sz="1050" dirty="0"/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5266636C-74B9-40D5-9D28-DE2F0CF240CE}"/>
                </a:ext>
              </a:extLst>
            </p:cNvPr>
            <p:cNvSpPr/>
            <p:nvPr/>
          </p:nvSpPr>
          <p:spPr>
            <a:xfrm>
              <a:off x="3537219" y="1978638"/>
              <a:ext cx="1338668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AvgPooling</a:t>
              </a:r>
              <a:endParaRPr lang="zh-CN" altLang="en-US" sz="1050" dirty="0"/>
            </a:p>
          </p:txBody>
        </p:sp>
        <p:sp>
          <p:nvSpPr>
            <p:cNvPr id="182" name="矩形: 圆角 181">
              <a:extLst>
                <a:ext uri="{FF2B5EF4-FFF2-40B4-BE49-F238E27FC236}">
                  <a16:creationId xmlns:a16="http://schemas.microsoft.com/office/drawing/2014/main" id="{8CF96DEE-09D6-47B6-A8BF-144384DFD202}"/>
                </a:ext>
              </a:extLst>
            </p:cNvPr>
            <p:cNvSpPr/>
            <p:nvPr/>
          </p:nvSpPr>
          <p:spPr>
            <a:xfrm>
              <a:off x="4923919" y="1982387"/>
              <a:ext cx="1338668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MaxPooling</a:t>
              </a:r>
              <a:endParaRPr lang="zh-CN" altLang="en-US" sz="1050" dirty="0"/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B9D16EEA-D271-41FC-891E-C595E389FD36}"/>
                </a:ext>
              </a:extLst>
            </p:cNvPr>
            <p:cNvCxnSpPr>
              <a:cxnSpLocks/>
              <a:stCxn id="176" idx="0"/>
              <a:endCxn id="180" idx="2"/>
            </p:cNvCxnSpPr>
            <p:nvPr/>
          </p:nvCxnSpPr>
          <p:spPr>
            <a:xfrm flipH="1" flipV="1">
              <a:off x="4897765" y="2472681"/>
              <a:ext cx="1" cy="11622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E20F11CB-2541-4F3B-A890-00789087AFF2}"/>
                </a:ext>
              </a:extLst>
            </p:cNvPr>
            <p:cNvCxnSpPr>
              <a:cxnSpLocks/>
              <a:stCxn id="180" idx="0"/>
              <a:endCxn id="181" idx="2"/>
            </p:cNvCxnSpPr>
            <p:nvPr/>
          </p:nvCxnSpPr>
          <p:spPr>
            <a:xfrm flipH="1" flipV="1">
              <a:off x="4206553" y="2165475"/>
              <a:ext cx="691212" cy="120369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E5AECC6B-C556-46D3-AD4D-2009DFF8850F}"/>
                </a:ext>
              </a:extLst>
            </p:cNvPr>
            <p:cNvCxnSpPr>
              <a:cxnSpLocks/>
              <a:stCxn id="180" idx="0"/>
              <a:endCxn id="182" idx="2"/>
            </p:cNvCxnSpPr>
            <p:nvPr/>
          </p:nvCxnSpPr>
          <p:spPr>
            <a:xfrm flipV="1">
              <a:off x="4897765" y="2169224"/>
              <a:ext cx="695488" cy="11662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CE3EAFA5-FA76-49EF-9DF8-D7C3C7728AFF}"/>
                </a:ext>
              </a:extLst>
            </p:cNvPr>
            <p:cNvCxnSpPr>
              <a:cxnSpLocks/>
              <a:stCxn id="148" idx="0"/>
              <a:endCxn id="111" idx="2"/>
            </p:cNvCxnSpPr>
            <p:nvPr/>
          </p:nvCxnSpPr>
          <p:spPr>
            <a:xfrm flipV="1">
              <a:off x="1264744" y="1858587"/>
              <a:ext cx="2165963" cy="123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11EF3DA3-1331-43F8-B7A9-73F6C4DA195C}"/>
                </a:ext>
              </a:extLst>
            </p:cNvPr>
            <p:cNvCxnSpPr>
              <a:cxnSpLocks/>
              <a:stCxn id="150" idx="0"/>
              <a:endCxn id="111" idx="2"/>
            </p:cNvCxnSpPr>
            <p:nvPr/>
          </p:nvCxnSpPr>
          <p:spPr>
            <a:xfrm flipV="1">
              <a:off x="2651444" y="1858587"/>
              <a:ext cx="779263" cy="127549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CF66D278-6C82-46F0-AD32-F2CF9F9AF31A}"/>
                </a:ext>
              </a:extLst>
            </p:cNvPr>
            <p:cNvCxnSpPr>
              <a:cxnSpLocks/>
              <a:stCxn id="181" idx="0"/>
              <a:endCxn id="111" idx="2"/>
            </p:cNvCxnSpPr>
            <p:nvPr/>
          </p:nvCxnSpPr>
          <p:spPr>
            <a:xfrm flipH="1" flipV="1">
              <a:off x="3430707" y="1858587"/>
              <a:ext cx="775846" cy="120051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A299EF89-B1DB-4D40-974B-4F1529F813BE}"/>
                </a:ext>
              </a:extLst>
            </p:cNvPr>
            <p:cNvCxnSpPr>
              <a:cxnSpLocks/>
              <a:stCxn id="182" idx="0"/>
              <a:endCxn id="111" idx="2"/>
            </p:cNvCxnSpPr>
            <p:nvPr/>
          </p:nvCxnSpPr>
          <p:spPr>
            <a:xfrm flipH="1" flipV="1">
              <a:off x="3430707" y="1858587"/>
              <a:ext cx="2162546" cy="123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16C5117-08AF-4AF9-8C35-06827651707C}"/>
                </a:ext>
              </a:extLst>
            </p:cNvPr>
            <p:cNvSpPr txBox="1"/>
            <p:nvPr/>
          </p:nvSpPr>
          <p:spPr>
            <a:xfrm>
              <a:off x="1617585" y="3441815"/>
              <a:ext cx="688009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encoded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CEBC2C55-6F77-4569-86F2-1F728FD9949E}"/>
                </a:ext>
              </a:extLst>
            </p:cNvPr>
            <p:cNvSpPr txBox="1"/>
            <p:nvPr/>
          </p:nvSpPr>
          <p:spPr>
            <a:xfrm>
              <a:off x="2158817" y="3108028"/>
              <a:ext cx="609461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aligned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6D0BDAB0-40A2-4C24-838D-15DA4A6ED874}"/>
                </a:ext>
              </a:extLst>
            </p:cNvPr>
            <p:cNvSpPr txBox="1"/>
            <p:nvPr/>
          </p:nvSpPr>
          <p:spPr>
            <a:xfrm>
              <a:off x="4159341" y="3100985"/>
              <a:ext cx="609461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aligned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CED2C625-3C85-41DF-A065-6A50F26AEE06}"/>
                </a:ext>
              </a:extLst>
            </p:cNvPr>
            <p:cNvSpPr txBox="1"/>
            <p:nvPr/>
          </p:nvSpPr>
          <p:spPr>
            <a:xfrm>
              <a:off x="4567025" y="3457502"/>
              <a:ext cx="688009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encoded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90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7B49EB7C-4F8B-4FAC-AD37-968765FB2D14}"/>
              </a:ext>
            </a:extLst>
          </p:cNvPr>
          <p:cNvSpPr/>
          <p:nvPr/>
        </p:nvSpPr>
        <p:spPr>
          <a:xfrm>
            <a:off x="3476214" y="1949965"/>
            <a:ext cx="2829865" cy="2269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2EA2FAC-190D-4CA5-A4DB-F578C20A2179}"/>
              </a:ext>
            </a:extLst>
          </p:cNvPr>
          <p:cNvSpPr/>
          <p:nvPr/>
        </p:nvSpPr>
        <p:spPr>
          <a:xfrm>
            <a:off x="551921" y="1949965"/>
            <a:ext cx="2829865" cy="2269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E025F50-6F68-4C3F-9B29-15B52A67CCCA}"/>
              </a:ext>
            </a:extLst>
          </p:cNvPr>
          <p:cNvSpPr txBox="1"/>
          <p:nvPr/>
        </p:nvSpPr>
        <p:spPr>
          <a:xfrm>
            <a:off x="399292" y="336274"/>
            <a:ext cx="8675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ESIM</a:t>
            </a:r>
            <a:endParaRPr lang="zh-CN" altLang="en-US" sz="2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4BE423FC-7B3C-4A54-A818-B932A88EB52D}"/>
              </a:ext>
            </a:extLst>
          </p:cNvPr>
          <p:cNvGrpSpPr/>
          <p:nvPr/>
        </p:nvGrpSpPr>
        <p:grpSpPr>
          <a:xfrm>
            <a:off x="595410" y="1062709"/>
            <a:ext cx="5667179" cy="3739085"/>
            <a:chOff x="595410" y="1062709"/>
            <a:chExt cx="5667179" cy="3739085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42A5792D-CCE5-4054-8BC0-3F763C4AF792}"/>
                </a:ext>
              </a:extLst>
            </p:cNvPr>
            <p:cNvSpPr/>
            <p:nvPr/>
          </p:nvSpPr>
          <p:spPr>
            <a:xfrm>
              <a:off x="599689" y="4614957"/>
              <a:ext cx="1198623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q1 (char)</a:t>
              </a:r>
              <a:endParaRPr lang="zh-CN" altLang="en-US" sz="1050" dirty="0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9FC06BB4-FA94-4024-B1B0-BB919123964F}"/>
                </a:ext>
              </a:extLst>
            </p:cNvPr>
            <p:cNvSpPr/>
            <p:nvPr/>
          </p:nvSpPr>
          <p:spPr>
            <a:xfrm>
              <a:off x="595774" y="4309625"/>
              <a:ext cx="2725005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Given Embedding + </a:t>
              </a:r>
              <a:r>
                <a:rPr lang="en-US" altLang="zh-CN" sz="1050" dirty="0" err="1"/>
                <a:t>GloVe</a:t>
              </a:r>
              <a:r>
                <a:rPr lang="en-US" altLang="zh-CN" sz="1050" dirty="0"/>
                <a:t> (fixed + unfixed)</a:t>
              </a:r>
              <a:endParaRPr lang="zh-CN" altLang="en-US" sz="1050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13F09C25-F734-4D5B-A56D-1B7A831EC691}"/>
                </a:ext>
              </a:extLst>
            </p:cNvPr>
            <p:cNvSpPr/>
            <p:nvPr/>
          </p:nvSpPr>
          <p:spPr>
            <a:xfrm>
              <a:off x="2330190" y="3349224"/>
              <a:ext cx="986312" cy="537110"/>
            </a:xfrm>
            <a:prstGeom prst="roundRect">
              <a:avLst>
                <a:gd name="adj" fmla="val 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Soft attention alignment</a:t>
              </a:r>
              <a:endParaRPr lang="zh-CN" altLang="en-US" sz="1050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E09180C-F057-449E-8211-AE9534506E41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1199000" y="4496463"/>
              <a:ext cx="0" cy="11849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BF9448B-3975-4E12-8AC6-465C2D62DD52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1955958" y="3886334"/>
              <a:ext cx="867388" cy="23698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2B120590-9108-4C59-ACBB-DFEB72AC4154}"/>
                </a:ext>
              </a:extLst>
            </p:cNvPr>
            <p:cNvSpPr/>
            <p:nvPr/>
          </p:nvSpPr>
          <p:spPr>
            <a:xfrm>
              <a:off x="2122157" y="4614957"/>
              <a:ext cx="1198623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q2 (char)</a:t>
              </a:r>
              <a:endParaRPr lang="zh-CN" altLang="en-US" sz="1050" dirty="0"/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4A8EF8DC-C944-47F5-A727-B1C2E2FEA665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V="1">
              <a:off x="2721469" y="4496463"/>
              <a:ext cx="0" cy="11849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6F5D7559-0137-48FF-B054-8BF2EA5E1619}"/>
                </a:ext>
              </a:extLst>
            </p:cNvPr>
            <p:cNvSpPr/>
            <p:nvPr/>
          </p:nvSpPr>
          <p:spPr>
            <a:xfrm>
              <a:off x="603104" y="1671751"/>
              <a:ext cx="5655205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Concate</a:t>
              </a:r>
              <a:endParaRPr lang="zh-CN" altLang="en-US" sz="1050" dirty="0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29EA57A6-A0BA-4150-8D72-7ECE41A519C0}"/>
                </a:ext>
              </a:extLst>
            </p:cNvPr>
            <p:cNvSpPr/>
            <p:nvPr/>
          </p:nvSpPr>
          <p:spPr>
            <a:xfrm>
              <a:off x="595410" y="1367128"/>
              <a:ext cx="5655205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 * (Dense + BatchNormalization + </a:t>
              </a:r>
              <a:r>
                <a:rPr lang="en-US" altLang="zh-CN" sz="1050" dirty="0" err="1"/>
                <a:t>Relu</a:t>
              </a:r>
              <a:r>
                <a:rPr lang="en-US" altLang="zh-CN" sz="1050" dirty="0"/>
                <a:t> + Dropout)</a:t>
              </a:r>
              <a:endParaRPr lang="zh-CN" altLang="en-US" sz="1050" dirty="0"/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A1589838-4638-4E8F-A4A1-061053C8C9F2}"/>
                </a:ext>
              </a:extLst>
            </p:cNvPr>
            <p:cNvSpPr/>
            <p:nvPr/>
          </p:nvSpPr>
          <p:spPr>
            <a:xfrm>
              <a:off x="595410" y="1062709"/>
              <a:ext cx="5655205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Sigmoid</a:t>
              </a:r>
              <a:endParaRPr lang="zh-CN" altLang="en-US" sz="1050" dirty="0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44F2A5A1-099A-42A6-9B50-DFB2170FD145}"/>
                </a:ext>
              </a:extLst>
            </p:cNvPr>
            <p:cNvCxnSpPr>
              <a:cxnSpLocks/>
              <a:stCxn id="111" idx="0"/>
              <a:endCxn id="118" idx="2"/>
            </p:cNvCxnSpPr>
            <p:nvPr/>
          </p:nvCxnSpPr>
          <p:spPr>
            <a:xfrm flipH="1" flipV="1">
              <a:off x="3423012" y="1553965"/>
              <a:ext cx="7694" cy="11778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D470EB77-FF00-407E-8A0A-83AD0F7B4D7E}"/>
                </a:ext>
              </a:extLst>
            </p:cNvPr>
            <p:cNvCxnSpPr>
              <a:cxnSpLocks/>
              <a:stCxn id="118" idx="0"/>
              <a:endCxn id="119" idx="2"/>
            </p:cNvCxnSpPr>
            <p:nvPr/>
          </p:nvCxnSpPr>
          <p:spPr>
            <a:xfrm flipV="1">
              <a:off x="3423012" y="1249546"/>
              <a:ext cx="0" cy="11758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859144E7-2733-4E15-85FD-71F4A381820C}"/>
                </a:ext>
              </a:extLst>
            </p:cNvPr>
            <p:cNvSpPr/>
            <p:nvPr/>
          </p:nvSpPr>
          <p:spPr>
            <a:xfrm>
              <a:off x="595411" y="2592657"/>
              <a:ext cx="2721092" cy="51957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Concat(encoded, aligned,</a:t>
              </a:r>
            </a:p>
            <a:p>
              <a:pPr algn="ctr"/>
              <a:r>
                <a:rPr lang="en-US" altLang="zh-CN" sz="1050" dirty="0"/>
                <a:t>encode*aligned,</a:t>
              </a:r>
            </a:p>
            <a:p>
              <a:pPr algn="ctr"/>
              <a:r>
                <a:rPr lang="en-US" altLang="zh-CN" sz="1050" dirty="0"/>
                <a:t>encoded-aligned)</a:t>
              </a:r>
              <a:endParaRPr lang="zh-CN" altLang="en-US" sz="1050" dirty="0"/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4923F4DB-AFDA-4FFF-AE3D-64D91FFEFA9E}"/>
                </a:ext>
              </a:extLst>
            </p:cNvPr>
            <p:cNvCxnSpPr>
              <a:cxnSpLocks/>
              <a:endCxn id="131" idx="2"/>
            </p:cNvCxnSpPr>
            <p:nvPr/>
          </p:nvCxnSpPr>
          <p:spPr>
            <a:xfrm flipH="1" flipV="1">
              <a:off x="1955957" y="3112235"/>
              <a:ext cx="1" cy="1011088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5B672092-4593-4663-AE20-39EB98867D86}"/>
                </a:ext>
              </a:extLst>
            </p:cNvPr>
            <p:cNvCxnSpPr>
              <a:cxnSpLocks/>
              <a:stCxn id="38" idx="0"/>
              <a:endCxn id="131" idx="2"/>
            </p:cNvCxnSpPr>
            <p:nvPr/>
          </p:nvCxnSpPr>
          <p:spPr>
            <a:xfrm flipH="1" flipV="1">
              <a:off x="1955957" y="3112235"/>
              <a:ext cx="867389" cy="23698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79FE4E48-E0FA-4FA0-8323-77ED31E45E3C}"/>
                </a:ext>
              </a:extLst>
            </p:cNvPr>
            <p:cNvSpPr/>
            <p:nvPr/>
          </p:nvSpPr>
          <p:spPr>
            <a:xfrm>
              <a:off x="595411" y="2289593"/>
              <a:ext cx="2721089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BiGRU</a:t>
              </a:r>
              <a:endParaRPr lang="zh-CN" altLang="en-US" sz="1050" dirty="0"/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5E2A7A74-94CA-458E-BD85-ACEE2E9EC2EB}"/>
                </a:ext>
              </a:extLst>
            </p:cNvPr>
            <p:cNvSpPr/>
            <p:nvPr/>
          </p:nvSpPr>
          <p:spPr>
            <a:xfrm>
              <a:off x="595410" y="1982387"/>
              <a:ext cx="1338668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AvgPooling</a:t>
              </a:r>
              <a:endParaRPr lang="zh-CN" altLang="en-US" sz="1050" dirty="0"/>
            </a:p>
          </p:txBody>
        </p:sp>
        <p:sp>
          <p:nvSpPr>
            <p:cNvPr id="150" name="矩形: 圆角 149">
              <a:extLst>
                <a:ext uri="{FF2B5EF4-FFF2-40B4-BE49-F238E27FC236}">
                  <a16:creationId xmlns:a16="http://schemas.microsoft.com/office/drawing/2014/main" id="{3FC4A908-63C2-430E-9C00-F185B4CE7AA9}"/>
                </a:ext>
              </a:extLst>
            </p:cNvPr>
            <p:cNvSpPr/>
            <p:nvPr/>
          </p:nvSpPr>
          <p:spPr>
            <a:xfrm>
              <a:off x="1982110" y="1986136"/>
              <a:ext cx="1338668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MaxPooling</a:t>
              </a:r>
              <a:endParaRPr lang="zh-CN" altLang="en-US" sz="1050" dirty="0"/>
            </a:p>
          </p:txBody>
        </p: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11C3FA40-468F-4248-AFCE-3EEA1F4EBD9B}"/>
                </a:ext>
              </a:extLst>
            </p:cNvPr>
            <p:cNvCxnSpPr>
              <a:cxnSpLocks/>
              <a:stCxn id="131" idx="0"/>
              <a:endCxn id="146" idx="2"/>
            </p:cNvCxnSpPr>
            <p:nvPr/>
          </p:nvCxnSpPr>
          <p:spPr>
            <a:xfrm flipH="1" flipV="1">
              <a:off x="1955956" y="2476430"/>
              <a:ext cx="1" cy="11622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D83C5474-3CCE-453B-B712-DDDF87DFF41D}"/>
                </a:ext>
              </a:extLst>
            </p:cNvPr>
            <p:cNvCxnSpPr>
              <a:cxnSpLocks/>
              <a:stCxn id="146" idx="0"/>
              <a:endCxn id="148" idx="2"/>
            </p:cNvCxnSpPr>
            <p:nvPr/>
          </p:nvCxnSpPr>
          <p:spPr>
            <a:xfrm flipH="1" flipV="1">
              <a:off x="1264744" y="2169224"/>
              <a:ext cx="691212" cy="12036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36DCDFAE-1EC9-4EF0-8804-692E8B99A681}"/>
                </a:ext>
              </a:extLst>
            </p:cNvPr>
            <p:cNvCxnSpPr>
              <a:cxnSpLocks/>
              <a:stCxn id="146" idx="0"/>
              <a:endCxn id="150" idx="2"/>
            </p:cNvCxnSpPr>
            <p:nvPr/>
          </p:nvCxnSpPr>
          <p:spPr>
            <a:xfrm flipV="1">
              <a:off x="1955956" y="2172973"/>
              <a:ext cx="695488" cy="11662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矩形: 圆角 166">
              <a:extLst>
                <a:ext uri="{FF2B5EF4-FFF2-40B4-BE49-F238E27FC236}">
                  <a16:creationId xmlns:a16="http://schemas.microsoft.com/office/drawing/2014/main" id="{1B948174-CF2D-4CBA-AA63-D08BFB32C75D}"/>
                </a:ext>
              </a:extLst>
            </p:cNvPr>
            <p:cNvSpPr/>
            <p:nvPr/>
          </p:nvSpPr>
          <p:spPr>
            <a:xfrm>
              <a:off x="3541498" y="4611208"/>
              <a:ext cx="1198623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q1 (word)</a:t>
              </a:r>
              <a:endParaRPr lang="zh-CN" altLang="en-US" sz="1050" dirty="0"/>
            </a:p>
          </p:txBody>
        </p:sp>
        <p:sp>
          <p:nvSpPr>
            <p:cNvPr id="168" name="矩形: 圆角 167">
              <a:extLst>
                <a:ext uri="{FF2B5EF4-FFF2-40B4-BE49-F238E27FC236}">
                  <a16:creationId xmlns:a16="http://schemas.microsoft.com/office/drawing/2014/main" id="{3C57F2E0-465F-41CC-B1B8-AD307C2CC1CB}"/>
                </a:ext>
              </a:extLst>
            </p:cNvPr>
            <p:cNvSpPr/>
            <p:nvPr/>
          </p:nvSpPr>
          <p:spPr>
            <a:xfrm>
              <a:off x="3537583" y="4305877"/>
              <a:ext cx="2725005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Given Embedding + </a:t>
              </a:r>
              <a:r>
                <a:rPr lang="en-US" altLang="zh-CN" sz="1050" dirty="0" err="1"/>
                <a:t>GloVe</a:t>
              </a:r>
              <a:r>
                <a:rPr lang="en-US" altLang="zh-CN" sz="1050" dirty="0"/>
                <a:t> (fixed + unfixed)</a:t>
              </a:r>
              <a:endParaRPr lang="zh-CN" altLang="en-US" sz="1050" dirty="0"/>
            </a:p>
          </p:txBody>
        </p:sp>
        <p:sp>
          <p:nvSpPr>
            <p:cNvPr id="170" name="矩形: 圆角 169">
              <a:extLst>
                <a:ext uri="{FF2B5EF4-FFF2-40B4-BE49-F238E27FC236}">
                  <a16:creationId xmlns:a16="http://schemas.microsoft.com/office/drawing/2014/main" id="{69186FA4-E4DB-45FD-9452-05BB539570C0}"/>
                </a:ext>
              </a:extLst>
            </p:cNvPr>
            <p:cNvSpPr/>
            <p:nvPr/>
          </p:nvSpPr>
          <p:spPr>
            <a:xfrm>
              <a:off x="3537222" y="3345475"/>
              <a:ext cx="986312" cy="537110"/>
            </a:xfrm>
            <a:prstGeom prst="roundRect">
              <a:avLst>
                <a:gd name="adj" fmla="val 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Soft attention alignment</a:t>
              </a:r>
              <a:endParaRPr lang="zh-CN" altLang="en-US" sz="1050" dirty="0"/>
            </a:p>
          </p:txBody>
        </p: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DEF90220-15D1-4773-BCCD-4CFA407AA008}"/>
                </a:ext>
              </a:extLst>
            </p:cNvPr>
            <p:cNvCxnSpPr>
              <a:cxnSpLocks/>
              <a:stCxn id="167" idx="0"/>
            </p:cNvCxnSpPr>
            <p:nvPr/>
          </p:nvCxnSpPr>
          <p:spPr>
            <a:xfrm flipV="1">
              <a:off x="4140809" y="4492714"/>
              <a:ext cx="0" cy="11849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1A24C79E-4CAF-4A51-8FEC-253465272CD8}"/>
                </a:ext>
              </a:extLst>
            </p:cNvPr>
            <p:cNvCxnSpPr>
              <a:cxnSpLocks/>
              <a:endCxn id="170" idx="2"/>
            </p:cNvCxnSpPr>
            <p:nvPr/>
          </p:nvCxnSpPr>
          <p:spPr>
            <a:xfrm flipH="1" flipV="1">
              <a:off x="4030378" y="3882585"/>
              <a:ext cx="867389" cy="23698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057311F6-C56C-452D-B50D-A9F172BA6989}"/>
                </a:ext>
              </a:extLst>
            </p:cNvPr>
            <p:cNvSpPr/>
            <p:nvPr/>
          </p:nvSpPr>
          <p:spPr>
            <a:xfrm>
              <a:off x="5063966" y="4611208"/>
              <a:ext cx="1198623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q2 (word)</a:t>
              </a:r>
              <a:endParaRPr lang="zh-CN" altLang="en-US" sz="1050" dirty="0"/>
            </a:p>
          </p:txBody>
        </p: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11309A16-DAAC-4695-AE20-3E577DE3A453}"/>
                </a:ext>
              </a:extLst>
            </p:cNvPr>
            <p:cNvCxnSpPr>
              <a:cxnSpLocks/>
              <a:stCxn id="174" idx="0"/>
            </p:cNvCxnSpPr>
            <p:nvPr/>
          </p:nvCxnSpPr>
          <p:spPr>
            <a:xfrm flipV="1">
              <a:off x="5663278" y="4492714"/>
              <a:ext cx="0" cy="11849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: 圆角 175">
              <a:extLst>
                <a:ext uri="{FF2B5EF4-FFF2-40B4-BE49-F238E27FC236}">
                  <a16:creationId xmlns:a16="http://schemas.microsoft.com/office/drawing/2014/main" id="{399CC46D-D904-4656-A5ED-EE3267049FDF}"/>
                </a:ext>
              </a:extLst>
            </p:cNvPr>
            <p:cNvSpPr/>
            <p:nvPr/>
          </p:nvSpPr>
          <p:spPr>
            <a:xfrm>
              <a:off x="3537220" y="2588908"/>
              <a:ext cx="2721092" cy="51957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Concat(encoded, aligned,</a:t>
              </a:r>
            </a:p>
            <a:p>
              <a:pPr algn="ctr"/>
              <a:r>
                <a:rPr lang="en-US" altLang="zh-CN" sz="1050" dirty="0"/>
                <a:t>encode*aligned,</a:t>
              </a:r>
            </a:p>
            <a:p>
              <a:pPr algn="ctr"/>
              <a:r>
                <a:rPr lang="en-US" altLang="zh-CN" sz="1050" dirty="0"/>
                <a:t>encoded-aligned)</a:t>
              </a:r>
              <a:endParaRPr lang="zh-CN" altLang="en-US" sz="1050" dirty="0"/>
            </a:p>
          </p:txBody>
        </p: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753A3AD3-D6A0-4E0A-97D7-616FE903F711}"/>
                </a:ext>
              </a:extLst>
            </p:cNvPr>
            <p:cNvCxnSpPr>
              <a:cxnSpLocks/>
              <a:endCxn id="176" idx="2"/>
            </p:cNvCxnSpPr>
            <p:nvPr/>
          </p:nvCxnSpPr>
          <p:spPr>
            <a:xfrm flipH="1" flipV="1">
              <a:off x="4897766" y="3108486"/>
              <a:ext cx="1" cy="1011088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5BC716BB-9EFE-49EC-B754-7CA6218F04C3}"/>
                </a:ext>
              </a:extLst>
            </p:cNvPr>
            <p:cNvCxnSpPr>
              <a:cxnSpLocks/>
              <a:stCxn id="170" idx="0"/>
              <a:endCxn id="176" idx="2"/>
            </p:cNvCxnSpPr>
            <p:nvPr/>
          </p:nvCxnSpPr>
          <p:spPr>
            <a:xfrm flipV="1">
              <a:off x="4030378" y="3108486"/>
              <a:ext cx="867388" cy="23698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21A16D99-E9CA-4901-9298-2AB2C3198527}"/>
                </a:ext>
              </a:extLst>
            </p:cNvPr>
            <p:cNvSpPr/>
            <p:nvPr/>
          </p:nvSpPr>
          <p:spPr>
            <a:xfrm>
              <a:off x="3537220" y="2285844"/>
              <a:ext cx="2721089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BiGRU</a:t>
              </a:r>
              <a:endParaRPr lang="zh-CN" altLang="en-US" sz="1050" dirty="0"/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5266636C-74B9-40D5-9D28-DE2F0CF240CE}"/>
                </a:ext>
              </a:extLst>
            </p:cNvPr>
            <p:cNvSpPr/>
            <p:nvPr/>
          </p:nvSpPr>
          <p:spPr>
            <a:xfrm>
              <a:off x="3537219" y="1978638"/>
              <a:ext cx="1338668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AvgPooling</a:t>
              </a:r>
              <a:endParaRPr lang="zh-CN" altLang="en-US" sz="1050" dirty="0"/>
            </a:p>
          </p:txBody>
        </p:sp>
        <p:sp>
          <p:nvSpPr>
            <p:cNvPr id="182" name="矩形: 圆角 181">
              <a:extLst>
                <a:ext uri="{FF2B5EF4-FFF2-40B4-BE49-F238E27FC236}">
                  <a16:creationId xmlns:a16="http://schemas.microsoft.com/office/drawing/2014/main" id="{8CF96DEE-09D6-47B6-A8BF-144384DFD202}"/>
                </a:ext>
              </a:extLst>
            </p:cNvPr>
            <p:cNvSpPr/>
            <p:nvPr/>
          </p:nvSpPr>
          <p:spPr>
            <a:xfrm>
              <a:off x="4923919" y="1982387"/>
              <a:ext cx="1338668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MaxPooling</a:t>
              </a:r>
              <a:endParaRPr lang="zh-CN" altLang="en-US" sz="1050" dirty="0"/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B9D16EEA-D271-41FC-891E-C595E389FD36}"/>
                </a:ext>
              </a:extLst>
            </p:cNvPr>
            <p:cNvCxnSpPr>
              <a:cxnSpLocks/>
              <a:stCxn id="176" idx="0"/>
              <a:endCxn id="180" idx="2"/>
            </p:cNvCxnSpPr>
            <p:nvPr/>
          </p:nvCxnSpPr>
          <p:spPr>
            <a:xfrm flipH="1" flipV="1">
              <a:off x="4897765" y="2472681"/>
              <a:ext cx="1" cy="11622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E20F11CB-2541-4F3B-A890-00789087AFF2}"/>
                </a:ext>
              </a:extLst>
            </p:cNvPr>
            <p:cNvCxnSpPr>
              <a:cxnSpLocks/>
              <a:stCxn id="180" idx="0"/>
              <a:endCxn id="181" idx="2"/>
            </p:cNvCxnSpPr>
            <p:nvPr/>
          </p:nvCxnSpPr>
          <p:spPr>
            <a:xfrm flipH="1" flipV="1">
              <a:off x="4206553" y="2165475"/>
              <a:ext cx="691212" cy="12036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E5AECC6B-C556-46D3-AD4D-2009DFF8850F}"/>
                </a:ext>
              </a:extLst>
            </p:cNvPr>
            <p:cNvCxnSpPr>
              <a:cxnSpLocks/>
              <a:stCxn id="180" idx="0"/>
              <a:endCxn id="182" idx="2"/>
            </p:cNvCxnSpPr>
            <p:nvPr/>
          </p:nvCxnSpPr>
          <p:spPr>
            <a:xfrm flipV="1">
              <a:off x="4897765" y="2169224"/>
              <a:ext cx="695488" cy="11662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CE3EAFA5-FA76-49EF-9DF8-D7C3C7728AFF}"/>
                </a:ext>
              </a:extLst>
            </p:cNvPr>
            <p:cNvCxnSpPr>
              <a:cxnSpLocks/>
              <a:stCxn id="148" idx="0"/>
              <a:endCxn id="111" idx="2"/>
            </p:cNvCxnSpPr>
            <p:nvPr/>
          </p:nvCxnSpPr>
          <p:spPr>
            <a:xfrm flipV="1">
              <a:off x="1264744" y="1858587"/>
              <a:ext cx="2165963" cy="12380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11EF3DA3-1331-43F8-B7A9-73F6C4DA195C}"/>
                </a:ext>
              </a:extLst>
            </p:cNvPr>
            <p:cNvCxnSpPr>
              <a:cxnSpLocks/>
              <a:stCxn id="150" idx="0"/>
              <a:endCxn id="111" idx="2"/>
            </p:cNvCxnSpPr>
            <p:nvPr/>
          </p:nvCxnSpPr>
          <p:spPr>
            <a:xfrm flipV="1">
              <a:off x="2651444" y="1858587"/>
              <a:ext cx="779263" cy="12754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CF66D278-6C82-46F0-AD32-F2CF9F9AF31A}"/>
                </a:ext>
              </a:extLst>
            </p:cNvPr>
            <p:cNvCxnSpPr>
              <a:cxnSpLocks/>
              <a:stCxn id="181" idx="0"/>
              <a:endCxn id="111" idx="2"/>
            </p:cNvCxnSpPr>
            <p:nvPr/>
          </p:nvCxnSpPr>
          <p:spPr>
            <a:xfrm flipH="1" flipV="1">
              <a:off x="3430707" y="1858587"/>
              <a:ext cx="775846" cy="120051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A299EF89-B1DB-4D40-974B-4F1529F813BE}"/>
                </a:ext>
              </a:extLst>
            </p:cNvPr>
            <p:cNvCxnSpPr>
              <a:cxnSpLocks/>
              <a:stCxn id="182" idx="0"/>
              <a:endCxn id="111" idx="2"/>
            </p:cNvCxnSpPr>
            <p:nvPr/>
          </p:nvCxnSpPr>
          <p:spPr>
            <a:xfrm flipH="1" flipV="1">
              <a:off x="3430707" y="1858587"/>
              <a:ext cx="2162546" cy="12380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16C5117-08AF-4AF9-8C35-06827651707C}"/>
                </a:ext>
              </a:extLst>
            </p:cNvPr>
            <p:cNvSpPr txBox="1"/>
            <p:nvPr/>
          </p:nvSpPr>
          <p:spPr>
            <a:xfrm>
              <a:off x="1617585" y="3441815"/>
              <a:ext cx="688009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encoded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CEBC2C55-6F77-4569-86F2-1F728FD9949E}"/>
                </a:ext>
              </a:extLst>
            </p:cNvPr>
            <p:cNvSpPr txBox="1"/>
            <p:nvPr/>
          </p:nvSpPr>
          <p:spPr>
            <a:xfrm>
              <a:off x="2158817" y="3108028"/>
              <a:ext cx="609461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aligned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6D0BDAB0-40A2-4C24-838D-15DA4A6ED874}"/>
                </a:ext>
              </a:extLst>
            </p:cNvPr>
            <p:cNvSpPr txBox="1"/>
            <p:nvPr/>
          </p:nvSpPr>
          <p:spPr>
            <a:xfrm>
              <a:off x="4159341" y="3100985"/>
              <a:ext cx="609461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aligned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CED2C625-3C85-41DF-A065-6A50F26AEE06}"/>
                </a:ext>
              </a:extLst>
            </p:cNvPr>
            <p:cNvSpPr txBox="1"/>
            <p:nvPr/>
          </p:nvSpPr>
          <p:spPr>
            <a:xfrm>
              <a:off x="4567025" y="3457502"/>
              <a:ext cx="688009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encoded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11" name="矩形: 圆角 210">
              <a:extLst>
                <a:ext uri="{FF2B5EF4-FFF2-40B4-BE49-F238E27FC236}">
                  <a16:creationId xmlns:a16="http://schemas.microsoft.com/office/drawing/2014/main" id="{6FE10BDD-A1FC-4015-AAA7-8DEA099F0608}"/>
                </a:ext>
              </a:extLst>
            </p:cNvPr>
            <p:cNvSpPr/>
            <p:nvPr/>
          </p:nvSpPr>
          <p:spPr>
            <a:xfrm>
              <a:off x="595410" y="3999288"/>
              <a:ext cx="2721089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BiGRU</a:t>
              </a:r>
              <a:endParaRPr lang="zh-CN" altLang="en-US" sz="1050" dirty="0"/>
            </a:p>
          </p:txBody>
        </p:sp>
        <p:sp>
          <p:nvSpPr>
            <p:cNvPr id="212" name="矩形: 圆角 211">
              <a:extLst>
                <a:ext uri="{FF2B5EF4-FFF2-40B4-BE49-F238E27FC236}">
                  <a16:creationId xmlns:a16="http://schemas.microsoft.com/office/drawing/2014/main" id="{3C15B99E-B0E9-46F4-A1CC-DCCDFEBFC78E}"/>
                </a:ext>
              </a:extLst>
            </p:cNvPr>
            <p:cNvSpPr/>
            <p:nvPr/>
          </p:nvSpPr>
          <p:spPr>
            <a:xfrm>
              <a:off x="3537220" y="3999288"/>
              <a:ext cx="2721089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BiGRU</a:t>
              </a:r>
              <a:endParaRPr lang="zh-CN" altLang="en-US" sz="1050" dirty="0"/>
            </a:p>
          </p:txBody>
        </p: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065027E6-91EC-458A-8162-10206BA91062}"/>
                </a:ext>
              </a:extLst>
            </p:cNvPr>
            <p:cNvCxnSpPr>
              <a:cxnSpLocks/>
              <a:stCxn id="35" idx="0"/>
              <a:endCxn id="211" idx="2"/>
            </p:cNvCxnSpPr>
            <p:nvPr/>
          </p:nvCxnSpPr>
          <p:spPr>
            <a:xfrm flipH="1" flipV="1">
              <a:off x="1955955" y="4186125"/>
              <a:ext cx="2322" cy="12350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583BE691-7DF3-4A31-85BF-A8FBCA048812}"/>
                </a:ext>
              </a:extLst>
            </p:cNvPr>
            <p:cNvCxnSpPr>
              <a:cxnSpLocks/>
              <a:stCxn id="168" idx="0"/>
              <a:endCxn id="212" idx="2"/>
            </p:cNvCxnSpPr>
            <p:nvPr/>
          </p:nvCxnSpPr>
          <p:spPr>
            <a:xfrm flipH="1" flipV="1">
              <a:off x="4897765" y="4186125"/>
              <a:ext cx="2321" cy="119752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907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9E03D8B4-B871-4BC6-A796-88E21044F225}"/>
              </a:ext>
            </a:extLst>
          </p:cNvPr>
          <p:cNvSpPr/>
          <p:nvPr/>
        </p:nvSpPr>
        <p:spPr>
          <a:xfrm>
            <a:off x="3476214" y="1949965"/>
            <a:ext cx="2829865" cy="2269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9FC46ED-4F43-478A-9D2B-81F721461954}"/>
              </a:ext>
            </a:extLst>
          </p:cNvPr>
          <p:cNvSpPr/>
          <p:nvPr/>
        </p:nvSpPr>
        <p:spPr>
          <a:xfrm>
            <a:off x="551921" y="1949965"/>
            <a:ext cx="2829865" cy="2269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D44A1D-3FB7-4460-A3AA-9CD063114DA0}"/>
              </a:ext>
            </a:extLst>
          </p:cNvPr>
          <p:cNvSpPr/>
          <p:nvPr/>
        </p:nvSpPr>
        <p:spPr>
          <a:xfrm>
            <a:off x="603105" y="2239891"/>
            <a:ext cx="2727498" cy="2899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E025F50-6F68-4C3F-9B29-15B52A67CCCA}"/>
              </a:ext>
            </a:extLst>
          </p:cNvPr>
          <p:cNvSpPr txBox="1"/>
          <p:nvPr/>
        </p:nvSpPr>
        <p:spPr>
          <a:xfrm>
            <a:off x="399292" y="336274"/>
            <a:ext cx="27398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ESIM + Multi-head</a:t>
            </a:r>
            <a:endParaRPr lang="zh-CN" altLang="en-US" sz="2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4976BF7-7C07-4A76-815B-3009E3848D45}"/>
              </a:ext>
            </a:extLst>
          </p:cNvPr>
          <p:cNvSpPr/>
          <p:nvPr/>
        </p:nvSpPr>
        <p:spPr>
          <a:xfrm>
            <a:off x="3520202" y="2230335"/>
            <a:ext cx="2742386" cy="2899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4BE423FC-7B3C-4A54-A818-B932A88EB52D}"/>
              </a:ext>
            </a:extLst>
          </p:cNvPr>
          <p:cNvGrpSpPr/>
          <p:nvPr/>
        </p:nvGrpSpPr>
        <p:grpSpPr>
          <a:xfrm>
            <a:off x="595410" y="1062709"/>
            <a:ext cx="5667179" cy="3739085"/>
            <a:chOff x="595410" y="1062709"/>
            <a:chExt cx="5667179" cy="3739085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42A5792D-CCE5-4054-8BC0-3F763C4AF792}"/>
                </a:ext>
              </a:extLst>
            </p:cNvPr>
            <p:cNvSpPr/>
            <p:nvPr/>
          </p:nvSpPr>
          <p:spPr>
            <a:xfrm>
              <a:off x="599689" y="4614957"/>
              <a:ext cx="1198623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q1 (char)</a:t>
              </a:r>
              <a:endParaRPr lang="zh-CN" altLang="en-US" sz="1050" dirty="0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9FC06BB4-FA94-4024-B1B0-BB919123964F}"/>
                </a:ext>
              </a:extLst>
            </p:cNvPr>
            <p:cNvSpPr/>
            <p:nvPr/>
          </p:nvSpPr>
          <p:spPr>
            <a:xfrm>
              <a:off x="595774" y="4309625"/>
              <a:ext cx="2725005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Given Embedding + </a:t>
              </a:r>
              <a:r>
                <a:rPr lang="en-US" altLang="zh-CN" sz="1050" dirty="0" err="1"/>
                <a:t>GloVe</a:t>
              </a:r>
              <a:r>
                <a:rPr lang="en-US" altLang="zh-CN" sz="1050" dirty="0"/>
                <a:t> (fixed + unfixed)</a:t>
              </a:r>
              <a:endParaRPr lang="zh-CN" altLang="en-US" sz="1050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13F09C25-F734-4D5B-A56D-1B7A831EC691}"/>
                </a:ext>
              </a:extLst>
            </p:cNvPr>
            <p:cNvSpPr/>
            <p:nvPr/>
          </p:nvSpPr>
          <p:spPr>
            <a:xfrm>
              <a:off x="2330190" y="3349224"/>
              <a:ext cx="986312" cy="537110"/>
            </a:xfrm>
            <a:prstGeom prst="roundRect">
              <a:avLst>
                <a:gd name="adj" fmla="val 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Soft attention alignment</a:t>
              </a:r>
              <a:endParaRPr lang="zh-CN" altLang="en-US" sz="1050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E09180C-F057-449E-8211-AE9534506E41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1199000" y="4496463"/>
              <a:ext cx="0" cy="11849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BF9448B-3975-4E12-8AC6-465C2D62DD52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1955958" y="3886334"/>
              <a:ext cx="867388" cy="23698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2B120590-9108-4C59-ACBB-DFEB72AC4154}"/>
                </a:ext>
              </a:extLst>
            </p:cNvPr>
            <p:cNvSpPr/>
            <p:nvPr/>
          </p:nvSpPr>
          <p:spPr>
            <a:xfrm>
              <a:off x="2122157" y="4614957"/>
              <a:ext cx="1198623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q2 (char)</a:t>
              </a:r>
              <a:endParaRPr lang="zh-CN" altLang="en-US" sz="1050" dirty="0"/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4A8EF8DC-C944-47F5-A727-B1C2E2FEA665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V="1">
              <a:off x="2721469" y="4496463"/>
              <a:ext cx="0" cy="11849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6F5D7559-0137-48FF-B054-8BF2EA5E1619}"/>
                </a:ext>
              </a:extLst>
            </p:cNvPr>
            <p:cNvSpPr/>
            <p:nvPr/>
          </p:nvSpPr>
          <p:spPr>
            <a:xfrm>
              <a:off x="603104" y="1671751"/>
              <a:ext cx="5655205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Concate</a:t>
              </a:r>
              <a:endParaRPr lang="zh-CN" altLang="en-US" sz="1050" dirty="0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29EA57A6-A0BA-4150-8D72-7ECE41A519C0}"/>
                </a:ext>
              </a:extLst>
            </p:cNvPr>
            <p:cNvSpPr/>
            <p:nvPr/>
          </p:nvSpPr>
          <p:spPr>
            <a:xfrm>
              <a:off x="595410" y="1367128"/>
              <a:ext cx="5655205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 * (Dense + BatchNormalization + </a:t>
              </a:r>
              <a:r>
                <a:rPr lang="en-US" altLang="zh-CN" sz="1050" dirty="0" err="1"/>
                <a:t>Relu</a:t>
              </a:r>
              <a:r>
                <a:rPr lang="en-US" altLang="zh-CN" sz="1050" dirty="0"/>
                <a:t> + Dropout)</a:t>
              </a:r>
              <a:endParaRPr lang="zh-CN" altLang="en-US" sz="1050" dirty="0"/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A1589838-4638-4E8F-A4A1-061053C8C9F2}"/>
                </a:ext>
              </a:extLst>
            </p:cNvPr>
            <p:cNvSpPr/>
            <p:nvPr/>
          </p:nvSpPr>
          <p:spPr>
            <a:xfrm>
              <a:off x="595410" y="1062709"/>
              <a:ext cx="5655205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Sigmoid</a:t>
              </a:r>
              <a:endParaRPr lang="zh-CN" altLang="en-US" sz="1050" dirty="0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44F2A5A1-099A-42A6-9B50-DFB2170FD145}"/>
                </a:ext>
              </a:extLst>
            </p:cNvPr>
            <p:cNvCxnSpPr>
              <a:cxnSpLocks/>
              <a:stCxn id="111" idx="0"/>
              <a:endCxn id="118" idx="2"/>
            </p:cNvCxnSpPr>
            <p:nvPr/>
          </p:nvCxnSpPr>
          <p:spPr>
            <a:xfrm flipH="1" flipV="1">
              <a:off x="3423012" y="1553965"/>
              <a:ext cx="7694" cy="11778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D470EB77-FF00-407E-8A0A-83AD0F7B4D7E}"/>
                </a:ext>
              </a:extLst>
            </p:cNvPr>
            <p:cNvCxnSpPr>
              <a:cxnSpLocks/>
              <a:stCxn id="118" idx="0"/>
              <a:endCxn id="119" idx="2"/>
            </p:cNvCxnSpPr>
            <p:nvPr/>
          </p:nvCxnSpPr>
          <p:spPr>
            <a:xfrm flipV="1">
              <a:off x="3423012" y="1249546"/>
              <a:ext cx="0" cy="11758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859144E7-2733-4E15-85FD-71F4A381820C}"/>
                </a:ext>
              </a:extLst>
            </p:cNvPr>
            <p:cNvSpPr/>
            <p:nvPr/>
          </p:nvSpPr>
          <p:spPr>
            <a:xfrm>
              <a:off x="595411" y="2592657"/>
              <a:ext cx="2721092" cy="51957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Concat(encoded, aligned,</a:t>
              </a:r>
            </a:p>
            <a:p>
              <a:pPr algn="ctr"/>
              <a:r>
                <a:rPr lang="en-US" altLang="zh-CN" sz="1050" dirty="0"/>
                <a:t>encode*aligned,</a:t>
              </a:r>
            </a:p>
            <a:p>
              <a:pPr algn="ctr"/>
              <a:r>
                <a:rPr lang="en-US" altLang="zh-CN" sz="1050" dirty="0"/>
                <a:t>encoded-aligned)</a:t>
              </a:r>
              <a:endParaRPr lang="zh-CN" altLang="en-US" sz="1050" dirty="0"/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4923F4DB-AFDA-4FFF-AE3D-64D91FFEFA9E}"/>
                </a:ext>
              </a:extLst>
            </p:cNvPr>
            <p:cNvCxnSpPr>
              <a:cxnSpLocks/>
              <a:endCxn id="131" idx="2"/>
            </p:cNvCxnSpPr>
            <p:nvPr/>
          </p:nvCxnSpPr>
          <p:spPr>
            <a:xfrm flipH="1" flipV="1">
              <a:off x="1955957" y="3112235"/>
              <a:ext cx="1" cy="1011088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5B672092-4593-4663-AE20-39EB98867D86}"/>
                </a:ext>
              </a:extLst>
            </p:cNvPr>
            <p:cNvCxnSpPr>
              <a:cxnSpLocks/>
              <a:stCxn id="38" idx="0"/>
              <a:endCxn id="131" idx="2"/>
            </p:cNvCxnSpPr>
            <p:nvPr/>
          </p:nvCxnSpPr>
          <p:spPr>
            <a:xfrm flipH="1" flipV="1">
              <a:off x="1955957" y="3112235"/>
              <a:ext cx="867389" cy="23698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79FE4E48-E0FA-4FA0-8323-77ED31E45E3C}"/>
                </a:ext>
              </a:extLst>
            </p:cNvPr>
            <p:cNvSpPr/>
            <p:nvPr/>
          </p:nvSpPr>
          <p:spPr>
            <a:xfrm>
              <a:off x="595411" y="2289593"/>
              <a:ext cx="2721089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Multi-head Self-attention</a:t>
              </a:r>
              <a:endParaRPr lang="zh-CN" altLang="en-US" sz="1050" dirty="0"/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5E2A7A74-94CA-458E-BD85-ACEE2E9EC2EB}"/>
                </a:ext>
              </a:extLst>
            </p:cNvPr>
            <p:cNvSpPr/>
            <p:nvPr/>
          </p:nvSpPr>
          <p:spPr>
            <a:xfrm>
              <a:off x="595410" y="1982387"/>
              <a:ext cx="1338668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AvgPooling</a:t>
              </a:r>
              <a:endParaRPr lang="zh-CN" altLang="en-US" sz="1050" dirty="0"/>
            </a:p>
          </p:txBody>
        </p:sp>
        <p:sp>
          <p:nvSpPr>
            <p:cNvPr id="150" name="矩形: 圆角 149">
              <a:extLst>
                <a:ext uri="{FF2B5EF4-FFF2-40B4-BE49-F238E27FC236}">
                  <a16:creationId xmlns:a16="http://schemas.microsoft.com/office/drawing/2014/main" id="{3FC4A908-63C2-430E-9C00-F185B4CE7AA9}"/>
                </a:ext>
              </a:extLst>
            </p:cNvPr>
            <p:cNvSpPr/>
            <p:nvPr/>
          </p:nvSpPr>
          <p:spPr>
            <a:xfrm>
              <a:off x="1982110" y="1986136"/>
              <a:ext cx="1338668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MaxPooling</a:t>
              </a:r>
              <a:endParaRPr lang="zh-CN" altLang="en-US" sz="1050" dirty="0"/>
            </a:p>
          </p:txBody>
        </p: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11C3FA40-468F-4248-AFCE-3EEA1F4EBD9B}"/>
                </a:ext>
              </a:extLst>
            </p:cNvPr>
            <p:cNvCxnSpPr>
              <a:cxnSpLocks/>
              <a:stCxn id="131" idx="0"/>
              <a:endCxn id="146" idx="2"/>
            </p:cNvCxnSpPr>
            <p:nvPr/>
          </p:nvCxnSpPr>
          <p:spPr>
            <a:xfrm flipH="1" flipV="1">
              <a:off x="1955956" y="2476430"/>
              <a:ext cx="1" cy="11622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D83C5474-3CCE-453B-B712-DDDF87DFF41D}"/>
                </a:ext>
              </a:extLst>
            </p:cNvPr>
            <p:cNvCxnSpPr>
              <a:cxnSpLocks/>
              <a:stCxn id="146" idx="0"/>
              <a:endCxn id="148" idx="2"/>
            </p:cNvCxnSpPr>
            <p:nvPr/>
          </p:nvCxnSpPr>
          <p:spPr>
            <a:xfrm flipH="1" flipV="1">
              <a:off x="1264744" y="2169224"/>
              <a:ext cx="691212" cy="12036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36DCDFAE-1EC9-4EF0-8804-692E8B99A681}"/>
                </a:ext>
              </a:extLst>
            </p:cNvPr>
            <p:cNvCxnSpPr>
              <a:cxnSpLocks/>
              <a:stCxn id="146" idx="0"/>
              <a:endCxn id="150" idx="2"/>
            </p:cNvCxnSpPr>
            <p:nvPr/>
          </p:nvCxnSpPr>
          <p:spPr>
            <a:xfrm flipV="1">
              <a:off x="1955956" y="2172973"/>
              <a:ext cx="695488" cy="11662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矩形: 圆角 166">
              <a:extLst>
                <a:ext uri="{FF2B5EF4-FFF2-40B4-BE49-F238E27FC236}">
                  <a16:creationId xmlns:a16="http://schemas.microsoft.com/office/drawing/2014/main" id="{1B948174-CF2D-4CBA-AA63-D08BFB32C75D}"/>
                </a:ext>
              </a:extLst>
            </p:cNvPr>
            <p:cNvSpPr/>
            <p:nvPr/>
          </p:nvSpPr>
          <p:spPr>
            <a:xfrm>
              <a:off x="3541498" y="4611208"/>
              <a:ext cx="1198623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q1 (word)</a:t>
              </a:r>
              <a:endParaRPr lang="zh-CN" altLang="en-US" sz="1050" dirty="0"/>
            </a:p>
          </p:txBody>
        </p:sp>
        <p:sp>
          <p:nvSpPr>
            <p:cNvPr id="168" name="矩形: 圆角 167">
              <a:extLst>
                <a:ext uri="{FF2B5EF4-FFF2-40B4-BE49-F238E27FC236}">
                  <a16:creationId xmlns:a16="http://schemas.microsoft.com/office/drawing/2014/main" id="{3C57F2E0-465F-41CC-B1B8-AD307C2CC1CB}"/>
                </a:ext>
              </a:extLst>
            </p:cNvPr>
            <p:cNvSpPr/>
            <p:nvPr/>
          </p:nvSpPr>
          <p:spPr>
            <a:xfrm>
              <a:off x="3537583" y="4305877"/>
              <a:ext cx="2725005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Given Embedding + </a:t>
              </a:r>
              <a:r>
                <a:rPr lang="en-US" altLang="zh-CN" sz="1050" dirty="0" err="1"/>
                <a:t>GloVe</a:t>
              </a:r>
              <a:r>
                <a:rPr lang="en-US" altLang="zh-CN" sz="1050" dirty="0"/>
                <a:t> (fixed + unfixed)</a:t>
              </a:r>
              <a:endParaRPr lang="zh-CN" altLang="en-US" sz="1050" dirty="0"/>
            </a:p>
          </p:txBody>
        </p:sp>
        <p:sp>
          <p:nvSpPr>
            <p:cNvPr id="170" name="矩形: 圆角 169">
              <a:extLst>
                <a:ext uri="{FF2B5EF4-FFF2-40B4-BE49-F238E27FC236}">
                  <a16:creationId xmlns:a16="http://schemas.microsoft.com/office/drawing/2014/main" id="{69186FA4-E4DB-45FD-9452-05BB539570C0}"/>
                </a:ext>
              </a:extLst>
            </p:cNvPr>
            <p:cNvSpPr/>
            <p:nvPr/>
          </p:nvSpPr>
          <p:spPr>
            <a:xfrm>
              <a:off x="3537222" y="3345475"/>
              <a:ext cx="986312" cy="537110"/>
            </a:xfrm>
            <a:prstGeom prst="roundRect">
              <a:avLst>
                <a:gd name="adj" fmla="val 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Soft attention alignment</a:t>
              </a:r>
              <a:endParaRPr lang="zh-CN" altLang="en-US" sz="1050" dirty="0"/>
            </a:p>
          </p:txBody>
        </p: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DEF90220-15D1-4773-BCCD-4CFA407AA008}"/>
                </a:ext>
              </a:extLst>
            </p:cNvPr>
            <p:cNvCxnSpPr>
              <a:cxnSpLocks/>
              <a:stCxn id="167" idx="0"/>
            </p:cNvCxnSpPr>
            <p:nvPr/>
          </p:nvCxnSpPr>
          <p:spPr>
            <a:xfrm flipV="1">
              <a:off x="4140809" y="4492714"/>
              <a:ext cx="0" cy="11849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1A24C79E-4CAF-4A51-8FEC-253465272CD8}"/>
                </a:ext>
              </a:extLst>
            </p:cNvPr>
            <p:cNvCxnSpPr>
              <a:cxnSpLocks/>
              <a:endCxn id="170" idx="2"/>
            </p:cNvCxnSpPr>
            <p:nvPr/>
          </p:nvCxnSpPr>
          <p:spPr>
            <a:xfrm flipH="1" flipV="1">
              <a:off x="4030378" y="3882585"/>
              <a:ext cx="867389" cy="23698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057311F6-C56C-452D-B50D-A9F172BA6989}"/>
                </a:ext>
              </a:extLst>
            </p:cNvPr>
            <p:cNvSpPr/>
            <p:nvPr/>
          </p:nvSpPr>
          <p:spPr>
            <a:xfrm>
              <a:off x="5063966" y="4611208"/>
              <a:ext cx="1198623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q2 (word)</a:t>
              </a:r>
              <a:endParaRPr lang="zh-CN" altLang="en-US" sz="1050" dirty="0"/>
            </a:p>
          </p:txBody>
        </p: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11309A16-DAAC-4695-AE20-3E577DE3A453}"/>
                </a:ext>
              </a:extLst>
            </p:cNvPr>
            <p:cNvCxnSpPr>
              <a:cxnSpLocks/>
              <a:stCxn id="174" idx="0"/>
            </p:cNvCxnSpPr>
            <p:nvPr/>
          </p:nvCxnSpPr>
          <p:spPr>
            <a:xfrm flipV="1">
              <a:off x="5663278" y="4492714"/>
              <a:ext cx="0" cy="11849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: 圆角 175">
              <a:extLst>
                <a:ext uri="{FF2B5EF4-FFF2-40B4-BE49-F238E27FC236}">
                  <a16:creationId xmlns:a16="http://schemas.microsoft.com/office/drawing/2014/main" id="{399CC46D-D904-4656-A5ED-EE3267049FDF}"/>
                </a:ext>
              </a:extLst>
            </p:cNvPr>
            <p:cNvSpPr/>
            <p:nvPr/>
          </p:nvSpPr>
          <p:spPr>
            <a:xfrm>
              <a:off x="3537220" y="2588908"/>
              <a:ext cx="2721092" cy="51957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Concat(encoded, aligned,</a:t>
              </a:r>
            </a:p>
            <a:p>
              <a:pPr algn="ctr"/>
              <a:r>
                <a:rPr lang="en-US" altLang="zh-CN" sz="1050" dirty="0"/>
                <a:t>encode*aligned,</a:t>
              </a:r>
            </a:p>
            <a:p>
              <a:pPr algn="ctr"/>
              <a:r>
                <a:rPr lang="en-US" altLang="zh-CN" sz="1050" dirty="0"/>
                <a:t>encoded-aligned)</a:t>
              </a:r>
              <a:endParaRPr lang="zh-CN" altLang="en-US" sz="1050" dirty="0"/>
            </a:p>
          </p:txBody>
        </p: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753A3AD3-D6A0-4E0A-97D7-616FE903F711}"/>
                </a:ext>
              </a:extLst>
            </p:cNvPr>
            <p:cNvCxnSpPr>
              <a:cxnSpLocks/>
              <a:endCxn id="176" idx="2"/>
            </p:cNvCxnSpPr>
            <p:nvPr/>
          </p:nvCxnSpPr>
          <p:spPr>
            <a:xfrm flipH="1" flipV="1">
              <a:off x="4897766" y="3108486"/>
              <a:ext cx="1" cy="1011088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5BC716BB-9EFE-49EC-B754-7CA6218F04C3}"/>
                </a:ext>
              </a:extLst>
            </p:cNvPr>
            <p:cNvCxnSpPr>
              <a:cxnSpLocks/>
              <a:stCxn id="170" idx="0"/>
              <a:endCxn id="176" idx="2"/>
            </p:cNvCxnSpPr>
            <p:nvPr/>
          </p:nvCxnSpPr>
          <p:spPr>
            <a:xfrm flipV="1">
              <a:off x="4030378" y="3108486"/>
              <a:ext cx="867388" cy="23698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21A16D99-E9CA-4901-9298-2AB2C3198527}"/>
                </a:ext>
              </a:extLst>
            </p:cNvPr>
            <p:cNvSpPr/>
            <p:nvPr/>
          </p:nvSpPr>
          <p:spPr>
            <a:xfrm>
              <a:off x="3537220" y="2285844"/>
              <a:ext cx="2721089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Multi-head Self-attention</a:t>
              </a:r>
              <a:endParaRPr lang="zh-CN" altLang="en-US" sz="1050" dirty="0"/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5266636C-74B9-40D5-9D28-DE2F0CF240CE}"/>
                </a:ext>
              </a:extLst>
            </p:cNvPr>
            <p:cNvSpPr/>
            <p:nvPr/>
          </p:nvSpPr>
          <p:spPr>
            <a:xfrm>
              <a:off x="3537219" y="1978638"/>
              <a:ext cx="1338668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AvgPooling</a:t>
              </a:r>
              <a:endParaRPr lang="zh-CN" altLang="en-US" sz="1050" dirty="0"/>
            </a:p>
          </p:txBody>
        </p:sp>
        <p:sp>
          <p:nvSpPr>
            <p:cNvPr id="182" name="矩形: 圆角 181">
              <a:extLst>
                <a:ext uri="{FF2B5EF4-FFF2-40B4-BE49-F238E27FC236}">
                  <a16:creationId xmlns:a16="http://schemas.microsoft.com/office/drawing/2014/main" id="{8CF96DEE-09D6-47B6-A8BF-144384DFD202}"/>
                </a:ext>
              </a:extLst>
            </p:cNvPr>
            <p:cNvSpPr/>
            <p:nvPr/>
          </p:nvSpPr>
          <p:spPr>
            <a:xfrm>
              <a:off x="4923919" y="1982387"/>
              <a:ext cx="1338668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MaxPooling</a:t>
              </a:r>
              <a:endParaRPr lang="zh-CN" altLang="en-US" sz="1050" dirty="0"/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B9D16EEA-D271-41FC-891E-C595E389FD36}"/>
                </a:ext>
              </a:extLst>
            </p:cNvPr>
            <p:cNvCxnSpPr>
              <a:cxnSpLocks/>
              <a:stCxn id="176" idx="0"/>
              <a:endCxn id="180" idx="2"/>
            </p:cNvCxnSpPr>
            <p:nvPr/>
          </p:nvCxnSpPr>
          <p:spPr>
            <a:xfrm flipH="1" flipV="1">
              <a:off x="4897765" y="2472681"/>
              <a:ext cx="1" cy="11622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E20F11CB-2541-4F3B-A890-00789087AFF2}"/>
                </a:ext>
              </a:extLst>
            </p:cNvPr>
            <p:cNvCxnSpPr>
              <a:cxnSpLocks/>
              <a:stCxn id="180" idx="0"/>
              <a:endCxn id="181" idx="2"/>
            </p:cNvCxnSpPr>
            <p:nvPr/>
          </p:nvCxnSpPr>
          <p:spPr>
            <a:xfrm flipH="1" flipV="1">
              <a:off x="4206553" y="2165475"/>
              <a:ext cx="691212" cy="12036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E5AECC6B-C556-46D3-AD4D-2009DFF8850F}"/>
                </a:ext>
              </a:extLst>
            </p:cNvPr>
            <p:cNvCxnSpPr>
              <a:cxnSpLocks/>
              <a:stCxn id="180" idx="0"/>
              <a:endCxn id="182" idx="2"/>
            </p:cNvCxnSpPr>
            <p:nvPr/>
          </p:nvCxnSpPr>
          <p:spPr>
            <a:xfrm flipV="1">
              <a:off x="4897765" y="2169224"/>
              <a:ext cx="695488" cy="11662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CE3EAFA5-FA76-49EF-9DF8-D7C3C7728AFF}"/>
                </a:ext>
              </a:extLst>
            </p:cNvPr>
            <p:cNvCxnSpPr>
              <a:cxnSpLocks/>
              <a:stCxn id="148" idx="0"/>
              <a:endCxn id="111" idx="2"/>
            </p:cNvCxnSpPr>
            <p:nvPr/>
          </p:nvCxnSpPr>
          <p:spPr>
            <a:xfrm flipV="1">
              <a:off x="1264744" y="1858587"/>
              <a:ext cx="2165963" cy="12380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11EF3DA3-1331-43F8-B7A9-73F6C4DA195C}"/>
                </a:ext>
              </a:extLst>
            </p:cNvPr>
            <p:cNvCxnSpPr>
              <a:cxnSpLocks/>
              <a:stCxn id="150" idx="0"/>
              <a:endCxn id="111" idx="2"/>
            </p:cNvCxnSpPr>
            <p:nvPr/>
          </p:nvCxnSpPr>
          <p:spPr>
            <a:xfrm flipV="1">
              <a:off x="2651444" y="1858587"/>
              <a:ext cx="779263" cy="12754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CF66D278-6C82-46F0-AD32-F2CF9F9AF31A}"/>
                </a:ext>
              </a:extLst>
            </p:cNvPr>
            <p:cNvCxnSpPr>
              <a:cxnSpLocks/>
              <a:stCxn id="181" idx="0"/>
              <a:endCxn id="111" idx="2"/>
            </p:cNvCxnSpPr>
            <p:nvPr/>
          </p:nvCxnSpPr>
          <p:spPr>
            <a:xfrm flipH="1" flipV="1">
              <a:off x="3430707" y="1858587"/>
              <a:ext cx="775846" cy="120051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A299EF89-B1DB-4D40-974B-4F1529F813BE}"/>
                </a:ext>
              </a:extLst>
            </p:cNvPr>
            <p:cNvCxnSpPr>
              <a:cxnSpLocks/>
              <a:stCxn id="182" idx="0"/>
              <a:endCxn id="111" idx="2"/>
            </p:cNvCxnSpPr>
            <p:nvPr/>
          </p:nvCxnSpPr>
          <p:spPr>
            <a:xfrm flipH="1" flipV="1">
              <a:off x="3430707" y="1858587"/>
              <a:ext cx="2162546" cy="12380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16C5117-08AF-4AF9-8C35-06827651707C}"/>
                </a:ext>
              </a:extLst>
            </p:cNvPr>
            <p:cNvSpPr txBox="1"/>
            <p:nvPr/>
          </p:nvSpPr>
          <p:spPr>
            <a:xfrm>
              <a:off x="1617585" y="3441815"/>
              <a:ext cx="688009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encoded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CEBC2C55-6F77-4569-86F2-1F728FD9949E}"/>
                </a:ext>
              </a:extLst>
            </p:cNvPr>
            <p:cNvSpPr txBox="1"/>
            <p:nvPr/>
          </p:nvSpPr>
          <p:spPr>
            <a:xfrm>
              <a:off x="2158817" y="3108028"/>
              <a:ext cx="609461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aligned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6D0BDAB0-40A2-4C24-838D-15DA4A6ED874}"/>
                </a:ext>
              </a:extLst>
            </p:cNvPr>
            <p:cNvSpPr txBox="1"/>
            <p:nvPr/>
          </p:nvSpPr>
          <p:spPr>
            <a:xfrm>
              <a:off x="4159341" y="3100985"/>
              <a:ext cx="609461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aligned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CED2C625-3C85-41DF-A065-6A50F26AEE06}"/>
                </a:ext>
              </a:extLst>
            </p:cNvPr>
            <p:cNvSpPr txBox="1"/>
            <p:nvPr/>
          </p:nvSpPr>
          <p:spPr>
            <a:xfrm>
              <a:off x="4567025" y="3457502"/>
              <a:ext cx="688009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encoded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11" name="矩形: 圆角 210">
              <a:extLst>
                <a:ext uri="{FF2B5EF4-FFF2-40B4-BE49-F238E27FC236}">
                  <a16:creationId xmlns:a16="http://schemas.microsoft.com/office/drawing/2014/main" id="{6FE10BDD-A1FC-4015-AAA7-8DEA099F0608}"/>
                </a:ext>
              </a:extLst>
            </p:cNvPr>
            <p:cNvSpPr/>
            <p:nvPr/>
          </p:nvSpPr>
          <p:spPr>
            <a:xfrm>
              <a:off x="595410" y="3999288"/>
              <a:ext cx="2721089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BiGRU</a:t>
              </a:r>
              <a:endParaRPr lang="zh-CN" altLang="en-US" sz="1050" dirty="0"/>
            </a:p>
          </p:txBody>
        </p:sp>
        <p:sp>
          <p:nvSpPr>
            <p:cNvPr id="212" name="矩形: 圆角 211">
              <a:extLst>
                <a:ext uri="{FF2B5EF4-FFF2-40B4-BE49-F238E27FC236}">
                  <a16:creationId xmlns:a16="http://schemas.microsoft.com/office/drawing/2014/main" id="{3C15B99E-B0E9-46F4-A1CC-DCCDFEBFC78E}"/>
                </a:ext>
              </a:extLst>
            </p:cNvPr>
            <p:cNvSpPr/>
            <p:nvPr/>
          </p:nvSpPr>
          <p:spPr>
            <a:xfrm>
              <a:off x="3537220" y="3999288"/>
              <a:ext cx="2721089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BiGRU</a:t>
              </a:r>
              <a:endParaRPr lang="zh-CN" altLang="en-US" sz="1050" dirty="0"/>
            </a:p>
          </p:txBody>
        </p: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065027E6-91EC-458A-8162-10206BA91062}"/>
                </a:ext>
              </a:extLst>
            </p:cNvPr>
            <p:cNvCxnSpPr>
              <a:cxnSpLocks/>
              <a:stCxn id="35" idx="0"/>
              <a:endCxn id="211" idx="2"/>
            </p:cNvCxnSpPr>
            <p:nvPr/>
          </p:nvCxnSpPr>
          <p:spPr>
            <a:xfrm flipH="1" flipV="1">
              <a:off x="1955955" y="4186125"/>
              <a:ext cx="2322" cy="12350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583BE691-7DF3-4A31-85BF-A8FBCA048812}"/>
                </a:ext>
              </a:extLst>
            </p:cNvPr>
            <p:cNvCxnSpPr>
              <a:cxnSpLocks/>
              <a:stCxn id="168" idx="0"/>
              <a:endCxn id="212" idx="2"/>
            </p:cNvCxnSpPr>
            <p:nvPr/>
          </p:nvCxnSpPr>
          <p:spPr>
            <a:xfrm flipH="1" flipV="1">
              <a:off x="4897765" y="4186125"/>
              <a:ext cx="2321" cy="119752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429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CC257A-B6D4-4641-A158-23830FEA901B}"/>
              </a:ext>
            </a:extLst>
          </p:cNvPr>
          <p:cNvGrpSpPr/>
          <p:nvPr/>
        </p:nvGrpSpPr>
        <p:grpSpPr>
          <a:xfrm>
            <a:off x="2161708" y="2099287"/>
            <a:ext cx="2534583" cy="944929"/>
            <a:chOff x="4137974" y="1095080"/>
            <a:chExt cx="3432334" cy="151090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025226F-DF49-4F4A-A19A-FEAB454581D8}"/>
                </a:ext>
              </a:extLst>
            </p:cNvPr>
            <p:cNvSpPr txBox="1"/>
            <p:nvPr/>
          </p:nvSpPr>
          <p:spPr>
            <a:xfrm>
              <a:off x="4337839" y="1272787"/>
              <a:ext cx="3232469" cy="114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模型融合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CDF8BC9-4C56-4C6A-AE36-420840AB506E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1095080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0D1CA8-0325-4FA7-A56B-ABE5984A3BA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2605988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539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3CB3807-BFDB-4573-9D9E-E58F94761E16}"/>
              </a:ext>
            </a:extLst>
          </p:cNvPr>
          <p:cNvSpPr txBox="1"/>
          <p:nvPr/>
        </p:nvSpPr>
        <p:spPr>
          <a:xfrm>
            <a:off x="399292" y="33627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融合策略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652BF4A5-B004-4387-A1BD-1827A5394243}"/>
              </a:ext>
            </a:extLst>
          </p:cNvPr>
          <p:cNvGrpSpPr/>
          <p:nvPr/>
        </p:nvGrpSpPr>
        <p:grpSpPr>
          <a:xfrm>
            <a:off x="510863" y="1002332"/>
            <a:ext cx="5973064" cy="3020268"/>
            <a:chOff x="510863" y="1002332"/>
            <a:chExt cx="5836274" cy="3409474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3332272-2CB5-4A0F-881E-1DACD539EDA3}"/>
                </a:ext>
              </a:extLst>
            </p:cNvPr>
            <p:cNvSpPr/>
            <p:nvPr/>
          </p:nvSpPr>
          <p:spPr>
            <a:xfrm>
              <a:off x="1311078" y="1869021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63D037A-E601-45B8-B8F9-CB7074454475}"/>
                </a:ext>
              </a:extLst>
            </p:cNvPr>
            <p:cNvSpPr/>
            <p:nvPr/>
          </p:nvSpPr>
          <p:spPr>
            <a:xfrm>
              <a:off x="1311077" y="2106578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06D4FA7-6C1D-43CE-A21D-13F0D5C13579}"/>
                </a:ext>
              </a:extLst>
            </p:cNvPr>
            <p:cNvSpPr/>
            <p:nvPr/>
          </p:nvSpPr>
          <p:spPr>
            <a:xfrm>
              <a:off x="1311076" y="2344137"/>
              <a:ext cx="623483" cy="237559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…</a:t>
              </a: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7D6F693-824E-4453-8BD5-DF5C012BEDDA}"/>
                </a:ext>
              </a:extLst>
            </p:cNvPr>
            <p:cNvSpPr/>
            <p:nvPr/>
          </p:nvSpPr>
          <p:spPr>
            <a:xfrm>
              <a:off x="1311076" y="2581696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8AD39D6-E029-41EB-8D3E-400CD99D3F26}"/>
                </a:ext>
              </a:extLst>
            </p:cNvPr>
            <p:cNvSpPr/>
            <p:nvPr/>
          </p:nvSpPr>
          <p:spPr>
            <a:xfrm>
              <a:off x="1311076" y="2819255"/>
              <a:ext cx="623483" cy="237559"/>
            </a:xfrm>
            <a:prstGeom prst="rect">
              <a:avLst/>
            </a:prstGeom>
            <a:solidFill>
              <a:srgbClr val="963334">
                <a:lumMod val="40000"/>
                <a:lumOff val="60000"/>
              </a:srgb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Predict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A270B46-A871-42E9-B000-7E20E4514C62}"/>
                </a:ext>
              </a:extLst>
            </p:cNvPr>
            <p:cNvSpPr/>
            <p:nvPr/>
          </p:nvSpPr>
          <p:spPr>
            <a:xfrm>
              <a:off x="2072359" y="1864491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FE55E75-C259-45DD-A62C-E79B71F69922}"/>
                </a:ext>
              </a:extLst>
            </p:cNvPr>
            <p:cNvSpPr/>
            <p:nvPr/>
          </p:nvSpPr>
          <p:spPr>
            <a:xfrm>
              <a:off x="2072359" y="2102049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77D8C3E-218D-47E1-B208-B761610C8959}"/>
                </a:ext>
              </a:extLst>
            </p:cNvPr>
            <p:cNvSpPr/>
            <p:nvPr/>
          </p:nvSpPr>
          <p:spPr>
            <a:xfrm>
              <a:off x="2072358" y="2339609"/>
              <a:ext cx="623483" cy="237559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…</a:t>
              </a: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46AD141-F3E2-4A7A-8E5B-4F190CAFF1AD}"/>
                </a:ext>
              </a:extLst>
            </p:cNvPr>
            <p:cNvSpPr/>
            <p:nvPr/>
          </p:nvSpPr>
          <p:spPr>
            <a:xfrm>
              <a:off x="2072356" y="2577166"/>
              <a:ext cx="623483" cy="237559"/>
            </a:xfrm>
            <a:prstGeom prst="rect">
              <a:avLst/>
            </a:prstGeom>
            <a:solidFill>
              <a:srgbClr val="963334">
                <a:lumMod val="40000"/>
                <a:lumOff val="60000"/>
              </a:srgb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Predict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05ED761-EA78-480F-9C72-B41DCB241D02}"/>
                </a:ext>
              </a:extLst>
            </p:cNvPr>
            <p:cNvSpPr/>
            <p:nvPr/>
          </p:nvSpPr>
          <p:spPr>
            <a:xfrm>
              <a:off x="2072356" y="2814725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816C9B5-CA5F-435F-94AC-753337E14BEF}"/>
                </a:ext>
              </a:extLst>
            </p:cNvPr>
            <p:cNvSpPr/>
            <p:nvPr/>
          </p:nvSpPr>
          <p:spPr>
            <a:xfrm>
              <a:off x="2832244" y="1864491"/>
              <a:ext cx="623483" cy="237559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…</a:t>
              </a: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97A8B7C-995D-4A6B-9CE2-CFDA5A27F77F}"/>
                </a:ext>
              </a:extLst>
            </p:cNvPr>
            <p:cNvSpPr/>
            <p:nvPr/>
          </p:nvSpPr>
          <p:spPr>
            <a:xfrm>
              <a:off x="2832243" y="2102049"/>
              <a:ext cx="623483" cy="237559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…</a:t>
              </a: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9338555-2621-4D1D-99BD-D778235FC710}"/>
                </a:ext>
              </a:extLst>
            </p:cNvPr>
            <p:cNvSpPr/>
            <p:nvPr/>
          </p:nvSpPr>
          <p:spPr>
            <a:xfrm>
              <a:off x="2832242" y="2339609"/>
              <a:ext cx="623483" cy="237559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…</a:t>
              </a: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E837EEA-6883-4ADF-80C4-47FCA9354B8E}"/>
                </a:ext>
              </a:extLst>
            </p:cNvPr>
            <p:cNvSpPr/>
            <p:nvPr/>
          </p:nvSpPr>
          <p:spPr>
            <a:xfrm>
              <a:off x="2832242" y="2577166"/>
              <a:ext cx="623483" cy="237559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…</a:t>
              </a: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ECBDD32-7B1B-4450-8241-90272100CD36}"/>
                </a:ext>
              </a:extLst>
            </p:cNvPr>
            <p:cNvSpPr/>
            <p:nvPr/>
          </p:nvSpPr>
          <p:spPr>
            <a:xfrm>
              <a:off x="2832242" y="2814725"/>
              <a:ext cx="623483" cy="237559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…</a:t>
              </a: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F274278-EEB1-4C5D-B6A3-389CF05FBCEA}"/>
                </a:ext>
              </a:extLst>
            </p:cNvPr>
            <p:cNvSpPr/>
            <p:nvPr/>
          </p:nvSpPr>
          <p:spPr>
            <a:xfrm>
              <a:off x="3602153" y="1861490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kumimoji="0" lang="zh-CN" alt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2B8ABA3-C094-41DA-918F-54D7B0831042}"/>
                </a:ext>
              </a:extLst>
            </p:cNvPr>
            <p:cNvSpPr/>
            <p:nvPr/>
          </p:nvSpPr>
          <p:spPr>
            <a:xfrm>
              <a:off x="3602153" y="2099048"/>
              <a:ext cx="623483" cy="237559"/>
            </a:xfrm>
            <a:prstGeom prst="rect">
              <a:avLst/>
            </a:prstGeom>
            <a:solidFill>
              <a:srgbClr val="963334">
                <a:lumMod val="40000"/>
                <a:lumOff val="60000"/>
              </a:srgb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Predict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A3F8E57-9232-4C60-8334-D3CB9156FC30}"/>
                </a:ext>
              </a:extLst>
            </p:cNvPr>
            <p:cNvSpPr/>
            <p:nvPr/>
          </p:nvSpPr>
          <p:spPr>
            <a:xfrm>
              <a:off x="3602152" y="2336607"/>
              <a:ext cx="623483" cy="237559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…</a:t>
              </a: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8BD9017-AD8C-44EE-8B67-6D0291A0696F}"/>
                </a:ext>
              </a:extLst>
            </p:cNvPr>
            <p:cNvSpPr/>
            <p:nvPr/>
          </p:nvSpPr>
          <p:spPr>
            <a:xfrm>
              <a:off x="3602151" y="2574165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E8C1DCBB-A0CE-4460-889C-95C7F6ECA7A2}"/>
                </a:ext>
              </a:extLst>
            </p:cNvPr>
            <p:cNvSpPr/>
            <p:nvPr/>
          </p:nvSpPr>
          <p:spPr>
            <a:xfrm>
              <a:off x="3602151" y="2811725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B107C671-D720-4000-8F30-9DF5F005BB21}"/>
                </a:ext>
              </a:extLst>
            </p:cNvPr>
            <p:cNvSpPr/>
            <p:nvPr/>
          </p:nvSpPr>
          <p:spPr>
            <a:xfrm>
              <a:off x="4362036" y="1869021"/>
              <a:ext cx="623483" cy="237559"/>
            </a:xfrm>
            <a:prstGeom prst="rect">
              <a:avLst/>
            </a:prstGeom>
            <a:solidFill>
              <a:srgbClr val="963334">
                <a:lumMod val="40000"/>
                <a:lumOff val="60000"/>
              </a:srgb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Predict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09A1361-F187-4C17-AE88-EC2394F6840E}"/>
                </a:ext>
              </a:extLst>
            </p:cNvPr>
            <p:cNvSpPr/>
            <p:nvPr/>
          </p:nvSpPr>
          <p:spPr>
            <a:xfrm>
              <a:off x="4362035" y="2106578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34A0FAA-7D2F-4AA2-852F-8E292FD5CB6A}"/>
                </a:ext>
              </a:extLst>
            </p:cNvPr>
            <p:cNvSpPr/>
            <p:nvPr/>
          </p:nvSpPr>
          <p:spPr>
            <a:xfrm>
              <a:off x="4362034" y="2344137"/>
              <a:ext cx="623483" cy="237559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…</a:t>
              </a: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171B8AC9-0ED1-4B41-BCD0-3D802C416717}"/>
                </a:ext>
              </a:extLst>
            </p:cNvPr>
            <p:cNvSpPr/>
            <p:nvPr/>
          </p:nvSpPr>
          <p:spPr>
            <a:xfrm>
              <a:off x="4362033" y="2581696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9A6BE6C-D4CB-484A-B206-658ADA59B761}"/>
                </a:ext>
              </a:extLst>
            </p:cNvPr>
            <p:cNvSpPr/>
            <p:nvPr/>
          </p:nvSpPr>
          <p:spPr>
            <a:xfrm>
              <a:off x="4362033" y="2819255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9888156-EF66-4049-8F1D-324E8E2B2A82}"/>
                </a:ext>
              </a:extLst>
            </p:cNvPr>
            <p:cNvSpPr/>
            <p:nvPr/>
          </p:nvSpPr>
          <p:spPr>
            <a:xfrm>
              <a:off x="510863" y="1861489"/>
              <a:ext cx="623483" cy="11877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vert="vert27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Training Data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628F85B-A3F8-4ED4-BA03-12DE41639F0D}"/>
                </a:ext>
              </a:extLst>
            </p:cNvPr>
            <p:cNvSpPr/>
            <p:nvPr/>
          </p:nvSpPr>
          <p:spPr>
            <a:xfrm>
              <a:off x="510863" y="3258823"/>
              <a:ext cx="623483" cy="7968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vert="vert27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Test Data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4CE7BA37-25E9-4350-9EC4-52406A684A54}"/>
                </a:ext>
              </a:extLst>
            </p:cNvPr>
            <p:cNvSpPr/>
            <p:nvPr/>
          </p:nvSpPr>
          <p:spPr>
            <a:xfrm>
              <a:off x="1311076" y="3258823"/>
              <a:ext cx="623483" cy="796842"/>
            </a:xfrm>
            <a:prstGeom prst="rect">
              <a:avLst/>
            </a:prstGeom>
            <a:solidFill>
              <a:srgbClr val="8B81D2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Predict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F8B125A-F6B4-4CA7-A84D-C62272BD5878}"/>
                </a:ext>
              </a:extLst>
            </p:cNvPr>
            <p:cNvSpPr/>
            <p:nvPr/>
          </p:nvSpPr>
          <p:spPr>
            <a:xfrm>
              <a:off x="2072355" y="3258823"/>
              <a:ext cx="623483" cy="796842"/>
            </a:xfrm>
            <a:prstGeom prst="rect">
              <a:avLst/>
            </a:prstGeom>
            <a:solidFill>
              <a:srgbClr val="8B81D2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Predict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424D34C-62C8-41BA-BD79-3FAACEB65A8C}"/>
                </a:ext>
              </a:extLst>
            </p:cNvPr>
            <p:cNvSpPr/>
            <p:nvPr/>
          </p:nvSpPr>
          <p:spPr>
            <a:xfrm>
              <a:off x="2832241" y="3258823"/>
              <a:ext cx="623483" cy="796842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…</a:t>
              </a: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C162376-2213-4E53-8ED1-BC6B0C73604A}"/>
                </a:ext>
              </a:extLst>
            </p:cNvPr>
            <p:cNvSpPr/>
            <p:nvPr/>
          </p:nvSpPr>
          <p:spPr>
            <a:xfrm>
              <a:off x="3602151" y="3258823"/>
              <a:ext cx="623483" cy="796842"/>
            </a:xfrm>
            <a:prstGeom prst="rect">
              <a:avLst/>
            </a:prstGeom>
            <a:solidFill>
              <a:srgbClr val="8B81D2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Predict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B1064F89-0872-4101-B62D-7DB4C8175350}"/>
                </a:ext>
              </a:extLst>
            </p:cNvPr>
            <p:cNvSpPr/>
            <p:nvPr/>
          </p:nvSpPr>
          <p:spPr>
            <a:xfrm>
              <a:off x="4362033" y="3258823"/>
              <a:ext cx="623483" cy="796842"/>
            </a:xfrm>
            <a:prstGeom prst="rect">
              <a:avLst/>
            </a:prstGeom>
            <a:solidFill>
              <a:srgbClr val="8B81D2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Predict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B1F9E91-8D5D-4C37-83FA-866649566ADA}"/>
                </a:ext>
              </a:extLst>
            </p:cNvPr>
            <p:cNvSpPr/>
            <p:nvPr/>
          </p:nvSpPr>
          <p:spPr>
            <a:xfrm>
              <a:off x="5510690" y="3258824"/>
              <a:ext cx="623483" cy="796842"/>
            </a:xfrm>
            <a:prstGeom prst="rect">
              <a:avLst/>
            </a:prstGeom>
            <a:solidFill>
              <a:srgbClr val="8B81D2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9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Predicts</a:t>
              </a:r>
              <a:endPara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6D2B2D9D-5A11-4C4E-B496-4CB2BE088179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4985515" y="3657245"/>
              <a:ext cx="525174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3888D49-E2AE-4EF3-8C3A-F6513538F505}"/>
                </a:ext>
              </a:extLst>
            </p:cNvPr>
            <p:cNvSpPr txBox="1"/>
            <p:nvPr/>
          </p:nvSpPr>
          <p:spPr>
            <a:xfrm>
              <a:off x="4942680" y="3420749"/>
              <a:ext cx="568009" cy="214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average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0B16C16-BB90-4DD8-BF83-95FD5F18B3E9}"/>
                </a:ext>
              </a:extLst>
            </p:cNvPr>
            <p:cNvCxnSpPr>
              <a:cxnSpLocks/>
            </p:cNvCxnSpPr>
            <p:nvPr/>
          </p:nvCxnSpPr>
          <p:spPr>
            <a:xfrm>
              <a:off x="510863" y="1432639"/>
              <a:ext cx="583627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2E8AA1CF-32C6-4D58-83A7-F6510E1F6BB1}"/>
                </a:ext>
              </a:extLst>
            </p:cNvPr>
            <p:cNvCxnSpPr>
              <a:cxnSpLocks/>
            </p:cNvCxnSpPr>
            <p:nvPr/>
          </p:nvCxnSpPr>
          <p:spPr>
            <a:xfrm>
              <a:off x="5159234" y="1002332"/>
              <a:ext cx="0" cy="34049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AE83E8DE-A4C2-4974-829D-0C8176BE906A}"/>
                </a:ext>
              </a:extLst>
            </p:cNvPr>
            <p:cNvSpPr txBox="1"/>
            <p:nvPr/>
          </p:nvSpPr>
          <p:spPr>
            <a:xfrm>
              <a:off x="1892048" y="1002332"/>
              <a:ext cx="2190867" cy="32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Out of fold (10 fold)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F7643028-D0C6-4E81-91DB-835A2750B78C}"/>
                </a:ext>
              </a:extLst>
            </p:cNvPr>
            <p:cNvSpPr/>
            <p:nvPr/>
          </p:nvSpPr>
          <p:spPr>
            <a:xfrm>
              <a:off x="5268275" y="1002332"/>
              <a:ext cx="1078862" cy="3281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Blending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A554FA5-E327-4AEF-9A62-6AB43FC31343}"/>
                </a:ext>
              </a:extLst>
            </p:cNvPr>
            <p:cNvSpPr txBox="1"/>
            <p:nvPr/>
          </p:nvSpPr>
          <p:spPr>
            <a:xfrm>
              <a:off x="1343154" y="4176249"/>
              <a:ext cx="512408" cy="235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Fold1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2DAF4388-8D1F-457C-B4E8-08FF67A0B710}"/>
                </a:ext>
              </a:extLst>
            </p:cNvPr>
            <p:cNvSpPr txBox="1"/>
            <p:nvPr/>
          </p:nvSpPr>
          <p:spPr>
            <a:xfrm>
              <a:off x="2092464" y="4176249"/>
              <a:ext cx="512408" cy="235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Fold2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66C6880B-E047-4A9E-A406-9940B73B9D46}"/>
                </a:ext>
              </a:extLst>
            </p:cNvPr>
            <p:cNvSpPr txBox="1"/>
            <p:nvPr/>
          </p:nvSpPr>
          <p:spPr>
            <a:xfrm>
              <a:off x="2997017" y="4171745"/>
              <a:ext cx="287078" cy="235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1E1C695-9627-467A-8E1C-661CBF628212}"/>
                </a:ext>
              </a:extLst>
            </p:cNvPr>
            <p:cNvSpPr txBox="1"/>
            <p:nvPr/>
          </p:nvSpPr>
          <p:spPr>
            <a:xfrm>
              <a:off x="3645031" y="4171745"/>
              <a:ext cx="512408" cy="235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Fold9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135F58C-8DE2-46EC-B1CA-835D4D3AA4FE}"/>
                </a:ext>
              </a:extLst>
            </p:cNvPr>
            <p:cNvSpPr txBox="1"/>
            <p:nvPr/>
          </p:nvSpPr>
          <p:spPr>
            <a:xfrm>
              <a:off x="4381074" y="4171745"/>
              <a:ext cx="588494" cy="235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Fold10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0B7BFF50-20D7-411C-9C27-1C88BDB2339B}"/>
                </a:ext>
              </a:extLst>
            </p:cNvPr>
            <p:cNvSpPr txBox="1"/>
            <p:nvPr/>
          </p:nvSpPr>
          <p:spPr>
            <a:xfrm>
              <a:off x="5498988" y="4176985"/>
              <a:ext cx="848145" cy="21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Predictions</a:t>
              </a: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F7C82847-D92C-4DEE-AAAE-CBA1C4016BD5}"/>
                </a:ext>
              </a:extLst>
            </p:cNvPr>
            <p:cNvSpPr txBox="1"/>
            <p:nvPr/>
          </p:nvSpPr>
          <p:spPr>
            <a:xfrm>
              <a:off x="2077709" y="1526466"/>
              <a:ext cx="619221" cy="22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Model2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6E1B11B1-2C73-4A2D-983C-106736F240AB}"/>
                </a:ext>
              </a:extLst>
            </p:cNvPr>
            <p:cNvSpPr txBox="1"/>
            <p:nvPr/>
          </p:nvSpPr>
          <p:spPr>
            <a:xfrm>
              <a:off x="2987482" y="1526305"/>
              <a:ext cx="281225" cy="22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839709AC-34F5-4FE7-BC03-30B1F51F297C}"/>
                </a:ext>
              </a:extLst>
            </p:cNvPr>
            <p:cNvSpPr txBox="1"/>
            <p:nvPr/>
          </p:nvSpPr>
          <p:spPr>
            <a:xfrm>
              <a:off x="3604662" y="1524347"/>
              <a:ext cx="619221" cy="22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Model9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F9632D57-E917-4937-8EA1-C98E7B81FA1B}"/>
                </a:ext>
              </a:extLst>
            </p:cNvPr>
            <p:cNvSpPr txBox="1"/>
            <p:nvPr/>
          </p:nvSpPr>
          <p:spPr>
            <a:xfrm>
              <a:off x="4352944" y="1532556"/>
              <a:ext cx="690917" cy="22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Model10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B85EB4A-434C-4208-B438-3FB66BDEA347}"/>
                </a:ext>
              </a:extLst>
            </p:cNvPr>
            <p:cNvSpPr txBox="1"/>
            <p:nvPr/>
          </p:nvSpPr>
          <p:spPr>
            <a:xfrm>
              <a:off x="1324388" y="1532558"/>
              <a:ext cx="619221" cy="22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Model1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435ACE4-BE0E-41F4-A199-EB9A91353F8C}"/>
              </a:ext>
            </a:extLst>
          </p:cNvPr>
          <p:cNvSpPr txBox="1"/>
          <p:nvPr/>
        </p:nvSpPr>
        <p:spPr>
          <a:xfrm>
            <a:off x="550672" y="4322618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0.8532</a:t>
            </a:r>
            <a:r>
              <a:rPr lang="zh-CN" altLang="en-US" b="1" dirty="0"/>
              <a:t> </a:t>
            </a:r>
            <a:r>
              <a:rPr lang="en-US" altLang="zh-CN" b="1" dirty="0"/>
              <a:t>(</a:t>
            </a:r>
            <a:r>
              <a:rPr lang="zh-CN" altLang="en-US" b="1" dirty="0"/>
              <a:t>单模最高分数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7A2CAB-1B21-4078-99A1-0232F71D7FE0}"/>
              </a:ext>
            </a:extLst>
          </p:cNvPr>
          <p:cNvSpPr/>
          <p:nvPr/>
        </p:nvSpPr>
        <p:spPr>
          <a:xfrm>
            <a:off x="3730817" y="4327581"/>
            <a:ext cx="2640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0.8737</a:t>
            </a:r>
            <a:r>
              <a:rPr lang="zh-CN" altLang="en-US" b="1" dirty="0"/>
              <a:t> </a:t>
            </a:r>
            <a:r>
              <a:rPr lang="en-US" altLang="zh-CN" b="1" dirty="0"/>
              <a:t>(</a:t>
            </a:r>
            <a:r>
              <a:rPr lang="zh-CN" altLang="en-US" b="1" dirty="0"/>
              <a:t>融合后</a:t>
            </a:r>
            <a:r>
              <a:rPr lang="en-US" altLang="zh-CN" b="1" dirty="0"/>
              <a:t>A</a:t>
            </a:r>
            <a:r>
              <a:rPr lang="zh-CN" altLang="en-US" b="1" dirty="0"/>
              <a:t>榜分数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DCF2E75-86D8-440B-BBEB-85C37A9377B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035648" y="4507284"/>
            <a:ext cx="695169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8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CC257A-B6D4-4641-A158-23830FEA901B}"/>
              </a:ext>
            </a:extLst>
          </p:cNvPr>
          <p:cNvGrpSpPr/>
          <p:nvPr/>
        </p:nvGrpSpPr>
        <p:grpSpPr>
          <a:xfrm>
            <a:off x="2161708" y="2099287"/>
            <a:ext cx="2534583" cy="944929"/>
            <a:chOff x="4137974" y="1095080"/>
            <a:chExt cx="3432334" cy="151090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025226F-DF49-4F4A-A19A-FEAB454581D8}"/>
                </a:ext>
              </a:extLst>
            </p:cNvPr>
            <p:cNvSpPr txBox="1"/>
            <p:nvPr/>
          </p:nvSpPr>
          <p:spPr>
            <a:xfrm>
              <a:off x="4337839" y="1272787"/>
              <a:ext cx="3232469" cy="114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CDF8BC9-4C56-4C6A-AE36-420840AB506E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1095080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0D1CA8-0325-4FA7-A56B-ABE5984A3BA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2605988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45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FF97888-58B7-4EA6-8BA9-ECFAD40DE6E0}"/>
              </a:ext>
            </a:extLst>
          </p:cNvPr>
          <p:cNvSpPr/>
          <p:nvPr/>
        </p:nvSpPr>
        <p:spPr>
          <a:xfrm>
            <a:off x="623468" y="598767"/>
            <a:ext cx="1338829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4510AB-0754-45BA-9E83-0B185AA7ADB4}"/>
              </a:ext>
            </a:extLst>
          </p:cNvPr>
          <p:cNvSpPr txBox="1"/>
          <p:nvPr/>
        </p:nvSpPr>
        <p:spPr>
          <a:xfrm>
            <a:off x="3228875" y="1203640"/>
            <a:ext cx="22339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总体框架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878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2B0E45-7395-4C7D-A913-E5A1685BF278}"/>
              </a:ext>
            </a:extLst>
          </p:cNvPr>
          <p:cNvSpPr txBox="1"/>
          <p:nvPr/>
        </p:nvSpPr>
        <p:spPr>
          <a:xfrm>
            <a:off x="1014005" y="2407419"/>
            <a:ext cx="518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，无特征，无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Stacking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849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E07EDF6-FE7F-4E3A-A2C3-6DC7D199DC86}"/>
              </a:ext>
            </a:extLst>
          </p:cNvPr>
          <p:cNvSpPr txBox="1"/>
          <p:nvPr/>
        </p:nvSpPr>
        <p:spPr>
          <a:xfrm>
            <a:off x="1279424" y="2137210"/>
            <a:ext cx="3582712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由于数据脱敏，无法尝试 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SOTA 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altLang="zh-CN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人工特征工程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传统模型</a:t>
            </a:r>
            <a:endParaRPr lang="en-US" altLang="zh-CN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altLang="zh-CN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其他融合方式，例如：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Stacking</a:t>
            </a:r>
            <a:endParaRPr lang="zh-CN" alt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BC7D51-92A8-4953-A96B-8B375B70E82C}"/>
              </a:ext>
            </a:extLst>
          </p:cNvPr>
          <p:cNvSpPr txBox="1"/>
          <p:nvPr/>
        </p:nvSpPr>
        <p:spPr>
          <a:xfrm>
            <a:off x="556149" y="570617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2246510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0">
            <a:extLst>
              <a:ext uri="{FF2B5EF4-FFF2-40B4-BE49-F238E27FC236}">
                <a16:creationId xmlns:a16="http://schemas.microsoft.com/office/drawing/2014/main" id="{93B9A29C-AB2D-458C-AC83-C45554A56F90}"/>
              </a:ext>
            </a:extLst>
          </p:cNvPr>
          <p:cNvSpPr txBox="1">
            <a:spLocks/>
          </p:cNvSpPr>
          <p:nvPr/>
        </p:nvSpPr>
        <p:spPr>
          <a:xfrm>
            <a:off x="1436594" y="1618719"/>
            <a:ext cx="3810000" cy="11581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" sz="7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55A70D-9B1C-41DF-BF63-7271F584B1B8}"/>
              </a:ext>
            </a:extLst>
          </p:cNvPr>
          <p:cNvSpPr/>
          <p:nvPr/>
        </p:nvSpPr>
        <p:spPr>
          <a:xfrm>
            <a:off x="1064028" y="3414964"/>
            <a:ext cx="5043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Work Sans"/>
              </a:rPr>
              <a:t>湖人总冠军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Work Sans"/>
              </a:rPr>
              <a:t>@InplusLab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CC257A-B6D4-4641-A158-23830FEA901B}"/>
              </a:ext>
            </a:extLst>
          </p:cNvPr>
          <p:cNvGrpSpPr/>
          <p:nvPr/>
        </p:nvGrpSpPr>
        <p:grpSpPr>
          <a:xfrm>
            <a:off x="2161708" y="2099287"/>
            <a:ext cx="2534583" cy="1449967"/>
            <a:chOff x="4137974" y="1095080"/>
            <a:chExt cx="3432334" cy="231844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025226F-DF49-4F4A-A19A-FEAB454581D8}"/>
                </a:ext>
              </a:extLst>
            </p:cNvPr>
            <p:cNvSpPr txBox="1"/>
            <p:nvPr/>
          </p:nvSpPr>
          <p:spPr>
            <a:xfrm>
              <a:off x="4337839" y="1272787"/>
              <a:ext cx="3232469" cy="2140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团队介绍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CDF8BC9-4C56-4C6A-AE36-420840AB506E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1095080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0D1CA8-0325-4FA7-A56B-ABE5984A3BA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2605988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235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6857978-3797-41E6-85E7-000551E70D41}"/>
              </a:ext>
            </a:extLst>
          </p:cNvPr>
          <p:cNvSpPr txBox="1"/>
          <p:nvPr/>
        </p:nvSpPr>
        <p:spPr>
          <a:xfrm>
            <a:off x="556149" y="570617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成员介绍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4979BF5-DE80-4552-8767-7A3794B29822}"/>
              </a:ext>
            </a:extLst>
          </p:cNvPr>
          <p:cNvGrpSpPr/>
          <p:nvPr/>
        </p:nvGrpSpPr>
        <p:grpSpPr>
          <a:xfrm>
            <a:off x="1139021" y="3834760"/>
            <a:ext cx="4579957" cy="433969"/>
            <a:chOff x="598386" y="3267781"/>
            <a:chExt cx="3328655" cy="34356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EB661DA-3E46-4B45-A5CB-1906B82CABD2}"/>
                </a:ext>
              </a:extLst>
            </p:cNvPr>
            <p:cNvSpPr/>
            <p:nvPr/>
          </p:nvSpPr>
          <p:spPr>
            <a:xfrm>
              <a:off x="598386" y="3270221"/>
              <a:ext cx="1166381" cy="34112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  <a:sym typeface="微软雅黑"/>
                </a:rPr>
                <a:t>郑万山（队长）</a:t>
              </a:r>
              <a:endParaRPr lang="en-US" altLang="zh-CN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微软雅黑"/>
              </a:endParaRPr>
            </a:p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  <a:sym typeface="微软雅黑 Light"/>
                </a:rPr>
                <a:t>中山</a:t>
              </a:r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/>
                  <a:sym typeface="微软雅黑 Light"/>
                </a:rPr>
                <a:t>大学</a:t>
              </a:r>
              <a:r>
                <a:rPr lang="en-US" altLang="zh-CN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/>
                  <a:sym typeface="微软雅黑 Light"/>
                </a:rPr>
                <a:t>-</a:t>
              </a:r>
              <a:r>
                <a:rPr lang="en-US" altLang="zh-CN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  <a:sym typeface="微软雅黑"/>
                </a:rPr>
                <a:t>InplusLab</a:t>
              </a:r>
              <a:endPara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微软雅黑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625F008-C9EC-4E83-A1D1-FB3B57A2A0CD}"/>
                </a:ext>
              </a:extLst>
            </p:cNvPr>
            <p:cNvSpPr/>
            <p:nvPr/>
          </p:nvSpPr>
          <p:spPr>
            <a:xfrm>
              <a:off x="2760660" y="3267781"/>
              <a:ext cx="1166381" cy="34112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  <a:sym typeface="微软雅黑 Light"/>
                </a:rPr>
                <a:t>肖小粤</a:t>
              </a:r>
              <a:endParaRPr lang="en-US" altLang="zh-CN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微软雅黑 Light"/>
              </a:endParaRPr>
            </a:p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  <a:sym typeface="微软雅黑 Light"/>
                </a:rPr>
                <a:t>中山大学</a:t>
              </a:r>
              <a:r>
                <a:rPr lang="en-US" altLang="zh-CN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  <a:sym typeface="微软雅黑 Light"/>
                </a:rPr>
                <a:t>-InplusLab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22F6AB24-C939-45B3-9DC6-E708A7694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719" y="1661690"/>
            <a:ext cx="1589447" cy="153587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2472425-42E7-41C4-BD5E-2BB16C90D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831" y="1661690"/>
            <a:ext cx="1589447" cy="153587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2578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AEA21592-157C-455D-95F4-70D7D5BF0767}"/>
              </a:ext>
            </a:extLst>
          </p:cNvPr>
          <p:cNvSpPr txBox="1"/>
          <p:nvPr/>
        </p:nvSpPr>
        <p:spPr>
          <a:xfrm>
            <a:off x="298799" y="1827095"/>
            <a:ext cx="6260401" cy="214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ICC        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“达观杯”文本智能处理挑战赛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/3216</a:t>
            </a: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BDCI             2018 CCF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基金间的相关性预测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nd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/1229</a:t>
            </a: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MCM/ICM    2016,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美国大学生数学建模大赛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二等奖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BDCI             2016 CCF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客户用电异常行为分析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二等奖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Kaggle          TalkingData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AdTracking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Fraud Detection Challenge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Kaggle          Toxic Comment Classification Challenge   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铜牌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ICC         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精品旅游服务成单预测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优胜奖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ATEC      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蚂蚁金服人工智能大赛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Top 10</a:t>
            </a: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BDCI             2017 CCF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企业经营退出风险预测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Top 10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52BF58-E250-4868-A006-2A4B95694790}"/>
              </a:ext>
            </a:extLst>
          </p:cNvPr>
          <p:cNvSpPr txBox="1"/>
          <p:nvPr/>
        </p:nvSpPr>
        <p:spPr>
          <a:xfrm>
            <a:off x="556149" y="570617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团队成绩</a:t>
            </a:r>
          </a:p>
        </p:txBody>
      </p:sp>
    </p:spTree>
    <p:extLst>
      <p:ext uri="{BB962C8B-B14F-4D97-AF65-F5344CB8AC3E}">
        <p14:creationId xmlns:p14="http://schemas.microsoft.com/office/powerpoint/2010/main" val="304420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CC257A-B6D4-4641-A158-23830FEA901B}"/>
              </a:ext>
            </a:extLst>
          </p:cNvPr>
          <p:cNvGrpSpPr/>
          <p:nvPr/>
        </p:nvGrpSpPr>
        <p:grpSpPr>
          <a:xfrm>
            <a:off x="2161708" y="2099287"/>
            <a:ext cx="2534583" cy="944929"/>
            <a:chOff x="4137974" y="1095080"/>
            <a:chExt cx="3432334" cy="151090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025226F-DF49-4F4A-A19A-FEAB454581D8}"/>
                </a:ext>
              </a:extLst>
            </p:cNvPr>
            <p:cNvSpPr txBox="1"/>
            <p:nvPr/>
          </p:nvSpPr>
          <p:spPr>
            <a:xfrm>
              <a:off x="4337839" y="1272787"/>
              <a:ext cx="3232469" cy="114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赛题分析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CDF8BC9-4C56-4C6A-AE36-420840AB506E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1095080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0D1CA8-0325-4FA7-A56B-ABE5984A3BA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2605988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56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660587" y="1226424"/>
            <a:ext cx="3441387" cy="344681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任务：判断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两个问句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之间的语义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是否等价</a:t>
            </a:r>
            <a:endParaRPr lang="e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6831FA1-9866-4DD9-8F01-82E2A8903732}"/>
                  </a:ext>
                </a:extLst>
              </p:cNvPr>
              <p:cNvSpPr/>
              <p:nvPr/>
            </p:nvSpPr>
            <p:spPr>
              <a:xfrm>
                <a:off x="2266566" y="3676112"/>
                <a:ext cx="2324867" cy="48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𝑭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f>
                      <m:f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zh-CN" altLang="en-US" sz="16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𝒑𝒓𝒆𝒄𝒊𝒔𝒊𝒐𝒏</m:t>
                        </m:r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∗</m:t>
                        </m:r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𝒓𝒆𝒄𝒂𝒍𝒍</m:t>
                        </m:r>
                      </m:num>
                      <m:den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𝒑𝒓𝒆𝒄𝒊𝒔𝒊𝒐𝒏</m:t>
                        </m:r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𝒓𝒆𝒄𝒂𝒍𝒍</m:t>
                        </m:r>
                      </m:den>
                    </m:f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6831FA1-9866-4DD9-8F01-82E2A8903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66" y="3676112"/>
                <a:ext cx="2324867" cy="481927"/>
              </a:xfrm>
              <a:prstGeom prst="rect">
                <a:avLst/>
              </a:prstGeom>
              <a:blipFill>
                <a:blip r:embed="rId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60586" y="3763186"/>
            <a:ext cx="1000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评价指标：</a:t>
            </a:r>
            <a:endParaRPr lang="e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5F21FC-9DF5-49BE-A28A-158EBC8F8EA5}"/>
              </a:ext>
            </a:extLst>
          </p:cNvPr>
          <p:cNvSpPr txBox="1"/>
          <p:nvPr/>
        </p:nvSpPr>
        <p:spPr>
          <a:xfrm>
            <a:off x="399292" y="33627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赛题任务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26902D1-7C05-4E82-97A4-647ED7F2B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972084"/>
              </p:ext>
            </p:extLst>
          </p:nvPr>
        </p:nvGraphicFramePr>
        <p:xfrm>
          <a:off x="735400" y="1747111"/>
          <a:ext cx="3441388" cy="13380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0347">
                  <a:extLst>
                    <a:ext uri="{9D8B030D-6E8A-4147-A177-3AD203B41FA5}">
                      <a16:colId xmlns:a16="http://schemas.microsoft.com/office/drawing/2014/main" val="3081981983"/>
                    </a:ext>
                  </a:extLst>
                </a:gridCol>
                <a:gridCol w="860347">
                  <a:extLst>
                    <a:ext uri="{9D8B030D-6E8A-4147-A177-3AD203B41FA5}">
                      <a16:colId xmlns:a16="http://schemas.microsoft.com/office/drawing/2014/main" val="835827962"/>
                    </a:ext>
                  </a:extLst>
                </a:gridCol>
                <a:gridCol w="860347">
                  <a:extLst>
                    <a:ext uri="{9D8B030D-6E8A-4147-A177-3AD203B41FA5}">
                      <a16:colId xmlns:a16="http://schemas.microsoft.com/office/drawing/2014/main" val="4104629876"/>
                    </a:ext>
                  </a:extLst>
                </a:gridCol>
                <a:gridCol w="860347">
                  <a:extLst>
                    <a:ext uri="{9D8B030D-6E8A-4147-A177-3AD203B41FA5}">
                      <a16:colId xmlns:a16="http://schemas.microsoft.com/office/drawing/2014/main" val="885994546"/>
                    </a:ext>
                  </a:extLst>
                </a:gridCol>
              </a:tblGrid>
              <a:tr h="31455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问句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问句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727206"/>
                  </a:ext>
                </a:extLst>
              </a:tr>
              <a:tr h="314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552455"/>
                  </a:ext>
                </a:extLst>
              </a:tr>
              <a:tr h="470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W106264 W106315 W100323 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13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C100800 C102221 C101975 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13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W107170 W101597 W101396 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13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C100291 C101643 C100114 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10886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47AB568-5F0A-412D-ABB1-0F00CBEA9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856850"/>
              </p:ext>
            </p:extLst>
          </p:nvPr>
        </p:nvGraphicFramePr>
        <p:xfrm>
          <a:off x="5024231" y="1747115"/>
          <a:ext cx="1097280" cy="1338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081981983"/>
                    </a:ext>
                  </a:extLst>
                </a:gridCol>
              </a:tblGrid>
              <a:tr h="7205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标签（是否等价）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727206"/>
                  </a:ext>
                </a:extLst>
              </a:tr>
              <a:tr h="617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0886"/>
                  </a:ext>
                </a:extLst>
              </a:tr>
            </a:tbl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02263247-2E0D-48AF-B939-699132C4E340}"/>
              </a:ext>
            </a:extLst>
          </p:cNvPr>
          <p:cNvSpPr/>
          <p:nvPr/>
        </p:nvSpPr>
        <p:spPr>
          <a:xfrm flipV="1">
            <a:off x="4358740" y="2471998"/>
            <a:ext cx="482138" cy="800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DC5B96-52A2-4D27-B4CA-D96CC6A29C17}"/>
              </a:ext>
            </a:extLst>
          </p:cNvPr>
          <p:cNvSpPr txBox="1"/>
          <p:nvPr/>
        </p:nvSpPr>
        <p:spPr>
          <a:xfrm>
            <a:off x="4367112" y="221038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CC257A-B6D4-4641-A158-23830FEA901B}"/>
              </a:ext>
            </a:extLst>
          </p:cNvPr>
          <p:cNvGrpSpPr/>
          <p:nvPr/>
        </p:nvGrpSpPr>
        <p:grpSpPr>
          <a:xfrm>
            <a:off x="2161708" y="2099287"/>
            <a:ext cx="2534583" cy="944929"/>
            <a:chOff x="4137974" y="1095080"/>
            <a:chExt cx="3432334" cy="151090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025226F-DF49-4F4A-A19A-FEAB454581D8}"/>
                </a:ext>
              </a:extLst>
            </p:cNvPr>
            <p:cNvSpPr txBox="1"/>
            <p:nvPr/>
          </p:nvSpPr>
          <p:spPr>
            <a:xfrm>
              <a:off x="4337839" y="1272787"/>
              <a:ext cx="3232469" cy="114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总体框架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CDF8BC9-4C56-4C6A-AE36-420840AB506E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1095080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0D1CA8-0325-4FA7-A56B-ABE5984A3BA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2605988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1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>
            <a:extLst>
              <a:ext uri="{FF2B5EF4-FFF2-40B4-BE49-F238E27FC236}">
                <a16:creationId xmlns:a16="http://schemas.microsoft.com/office/drawing/2014/main" id="{6B02B9D6-7F20-4F9C-A237-6D110A8137E4}"/>
              </a:ext>
            </a:extLst>
          </p:cNvPr>
          <p:cNvSpPr txBox="1"/>
          <p:nvPr/>
        </p:nvSpPr>
        <p:spPr>
          <a:xfrm>
            <a:off x="399292" y="33627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模型架构</a:t>
            </a:r>
          </a:p>
        </p:txBody>
      </p:sp>
      <p:sp>
        <p:nvSpPr>
          <p:cNvPr id="221" name="圆角矩形 3">
            <a:extLst>
              <a:ext uri="{FF2B5EF4-FFF2-40B4-BE49-F238E27FC236}">
                <a16:creationId xmlns:a16="http://schemas.microsoft.com/office/drawing/2014/main" id="{D3687420-1350-481F-970D-C953FD0F02F1}"/>
              </a:ext>
            </a:extLst>
          </p:cNvPr>
          <p:cNvSpPr/>
          <p:nvPr/>
        </p:nvSpPr>
        <p:spPr>
          <a:xfrm>
            <a:off x="626630" y="1969764"/>
            <a:ext cx="5563095" cy="1558453"/>
          </a:xfrm>
          <a:prstGeom prst="roundRect">
            <a:avLst/>
          </a:prstGeom>
          <a:noFill/>
          <a:ln w="15875" cap="flat" cmpd="sng" algn="ctr">
            <a:solidFill>
              <a:srgbClr val="3A81BA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DDD344D2-CC5B-4D8F-BD3D-81FC447E5DA7}"/>
              </a:ext>
            </a:extLst>
          </p:cNvPr>
          <p:cNvCxnSpPr>
            <a:cxnSpLocks/>
          </p:cNvCxnSpPr>
          <p:nvPr/>
        </p:nvCxnSpPr>
        <p:spPr>
          <a:xfrm flipH="1">
            <a:off x="3322597" y="1721798"/>
            <a:ext cx="6225" cy="1806419"/>
          </a:xfrm>
          <a:prstGeom prst="line">
            <a:avLst/>
          </a:prstGeom>
          <a:noFill/>
          <a:ln w="9525" cap="flat" cmpd="sng" algn="ctr">
            <a:solidFill>
              <a:srgbClr val="D89F39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0E6DF414-EA2F-486E-9B5A-B1A906E92C20}"/>
              </a:ext>
            </a:extLst>
          </p:cNvPr>
          <p:cNvCxnSpPr>
            <a:cxnSpLocks/>
          </p:cNvCxnSpPr>
          <p:nvPr/>
        </p:nvCxnSpPr>
        <p:spPr>
          <a:xfrm>
            <a:off x="5175612" y="1695255"/>
            <a:ext cx="10008" cy="1815062"/>
          </a:xfrm>
          <a:prstGeom prst="line">
            <a:avLst/>
          </a:prstGeom>
          <a:noFill/>
          <a:ln w="9525" cap="flat" cmpd="sng" algn="ctr">
            <a:solidFill>
              <a:srgbClr val="D89F39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BD306D80-5535-4C34-BCFD-8C57C78C9496}"/>
              </a:ext>
            </a:extLst>
          </p:cNvPr>
          <p:cNvCxnSpPr/>
          <p:nvPr/>
        </p:nvCxnSpPr>
        <p:spPr>
          <a:xfrm>
            <a:off x="744746" y="1882803"/>
            <a:ext cx="5486624" cy="0"/>
          </a:xfrm>
          <a:prstGeom prst="line">
            <a:avLst/>
          </a:prstGeom>
          <a:noFill/>
          <a:ln w="9525" cap="flat" cmpd="sng" algn="ctr">
            <a:solidFill>
              <a:srgbClr val="D89F39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7CB1A541-C945-4FCD-97A2-060356FBF8E8}"/>
              </a:ext>
            </a:extLst>
          </p:cNvPr>
          <p:cNvSpPr txBox="1"/>
          <p:nvPr/>
        </p:nvSpPr>
        <p:spPr>
          <a:xfrm>
            <a:off x="1768019" y="1607634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219170">
              <a:defRPr/>
            </a:pPr>
            <a:r>
              <a:rPr lang="en-US" altLang="zh-CN" sz="11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Embedding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1CD8298B-CD65-4C78-A271-CEFC20CD577D}"/>
              </a:ext>
            </a:extLst>
          </p:cNvPr>
          <p:cNvSpPr txBox="1"/>
          <p:nvPr/>
        </p:nvSpPr>
        <p:spPr>
          <a:xfrm>
            <a:off x="3952312" y="1619816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Model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C067BA92-7751-4968-BE50-1F33B9DEED51}"/>
              </a:ext>
            </a:extLst>
          </p:cNvPr>
          <p:cNvSpPr txBox="1"/>
          <p:nvPr/>
        </p:nvSpPr>
        <p:spPr>
          <a:xfrm>
            <a:off x="5488214" y="1619816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Task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</p:txBody>
      </p: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92408A2B-AE53-4006-B1A9-AE8D9F29D1FB}"/>
              </a:ext>
            </a:extLst>
          </p:cNvPr>
          <p:cNvCxnSpPr/>
          <p:nvPr/>
        </p:nvCxnSpPr>
        <p:spPr>
          <a:xfrm flipH="1">
            <a:off x="1161189" y="1977412"/>
            <a:ext cx="14381" cy="1558453"/>
          </a:xfrm>
          <a:prstGeom prst="line">
            <a:avLst/>
          </a:prstGeom>
          <a:noFill/>
          <a:ln w="9525" cap="flat" cmpd="sng" algn="ctr">
            <a:solidFill>
              <a:srgbClr val="3A81BA"/>
            </a:solidFill>
            <a:prstDash val="sysDot"/>
          </a:ln>
          <a:effectLst/>
        </p:spPr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7582A3B-FC65-4785-BDB9-478189D2F1FC}"/>
              </a:ext>
            </a:extLst>
          </p:cNvPr>
          <p:cNvSpPr txBox="1"/>
          <p:nvPr/>
        </p:nvSpPr>
        <p:spPr>
          <a:xfrm>
            <a:off x="744746" y="2176980"/>
            <a:ext cx="3257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深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度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学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习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模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型</a:t>
            </a: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466F738E-5437-4D00-B363-207D48BDBBC1}"/>
              </a:ext>
            </a:extLst>
          </p:cNvPr>
          <p:cNvSpPr/>
          <p:nvPr/>
        </p:nvSpPr>
        <p:spPr>
          <a:xfrm>
            <a:off x="1872146" y="2367619"/>
            <a:ext cx="1338946" cy="263665"/>
          </a:xfrm>
          <a:prstGeom prst="rect">
            <a:avLst/>
          </a:prstGeom>
          <a:solidFill>
            <a:srgbClr val="8B81D2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Given Embedding</a:t>
            </a:r>
            <a:endParaRPr kumimoji="0" lang="zh-CN" altLang="en-US" sz="105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1347D0A1-8C8A-4B9D-AAFE-190B88F8D879}"/>
              </a:ext>
            </a:extLst>
          </p:cNvPr>
          <p:cNvSpPr/>
          <p:nvPr/>
        </p:nvSpPr>
        <p:spPr>
          <a:xfrm>
            <a:off x="1872146" y="2882002"/>
            <a:ext cx="1338946" cy="263665"/>
          </a:xfrm>
          <a:prstGeom prst="rect">
            <a:avLst/>
          </a:prstGeom>
          <a:solidFill>
            <a:srgbClr val="8B81D2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/>
              </a:rPr>
              <a:t>GloVe</a:t>
            </a:r>
            <a:endParaRPr kumimoji="0" lang="zh-CN" altLang="en-US" sz="105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A36103EC-680E-4770-BEB4-8588D850F998}"/>
              </a:ext>
            </a:extLst>
          </p:cNvPr>
          <p:cNvSpPr/>
          <p:nvPr/>
        </p:nvSpPr>
        <p:spPr>
          <a:xfrm>
            <a:off x="3815121" y="2089536"/>
            <a:ext cx="912698" cy="263665"/>
          </a:xfrm>
          <a:prstGeom prst="rect">
            <a:avLst/>
          </a:prstGeom>
          <a:solidFill>
            <a:srgbClr val="963334">
              <a:lumMod val="40000"/>
              <a:lumOff val="60000"/>
            </a:srgbClr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/>
              </a:rPr>
              <a:t>RCNN</a:t>
            </a:r>
            <a:endParaRPr kumimoji="0" lang="zh-CN" altLang="en-US" sz="105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7B74D180-7B58-42F7-BAA6-8481A6CAF43C}"/>
              </a:ext>
            </a:extLst>
          </p:cNvPr>
          <p:cNvSpPr/>
          <p:nvPr/>
        </p:nvSpPr>
        <p:spPr>
          <a:xfrm>
            <a:off x="3805269" y="2431673"/>
            <a:ext cx="923916" cy="263665"/>
          </a:xfrm>
          <a:prstGeom prst="rect">
            <a:avLst/>
          </a:prstGeom>
          <a:solidFill>
            <a:srgbClr val="963334">
              <a:lumMod val="40000"/>
              <a:lumOff val="60000"/>
            </a:srgbClr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DecAtt</a:t>
            </a:r>
            <a:endParaRPr kumimoji="0" lang="zh-CN" altLang="en-US" sz="105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2B84BCCE-5D74-4656-8762-BF6EEA957F4B}"/>
              </a:ext>
            </a:extLst>
          </p:cNvPr>
          <p:cNvSpPr/>
          <p:nvPr/>
        </p:nvSpPr>
        <p:spPr>
          <a:xfrm>
            <a:off x="3797369" y="2774497"/>
            <a:ext cx="931816" cy="263665"/>
          </a:xfrm>
          <a:prstGeom prst="rect">
            <a:avLst/>
          </a:prstGeom>
          <a:solidFill>
            <a:srgbClr val="963334">
              <a:lumMod val="40000"/>
              <a:lumOff val="60000"/>
            </a:srgbClr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/>
              </a:rPr>
              <a:t>ESIM</a:t>
            </a:r>
            <a:endParaRPr kumimoji="0" lang="zh-CN" altLang="en-US" sz="105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7F342D35-5850-4164-A8E5-4A9D54A2D573}"/>
              </a:ext>
            </a:extLst>
          </p:cNvPr>
          <p:cNvSpPr/>
          <p:nvPr/>
        </p:nvSpPr>
        <p:spPr>
          <a:xfrm>
            <a:off x="3813757" y="3130082"/>
            <a:ext cx="915428" cy="263665"/>
          </a:xfrm>
          <a:prstGeom prst="rect">
            <a:avLst/>
          </a:prstGeom>
          <a:solidFill>
            <a:srgbClr val="963334">
              <a:lumMod val="40000"/>
              <a:lumOff val="60000"/>
            </a:srgbClr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/>
              </a:rPr>
              <a:t>Multi-head</a:t>
            </a:r>
            <a:endParaRPr kumimoji="0" lang="zh-CN" altLang="en-US" sz="105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32630F49-E569-4004-95EE-C1086E796A8F}"/>
              </a:ext>
            </a:extLst>
          </p:cNvPr>
          <p:cNvSpPr/>
          <p:nvPr/>
        </p:nvSpPr>
        <p:spPr>
          <a:xfrm>
            <a:off x="5338830" y="2599146"/>
            <a:ext cx="805638" cy="263665"/>
          </a:xfrm>
          <a:prstGeom prst="rect">
            <a:avLst/>
          </a:prstGeom>
          <a:solidFill>
            <a:srgbClr val="57A7B5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/>
              </a:rPr>
              <a:t>Sigmoid</a:t>
            </a:r>
            <a:endParaRPr kumimoji="0" lang="zh-CN" altLang="en-US" sz="105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EEBEAAC5-B5C1-4EF4-A78C-EA3441572D58}"/>
              </a:ext>
            </a:extLst>
          </p:cNvPr>
          <p:cNvCxnSpPr>
            <a:cxnSpLocks/>
            <a:stCxn id="248" idx="3"/>
            <a:endCxn id="265" idx="1"/>
          </p:cNvCxnSpPr>
          <p:nvPr/>
        </p:nvCxnSpPr>
        <p:spPr>
          <a:xfrm>
            <a:off x="4727819" y="2221369"/>
            <a:ext cx="611011" cy="509610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22CCF8BC-D878-4991-8484-5254DF07F263}"/>
              </a:ext>
            </a:extLst>
          </p:cNvPr>
          <p:cNvCxnSpPr>
            <a:cxnSpLocks/>
            <a:stCxn id="249" idx="3"/>
            <a:endCxn id="265" idx="1"/>
          </p:cNvCxnSpPr>
          <p:nvPr/>
        </p:nvCxnSpPr>
        <p:spPr>
          <a:xfrm>
            <a:off x="4729185" y="2563506"/>
            <a:ext cx="609645" cy="167473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192F53EB-9D3D-4225-99E0-B60A59698335}"/>
              </a:ext>
            </a:extLst>
          </p:cNvPr>
          <p:cNvCxnSpPr>
            <a:cxnSpLocks/>
            <a:stCxn id="250" idx="3"/>
            <a:endCxn id="265" idx="1"/>
          </p:cNvCxnSpPr>
          <p:nvPr/>
        </p:nvCxnSpPr>
        <p:spPr>
          <a:xfrm flipV="1">
            <a:off x="4729185" y="2730979"/>
            <a:ext cx="609645" cy="175351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CC8B36FB-C4F0-415F-8EEA-10627563D3AF}"/>
              </a:ext>
            </a:extLst>
          </p:cNvPr>
          <p:cNvCxnSpPr>
            <a:cxnSpLocks/>
            <a:stCxn id="251" idx="3"/>
            <a:endCxn id="265" idx="1"/>
          </p:cNvCxnSpPr>
          <p:nvPr/>
        </p:nvCxnSpPr>
        <p:spPr>
          <a:xfrm flipV="1">
            <a:off x="4729185" y="2730979"/>
            <a:ext cx="609645" cy="530936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60C97BEE-20D7-4419-9C6D-DD33C024A8EF}"/>
              </a:ext>
            </a:extLst>
          </p:cNvPr>
          <p:cNvSpPr/>
          <p:nvPr/>
        </p:nvSpPr>
        <p:spPr>
          <a:xfrm>
            <a:off x="1281777" y="2369857"/>
            <a:ext cx="422777" cy="263665"/>
          </a:xfrm>
          <a:prstGeom prst="rect">
            <a:avLst/>
          </a:prstGeom>
          <a:solidFill>
            <a:srgbClr val="8B81D2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/>
              </a:rPr>
              <a:t>字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F7A97C4-93EF-4579-9E7D-7FDF4F90A663}"/>
              </a:ext>
            </a:extLst>
          </p:cNvPr>
          <p:cNvSpPr/>
          <p:nvPr/>
        </p:nvSpPr>
        <p:spPr>
          <a:xfrm>
            <a:off x="1281777" y="2882002"/>
            <a:ext cx="422777" cy="263665"/>
          </a:xfrm>
          <a:prstGeom prst="rect">
            <a:avLst/>
          </a:prstGeom>
          <a:solidFill>
            <a:srgbClr val="8B81D2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/>
              </a:rPr>
              <a:t>词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BC2ECF9-3EAC-448D-AB83-4EE4E500C57B}"/>
              </a:ext>
            </a:extLst>
          </p:cNvPr>
          <p:cNvCxnSpPr>
            <a:cxnSpLocks/>
            <a:stCxn id="83" idx="3"/>
            <a:endCxn id="237" idx="1"/>
          </p:cNvCxnSpPr>
          <p:nvPr/>
        </p:nvCxnSpPr>
        <p:spPr>
          <a:xfrm>
            <a:off x="1704554" y="2501690"/>
            <a:ext cx="167592" cy="512145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A692EEA-E856-470B-987E-0EA367093E3F}"/>
              </a:ext>
            </a:extLst>
          </p:cNvPr>
          <p:cNvCxnSpPr>
            <a:cxnSpLocks/>
            <a:stCxn id="83" idx="3"/>
            <a:endCxn id="236" idx="1"/>
          </p:cNvCxnSpPr>
          <p:nvPr/>
        </p:nvCxnSpPr>
        <p:spPr>
          <a:xfrm flipV="1">
            <a:off x="1704554" y="2499452"/>
            <a:ext cx="167592" cy="2238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A7217A-98C1-4681-B87E-1671C6CDEB89}"/>
              </a:ext>
            </a:extLst>
          </p:cNvPr>
          <p:cNvCxnSpPr>
            <a:cxnSpLocks/>
            <a:stCxn id="84" idx="3"/>
            <a:endCxn id="236" idx="1"/>
          </p:cNvCxnSpPr>
          <p:nvPr/>
        </p:nvCxnSpPr>
        <p:spPr>
          <a:xfrm flipV="1">
            <a:off x="1704554" y="2499452"/>
            <a:ext cx="167592" cy="514383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C314629-4D11-4CD6-AE01-6FF197D15BC2}"/>
              </a:ext>
            </a:extLst>
          </p:cNvPr>
          <p:cNvCxnSpPr>
            <a:cxnSpLocks/>
            <a:stCxn id="84" idx="3"/>
            <a:endCxn id="237" idx="1"/>
          </p:cNvCxnSpPr>
          <p:nvPr/>
        </p:nvCxnSpPr>
        <p:spPr>
          <a:xfrm>
            <a:off x="1704554" y="3013835"/>
            <a:ext cx="167592" cy="0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01AE2D23-FFB0-4B3D-A3F8-FB635E16868A}"/>
              </a:ext>
            </a:extLst>
          </p:cNvPr>
          <p:cNvCxnSpPr>
            <a:cxnSpLocks/>
            <a:stCxn id="236" idx="3"/>
            <a:endCxn id="248" idx="1"/>
          </p:cNvCxnSpPr>
          <p:nvPr/>
        </p:nvCxnSpPr>
        <p:spPr>
          <a:xfrm flipV="1">
            <a:off x="3211092" y="2221369"/>
            <a:ext cx="604029" cy="278083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B4B88351-31F9-4E01-8330-749B2728B7A9}"/>
              </a:ext>
            </a:extLst>
          </p:cNvPr>
          <p:cNvCxnSpPr>
            <a:cxnSpLocks/>
            <a:stCxn id="236" idx="3"/>
            <a:endCxn id="249" idx="1"/>
          </p:cNvCxnSpPr>
          <p:nvPr/>
        </p:nvCxnSpPr>
        <p:spPr>
          <a:xfrm>
            <a:off x="3211092" y="2499452"/>
            <a:ext cx="594177" cy="64054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B9382EC-7D65-437C-8415-A27F86A64B9C}"/>
              </a:ext>
            </a:extLst>
          </p:cNvPr>
          <p:cNvCxnSpPr>
            <a:cxnSpLocks/>
            <a:stCxn id="236" idx="3"/>
            <a:endCxn id="250" idx="1"/>
          </p:cNvCxnSpPr>
          <p:nvPr/>
        </p:nvCxnSpPr>
        <p:spPr>
          <a:xfrm>
            <a:off x="3211092" y="2499452"/>
            <a:ext cx="586277" cy="406878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DFE25E-A439-49A7-970C-4BA38A4FF8FB}"/>
              </a:ext>
            </a:extLst>
          </p:cNvPr>
          <p:cNvCxnSpPr>
            <a:cxnSpLocks/>
            <a:stCxn id="236" idx="3"/>
            <a:endCxn id="251" idx="1"/>
          </p:cNvCxnSpPr>
          <p:nvPr/>
        </p:nvCxnSpPr>
        <p:spPr>
          <a:xfrm>
            <a:off x="3211092" y="2499452"/>
            <a:ext cx="602665" cy="762463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3385DCF-EB36-49AD-B35F-09B5D68BFA7D}"/>
              </a:ext>
            </a:extLst>
          </p:cNvPr>
          <p:cNvCxnSpPr>
            <a:cxnSpLocks/>
            <a:stCxn id="237" idx="3"/>
            <a:endCxn id="248" idx="1"/>
          </p:cNvCxnSpPr>
          <p:nvPr/>
        </p:nvCxnSpPr>
        <p:spPr>
          <a:xfrm flipV="1">
            <a:off x="3211092" y="2221369"/>
            <a:ext cx="604029" cy="792466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F685A3A-ADCC-4FDD-AE5E-ED886894BAB8}"/>
              </a:ext>
            </a:extLst>
          </p:cNvPr>
          <p:cNvCxnSpPr>
            <a:cxnSpLocks/>
            <a:stCxn id="237" idx="3"/>
            <a:endCxn id="249" idx="1"/>
          </p:cNvCxnSpPr>
          <p:nvPr/>
        </p:nvCxnSpPr>
        <p:spPr>
          <a:xfrm flipV="1">
            <a:off x="3211092" y="2563506"/>
            <a:ext cx="594177" cy="450329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C286FBE7-2C45-438E-AA0D-59AC73113203}"/>
              </a:ext>
            </a:extLst>
          </p:cNvPr>
          <p:cNvCxnSpPr>
            <a:cxnSpLocks/>
            <a:stCxn id="237" idx="3"/>
            <a:endCxn id="250" idx="1"/>
          </p:cNvCxnSpPr>
          <p:nvPr/>
        </p:nvCxnSpPr>
        <p:spPr>
          <a:xfrm flipV="1">
            <a:off x="3211092" y="2906330"/>
            <a:ext cx="586277" cy="107505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99E514A4-BFAB-4D75-B257-71160FE4298D}"/>
              </a:ext>
            </a:extLst>
          </p:cNvPr>
          <p:cNvCxnSpPr>
            <a:cxnSpLocks/>
            <a:stCxn id="237" idx="3"/>
            <a:endCxn id="251" idx="1"/>
          </p:cNvCxnSpPr>
          <p:nvPr/>
        </p:nvCxnSpPr>
        <p:spPr>
          <a:xfrm>
            <a:off x="3211092" y="3013835"/>
            <a:ext cx="602665" cy="248080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0804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1216</Words>
  <Application>Microsoft Office PowerPoint</Application>
  <PresentationFormat>自定义</PresentationFormat>
  <Paragraphs>271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Wingdings</vt:lpstr>
      <vt:lpstr>宋体</vt:lpstr>
      <vt:lpstr>微软雅黑</vt:lpstr>
      <vt:lpstr>Work Sans</vt:lpstr>
      <vt:lpstr>Arial</vt:lpstr>
      <vt:lpstr>Cambria Math</vt:lpstr>
      <vt:lpstr>微软雅黑 Light</vt:lpstr>
      <vt:lpstr>等线</vt:lpstr>
      <vt:lpstr>等线 Light</vt:lpstr>
      <vt:lpstr>Office 主题​​</vt:lpstr>
      <vt:lpstr>基于多注意力机制模型融合的句子间语义匹配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“达观杯”文本智能处理挑战赛  init队解决方案</dc:title>
  <cp:lastModifiedBy>Shawn</cp:lastModifiedBy>
  <cp:revision>514</cp:revision>
  <dcterms:modified xsi:type="dcterms:W3CDTF">2018-11-30T02:43:57Z</dcterms:modified>
</cp:coreProperties>
</file>