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7" r:id="rId4"/>
    <p:sldId id="285" r:id="rId5"/>
    <p:sldId id="269" r:id="rId6"/>
    <p:sldId id="278" r:id="rId7"/>
    <p:sldId id="298" r:id="rId8"/>
    <p:sldId id="286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84" r:id="rId20"/>
    <p:sldId id="28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566" userDrawn="1">
          <p15:clr>
            <a:srgbClr val="A4A3A4"/>
          </p15:clr>
        </p15:guide>
        <p15:guide id="2" pos="5654" userDrawn="1">
          <p15:clr>
            <a:srgbClr val="A4A3A4"/>
          </p15:clr>
        </p15:guide>
        <p15:guide id="3" pos="756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F65"/>
    <a:srgbClr val="287184"/>
    <a:srgbClr val="89A67A"/>
    <a:srgbClr val="E49B35"/>
    <a:srgbClr val="508799"/>
    <a:srgbClr val="ED7167"/>
    <a:srgbClr val="ED6E64"/>
    <a:srgbClr val="D57053"/>
    <a:srgbClr val="EBCEBC"/>
    <a:srgbClr val="EBD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4" autoAdjust="0"/>
    <p:restoredTop sz="94660"/>
  </p:normalViewPr>
  <p:slideViewPr>
    <p:cSldViewPr snapToGrid="0">
      <p:cViewPr>
        <p:scale>
          <a:sx n="66" d="100"/>
          <a:sy n="66" d="100"/>
        </p:scale>
        <p:origin x="-780" y="-210"/>
      </p:cViewPr>
      <p:guideLst>
        <p:guide orient="horz" pos="3566"/>
        <p:guide orient="horz" pos="867"/>
        <p:guide pos="5654"/>
        <p:guide pos="7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6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05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73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05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43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412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90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65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2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86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0778-D782-46AB-918C-02950C9E19C4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3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/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TextBox 40"/>
          <p:cNvSpPr txBox="1"/>
          <p:nvPr/>
        </p:nvSpPr>
        <p:spPr>
          <a:xfrm>
            <a:off x="832747" y="454348"/>
            <a:ext cx="33328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青岛农业大学海都学院</a:t>
            </a:r>
            <a:endParaRPr lang="zh-CN" altLang="en-US" sz="24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842301" y="2455021"/>
            <a:ext cx="82118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zh-CN" altLang="en-US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毕业设计论坛系统</a:t>
            </a: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95025" y="3611513"/>
            <a:ext cx="368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陶政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辰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H20140060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17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8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8" grpId="0"/>
          <p:bldP spid="5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203132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</a:t>
            </a:r>
            <a:r>
              <a:rPr lang="zh-CN" altLang="en-US" sz="2400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详细</a:t>
            </a: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88419" y="1071565"/>
            <a:ext cx="2211123" cy="423548"/>
            <a:chOff x="1188069" y="1551212"/>
            <a:chExt cx="4244482" cy="423548"/>
          </a:xfrm>
        </p:grpSpPr>
        <p:sp>
          <p:nvSpPr>
            <p:cNvPr id="47" name="矩形 46"/>
            <p:cNvSpPr/>
            <p:nvPr/>
          </p:nvSpPr>
          <p:spPr>
            <a:xfrm>
              <a:off x="1188069" y="1551212"/>
              <a:ext cx="2502541" cy="423548"/>
            </a:xfrm>
            <a:prstGeom prst="rect">
              <a:avLst/>
            </a:prstGeom>
            <a:solidFill>
              <a:srgbClr val="508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202239" y="1562931"/>
              <a:ext cx="42303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帖子列表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4" name="图片 43"/>
          <p:cNvPicPr/>
          <p:nvPr/>
        </p:nvPicPr>
        <p:blipFill>
          <a:blip r:embed="rId2"/>
          <a:stretch>
            <a:fillRect/>
          </a:stretch>
        </p:blipFill>
        <p:spPr>
          <a:xfrm>
            <a:off x="796570" y="1606317"/>
            <a:ext cx="10819246" cy="507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5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203132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</a:t>
            </a:r>
            <a:r>
              <a:rPr lang="zh-CN" altLang="en-US" sz="2400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详细</a:t>
            </a: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88419" y="1071565"/>
            <a:ext cx="1703124" cy="423548"/>
            <a:chOff x="1188069" y="1551212"/>
            <a:chExt cx="2830362" cy="423548"/>
          </a:xfrm>
        </p:grpSpPr>
        <p:sp>
          <p:nvSpPr>
            <p:cNvPr id="47" name="矩形 46"/>
            <p:cNvSpPr/>
            <p:nvPr/>
          </p:nvSpPr>
          <p:spPr>
            <a:xfrm>
              <a:off x="1188069" y="1551212"/>
              <a:ext cx="2502541" cy="423548"/>
            </a:xfrm>
            <a:prstGeom prst="rect">
              <a:avLst/>
            </a:prstGeom>
            <a:solidFill>
              <a:srgbClr val="508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202240" y="1562931"/>
              <a:ext cx="281619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登录及注册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3" name="图片 42"/>
          <p:cNvPicPr/>
          <p:nvPr/>
        </p:nvPicPr>
        <p:blipFill>
          <a:blip r:embed="rId2"/>
          <a:stretch>
            <a:fillRect/>
          </a:stretch>
        </p:blipFill>
        <p:spPr>
          <a:xfrm>
            <a:off x="1054687" y="1887575"/>
            <a:ext cx="4727186" cy="3790560"/>
          </a:xfrm>
          <a:prstGeom prst="rect">
            <a:avLst/>
          </a:prstGeom>
        </p:spPr>
      </p:pic>
      <p:pic>
        <p:nvPicPr>
          <p:cNvPr id="45" name="图片 44"/>
          <p:cNvPicPr/>
          <p:nvPr/>
        </p:nvPicPr>
        <p:blipFill>
          <a:blip r:embed="rId3"/>
          <a:stretch>
            <a:fillRect/>
          </a:stretch>
        </p:blipFill>
        <p:spPr>
          <a:xfrm>
            <a:off x="6022622" y="1887575"/>
            <a:ext cx="4396994" cy="379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203132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</a:t>
            </a:r>
            <a:r>
              <a:rPr lang="zh-CN" altLang="en-US" sz="2400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详细</a:t>
            </a: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88418" y="1071565"/>
            <a:ext cx="757908" cy="423548"/>
            <a:chOff x="1188069" y="1551212"/>
            <a:chExt cx="2502541" cy="423548"/>
          </a:xfrm>
        </p:grpSpPr>
        <p:sp>
          <p:nvSpPr>
            <p:cNvPr id="47" name="矩形 46"/>
            <p:cNvSpPr/>
            <p:nvPr/>
          </p:nvSpPr>
          <p:spPr>
            <a:xfrm>
              <a:off x="1188069" y="1551212"/>
              <a:ext cx="2502541" cy="423548"/>
            </a:xfrm>
            <a:prstGeom prst="rect">
              <a:avLst/>
            </a:prstGeom>
            <a:solidFill>
              <a:srgbClr val="508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202241" y="1562931"/>
              <a:ext cx="11517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发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帖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3" name="图片 42"/>
          <p:cNvPicPr/>
          <p:nvPr/>
        </p:nvPicPr>
        <p:blipFill>
          <a:blip r:embed="rId2"/>
          <a:stretch>
            <a:fillRect/>
          </a:stretch>
        </p:blipFill>
        <p:spPr>
          <a:xfrm>
            <a:off x="1304337" y="1693416"/>
            <a:ext cx="6484545" cy="444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4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203132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</a:t>
            </a:r>
            <a:r>
              <a:rPr lang="zh-CN" altLang="en-US" sz="2400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详细</a:t>
            </a: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88418" y="1071565"/>
            <a:ext cx="757908" cy="423548"/>
            <a:chOff x="1188069" y="1551212"/>
            <a:chExt cx="2502541" cy="423548"/>
          </a:xfrm>
        </p:grpSpPr>
        <p:sp>
          <p:nvSpPr>
            <p:cNvPr id="47" name="矩形 46"/>
            <p:cNvSpPr/>
            <p:nvPr/>
          </p:nvSpPr>
          <p:spPr>
            <a:xfrm>
              <a:off x="1188069" y="1551212"/>
              <a:ext cx="2502541" cy="423548"/>
            </a:xfrm>
            <a:prstGeom prst="rect">
              <a:avLst/>
            </a:prstGeom>
            <a:solidFill>
              <a:srgbClr val="508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202241" y="1562931"/>
              <a:ext cx="23034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回帖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4" name="图片 43"/>
          <p:cNvPicPr/>
          <p:nvPr/>
        </p:nvPicPr>
        <p:blipFill>
          <a:blip r:embed="rId2"/>
          <a:stretch>
            <a:fillRect/>
          </a:stretch>
        </p:blipFill>
        <p:spPr>
          <a:xfrm>
            <a:off x="981765" y="1946822"/>
            <a:ext cx="9502562" cy="406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203132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</a:t>
            </a:r>
            <a:r>
              <a:rPr lang="zh-CN" altLang="en-US" sz="2400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详细</a:t>
            </a: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88417" y="1071565"/>
            <a:ext cx="4036953" cy="423548"/>
            <a:chOff x="1188069" y="1551212"/>
            <a:chExt cx="5705169" cy="423548"/>
          </a:xfrm>
        </p:grpSpPr>
        <p:sp>
          <p:nvSpPr>
            <p:cNvPr id="47" name="矩形 46"/>
            <p:cNvSpPr/>
            <p:nvPr/>
          </p:nvSpPr>
          <p:spPr>
            <a:xfrm>
              <a:off x="1188069" y="1551212"/>
              <a:ext cx="2502541" cy="423548"/>
            </a:xfrm>
            <a:prstGeom prst="rect">
              <a:avLst/>
            </a:prstGeom>
            <a:solidFill>
              <a:srgbClr val="508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202241" y="1562931"/>
              <a:ext cx="56909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用户管理页面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3" name="图片 42"/>
          <p:cNvPicPr/>
          <p:nvPr/>
        </p:nvPicPr>
        <p:blipFill>
          <a:blip r:embed="rId2"/>
          <a:stretch>
            <a:fillRect/>
          </a:stretch>
        </p:blipFill>
        <p:spPr>
          <a:xfrm>
            <a:off x="796570" y="1857980"/>
            <a:ext cx="9885944" cy="463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6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203132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</a:t>
            </a:r>
            <a:r>
              <a:rPr lang="zh-CN" altLang="en-US" sz="2400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详细</a:t>
            </a: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88417" y="1071565"/>
            <a:ext cx="1770787" cy="423548"/>
            <a:chOff x="1188069" y="1551212"/>
            <a:chExt cx="2502541" cy="423548"/>
          </a:xfrm>
        </p:grpSpPr>
        <p:sp>
          <p:nvSpPr>
            <p:cNvPr id="47" name="矩形 46"/>
            <p:cNvSpPr/>
            <p:nvPr/>
          </p:nvSpPr>
          <p:spPr>
            <a:xfrm>
              <a:off x="1188069" y="1551212"/>
              <a:ext cx="2502541" cy="423548"/>
            </a:xfrm>
            <a:prstGeom prst="rect">
              <a:avLst/>
            </a:prstGeom>
            <a:solidFill>
              <a:srgbClr val="508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202241" y="1562931"/>
              <a:ext cx="243578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用户修改页面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4" name="图片 43"/>
          <p:cNvPicPr/>
          <p:nvPr/>
        </p:nvPicPr>
        <p:blipFill>
          <a:blip r:embed="rId2"/>
          <a:stretch>
            <a:fillRect/>
          </a:stretch>
        </p:blipFill>
        <p:spPr>
          <a:xfrm>
            <a:off x="561878" y="1641243"/>
            <a:ext cx="10815790" cy="274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7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203132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</a:t>
            </a:r>
            <a:r>
              <a:rPr lang="zh-CN" altLang="en-US" sz="2400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详细</a:t>
            </a: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88416" y="1071565"/>
            <a:ext cx="2365445" cy="423548"/>
            <a:chOff x="1188069" y="1551212"/>
            <a:chExt cx="2502541" cy="423548"/>
          </a:xfrm>
        </p:grpSpPr>
        <p:sp>
          <p:nvSpPr>
            <p:cNvPr id="47" name="矩形 46"/>
            <p:cNvSpPr/>
            <p:nvPr/>
          </p:nvSpPr>
          <p:spPr>
            <a:xfrm>
              <a:off x="1188069" y="1551212"/>
              <a:ext cx="2502541" cy="423548"/>
            </a:xfrm>
            <a:prstGeom prst="rect">
              <a:avLst/>
            </a:prstGeom>
            <a:solidFill>
              <a:srgbClr val="508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202241" y="1562931"/>
              <a:ext cx="23661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个人资料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查看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页面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3" name="图片 42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623" y="1839423"/>
            <a:ext cx="9664905" cy="454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203132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</a:t>
            </a:r>
            <a:r>
              <a:rPr lang="zh-CN" altLang="en-US" sz="2400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详细</a:t>
            </a: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88416" y="1071565"/>
            <a:ext cx="2365444" cy="423548"/>
            <a:chOff x="1188069" y="1551212"/>
            <a:chExt cx="2502541" cy="423548"/>
          </a:xfrm>
        </p:grpSpPr>
        <p:sp>
          <p:nvSpPr>
            <p:cNvPr id="47" name="矩形 46"/>
            <p:cNvSpPr/>
            <p:nvPr/>
          </p:nvSpPr>
          <p:spPr>
            <a:xfrm>
              <a:off x="1188069" y="1551212"/>
              <a:ext cx="2502541" cy="423548"/>
            </a:xfrm>
            <a:prstGeom prst="rect">
              <a:avLst/>
            </a:prstGeom>
            <a:solidFill>
              <a:srgbClr val="508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202241" y="1562931"/>
              <a:ext cx="23661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个人资料修改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页面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4" name="图片 43"/>
          <p:cNvPicPr/>
          <p:nvPr/>
        </p:nvPicPr>
        <p:blipFill>
          <a:blip r:embed="rId2"/>
          <a:stretch>
            <a:fillRect/>
          </a:stretch>
        </p:blipFill>
        <p:spPr>
          <a:xfrm>
            <a:off x="1401811" y="1799323"/>
            <a:ext cx="9863639" cy="458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4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203132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</a:t>
            </a:r>
            <a:r>
              <a:rPr lang="zh-CN" altLang="en-US" sz="2400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详细</a:t>
            </a: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88416" y="1071565"/>
            <a:ext cx="2029549" cy="423548"/>
            <a:chOff x="1188069" y="1551212"/>
            <a:chExt cx="2502541" cy="423548"/>
          </a:xfrm>
        </p:grpSpPr>
        <p:sp>
          <p:nvSpPr>
            <p:cNvPr id="47" name="矩形 46"/>
            <p:cNvSpPr/>
            <p:nvPr/>
          </p:nvSpPr>
          <p:spPr>
            <a:xfrm>
              <a:off x="1188069" y="1551212"/>
              <a:ext cx="2502541" cy="423548"/>
            </a:xfrm>
            <a:prstGeom prst="rect">
              <a:avLst/>
            </a:prstGeom>
            <a:solidFill>
              <a:srgbClr val="508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202241" y="1562931"/>
              <a:ext cx="20947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论坛经验值功能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285643" y="1772435"/>
            <a:ext cx="7135479" cy="3572664"/>
            <a:chOff x="1285643" y="1772435"/>
            <a:chExt cx="7135479" cy="3572664"/>
          </a:xfrm>
        </p:grpSpPr>
        <p:sp>
          <p:nvSpPr>
            <p:cNvPr id="45" name="矩形 44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285643" y="1772435"/>
              <a:ext cx="4389016" cy="338554"/>
            </a:xfrm>
            <a:prstGeom prst="rect">
              <a:avLst/>
            </a:prstGeom>
            <a:solidFill>
              <a:srgbClr val="346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矩形 51"/>
          <p:cNvSpPr/>
          <p:nvPr/>
        </p:nvSpPr>
        <p:spPr>
          <a:xfrm>
            <a:off x="1484971" y="2524562"/>
            <a:ext cx="67368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ED6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每位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用户在每日登录的时候会增加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经验值，发帖增加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经验值，回复增加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经验值。增加经验值功能根据用户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查询出用户并增加再更新到数据库中。经验值作为一个总数存在数据库中，需要根据经验进行等级划分，所以编写一个公共类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Experience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类来进行等级划分，获取当前等级经验值及获取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等级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678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80021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结论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65098" y="1025227"/>
            <a:ext cx="1981879" cy="4713419"/>
            <a:chOff x="5165098" y="1146250"/>
            <a:chExt cx="1981879" cy="4713419"/>
          </a:xfrm>
        </p:grpSpPr>
        <p:grpSp>
          <p:nvGrpSpPr>
            <p:cNvPr id="54" name="组合 53"/>
            <p:cNvGrpSpPr/>
            <p:nvPr/>
          </p:nvGrpSpPr>
          <p:grpSpPr>
            <a:xfrm>
              <a:off x="5165100" y="1146250"/>
              <a:ext cx="1981877" cy="4713419"/>
              <a:chOff x="6059488" y="1466844"/>
              <a:chExt cx="1981877" cy="4713419"/>
            </a:xfrm>
          </p:grpSpPr>
          <p:sp>
            <p:nvSpPr>
              <p:cNvPr id="56" name="等腰三角形 55"/>
              <p:cNvSpPr/>
              <p:nvPr/>
            </p:nvSpPr>
            <p:spPr>
              <a:xfrm rot="10800000">
                <a:off x="6343598" y="5798128"/>
                <a:ext cx="469009" cy="382134"/>
              </a:xfrm>
              <a:prstGeom prst="triangle">
                <a:avLst/>
              </a:prstGeom>
              <a:solidFill>
                <a:srgbClr val="3245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流程图: 手动操作 56"/>
              <p:cNvSpPr/>
              <p:nvPr/>
            </p:nvSpPr>
            <p:spPr>
              <a:xfrm>
                <a:off x="6059488" y="5345643"/>
                <a:ext cx="1037229" cy="377422"/>
              </a:xfrm>
              <a:prstGeom prst="flowChartManualOperation">
                <a:avLst/>
              </a:prstGeom>
              <a:solidFill>
                <a:srgbClr val="C79B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6059488" y="2449609"/>
                <a:ext cx="1037229" cy="2820972"/>
              </a:xfrm>
              <a:custGeom>
                <a:avLst/>
                <a:gdLst>
                  <a:gd name="connsiteX0" fmla="*/ 0 w 1037229"/>
                  <a:gd name="connsiteY0" fmla="*/ 0 h 2820972"/>
                  <a:gd name="connsiteX1" fmla="*/ 486988 w 1037229"/>
                  <a:gd name="connsiteY1" fmla="*/ 0 h 2820972"/>
                  <a:gd name="connsiteX2" fmla="*/ 486988 w 1037229"/>
                  <a:gd name="connsiteY2" fmla="*/ 532263 h 2820972"/>
                  <a:gd name="connsiteX3" fmla="*/ 1037229 w 1037229"/>
                  <a:gd name="connsiteY3" fmla="*/ 532263 h 2820972"/>
                  <a:gd name="connsiteX4" fmla="*/ 1037229 w 1037229"/>
                  <a:gd name="connsiteY4" fmla="*/ 2820972 h 2820972"/>
                  <a:gd name="connsiteX5" fmla="*/ 0 w 1037229"/>
                  <a:gd name="connsiteY5" fmla="*/ 2820972 h 2820972"/>
                  <a:gd name="connsiteX6" fmla="*/ 0 w 1037229"/>
                  <a:gd name="connsiteY6" fmla="*/ 0 h 2820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7229" h="2820972">
                    <a:moveTo>
                      <a:pt x="0" y="0"/>
                    </a:moveTo>
                    <a:lnTo>
                      <a:pt x="486988" y="0"/>
                    </a:lnTo>
                    <a:lnTo>
                      <a:pt x="486988" y="532263"/>
                    </a:lnTo>
                    <a:lnTo>
                      <a:pt x="1037229" y="532263"/>
                    </a:lnTo>
                    <a:lnTo>
                      <a:pt x="1037229" y="2820972"/>
                    </a:lnTo>
                    <a:lnTo>
                      <a:pt x="0" y="28209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9B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698660" y="2340259"/>
                <a:ext cx="550242" cy="532263"/>
              </a:xfrm>
              <a:prstGeom prst="rect">
                <a:avLst/>
              </a:prstGeom>
              <a:solidFill>
                <a:srgbClr val="E49B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7051107" y="1922226"/>
                <a:ext cx="197795" cy="191332"/>
              </a:xfrm>
              <a:prstGeom prst="rect">
                <a:avLst/>
              </a:prstGeom>
              <a:solidFill>
                <a:srgbClr val="89A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7838807" y="1466844"/>
                <a:ext cx="202558" cy="195939"/>
              </a:xfrm>
              <a:prstGeom prst="rect">
                <a:avLst/>
              </a:prstGeom>
              <a:solidFill>
                <a:srgbClr val="C79B6C"/>
              </a:soli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374668" y="1642477"/>
                <a:ext cx="275120" cy="266131"/>
              </a:xfrm>
              <a:prstGeom prst="rect">
                <a:avLst/>
              </a:prstGeom>
              <a:solidFill>
                <a:srgbClr val="324554">
                  <a:alpha val="89000"/>
                </a:srgbClr>
              </a:soli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7460769" y="2266766"/>
                <a:ext cx="378038" cy="365686"/>
              </a:xfrm>
              <a:prstGeom prst="rect">
                <a:avLst/>
              </a:prstGeom>
              <a:solidFill>
                <a:srgbClr val="508799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>
                <a:off x="6857071" y="6180262"/>
                <a:ext cx="1184294" cy="1"/>
              </a:xfrm>
              <a:prstGeom prst="line">
                <a:avLst/>
              </a:prstGeom>
              <a:ln w="57150">
                <a:solidFill>
                  <a:srgbClr val="3245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矩形 65"/>
            <p:cNvSpPr/>
            <p:nvPr/>
          </p:nvSpPr>
          <p:spPr>
            <a:xfrm>
              <a:off x="5165100" y="4292763"/>
              <a:ext cx="1037229" cy="654131"/>
            </a:xfrm>
            <a:prstGeom prst="rect">
              <a:avLst/>
            </a:prstGeom>
            <a:solidFill>
              <a:srgbClr val="ED6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5165099" y="3638632"/>
              <a:ext cx="1037229" cy="654131"/>
            </a:xfrm>
            <a:prstGeom prst="rect">
              <a:avLst/>
            </a:prstGeom>
            <a:solidFill>
              <a:srgbClr val="89A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5165098" y="2986088"/>
              <a:ext cx="1037229" cy="654131"/>
            </a:xfrm>
            <a:prstGeom prst="rect">
              <a:avLst/>
            </a:prstGeom>
            <a:solidFill>
              <a:srgbClr val="2871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1" name="直接连接符 70"/>
          <p:cNvCxnSpPr/>
          <p:nvPr/>
        </p:nvCxnSpPr>
        <p:spPr>
          <a:xfrm>
            <a:off x="1439808" y="2083765"/>
            <a:ext cx="3966029" cy="0"/>
          </a:xfrm>
          <a:prstGeom prst="line">
            <a:avLst/>
          </a:prstGeom>
          <a:ln w="19050">
            <a:solidFill>
              <a:srgbClr val="E49B3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1084091" y="2089771"/>
            <a:ext cx="368604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通过努力，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论坛系统基本完成。系统实现了用户注册、登录，帖子浏览，帖子回复，管理员对用户信息、版块信息及帖子信息管理等基本功能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1439808" y="3988970"/>
            <a:ext cx="3966029" cy="0"/>
          </a:xfrm>
          <a:prstGeom prst="line">
            <a:avLst/>
          </a:prstGeom>
          <a:ln w="19050">
            <a:solidFill>
              <a:srgbClr val="89A6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084091" y="4138515"/>
            <a:ext cx="3686041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但同时，由于个人经验及能力尚有不足，系统在技术实现上还有很多不尽如人意的地方。</a:t>
            </a:r>
          </a:p>
        </p:txBody>
      </p:sp>
      <p:cxnSp>
        <p:nvCxnSpPr>
          <p:cNvPr id="75" name="直接连接符 74"/>
          <p:cNvCxnSpPr/>
          <p:nvPr/>
        </p:nvCxnSpPr>
        <p:spPr>
          <a:xfrm flipH="1">
            <a:off x="5933314" y="2991148"/>
            <a:ext cx="3966029" cy="0"/>
          </a:xfrm>
          <a:prstGeom prst="line">
            <a:avLst/>
          </a:prstGeom>
          <a:ln w="19050">
            <a:solidFill>
              <a:srgbClr val="2871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 flipH="1">
            <a:off x="6580895" y="2957815"/>
            <a:ext cx="3686041" cy="14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通过该系统的开发，本人感受颇深，受益匪浅，获得了许多宝贵的软件开发实战经验，对将来的学习和工作都有极大的帮助。</a:t>
            </a:r>
          </a:p>
        </p:txBody>
      </p:sp>
      <p:cxnSp>
        <p:nvCxnSpPr>
          <p:cNvPr id="78" name="直接连接符 77"/>
          <p:cNvCxnSpPr/>
          <p:nvPr/>
        </p:nvCxnSpPr>
        <p:spPr>
          <a:xfrm flipH="1">
            <a:off x="5940574" y="4530133"/>
            <a:ext cx="3966029" cy="0"/>
          </a:xfrm>
          <a:prstGeom prst="line">
            <a:avLst/>
          </a:prstGeom>
          <a:ln w="19050">
            <a:solidFill>
              <a:srgbClr val="ED6F6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 flipH="1">
            <a:off x="6588155" y="4527244"/>
            <a:ext cx="3686041" cy="14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这些问题都还有待进一步优化、完善。总之觉得开发一款完美的软件真是件不容易的事情，以后我会更加努力。</a:t>
            </a:r>
          </a:p>
        </p:txBody>
      </p:sp>
    </p:spTree>
    <p:extLst>
      <p:ext uri="{BB962C8B-B14F-4D97-AF65-F5344CB8AC3E}">
        <p14:creationId xmlns:p14="http://schemas.microsoft.com/office/powerpoint/2010/main" val="221915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77" grpId="0"/>
      <p:bldP spid="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 62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0" y="411510"/>
            <a:ext cx="539750" cy="576064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600710" y="411510"/>
            <a:ext cx="0" cy="576064"/>
          </a:xfrm>
          <a:prstGeom prst="line">
            <a:avLst/>
          </a:prstGeom>
          <a:ln w="28575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"/>
          <p:cNvSpPr txBox="1"/>
          <p:nvPr/>
        </p:nvSpPr>
        <p:spPr>
          <a:xfrm>
            <a:off x="661670" y="345599"/>
            <a:ext cx="140958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40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0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2071250" y="574322"/>
            <a:ext cx="228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67773" y="1423602"/>
            <a:ext cx="6332495" cy="523220"/>
            <a:chOff x="2929753" y="1756083"/>
            <a:chExt cx="6332495" cy="52322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3" name="平行四边形 2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2167773" y="3088232"/>
            <a:ext cx="6332495" cy="523220"/>
            <a:chOff x="2929753" y="1756083"/>
            <a:chExt cx="6332495" cy="523220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79" name="平行四边形 7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2167773" y="3933056"/>
            <a:ext cx="6332495" cy="523220"/>
            <a:chOff x="2929753" y="1756083"/>
            <a:chExt cx="6332495" cy="523220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86" name="平行四边形 85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2167773" y="4741860"/>
            <a:ext cx="6332495" cy="523220"/>
            <a:chOff x="2929753" y="1756083"/>
            <a:chExt cx="6332495" cy="523220"/>
          </a:xfrm>
        </p:grpSpPr>
        <p:cxnSp>
          <p:nvCxnSpPr>
            <p:cNvPr id="90" name="直接连接符 89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组合 90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92" name="平行四边形 91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3305615" y="149013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摘要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215364" y="306651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相关技术简介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15364" y="3753381"/>
            <a:ext cx="203132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系统总体设计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280936" y="477581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系统详细设计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2167773" y="2204489"/>
            <a:ext cx="6332495" cy="523220"/>
            <a:chOff x="2929753" y="1756083"/>
            <a:chExt cx="6332495" cy="523220"/>
          </a:xfrm>
        </p:grpSpPr>
        <p:cxnSp>
          <p:nvCxnSpPr>
            <p:cNvPr id="65" name="直接连接符 64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组合 65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67" name="平行四边形 66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文本框 13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8" name="矩形 97"/>
          <p:cNvSpPr/>
          <p:nvPr/>
        </p:nvSpPr>
        <p:spPr>
          <a:xfrm>
            <a:off x="3205185" y="2189337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本文</a:t>
            </a:r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选题</a:t>
            </a:r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意义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2167773" y="5506524"/>
            <a:ext cx="6332495" cy="523220"/>
            <a:chOff x="2929753" y="1756083"/>
            <a:chExt cx="6332495" cy="523220"/>
          </a:xfrm>
        </p:grpSpPr>
        <p:cxnSp>
          <p:nvCxnSpPr>
            <p:cNvPr id="106" name="直接连接符 10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组合 106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108" name="平行四边形 107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文本框 92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0" name="矩形 109"/>
          <p:cNvSpPr/>
          <p:nvPr/>
        </p:nvSpPr>
        <p:spPr>
          <a:xfrm>
            <a:off x="3280936" y="554048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37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9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4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4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4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56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5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95" grpId="0"/>
          <p:bldP spid="20" grpId="0"/>
          <p:bldP spid="96" grpId="0"/>
          <p:bldP spid="98" grpId="0"/>
          <p:bldP spid="1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95" grpId="0"/>
          <p:bldP spid="20" grpId="0"/>
          <p:bldP spid="96" grpId="0"/>
          <p:bldP spid="98" grpId="0"/>
          <p:bldP spid="110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1822366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/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4605237" y="2434371"/>
            <a:ext cx="31867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END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48091" y="3711415"/>
            <a:ext cx="9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0"/>
          <p:cNvSpPr txBox="1"/>
          <p:nvPr/>
        </p:nvSpPr>
        <p:spPr>
          <a:xfrm>
            <a:off x="832746" y="454348"/>
            <a:ext cx="410909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青岛农业大学大学</a:t>
            </a:r>
            <a:r>
              <a:rPr lang="zh-CN" altLang="en-US" sz="24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海都</a:t>
            </a:r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endParaRPr lang="zh-CN" altLang="en-US" sz="24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89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摘要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85643" y="1772435"/>
            <a:ext cx="7135479" cy="3572664"/>
            <a:chOff x="1285643" y="1772435"/>
            <a:chExt cx="7135479" cy="3572664"/>
          </a:xfrm>
        </p:grpSpPr>
        <p:sp>
          <p:nvSpPr>
            <p:cNvPr id="54" name="矩形 53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285643" y="1772435"/>
              <a:ext cx="4389016" cy="338554"/>
            </a:xfrm>
            <a:prstGeom prst="rect">
              <a:avLst/>
            </a:prstGeom>
            <a:solidFill>
              <a:srgbClr val="346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TextBox 2063"/>
          <p:cNvSpPr txBox="1"/>
          <p:nvPr/>
        </p:nvSpPr>
        <p:spPr>
          <a:xfrm>
            <a:off x="1356950" y="1761571"/>
            <a:ext cx="472574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BBS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ASP.NET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SqlServer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4971" y="2524562"/>
            <a:ext cx="6736824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ED6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随着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的发展，互联网时代的到来，网络影响着每一个人的日常生活，信息传递及人们的交流越来越方便，交流方式多种多样，论坛作为一种方便快捷的实现信息的交换和文件的共享，在人们的网络生活中必不可少。</a:t>
            </a:r>
          </a:p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本系统利用当下前沿的网络开发技术，流行的设计模式，基于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asp.net mvc5+sqlserver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实现的。从开发背景、相关技术等方面详细阐述了开发的整个过程。</a:t>
            </a:r>
          </a:p>
          <a:p>
            <a:pPr algn="just"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80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  <p:bldP spid="5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本文选题意义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85643" y="1772434"/>
            <a:ext cx="7292300" cy="4237217"/>
            <a:chOff x="1285643" y="1772435"/>
            <a:chExt cx="7135479" cy="3572664"/>
          </a:xfrm>
        </p:grpSpPr>
        <p:sp>
          <p:nvSpPr>
            <p:cNvPr id="54" name="矩形 53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285643" y="1772435"/>
              <a:ext cx="4389016" cy="338554"/>
            </a:xfrm>
            <a:prstGeom prst="rect">
              <a:avLst/>
            </a:prstGeom>
            <a:solidFill>
              <a:srgbClr val="346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1412170" y="2403246"/>
            <a:ext cx="6736824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srgbClr val="ED6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</a:t>
            </a:r>
            <a:r>
              <a:rPr lang="zh-CN" altLang="zh-CN" sz="2800" b="1" dirty="0">
                <a:solidFill>
                  <a:srgbClr val="ED6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利用当下前沿的网络开发技术，流行的设计模式，基于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asp.net mvc5+sqlserver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。从开发背景、相关技术等方面详细阐述了开发的整个过程。论坛系统服务已经是互联网站一种极为常见的互动交流服务。论坛可以向网友提供开放性的分类专题讨论区服务，可以在此发表自己的某些观感、交流某些技术、经验乃至人生的感悟与忧欢，亦可以做为网友们之间的交流渠道，网站亦可在此回答网友们提出的问题或发布某些消息。通过论坛的方式，增强个人与个人，团体与团体，个人与团体之间的交流联系，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上实现信息的传递，提高办事效率。因此论坛建设在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应用上的地位显而易见，它已成为现代人沟通和获取信息的重要组成部分，从而倍受人们的重视。</a:t>
            </a:r>
          </a:p>
          <a:p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820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08048" y="4473911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相关技术简介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任意多边形 56"/>
          <p:cNvSpPr/>
          <p:nvPr/>
        </p:nvSpPr>
        <p:spPr>
          <a:xfrm>
            <a:off x="3624163" y="2073081"/>
            <a:ext cx="2336641" cy="1601848"/>
          </a:xfrm>
          <a:custGeom>
            <a:avLst/>
            <a:gdLst>
              <a:gd name="connsiteX0" fmla="*/ 492296 w 2336641"/>
              <a:gd name="connsiteY0" fmla="*/ 0 h 1601848"/>
              <a:gd name="connsiteX1" fmla="*/ 1657485 w 2336641"/>
              <a:gd name="connsiteY1" fmla="*/ 0 h 1601848"/>
              <a:gd name="connsiteX2" fmla="*/ 1844345 w 2336641"/>
              <a:gd name="connsiteY2" fmla="*/ 0 h 1601848"/>
              <a:gd name="connsiteX3" fmla="*/ 2336641 w 2336641"/>
              <a:gd name="connsiteY3" fmla="*/ 0 h 1601848"/>
              <a:gd name="connsiteX4" fmla="*/ 2336641 w 2336641"/>
              <a:gd name="connsiteY4" fmla="*/ 340586 h 1601848"/>
              <a:gd name="connsiteX5" fmla="*/ 2336641 w 2336641"/>
              <a:gd name="connsiteY5" fmla="*/ 413428 h 1601848"/>
              <a:gd name="connsiteX6" fmla="*/ 2336641 w 2336641"/>
              <a:gd name="connsiteY6" fmla="*/ 492296 h 1601848"/>
              <a:gd name="connsiteX7" fmla="*/ 2336641 w 2336641"/>
              <a:gd name="connsiteY7" fmla="*/ 557721 h 1601848"/>
              <a:gd name="connsiteX8" fmla="*/ 2336641 w 2336641"/>
              <a:gd name="connsiteY8" fmla="*/ 1109552 h 1601848"/>
              <a:gd name="connsiteX9" fmla="*/ 1844345 w 2336641"/>
              <a:gd name="connsiteY9" fmla="*/ 1601848 h 1601848"/>
              <a:gd name="connsiteX10" fmla="*/ 679157 w 2336641"/>
              <a:gd name="connsiteY10" fmla="*/ 1601848 h 1601848"/>
              <a:gd name="connsiteX11" fmla="*/ 492296 w 2336641"/>
              <a:gd name="connsiteY11" fmla="*/ 1601848 h 1601848"/>
              <a:gd name="connsiteX12" fmla="*/ 0 w 2336641"/>
              <a:gd name="connsiteY12" fmla="*/ 1601848 h 1601848"/>
              <a:gd name="connsiteX13" fmla="*/ 0 w 2336641"/>
              <a:gd name="connsiteY13" fmla="*/ 1312171 h 1601848"/>
              <a:gd name="connsiteX14" fmla="*/ 0 w 2336641"/>
              <a:gd name="connsiteY14" fmla="*/ 1188420 h 1601848"/>
              <a:gd name="connsiteX15" fmla="*/ 0 w 2336641"/>
              <a:gd name="connsiteY15" fmla="*/ 1109552 h 1601848"/>
              <a:gd name="connsiteX16" fmla="*/ 0 w 2336641"/>
              <a:gd name="connsiteY16" fmla="*/ 1045713 h 1601848"/>
              <a:gd name="connsiteX17" fmla="*/ 0 w 2336641"/>
              <a:gd name="connsiteY17" fmla="*/ 492296 h 1601848"/>
              <a:gd name="connsiteX18" fmla="*/ 492296 w 2336641"/>
              <a:gd name="connsiteY18" fmla="*/ 0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36641" h="1601848">
                <a:moveTo>
                  <a:pt x="492296" y="0"/>
                </a:moveTo>
                <a:lnTo>
                  <a:pt x="1657485" y="0"/>
                </a:lnTo>
                <a:lnTo>
                  <a:pt x="1844345" y="0"/>
                </a:lnTo>
                <a:lnTo>
                  <a:pt x="2336641" y="0"/>
                </a:lnTo>
                <a:lnTo>
                  <a:pt x="2336641" y="340586"/>
                </a:lnTo>
                <a:lnTo>
                  <a:pt x="2336641" y="413428"/>
                </a:lnTo>
                <a:lnTo>
                  <a:pt x="2336641" y="492296"/>
                </a:lnTo>
                <a:lnTo>
                  <a:pt x="2336641" y="557721"/>
                </a:lnTo>
                <a:lnTo>
                  <a:pt x="2336641" y="1109552"/>
                </a:lnTo>
                <a:cubicBezTo>
                  <a:pt x="2336641" y="1381439"/>
                  <a:pt x="2116232" y="1601848"/>
                  <a:pt x="1844345" y="1601848"/>
                </a:cubicBezTo>
                <a:lnTo>
                  <a:pt x="679157" y="1601848"/>
                </a:lnTo>
                <a:lnTo>
                  <a:pt x="492296" y="1601848"/>
                </a:lnTo>
                <a:lnTo>
                  <a:pt x="0" y="1601848"/>
                </a:lnTo>
                <a:lnTo>
                  <a:pt x="0" y="1312171"/>
                </a:lnTo>
                <a:lnTo>
                  <a:pt x="0" y="1188420"/>
                </a:lnTo>
                <a:lnTo>
                  <a:pt x="0" y="1109552"/>
                </a:lnTo>
                <a:lnTo>
                  <a:pt x="0" y="1045713"/>
                </a:lnTo>
                <a:lnTo>
                  <a:pt x="0" y="492296"/>
                </a:lnTo>
                <a:cubicBezTo>
                  <a:pt x="0" y="220409"/>
                  <a:pt x="220409" y="0"/>
                  <a:pt x="492296" y="0"/>
                </a:cubicBezTo>
                <a:close/>
              </a:path>
            </a:pathLst>
          </a:custGeom>
          <a:solidFill>
            <a:srgbClr val="E49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8685588" y="1922149"/>
            <a:ext cx="3403312" cy="2064636"/>
            <a:chOff x="8685588" y="2083513"/>
            <a:chExt cx="3403312" cy="2064636"/>
          </a:xfrm>
        </p:grpSpPr>
        <p:sp>
          <p:nvSpPr>
            <p:cNvPr id="59" name="文本框 58"/>
            <p:cNvSpPr txBox="1"/>
            <p:nvPr/>
          </p:nvSpPr>
          <p:spPr>
            <a:xfrm>
              <a:off x="8685588" y="2650495"/>
              <a:ext cx="3403312" cy="1497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NET MVC5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是微软官方提供的以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MVC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模式为基础的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.NET Web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应用程序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(Web Application)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704637" y="2083513"/>
              <a:ext cx="121786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400" dirty="0" err="1" smtClean="0">
                  <a:solidFill>
                    <a:srgbClr val="ED6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mvc</a:t>
              </a:r>
              <a:endParaRPr lang="zh-CN" altLang="en-US" sz="2400" dirty="0">
                <a:solidFill>
                  <a:srgbClr val="ED6F6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716746" y="4150640"/>
            <a:ext cx="3403312" cy="2424735"/>
            <a:chOff x="8716746" y="4336564"/>
            <a:chExt cx="3403312" cy="2424735"/>
          </a:xfrm>
        </p:grpSpPr>
        <p:sp>
          <p:nvSpPr>
            <p:cNvPr id="63" name="文本框 62"/>
            <p:cNvSpPr txBox="1"/>
            <p:nvPr/>
          </p:nvSpPr>
          <p:spPr>
            <a:xfrm>
              <a:off x="8716746" y="4903546"/>
              <a:ext cx="3403312" cy="1857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Bootstrap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，来自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Twitter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，是目前很受欢迎的前端框架。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Bootstrap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是基于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的，它简洁灵活，使得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开发更加快捷。 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8735795" y="4336564"/>
              <a:ext cx="168260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400" dirty="0" smtClean="0">
                  <a:solidFill>
                    <a:srgbClr val="5087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Bootstrap</a:t>
              </a:r>
              <a:endParaRPr lang="zh-CN" altLang="en-US" sz="2400" dirty="0">
                <a:solidFill>
                  <a:srgbClr val="5087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78181" y="1810230"/>
            <a:ext cx="3403313" cy="2047550"/>
            <a:chOff x="78181" y="2086034"/>
            <a:chExt cx="3403313" cy="2047550"/>
          </a:xfrm>
        </p:grpSpPr>
        <p:sp>
          <p:nvSpPr>
            <p:cNvPr id="66" name="文本框 65"/>
            <p:cNvSpPr txBox="1"/>
            <p:nvPr/>
          </p:nvSpPr>
          <p:spPr>
            <a:xfrm>
              <a:off x="78181" y="2635930"/>
              <a:ext cx="3403312" cy="1497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ASP.NET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是创建动态网页的一种强大的服务器端技术，是一种基于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B/S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的应用程序，可创建动态交互的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页面。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075544" y="2086034"/>
              <a:ext cx="1405950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2400" dirty="0" smtClean="0">
                  <a:solidFill>
                    <a:srgbClr val="E49B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ASP.NET</a:t>
              </a:r>
              <a:endParaRPr lang="zh-CN" altLang="en-US" sz="2400" dirty="0">
                <a:solidFill>
                  <a:srgbClr val="E49B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9134" y="3780235"/>
            <a:ext cx="3403312" cy="3127846"/>
            <a:chOff x="71942" y="4336564"/>
            <a:chExt cx="3403312" cy="3127846"/>
          </a:xfrm>
        </p:grpSpPr>
        <p:sp>
          <p:nvSpPr>
            <p:cNvPr id="71" name="文本框 70"/>
            <p:cNvSpPr txBox="1"/>
            <p:nvPr/>
          </p:nvSpPr>
          <p:spPr>
            <a:xfrm>
              <a:off x="71942" y="4886460"/>
              <a:ext cx="3403312" cy="2577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30000"/>
                </a:lnSpc>
              </a:pPr>
              <a:r>
                <a:rPr lang="en-US" altLang="zh-CN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是一个快速、简洁的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框架，是继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Prototype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之后又一个优秀的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代码库（或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框架）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r>
                <a:rPr lang="en-US" altLang="zh-CN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设计的宗旨是“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write Less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 More”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，即倡导写更少的代码，做更多的事情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257387" y="4336564"/>
              <a:ext cx="1217867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2400" dirty="0" err="1" smtClean="0">
                  <a:solidFill>
                    <a:srgbClr val="89A6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endParaRPr lang="zh-CN" altLang="en-US" sz="2400" dirty="0">
                <a:solidFill>
                  <a:srgbClr val="89A6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3" name="任意多边形 72"/>
          <p:cNvSpPr/>
          <p:nvPr/>
        </p:nvSpPr>
        <p:spPr>
          <a:xfrm>
            <a:off x="3624163" y="3902064"/>
            <a:ext cx="2336641" cy="1601848"/>
          </a:xfrm>
          <a:custGeom>
            <a:avLst/>
            <a:gdLst>
              <a:gd name="connsiteX0" fmla="*/ 0 w 2336641"/>
              <a:gd name="connsiteY0" fmla="*/ 0 h 1601848"/>
              <a:gd name="connsiteX1" fmla="*/ 492296 w 2336641"/>
              <a:gd name="connsiteY1" fmla="*/ 0 h 1601848"/>
              <a:gd name="connsiteX2" fmla="*/ 679156 w 2336641"/>
              <a:gd name="connsiteY2" fmla="*/ 0 h 1601848"/>
              <a:gd name="connsiteX3" fmla="*/ 1844345 w 2336641"/>
              <a:gd name="connsiteY3" fmla="*/ 0 h 1601848"/>
              <a:gd name="connsiteX4" fmla="*/ 2336641 w 2336641"/>
              <a:gd name="connsiteY4" fmla="*/ 492296 h 1601848"/>
              <a:gd name="connsiteX5" fmla="*/ 2336641 w 2336641"/>
              <a:gd name="connsiteY5" fmla="*/ 953072 h 1601848"/>
              <a:gd name="connsiteX6" fmla="*/ 2336641 w 2336641"/>
              <a:gd name="connsiteY6" fmla="*/ 1109552 h 1601848"/>
              <a:gd name="connsiteX7" fmla="*/ 2336641 w 2336641"/>
              <a:gd name="connsiteY7" fmla="*/ 1188420 h 1601848"/>
              <a:gd name="connsiteX8" fmla="*/ 2336641 w 2336641"/>
              <a:gd name="connsiteY8" fmla="*/ 1372172 h 1601848"/>
              <a:gd name="connsiteX9" fmla="*/ 2336641 w 2336641"/>
              <a:gd name="connsiteY9" fmla="*/ 1601848 h 1601848"/>
              <a:gd name="connsiteX10" fmla="*/ 1844345 w 2336641"/>
              <a:gd name="connsiteY10" fmla="*/ 1601848 h 1601848"/>
              <a:gd name="connsiteX11" fmla="*/ 1657484 w 2336641"/>
              <a:gd name="connsiteY11" fmla="*/ 1601848 h 1601848"/>
              <a:gd name="connsiteX12" fmla="*/ 492296 w 2336641"/>
              <a:gd name="connsiteY12" fmla="*/ 1601848 h 1601848"/>
              <a:gd name="connsiteX13" fmla="*/ 0 w 2336641"/>
              <a:gd name="connsiteY13" fmla="*/ 1109552 h 1601848"/>
              <a:gd name="connsiteX14" fmla="*/ 0 w 2336641"/>
              <a:gd name="connsiteY14" fmla="*/ 614097 h 1601848"/>
              <a:gd name="connsiteX15" fmla="*/ 0 w 2336641"/>
              <a:gd name="connsiteY15" fmla="*/ 492296 h 1601848"/>
              <a:gd name="connsiteX16" fmla="*/ 0 w 2336641"/>
              <a:gd name="connsiteY16" fmla="*/ 413428 h 1601848"/>
              <a:gd name="connsiteX17" fmla="*/ 0 w 2336641"/>
              <a:gd name="connsiteY17" fmla="*/ 347639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36641" h="1601848">
                <a:moveTo>
                  <a:pt x="0" y="0"/>
                </a:moveTo>
                <a:lnTo>
                  <a:pt x="492296" y="0"/>
                </a:lnTo>
                <a:lnTo>
                  <a:pt x="679156" y="0"/>
                </a:lnTo>
                <a:lnTo>
                  <a:pt x="1844345" y="0"/>
                </a:lnTo>
                <a:cubicBezTo>
                  <a:pt x="2116233" y="0"/>
                  <a:pt x="2336641" y="220409"/>
                  <a:pt x="2336641" y="492296"/>
                </a:cubicBezTo>
                <a:lnTo>
                  <a:pt x="2336641" y="953072"/>
                </a:lnTo>
                <a:lnTo>
                  <a:pt x="2336641" y="1109552"/>
                </a:lnTo>
                <a:lnTo>
                  <a:pt x="2336641" y="1188420"/>
                </a:lnTo>
                <a:lnTo>
                  <a:pt x="2336641" y="1372172"/>
                </a:lnTo>
                <a:lnTo>
                  <a:pt x="2336641" y="1601848"/>
                </a:lnTo>
                <a:lnTo>
                  <a:pt x="1844345" y="1601848"/>
                </a:lnTo>
                <a:lnTo>
                  <a:pt x="1657484" y="1601848"/>
                </a:lnTo>
                <a:lnTo>
                  <a:pt x="492296" y="1601848"/>
                </a:lnTo>
                <a:cubicBezTo>
                  <a:pt x="220409" y="1601848"/>
                  <a:pt x="0" y="1381440"/>
                  <a:pt x="0" y="1109552"/>
                </a:cubicBezTo>
                <a:lnTo>
                  <a:pt x="0" y="614097"/>
                </a:lnTo>
                <a:lnTo>
                  <a:pt x="0" y="492296"/>
                </a:lnTo>
                <a:lnTo>
                  <a:pt x="0" y="413428"/>
                </a:lnTo>
                <a:lnTo>
                  <a:pt x="0" y="347639"/>
                </a:lnTo>
                <a:close/>
              </a:path>
            </a:pathLst>
          </a:custGeom>
          <a:solidFill>
            <a:srgbClr val="89A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任意多边形 73"/>
          <p:cNvSpPr/>
          <p:nvPr/>
        </p:nvSpPr>
        <p:spPr>
          <a:xfrm>
            <a:off x="6253595" y="2073082"/>
            <a:ext cx="2336641" cy="1601848"/>
          </a:xfrm>
          <a:custGeom>
            <a:avLst/>
            <a:gdLst>
              <a:gd name="connsiteX0" fmla="*/ 0 w 2336641"/>
              <a:gd name="connsiteY0" fmla="*/ 0 h 1601848"/>
              <a:gd name="connsiteX1" fmla="*/ 492296 w 2336641"/>
              <a:gd name="connsiteY1" fmla="*/ 0 h 1601848"/>
              <a:gd name="connsiteX2" fmla="*/ 679156 w 2336641"/>
              <a:gd name="connsiteY2" fmla="*/ 0 h 1601848"/>
              <a:gd name="connsiteX3" fmla="*/ 1844345 w 2336641"/>
              <a:gd name="connsiteY3" fmla="*/ 0 h 1601848"/>
              <a:gd name="connsiteX4" fmla="*/ 2336641 w 2336641"/>
              <a:gd name="connsiteY4" fmla="*/ 492296 h 1601848"/>
              <a:gd name="connsiteX5" fmla="*/ 2336641 w 2336641"/>
              <a:gd name="connsiteY5" fmla="*/ 1004404 h 1601848"/>
              <a:gd name="connsiteX6" fmla="*/ 2336641 w 2336641"/>
              <a:gd name="connsiteY6" fmla="*/ 1109552 h 1601848"/>
              <a:gd name="connsiteX7" fmla="*/ 2336641 w 2336641"/>
              <a:gd name="connsiteY7" fmla="*/ 1188420 h 1601848"/>
              <a:gd name="connsiteX8" fmla="*/ 2336641 w 2336641"/>
              <a:gd name="connsiteY8" fmla="*/ 1423504 h 1601848"/>
              <a:gd name="connsiteX9" fmla="*/ 2336641 w 2336641"/>
              <a:gd name="connsiteY9" fmla="*/ 1601848 h 1601848"/>
              <a:gd name="connsiteX10" fmla="*/ 1844345 w 2336641"/>
              <a:gd name="connsiteY10" fmla="*/ 1601848 h 1601848"/>
              <a:gd name="connsiteX11" fmla="*/ 1657484 w 2336641"/>
              <a:gd name="connsiteY11" fmla="*/ 1601848 h 1601848"/>
              <a:gd name="connsiteX12" fmla="*/ 492296 w 2336641"/>
              <a:gd name="connsiteY12" fmla="*/ 1601848 h 1601848"/>
              <a:gd name="connsiteX13" fmla="*/ 0 w 2336641"/>
              <a:gd name="connsiteY13" fmla="*/ 1109552 h 1601848"/>
              <a:gd name="connsiteX14" fmla="*/ 0 w 2336641"/>
              <a:gd name="connsiteY14" fmla="*/ 588548 h 1601848"/>
              <a:gd name="connsiteX15" fmla="*/ 0 w 2336641"/>
              <a:gd name="connsiteY15" fmla="*/ 492296 h 1601848"/>
              <a:gd name="connsiteX16" fmla="*/ 0 w 2336641"/>
              <a:gd name="connsiteY16" fmla="*/ 413428 h 1601848"/>
              <a:gd name="connsiteX17" fmla="*/ 0 w 2336641"/>
              <a:gd name="connsiteY17" fmla="*/ 371414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36641" h="1601848">
                <a:moveTo>
                  <a:pt x="0" y="0"/>
                </a:moveTo>
                <a:lnTo>
                  <a:pt x="492296" y="0"/>
                </a:lnTo>
                <a:lnTo>
                  <a:pt x="679156" y="0"/>
                </a:lnTo>
                <a:lnTo>
                  <a:pt x="1844345" y="0"/>
                </a:lnTo>
                <a:cubicBezTo>
                  <a:pt x="2116232" y="0"/>
                  <a:pt x="2336641" y="220409"/>
                  <a:pt x="2336641" y="492296"/>
                </a:cubicBezTo>
                <a:lnTo>
                  <a:pt x="2336641" y="1004404"/>
                </a:lnTo>
                <a:lnTo>
                  <a:pt x="2336641" y="1109552"/>
                </a:lnTo>
                <a:lnTo>
                  <a:pt x="2336641" y="1188420"/>
                </a:lnTo>
                <a:lnTo>
                  <a:pt x="2336641" y="1423504"/>
                </a:lnTo>
                <a:lnTo>
                  <a:pt x="2336641" y="1601848"/>
                </a:lnTo>
                <a:lnTo>
                  <a:pt x="1844345" y="1601848"/>
                </a:lnTo>
                <a:lnTo>
                  <a:pt x="1657484" y="1601848"/>
                </a:lnTo>
                <a:lnTo>
                  <a:pt x="492296" y="1601848"/>
                </a:lnTo>
                <a:cubicBezTo>
                  <a:pt x="220408" y="1601848"/>
                  <a:pt x="0" y="1381439"/>
                  <a:pt x="0" y="1109552"/>
                </a:cubicBezTo>
                <a:lnTo>
                  <a:pt x="0" y="588548"/>
                </a:lnTo>
                <a:lnTo>
                  <a:pt x="0" y="492296"/>
                </a:lnTo>
                <a:lnTo>
                  <a:pt x="0" y="413428"/>
                </a:lnTo>
                <a:lnTo>
                  <a:pt x="0" y="371414"/>
                </a:lnTo>
                <a:close/>
              </a:path>
            </a:pathLst>
          </a:custGeom>
          <a:solidFill>
            <a:srgbClr val="ED6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/>
        </p:nvSpPr>
        <p:spPr>
          <a:xfrm>
            <a:off x="6253595" y="3857780"/>
            <a:ext cx="2336641" cy="1601848"/>
          </a:xfrm>
          <a:custGeom>
            <a:avLst/>
            <a:gdLst>
              <a:gd name="connsiteX0" fmla="*/ 492296 w 2336641"/>
              <a:gd name="connsiteY0" fmla="*/ 0 h 1601848"/>
              <a:gd name="connsiteX1" fmla="*/ 1657484 w 2336641"/>
              <a:gd name="connsiteY1" fmla="*/ 0 h 1601848"/>
              <a:gd name="connsiteX2" fmla="*/ 1844345 w 2336641"/>
              <a:gd name="connsiteY2" fmla="*/ 0 h 1601848"/>
              <a:gd name="connsiteX3" fmla="*/ 2336641 w 2336641"/>
              <a:gd name="connsiteY3" fmla="*/ 0 h 1601848"/>
              <a:gd name="connsiteX4" fmla="*/ 2336641 w 2336641"/>
              <a:gd name="connsiteY4" fmla="*/ 297807 h 1601848"/>
              <a:gd name="connsiteX5" fmla="*/ 2336641 w 2336641"/>
              <a:gd name="connsiteY5" fmla="*/ 413429 h 1601848"/>
              <a:gd name="connsiteX6" fmla="*/ 2336641 w 2336641"/>
              <a:gd name="connsiteY6" fmla="*/ 492296 h 1601848"/>
              <a:gd name="connsiteX7" fmla="*/ 2336641 w 2336641"/>
              <a:gd name="connsiteY7" fmla="*/ 716907 h 1601848"/>
              <a:gd name="connsiteX8" fmla="*/ 2336641 w 2336641"/>
              <a:gd name="connsiteY8" fmla="*/ 1109552 h 1601848"/>
              <a:gd name="connsiteX9" fmla="*/ 1844345 w 2336641"/>
              <a:gd name="connsiteY9" fmla="*/ 1601848 h 1601848"/>
              <a:gd name="connsiteX10" fmla="*/ 679156 w 2336641"/>
              <a:gd name="connsiteY10" fmla="*/ 1601848 h 1601848"/>
              <a:gd name="connsiteX11" fmla="*/ 492296 w 2336641"/>
              <a:gd name="connsiteY11" fmla="*/ 1601848 h 1601848"/>
              <a:gd name="connsiteX12" fmla="*/ 0 w 2336641"/>
              <a:gd name="connsiteY12" fmla="*/ 1601848 h 1601848"/>
              <a:gd name="connsiteX13" fmla="*/ 0 w 2336641"/>
              <a:gd name="connsiteY13" fmla="*/ 1461527 h 1601848"/>
              <a:gd name="connsiteX14" fmla="*/ 0 w 2336641"/>
              <a:gd name="connsiteY14" fmla="*/ 1188420 h 1601848"/>
              <a:gd name="connsiteX15" fmla="*/ 0 w 2336641"/>
              <a:gd name="connsiteY15" fmla="*/ 1109552 h 1601848"/>
              <a:gd name="connsiteX16" fmla="*/ 0 w 2336641"/>
              <a:gd name="connsiteY16" fmla="*/ 1042427 h 1601848"/>
              <a:gd name="connsiteX17" fmla="*/ 0 w 2336641"/>
              <a:gd name="connsiteY17" fmla="*/ 492296 h 1601848"/>
              <a:gd name="connsiteX18" fmla="*/ 492296 w 2336641"/>
              <a:gd name="connsiteY18" fmla="*/ 0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36641" h="1601848">
                <a:moveTo>
                  <a:pt x="492296" y="0"/>
                </a:moveTo>
                <a:lnTo>
                  <a:pt x="1657484" y="0"/>
                </a:lnTo>
                <a:lnTo>
                  <a:pt x="1844345" y="0"/>
                </a:lnTo>
                <a:lnTo>
                  <a:pt x="2336641" y="0"/>
                </a:lnTo>
                <a:lnTo>
                  <a:pt x="2336641" y="297807"/>
                </a:lnTo>
                <a:lnTo>
                  <a:pt x="2336641" y="413429"/>
                </a:lnTo>
                <a:lnTo>
                  <a:pt x="2336641" y="492296"/>
                </a:lnTo>
                <a:lnTo>
                  <a:pt x="2336641" y="716907"/>
                </a:lnTo>
                <a:lnTo>
                  <a:pt x="2336641" y="1109552"/>
                </a:lnTo>
                <a:cubicBezTo>
                  <a:pt x="2336641" y="1381440"/>
                  <a:pt x="2116232" y="1601848"/>
                  <a:pt x="1844345" y="1601848"/>
                </a:cubicBezTo>
                <a:lnTo>
                  <a:pt x="679156" y="1601848"/>
                </a:lnTo>
                <a:lnTo>
                  <a:pt x="492296" y="1601848"/>
                </a:lnTo>
                <a:lnTo>
                  <a:pt x="0" y="1601848"/>
                </a:lnTo>
                <a:lnTo>
                  <a:pt x="0" y="1461527"/>
                </a:lnTo>
                <a:lnTo>
                  <a:pt x="0" y="1188420"/>
                </a:lnTo>
                <a:lnTo>
                  <a:pt x="0" y="1109552"/>
                </a:lnTo>
                <a:lnTo>
                  <a:pt x="0" y="1042427"/>
                </a:lnTo>
                <a:lnTo>
                  <a:pt x="0" y="492296"/>
                </a:lnTo>
                <a:cubicBezTo>
                  <a:pt x="0" y="220409"/>
                  <a:pt x="220408" y="0"/>
                  <a:pt x="492296" y="0"/>
                </a:cubicBezTo>
                <a:close/>
              </a:path>
            </a:pathLst>
          </a:custGeom>
          <a:solidFill>
            <a:srgbClr val="5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5135810" y="2817107"/>
            <a:ext cx="1942779" cy="1942779"/>
            <a:chOff x="5135810" y="2978471"/>
            <a:chExt cx="1942779" cy="1942779"/>
          </a:xfrm>
        </p:grpSpPr>
        <p:sp>
          <p:nvSpPr>
            <p:cNvPr id="78" name="椭圆 77"/>
            <p:cNvSpPr/>
            <p:nvPr/>
          </p:nvSpPr>
          <p:spPr>
            <a:xfrm>
              <a:off x="5135810" y="2978471"/>
              <a:ext cx="1942779" cy="1942779"/>
            </a:xfrm>
            <a:prstGeom prst="ellipse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5530473" y="3688250"/>
              <a:ext cx="11534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相关技术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183550" y="4209361"/>
            <a:ext cx="1217867" cy="954509"/>
            <a:chOff x="4183550" y="4370725"/>
            <a:chExt cx="1217867" cy="954509"/>
          </a:xfrm>
        </p:grpSpPr>
        <p:grpSp>
          <p:nvGrpSpPr>
            <p:cNvPr id="95" name="组合 94"/>
            <p:cNvGrpSpPr/>
            <p:nvPr/>
          </p:nvGrpSpPr>
          <p:grpSpPr>
            <a:xfrm>
              <a:off x="4513083" y="4370725"/>
              <a:ext cx="558800" cy="387351"/>
              <a:chOff x="5808663" y="542925"/>
              <a:chExt cx="558800" cy="387351"/>
            </a:xfrm>
          </p:grpSpPr>
          <p:sp>
            <p:nvSpPr>
              <p:cNvPr id="97" name="Freeform 11034"/>
              <p:cNvSpPr>
                <a:spLocks noEditPoints="1"/>
              </p:cNvSpPr>
              <p:nvPr/>
            </p:nvSpPr>
            <p:spPr bwMode="auto">
              <a:xfrm>
                <a:off x="5865813" y="542925"/>
                <a:ext cx="442913" cy="315913"/>
              </a:xfrm>
              <a:custGeom>
                <a:avLst/>
                <a:gdLst>
                  <a:gd name="T0" fmla="*/ 104 w 118"/>
                  <a:gd name="T1" fmla="*/ 0 h 84"/>
                  <a:gd name="T2" fmla="*/ 14 w 118"/>
                  <a:gd name="T3" fmla="*/ 0 h 84"/>
                  <a:gd name="T4" fmla="*/ 0 w 118"/>
                  <a:gd name="T5" fmla="*/ 16 h 84"/>
                  <a:gd name="T6" fmla="*/ 0 w 118"/>
                  <a:gd name="T7" fmla="*/ 68 h 84"/>
                  <a:gd name="T8" fmla="*/ 14 w 118"/>
                  <a:gd name="T9" fmla="*/ 84 h 84"/>
                  <a:gd name="T10" fmla="*/ 104 w 118"/>
                  <a:gd name="T11" fmla="*/ 84 h 84"/>
                  <a:gd name="T12" fmla="*/ 118 w 118"/>
                  <a:gd name="T13" fmla="*/ 68 h 84"/>
                  <a:gd name="T14" fmla="*/ 118 w 118"/>
                  <a:gd name="T15" fmla="*/ 16 h 84"/>
                  <a:gd name="T16" fmla="*/ 104 w 118"/>
                  <a:gd name="T17" fmla="*/ 0 h 84"/>
                  <a:gd name="T18" fmla="*/ 111 w 118"/>
                  <a:gd name="T19" fmla="*/ 63 h 84"/>
                  <a:gd name="T20" fmla="*/ 99 w 118"/>
                  <a:gd name="T21" fmla="*/ 77 h 84"/>
                  <a:gd name="T22" fmla="*/ 19 w 118"/>
                  <a:gd name="T23" fmla="*/ 77 h 84"/>
                  <a:gd name="T24" fmla="*/ 7 w 118"/>
                  <a:gd name="T25" fmla="*/ 63 h 84"/>
                  <a:gd name="T26" fmla="*/ 7 w 118"/>
                  <a:gd name="T27" fmla="*/ 19 h 84"/>
                  <a:gd name="T28" fmla="*/ 19 w 118"/>
                  <a:gd name="T29" fmla="*/ 6 h 84"/>
                  <a:gd name="T30" fmla="*/ 99 w 118"/>
                  <a:gd name="T31" fmla="*/ 6 h 84"/>
                  <a:gd name="T32" fmla="*/ 111 w 118"/>
                  <a:gd name="T33" fmla="*/ 19 h 84"/>
                  <a:gd name="T34" fmla="*/ 111 w 118"/>
                  <a:gd name="T35" fmla="*/ 6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8" h="84">
                    <a:moveTo>
                      <a:pt x="10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6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7"/>
                      <a:pt x="6" y="84"/>
                      <a:pt x="1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12" y="84"/>
                      <a:pt x="118" y="77"/>
                      <a:pt x="118" y="68"/>
                    </a:cubicBezTo>
                    <a:cubicBezTo>
                      <a:pt x="118" y="16"/>
                      <a:pt x="118" y="16"/>
                      <a:pt x="118" y="16"/>
                    </a:cubicBezTo>
                    <a:cubicBezTo>
                      <a:pt x="118" y="7"/>
                      <a:pt x="112" y="0"/>
                      <a:pt x="104" y="0"/>
                    </a:cubicBezTo>
                    <a:close/>
                    <a:moveTo>
                      <a:pt x="111" y="63"/>
                    </a:moveTo>
                    <a:cubicBezTo>
                      <a:pt x="111" y="71"/>
                      <a:pt x="106" y="77"/>
                      <a:pt x="99" y="77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3" y="77"/>
                      <a:pt x="7" y="71"/>
                      <a:pt x="7" y="63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2"/>
                      <a:pt x="13" y="6"/>
                      <a:pt x="19" y="6"/>
                    </a:cubicBezTo>
                    <a:cubicBezTo>
                      <a:pt x="99" y="6"/>
                      <a:pt x="99" y="6"/>
                      <a:pt x="99" y="6"/>
                    </a:cubicBezTo>
                    <a:cubicBezTo>
                      <a:pt x="106" y="6"/>
                      <a:pt x="111" y="12"/>
                      <a:pt x="111" y="19"/>
                    </a:cubicBezTo>
                    <a:lnTo>
                      <a:pt x="111" y="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1035"/>
              <p:cNvSpPr>
                <a:spLocks noEditPoints="1"/>
              </p:cNvSpPr>
              <p:nvPr/>
            </p:nvSpPr>
            <p:spPr bwMode="auto">
              <a:xfrm>
                <a:off x="5808663" y="877888"/>
                <a:ext cx="558800" cy="52388"/>
              </a:xfrm>
              <a:custGeom>
                <a:avLst/>
                <a:gdLst>
                  <a:gd name="T0" fmla="*/ 0 w 149"/>
                  <a:gd name="T1" fmla="*/ 7 h 14"/>
                  <a:gd name="T2" fmla="*/ 11 w 149"/>
                  <a:gd name="T3" fmla="*/ 14 h 14"/>
                  <a:gd name="T4" fmla="*/ 138 w 149"/>
                  <a:gd name="T5" fmla="*/ 14 h 14"/>
                  <a:gd name="T6" fmla="*/ 149 w 149"/>
                  <a:gd name="T7" fmla="*/ 7 h 14"/>
                  <a:gd name="T8" fmla="*/ 149 w 149"/>
                  <a:gd name="T9" fmla="*/ 0 h 14"/>
                  <a:gd name="T10" fmla="*/ 0 w 149"/>
                  <a:gd name="T11" fmla="*/ 0 h 14"/>
                  <a:gd name="T12" fmla="*/ 0 w 149"/>
                  <a:gd name="T13" fmla="*/ 7 h 14"/>
                  <a:gd name="T14" fmla="*/ 61 w 149"/>
                  <a:gd name="T15" fmla="*/ 5 h 14"/>
                  <a:gd name="T16" fmla="*/ 87 w 149"/>
                  <a:gd name="T17" fmla="*/ 5 h 14"/>
                  <a:gd name="T18" fmla="*/ 87 w 149"/>
                  <a:gd name="T19" fmla="*/ 9 h 14"/>
                  <a:gd name="T20" fmla="*/ 61 w 149"/>
                  <a:gd name="T21" fmla="*/ 9 h 14"/>
                  <a:gd name="T22" fmla="*/ 61 w 149"/>
                  <a:gd name="T23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9" h="14">
                    <a:moveTo>
                      <a:pt x="0" y="7"/>
                    </a:moveTo>
                    <a:cubicBezTo>
                      <a:pt x="0" y="11"/>
                      <a:pt x="5" y="14"/>
                      <a:pt x="11" y="14"/>
                    </a:cubicBezTo>
                    <a:cubicBezTo>
                      <a:pt x="138" y="14"/>
                      <a:pt x="138" y="14"/>
                      <a:pt x="138" y="14"/>
                    </a:cubicBezTo>
                    <a:cubicBezTo>
                      <a:pt x="144" y="14"/>
                      <a:pt x="149" y="11"/>
                      <a:pt x="149" y="7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"/>
                    </a:lnTo>
                    <a:close/>
                    <a:moveTo>
                      <a:pt x="61" y="5"/>
                    </a:moveTo>
                    <a:cubicBezTo>
                      <a:pt x="87" y="5"/>
                      <a:pt x="87" y="5"/>
                      <a:pt x="87" y="5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61" y="9"/>
                      <a:pt x="61" y="9"/>
                      <a:pt x="61" y="9"/>
                    </a:cubicBezTo>
                    <a:lnTo>
                      <a:pt x="61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6" name="文本框 95"/>
            <p:cNvSpPr txBox="1"/>
            <p:nvPr/>
          </p:nvSpPr>
          <p:spPr>
            <a:xfrm>
              <a:off x="4183550" y="4799577"/>
              <a:ext cx="1217867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6594405" y="4150640"/>
            <a:ext cx="1780338" cy="1015753"/>
            <a:chOff x="6594405" y="4312004"/>
            <a:chExt cx="1780338" cy="1015753"/>
          </a:xfrm>
        </p:grpSpPr>
        <p:grpSp>
          <p:nvGrpSpPr>
            <p:cNvPr id="100" name="组合 99"/>
            <p:cNvGrpSpPr/>
            <p:nvPr/>
          </p:nvGrpSpPr>
          <p:grpSpPr>
            <a:xfrm>
              <a:off x="7156009" y="4312004"/>
              <a:ext cx="531813" cy="461963"/>
              <a:chOff x="8915400" y="531812"/>
              <a:chExt cx="531813" cy="461963"/>
            </a:xfrm>
          </p:grpSpPr>
          <p:sp>
            <p:nvSpPr>
              <p:cNvPr id="102" name="Rectangle 476"/>
              <p:cNvSpPr>
                <a:spLocks noChangeArrowheads="1"/>
              </p:cNvSpPr>
              <p:nvPr/>
            </p:nvSpPr>
            <p:spPr bwMode="auto">
              <a:xfrm>
                <a:off x="9083675" y="531812"/>
                <a:ext cx="195263" cy="714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477"/>
              <p:cNvSpPr>
                <a:spLocks/>
              </p:cNvSpPr>
              <p:nvPr/>
            </p:nvSpPr>
            <p:spPr bwMode="auto">
              <a:xfrm>
                <a:off x="8997950" y="628650"/>
                <a:ext cx="366713" cy="244475"/>
              </a:xfrm>
              <a:custGeom>
                <a:avLst/>
                <a:gdLst>
                  <a:gd name="T0" fmla="*/ 177 w 231"/>
                  <a:gd name="T1" fmla="*/ 0 h 154"/>
                  <a:gd name="T2" fmla="*/ 54 w 231"/>
                  <a:gd name="T3" fmla="*/ 0 h 154"/>
                  <a:gd name="T4" fmla="*/ 54 w 231"/>
                  <a:gd name="T5" fmla="*/ 41 h 154"/>
                  <a:gd name="T6" fmla="*/ 0 w 231"/>
                  <a:gd name="T7" fmla="*/ 41 h 154"/>
                  <a:gd name="T8" fmla="*/ 59 w 231"/>
                  <a:gd name="T9" fmla="*/ 97 h 154"/>
                  <a:gd name="T10" fmla="*/ 115 w 231"/>
                  <a:gd name="T11" fmla="*/ 154 h 154"/>
                  <a:gd name="T12" fmla="*/ 172 w 231"/>
                  <a:gd name="T13" fmla="*/ 97 h 154"/>
                  <a:gd name="T14" fmla="*/ 231 w 231"/>
                  <a:gd name="T15" fmla="*/ 41 h 154"/>
                  <a:gd name="T16" fmla="*/ 177 w 231"/>
                  <a:gd name="T17" fmla="*/ 41 h 154"/>
                  <a:gd name="T18" fmla="*/ 177 w 231"/>
                  <a:gd name="T1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1" h="154">
                    <a:moveTo>
                      <a:pt x="177" y="0"/>
                    </a:moveTo>
                    <a:lnTo>
                      <a:pt x="54" y="0"/>
                    </a:lnTo>
                    <a:lnTo>
                      <a:pt x="54" y="41"/>
                    </a:lnTo>
                    <a:lnTo>
                      <a:pt x="0" y="41"/>
                    </a:lnTo>
                    <a:lnTo>
                      <a:pt x="59" y="97"/>
                    </a:lnTo>
                    <a:lnTo>
                      <a:pt x="115" y="154"/>
                    </a:lnTo>
                    <a:lnTo>
                      <a:pt x="172" y="97"/>
                    </a:lnTo>
                    <a:lnTo>
                      <a:pt x="231" y="41"/>
                    </a:lnTo>
                    <a:lnTo>
                      <a:pt x="177" y="41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478"/>
              <p:cNvSpPr>
                <a:spLocks/>
              </p:cNvSpPr>
              <p:nvPr/>
            </p:nvSpPr>
            <p:spPr bwMode="auto">
              <a:xfrm>
                <a:off x="8915400" y="817562"/>
                <a:ext cx="531813" cy="176213"/>
              </a:xfrm>
              <a:custGeom>
                <a:avLst/>
                <a:gdLst>
                  <a:gd name="T0" fmla="*/ 124 w 142"/>
                  <a:gd name="T1" fmla="*/ 8 h 47"/>
                  <a:gd name="T2" fmla="*/ 105 w 142"/>
                  <a:gd name="T3" fmla="*/ 30 h 47"/>
                  <a:gd name="T4" fmla="*/ 37 w 142"/>
                  <a:gd name="T5" fmla="*/ 30 h 47"/>
                  <a:gd name="T6" fmla="*/ 18 w 142"/>
                  <a:gd name="T7" fmla="*/ 8 h 47"/>
                  <a:gd name="T8" fmla="*/ 18 w 142"/>
                  <a:gd name="T9" fmla="*/ 0 h 47"/>
                  <a:gd name="T10" fmla="*/ 0 w 142"/>
                  <a:gd name="T11" fmla="*/ 0 h 47"/>
                  <a:gd name="T12" fmla="*/ 0 w 142"/>
                  <a:gd name="T13" fmla="*/ 21 h 47"/>
                  <a:gd name="T14" fmla="*/ 26 w 142"/>
                  <a:gd name="T15" fmla="*/ 47 h 47"/>
                  <a:gd name="T16" fmla="*/ 116 w 142"/>
                  <a:gd name="T17" fmla="*/ 47 h 47"/>
                  <a:gd name="T18" fmla="*/ 142 w 142"/>
                  <a:gd name="T19" fmla="*/ 21 h 47"/>
                  <a:gd name="T20" fmla="*/ 142 w 142"/>
                  <a:gd name="T21" fmla="*/ 0 h 47"/>
                  <a:gd name="T22" fmla="*/ 124 w 142"/>
                  <a:gd name="T23" fmla="*/ 0 h 47"/>
                  <a:gd name="T24" fmla="*/ 124 w 142"/>
                  <a:gd name="T25" fmla="*/ 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2" h="47">
                    <a:moveTo>
                      <a:pt x="124" y="8"/>
                    </a:moveTo>
                    <a:cubicBezTo>
                      <a:pt x="124" y="26"/>
                      <a:pt x="121" y="30"/>
                      <a:pt x="105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20" y="30"/>
                      <a:pt x="18" y="29"/>
                      <a:pt x="18" y="8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35"/>
                      <a:pt x="11" y="47"/>
                      <a:pt x="26" y="47"/>
                    </a:cubicBezTo>
                    <a:cubicBezTo>
                      <a:pt x="116" y="47"/>
                      <a:pt x="116" y="47"/>
                      <a:pt x="116" y="47"/>
                    </a:cubicBezTo>
                    <a:cubicBezTo>
                      <a:pt x="130" y="47"/>
                      <a:pt x="142" y="35"/>
                      <a:pt x="142" y="21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24" y="0"/>
                      <a:pt x="124" y="0"/>
                      <a:pt x="124" y="0"/>
                    </a:cubicBezTo>
                    <a:lnTo>
                      <a:pt x="124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1" name="文本框 100"/>
            <p:cNvSpPr txBox="1"/>
            <p:nvPr/>
          </p:nvSpPr>
          <p:spPr>
            <a:xfrm>
              <a:off x="6594405" y="4755293"/>
              <a:ext cx="1780338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Bootstrap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83926" y="2374256"/>
            <a:ext cx="1501430" cy="960632"/>
            <a:chOff x="6683926" y="2374256"/>
            <a:chExt cx="1501430" cy="960632"/>
          </a:xfrm>
        </p:grpSpPr>
        <p:grpSp>
          <p:nvGrpSpPr>
            <p:cNvPr id="105" name="组合 104"/>
            <p:cNvGrpSpPr/>
            <p:nvPr/>
          </p:nvGrpSpPr>
          <p:grpSpPr>
            <a:xfrm>
              <a:off x="7234107" y="2374256"/>
              <a:ext cx="419100" cy="427038"/>
              <a:chOff x="5876926" y="2830512"/>
              <a:chExt cx="419100" cy="427038"/>
            </a:xfrm>
          </p:grpSpPr>
          <p:sp>
            <p:nvSpPr>
              <p:cNvPr id="106" name="Freeform 281"/>
              <p:cNvSpPr>
                <a:spLocks noEditPoints="1"/>
              </p:cNvSpPr>
              <p:nvPr/>
            </p:nvSpPr>
            <p:spPr bwMode="auto">
              <a:xfrm>
                <a:off x="5876926" y="2830512"/>
                <a:ext cx="419100" cy="104775"/>
              </a:xfrm>
              <a:custGeom>
                <a:avLst/>
                <a:gdLst>
                  <a:gd name="T0" fmla="*/ 0 w 112"/>
                  <a:gd name="T1" fmla="*/ 28 h 28"/>
                  <a:gd name="T2" fmla="*/ 112 w 112"/>
                  <a:gd name="T3" fmla="*/ 28 h 28"/>
                  <a:gd name="T4" fmla="*/ 112 w 112"/>
                  <a:gd name="T5" fmla="*/ 0 h 28"/>
                  <a:gd name="T6" fmla="*/ 0 w 112"/>
                  <a:gd name="T7" fmla="*/ 0 h 28"/>
                  <a:gd name="T8" fmla="*/ 0 w 112"/>
                  <a:gd name="T9" fmla="*/ 28 h 28"/>
                  <a:gd name="T10" fmla="*/ 93 w 112"/>
                  <a:gd name="T11" fmla="*/ 9 h 28"/>
                  <a:gd name="T12" fmla="*/ 98 w 112"/>
                  <a:gd name="T13" fmla="*/ 14 h 28"/>
                  <a:gd name="T14" fmla="*/ 93 w 112"/>
                  <a:gd name="T15" fmla="*/ 19 h 28"/>
                  <a:gd name="T16" fmla="*/ 89 w 112"/>
                  <a:gd name="T17" fmla="*/ 14 h 28"/>
                  <a:gd name="T18" fmla="*/ 93 w 112"/>
                  <a:gd name="T19" fmla="*/ 9 h 28"/>
                  <a:gd name="T20" fmla="*/ 20 w 112"/>
                  <a:gd name="T21" fmla="*/ 9 h 28"/>
                  <a:gd name="T22" fmla="*/ 25 w 112"/>
                  <a:gd name="T23" fmla="*/ 14 h 28"/>
                  <a:gd name="T24" fmla="*/ 20 w 112"/>
                  <a:gd name="T25" fmla="*/ 19 h 28"/>
                  <a:gd name="T26" fmla="*/ 15 w 112"/>
                  <a:gd name="T27" fmla="*/ 14 h 28"/>
                  <a:gd name="T28" fmla="*/ 20 w 112"/>
                  <a:gd name="T29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2" h="28">
                    <a:moveTo>
                      <a:pt x="0" y="28"/>
                    </a:moveTo>
                    <a:cubicBezTo>
                      <a:pt x="112" y="28"/>
                      <a:pt x="112" y="28"/>
                      <a:pt x="112" y="28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8"/>
                    </a:lnTo>
                    <a:close/>
                    <a:moveTo>
                      <a:pt x="93" y="9"/>
                    </a:moveTo>
                    <a:cubicBezTo>
                      <a:pt x="96" y="9"/>
                      <a:pt x="98" y="11"/>
                      <a:pt x="98" y="14"/>
                    </a:cubicBezTo>
                    <a:cubicBezTo>
                      <a:pt x="98" y="17"/>
                      <a:pt x="96" y="19"/>
                      <a:pt x="93" y="19"/>
                    </a:cubicBezTo>
                    <a:cubicBezTo>
                      <a:pt x="91" y="19"/>
                      <a:pt x="89" y="17"/>
                      <a:pt x="89" y="14"/>
                    </a:cubicBezTo>
                    <a:cubicBezTo>
                      <a:pt x="89" y="11"/>
                      <a:pt x="91" y="9"/>
                      <a:pt x="93" y="9"/>
                    </a:cubicBezTo>
                    <a:close/>
                    <a:moveTo>
                      <a:pt x="20" y="9"/>
                    </a:moveTo>
                    <a:cubicBezTo>
                      <a:pt x="23" y="9"/>
                      <a:pt x="25" y="11"/>
                      <a:pt x="25" y="14"/>
                    </a:cubicBezTo>
                    <a:cubicBezTo>
                      <a:pt x="25" y="17"/>
                      <a:pt x="23" y="19"/>
                      <a:pt x="20" y="19"/>
                    </a:cubicBezTo>
                    <a:cubicBezTo>
                      <a:pt x="17" y="19"/>
                      <a:pt x="15" y="17"/>
                      <a:pt x="15" y="14"/>
                    </a:cubicBezTo>
                    <a:cubicBezTo>
                      <a:pt x="15" y="11"/>
                      <a:pt x="17" y="9"/>
                      <a:pt x="2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282"/>
              <p:cNvSpPr>
                <a:spLocks noEditPoints="1"/>
              </p:cNvSpPr>
              <p:nvPr/>
            </p:nvSpPr>
            <p:spPr bwMode="auto">
              <a:xfrm>
                <a:off x="5876926" y="2979737"/>
                <a:ext cx="419100" cy="277813"/>
              </a:xfrm>
              <a:custGeom>
                <a:avLst/>
                <a:gdLst>
                  <a:gd name="T0" fmla="*/ 0 w 112"/>
                  <a:gd name="T1" fmla="*/ 74 h 74"/>
                  <a:gd name="T2" fmla="*/ 112 w 112"/>
                  <a:gd name="T3" fmla="*/ 74 h 74"/>
                  <a:gd name="T4" fmla="*/ 112 w 112"/>
                  <a:gd name="T5" fmla="*/ 0 h 74"/>
                  <a:gd name="T6" fmla="*/ 0 w 112"/>
                  <a:gd name="T7" fmla="*/ 0 h 74"/>
                  <a:gd name="T8" fmla="*/ 0 w 112"/>
                  <a:gd name="T9" fmla="*/ 74 h 74"/>
                  <a:gd name="T10" fmla="*/ 56 w 112"/>
                  <a:gd name="T11" fmla="*/ 47 h 74"/>
                  <a:gd name="T12" fmla="*/ 69 w 112"/>
                  <a:gd name="T13" fmla="*/ 47 h 74"/>
                  <a:gd name="T14" fmla="*/ 69 w 112"/>
                  <a:gd name="T15" fmla="*/ 51 h 74"/>
                  <a:gd name="T16" fmla="*/ 70 w 112"/>
                  <a:gd name="T17" fmla="*/ 54 h 74"/>
                  <a:gd name="T18" fmla="*/ 72 w 112"/>
                  <a:gd name="T19" fmla="*/ 55 h 74"/>
                  <a:gd name="T20" fmla="*/ 75 w 112"/>
                  <a:gd name="T21" fmla="*/ 54 h 74"/>
                  <a:gd name="T22" fmla="*/ 75 w 112"/>
                  <a:gd name="T23" fmla="*/ 52 h 74"/>
                  <a:gd name="T24" fmla="*/ 75 w 112"/>
                  <a:gd name="T25" fmla="*/ 41 h 74"/>
                  <a:gd name="T26" fmla="*/ 75 w 112"/>
                  <a:gd name="T27" fmla="*/ 38 h 74"/>
                  <a:gd name="T28" fmla="*/ 72 w 112"/>
                  <a:gd name="T29" fmla="*/ 37 h 74"/>
                  <a:gd name="T30" fmla="*/ 70 w 112"/>
                  <a:gd name="T31" fmla="*/ 38 h 74"/>
                  <a:gd name="T32" fmla="*/ 69 w 112"/>
                  <a:gd name="T33" fmla="*/ 41 h 74"/>
                  <a:gd name="T34" fmla="*/ 57 w 112"/>
                  <a:gd name="T35" fmla="*/ 41 h 74"/>
                  <a:gd name="T36" fmla="*/ 57 w 112"/>
                  <a:gd name="T37" fmla="*/ 14 h 74"/>
                  <a:gd name="T38" fmla="*/ 88 w 112"/>
                  <a:gd name="T39" fmla="*/ 14 h 74"/>
                  <a:gd name="T40" fmla="*/ 88 w 112"/>
                  <a:gd name="T41" fmla="*/ 23 h 74"/>
                  <a:gd name="T42" fmla="*/ 68 w 112"/>
                  <a:gd name="T43" fmla="*/ 23 h 74"/>
                  <a:gd name="T44" fmla="*/ 68 w 112"/>
                  <a:gd name="T45" fmla="*/ 31 h 74"/>
                  <a:gd name="T46" fmla="*/ 72 w 112"/>
                  <a:gd name="T47" fmla="*/ 29 h 74"/>
                  <a:gd name="T48" fmla="*/ 76 w 112"/>
                  <a:gd name="T49" fmla="*/ 29 h 74"/>
                  <a:gd name="T50" fmla="*/ 86 w 112"/>
                  <a:gd name="T51" fmla="*/ 32 h 74"/>
                  <a:gd name="T52" fmla="*/ 89 w 112"/>
                  <a:gd name="T53" fmla="*/ 42 h 74"/>
                  <a:gd name="T54" fmla="*/ 89 w 112"/>
                  <a:gd name="T55" fmla="*/ 48 h 74"/>
                  <a:gd name="T56" fmla="*/ 85 w 112"/>
                  <a:gd name="T57" fmla="*/ 60 h 74"/>
                  <a:gd name="T58" fmla="*/ 72 w 112"/>
                  <a:gd name="T59" fmla="*/ 64 h 74"/>
                  <a:gd name="T60" fmla="*/ 60 w 112"/>
                  <a:gd name="T61" fmla="*/ 60 h 74"/>
                  <a:gd name="T62" fmla="*/ 56 w 112"/>
                  <a:gd name="T63" fmla="*/ 50 h 74"/>
                  <a:gd name="T64" fmla="*/ 56 w 112"/>
                  <a:gd name="T65" fmla="*/ 47 h 74"/>
                  <a:gd name="T66" fmla="*/ 21 w 112"/>
                  <a:gd name="T67" fmla="*/ 19 h 74"/>
                  <a:gd name="T68" fmla="*/ 21 w 112"/>
                  <a:gd name="T69" fmla="*/ 19 h 74"/>
                  <a:gd name="T70" fmla="*/ 28 w 112"/>
                  <a:gd name="T71" fmla="*/ 18 h 74"/>
                  <a:gd name="T72" fmla="*/ 32 w 112"/>
                  <a:gd name="T73" fmla="*/ 14 h 74"/>
                  <a:gd name="T74" fmla="*/ 44 w 112"/>
                  <a:gd name="T75" fmla="*/ 14 h 74"/>
                  <a:gd name="T76" fmla="*/ 44 w 112"/>
                  <a:gd name="T77" fmla="*/ 63 h 74"/>
                  <a:gd name="T78" fmla="*/ 31 w 112"/>
                  <a:gd name="T79" fmla="*/ 63 h 74"/>
                  <a:gd name="T80" fmla="*/ 31 w 112"/>
                  <a:gd name="T81" fmla="*/ 26 h 74"/>
                  <a:gd name="T82" fmla="*/ 27 w 112"/>
                  <a:gd name="T83" fmla="*/ 27 h 74"/>
                  <a:gd name="T84" fmla="*/ 26 w 112"/>
                  <a:gd name="T85" fmla="*/ 27 h 74"/>
                  <a:gd name="T86" fmla="*/ 21 w 112"/>
                  <a:gd name="T87" fmla="*/ 27 h 74"/>
                  <a:gd name="T88" fmla="*/ 21 w 112"/>
                  <a:gd name="T89" fmla="*/ 1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2" h="74">
                    <a:moveTo>
                      <a:pt x="0" y="74"/>
                    </a:move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4"/>
                    </a:lnTo>
                    <a:close/>
                    <a:moveTo>
                      <a:pt x="56" y="47"/>
                    </a:move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2"/>
                      <a:pt x="69" y="53"/>
                      <a:pt x="70" y="54"/>
                    </a:cubicBezTo>
                    <a:cubicBezTo>
                      <a:pt x="70" y="55"/>
                      <a:pt x="71" y="55"/>
                      <a:pt x="72" y="55"/>
                    </a:cubicBezTo>
                    <a:cubicBezTo>
                      <a:pt x="73" y="55"/>
                      <a:pt x="74" y="55"/>
                      <a:pt x="75" y="54"/>
                    </a:cubicBezTo>
                    <a:cubicBezTo>
                      <a:pt x="75" y="54"/>
                      <a:pt x="75" y="53"/>
                      <a:pt x="75" y="52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5" y="40"/>
                      <a:pt x="75" y="39"/>
                      <a:pt x="75" y="38"/>
                    </a:cubicBezTo>
                    <a:cubicBezTo>
                      <a:pt x="74" y="38"/>
                      <a:pt x="73" y="37"/>
                      <a:pt x="72" y="37"/>
                    </a:cubicBezTo>
                    <a:cubicBezTo>
                      <a:pt x="71" y="37"/>
                      <a:pt x="70" y="38"/>
                      <a:pt x="70" y="38"/>
                    </a:cubicBezTo>
                    <a:cubicBezTo>
                      <a:pt x="69" y="39"/>
                      <a:pt x="69" y="40"/>
                      <a:pt x="69" y="41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9" y="30"/>
                      <a:pt x="70" y="29"/>
                      <a:pt x="72" y="29"/>
                    </a:cubicBezTo>
                    <a:cubicBezTo>
                      <a:pt x="73" y="29"/>
                      <a:pt x="75" y="29"/>
                      <a:pt x="76" y="29"/>
                    </a:cubicBezTo>
                    <a:cubicBezTo>
                      <a:pt x="80" y="29"/>
                      <a:pt x="84" y="30"/>
                      <a:pt x="86" y="32"/>
                    </a:cubicBezTo>
                    <a:cubicBezTo>
                      <a:pt x="88" y="34"/>
                      <a:pt x="89" y="37"/>
                      <a:pt x="89" y="42"/>
                    </a:cubicBezTo>
                    <a:cubicBezTo>
                      <a:pt x="89" y="48"/>
                      <a:pt x="89" y="48"/>
                      <a:pt x="89" y="48"/>
                    </a:cubicBezTo>
                    <a:cubicBezTo>
                      <a:pt x="89" y="53"/>
                      <a:pt x="88" y="57"/>
                      <a:pt x="85" y="60"/>
                    </a:cubicBezTo>
                    <a:cubicBezTo>
                      <a:pt x="82" y="62"/>
                      <a:pt x="78" y="64"/>
                      <a:pt x="72" y="64"/>
                    </a:cubicBezTo>
                    <a:cubicBezTo>
                      <a:pt x="66" y="64"/>
                      <a:pt x="62" y="62"/>
                      <a:pt x="60" y="60"/>
                    </a:cubicBezTo>
                    <a:cubicBezTo>
                      <a:pt x="57" y="58"/>
                      <a:pt x="56" y="54"/>
                      <a:pt x="56" y="50"/>
                    </a:cubicBezTo>
                    <a:lnTo>
                      <a:pt x="56" y="47"/>
                    </a:ln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6" y="19"/>
                      <a:pt x="28" y="18"/>
                    </a:cubicBezTo>
                    <a:cubicBezTo>
                      <a:pt x="30" y="17"/>
                      <a:pt x="31" y="16"/>
                      <a:pt x="32" y="14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29" y="27"/>
                      <a:pt x="28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1" y="27"/>
                      <a:pt x="21" y="27"/>
                      <a:pt x="21" y="27"/>
                    </a:cubicBezTo>
                    <a:lnTo>
                      <a:pt x="21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文本框 82"/>
            <p:cNvSpPr txBox="1"/>
            <p:nvPr/>
          </p:nvSpPr>
          <p:spPr>
            <a:xfrm>
              <a:off x="6683926" y="2809231"/>
              <a:ext cx="1501430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MVC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008048" y="2361173"/>
            <a:ext cx="1522425" cy="973714"/>
            <a:chOff x="4008048" y="2361173"/>
            <a:chExt cx="1522425" cy="973714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540458" y="2361173"/>
              <a:ext cx="461963" cy="368301"/>
              <a:chOff x="7377113" y="5132388"/>
              <a:chExt cx="461963" cy="368301"/>
            </a:xfrm>
          </p:grpSpPr>
          <p:sp>
            <p:nvSpPr>
              <p:cNvPr id="109" name="Freeform 120"/>
              <p:cNvSpPr>
                <a:spLocks/>
              </p:cNvSpPr>
              <p:nvPr/>
            </p:nvSpPr>
            <p:spPr bwMode="auto">
              <a:xfrm>
                <a:off x="7431088" y="5132388"/>
                <a:ext cx="352425" cy="184150"/>
              </a:xfrm>
              <a:custGeom>
                <a:avLst/>
                <a:gdLst>
                  <a:gd name="T0" fmla="*/ 47 w 94"/>
                  <a:gd name="T1" fmla="*/ 0 h 49"/>
                  <a:gd name="T2" fmla="*/ 0 w 94"/>
                  <a:gd name="T3" fmla="*/ 49 h 49"/>
                  <a:gd name="T4" fmla="*/ 10 w 94"/>
                  <a:gd name="T5" fmla="*/ 49 h 49"/>
                  <a:gd name="T6" fmla="*/ 47 w 94"/>
                  <a:gd name="T7" fmla="*/ 7 h 49"/>
                  <a:gd name="T8" fmla="*/ 84 w 94"/>
                  <a:gd name="T9" fmla="*/ 49 h 49"/>
                  <a:gd name="T10" fmla="*/ 94 w 94"/>
                  <a:gd name="T11" fmla="*/ 49 h 49"/>
                  <a:gd name="T12" fmla="*/ 47 w 94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49">
                    <a:moveTo>
                      <a:pt x="47" y="0"/>
                    </a:moveTo>
                    <a:cubicBezTo>
                      <a:pt x="21" y="0"/>
                      <a:pt x="0" y="22"/>
                      <a:pt x="0" y="49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0" y="26"/>
                      <a:pt x="27" y="7"/>
                      <a:pt x="47" y="7"/>
                    </a:cubicBezTo>
                    <a:cubicBezTo>
                      <a:pt x="68" y="7"/>
                      <a:pt x="84" y="26"/>
                      <a:pt x="84" y="49"/>
                    </a:cubicBezTo>
                    <a:cubicBezTo>
                      <a:pt x="94" y="49"/>
                      <a:pt x="94" y="49"/>
                      <a:pt x="94" y="49"/>
                    </a:cubicBezTo>
                    <a:cubicBezTo>
                      <a:pt x="94" y="22"/>
                      <a:pt x="73" y="0"/>
                      <a:pt x="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/>
            </p:nvSpPr>
            <p:spPr bwMode="auto">
              <a:xfrm>
                <a:off x="7412038" y="5327651"/>
                <a:ext cx="82550" cy="173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/>
            </p:nvSpPr>
            <p:spPr bwMode="auto">
              <a:xfrm>
                <a:off x="7726363" y="5327651"/>
                <a:ext cx="76200" cy="168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/>
            </p:nvSpPr>
            <p:spPr bwMode="auto">
              <a:xfrm>
                <a:off x="7816851" y="5364163"/>
                <a:ext cx="22225" cy="95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/>
            </p:nvSpPr>
            <p:spPr bwMode="auto">
              <a:xfrm>
                <a:off x="7377113" y="5364163"/>
                <a:ext cx="23813" cy="95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7" name="文本框 86"/>
            <p:cNvSpPr txBox="1"/>
            <p:nvPr/>
          </p:nvSpPr>
          <p:spPr>
            <a:xfrm>
              <a:off x="4008048" y="2809230"/>
              <a:ext cx="1522425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ASP.NET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675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8" fill="hold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22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2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4" presetID="2" presetClass="entr" presetSubtype="2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36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8" presetID="2" presetClass="entr" presetSubtype="2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5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5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2" presetID="2" presetClass="entr" presetSubtype="8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64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6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73" grpId="0" animBg="1"/>
          <p:bldP spid="74" grpId="0" animBg="1"/>
          <p:bldP spid="7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2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73" grpId="0" animBg="1"/>
          <p:bldP spid="74" grpId="0" animBg="1"/>
          <p:bldP spid="75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203132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系统总体设计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7190" y="2423869"/>
            <a:ext cx="658265" cy="423548"/>
          </a:xfrm>
          <a:prstGeom prst="rect">
            <a:avLst/>
          </a:prstGeom>
          <a:solidFill>
            <a:srgbClr val="ED7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187190" y="4477851"/>
            <a:ext cx="658265" cy="423548"/>
          </a:xfrm>
          <a:prstGeom prst="rect">
            <a:avLst/>
          </a:prstGeom>
          <a:solidFill>
            <a:srgbClr val="D57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187190" y="3459853"/>
            <a:ext cx="658265" cy="423548"/>
          </a:xfrm>
          <a:prstGeom prst="rect">
            <a:avLst/>
          </a:prstGeom>
          <a:solidFill>
            <a:srgbClr val="E49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188069" y="1551212"/>
            <a:ext cx="3753774" cy="423548"/>
            <a:chOff x="1188069" y="1551212"/>
            <a:chExt cx="2763641" cy="423548"/>
          </a:xfrm>
        </p:grpSpPr>
        <p:sp>
          <p:nvSpPr>
            <p:cNvPr id="47" name="矩形 46"/>
            <p:cNvSpPr/>
            <p:nvPr/>
          </p:nvSpPr>
          <p:spPr>
            <a:xfrm>
              <a:off x="1188069" y="1551212"/>
              <a:ext cx="2502541" cy="423548"/>
            </a:xfrm>
            <a:prstGeom prst="rect">
              <a:avLst/>
            </a:prstGeom>
            <a:solidFill>
              <a:srgbClr val="508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202239" y="1562931"/>
              <a:ext cx="27494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系统功能及数据库设计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950042" y="2440702"/>
            <a:ext cx="9394233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用户功能</a:t>
            </a:r>
            <a:r>
              <a:rPr lang="zh-CN" altLang="en-US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：用户注册、用户登陆、修改资料、搜索贴子、发表贴子、回复贴子、编辑贴子</a:t>
            </a:r>
            <a:endParaRPr lang="zh-CN" altLang="en-US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50042" y="4491805"/>
            <a:ext cx="875605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数据库设计：板块、帖子、回复、用户、地区</a:t>
            </a:r>
            <a:endParaRPr lang="zh-CN" altLang="en-US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50042" y="3474766"/>
            <a:ext cx="90154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</a:t>
            </a:r>
            <a:r>
              <a:rPr lang="zh-CN" altLang="en-US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功能：公告管理</a:t>
            </a: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论坛</a:t>
            </a: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版块</a:t>
            </a:r>
            <a:r>
              <a:rPr lang="zh-CN" altLang="en-US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管理、用户管理</a:t>
            </a:r>
            <a:endParaRPr lang="zh-CN" altLang="en-US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27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fill="hold" grpId="0" nodeType="click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2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2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2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2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3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3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5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3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3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4" grpId="0" animBg="1"/>
          <p:bldP spid="46" grpId="0" animBg="1"/>
          <p:bldP spid="6" grpId="0"/>
          <p:bldP spid="52" grpId="0"/>
          <p:bldP spid="5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4" grpId="0" animBg="1"/>
          <p:bldP spid="46" grpId="0" animBg="1"/>
          <p:bldP spid="6" grpId="0"/>
          <p:bldP spid="52" grpId="0"/>
          <p:bldP spid="53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203132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</a:t>
            </a:r>
            <a:r>
              <a:rPr lang="zh-CN" altLang="en-US" sz="2400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详细</a:t>
            </a: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88419" y="1071565"/>
            <a:ext cx="2138552" cy="423548"/>
            <a:chOff x="1188069" y="1551212"/>
            <a:chExt cx="2987516" cy="423548"/>
          </a:xfrm>
        </p:grpSpPr>
        <p:sp>
          <p:nvSpPr>
            <p:cNvPr id="47" name="矩形 46"/>
            <p:cNvSpPr/>
            <p:nvPr/>
          </p:nvSpPr>
          <p:spPr>
            <a:xfrm>
              <a:off x="1188069" y="1551212"/>
              <a:ext cx="2502541" cy="423548"/>
            </a:xfrm>
            <a:prstGeom prst="rect">
              <a:avLst/>
            </a:prstGeom>
            <a:solidFill>
              <a:srgbClr val="508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202239" y="1562931"/>
              <a:ext cx="29733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系统结构设计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285643" y="1772434"/>
            <a:ext cx="7292300" cy="4237217"/>
            <a:chOff x="1285643" y="1772435"/>
            <a:chExt cx="7135479" cy="3572664"/>
          </a:xfrm>
        </p:grpSpPr>
        <p:sp>
          <p:nvSpPr>
            <p:cNvPr id="44" name="矩形 43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285643" y="1772435"/>
              <a:ext cx="4389016" cy="338554"/>
            </a:xfrm>
            <a:prstGeom prst="rect">
              <a:avLst/>
            </a:prstGeom>
            <a:solidFill>
              <a:srgbClr val="346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/>
          <p:cNvSpPr/>
          <p:nvPr/>
        </p:nvSpPr>
        <p:spPr>
          <a:xfrm>
            <a:off x="1412170" y="2403246"/>
            <a:ext cx="6736824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ED6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新建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项目，选用微软提供的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ASP.NET 4.5.2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模板，项目新建好后将自动生成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框架的目录结构以及框架支持，在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Web.config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文件下配置数据库连接字符串，添加项目所需要的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文件及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文件。新建一个类库作为数据访问层。</a:t>
            </a:r>
          </a:p>
          <a:p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2063"/>
          <p:cNvSpPr txBox="1"/>
          <p:nvPr/>
        </p:nvSpPr>
        <p:spPr>
          <a:xfrm>
            <a:off x="1356950" y="1761571"/>
            <a:ext cx="472574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三层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840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  <p:bldP spid="4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  <p:bldP spid="48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203132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</a:t>
            </a:r>
            <a:r>
              <a:rPr lang="zh-CN" altLang="en-US" sz="2400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详细</a:t>
            </a: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88419" y="1071565"/>
            <a:ext cx="1450639" cy="423548"/>
            <a:chOff x="1188069" y="1551212"/>
            <a:chExt cx="2502541" cy="423548"/>
          </a:xfrm>
        </p:grpSpPr>
        <p:sp>
          <p:nvSpPr>
            <p:cNvPr id="47" name="矩形 46"/>
            <p:cNvSpPr/>
            <p:nvPr/>
          </p:nvSpPr>
          <p:spPr>
            <a:xfrm>
              <a:off x="1188069" y="1551212"/>
              <a:ext cx="2502541" cy="423548"/>
            </a:xfrm>
            <a:prstGeom prst="rect">
              <a:avLst/>
            </a:prstGeom>
            <a:solidFill>
              <a:srgbClr val="508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202239" y="1562931"/>
              <a:ext cx="8912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入口页面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4" name="图片 53"/>
          <p:cNvPicPr/>
          <p:nvPr/>
        </p:nvPicPr>
        <p:blipFill>
          <a:blip r:embed="rId2"/>
          <a:stretch>
            <a:fillRect/>
          </a:stretch>
        </p:blipFill>
        <p:spPr>
          <a:xfrm>
            <a:off x="796570" y="1590208"/>
            <a:ext cx="10788145" cy="50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203132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</a:t>
            </a:r>
            <a:r>
              <a:rPr lang="zh-CN" altLang="en-US" sz="2400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详细</a:t>
            </a: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88420" y="1071565"/>
            <a:ext cx="716152" cy="423548"/>
            <a:chOff x="1188069" y="1551212"/>
            <a:chExt cx="2502541" cy="423548"/>
          </a:xfrm>
        </p:grpSpPr>
        <p:sp>
          <p:nvSpPr>
            <p:cNvPr id="47" name="矩形 46"/>
            <p:cNvSpPr/>
            <p:nvPr/>
          </p:nvSpPr>
          <p:spPr>
            <a:xfrm>
              <a:off x="1188069" y="1551212"/>
              <a:ext cx="2502541" cy="423548"/>
            </a:xfrm>
            <a:prstGeom prst="rect">
              <a:avLst/>
            </a:prstGeom>
            <a:solidFill>
              <a:srgbClr val="508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202239" y="1562931"/>
              <a:ext cx="12034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首页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3" name="图片 42"/>
          <p:cNvPicPr/>
          <p:nvPr/>
        </p:nvPicPr>
        <p:blipFill>
          <a:blip r:embed="rId2"/>
          <a:stretch>
            <a:fillRect/>
          </a:stretch>
        </p:blipFill>
        <p:spPr>
          <a:xfrm>
            <a:off x="796570" y="1590209"/>
            <a:ext cx="10819246" cy="502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868</Words>
  <Application>Microsoft Office PowerPoint</Application>
  <PresentationFormat>自定义</PresentationFormat>
  <Paragraphs>94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陶政辰</cp:lastModifiedBy>
  <cp:revision>117</cp:revision>
  <dcterms:created xsi:type="dcterms:W3CDTF">2014-12-17T13:36:09Z</dcterms:created>
  <dcterms:modified xsi:type="dcterms:W3CDTF">2017-05-27T01:17:37Z</dcterms:modified>
</cp:coreProperties>
</file>