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/HXiZo1UgPkBUHaIrI5XqoVQ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2e8c3f676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2e8c3f676_2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02e8c3f676_2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2ea7a831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2ea7a831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02ea7a831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1363a0561f36fe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1363a0561f36fe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61363a0561f36fe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2e8c3f676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2e8c3f676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02e8c3f676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4fe9210d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4fe9210d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4fe9210d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4fe9210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4fe9210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04fe9210d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2e8c3f67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2e8c3f67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02e8c3f67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2ea7a831d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2ea7a831d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02ea7a831d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2e8c3f676_2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2e8c3f676_2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02e8c3f676_2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2e8c3f676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2e8c3f676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02e8c3f676_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2e8c3f676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2e8c3f676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02e8c3f676_2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9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934948" y="0"/>
            <a:ext cx="11246504" cy="6857999"/>
            <a:chOff x="934948" y="0"/>
            <a:chExt cx="11246504" cy="6857999"/>
          </a:xfrm>
        </p:grpSpPr>
        <p:pic>
          <p:nvPicPr>
            <p:cNvPr descr="What to Serve with Burgers: 21 Tasty Side Dishes - Insanely Good"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b="0" l="0" r="14235" t="0"/>
            <a:stretch/>
          </p:blipFill>
          <p:spPr>
            <a:xfrm>
              <a:off x="3363345" y="2"/>
              <a:ext cx="881810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"/>
            <p:cNvSpPr/>
            <p:nvPr/>
          </p:nvSpPr>
          <p:spPr>
            <a:xfrm flipH="1" rot="10800000">
              <a:off x="934948" y="0"/>
              <a:ext cx="5334550" cy="6857996"/>
            </a:xfrm>
            <a:prstGeom prst="trapezoid">
              <a:avLst>
                <a:gd fmla="val 25000" name="adj"/>
              </a:avLst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"/>
          <p:cNvSpPr txBox="1"/>
          <p:nvPr/>
        </p:nvSpPr>
        <p:spPr>
          <a:xfrm>
            <a:off x="1089061" y="2160984"/>
            <a:ext cx="9639240" cy="975054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Welcome to Burger Haven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91108" y="4089076"/>
            <a:ext cx="4171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J</a:t>
            </a:r>
            <a:r>
              <a:rPr lang="en-US" sz="2800">
                <a:solidFill>
                  <a:schemeClr val="dk1"/>
                </a:solidFill>
              </a:rPr>
              <a:t>ae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</a:t>
            </a:r>
            <a:r>
              <a:rPr lang="en-US" sz="2800">
                <a:solidFill>
                  <a:schemeClr val="dk1"/>
                </a:solidFill>
              </a:rPr>
              <a:t>Ryu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dk1"/>
                </a:solidFill>
              </a:rPr>
              <a:t>Zhengdong Peng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>
                <a:solidFill>
                  <a:schemeClr val="dk1"/>
                </a:solidFill>
              </a:rPr>
              <a:t>Lan Zhang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4"/>
          <p:cNvGrpSpPr/>
          <p:nvPr/>
        </p:nvGrpSpPr>
        <p:grpSpPr>
          <a:xfrm flipH="1">
            <a:off x="-8" y="-6525"/>
            <a:ext cx="5272932" cy="6871050"/>
            <a:chOff x="6645349" y="-2"/>
            <a:chExt cx="4933507" cy="6871050"/>
          </a:xfrm>
        </p:grpSpPr>
        <p:pic>
          <p:nvPicPr>
            <p:cNvPr descr="Sandwich recipes | BBC Good Food" id="201" name="Google Shape;201;p4"/>
            <p:cNvPicPr preferRelativeResize="0"/>
            <p:nvPr/>
          </p:nvPicPr>
          <p:blipFill rotWithShape="1">
            <a:blip r:embed="rId3">
              <a:alphaModFix/>
            </a:blip>
            <a:srcRect b="0" l="26612" r="8113" t="0"/>
            <a:stretch/>
          </p:blipFill>
          <p:spPr>
            <a:xfrm>
              <a:off x="6645349" y="0"/>
              <a:ext cx="4933507" cy="68710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4"/>
            <p:cNvSpPr/>
            <p:nvPr/>
          </p:nvSpPr>
          <p:spPr>
            <a:xfrm flipH="1" rot="10800000">
              <a:off x="6645349" y="-2"/>
              <a:ext cx="2542800" cy="6858000"/>
            </a:xfrm>
            <a:prstGeom prst="rtTriangle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3237903" y="493341"/>
            <a:ext cx="5716200" cy="929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7F6000"/>
                </a:solidFill>
              </a:rPr>
              <a:t>OOP Principles</a:t>
            </a: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5122985" y="3140287"/>
            <a:ext cx="4068900" cy="17226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data: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orderCount</a:t>
            </a:r>
            <a:r>
              <a:rPr b="1" i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8205218" y="4356534"/>
            <a:ext cx="3299400" cy="18597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– A (Inheritance):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Cashier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 </a:t>
            </a:r>
            <a:endParaRPr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2616902" y="1748975"/>
            <a:ext cx="3442500" cy="1859700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Has-A (Composition):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</a:rPr>
              <a:t>Food</a:t>
            </a:r>
            <a:r>
              <a:rPr lang="en-US" sz="2000">
                <a:solidFill>
                  <a:schemeClr val="dk1"/>
                </a:solidFill>
              </a:rPr>
              <a:t> to </a:t>
            </a:r>
            <a:r>
              <a:rPr lang="en-US" sz="2000" u="sng">
                <a:solidFill>
                  <a:schemeClr val="dk1"/>
                </a:solidFill>
              </a:rPr>
              <a:t>Menu</a:t>
            </a:r>
            <a:endParaRPr sz="2000" u="sng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g102e8c3f676_2_59"/>
          <p:cNvGrpSpPr/>
          <p:nvPr/>
        </p:nvGrpSpPr>
        <p:grpSpPr>
          <a:xfrm flipH="1">
            <a:off x="-8" y="-6525"/>
            <a:ext cx="5272932" cy="6871050"/>
            <a:chOff x="6645349" y="-2"/>
            <a:chExt cx="4933507" cy="6871050"/>
          </a:xfrm>
        </p:grpSpPr>
        <p:pic>
          <p:nvPicPr>
            <p:cNvPr descr="Sandwich recipes | BBC Good Food" id="213" name="Google Shape;213;g102e8c3f676_2_59"/>
            <p:cNvPicPr preferRelativeResize="0"/>
            <p:nvPr/>
          </p:nvPicPr>
          <p:blipFill rotWithShape="1">
            <a:blip r:embed="rId3">
              <a:alphaModFix/>
            </a:blip>
            <a:srcRect b="0" l="26612" r="8113" t="0"/>
            <a:stretch/>
          </p:blipFill>
          <p:spPr>
            <a:xfrm>
              <a:off x="6645349" y="0"/>
              <a:ext cx="4933507" cy="68710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g102e8c3f676_2_59"/>
            <p:cNvSpPr/>
            <p:nvPr/>
          </p:nvSpPr>
          <p:spPr>
            <a:xfrm flipH="1" rot="10800000">
              <a:off x="6645349" y="-2"/>
              <a:ext cx="2542800" cy="6858000"/>
            </a:xfrm>
            <a:prstGeom prst="rtTriangle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g102e8c3f676_2_59"/>
          <p:cNvSpPr txBox="1"/>
          <p:nvPr/>
        </p:nvSpPr>
        <p:spPr>
          <a:xfrm>
            <a:off x="3914191" y="430032"/>
            <a:ext cx="4363500" cy="975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7F6000"/>
                </a:solidFill>
              </a:rPr>
              <a:t>Has-A</a:t>
            </a:r>
            <a:endParaRPr/>
          </a:p>
        </p:txBody>
      </p:sp>
      <p:pic>
        <p:nvPicPr>
          <p:cNvPr id="216" name="Google Shape;216;g102e8c3f676_2_59"/>
          <p:cNvPicPr preferRelativeResize="0"/>
          <p:nvPr/>
        </p:nvPicPr>
        <p:blipFill rotWithShape="1">
          <a:blip r:embed="rId4">
            <a:alphaModFix/>
          </a:blip>
          <a:srcRect b="0" l="1231" r="64180" t="0"/>
          <a:stretch/>
        </p:blipFill>
        <p:spPr>
          <a:xfrm>
            <a:off x="8115575" y="1914471"/>
            <a:ext cx="3537175" cy="40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02e8c3f676_2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455" y="1914480"/>
            <a:ext cx="72485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g102ea7a831d_0_1"/>
          <p:cNvGrpSpPr/>
          <p:nvPr/>
        </p:nvGrpSpPr>
        <p:grpSpPr>
          <a:xfrm flipH="1">
            <a:off x="-8" y="-6525"/>
            <a:ext cx="5272932" cy="6871050"/>
            <a:chOff x="6645349" y="-2"/>
            <a:chExt cx="4933507" cy="6871050"/>
          </a:xfrm>
        </p:grpSpPr>
        <p:pic>
          <p:nvPicPr>
            <p:cNvPr descr="Sandwich recipes | BBC Good Food" id="224" name="Google Shape;224;g102ea7a831d_0_1"/>
            <p:cNvPicPr preferRelativeResize="0"/>
            <p:nvPr/>
          </p:nvPicPr>
          <p:blipFill rotWithShape="1">
            <a:blip r:embed="rId3">
              <a:alphaModFix/>
            </a:blip>
            <a:srcRect b="0" l="26612" r="8113" t="0"/>
            <a:stretch/>
          </p:blipFill>
          <p:spPr>
            <a:xfrm>
              <a:off x="6645349" y="0"/>
              <a:ext cx="4933507" cy="68710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g102ea7a831d_0_1"/>
            <p:cNvSpPr/>
            <p:nvPr/>
          </p:nvSpPr>
          <p:spPr>
            <a:xfrm flipH="1" rot="10800000">
              <a:off x="6645349" y="-2"/>
              <a:ext cx="2542800" cy="6858000"/>
            </a:xfrm>
            <a:prstGeom prst="rtTriangle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g102ea7a831d_0_1"/>
          <p:cNvSpPr txBox="1"/>
          <p:nvPr/>
        </p:nvSpPr>
        <p:spPr>
          <a:xfrm>
            <a:off x="3914241" y="233382"/>
            <a:ext cx="4363500" cy="975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7F6000"/>
                </a:solidFill>
              </a:rPr>
              <a:t>Is</a:t>
            </a:r>
            <a:r>
              <a:rPr b="1" lang="en-US" sz="5400">
                <a:solidFill>
                  <a:srgbClr val="7F6000"/>
                </a:solidFill>
              </a:rPr>
              <a:t>-A</a:t>
            </a:r>
            <a:endParaRPr/>
          </a:p>
        </p:txBody>
      </p:sp>
      <p:pic>
        <p:nvPicPr>
          <p:cNvPr id="227" name="Google Shape;227;g102ea7a831d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388" y="2021263"/>
            <a:ext cx="48101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02ea7a831d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9700" y="1378588"/>
            <a:ext cx="4368229" cy="2390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02ea7a831d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2063" y="3939584"/>
            <a:ext cx="4363499" cy="274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g361363a0561f36fe_0"/>
          <p:cNvGrpSpPr/>
          <p:nvPr/>
        </p:nvGrpSpPr>
        <p:grpSpPr>
          <a:xfrm flipH="1">
            <a:off x="-8" y="-6525"/>
            <a:ext cx="5272932" cy="6871050"/>
            <a:chOff x="6645349" y="-2"/>
            <a:chExt cx="4933507" cy="6871050"/>
          </a:xfrm>
        </p:grpSpPr>
        <p:pic>
          <p:nvPicPr>
            <p:cNvPr descr="Sandwich recipes | BBC Good Food" id="236" name="Google Shape;236;g361363a0561f36fe_0"/>
            <p:cNvPicPr preferRelativeResize="0"/>
            <p:nvPr/>
          </p:nvPicPr>
          <p:blipFill rotWithShape="1">
            <a:blip r:embed="rId3">
              <a:alphaModFix/>
            </a:blip>
            <a:srcRect b="0" l="26612" r="8113" t="0"/>
            <a:stretch/>
          </p:blipFill>
          <p:spPr>
            <a:xfrm>
              <a:off x="6645349" y="0"/>
              <a:ext cx="4933507" cy="68710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g361363a0561f36fe_0"/>
            <p:cNvSpPr/>
            <p:nvPr/>
          </p:nvSpPr>
          <p:spPr>
            <a:xfrm flipH="1" rot="10800000">
              <a:off x="6645349" y="-2"/>
              <a:ext cx="2542800" cy="6858000"/>
            </a:xfrm>
            <a:prstGeom prst="rtTriangle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8" name="Google Shape;238;g361363a0561f36fe_0"/>
          <p:cNvPicPr preferRelativeResize="0"/>
          <p:nvPr/>
        </p:nvPicPr>
        <p:blipFill rotWithShape="1">
          <a:blip r:embed="rId4">
            <a:alphaModFix/>
          </a:blip>
          <a:srcRect b="12710" l="3025" r="0" t="14536"/>
          <a:stretch/>
        </p:blipFill>
        <p:spPr>
          <a:xfrm>
            <a:off x="1165475" y="1482225"/>
            <a:ext cx="10179349" cy="51147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61363a0561f36fe_0"/>
          <p:cNvSpPr txBox="1"/>
          <p:nvPr/>
        </p:nvSpPr>
        <p:spPr>
          <a:xfrm>
            <a:off x="3553393" y="325552"/>
            <a:ext cx="5325600" cy="975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7F6000"/>
                </a:solidFill>
              </a:rPr>
              <a:t>Polymorphism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g102e8c3f676_3_0"/>
          <p:cNvGrpSpPr/>
          <p:nvPr/>
        </p:nvGrpSpPr>
        <p:grpSpPr>
          <a:xfrm flipH="1">
            <a:off x="6" y="-6525"/>
            <a:ext cx="5063258" cy="6871050"/>
            <a:chOff x="6645349" y="-2"/>
            <a:chExt cx="4933507" cy="6871050"/>
          </a:xfrm>
        </p:grpSpPr>
        <p:pic>
          <p:nvPicPr>
            <p:cNvPr descr="Sandwich recipes | BBC Good Food" id="246" name="Google Shape;246;g102e8c3f676_3_0"/>
            <p:cNvPicPr preferRelativeResize="0"/>
            <p:nvPr/>
          </p:nvPicPr>
          <p:blipFill rotWithShape="1">
            <a:blip r:embed="rId3">
              <a:alphaModFix/>
            </a:blip>
            <a:srcRect b="0" l="26612" r="8113" t="0"/>
            <a:stretch/>
          </p:blipFill>
          <p:spPr>
            <a:xfrm>
              <a:off x="6645349" y="0"/>
              <a:ext cx="4933507" cy="68710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g102e8c3f676_3_0"/>
            <p:cNvSpPr/>
            <p:nvPr/>
          </p:nvSpPr>
          <p:spPr>
            <a:xfrm flipH="1" rot="10800000">
              <a:off x="6645349" y="-2"/>
              <a:ext cx="2542800" cy="6858000"/>
            </a:xfrm>
            <a:prstGeom prst="rtTriangle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g102e8c3f676_3_0"/>
          <p:cNvSpPr txBox="1"/>
          <p:nvPr/>
        </p:nvSpPr>
        <p:spPr>
          <a:xfrm>
            <a:off x="3665250" y="604450"/>
            <a:ext cx="4861500" cy="975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7F6000"/>
                </a:solidFill>
              </a:rPr>
              <a:t>Scenarios</a:t>
            </a:r>
            <a:endParaRPr/>
          </a:p>
        </p:txBody>
      </p:sp>
      <p:sp>
        <p:nvSpPr>
          <p:cNvPr id="249" name="Google Shape;249;g102e8c3f676_3_0"/>
          <p:cNvSpPr txBox="1"/>
          <p:nvPr/>
        </p:nvSpPr>
        <p:spPr>
          <a:xfrm>
            <a:off x="4544700" y="1803725"/>
            <a:ext cx="7083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Katie wants to order some food from Burger Haven to eat for lunch. She wants to order either a hamburger or a sandwich and then something for a drink. However, she is allergic to pickles and corn-related products (fructose corn syrup). We want to know what she may order from the menu options and what the total will be.</a:t>
            </a:r>
            <a:endParaRPr sz="1700"/>
          </a:p>
        </p:txBody>
      </p:sp>
      <p:sp>
        <p:nvSpPr>
          <p:cNvPr id="250" name="Google Shape;250;g102e8c3f676_3_0"/>
          <p:cNvSpPr txBox="1"/>
          <p:nvPr/>
        </p:nvSpPr>
        <p:spPr>
          <a:xfrm>
            <a:off x="4544700" y="3685800"/>
            <a:ext cx="752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A following set of customers came and ordered food at Burger Haven on a single day. We want to know what the total revenue will be for the restaurant for that day.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Order #1: John ordered a hamburger, a sandwich, and a coke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Order #2: Luke ordered Chicken WIngs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Order #3: Karen ordered a sandwich, chicken wings, and an ice tea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104fe9210d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75" y="941700"/>
            <a:ext cx="11358451" cy="524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7"/>
          <p:cNvGrpSpPr/>
          <p:nvPr/>
        </p:nvGrpSpPr>
        <p:grpSpPr>
          <a:xfrm>
            <a:off x="934948" y="0"/>
            <a:ext cx="11246504" cy="6857999"/>
            <a:chOff x="934948" y="0"/>
            <a:chExt cx="11246504" cy="6857999"/>
          </a:xfrm>
        </p:grpSpPr>
        <p:pic>
          <p:nvPicPr>
            <p:cNvPr descr="What to Serve with Burgers: 21 Tasty Side Dishes - Insanely Good" id="263" name="Google Shape;263;p7"/>
            <p:cNvPicPr preferRelativeResize="0"/>
            <p:nvPr/>
          </p:nvPicPr>
          <p:blipFill rotWithShape="1">
            <a:blip r:embed="rId3">
              <a:alphaModFix/>
            </a:blip>
            <a:srcRect b="0" l="0" r="14235" t="0"/>
            <a:stretch/>
          </p:blipFill>
          <p:spPr>
            <a:xfrm>
              <a:off x="3363345" y="2"/>
              <a:ext cx="8818107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7"/>
            <p:cNvSpPr/>
            <p:nvPr/>
          </p:nvSpPr>
          <p:spPr>
            <a:xfrm flipH="1" rot="10800000">
              <a:off x="934948" y="0"/>
              <a:ext cx="5334550" cy="6857996"/>
            </a:xfrm>
            <a:prstGeom prst="trapezoid">
              <a:avLst>
                <a:gd fmla="val 25000" name="adj"/>
              </a:avLst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7"/>
          <p:cNvSpPr txBox="1"/>
          <p:nvPr/>
        </p:nvSpPr>
        <p:spPr>
          <a:xfrm>
            <a:off x="2791136" y="2064519"/>
            <a:ext cx="2457605" cy="975054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endParaRPr sz="18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 txBox="1"/>
          <p:nvPr/>
        </p:nvSpPr>
        <p:spPr>
          <a:xfrm>
            <a:off x="4690511" y="3039573"/>
            <a:ext cx="1755625" cy="975054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b="1" i="0" sz="4800" u="none" cap="none" strike="noStrike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4fe9210d7_0_0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Inheritance: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	Ex: Cashier and customer class both extends upon the person class, 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	and we can see how objects of both classes have adopted getName() method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	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	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Composition: 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	HashMap attribute for objects of Menu class require Food class object values.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	This demonstrates how the two classes are connected and one can't exist without another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	Menu can't exist without food options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Encapsulation: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	Ex: attributes such as name and menu for the objects of Restaurant class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	cannot be accessed directly but only by utilizing the public getter and setter methods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	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Polymorphism: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	Override is a form of polymorphism. 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	toString() method originally returns the String representation of the object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	Overriding it as we did in Food class makes the method return a desired form of 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4400"/>
              <a:t>	output instead of a random hashcode representation</a:t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2e8c3f676_1_0"/>
          <p:cNvSpPr txBox="1"/>
          <p:nvPr>
            <p:ph idx="1" type="subTitle"/>
          </p:nvPr>
        </p:nvSpPr>
        <p:spPr>
          <a:xfrm>
            <a:off x="824300" y="939351"/>
            <a:ext cx="10773300" cy="548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Give brief description (Joyce)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Explain our flowchart(Joyce)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c. explaining </a:t>
            </a:r>
            <a:r>
              <a:rPr b="1" lang="en-US"/>
              <a:t>collections (Jaeson)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d. explaining </a:t>
            </a:r>
            <a:r>
              <a:rPr b="1" lang="en-US"/>
              <a:t>OOP principles (Joey)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	(inheritance, polymorphism, encapsulation, composition)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Walk-through of the </a:t>
            </a:r>
            <a:r>
              <a:rPr lang="en-US"/>
              <a:t>scenario</a:t>
            </a:r>
            <a:r>
              <a:rPr lang="en-US"/>
              <a:t> (Jaeson)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6"/>
          <p:cNvGrpSpPr/>
          <p:nvPr/>
        </p:nvGrpSpPr>
        <p:grpSpPr>
          <a:xfrm flipH="1">
            <a:off x="6856571" y="-10877"/>
            <a:ext cx="5335439" cy="6879760"/>
            <a:chOff x="2404153" y="-5700"/>
            <a:chExt cx="4859676" cy="6879760"/>
          </a:xfrm>
        </p:grpSpPr>
        <p:pic>
          <p:nvPicPr>
            <p:cNvPr descr="Air Fryer Buffalo Chicken Wings Recipe | Food Network Kitchen | Food Network" id="99" name="Google Shape;99;p6"/>
            <p:cNvPicPr preferRelativeResize="0"/>
            <p:nvPr/>
          </p:nvPicPr>
          <p:blipFill rotWithShape="1">
            <a:blip r:embed="rId3">
              <a:alphaModFix/>
            </a:blip>
            <a:srcRect b="0" l="20417" r="21758" t="0"/>
            <a:stretch/>
          </p:blipFill>
          <p:spPr>
            <a:xfrm flipH="1">
              <a:off x="2404153" y="-1"/>
              <a:ext cx="4859676" cy="6874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6"/>
            <p:cNvSpPr/>
            <p:nvPr/>
          </p:nvSpPr>
          <p:spPr>
            <a:xfrm rot="10800000">
              <a:off x="4674828" y="-5700"/>
              <a:ext cx="2589000" cy="6863700"/>
            </a:xfrm>
            <a:prstGeom prst="rtTriangle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6"/>
          <p:cNvSpPr txBox="1"/>
          <p:nvPr/>
        </p:nvSpPr>
        <p:spPr>
          <a:xfrm>
            <a:off x="2683502" y="456975"/>
            <a:ext cx="6825000" cy="975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BPMN </a:t>
            </a:r>
            <a:r>
              <a:rPr b="1" lang="en-US" sz="5400">
                <a:solidFill>
                  <a:srgbClr val="7F6000"/>
                </a:solidFill>
              </a:rPr>
              <a:t>Flow Chart</a:t>
            </a:r>
            <a:endParaRPr/>
          </a:p>
        </p:txBody>
      </p:sp>
      <p:pic>
        <p:nvPicPr>
          <p:cNvPr id="102" name="Google Shape;10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1751075"/>
            <a:ext cx="103632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5"/>
          <p:cNvGrpSpPr/>
          <p:nvPr/>
        </p:nvGrpSpPr>
        <p:grpSpPr>
          <a:xfrm flipH="1">
            <a:off x="-5" y="-2"/>
            <a:ext cx="4646524" cy="6858003"/>
            <a:chOff x="7628572" y="-3"/>
            <a:chExt cx="4572000" cy="6858003"/>
          </a:xfrm>
        </p:grpSpPr>
        <p:pic>
          <p:nvPicPr>
            <p:cNvPr descr="Easy Ground Beef Recipes - NatashasKitchen.com" id="108" name="Google Shape;10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8572" y="0"/>
              <a:ext cx="4572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5"/>
            <p:cNvSpPr/>
            <p:nvPr/>
          </p:nvSpPr>
          <p:spPr>
            <a:xfrm flipH="1" rot="10800000">
              <a:off x="7628572" y="-3"/>
              <a:ext cx="2542800" cy="6858000"/>
            </a:xfrm>
            <a:prstGeom prst="rtTriangle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5"/>
          <p:cNvSpPr txBox="1"/>
          <p:nvPr/>
        </p:nvSpPr>
        <p:spPr>
          <a:xfrm>
            <a:off x="442498" y="358825"/>
            <a:ext cx="2484900" cy="975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UML 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 flipH="1" rot="10800000">
            <a:off x="7628572" y="-3"/>
            <a:ext cx="2542800" cy="6858000"/>
          </a:xfrm>
          <a:prstGeom prst="rtTriangle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100" y="175767"/>
            <a:ext cx="8814974" cy="6506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"/>
          <p:cNvGrpSpPr/>
          <p:nvPr/>
        </p:nvGrpSpPr>
        <p:grpSpPr>
          <a:xfrm>
            <a:off x="7258493" y="-13048"/>
            <a:ext cx="4933507" cy="6871048"/>
            <a:chOff x="6645349" y="0"/>
            <a:chExt cx="4933507" cy="6871048"/>
          </a:xfrm>
        </p:grpSpPr>
        <p:pic>
          <p:nvPicPr>
            <p:cNvPr descr="Sandwich recipes | BBC Good Food" id="118" name="Google Shape;118;p2"/>
            <p:cNvPicPr preferRelativeResize="0"/>
            <p:nvPr/>
          </p:nvPicPr>
          <p:blipFill rotWithShape="1">
            <a:blip r:embed="rId3">
              <a:alphaModFix/>
            </a:blip>
            <a:srcRect b="0" l="26615" r="8112" t="0"/>
            <a:stretch/>
          </p:blipFill>
          <p:spPr>
            <a:xfrm>
              <a:off x="6645349" y="0"/>
              <a:ext cx="4933507" cy="68710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"/>
            <p:cNvSpPr/>
            <p:nvPr/>
          </p:nvSpPr>
          <p:spPr>
            <a:xfrm flipH="1" rot="10800000">
              <a:off x="6645349" y="0"/>
              <a:ext cx="2542844" cy="6857998"/>
            </a:xfrm>
            <a:prstGeom prst="rtTriangle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"/>
          <p:cNvSpPr txBox="1"/>
          <p:nvPr/>
        </p:nvSpPr>
        <p:spPr>
          <a:xfrm>
            <a:off x="2598835" y="471128"/>
            <a:ext cx="6994329" cy="975054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OOP &amp; Classes</a:t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3225560" y="2897520"/>
            <a:ext cx="452590" cy="1715784"/>
          </a:xfrm>
          <a:prstGeom prst="leftBracket">
            <a:avLst>
              <a:gd fmla="val 8333" name="adj"/>
            </a:avLst>
          </a:prstGeom>
          <a:noFill/>
          <a:ln cap="flat" cmpd="sng" w="4445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98568" y="3205619"/>
            <a:ext cx="2663132" cy="1212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D6EE"/>
              </a:gs>
              <a:gs pos="15000">
                <a:srgbClr val="BBD6EE"/>
              </a:gs>
              <a:gs pos="35000">
                <a:srgbClr val="BBD6EE"/>
              </a:gs>
              <a:gs pos="100000">
                <a:srgbClr val="BBD6EE"/>
              </a:gs>
            </a:gsLst>
            <a:lin ang="16200038" scaled="0"/>
          </a:gradFill>
          <a:ln cap="flat" cmpd="sng" w="9525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Restaurant</a:t>
            </a:r>
            <a:endParaRPr b="1" sz="18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3451855" y="3092728"/>
            <a:ext cx="390444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Cashier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Order process</a:t>
            </a:r>
            <a:endParaRPr i="1" sz="2800" u="sng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3225560" y="5238010"/>
            <a:ext cx="452590" cy="1385365"/>
          </a:xfrm>
          <a:prstGeom prst="leftBracket">
            <a:avLst>
              <a:gd fmla="val 8333" name="adj"/>
            </a:avLst>
          </a:prstGeom>
          <a:noFill/>
          <a:ln cap="flat" cmpd="sng" w="44450">
            <a:solidFill>
              <a:srgbClr val="7F6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398568" y="5282439"/>
            <a:ext cx="2663132" cy="1212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D6EE"/>
              </a:gs>
              <a:gs pos="15000">
                <a:srgbClr val="BBD6EE"/>
              </a:gs>
              <a:gs pos="35000">
                <a:srgbClr val="BBD6EE"/>
              </a:gs>
              <a:gs pos="100000">
                <a:srgbClr val="BBD6EE"/>
              </a:gs>
            </a:gsLst>
            <a:lin ang="16200038" scaled="0"/>
          </a:gradFill>
          <a:ln cap="flat" cmpd="sng" w="9525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b="1" sz="18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3451855" y="5433219"/>
            <a:ext cx="188043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Cashier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3305729" y="1961224"/>
            <a:ext cx="2396003" cy="77584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D6EE"/>
              </a:gs>
              <a:gs pos="15000">
                <a:srgbClr val="BBD6EE"/>
              </a:gs>
              <a:gs pos="35000">
                <a:srgbClr val="BBD6EE"/>
              </a:gs>
              <a:gs pos="100000">
                <a:srgbClr val="BBD6EE"/>
              </a:gs>
            </a:gsLst>
            <a:lin ang="16200038" scaled="0"/>
          </a:gradFill>
          <a:ln cap="flat" cmpd="sng" w="9525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endParaRPr b="1" sz="18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550968" y="1983752"/>
            <a:ext cx="2396003" cy="77584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BBD6EE"/>
              </a:gs>
              <a:gs pos="15000">
                <a:srgbClr val="BBD6EE"/>
              </a:gs>
              <a:gs pos="35000">
                <a:srgbClr val="BBD6EE"/>
              </a:gs>
              <a:gs pos="100000">
                <a:srgbClr val="BBD6EE"/>
              </a:gs>
            </a:gsLst>
            <a:lin ang="16200038" scaled="0"/>
          </a:gradFill>
          <a:ln cap="flat" cmpd="sng" w="9525">
            <a:solidFill>
              <a:srgbClr val="FFBE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Food</a:t>
            </a:r>
            <a:endParaRPr b="1" sz="18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6060490" y="2087522"/>
            <a:ext cx="2219218" cy="476757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Restaurant</a:t>
            </a:r>
            <a:endParaRPr b="1" sz="24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g102ea7a831d_0_17"/>
          <p:cNvGrpSpPr/>
          <p:nvPr/>
        </p:nvGrpSpPr>
        <p:grpSpPr>
          <a:xfrm>
            <a:off x="0" y="-3"/>
            <a:ext cx="4572000" cy="6858003"/>
            <a:chOff x="0" y="-3"/>
            <a:chExt cx="4572000" cy="6858003"/>
          </a:xfrm>
        </p:grpSpPr>
        <p:pic>
          <p:nvPicPr>
            <p:cNvPr descr="Easy Ground Beef Recipes - NatashasKitchen.com" id="136" name="Google Shape;136;g102ea7a831d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3"/>
              <a:ext cx="4572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g102ea7a831d_0_17"/>
            <p:cNvSpPr/>
            <p:nvPr/>
          </p:nvSpPr>
          <p:spPr>
            <a:xfrm rot="10800000">
              <a:off x="1962300" y="0"/>
              <a:ext cx="2609700" cy="6858000"/>
            </a:xfrm>
            <a:prstGeom prst="rtTriangle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g102ea7a831d_0_17"/>
          <p:cNvSpPr txBox="1"/>
          <p:nvPr/>
        </p:nvSpPr>
        <p:spPr>
          <a:xfrm>
            <a:off x="2598835" y="323628"/>
            <a:ext cx="6994200" cy="975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7F6000"/>
                </a:solidFill>
              </a:rPr>
              <a:t>Restaurant Class</a:t>
            </a:r>
            <a:endParaRPr/>
          </a:p>
        </p:txBody>
      </p:sp>
      <p:pic>
        <p:nvPicPr>
          <p:cNvPr id="139" name="Google Shape;139;g102ea7a831d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400" y="1529728"/>
            <a:ext cx="7660609" cy="510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02ea7a831d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00" y="1529724"/>
            <a:ext cx="4260675" cy="21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3"/>
          <p:cNvGrpSpPr/>
          <p:nvPr/>
        </p:nvGrpSpPr>
        <p:grpSpPr>
          <a:xfrm>
            <a:off x="0" y="-3"/>
            <a:ext cx="4572000" cy="6858003"/>
            <a:chOff x="0" y="-3"/>
            <a:chExt cx="4572000" cy="6858003"/>
          </a:xfrm>
        </p:grpSpPr>
        <p:pic>
          <p:nvPicPr>
            <p:cNvPr descr="Easy Ground Beef Recipes - NatashasKitchen.com" id="146" name="Google Shape;14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-3"/>
              <a:ext cx="4572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3"/>
            <p:cNvSpPr/>
            <p:nvPr/>
          </p:nvSpPr>
          <p:spPr>
            <a:xfrm rot="10800000">
              <a:off x="1962364" y="2"/>
              <a:ext cx="2609636" cy="6857998"/>
            </a:xfrm>
            <a:prstGeom prst="rtTriangle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3"/>
          <p:cNvSpPr/>
          <p:nvPr/>
        </p:nvSpPr>
        <p:spPr>
          <a:xfrm>
            <a:off x="3514953" y="1222859"/>
            <a:ext cx="2733259" cy="513257"/>
          </a:xfrm>
          <a:prstGeom prst="flowChartProcess">
            <a:avLst/>
          </a:prstGeom>
          <a:solidFill>
            <a:srgbClr val="D8E2F3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 rot="-5400000">
            <a:off x="6187920" y="1081921"/>
            <a:ext cx="915719" cy="795134"/>
          </a:xfrm>
          <a:prstGeom prst="trapezoid">
            <a:avLst>
              <a:gd fmla="val 25000" name="adj"/>
            </a:avLst>
          </a:prstGeom>
          <a:solidFill>
            <a:srgbClr val="D8E2F3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043347" y="1021628"/>
            <a:ext cx="4737649" cy="915720"/>
          </a:xfrm>
          <a:prstGeom prst="flowChartProcess">
            <a:avLst/>
          </a:prstGeom>
          <a:solidFill>
            <a:srgbClr val="D8E2F3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Cashier List:</a:t>
            </a:r>
            <a:r>
              <a:rPr lang="en-US"/>
              <a:t> </a:t>
            </a: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Cashier</a:t>
            </a:r>
            <a:endParaRPr sz="1800">
              <a:solidFill>
                <a:srgbClr val="6A3E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ngredients: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</a:t>
            </a: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ingredients</a:t>
            </a:r>
            <a:endParaRPr sz="160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1" name="Google Shape;151;p3"/>
          <p:cNvGrpSpPr/>
          <p:nvPr/>
        </p:nvGrpSpPr>
        <p:grpSpPr>
          <a:xfrm>
            <a:off x="1659649" y="3755659"/>
            <a:ext cx="10137913" cy="915721"/>
            <a:chOff x="1659649" y="3755659"/>
            <a:chExt cx="10137913" cy="915721"/>
          </a:xfrm>
        </p:grpSpPr>
        <p:sp>
          <p:nvSpPr>
            <p:cNvPr id="152" name="Google Shape;152;p3"/>
            <p:cNvSpPr/>
            <p:nvPr/>
          </p:nvSpPr>
          <p:spPr>
            <a:xfrm>
              <a:off x="1659649" y="3956892"/>
              <a:ext cx="2733259" cy="513257"/>
            </a:xfrm>
            <a:prstGeom prst="flowChartProcess">
              <a:avLst/>
            </a:prstGeom>
            <a:solidFill>
              <a:srgbClr val="B3C6E7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HashSet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 rot="-5400000">
              <a:off x="4332616" y="3815954"/>
              <a:ext cx="915719" cy="795134"/>
            </a:xfrm>
            <a:prstGeom prst="trapezoid">
              <a:avLst>
                <a:gd fmla="val 25000" name="adj"/>
              </a:avLst>
            </a:prstGeom>
            <a:solidFill>
              <a:srgbClr val="B3C6E7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188043" y="3755659"/>
              <a:ext cx="6609519" cy="915720"/>
            </a:xfrm>
            <a:prstGeom prst="flowChartProcess">
              <a:avLst/>
            </a:prstGeom>
            <a:solidFill>
              <a:srgbClr val="B3C6E7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Menu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0055"/>
                </a:buClr>
                <a:buSzPts val="1800"/>
                <a:buFont typeface="Consolas"/>
                <a:buNone/>
              </a:pPr>
              <a:r>
                <a:rPr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private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HashSet&lt;String&gt; </a:t>
              </a:r>
              <a:r>
                <a:rPr lang="en-US" sz="1800">
                  <a:solidFill>
                    <a:srgbClr val="0000C0"/>
                  </a:solidFill>
                  <a:latin typeface="Consolas"/>
                  <a:ea typeface="Consolas"/>
                  <a:cs typeface="Consolas"/>
                  <a:sym typeface="Consolas"/>
                </a:rPr>
                <a:t>menu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HashSet&lt;String&gt;();</a:t>
              </a:r>
              <a:endParaRPr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3"/>
          <p:cNvGrpSpPr/>
          <p:nvPr/>
        </p:nvGrpSpPr>
        <p:grpSpPr>
          <a:xfrm>
            <a:off x="864514" y="5116290"/>
            <a:ext cx="10933048" cy="915720"/>
            <a:chOff x="864514" y="5116290"/>
            <a:chExt cx="10933048" cy="915720"/>
          </a:xfrm>
        </p:grpSpPr>
        <p:sp>
          <p:nvSpPr>
            <p:cNvPr id="156" name="Google Shape;156;p3"/>
            <p:cNvSpPr/>
            <p:nvPr/>
          </p:nvSpPr>
          <p:spPr>
            <a:xfrm>
              <a:off x="864514" y="5317521"/>
              <a:ext cx="2733259" cy="513257"/>
            </a:xfrm>
            <a:prstGeom prst="flowChartProcess">
              <a:avLst/>
            </a:prstGeom>
            <a:solidFill>
              <a:srgbClr val="8DA9DB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HashMap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 rot="-5400000">
              <a:off x="3537481" y="5176583"/>
              <a:ext cx="915719" cy="795134"/>
            </a:xfrm>
            <a:prstGeom prst="trapezoid">
              <a:avLst>
                <a:gd fmla="val 25000" name="adj"/>
              </a:avLst>
            </a:prstGeom>
            <a:solidFill>
              <a:srgbClr val="8DA9DB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392908" y="5116290"/>
              <a:ext cx="7404654" cy="915720"/>
            </a:xfrm>
            <a:prstGeom prst="flowChartProcess">
              <a:avLst/>
            </a:prstGeom>
            <a:solidFill>
              <a:srgbClr val="8DA9DB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Food: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0055"/>
                </a:buClr>
                <a:buSzPts val="1800"/>
                <a:buFont typeface="Consolas"/>
                <a:buNone/>
              </a:pPr>
              <a:r>
                <a:rPr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private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HashMap&lt;String, Food&gt; </a:t>
              </a:r>
              <a:r>
                <a:rPr lang="en-US" sz="1800">
                  <a:solidFill>
                    <a:srgbClr val="0000C0"/>
                  </a:solidFill>
                  <a:latin typeface="Consolas"/>
                  <a:ea typeface="Consolas"/>
                  <a:cs typeface="Consolas"/>
                  <a:sym typeface="Consolas"/>
                </a:rPr>
                <a:t>menu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3"/>
          <p:cNvGrpSpPr/>
          <p:nvPr/>
        </p:nvGrpSpPr>
        <p:grpSpPr>
          <a:xfrm>
            <a:off x="2570731" y="2382257"/>
            <a:ext cx="9210265" cy="915720"/>
            <a:chOff x="2570731" y="2382257"/>
            <a:chExt cx="9210265" cy="915720"/>
          </a:xfrm>
        </p:grpSpPr>
        <p:sp>
          <p:nvSpPr>
            <p:cNvPr id="160" name="Google Shape;160;p3"/>
            <p:cNvSpPr/>
            <p:nvPr/>
          </p:nvSpPr>
          <p:spPr>
            <a:xfrm>
              <a:off x="2570731" y="2583488"/>
              <a:ext cx="2733259" cy="513257"/>
            </a:xfrm>
            <a:prstGeom prst="flowChartProcess">
              <a:avLst/>
            </a:prstGeom>
            <a:solidFill>
              <a:srgbClr val="BBD6EE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ArrayList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 rot="-5400000">
              <a:off x="5243691" y="2442677"/>
              <a:ext cx="915600" cy="795000"/>
            </a:xfrm>
            <a:prstGeom prst="trapezoid">
              <a:avLst>
                <a:gd fmla="val 25000" name="adj"/>
              </a:avLst>
            </a:prstGeom>
            <a:solidFill>
              <a:srgbClr val="BBD6EE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099125" y="2382257"/>
              <a:ext cx="5681871" cy="915720"/>
            </a:xfrm>
            <a:prstGeom prst="flowChartProcess">
              <a:avLst/>
            </a:prstGeom>
            <a:solidFill>
              <a:srgbClr val="BBD6EE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 List: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ArrayList&lt;Customer&gt; </a:t>
              </a:r>
              <a:r>
                <a:rPr lang="en-US" sz="1800">
                  <a:solidFill>
                    <a:srgbClr val="0000C0"/>
                  </a:solidFill>
                  <a:latin typeface="Consolas"/>
                  <a:ea typeface="Consolas"/>
                  <a:cs typeface="Consolas"/>
                  <a:sym typeface="Consolas"/>
                </a:rPr>
                <a:t>customers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0055"/>
                </a:buClr>
                <a:buSzPts val="1800"/>
                <a:buFont typeface="Consolas"/>
                <a:buNone/>
              </a:pPr>
              <a:r>
                <a:rPr b="1"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TotalOrder: </a:t>
              </a:r>
              <a:r>
                <a:rPr lang="en-US" sz="1800">
                  <a:latin typeface="Consolas"/>
                  <a:ea typeface="Consolas"/>
                  <a:cs typeface="Consolas"/>
                  <a:sym typeface="Consolas"/>
                </a:rPr>
                <a:t>ArrayList&lt;String&gt; </a:t>
              </a:r>
              <a:r>
                <a:rPr lang="en-US" sz="1800">
                  <a:solidFill>
                    <a:srgbClr val="0000C0"/>
                  </a:solidFill>
                  <a:latin typeface="Consolas"/>
                  <a:ea typeface="Consolas"/>
                  <a:cs typeface="Consolas"/>
                  <a:sym typeface="Consolas"/>
                </a:rPr>
                <a:t>totalOrder</a:t>
              </a:r>
              <a:endParaRPr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g102e8c3f676_2_38"/>
          <p:cNvGrpSpPr/>
          <p:nvPr/>
        </p:nvGrpSpPr>
        <p:grpSpPr>
          <a:xfrm flipH="1">
            <a:off x="6856571" y="-10877"/>
            <a:ext cx="5335439" cy="6879760"/>
            <a:chOff x="2404153" y="-5700"/>
            <a:chExt cx="4859676" cy="6879760"/>
          </a:xfrm>
        </p:grpSpPr>
        <p:pic>
          <p:nvPicPr>
            <p:cNvPr descr="Air Fryer Buffalo Chicken Wings Recipe | Food Network Kitchen | Food Network" id="169" name="Google Shape;169;g102e8c3f676_2_38"/>
            <p:cNvPicPr preferRelativeResize="0"/>
            <p:nvPr/>
          </p:nvPicPr>
          <p:blipFill rotWithShape="1">
            <a:blip r:embed="rId3">
              <a:alphaModFix/>
            </a:blip>
            <a:srcRect b="0" l="20417" r="21758" t="0"/>
            <a:stretch/>
          </p:blipFill>
          <p:spPr>
            <a:xfrm flipH="1">
              <a:off x="2404153" y="-1"/>
              <a:ext cx="4859676" cy="6874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g102e8c3f676_2_38"/>
            <p:cNvSpPr/>
            <p:nvPr/>
          </p:nvSpPr>
          <p:spPr>
            <a:xfrm rot="10800000">
              <a:off x="4674828" y="-5700"/>
              <a:ext cx="2589000" cy="6863700"/>
            </a:xfrm>
            <a:prstGeom prst="rtTriangle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1" name="Google Shape;171;g102e8c3f676_2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725" y="1659913"/>
            <a:ext cx="6032025" cy="304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2e8c3f676_2_38"/>
          <p:cNvSpPr txBox="1"/>
          <p:nvPr/>
        </p:nvSpPr>
        <p:spPr>
          <a:xfrm>
            <a:off x="3224099" y="370963"/>
            <a:ext cx="5743800" cy="975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7F6000"/>
                </a:solidFill>
              </a:rPr>
              <a:t>Array &amp; HashSet</a:t>
            </a:r>
            <a:endParaRPr/>
          </a:p>
        </p:txBody>
      </p:sp>
      <p:pic>
        <p:nvPicPr>
          <p:cNvPr id="173" name="Google Shape;173;g102e8c3f676_2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750" y="1659925"/>
            <a:ext cx="4200375" cy="50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g102e8c3f676_2_9"/>
          <p:cNvGrpSpPr/>
          <p:nvPr/>
        </p:nvGrpSpPr>
        <p:grpSpPr>
          <a:xfrm flipH="1">
            <a:off x="6856571" y="-10877"/>
            <a:ext cx="5335439" cy="6879760"/>
            <a:chOff x="2404153" y="-5700"/>
            <a:chExt cx="4859676" cy="6879760"/>
          </a:xfrm>
        </p:grpSpPr>
        <p:pic>
          <p:nvPicPr>
            <p:cNvPr descr="Air Fryer Buffalo Chicken Wings Recipe | Food Network Kitchen | Food Network" id="180" name="Google Shape;180;g102e8c3f676_2_9"/>
            <p:cNvPicPr preferRelativeResize="0"/>
            <p:nvPr/>
          </p:nvPicPr>
          <p:blipFill rotWithShape="1">
            <a:blip r:embed="rId3">
              <a:alphaModFix/>
            </a:blip>
            <a:srcRect b="0" l="20417" r="21758" t="0"/>
            <a:stretch/>
          </p:blipFill>
          <p:spPr>
            <a:xfrm flipH="1">
              <a:off x="2404153" y="-1"/>
              <a:ext cx="4859676" cy="6874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g102e8c3f676_2_9"/>
            <p:cNvSpPr/>
            <p:nvPr/>
          </p:nvSpPr>
          <p:spPr>
            <a:xfrm rot="10800000">
              <a:off x="4674828" y="-5700"/>
              <a:ext cx="2589000" cy="6863700"/>
            </a:xfrm>
            <a:prstGeom prst="rtTriangle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" name="Google Shape;182;g102e8c3f676_2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63" y="2753574"/>
            <a:ext cx="10226723" cy="40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02e8c3f676_2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663" y="155025"/>
            <a:ext cx="72485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02e8c3f676_2_9"/>
          <p:cNvSpPr txBox="1"/>
          <p:nvPr/>
        </p:nvSpPr>
        <p:spPr>
          <a:xfrm>
            <a:off x="8014801" y="901025"/>
            <a:ext cx="3469800" cy="975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7F6000"/>
                </a:solidFill>
              </a:rPr>
              <a:t>HashMap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g102e8c3f676_2_18"/>
          <p:cNvGrpSpPr/>
          <p:nvPr/>
        </p:nvGrpSpPr>
        <p:grpSpPr>
          <a:xfrm flipH="1">
            <a:off x="6856571" y="-10877"/>
            <a:ext cx="5335439" cy="6879760"/>
            <a:chOff x="2404153" y="-5700"/>
            <a:chExt cx="4859676" cy="6879760"/>
          </a:xfrm>
        </p:grpSpPr>
        <p:pic>
          <p:nvPicPr>
            <p:cNvPr descr="Air Fryer Buffalo Chicken Wings Recipe | Food Network Kitchen | Food Network" id="191" name="Google Shape;191;g102e8c3f676_2_18"/>
            <p:cNvPicPr preferRelativeResize="0"/>
            <p:nvPr/>
          </p:nvPicPr>
          <p:blipFill rotWithShape="1">
            <a:blip r:embed="rId3">
              <a:alphaModFix/>
            </a:blip>
            <a:srcRect b="0" l="20417" r="21758" t="0"/>
            <a:stretch/>
          </p:blipFill>
          <p:spPr>
            <a:xfrm flipH="1">
              <a:off x="2404153" y="-1"/>
              <a:ext cx="4859676" cy="6874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g102e8c3f676_2_18"/>
            <p:cNvSpPr/>
            <p:nvPr/>
          </p:nvSpPr>
          <p:spPr>
            <a:xfrm rot="10800000">
              <a:off x="4674828" y="-5700"/>
              <a:ext cx="2589000" cy="6863700"/>
            </a:xfrm>
            <a:prstGeom prst="rtTriangle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g102e8c3f676_2_18"/>
          <p:cNvSpPr txBox="1"/>
          <p:nvPr/>
        </p:nvSpPr>
        <p:spPr>
          <a:xfrm>
            <a:off x="3831304" y="471125"/>
            <a:ext cx="4529400" cy="975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2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7F6000"/>
                </a:solidFill>
              </a:rPr>
              <a:t>ArrayList</a:t>
            </a:r>
            <a:endParaRPr/>
          </a:p>
        </p:txBody>
      </p:sp>
      <p:pic>
        <p:nvPicPr>
          <p:cNvPr id="194" name="Google Shape;194;g102e8c3f676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979" y="1690678"/>
            <a:ext cx="403860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02e8c3f676_2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238" y="1681150"/>
            <a:ext cx="70008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2021-11-29T03:29:38Z</dcterms:created>
  <dc:creator>123</dc:creator>
</cp:coreProperties>
</file>