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68" r:id="rId2"/>
    <p:sldId id="299" r:id="rId3"/>
    <p:sldId id="285" r:id="rId4"/>
    <p:sldId id="286" r:id="rId5"/>
    <p:sldId id="287" r:id="rId6"/>
    <p:sldId id="288" r:id="rId7"/>
    <p:sldId id="289" r:id="rId8"/>
    <p:sldId id="290" r:id="rId9"/>
    <p:sldId id="297" r:id="rId10"/>
    <p:sldId id="276" r:id="rId11"/>
    <p:sldId id="284" r:id="rId12"/>
    <p:sldId id="301" r:id="rId13"/>
    <p:sldId id="280" r:id="rId14"/>
    <p:sldId id="300" r:id="rId15"/>
    <p:sldId id="298" r:id="rId16"/>
    <p:sldId id="258" r:id="rId17"/>
    <p:sldId id="259" r:id="rId18"/>
    <p:sldId id="260" r:id="rId19"/>
    <p:sldId id="261" r:id="rId20"/>
    <p:sldId id="262" r:id="rId21"/>
    <p:sldId id="26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050C"/>
    <a:srgbClr val="0479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045"/>
    <p:restoredTop sz="83675"/>
  </p:normalViewPr>
  <p:slideViewPr>
    <p:cSldViewPr snapToGrid="0" snapToObjects="1">
      <p:cViewPr varScale="1">
        <p:scale>
          <a:sx n="90" d="100"/>
          <a:sy n="90" d="100"/>
        </p:scale>
        <p:origin x="664" y="20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19613E-DDFB-4F55-B7D7-145BC24D38B2}"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FA5CBB48-B43F-4334-850A-809C98E23916}">
      <dgm:prSet custT="1"/>
      <dgm:spPr/>
      <dgm:t>
        <a:bodyPr/>
        <a:lstStyle/>
        <a:p>
          <a:r>
            <a:rPr lang="en-US" sz="2400" b="1" dirty="0"/>
            <a:t>Accuracy</a:t>
          </a:r>
          <a:r>
            <a:rPr lang="en-US" sz="2400" dirty="0"/>
            <a:t> :</a:t>
          </a:r>
        </a:p>
        <a:p>
          <a:r>
            <a:rPr lang="en-US" sz="2400" dirty="0"/>
            <a:t>Adjusted</a:t>
          </a:r>
          <a:r>
            <a:rPr lang="zh-CN" sz="2400" dirty="0"/>
            <a:t> </a:t>
          </a:r>
          <a:r>
            <a:rPr lang="en-US" sz="2400" dirty="0"/>
            <a:t>r-square</a:t>
          </a:r>
        </a:p>
      </dgm:t>
    </dgm:pt>
    <dgm:pt modelId="{A919B024-9FDF-461F-B26E-5842BD76E952}" type="parTrans" cxnId="{1143BBA0-9AF7-45D3-AD40-46B27D14FADD}">
      <dgm:prSet/>
      <dgm:spPr/>
      <dgm:t>
        <a:bodyPr/>
        <a:lstStyle/>
        <a:p>
          <a:endParaRPr lang="en-US"/>
        </a:p>
      </dgm:t>
    </dgm:pt>
    <dgm:pt modelId="{79BA263F-DAD4-485F-8B96-E152C498E535}" type="sibTrans" cxnId="{1143BBA0-9AF7-45D3-AD40-46B27D14FADD}">
      <dgm:prSet/>
      <dgm:spPr/>
      <dgm:t>
        <a:bodyPr/>
        <a:lstStyle/>
        <a:p>
          <a:endParaRPr lang="en-US"/>
        </a:p>
      </dgm:t>
    </dgm:pt>
    <dgm:pt modelId="{6161AF93-D3D0-444B-B65C-30CBB88EE0F6}">
      <dgm:prSet custT="1"/>
      <dgm:spPr/>
      <dgm:t>
        <a:bodyPr/>
        <a:lstStyle/>
        <a:p>
          <a:r>
            <a:rPr lang="en-US" sz="2400" b="1" dirty="0"/>
            <a:t>Simplicity: </a:t>
          </a:r>
        </a:p>
        <a:p>
          <a:r>
            <a:rPr lang="en-US" sz="2400" b="0" dirty="0"/>
            <a:t>the number of predictors </a:t>
          </a:r>
        </a:p>
      </dgm:t>
    </dgm:pt>
    <dgm:pt modelId="{98F2E4AB-A769-4D7A-A957-0653B98DDA44}" type="parTrans" cxnId="{AAC72450-9C4C-44BE-8B57-C8AE9546254B}">
      <dgm:prSet/>
      <dgm:spPr/>
      <dgm:t>
        <a:bodyPr/>
        <a:lstStyle/>
        <a:p>
          <a:endParaRPr lang="en-US"/>
        </a:p>
      </dgm:t>
    </dgm:pt>
    <dgm:pt modelId="{DDCC5236-A9AA-4939-9A9F-A037AB9B7D53}" type="sibTrans" cxnId="{AAC72450-9C4C-44BE-8B57-C8AE9546254B}">
      <dgm:prSet/>
      <dgm:spPr/>
      <dgm:t>
        <a:bodyPr/>
        <a:lstStyle/>
        <a:p>
          <a:endParaRPr lang="en-US"/>
        </a:p>
      </dgm:t>
    </dgm:pt>
    <dgm:pt modelId="{71B02FC0-C341-451C-9FBC-E6CE91423C20}">
      <dgm:prSet custT="1"/>
      <dgm:spPr/>
      <dgm:t>
        <a:bodyPr/>
        <a:lstStyle/>
        <a:p>
          <a:r>
            <a:rPr lang="en-US" sz="2400" b="1" dirty="0"/>
            <a:t>Robustness </a:t>
          </a:r>
          <a:r>
            <a:rPr lang="en-US" sz="2400" dirty="0"/>
            <a:t>: </a:t>
          </a:r>
        </a:p>
        <a:p>
          <a:r>
            <a:rPr lang="en-US" sz="2400" dirty="0"/>
            <a:t>using</a:t>
          </a:r>
          <a:r>
            <a:rPr lang="zh-CN" sz="2400" dirty="0"/>
            <a:t> </a:t>
          </a:r>
          <a:r>
            <a:rPr lang="en-US" sz="2400" dirty="0"/>
            <a:t>bootstrap resampling method and calculate the standard error for each coefficient</a:t>
          </a:r>
        </a:p>
      </dgm:t>
    </dgm:pt>
    <dgm:pt modelId="{EB08C76F-117A-41A8-83E8-7DDC20158D6C}" type="parTrans" cxnId="{5C7B87BA-D72C-4F56-A558-6239BC842756}">
      <dgm:prSet/>
      <dgm:spPr/>
      <dgm:t>
        <a:bodyPr/>
        <a:lstStyle/>
        <a:p>
          <a:endParaRPr lang="en-US"/>
        </a:p>
      </dgm:t>
    </dgm:pt>
    <dgm:pt modelId="{FFF258E6-1151-4337-B289-8F8A76CCB7AB}" type="sibTrans" cxnId="{5C7B87BA-D72C-4F56-A558-6239BC842756}">
      <dgm:prSet/>
      <dgm:spPr/>
      <dgm:t>
        <a:bodyPr/>
        <a:lstStyle/>
        <a:p>
          <a:endParaRPr lang="en-US"/>
        </a:p>
      </dgm:t>
    </dgm:pt>
    <dgm:pt modelId="{42CEB506-186F-4DEB-8733-DE220D25F792}" type="pres">
      <dgm:prSet presAssocID="{3619613E-DDFB-4F55-B7D7-145BC24D38B2}" presName="root" presStyleCnt="0">
        <dgm:presLayoutVars>
          <dgm:dir/>
          <dgm:resizeHandles val="exact"/>
        </dgm:presLayoutVars>
      </dgm:prSet>
      <dgm:spPr/>
    </dgm:pt>
    <dgm:pt modelId="{1616FE24-FFF5-4170-B5D5-2C097D19E480}" type="pres">
      <dgm:prSet presAssocID="{FA5CBB48-B43F-4334-850A-809C98E23916}" presName="compNode" presStyleCnt="0"/>
      <dgm:spPr/>
    </dgm:pt>
    <dgm:pt modelId="{01C2230C-7212-438A-B0E1-3AAA603C6C55}" type="pres">
      <dgm:prSet presAssocID="{FA5CBB48-B43F-4334-850A-809C98E2391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靶心"/>
        </a:ext>
      </dgm:extLst>
    </dgm:pt>
    <dgm:pt modelId="{26DC92FC-7B9D-49EB-BE86-C991C1F91DCC}" type="pres">
      <dgm:prSet presAssocID="{FA5CBB48-B43F-4334-850A-809C98E23916}" presName="spaceRect" presStyleCnt="0"/>
      <dgm:spPr/>
    </dgm:pt>
    <dgm:pt modelId="{69185EBD-0124-4484-9768-4536AC50BCF5}" type="pres">
      <dgm:prSet presAssocID="{FA5CBB48-B43F-4334-850A-809C98E23916}" presName="textRect" presStyleLbl="revTx" presStyleIdx="0" presStyleCnt="3" custScaleX="111855">
        <dgm:presLayoutVars>
          <dgm:chMax val="1"/>
          <dgm:chPref val="1"/>
        </dgm:presLayoutVars>
      </dgm:prSet>
      <dgm:spPr/>
    </dgm:pt>
    <dgm:pt modelId="{3082F012-1472-486B-BCA4-7412B388124B}" type="pres">
      <dgm:prSet presAssocID="{79BA263F-DAD4-485F-8B96-E152C498E535}" presName="sibTrans" presStyleCnt="0"/>
      <dgm:spPr/>
    </dgm:pt>
    <dgm:pt modelId="{07F2A4E2-3279-4D69-8EC8-C4DB87204DE8}" type="pres">
      <dgm:prSet presAssocID="{6161AF93-D3D0-444B-B65C-30CBB88EE0F6}" presName="compNode" presStyleCnt="0"/>
      <dgm:spPr/>
    </dgm:pt>
    <dgm:pt modelId="{8ABC6854-8603-4D75-9243-661DC0352E26}" type="pres">
      <dgm:prSet presAssocID="{6161AF93-D3D0-444B-B65C-30CBB88EE0F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数据库"/>
        </a:ext>
      </dgm:extLst>
    </dgm:pt>
    <dgm:pt modelId="{B999857F-6CB8-4BD4-8621-97F46A488292}" type="pres">
      <dgm:prSet presAssocID="{6161AF93-D3D0-444B-B65C-30CBB88EE0F6}" presName="spaceRect" presStyleCnt="0"/>
      <dgm:spPr/>
    </dgm:pt>
    <dgm:pt modelId="{AF0DC376-3414-4B78-A808-4ED859096DE0}" type="pres">
      <dgm:prSet presAssocID="{6161AF93-D3D0-444B-B65C-30CBB88EE0F6}" presName="textRect" presStyleLbl="revTx" presStyleIdx="1" presStyleCnt="3">
        <dgm:presLayoutVars>
          <dgm:chMax val="1"/>
          <dgm:chPref val="1"/>
        </dgm:presLayoutVars>
      </dgm:prSet>
      <dgm:spPr/>
    </dgm:pt>
    <dgm:pt modelId="{02296EEB-3516-4602-9A54-DF1D2234D682}" type="pres">
      <dgm:prSet presAssocID="{DDCC5236-A9AA-4939-9A9F-A037AB9B7D53}" presName="sibTrans" presStyleCnt="0"/>
      <dgm:spPr/>
    </dgm:pt>
    <dgm:pt modelId="{188BEA02-1A02-4ACF-B1A4-9572219268A8}" type="pres">
      <dgm:prSet presAssocID="{71B02FC0-C341-451C-9FBC-E6CE91423C20}" presName="compNode" presStyleCnt="0"/>
      <dgm:spPr/>
    </dgm:pt>
    <dgm:pt modelId="{3C1B056B-1658-4867-9ECB-999B897759B2}" type="pres">
      <dgm:prSet presAssocID="{71B02FC0-C341-451C-9FBC-E6CE91423C2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rawing Compass"/>
        </a:ext>
      </dgm:extLst>
    </dgm:pt>
    <dgm:pt modelId="{4F262140-2BCB-4268-A0DE-80F3DD65FFF7}" type="pres">
      <dgm:prSet presAssocID="{71B02FC0-C341-451C-9FBC-E6CE91423C20}" presName="spaceRect" presStyleCnt="0"/>
      <dgm:spPr/>
    </dgm:pt>
    <dgm:pt modelId="{3E8E1A4C-CFE1-4909-B6BC-CEFC7C4C0629}" type="pres">
      <dgm:prSet presAssocID="{71B02FC0-C341-451C-9FBC-E6CE91423C20}" presName="textRect" presStyleLbl="revTx" presStyleIdx="2" presStyleCnt="3">
        <dgm:presLayoutVars>
          <dgm:chMax val="1"/>
          <dgm:chPref val="1"/>
        </dgm:presLayoutVars>
      </dgm:prSet>
      <dgm:spPr/>
    </dgm:pt>
  </dgm:ptLst>
  <dgm:cxnLst>
    <dgm:cxn modelId="{32793D0C-9230-4EE7-8776-36F73BED33B3}" type="presOf" srcId="{71B02FC0-C341-451C-9FBC-E6CE91423C20}" destId="{3E8E1A4C-CFE1-4909-B6BC-CEFC7C4C0629}" srcOrd="0" destOrd="0" presId="urn:microsoft.com/office/officeart/2018/2/layout/IconLabelList"/>
    <dgm:cxn modelId="{AAC72450-9C4C-44BE-8B57-C8AE9546254B}" srcId="{3619613E-DDFB-4F55-B7D7-145BC24D38B2}" destId="{6161AF93-D3D0-444B-B65C-30CBB88EE0F6}" srcOrd="1" destOrd="0" parTransId="{98F2E4AB-A769-4D7A-A957-0653B98DDA44}" sibTransId="{DDCC5236-A9AA-4939-9A9F-A037AB9B7D53}"/>
    <dgm:cxn modelId="{0FF6D750-D8FB-42AE-98BC-55598C74FEA3}" type="presOf" srcId="{3619613E-DDFB-4F55-B7D7-145BC24D38B2}" destId="{42CEB506-186F-4DEB-8733-DE220D25F792}" srcOrd="0" destOrd="0" presId="urn:microsoft.com/office/officeart/2018/2/layout/IconLabelList"/>
    <dgm:cxn modelId="{C0F1F77C-1D6E-4C22-89DD-CD6A92690474}" type="presOf" srcId="{FA5CBB48-B43F-4334-850A-809C98E23916}" destId="{69185EBD-0124-4484-9768-4536AC50BCF5}" srcOrd="0" destOrd="0" presId="urn:microsoft.com/office/officeart/2018/2/layout/IconLabelList"/>
    <dgm:cxn modelId="{1143BBA0-9AF7-45D3-AD40-46B27D14FADD}" srcId="{3619613E-DDFB-4F55-B7D7-145BC24D38B2}" destId="{FA5CBB48-B43F-4334-850A-809C98E23916}" srcOrd="0" destOrd="0" parTransId="{A919B024-9FDF-461F-B26E-5842BD76E952}" sibTransId="{79BA263F-DAD4-485F-8B96-E152C498E535}"/>
    <dgm:cxn modelId="{6EA9D4B6-3EED-4B6C-96F8-CA9FA9AB6E2A}" type="presOf" srcId="{6161AF93-D3D0-444B-B65C-30CBB88EE0F6}" destId="{AF0DC376-3414-4B78-A808-4ED859096DE0}" srcOrd="0" destOrd="0" presId="urn:microsoft.com/office/officeart/2018/2/layout/IconLabelList"/>
    <dgm:cxn modelId="{5C7B87BA-D72C-4F56-A558-6239BC842756}" srcId="{3619613E-DDFB-4F55-B7D7-145BC24D38B2}" destId="{71B02FC0-C341-451C-9FBC-E6CE91423C20}" srcOrd="2" destOrd="0" parTransId="{EB08C76F-117A-41A8-83E8-7DDC20158D6C}" sibTransId="{FFF258E6-1151-4337-B289-8F8A76CCB7AB}"/>
    <dgm:cxn modelId="{AF9771C6-2BF3-4EEA-9223-1331EB2C2150}" type="presParOf" srcId="{42CEB506-186F-4DEB-8733-DE220D25F792}" destId="{1616FE24-FFF5-4170-B5D5-2C097D19E480}" srcOrd="0" destOrd="0" presId="urn:microsoft.com/office/officeart/2018/2/layout/IconLabelList"/>
    <dgm:cxn modelId="{B930B4BD-321E-447F-8BE5-A93A3594E2FD}" type="presParOf" srcId="{1616FE24-FFF5-4170-B5D5-2C097D19E480}" destId="{01C2230C-7212-438A-B0E1-3AAA603C6C55}" srcOrd="0" destOrd="0" presId="urn:microsoft.com/office/officeart/2018/2/layout/IconLabelList"/>
    <dgm:cxn modelId="{700413CB-C02F-4C41-BA55-18DB45988215}" type="presParOf" srcId="{1616FE24-FFF5-4170-B5D5-2C097D19E480}" destId="{26DC92FC-7B9D-49EB-BE86-C991C1F91DCC}" srcOrd="1" destOrd="0" presId="urn:microsoft.com/office/officeart/2018/2/layout/IconLabelList"/>
    <dgm:cxn modelId="{9F63EA3D-3A51-4C78-9DE6-BABA03B1B585}" type="presParOf" srcId="{1616FE24-FFF5-4170-B5D5-2C097D19E480}" destId="{69185EBD-0124-4484-9768-4536AC50BCF5}" srcOrd="2" destOrd="0" presId="urn:microsoft.com/office/officeart/2018/2/layout/IconLabelList"/>
    <dgm:cxn modelId="{BD2F65B6-2972-45C8-993A-5D9F81D45050}" type="presParOf" srcId="{42CEB506-186F-4DEB-8733-DE220D25F792}" destId="{3082F012-1472-486B-BCA4-7412B388124B}" srcOrd="1" destOrd="0" presId="urn:microsoft.com/office/officeart/2018/2/layout/IconLabelList"/>
    <dgm:cxn modelId="{F39C91D9-ABDC-41D0-B89E-493F4337376C}" type="presParOf" srcId="{42CEB506-186F-4DEB-8733-DE220D25F792}" destId="{07F2A4E2-3279-4D69-8EC8-C4DB87204DE8}" srcOrd="2" destOrd="0" presId="urn:microsoft.com/office/officeart/2018/2/layout/IconLabelList"/>
    <dgm:cxn modelId="{B07EE2DB-1CCF-4A49-A870-0A89C0A71189}" type="presParOf" srcId="{07F2A4E2-3279-4D69-8EC8-C4DB87204DE8}" destId="{8ABC6854-8603-4D75-9243-661DC0352E26}" srcOrd="0" destOrd="0" presId="urn:microsoft.com/office/officeart/2018/2/layout/IconLabelList"/>
    <dgm:cxn modelId="{75F29AB9-6197-4DF9-91DD-ED79A8ADE3E6}" type="presParOf" srcId="{07F2A4E2-3279-4D69-8EC8-C4DB87204DE8}" destId="{B999857F-6CB8-4BD4-8621-97F46A488292}" srcOrd="1" destOrd="0" presId="urn:microsoft.com/office/officeart/2018/2/layout/IconLabelList"/>
    <dgm:cxn modelId="{6B87AEA8-328D-41A6-899C-F1EB140D93BE}" type="presParOf" srcId="{07F2A4E2-3279-4D69-8EC8-C4DB87204DE8}" destId="{AF0DC376-3414-4B78-A808-4ED859096DE0}" srcOrd="2" destOrd="0" presId="urn:microsoft.com/office/officeart/2018/2/layout/IconLabelList"/>
    <dgm:cxn modelId="{D4E50B70-6B26-49BC-9E95-E14067B0E2BF}" type="presParOf" srcId="{42CEB506-186F-4DEB-8733-DE220D25F792}" destId="{02296EEB-3516-4602-9A54-DF1D2234D682}" srcOrd="3" destOrd="0" presId="urn:microsoft.com/office/officeart/2018/2/layout/IconLabelList"/>
    <dgm:cxn modelId="{1ACF0DA8-07F9-4D1D-9BCB-D93729B5BB59}" type="presParOf" srcId="{42CEB506-186F-4DEB-8733-DE220D25F792}" destId="{188BEA02-1A02-4ACF-B1A4-9572219268A8}" srcOrd="4" destOrd="0" presId="urn:microsoft.com/office/officeart/2018/2/layout/IconLabelList"/>
    <dgm:cxn modelId="{AFD9C061-79C1-40B1-A3D0-4C53AC7A4632}" type="presParOf" srcId="{188BEA02-1A02-4ACF-B1A4-9572219268A8}" destId="{3C1B056B-1658-4867-9ECB-999B897759B2}" srcOrd="0" destOrd="0" presId="urn:microsoft.com/office/officeart/2018/2/layout/IconLabelList"/>
    <dgm:cxn modelId="{1AF3C052-3EE3-458E-88A1-1BCD00352743}" type="presParOf" srcId="{188BEA02-1A02-4ACF-B1A4-9572219268A8}" destId="{4F262140-2BCB-4268-A0DE-80F3DD65FFF7}" srcOrd="1" destOrd="0" presId="urn:microsoft.com/office/officeart/2018/2/layout/IconLabelList"/>
    <dgm:cxn modelId="{ACFEBD97-1F4A-4B3A-A6B4-3000330EBF29}" type="presParOf" srcId="{188BEA02-1A02-4ACF-B1A4-9572219268A8}" destId="{3E8E1A4C-CFE1-4909-B6BC-CEFC7C4C062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2230C-7212-438A-B0E1-3AAA603C6C55}">
      <dsp:nvSpPr>
        <dsp:cNvPr id="0" name=""/>
        <dsp:cNvSpPr/>
      </dsp:nvSpPr>
      <dsp:spPr>
        <a:xfrm>
          <a:off x="1139907" y="937233"/>
          <a:ext cx="1125752" cy="11257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185EBD-0124-4484-9768-4536AC50BCF5}">
      <dsp:nvSpPr>
        <dsp:cNvPr id="0" name=""/>
        <dsp:cNvSpPr/>
      </dsp:nvSpPr>
      <dsp:spPr>
        <a:xfrm>
          <a:off x="303661" y="2639387"/>
          <a:ext cx="2798244" cy="2139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1" kern="1200" dirty="0"/>
            <a:t>Accuracy</a:t>
          </a:r>
          <a:r>
            <a:rPr lang="en-US" sz="2400" kern="1200" dirty="0"/>
            <a:t> :</a:t>
          </a:r>
        </a:p>
        <a:p>
          <a:pPr marL="0" lvl="0" indent="0" algn="ctr" defTabSz="1066800">
            <a:lnSpc>
              <a:spcPct val="90000"/>
            </a:lnSpc>
            <a:spcBef>
              <a:spcPct val="0"/>
            </a:spcBef>
            <a:spcAft>
              <a:spcPct val="35000"/>
            </a:spcAft>
            <a:buNone/>
          </a:pPr>
          <a:r>
            <a:rPr lang="en-US" sz="2400" kern="1200" dirty="0"/>
            <a:t>Adjusted</a:t>
          </a:r>
          <a:r>
            <a:rPr lang="zh-CN" sz="2400" kern="1200" dirty="0"/>
            <a:t> </a:t>
          </a:r>
          <a:r>
            <a:rPr lang="en-US" sz="2400" kern="1200" dirty="0"/>
            <a:t>r-square</a:t>
          </a:r>
        </a:p>
      </dsp:txBody>
      <dsp:txXfrm>
        <a:off x="303661" y="2639387"/>
        <a:ext cx="2798244" cy="2139431"/>
      </dsp:txXfrm>
    </dsp:sp>
    <dsp:sp modelId="{8ABC6854-8603-4D75-9243-661DC0352E26}">
      <dsp:nvSpPr>
        <dsp:cNvPr id="0" name=""/>
        <dsp:cNvSpPr/>
      </dsp:nvSpPr>
      <dsp:spPr>
        <a:xfrm>
          <a:off x="4227658" y="937233"/>
          <a:ext cx="1125752" cy="11257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0DC376-3414-4B78-A808-4ED859096DE0}">
      <dsp:nvSpPr>
        <dsp:cNvPr id="0" name=""/>
        <dsp:cNvSpPr/>
      </dsp:nvSpPr>
      <dsp:spPr>
        <a:xfrm>
          <a:off x="3539698" y="2639387"/>
          <a:ext cx="2501671" cy="2139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1" kern="1200" dirty="0"/>
            <a:t>Simplicity: </a:t>
          </a:r>
        </a:p>
        <a:p>
          <a:pPr marL="0" lvl="0" indent="0" algn="ctr" defTabSz="1066800">
            <a:lnSpc>
              <a:spcPct val="90000"/>
            </a:lnSpc>
            <a:spcBef>
              <a:spcPct val="0"/>
            </a:spcBef>
            <a:spcAft>
              <a:spcPct val="35000"/>
            </a:spcAft>
            <a:buNone/>
          </a:pPr>
          <a:r>
            <a:rPr lang="en-US" sz="2400" b="0" kern="1200" dirty="0"/>
            <a:t>the number of predictors </a:t>
          </a:r>
        </a:p>
      </dsp:txBody>
      <dsp:txXfrm>
        <a:off x="3539698" y="2639387"/>
        <a:ext cx="2501671" cy="2139431"/>
      </dsp:txXfrm>
    </dsp:sp>
    <dsp:sp modelId="{3C1B056B-1658-4867-9ECB-999B897759B2}">
      <dsp:nvSpPr>
        <dsp:cNvPr id="0" name=""/>
        <dsp:cNvSpPr/>
      </dsp:nvSpPr>
      <dsp:spPr>
        <a:xfrm>
          <a:off x="7167121" y="937233"/>
          <a:ext cx="1125752" cy="11257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8E1A4C-CFE1-4909-B6BC-CEFC7C4C0629}">
      <dsp:nvSpPr>
        <dsp:cNvPr id="0" name=""/>
        <dsp:cNvSpPr/>
      </dsp:nvSpPr>
      <dsp:spPr>
        <a:xfrm>
          <a:off x="6479162" y="2639387"/>
          <a:ext cx="2501671" cy="2139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1" kern="1200" dirty="0"/>
            <a:t>Robustness </a:t>
          </a:r>
          <a:r>
            <a:rPr lang="en-US" sz="2400" kern="1200" dirty="0"/>
            <a:t>: </a:t>
          </a:r>
        </a:p>
        <a:p>
          <a:pPr marL="0" lvl="0" indent="0" algn="ctr" defTabSz="1066800">
            <a:lnSpc>
              <a:spcPct val="90000"/>
            </a:lnSpc>
            <a:spcBef>
              <a:spcPct val="0"/>
            </a:spcBef>
            <a:spcAft>
              <a:spcPct val="35000"/>
            </a:spcAft>
            <a:buNone/>
          </a:pPr>
          <a:r>
            <a:rPr lang="en-US" sz="2400" kern="1200" dirty="0"/>
            <a:t>using</a:t>
          </a:r>
          <a:r>
            <a:rPr lang="zh-CN" sz="2400" kern="1200" dirty="0"/>
            <a:t> </a:t>
          </a:r>
          <a:r>
            <a:rPr lang="en-US" sz="2400" kern="1200" dirty="0"/>
            <a:t>bootstrap resampling method and calculate the standard error for each coefficient</a:t>
          </a:r>
        </a:p>
      </dsp:txBody>
      <dsp:txXfrm>
        <a:off x="6479162" y="2639387"/>
        <a:ext cx="2501671" cy="213943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621671-7E6C-7746-AF0D-CD197AFDFB61}" type="datetimeFigureOut">
              <a:rPr lang="en-US" smtClean="0"/>
              <a:t>10/16/24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80FB02-D9C2-6A4D-8A7B-43D279C71DB2}" type="slidenum">
              <a:rPr lang="en-US" smtClean="0"/>
              <a:t>‹#›</a:t>
            </a:fld>
            <a:endParaRPr lang="en-US"/>
          </a:p>
        </p:txBody>
      </p:sp>
    </p:spTree>
    <p:extLst>
      <p:ext uri="{BB962C8B-B14F-4D97-AF65-F5344CB8AC3E}">
        <p14:creationId xmlns:p14="http://schemas.microsoft.com/office/powerpoint/2010/main" val="2492903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latin typeface="Helvetica Neue" panose="02000503000000020004" pitchFamily="2" charset="0"/>
              </a:rPr>
              <a:t>Our first step was data cleaning. Recognizing the connections between features, we used Siri’s equation to calculate body fat from density. We compared these calculated values with the provided data, focusing on errors that exceeded a set threshold. For indices 48 and 76, the calculated body fat appeared normal, so we identified these as transcription or calculation errors and replaced them with calculated body fat. The remaining three rows had abnormal density values, indicating measurement errors, so we set them to NA.</a:t>
            </a:r>
          </a:p>
          <a:p>
            <a:endParaRPr kumimoji="1" lang="zh-CN" altLang="en-US" dirty="0"/>
          </a:p>
        </p:txBody>
      </p:sp>
      <p:sp>
        <p:nvSpPr>
          <p:cNvPr id="4" name="灯片编号占位符 3"/>
          <p:cNvSpPr>
            <a:spLocks noGrp="1"/>
          </p:cNvSpPr>
          <p:nvPr>
            <p:ph type="sldNum" sz="quarter" idx="5"/>
          </p:nvPr>
        </p:nvSpPr>
        <p:spPr/>
        <p:txBody>
          <a:bodyPr/>
          <a:lstStyle/>
          <a:p>
            <a:fld id="{0080FB02-D9C2-6A4D-8A7B-43D279C71DB2}" type="slidenum">
              <a:rPr lang="en-US" smtClean="0"/>
              <a:t>2</a:t>
            </a:fld>
            <a:endParaRPr lang="en-US"/>
          </a:p>
        </p:txBody>
      </p:sp>
    </p:spTree>
    <p:extLst>
      <p:ext uri="{BB962C8B-B14F-4D97-AF65-F5344CB8AC3E}">
        <p14:creationId xmlns:p14="http://schemas.microsoft.com/office/powerpoint/2010/main" val="3380023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As we can see from the plot , when we introduce more variables the accuracy increase we only select 6 models here </a:t>
            </a:r>
            <a:r>
              <a:rPr lang="en" altLang="zh-CN" sz="1200" b="0" i="0" u="none" strike="noStrike" dirty="0">
                <a:solidFill>
                  <a:srgbClr val="000000"/>
                </a:solidFill>
                <a:effectLst/>
                <a:latin typeface="Arial" panose="020B0604020202020204" pitchFamily="34" charset="0"/>
              </a:rPr>
              <a:t>because we found that adding predictors will only make slight advancement in r squared and start to decrease.</a:t>
            </a:r>
          </a:p>
          <a:p>
            <a:r>
              <a:rPr lang="en" altLang="zh-CN" sz="1200" b="0" i="0" u="none" strike="noStrike" dirty="0">
                <a:solidFill>
                  <a:srgbClr val="000000"/>
                </a:solidFill>
                <a:effectLst/>
                <a:latin typeface="Arial" panose="020B0604020202020204" pitchFamily="34" charset="0"/>
              </a:rPr>
              <a:t>Then we evaluated the robustness of these models.</a:t>
            </a:r>
            <a:endParaRPr kumimoji="1" lang="zh-CN" altLang="en-US" dirty="0"/>
          </a:p>
        </p:txBody>
      </p:sp>
      <p:sp>
        <p:nvSpPr>
          <p:cNvPr id="4" name="灯片编号占位符 3"/>
          <p:cNvSpPr>
            <a:spLocks noGrp="1"/>
          </p:cNvSpPr>
          <p:nvPr>
            <p:ph type="sldNum" sz="quarter" idx="5"/>
          </p:nvPr>
        </p:nvSpPr>
        <p:spPr/>
        <p:txBody>
          <a:bodyPr/>
          <a:lstStyle/>
          <a:p>
            <a:fld id="{0080FB02-D9C2-6A4D-8A7B-43D279C71DB2}" type="slidenum">
              <a:rPr lang="en-US" smtClean="0"/>
              <a:t>12</a:t>
            </a:fld>
            <a:endParaRPr lang="en-US"/>
          </a:p>
        </p:txBody>
      </p:sp>
    </p:spTree>
    <p:extLst>
      <p:ext uri="{BB962C8B-B14F-4D97-AF65-F5344CB8AC3E}">
        <p14:creationId xmlns:p14="http://schemas.microsoft.com/office/powerpoint/2010/main" val="372405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rtl="0">
              <a:spcBef>
                <a:spcPts val="0"/>
              </a:spcBef>
              <a:spcAft>
                <a:spcPts val="800"/>
              </a:spcAft>
            </a:pPr>
            <a:r>
              <a:rPr lang="zh-CN" altLang="en-US" sz="1800" b="0" i="0" u="none" strike="noStrike" dirty="0">
                <a:solidFill>
                  <a:srgbClr val="000000"/>
                </a:solidFill>
                <a:effectLst/>
                <a:latin typeface="Arial" panose="020B0604020202020204" pitchFamily="34" charset="0"/>
              </a:rPr>
              <a:t> </a:t>
            </a:r>
            <a:r>
              <a:rPr lang="en-US" altLang="zh-CN" sz="1800" b="0" i="0" u="none" strike="noStrike" dirty="0">
                <a:solidFill>
                  <a:srgbClr val="000000"/>
                </a:solidFill>
                <a:effectLst/>
                <a:latin typeface="Arial" panose="020B0604020202020204" pitchFamily="34" charset="0"/>
              </a:rPr>
              <a:t>we used bootstrap sampling to </a:t>
            </a:r>
            <a:r>
              <a:rPr lang="en" altLang="zh-CN" sz="1800" b="0" i="0" u="none" strike="noStrike" dirty="0">
                <a:solidFill>
                  <a:srgbClr val="000000"/>
                </a:solidFill>
                <a:effectLst/>
                <a:latin typeface="Arial" panose="020B0604020202020204" pitchFamily="34" charset="0"/>
              </a:rPr>
              <a:t> calculate the standard error of the coefficients. We found that after adding the third </a:t>
            </a:r>
            <a:r>
              <a:rPr lang="en" altLang="zh-CN" sz="1800" b="0" i="0" u="none" strike="noStrike" dirty="0" err="1">
                <a:solidFill>
                  <a:srgbClr val="000000"/>
                </a:solidFill>
                <a:effectLst/>
                <a:latin typeface="Arial" panose="020B0604020202020204" pitchFamily="34" charset="0"/>
              </a:rPr>
              <a:t>variable,the</a:t>
            </a:r>
            <a:r>
              <a:rPr lang="en" altLang="zh-CN" sz="1800" b="0" i="0" u="none" strike="noStrike" dirty="0">
                <a:solidFill>
                  <a:srgbClr val="000000"/>
                </a:solidFill>
                <a:effectLst/>
                <a:latin typeface="Arial" panose="020B0604020202020204" pitchFamily="34" charset="0"/>
              </a:rPr>
              <a:t> standard error is relatively larger, which means more predictors introduce more variability and show less robustness.</a:t>
            </a:r>
          </a:p>
          <a:p>
            <a:pPr algn="l" rtl="0">
              <a:spcBef>
                <a:spcPts val="0"/>
              </a:spcBef>
              <a:spcAft>
                <a:spcPts val="800"/>
              </a:spcAft>
            </a:pPr>
            <a:endParaRPr lang="en" altLang="zh-CN" sz="1800" b="0" i="0" u="none" strike="noStrike" dirty="0">
              <a:solidFill>
                <a:srgbClr val="000000"/>
              </a:solidFill>
              <a:effectLst/>
              <a:latin typeface="Arial" panose="020B0604020202020204" pitchFamily="34" charset="0"/>
            </a:endParaRPr>
          </a:p>
          <a:p>
            <a:pPr algn="l" rtl="0">
              <a:spcBef>
                <a:spcPts val="0"/>
              </a:spcBef>
              <a:spcAft>
                <a:spcPts val="800"/>
              </a:spcAft>
            </a:pPr>
            <a:r>
              <a:rPr lang="en" altLang="zh-CN" sz="1800" b="0" i="0" u="none" strike="noStrike" dirty="0">
                <a:solidFill>
                  <a:srgbClr val="000000"/>
                </a:solidFill>
                <a:effectLst/>
                <a:latin typeface="Arial" panose="020B0604020202020204" pitchFamily="34" charset="0"/>
              </a:rPr>
              <a:t>to visualize the performances of these models and make our decision of our final model, we  evaluating several candidate models using a bubble </a:t>
            </a:r>
            <a:r>
              <a:rPr lang="en" altLang="zh-CN" sz="1800" b="0" i="0" u="none" strike="noStrike" dirty="0" err="1">
                <a:solidFill>
                  <a:srgbClr val="000000"/>
                </a:solidFill>
                <a:effectLst/>
                <a:latin typeface="Arial" panose="020B0604020202020204" pitchFamily="34" charset="0"/>
              </a:rPr>
              <a:t>plot,we</a:t>
            </a:r>
            <a:r>
              <a:rPr lang="en" altLang="zh-CN" sz="1800" b="0" i="0" u="none" strike="noStrike" dirty="0">
                <a:solidFill>
                  <a:srgbClr val="000000"/>
                </a:solidFill>
                <a:effectLst/>
                <a:latin typeface="Arial" panose="020B0604020202020204" pitchFamily="34" charset="0"/>
              </a:rPr>
              <a:t> ultimately chose the model which has abdomen and weight as predictors, for it’s the relatively robust and simple </a:t>
            </a:r>
            <a:r>
              <a:rPr lang="en" altLang="zh-CN" sz="1800" b="0" i="0" u="none" strike="noStrike" dirty="0" err="1">
                <a:solidFill>
                  <a:srgbClr val="000000"/>
                </a:solidFill>
                <a:effectLst/>
                <a:latin typeface="Arial" panose="020B0604020202020204" pitchFamily="34" charset="0"/>
              </a:rPr>
              <a:t>model,and</a:t>
            </a:r>
            <a:r>
              <a:rPr lang="en" altLang="zh-CN" sz="1800" b="0" i="0" u="none" strike="noStrike" dirty="0">
                <a:solidFill>
                  <a:srgbClr val="000000"/>
                </a:solidFill>
                <a:effectLst/>
                <a:latin typeface="Arial" panose="020B0604020202020204" pitchFamily="34" charset="0"/>
              </a:rPr>
              <a:t> maintains good accuracy among the candidates. It strikes the ideal balance across all three dimensions – simplicity, robustness, and accuracy. The overall performance of model 2 is more likely to yield reliable and efficient results compared to other models that either lack robustness or simplicity.</a:t>
            </a:r>
            <a:endParaRPr lang="en" altLang="zh-CN" sz="1800" b="0" i="0" u="none" strike="noStrike" dirty="0">
              <a:solidFill>
                <a:srgbClr val="000000"/>
              </a:solidFill>
              <a:effectLst/>
            </a:endParaRPr>
          </a:p>
          <a:p>
            <a:br>
              <a:rPr lang="en" altLang="zh-CN" sz="1800" dirty="0"/>
            </a:br>
            <a:br>
              <a:rPr lang="en" altLang="zh-CN" sz="1800" dirty="0"/>
            </a:br>
            <a:endParaRPr kumimoji="1" lang="zh-CN" altLang="en-US" sz="1800" dirty="0"/>
          </a:p>
          <a:p>
            <a:endParaRPr lang="en" altLang="zh-CN" sz="1800" b="0" i="0" u="none" strike="noStrike" dirty="0">
              <a:solidFill>
                <a:srgbClr val="000000"/>
              </a:solidFill>
              <a:effectLst/>
              <a:latin typeface="Arial" panose="020B0604020202020204" pitchFamily="34" charset="0"/>
            </a:endParaRPr>
          </a:p>
          <a:p>
            <a:r>
              <a:rPr lang="en" altLang="zh-CN" sz="1800" b="0" i="0" u="none" strike="noStrike" dirty="0">
                <a:solidFill>
                  <a:srgbClr val="000000"/>
                </a:solidFill>
                <a:effectLst/>
                <a:latin typeface="Arial" panose="020B0604020202020204" pitchFamily="34" charset="0"/>
              </a:rPr>
              <a:t>It strikes the ideal balance across all three dimensions – simplicity, robustness, and accuracy.</a:t>
            </a:r>
          </a:p>
          <a:p>
            <a:endParaRPr kumimoji="1" lang="zh-CN" altLang="en-US" dirty="0"/>
          </a:p>
        </p:txBody>
      </p:sp>
      <p:sp>
        <p:nvSpPr>
          <p:cNvPr id="4" name="灯片编号占位符 3"/>
          <p:cNvSpPr>
            <a:spLocks noGrp="1"/>
          </p:cNvSpPr>
          <p:nvPr>
            <p:ph type="sldNum" sz="quarter" idx="5"/>
          </p:nvPr>
        </p:nvSpPr>
        <p:spPr/>
        <p:txBody>
          <a:bodyPr/>
          <a:lstStyle/>
          <a:p>
            <a:fld id="{0080FB02-D9C2-6A4D-8A7B-43D279C71DB2}" type="slidenum">
              <a:rPr lang="en-US" smtClean="0"/>
              <a:t>13</a:t>
            </a:fld>
            <a:endParaRPr lang="en-US"/>
          </a:p>
        </p:txBody>
      </p:sp>
    </p:spTree>
    <p:extLst>
      <p:ext uri="{BB962C8B-B14F-4D97-AF65-F5344CB8AC3E}">
        <p14:creationId xmlns:p14="http://schemas.microsoft.com/office/powerpoint/2010/main" val="2136443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b="0" i="0" u="none" strike="noStrike" dirty="0">
                <a:solidFill>
                  <a:srgbClr val="000000"/>
                </a:solidFill>
                <a:effectLst/>
                <a:latin typeface="Arial" panose="020B0604020202020204" pitchFamily="34" charset="0"/>
              </a:rPr>
              <a:t>to visualize the performances of these models and make our decision of our final model, we  evaluated several candidate models using a bubble plot,</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b="0" i="0" u="none" strike="noStrike" dirty="0">
                <a:solidFill>
                  <a:srgbClr val="000000"/>
                </a:solidFill>
                <a:effectLst/>
                <a:latin typeface="Arial" panose="020B0604020202020204" pitchFamily="34" charset="0"/>
              </a:rPr>
              <a:t>X axis is simplicity and y axis is robustness we calculated them both to put them in the same scale with accuracy and use accuracy the size of the circle </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b="0" i="0" u="none" strike="noStrike" dirty="0">
                <a:solidFill>
                  <a:srgbClr val="000000"/>
                </a:solidFill>
                <a:effectLst/>
                <a:latin typeface="Arial" panose="020B0604020202020204" pitchFamily="34" charset="0"/>
              </a:rPr>
              <a:t>we ultimately chose the model which has abdomen and weight as predictors, for it’s the relatively robust and simple </a:t>
            </a:r>
            <a:r>
              <a:rPr lang="en" altLang="zh-CN" sz="1200" b="0" i="0" u="none" strike="noStrike" dirty="0" err="1">
                <a:solidFill>
                  <a:srgbClr val="000000"/>
                </a:solidFill>
                <a:effectLst/>
                <a:latin typeface="Arial" panose="020B0604020202020204" pitchFamily="34" charset="0"/>
              </a:rPr>
              <a:t>model,and</a:t>
            </a:r>
            <a:r>
              <a:rPr lang="en" altLang="zh-CN" sz="1200" b="0" i="0" u="none" strike="noStrike" dirty="0">
                <a:solidFill>
                  <a:srgbClr val="000000"/>
                </a:solidFill>
                <a:effectLst/>
                <a:latin typeface="Arial" panose="020B0604020202020204" pitchFamily="34" charset="0"/>
              </a:rPr>
              <a:t> maintains good accuracy among the candidates.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b="0" i="0" u="none" strike="noStrike" dirty="0">
                <a:solidFill>
                  <a:srgbClr val="000000"/>
                </a:solidFill>
                <a:effectLst/>
                <a:latin typeface="Arial" panose="020B0604020202020204" pitchFamily="34" charset="0"/>
              </a:rPr>
              <a:t>Model 1 is simple and robust but the accuracy is less satisfying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b="0" i="0" u="none" strike="noStrike" dirty="0">
                <a:solidFill>
                  <a:srgbClr val="000000"/>
                </a:solidFill>
                <a:effectLst/>
                <a:latin typeface="Arial" panose="020B0604020202020204" pitchFamily="34" charset="0"/>
              </a:rPr>
              <a:t>It strikes the ideal balance across all three dimensions – simplicity, robustness, and accuracy. The overall performance of model 2 is more likely to yield reliable and efficient results compared to other models that either lack robustness or simplicity.</a:t>
            </a:r>
            <a:endParaRPr lang="en" altLang="zh-CN" sz="1200" b="0" i="0" u="none" strike="noStrike" dirty="0">
              <a:solidFill>
                <a:srgbClr val="000000"/>
              </a:solidFill>
              <a:effectLst/>
            </a:endParaRPr>
          </a:p>
          <a:p>
            <a:endParaRPr kumimoji="1" lang="zh-CN" altLang="en-US" dirty="0"/>
          </a:p>
        </p:txBody>
      </p:sp>
      <p:sp>
        <p:nvSpPr>
          <p:cNvPr id="4" name="灯片编号占位符 3"/>
          <p:cNvSpPr>
            <a:spLocks noGrp="1"/>
          </p:cNvSpPr>
          <p:nvPr>
            <p:ph type="sldNum" sz="quarter" idx="5"/>
          </p:nvPr>
        </p:nvSpPr>
        <p:spPr/>
        <p:txBody>
          <a:bodyPr/>
          <a:lstStyle/>
          <a:p>
            <a:fld id="{0080FB02-D9C2-6A4D-8A7B-43D279C71DB2}" type="slidenum">
              <a:rPr lang="en-US" smtClean="0"/>
              <a:t>14</a:t>
            </a:fld>
            <a:endParaRPr lang="en-US"/>
          </a:p>
        </p:txBody>
      </p:sp>
    </p:spTree>
    <p:extLst>
      <p:ext uri="{BB962C8B-B14F-4D97-AF65-F5344CB8AC3E}">
        <p14:creationId xmlns:p14="http://schemas.microsoft.com/office/powerpoint/2010/main" val="3026209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080FB02-D9C2-6A4D-8A7B-43D279C71DB2}" type="slidenum">
              <a:rPr lang="en-US" smtClean="0"/>
              <a:t>15</a:t>
            </a:fld>
            <a:endParaRPr lang="en-US"/>
          </a:p>
        </p:txBody>
      </p:sp>
    </p:spTree>
    <p:extLst>
      <p:ext uri="{BB962C8B-B14F-4D97-AF65-F5344CB8AC3E}">
        <p14:creationId xmlns:p14="http://schemas.microsoft.com/office/powerpoint/2010/main" val="3380023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0b494a81d4_2_8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342900" lvl="0" indent="-342900">
              <a:lnSpc>
                <a:spcPct val="115000"/>
              </a:lnSpc>
              <a:spcAft>
                <a:spcPts val="800"/>
              </a:spcAft>
              <a:buSzPts val="1000"/>
              <a:buFont typeface="Symbol" pitchFamily="2" charset="2"/>
              <a:buChar char=""/>
              <a:tabLst>
                <a:tab pos="457200" algn="l"/>
              </a:tabLst>
            </a:pPr>
            <a:r>
              <a:rPr lang="en-US" altLang="zh-CN" sz="1200" kern="100" dirty="0">
                <a:effectLst/>
                <a:latin typeface="DengXian" panose="02010600030101010101" pitchFamily="2" charset="-122"/>
                <a:ea typeface="DengXian" panose="02010600030101010101" pitchFamily="2" charset="-122"/>
                <a:cs typeface="Times New Roman" panose="02020603050405020304" pitchFamily="18" charset="0"/>
              </a:rPr>
              <a:t>This is our final model. For every 1 pounds increase in weight, body fat percentage decreases by 0.14%, while for every 1 cm increase in abdomen circumference, body fat percentage increases by 0.92%. </a:t>
            </a:r>
            <a:endPar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nSpc>
                <a:spcPct val="115000"/>
              </a:lnSpc>
              <a:spcAft>
                <a:spcPts val="800"/>
              </a:spcAft>
              <a:buSzPts val="1000"/>
              <a:buFont typeface="Symbol" pitchFamily="2" charset="2"/>
              <a:buChar char=""/>
              <a:tabLst>
                <a:tab pos="457200" algn="l"/>
              </a:tabLst>
            </a:pPr>
            <a:r>
              <a:rPr lang="en-US" altLang="zh-CN" sz="1200" kern="100" dirty="0">
                <a:effectLst/>
                <a:latin typeface="DengXian" panose="02010600030101010101" pitchFamily="2" charset="-122"/>
                <a:ea typeface="DengXian" panose="02010600030101010101" pitchFamily="2" charset="-122"/>
                <a:cs typeface="Times New Roman" panose="02020603050405020304" pitchFamily="18" charset="0"/>
              </a:rPr>
              <a:t>For example, the model predicts that an average Chinese man weighing 155 pounds with an abdomen circumference of 90 cm would have a body fat percentage of 20.04%. </a:t>
            </a:r>
            <a:endPar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228600" indent="209550">
              <a:lnSpc>
                <a:spcPct val="115000"/>
              </a:lnSpc>
              <a:spcAft>
                <a:spcPts val="800"/>
              </a:spcAft>
            </a:pPr>
            <a:r>
              <a:rPr lang="en-US" altLang="zh-CN" sz="1200" kern="100" dirty="0">
                <a:effectLst/>
                <a:highlight>
                  <a:srgbClr val="FFFF00"/>
                </a:highlight>
                <a:latin typeface="DengXian" panose="02010600030101010101" pitchFamily="2" charset="-122"/>
                <a:ea typeface="DengXian" panose="02010600030101010101" pitchFamily="2" charset="-122"/>
                <a:cs typeface="Times New Roman" panose="02020603050405020304" pitchFamily="18" charset="0"/>
              </a:rPr>
              <a:t>For an average American man</a:t>
            </a:r>
            <a:r>
              <a:rPr lang="en-US" altLang="zh-CN" sz="12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200" kern="100" dirty="0">
                <a:effectLst/>
                <a:highlight>
                  <a:srgbClr val="FFFF00"/>
                </a:highlight>
                <a:latin typeface="DengXian" panose="02010600030101010101" pitchFamily="2" charset="-122"/>
                <a:ea typeface="DengXian" panose="02010600030101010101" pitchFamily="2" charset="-122"/>
                <a:cs typeface="Times New Roman" panose="02020603050405020304" pitchFamily="18" charset="0"/>
              </a:rPr>
              <a:t>predicted body fat percentage is 24.74%</a:t>
            </a:r>
            <a:r>
              <a:rPr lang="en-US" altLang="zh-CN" sz="1200" kern="100" dirty="0">
                <a:effectLst/>
                <a:latin typeface="DengXian" panose="02010600030101010101" pitchFamily="2" charset="-122"/>
                <a:ea typeface="DengXian" panose="02010600030101010101" pitchFamily="2" charset="-122"/>
                <a:cs typeface="Times New Roman" panose="02020603050405020304" pitchFamily="18" charset="0"/>
              </a:rPr>
              <a:t>.</a:t>
            </a:r>
            <a:endPar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0" lvl="0" indent="0" algn="l" rtl="0">
              <a:spcBef>
                <a:spcPts val="0"/>
              </a:spcBef>
              <a:spcAft>
                <a:spcPts val="0"/>
              </a:spcAft>
              <a:buNone/>
            </a:pPr>
            <a:endParaRPr dirty="0"/>
          </a:p>
        </p:txBody>
      </p:sp>
      <p:sp>
        <p:nvSpPr>
          <p:cNvPr id="137" name="Google Shape;137;g30b494a81d4_2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0b494a81d4_2_9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effectLst/>
                <a:latin typeface="DengXian" panose="02010600030101010101" pitchFamily="2" charset="-122"/>
                <a:cs typeface="Times New Roman" panose="02020603050405020304" pitchFamily="18" charset="0"/>
              </a:rPr>
              <a:t>A contour plot illustrates how predicted body fat percentage varies with different values of weight and abdomen circumference. The plot is color-coded to represent different body fat categories, ranging from "Below Athlete" to "Obese," providing an intuitive visual representation of body composition.</a:t>
            </a:r>
            <a:r>
              <a:rPr lang="en-US" altLang="zh-CN" dirty="0">
                <a:effectLst/>
              </a:rPr>
              <a:t> </a:t>
            </a:r>
            <a:endParaRPr lang="en-US" altLang="zh-CN" dirty="0"/>
          </a:p>
          <a:p>
            <a:pPr marL="0" lvl="0" indent="0" algn="l" rtl="0">
              <a:spcBef>
                <a:spcPts val="0"/>
              </a:spcBef>
              <a:spcAft>
                <a:spcPts val="0"/>
              </a:spcAft>
              <a:buNone/>
            </a:pPr>
            <a:endParaRPr dirty="0"/>
          </a:p>
        </p:txBody>
      </p:sp>
      <p:sp>
        <p:nvSpPr>
          <p:cNvPr id="144" name="Google Shape;144;g30b494a81d4_2_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0b494a81d4_2_9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DengXian" panose="02010600030101010101" pitchFamily="2" charset="-122"/>
                <a:ea typeface="DengXian" panose="02010600030101010101" pitchFamily="2" charset="-122"/>
                <a:cs typeface="Times New Roman" panose="02020603050405020304" pitchFamily="18" charset="0"/>
              </a:rPr>
              <a:t>Model diagnostics indicate that the residuals approximately follow a normal distribution (as shown by the Q-Q plot), and the T-test and F-test results confirm that both coefficients and the overall model are statistically significant. Additionally, the model does not suffer from multicollinearity, as the Variance Inflation Factor (VIF) is below 5.</a:t>
            </a:r>
            <a:endPar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0" lvl="0" indent="0" algn="l" rtl="0">
              <a:spcBef>
                <a:spcPts val="0"/>
              </a:spcBef>
              <a:spcAft>
                <a:spcPts val="0"/>
              </a:spcAft>
              <a:buNone/>
            </a:pPr>
            <a:endParaRPr dirty="0"/>
          </a:p>
        </p:txBody>
      </p:sp>
      <p:sp>
        <p:nvSpPr>
          <p:cNvPr id="151" name="Google Shape;151;g30b494a81d4_2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0b494a81d4_2_10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342900" lvl="0" indent="-342900">
              <a:lnSpc>
                <a:spcPct val="115000"/>
              </a:lnSpc>
              <a:spcAft>
                <a:spcPts val="800"/>
              </a:spcAft>
              <a:buSzPts val="1000"/>
              <a:buFont typeface="Symbol" pitchFamily="2" charset="2"/>
              <a:buChar char=""/>
              <a:tabLst>
                <a:tab pos="457200" algn="l"/>
              </a:tabLst>
            </a:pPr>
            <a:r>
              <a:rPr lang="en-US" altLang="zh-CN" sz="1200" b="1" kern="100" dirty="0">
                <a:effectLst/>
                <a:latin typeface="DengXian" panose="02010600030101010101" pitchFamily="2" charset="-122"/>
                <a:ea typeface="DengXian" panose="02010600030101010101" pitchFamily="2" charset="-122"/>
                <a:cs typeface="Times New Roman" panose="02020603050405020304" pitchFamily="18" charset="0"/>
              </a:rPr>
              <a:t>Strengths:</a:t>
            </a:r>
            <a:r>
              <a:rPr lang="en-US" altLang="zh-CN" sz="1200" kern="100" dirty="0">
                <a:effectLst/>
                <a:latin typeface="DengXian" panose="02010600030101010101" pitchFamily="2" charset="-122"/>
                <a:ea typeface="DengXian" panose="02010600030101010101" pitchFamily="2" charset="-122"/>
                <a:cs typeface="Times New Roman" panose="02020603050405020304" pitchFamily="18" charset="0"/>
              </a:rPr>
              <a:t> The model is straightforward, using only two easily obtainable variables, and explains approximately 72% of the variation in body fat.</a:t>
            </a:r>
            <a:endPar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nSpc>
                <a:spcPct val="115000"/>
              </a:lnSpc>
              <a:spcAft>
                <a:spcPts val="800"/>
              </a:spcAft>
              <a:buSzPts val="1000"/>
              <a:buFont typeface="Symbol" pitchFamily="2" charset="2"/>
              <a:buChar char=""/>
              <a:tabLst>
                <a:tab pos="457200" algn="l"/>
              </a:tabLst>
            </a:pPr>
            <a:r>
              <a:rPr lang="en-US" altLang="zh-CN" sz="1200" b="1" kern="100" dirty="0">
                <a:effectLst/>
                <a:latin typeface="DengXian" panose="02010600030101010101" pitchFamily="2" charset="-122"/>
                <a:ea typeface="DengXian" panose="02010600030101010101" pitchFamily="2" charset="-122"/>
                <a:cs typeface="Times New Roman" panose="02020603050405020304" pitchFamily="18" charset="0"/>
              </a:rPr>
              <a:t>Weaknesses:</a:t>
            </a:r>
            <a:r>
              <a:rPr lang="en-US" altLang="zh-CN" sz="1200" kern="100" dirty="0">
                <a:effectLst/>
                <a:latin typeface="DengXian" panose="02010600030101010101" pitchFamily="2" charset="-122"/>
                <a:ea typeface="DengXian" panose="02010600030101010101" pitchFamily="2" charset="-122"/>
                <a:cs typeface="Times New Roman" panose="02020603050405020304" pitchFamily="18" charset="0"/>
              </a:rPr>
              <a:t> Prediction accuracy is limited, with only 32.94% of predictions falling within 10% of the true body fat percentage, highlighting areas for potential improvement.</a:t>
            </a:r>
            <a:endPar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0" lvl="0" indent="0" algn="l" rtl="0">
              <a:spcBef>
                <a:spcPts val="0"/>
              </a:spcBef>
              <a:spcAft>
                <a:spcPts val="0"/>
              </a:spcAft>
              <a:buNone/>
            </a:pPr>
            <a:endParaRPr dirty="0"/>
          </a:p>
        </p:txBody>
      </p:sp>
      <p:sp>
        <p:nvSpPr>
          <p:cNvPr id="160" name="Google Shape;160;g30b494a81d4_2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0b494a81d4_2_10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Shiny app provides a user-friendly interface for predicting body fat percentage based on weight and abdomen measurements. It includes features such as real-time predictions, visual indicators of body fat categories, and a FAQ section to guide users in interpreting results and troubleshooting potential errors.</a:t>
            </a:r>
            <a:endParaRPr dirty="0"/>
          </a:p>
        </p:txBody>
      </p:sp>
      <p:sp>
        <p:nvSpPr>
          <p:cNvPr id="166" name="Google Shape;166;g30b494a81d4_2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0b494a81d4_2_11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g30b494a81d4_2_1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latin typeface="Helvetica Neue" panose="02000503000000020004" pitchFamily="2" charset="0"/>
              </a:rPr>
              <a:t>Our first step was data cleaning. Recognizing the connections between features, we used Siri’s equation to calculate body fat from density. We compared these calculated values with the provided data, focusing on errors that exceeded a set threshold. For indices 48 and 76, the calculated body fat appeared normal, so we identified these as transcription or calculation errors and replaced them with calculated body fat. The remaining three rows had abnormal density values, indicating measurement errors, so we set them to NA.</a:t>
            </a:r>
          </a:p>
          <a:p>
            <a:endParaRPr kumimoji="1" lang="zh-CN" altLang="en-US" dirty="0"/>
          </a:p>
        </p:txBody>
      </p:sp>
      <p:sp>
        <p:nvSpPr>
          <p:cNvPr id="4" name="灯片编号占位符 3"/>
          <p:cNvSpPr>
            <a:spLocks noGrp="1"/>
          </p:cNvSpPr>
          <p:nvPr>
            <p:ph type="sldNum" sz="quarter" idx="5"/>
          </p:nvPr>
        </p:nvSpPr>
        <p:spPr/>
        <p:txBody>
          <a:bodyPr/>
          <a:lstStyle/>
          <a:p>
            <a:fld id="{0080FB02-D9C2-6A4D-8A7B-43D279C71DB2}" type="slidenum">
              <a:rPr lang="en-US" smtClean="0"/>
              <a:t>3</a:t>
            </a:fld>
            <a:endParaRPr lang="en-US"/>
          </a:p>
        </p:txBody>
      </p:sp>
    </p:spTree>
    <p:extLst>
      <p:ext uri="{BB962C8B-B14F-4D97-AF65-F5344CB8AC3E}">
        <p14:creationId xmlns:p14="http://schemas.microsoft.com/office/powerpoint/2010/main" val="1842828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latin typeface="Helvetica Neue" panose="02000503000000020004" pitchFamily="2" charset="0"/>
              </a:rPr>
              <a:t>Similarly, we examined the relationship between height, weight, and BMI. The abnormal height data we’ve mentioned in class is detected by this way. we corrected abnormal height values for indices 42 and 163, and adjusted the weight for index 221.</a:t>
            </a:r>
          </a:p>
          <a:p>
            <a:endParaRPr kumimoji="1" lang="zh-CN" altLang="en-US" dirty="0"/>
          </a:p>
        </p:txBody>
      </p:sp>
      <p:sp>
        <p:nvSpPr>
          <p:cNvPr id="4" name="灯片编号占位符 3"/>
          <p:cNvSpPr>
            <a:spLocks noGrp="1"/>
          </p:cNvSpPr>
          <p:nvPr>
            <p:ph type="sldNum" sz="quarter" idx="5"/>
          </p:nvPr>
        </p:nvSpPr>
        <p:spPr/>
        <p:txBody>
          <a:bodyPr/>
          <a:lstStyle/>
          <a:p>
            <a:fld id="{0080FB02-D9C2-6A4D-8A7B-43D279C71DB2}" type="slidenum">
              <a:rPr lang="en-US" smtClean="0"/>
              <a:t>4</a:t>
            </a:fld>
            <a:endParaRPr lang="en-US"/>
          </a:p>
        </p:txBody>
      </p:sp>
    </p:spTree>
    <p:extLst>
      <p:ext uri="{BB962C8B-B14F-4D97-AF65-F5344CB8AC3E}">
        <p14:creationId xmlns:p14="http://schemas.microsoft.com/office/powerpoint/2010/main" val="2837076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latin typeface="Helvetica Neue" panose="02000503000000020004" pitchFamily="2" charset="0"/>
              </a:rPr>
              <a:t>We then generated box plots and applied the IQR method to detect outliers. </a:t>
            </a:r>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0080FB02-D9C2-6A4D-8A7B-43D279C71DB2}" type="slidenum">
              <a:rPr lang="en-US" smtClean="0"/>
              <a:t>6</a:t>
            </a:fld>
            <a:endParaRPr lang="en-US"/>
          </a:p>
        </p:txBody>
      </p:sp>
    </p:spTree>
    <p:extLst>
      <p:ext uri="{BB962C8B-B14F-4D97-AF65-F5344CB8AC3E}">
        <p14:creationId xmlns:p14="http://schemas.microsoft.com/office/powerpoint/2010/main" val="1656996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latin typeface="Helvetica Neue" panose="02000503000000020004" pitchFamily="2" charset="0"/>
              </a:rPr>
              <a:t>Any index occurring only once was considered an outlier and set to NA. Additionally, we reviewed body fat values and set those below 3% or above 40%</a:t>
            </a:r>
            <a:r>
              <a:rPr lang="zh-CN" altLang="en-US" dirty="0">
                <a:effectLst/>
                <a:latin typeface="Helvetica Neue" panose="02000503000000020004" pitchFamily="2" charset="0"/>
              </a:rPr>
              <a:t> </a:t>
            </a:r>
            <a:r>
              <a:rPr lang="en-US" altLang="zh-CN" dirty="0">
                <a:effectLst/>
                <a:latin typeface="Helvetica Neue" panose="02000503000000020004" pitchFamily="2" charset="0"/>
              </a:rPr>
              <a:t>as</a:t>
            </a:r>
            <a:r>
              <a:rPr lang="zh-CN" altLang="en-US" dirty="0">
                <a:effectLst/>
                <a:latin typeface="Helvetica Neue" panose="02000503000000020004" pitchFamily="2" charset="0"/>
              </a:rPr>
              <a:t> </a:t>
            </a:r>
            <a:r>
              <a:rPr lang="en-US" altLang="zh-CN" dirty="0">
                <a:effectLst/>
                <a:latin typeface="Helvetica Neue" panose="02000503000000020004" pitchFamily="2" charset="0"/>
              </a:rPr>
              <a:t>outliers.</a:t>
            </a:r>
          </a:p>
          <a:p>
            <a:endParaRPr kumimoji="1" lang="zh-CN" altLang="en-US" dirty="0"/>
          </a:p>
        </p:txBody>
      </p:sp>
      <p:sp>
        <p:nvSpPr>
          <p:cNvPr id="4" name="灯片编号占位符 3"/>
          <p:cNvSpPr>
            <a:spLocks noGrp="1"/>
          </p:cNvSpPr>
          <p:nvPr>
            <p:ph type="sldNum" sz="quarter" idx="5"/>
          </p:nvPr>
        </p:nvSpPr>
        <p:spPr/>
        <p:txBody>
          <a:bodyPr/>
          <a:lstStyle/>
          <a:p>
            <a:fld id="{0080FB02-D9C2-6A4D-8A7B-43D279C71DB2}" type="slidenum">
              <a:rPr lang="en-US" smtClean="0"/>
              <a:t>7</a:t>
            </a:fld>
            <a:endParaRPr lang="en-US"/>
          </a:p>
        </p:txBody>
      </p:sp>
    </p:spTree>
    <p:extLst>
      <p:ext uri="{BB962C8B-B14F-4D97-AF65-F5344CB8AC3E}">
        <p14:creationId xmlns:p14="http://schemas.microsoft.com/office/powerpoint/2010/main" val="3001893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latin typeface="Helvetica Neue" panose="02000503000000020004" pitchFamily="2" charset="0"/>
              </a:rPr>
              <a:t>Finally, we employed regression</a:t>
            </a:r>
            <a:r>
              <a:rPr lang="zh-CN" altLang="en-US" dirty="0">
                <a:effectLst/>
                <a:latin typeface="Helvetica Neue" panose="02000503000000020004" pitchFamily="2" charset="0"/>
              </a:rPr>
              <a:t> </a:t>
            </a:r>
            <a:r>
              <a:rPr lang="en-US" altLang="zh-CN" dirty="0">
                <a:effectLst/>
                <a:latin typeface="Helvetica Neue" panose="02000503000000020004" pitchFamily="2" charset="0"/>
              </a:rPr>
              <a:t>method to impute missing values, treating ankle size as a dependent variable based on other variables.</a:t>
            </a:r>
          </a:p>
          <a:p>
            <a:r>
              <a:rPr lang="en-US" altLang="zh-CN" dirty="0">
                <a:effectLst/>
                <a:latin typeface="Helvetica Neue" panose="02000503000000020004" pitchFamily="2" charset="0"/>
              </a:rPr>
              <a:t>After data cleaning, we’re left with 252 samples and 14 predictors, excluding index and density.</a:t>
            </a:r>
          </a:p>
          <a:p>
            <a:endParaRPr kumimoji="1" lang="zh-CN" altLang="en-US" dirty="0"/>
          </a:p>
        </p:txBody>
      </p:sp>
      <p:sp>
        <p:nvSpPr>
          <p:cNvPr id="4" name="灯片编号占位符 3"/>
          <p:cNvSpPr>
            <a:spLocks noGrp="1"/>
          </p:cNvSpPr>
          <p:nvPr>
            <p:ph type="sldNum" sz="quarter" idx="5"/>
          </p:nvPr>
        </p:nvSpPr>
        <p:spPr/>
        <p:txBody>
          <a:bodyPr/>
          <a:lstStyle/>
          <a:p>
            <a:fld id="{0080FB02-D9C2-6A4D-8A7B-43D279C71DB2}" type="slidenum">
              <a:rPr lang="en-US" smtClean="0"/>
              <a:t>8</a:t>
            </a:fld>
            <a:endParaRPr lang="en-US"/>
          </a:p>
        </p:txBody>
      </p:sp>
    </p:spTree>
    <p:extLst>
      <p:ext uri="{BB962C8B-B14F-4D97-AF65-F5344CB8AC3E}">
        <p14:creationId xmlns:p14="http://schemas.microsoft.com/office/powerpoint/2010/main" val="2128721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800" b="0" i="0" u="none" strike="noStrike" dirty="0">
                <a:solidFill>
                  <a:srgbClr val="000000"/>
                </a:solidFill>
                <a:effectLst/>
                <a:latin typeface="Arial" panose="020B0604020202020204" pitchFamily="34" charset="0"/>
              </a:rPr>
              <a:t>Then we need to build our model . </a:t>
            </a:r>
          </a:p>
          <a:p>
            <a:endParaRPr kumimoji="1" lang="en" altLang="zh-CN" sz="1800" b="0" i="0" u="none" strike="noStrike" dirty="0">
              <a:solidFill>
                <a:srgbClr val="000000"/>
              </a:solidFill>
              <a:effectLst/>
              <a:latin typeface="Arial" panose="020B0604020202020204" pitchFamily="34" charset="0"/>
            </a:endParaRPr>
          </a:p>
          <a:p>
            <a:endParaRPr kumimoji="1" lang="zh-CN" altLang="en-US" dirty="0"/>
          </a:p>
        </p:txBody>
      </p:sp>
      <p:sp>
        <p:nvSpPr>
          <p:cNvPr id="4" name="灯片编号占位符 3"/>
          <p:cNvSpPr>
            <a:spLocks noGrp="1"/>
          </p:cNvSpPr>
          <p:nvPr>
            <p:ph type="sldNum" sz="quarter" idx="5"/>
          </p:nvPr>
        </p:nvSpPr>
        <p:spPr/>
        <p:txBody>
          <a:bodyPr/>
          <a:lstStyle/>
          <a:p>
            <a:fld id="{0080FB02-D9C2-6A4D-8A7B-43D279C71DB2}" type="slidenum">
              <a:rPr lang="en-US" smtClean="0"/>
              <a:t>9</a:t>
            </a:fld>
            <a:endParaRPr lang="en-US"/>
          </a:p>
        </p:txBody>
      </p:sp>
    </p:spTree>
    <p:extLst>
      <p:ext uri="{BB962C8B-B14F-4D97-AF65-F5344CB8AC3E}">
        <p14:creationId xmlns:p14="http://schemas.microsoft.com/office/powerpoint/2010/main" val="3380023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We want to find a model that satisfies accuracy simplicity robustness, the measurements of </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b="0" i="0" u="none" strike="noStrike" dirty="0">
                <a:solidFill>
                  <a:srgbClr val="000000"/>
                </a:solidFill>
                <a:effectLst/>
                <a:latin typeface="Arial" panose="020B0604020202020204" pitchFamily="34" charset="0"/>
              </a:rPr>
              <a:t>Basically ,We used multiple linear regression as the model because it’s easy and interpretable. The problem is to find the predictors.</a:t>
            </a:r>
          </a:p>
          <a:p>
            <a:r>
              <a:rPr kumimoji="1" lang="en" altLang="zh-CN" sz="1800" b="0" i="0" u="none" strike="noStrike" dirty="0">
                <a:solidFill>
                  <a:srgbClr val="000000"/>
                </a:solidFill>
                <a:effectLst/>
                <a:latin typeface="Arial" panose="020B0604020202020204" pitchFamily="34" charset="0"/>
              </a:rPr>
              <a:t>Why adjusted r squared </a:t>
            </a:r>
          </a:p>
          <a:p>
            <a:r>
              <a:rPr lang="en" altLang="zh-CN" b="1" dirty="0"/>
              <a:t>Penalizes for adding unnecessary predictors</a:t>
            </a:r>
            <a:r>
              <a:rPr lang="en" altLang="zh-CN" dirty="0"/>
              <a:t>: </a:t>
            </a:r>
          </a:p>
          <a:p>
            <a:r>
              <a:rPr lang="en" altLang="zh-CN" dirty="0"/>
              <a:t>makes it especially useful when comparing models with different numbers of predictors.</a:t>
            </a:r>
            <a:endParaRPr kumimoji="1" lang="zh-CN" altLang="en-US" dirty="0"/>
          </a:p>
        </p:txBody>
      </p:sp>
      <p:sp>
        <p:nvSpPr>
          <p:cNvPr id="4" name="灯片编号占位符 3"/>
          <p:cNvSpPr>
            <a:spLocks noGrp="1"/>
          </p:cNvSpPr>
          <p:nvPr>
            <p:ph type="sldNum" sz="quarter" idx="5"/>
          </p:nvPr>
        </p:nvSpPr>
        <p:spPr/>
        <p:txBody>
          <a:bodyPr/>
          <a:lstStyle/>
          <a:p>
            <a:fld id="{0080FB02-D9C2-6A4D-8A7B-43D279C71DB2}" type="slidenum">
              <a:rPr lang="en-US" smtClean="0"/>
              <a:t>10</a:t>
            </a:fld>
            <a:endParaRPr lang="en-US"/>
          </a:p>
        </p:txBody>
      </p:sp>
    </p:spTree>
    <p:extLst>
      <p:ext uri="{BB962C8B-B14F-4D97-AF65-F5344CB8AC3E}">
        <p14:creationId xmlns:p14="http://schemas.microsoft.com/office/powerpoint/2010/main" val="631893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rtl="0">
              <a:spcBef>
                <a:spcPts val="0"/>
              </a:spcBef>
              <a:spcAft>
                <a:spcPts val="800"/>
              </a:spcAft>
            </a:pPr>
            <a:r>
              <a:rPr lang="en" altLang="zh-CN" sz="1800" b="0" i="0" u="none" strike="noStrike" dirty="0">
                <a:solidFill>
                  <a:srgbClr val="000000"/>
                </a:solidFill>
                <a:effectLst/>
                <a:latin typeface="Arial" panose="020B0604020202020204" pitchFamily="34" charset="0"/>
              </a:rPr>
              <a:t> To choose the variables, we applied all- subsets regression, which went through all possible combinations of variables, which is  2^p−1 possible models of  p predictors, to select the best linear</a:t>
            </a:r>
            <a:r>
              <a:rPr lang="zh-CN" altLang="en-US" sz="1800" b="0" i="0" u="none" strike="noStrike" dirty="0">
                <a:solidFill>
                  <a:srgbClr val="000000"/>
                </a:solidFill>
                <a:effectLst/>
                <a:latin typeface="Arial" panose="020B0604020202020204" pitchFamily="34" charset="0"/>
              </a:rPr>
              <a:t> </a:t>
            </a:r>
            <a:r>
              <a:rPr lang="en" altLang="zh-CN" sz="1800" b="0" i="0" u="none" strike="noStrike" dirty="0">
                <a:solidFill>
                  <a:srgbClr val="000000"/>
                </a:solidFill>
                <a:effectLst/>
                <a:latin typeface="Arial" panose="020B0604020202020204" pitchFamily="34" charset="0"/>
              </a:rPr>
              <a:t>regression model. From this process, we selected the top-performing model within each subset size, The six models we chose are listed in the tables with one to six predictors  The accuracy are ranged from 0.66 to 0.74. </a:t>
            </a:r>
            <a:endParaRPr lang="en" altLang="zh-CN" b="0" i="0" u="none" strike="noStrike" dirty="0">
              <a:solidFill>
                <a:srgbClr val="000000"/>
              </a:solidFill>
              <a:effectLst/>
            </a:endParaRPr>
          </a:p>
          <a:p>
            <a:pPr algn="l" rtl="0">
              <a:spcBef>
                <a:spcPts val="0"/>
              </a:spcBef>
              <a:spcAft>
                <a:spcPts val="800"/>
              </a:spcAft>
            </a:pPr>
            <a:br>
              <a:rPr lang="en" altLang="zh-CN" dirty="0"/>
            </a:br>
            <a:br>
              <a:rPr lang="en" altLang="zh-CN" dirty="0"/>
            </a:br>
            <a:endParaRPr kumimoji="1" lang="zh-CN" altLang="en-US" dirty="0"/>
          </a:p>
        </p:txBody>
      </p:sp>
      <p:sp>
        <p:nvSpPr>
          <p:cNvPr id="4" name="灯片编号占位符 3"/>
          <p:cNvSpPr>
            <a:spLocks noGrp="1"/>
          </p:cNvSpPr>
          <p:nvPr>
            <p:ph type="sldNum" sz="quarter" idx="5"/>
          </p:nvPr>
        </p:nvSpPr>
        <p:spPr/>
        <p:txBody>
          <a:bodyPr/>
          <a:lstStyle/>
          <a:p>
            <a:fld id="{0080FB02-D9C2-6A4D-8A7B-43D279C71DB2}" type="slidenum">
              <a:rPr lang="en-US" smtClean="0"/>
              <a:t>11</a:t>
            </a:fld>
            <a:endParaRPr lang="en-US"/>
          </a:p>
        </p:txBody>
      </p:sp>
    </p:spTree>
    <p:extLst>
      <p:ext uri="{BB962C8B-B14F-4D97-AF65-F5344CB8AC3E}">
        <p14:creationId xmlns:p14="http://schemas.microsoft.com/office/powerpoint/2010/main" val="3349340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ligh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31B425-093C-0149-952F-11573DF09F2E}"/>
              </a:ext>
              <a:ext uri="{C183D7F6-B498-43B3-948B-1728B52AA6E4}">
                <adec:decorative xmlns:adec="http://schemas.microsoft.com/office/drawing/2017/decorative" val="0"/>
              </a:ext>
            </a:extLst>
          </p:cNvPr>
          <p:cNvSpPr/>
          <p:nvPr userDrawn="1"/>
        </p:nvSpPr>
        <p:spPr>
          <a:xfrm>
            <a:off x="851888" y="3218871"/>
            <a:ext cx="471523" cy="94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91AB265-C0D2-A543-B156-B0221787BF01}"/>
              </a:ext>
              <a:ext uri="{C183D7F6-B498-43B3-948B-1728B52AA6E4}">
                <adec:decorative xmlns:adec="http://schemas.microsoft.com/office/drawing/2017/decorative" val="1"/>
              </a:ext>
            </a:extLst>
          </p:cNvPr>
          <p:cNvSpPr/>
          <p:nvPr userDrawn="1"/>
        </p:nvSpPr>
        <p:spPr>
          <a:xfrm>
            <a:off x="0" y="5733906"/>
            <a:ext cx="12192000" cy="11240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0">
            <a:extLst>
              <a:ext uri="{FF2B5EF4-FFF2-40B4-BE49-F238E27FC236}">
                <a16:creationId xmlns:a16="http://schemas.microsoft.com/office/drawing/2014/main" id="{BB10240F-B4BA-0448-B9CB-BAB80DBF6BF3}"/>
              </a:ext>
            </a:extLst>
          </p:cNvPr>
          <p:cNvSpPr>
            <a:spLocks noGrp="1"/>
          </p:cNvSpPr>
          <p:nvPr>
            <p:ph type="body" sz="quarter" idx="12" hasCustomPrompt="1"/>
          </p:nvPr>
        </p:nvSpPr>
        <p:spPr>
          <a:xfrm>
            <a:off x="851889" y="3519488"/>
            <a:ext cx="8334246" cy="701877"/>
          </a:xfrm>
        </p:spPr>
        <p:txBody>
          <a:bodyPr anchor="t">
            <a:noAutofit/>
          </a:bodyPr>
          <a:lstStyle>
            <a:lvl1pPr marL="0" indent="0">
              <a:buNone/>
              <a:defRPr sz="2300">
                <a:solidFill>
                  <a:schemeClr val="tx1">
                    <a:lumMod val="75000"/>
                    <a:lumOff val="25000"/>
                  </a:schemeClr>
                </a:solidFill>
              </a:defRPr>
            </a:lvl1pPr>
          </a:lstStyle>
          <a:p>
            <a:pPr lvl="0"/>
            <a:r>
              <a:rPr lang="en-US" dirty="0"/>
              <a:t>Insert subtitle, date or other important information, not to exceed two lines </a:t>
            </a:r>
          </a:p>
        </p:txBody>
      </p:sp>
      <p:sp>
        <p:nvSpPr>
          <p:cNvPr id="13" name="Text Placeholder 10">
            <a:extLst>
              <a:ext uri="{FF2B5EF4-FFF2-40B4-BE49-F238E27FC236}">
                <a16:creationId xmlns:a16="http://schemas.microsoft.com/office/drawing/2014/main" id="{254FFE49-5199-9649-BB93-1060548611E9}"/>
              </a:ext>
            </a:extLst>
          </p:cNvPr>
          <p:cNvSpPr>
            <a:spLocks noGrp="1"/>
          </p:cNvSpPr>
          <p:nvPr>
            <p:ph type="body" sz="quarter" idx="13" hasCustomPrompt="1"/>
          </p:nvPr>
        </p:nvSpPr>
        <p:spPr>
          <a:xfrm>
            <a:off x="851889" y="5953913"/>
            <a:ext cx="10311412" cy="523088"/>
          </a:xfrm>
        </p:spPr>
        <p:txBody>
          <a:bodyPr anchor="t" anchorCtr="0">
            <a:normAutofit/>
          </a:bodyPr>
          <a:lstStyle>
            <a:lvl1pPr marL="0" indent="0">
              <a:buNone/>
              <a:defRPr sz="1800" b="1">
                <a:solidFill>
                  <a:schemeClr val="bg1"/>
                </a:solidFill>
              </a:defRPr>
            </a:lvl1pPr>
          </a:lstStyle>
          <a:p>
            <a:pPr lvl="0"/>
            <a:r>
              <a:rPr lang="en-US" dirty="0"/>
              <a:t>Insert name, position, unit/faculty</a:t>
            </a:r>
          </a:p>
        </p:txBody>
      </p:sp>
      <p:sp>
        <p:nvSpPr>
          <p:cNvPr id="2" name="Title 1">
            <a:extLst>
              <a:ext uri="{FF2B5EF4-FFF2-40B4-BE49-F238E27FC236}">
                <a16:creationId xmlns:a16="http://schemas.microsoft.com/office/drawing/2014/main" id="{47238E82-F276-E142-E87C-5EDAC740601E}"/>
              </a:ext>
            </a:extLst>
          </p:cNvPr>
          <p:cNvSpPr>
            <a:spLocks noGrp="1"/>
          </p:cNvSpPr>
          <p:nvPr>
            <p:ph type="title" hasCustomPrompt="1"/>
          </p:nvPr>
        </p:nvSpPr>
        <p:spPr>
          <a:xfrm>
            <a:off x="851888" y="905690"/>
            <a:ext cx="8334246" cy="2106570"/>
          </a:xfrm>
        </p:spPr>
        <p:txBody>
          <a:bodyPr rIns="91440">
            <a:normAutofit/>
          </a:bodyPr>
          <a:lstStyle>
            <a:lvl1pPr>
              <a:defRPr sz="4200" b="1" i="0">
                <a:solidFill>
                  <a:schemeClr val="tx1">
                    <a:lumMod val="90000"/>
                    <a:lumOff val="10000"/>
                  </a:schemeClr>
                </a:solidFill>
                <a:latin typeface="Red Hat Display" panose="02010303040201060303" pitchFamily="2" charset="0"/>
                <a:ea typeface="Red Hat Display" panose="02010303040201060303" pitchFamily="2" charset="0"/>
                <a:cs typeface="Red Hat Display" panose="02010303040201060303" pitchFamily="2" charset="0"/>
              </a:defRPr>
            </a:lvl1pPr>
          </a:lstStyle>
          <a:p>
            <a:r>
              <a:rPr lang="en-US" dirty="0"/>
              <a:t>Insert slide title in title or sentence case</a:t>
            </a:r>
          </a:p>
        </p:txBody>
      </p:sp>
    </p:spTree>
    <p:extLst>
      <p:ext uri="{BB962C8B-B14F-4D97-AF65-F5344CB8AC3E}">
        <p14:creationId xmlns:p14="http://schemas.microsoft.com/office/powerpoint/2010/main" val="4126455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End-blac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05D359-7029-C74B-8048-D1347E3FF64A}"/>
              </a:ext>
              <a:ext uri="{C183D7F6-B498-43B3-948B-1728B52AA6E4}">
                <adec:decorative xmlns:adec="http://schemas.microsoft.com/office/drawing/2017/decorative" val="1"/>
              </a:ext>
            </a:extLst>
          </p:cNvPr>
          <p:cNvSpPr/>
          <p:nvPr userDrawn="1"/>
        </p:nvSpPr>
        <p:spPr>
          <a:xfrm>
            <a:off x="0" y="-9939"/>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UW–Madison logo with white text on a black background">
            <a:extLst>
              <a:ext uri="{FF2B5EF4-FFF2-40B4-BE49-F238E27FC236}">
                <a16:creationId xmlns:a16="http://schemas.microsoft.com/office/drawing/2014/main" id="{9442AFA6-CAED-D743-9BD0-FB7276EC21DE}"/>
              </a:ext>
            </a:extLst>
          </p:cNvPr>
          <p:cNvPicPr>
            <a:picLocks noChangeAspect="1"/>
          </p:cNvPicPr>
          <p:nvPr userDrawn="1"/>
        </p:nvPicPr>
        <p:blipFill>
          <a:blip r:embed="rId2"/>
          <a:stretch>
            <a:fillRect/>
          </a:stretch>
        </p:blipFill>
        <p:spPr>
          <a:xfrm>
            <a:off x="4557092" y="2911281"/>
            <a:ext cx="3077817" cy="1035438"/>
          </a:xfrm>
          <a:prstGeom prst="rect">
            <a:avLst/>
          </a:prstGeom>
        </p:spPr>
      </p:pic>
      <p:sp>
        <p:nvSpPr>
          <p:cNvPr id="2" name="Title 1">
            <a:extLst>
              <a:ext uri="{FF2B5EF4-FFF2-40B4-BE49-F238E27FC236}">
                <a16:creationId xmlns:a16="http://schemas.microsoft.com/office/drawing/2014/main" id="{D48DEFCB-76DD-8C96-B6DC-4040B702ADC1}"/>
              </a:ext>
            </a:extLst>
          </p:cNvPr>
          <p:cNvSpPr>
            <a:spLocks noGrp="1"/>
          </p:cNvSpPr>
          <p:nvPr>
            <p:ph type="title" hasCustomPrompt="1"/>
          </p:nvPr>
        </p:nvSpPr>
        <p:spPr>
          <a:xfrm>
            <a:off x="0" y="-201325"/>
            <a:ext cx="10668000" cy="191386"/>
          </a:xfrm>
        </p:spPr>
        <p:txBody>
          <a:bodyPr>
            <a:normAutofit/>
          </a:bodyPr>
          <a:lstStyle>
            <a:lvl1pPr>
              <a:defRPr sz="1200" b="0" i="0">
                <a:latin typeface="Red Hat Display" panose="02010303040201060303" pitchFamily="2" charset="0"/>
                <a:ea typeface="Red Hat Display" panose="02010303040201060303" pitchFamily="2" charset="0"/>
                <a:cs typeface="Red Hat Display" panose="02010303040201060303" pitchFamily="2" charset="0"/>
              </a:defRPr>
            </a:lvl1pPr>
          </a:lstStyle>
          <a:p>
            <a:r>
              <a:rPr lang="en-US" dirty="0"/>
              <a:t>Black Closing Slide</a:t>
            </a:r>
          </a:p>
        </p:txBody>
      </p:sp>
    </p:spTree>
    <p:extLst>
      <p:ext uri="{BB962C8B-B14F-4D97-AF65-F5344CB8AC3E}">
        <p14:creationId xmlns:p14="http://schemas.microsoft.com/office/powerpoint/2010/main" val="2314827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_2 columns">
  <p:cSld name="1_Title and Content_2 columns">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495300" y="457200"/>
            <a:ext cx="10668000" cy="1066800"/>
          </a:xfrm>
          <a:prstGeom prst="rect">
            <a:avLst/>
          </a:prstGeom>
          <a:noFill/>
          <a:ln>
            <a:noFill/>
          </a:ln>
        </p:spPr>
        <p:txBody>
          <a:bodyPr spcFirstLastPara="1" wrap="square" lIns="0" tIns="34275" rIns="68575" bIns="0" anchor="b" anchorCtr="0">
            <a:normAutofit/>
          </a:bodyPr>
          <a:lstStyle>
            <a:lvl1pPr lvl="0" algn="l">
              <a:lnSpc>
                <a:spcPct val="90000"/>
              </a:lnSpc>
              <a:spcBef>
                <a:spcPts val="0"/>
              </a:spcBef>
              <a:spcAft>
                <a:spcPts val="0"/>
              </a:spcAft>
              <a:buClr>
                <a:srgbClr val="353535"/>
              </a:buClr>
              <a:buSzPts val="2600"/>
              <a:buFont typeface="Red Hat Text"/>
              <a:buNone/>
              <a:defRPr sz="3467" b="1" i="0">
                <a:solidFill>
                  <a:srgbClr val="353535"/>
                </a:solidFill>
                <a:latin typeface="Red Hat Text"/>
                <a:ea typeface="Red Hat Text"/>
                <a:cs typeface="Red Hat Text"/>
                <a:sym typeface="Red Hat Text"/>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0" y="6521222"/>
            <a:ext cx="1060587" cy="312381"/>
          </a:xfrm>
          <a:prstGeom prst="rect">
            <a:avLst/>
          </a:prstGeom>
          <a:solidFill>
            <a:schemeClr val="accent1"/>
          </a:solidFill>
          <a:ln>
            <a:noFill/>
          </a:ln>
        </p:spPr>
        <p:txBody>
          <a:bodyPr spcFirstLastPara="1" wrap="square" lIns="68575" tIns="48000" rIns="68575" bIns="48000" anchor="ctr" anchorCtr="0">
            <a:sp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p:nvPr/>
        </p:nvSpPr>
        <p:spPr>
          <a:xfrm>
            <a:off x="495300" y="1625705"/>
            <a:ext cx="471523" cy="94007"/>
          </a:xfrm>
          <a:prstGeom prst="rect">
            <a:avLst/>
          </a:prstGeom>
          <a:solidFill>
            <a:schemeClr val="accent1"/>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7" b="0" i="0" u="none" strike="noStrike" cap="none">
              <a:solidFill>
                <a:schemeClr val="lt1"/>
              </a:solidFill>
              <a:latin typeface="Calibri"/>
              <a:ea typeface="Calibri"/>
              <a:cs typeface="Calibri"/>
              <a:sym typeface="Calibri"/>
            </a:endParaRPr>
          </a:p>
        </p:txBody>
      </p:sp>
      <p:sp>
        <p:nvSpPr>
          <p:cNvPr id="74" name="Google Shape;74;p16"/>
          <p:cNvSpPr txBox="1">
            <a:spLocks noGrp="1"/>
          </p:cNvSpPr>
          <p:nvPr>
            <p:ph type="body" idx="1"/>
          </p:nvPr>
        </p:nvSpPr>
        <p:spPr>
          <a:xfrm>
            <a:off x="1485901" y="1840447"/>
            <a:ext cx="4482548" cy="4446053"/>
          </a:xfrm>
          <a:prstGeom prst="rect">
            <a:avLst/>
          </a:prstGeom>
          <a:noFill/>
          <a:ln>
            <a:noFill/>
          </a:ln>
        </p:spPr>
        <p:txBody>
          <a:bodyPr spcFirstLastPara="1" wrap="square" lIns="0" tIns="34275" rIns="68575" bIns="34275" anchor="t" anchorCtr="0">
            <a:normAutofit/>
          </a:bodyPr>
          <a:lstStyle>
            <a:lvl1pPr marL="609585" lvl="0" indent="-457189" algn="l">
              <a:lnSpc>
                <a:spcPct val="90000"/>
              </a:lnSpc>
              <a:spcBef>
                <a:spcPts val="1067"/>
              </a:spcBef>
              <a:spcAft>
                <a:spcPts val="0"/>
              </a:spcAft>
              <a:buSzPts val="1800"/>
              <a:buFont typeface="Arial"/>
              <a:buChar char="•"/>
              <a:defRPr sz="2667">
                <a:solidFill>
                  <a:schemeClr val="dk1"/>
                </a:solidFill>
              </a:defRPr>
            </a:lvl1pPr>
            <a:lvl2pPr marL="1219170" lvl="1" indent="-440256" algn="l">
              <a:lnSpc>
                <a:spcPct val="90000"/>
              </a:lnSpc>
              <a:spcBef>
                <a:spcPts val="533"/>
              </a:spcBef>
              <a:spcAft>
                <a:spcPts val="0"/>
              </a:spcAft>
              <a:buClr>
                <a:schemeClr val="dk1"/>
              </a:buClr>
              <a:buSzPts val="1600"/>
              <a:buChar char="•"/>
              <a:defRPr sz="2133"/>
            </a:lvl2pPr>
            <a:lvl3pPr marL="1828754" lvl="2" indent="-440256" algn="l">
              <a:lnSpc>
                <a:spcPct val="90000"/>
              </a:lnSpc>
              <a:spcBef>
                <a:spcPts val="533"/>
              </a:spcBef>
              <a:spcAft>
                <a:spcPts val="0"/>
              </a:spcAft>
              <a:buClr>
                <a:schemeClr val="dk1"/>
              </a:buClr>
              <a:buSzPts val="1600"/>
              <a:buChar char="•"/>
              <a:defRPr sz="2133"/>
            </a:lvl3pPr>
            <a:lvl4pPr marL="2438339" lvl="3" indent="-440256" algn="l">
              <a:lnSpc>
                <a:spcPct val="90000"/>
              </a:lnSpc>
              <a:spcBef>
                <a:spcPts val="533"/>
              </a:spcBef>
              <a:spcAft>
                <a:spcPts val="0"/>
              </a:spcAft>
              <a:buClr>
                <a:schemeClr val="dk1"/>
              </a:buClr>
              <a:buSzPts val="1600"/>
              <a:buChar char="•"/>
              <a:defRPr sz="2133"/>
            </a:lvl4pPr>
            <a:lvl5pPr marL="3047924" lvl="4" indent="-440256" algn="l">
              <a:lnSpc>
                <a:spcPct val="90000"/>
              </a:lnSpc>
              <a:spcBef>
                <a:spcPts val="533"/>
              </a:spcBef>
              <a:spcAft>
                <a:spcPts val="0"/>
              </a:spcAft>
              <a:buClr>
                <a:schemeClr val="dk1"/>
              </a:buClr>
              <a:buSzPts val="1600"/>
              <a:buChar char="•"/>
              <a:defRPr sz="2133"/>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endParaRPr/>
          </a:p>
        </p:txBody>
      </p:sp>
      <p:sp>
        <p:nvSpPr>
          <p:cNvPr id="75" name="Google Shape;75;p16"/>
          <p:cNvSpPr txBox="1">
            <a:spLocks noGrp="1"/>
          </p:cNvSpPr>
          <p:nvPr>
            <p:ph type="body" idx="2"/>
          </p:nvPr>
        </p:nvSpPr>
        <p:spPr>
          <a:xfrm>
            <a:off x="0" y="6443349"/>
            <a:ext cx="6697347" cy="461975"/>
          </a:xfrm>
          <a:prstGeom prst="rect">
            <a:avLst/>
          </a:prstGeom>
          <a:solidFill>
            <a:schemeClr val="accent1"/>
          </a:solidFill>
          <a:ln>
            <a:noFill/>
          </a:ln>
        </p:spPr>
        <p:txBody>
          <a:bodyPr spcFirstLastPara="1" wrap="square" lIns="205725" tIns="48000" rIns="137150" bIns="68575" anchor="ctr" anchorCtr="0">
            <a:spAutoFit/>
          </a:bodyPr>
          <a:lstStyle>
            <a:lvl1pPr marL="609585" lvl="0" indent="-304792" algn="l">
              <a:lnSpc>
                <a:spcPct val="90000"/>
              </a:lnSpc>
              <a:spcBef>
                <a:spcPts val="1067"/>
              </a:spcBef>
              <a:spcAft>
                <a:spcPts val="0"/>
              </a:spcAft>
              <a:buSzPts val="900"/>
              <a:buNone/>
              <a:defRPr sz="1467">
                <a:solidFill>
                  <a:schemeClr val="lt1"/>
                </a:solidFill>
              </a:defRPr>
            </a:lvl1pPr>
            <a:lvl2pPr marL="1219170" lvl="1" indent="-397923" algn="l">
              <a:lnSpc>
                <a:spcPct val="90000"/>
              </a:lnSpc>
              <a:spcBef>
                <a:spcPts val="533"/>
              </a:spcBef>
              <a:spcAft>
                <a:spcPts val="0"/>
              </a:spcAft>
              <a:buClr>
                <a:schemeClr val="dk1"/>
              </a:buClr>
              <a:buSzPts val="1100"/>
              <a:buChar char="•"/>
              <a:defRPr sz="1467"/>
            </a:lvl2pPr>
            <a:lvl3pPr marL="1828754" lvl="2" indent="-397923" algn="l">
              <a:lnSpc>
                <a:spcPct val="90000"/>
              </a:lnSpc>
              <a:spcBef>
                <a:spcPts val="533"/>
              </a:spcBef>
              <a:spcAft>
                <a:spcPts val="0"/>
              </a:spcAft>
              <a:buClr>
                <a:schemeClr val="dk1"/>
              </a:buClr>
              <a:buSzPts val="1100"/>
              <a:buChar char="•"/>
              <a:defRPr sz="1467"/>
            </a:lvl3pPr>
            <a:lvl4pPr marL="2438339" lvl="3" indent="-397923" algn="l">
              <a:lnSpc>
                <a:spcPct val="90000"/>
              </a:lnSpc>
              <a:spcBef>
                <a:spcPts val="533"/>
              </a:spcBef>
              <a:spcAft>
                <a:spcPts val="0"/>
              </a:spcAft>
              <a:buClr>
                <a:schemeClr val="dk1"/>
              </a:buClr>
              <a:buSzPts val="1100"/>
              <a:buChar char="•"/>
              <a:defRPr sz="1467"/>
            </a:lvl4pPr>
            <a:lvl5pPr marL="3047924" lvl="4" indent="-397923" algn="l">
              <a:lnSpc>
                <a:spcPct val="90000"/>
              </a:lnSpc>
              <a:spcBef>
                <a:spcPts val="533"/>
              </a:spcBef>
              <a:spcAft>
                <a:spcPts val="0"/>
              </a:spcAft>
              <a:buClr>
                <a:schemeClr val="dk1"/>
              </a:buClr>
              <a:buSzPts val="1100"/>
              <a:buChar char="•"/>
              <a:defRPr sz="1467"/>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endParaRPr/>
          </a:p>
        </p:txBody>
      </p:sp>
      <p:sp>
        <p:nvSpPr>
          <p:cNvPr id="76" name="Google Shape;76;p16"/>
          <p:cNvSpPr txBox="1">
            <a:spLocks noGrp="1"/>
          </p:cNvSpPr>
          <p:nvPr>
            <p:ph type="body" idx="3"/>
          </p:nvPr>
        </p:nvSpPr>
        <p:spPr>
          <a:xfrm>
            <a:off x="6223555" y="1840447"/>
            <a:ext cx="4939747" cy="4446053"/>
          </a:xfrm>
          <a:prstGeom prst="rect">
            <a:avLst/>
          </a:prstGeom>
          <a:noFill/>
          <a:ln>
            <a:noFill/>
          </a:ln>
        </p:spPr>
        <p:txBody>
          <a:bodyPr spcFirstLastPara="1" wrap="square" lIns="0" tIns="34275" rIns="68575" bIns="34275" anchor="t" anchorCtr="0">
            <a:normAutofit/>
          </a:bodyPr>
          <a:lstStyle>
            <a:lvl1pPr marL="609585" lvl="0" indent="-457189" algn="l">
              <a:lnSpc>
                <a:spcPct val="90000"/>
              </a:lnSpc>
              <a:spcBef>
                <a:spcPts val="1067"/>
              </a:spcBef>
              <a:spcAft>
                <a:spcPts val="0"/>
              </a:spcAft>
              <a:buSzPts val="1800"/>
              <a:buFont typeface="Arial"/>
              <a:buChar char="•"/>
              <a:defRPr sz="2667">
                <a:solidFill>
                  <a:schemeClr val="dk1"/>
                </a:solidFill>
              </a:defRPr>
            </a:lvl1pPr>
            <a:lvl2pPr marL="1219170" lvl="1" indent="-440256" algn="l">
              <a:lnSpc>
                <a:spcPct val="90000"/>
              </a:lnSpc>
              <a:spcBef>
                <a:spcPts val="533"/>
              </a:spcBef>
              <a:spcAft>
                <a:spcPts val="0"/>
              </a:spcAft>
              <a:buClr>
                <a:schemeClr val="dk1"/>
              </a:buClr>
              <a:buSzPts val="1600"/>
              <a:buChar char="•"/>
              <a:defRPr sz="2133"/>
            </a:lvl2pPr>
            <a:lvl3pPr marL="1828754" lvl="2" indent="-440256" algn="l">
              <a:lnSpc>
                <a:spcPct val="90000"/>
              </a:lnSpc>
              <a:spcBef>
                <a:spcPts val="533"/>
              </a:spcBef>
              <a:spcAft>
                <a:spcPts val="0"/>
              </a:spcAft>
              <a:buClr>
                <a:schemeClr val="dk1"/>
              </a:buClr>
              <a:buSzPts val="1600"/>
              <a:buChar char="•"/>
              <a:defRPr sz="2133"/>
            </a:lvl3pPr>
            <a:lvl4pPr marL="2438339" lvl="3" indent="-440256" algn="l">
              <a:lnSpc>
                <a:spcPct val="90000"/>
              </a:lnSpc>
              <a:spcBef>
                <a:spcPts val="533"/>
              </a:spcBef>
              <a:spcAft>
                <a:spcPts val="0"/>
              </a:spcAft>
              <a:buClr>
                <a:schemeClr val="dk1"/>
              </a:buClr>
              <a:buSzPts val="1600"/>
              <a:buChar char="•"/>
              <a:defRPr sz="2133"/>
            </a:lvl4pPr>
            <a:lvl5pPr marL="3047924" lvl="4" indent="-440256" algn="l">
              <a:lnSpc>
                <a:spcPct val="90000"/>
              </a:lnSpc>
              <a:spcBef>
                <a:spcPts val="533"/>
              </a:spcBef>
              <a:spcAft>
                <a:spcPts val="0"/>
              </a:spcAft>
              <a:buClr>
                <a:schemeClr val="dk1"/>
              </a:buClr>
              <a:buSzPts val="1600"/>
              <a:buChar char="•"/>
              <a:defRPr sz="2133"/>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endParaRPr/>
          </a:p>
        </p:txBody>
      </p:sp>
    </p:spTree>
    <p:extLst>
      <p:ext uri="{BB962C8B-B14F-4D97-AF65-F5344CB8AC3E}">
        <p14:creationId xmlns:p14="http://schemas.microsoft.com/office/powerpoint/2010/main" val="3908607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495300" y="457200"/>
            <a:ext cx="10668000" cy="1066800"/>
          </a:xfrm>
          <a:prstGeom prst="rect">
            <a:avLst/>
          </a:prstGeom>
          <a:noFill/>
          <a:ln>
            <a:noFill/>
          </a:ln>
        </p:spPr>
        <p:txBody>
          <a:bodyPr spcFirstLastPara="1" wrap="square" lIns="0" tIns="34275" rIns="0" bIns="0" anchor="b"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9" name="Google Shape;79;p17"/>
          <p:cNvSpPr txBox="1">
            <a:spLocks noGrp="1"/>
          </p:cNvSpPr>
          <p:nvPr>
            <p:ph type="body" idx="1"/>
          </p:nvPr>
        </p:nvSpPr>
        <p:spPr>
          <a:xfrm>
            <a:off x="1485900" y="1828799"/>
            <a:ext cx="9677400" cy="4457701"/>
          </a:xfrm>
          <a:prstGeom prst="rect">
            <a:avLst/>
          </a:prstGeom>
          <a:noFill/>
          <a:ln>
            <a:noFill/>
          </a:ln>
        </p:spPr>
        <p:txBody>
          <a:bodyPr spcFirstLastPara="1" wrap="square" lIns="0" tIns="34275" rIns="68575" bIns="34275" anchor="t" anchorCtr="0">
            <a:normAutofit/>
          </a:bodyPr>
          <a:lstStyle>
            <a:lvl1pPr marL="609585" lvl="0" indent="-406390" algn="l">
              <a:lnSpc>
                <a:spcPct val="90000"/>
              </a:lnSpc>
              <a:spcBef>
                <a:spcPts val="1067"/>
              </a:spcBef>
              <a:spcAft>
                <a:spcPts val="0"/>
              </a:spcAft>
              <a:buSzPts val="12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endParaRPr/>
          </a:p>
        </p:txBody>
      </p:sp>
      <p:sp>
        <p:nvSpPr>
          <p:cNvPr id="80" name="Google Shape;80;p17"/>
          <p:cNvSpPr txBox="1">
            <a:spLocks noGrp="1"/>
          </p:cNvSpPr>
          <p:nvPr>
            <p:ph type="dt" idx="10"/>
          </p:nvPr>
        </p:nvSpPr>
        <p:spPr>
          <a:xfrm>
            <a:off x="0" y="0"/>
            <a:ext cx="3000000" cy="300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1pPr>
            <a:lvl2pPr marR="0" lvl="1"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9pPr>
          </a:lstStyle>
          <a:p>
            <a:endParaRPr/>
          </a:p>
        </p:txBody>
      </p:sp>
      <p:sp>
        <p:nvSpPr>
          <p:cNvPr id="81" name="Google Shape;81;p17"/>
          <p:cNvSpPr txBox="1">
            <a:spLocks noGrp="1"/>
          </p:cNvSpPr>
          <p:nvPr>
            <p:ph type="ftr" idx="11"/>
          </p:nvPr>
        </p:nvSpPr>
        <p:spPr>
          <a:xfrm>
            <a:off x="0" y="6521222"/>
            <a:ext cx="1060587" cy="312381"/>
          </a:xfrm>
          <a:prstGeom prst="rect">
            <a:avLst/>
          </a:prstGeom>
          <a:solidFill>
            <a:schemeClr val="accent1"/>
          </a:solidFill>
          <a:ln>
            <a:noFill/>
          </a:ln>
        </p:spPr>
        <p:txBody>
          <a:bodyPr spcFirstLastPara="1" wrap="square" lIns="68575" tIns="48000" rIns="68575" bIns="48000" anchor="ctr" anchorCtr="0">
            <a:sp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2" name="Google Shape;82;p17"/>
          <p:cNvSpPr txBox="1">
            <a:spLocks noGrp="1"/>
          </p:cNvSpPr>
          <p:nvPr>
            <p:ph type="sldNum" idx="12"/>
          </p:nvPr>
        </p:nvSpPr>
        <p:spPr>
          <a:xfrm>
            <a:off x="0" y="0"/>
            <a:ext cx="3000000" cy="30000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867" b="0" i="0" u="none" strike="noStrike" cap="none">
                <a:solidFill>
                  <a:schemeClr val="dk1"/>
                </a:solidFill>
                <a:latin typeface="Calibri"/>
                <a:ea typeface="Calibri"/>
                <a:cs typeface="Calibri"/>
                <a:sym typeface="Calibri"/>
              </a:defRPr>
            </a:lvl1pPr>
            <a:lvl2pPr marL="0" marR="0" lvl="1" indent="0" algn="l" rtl="0">
              <a:spcBef>
                <a:spcPts val="0"/>
              </a:spcBef>
              <a:buNone/>
              <a:defRPr sz="1867" b="0" i="0" u="none" strike="noStrike" cap="none">
                <a:solidFill>
                  <a:schemeClr val="dk1"/>
                </a:solidFill>
                <a:latin typeface="Calibri"/>
                <a:ea typeface="Calibri"/>
                <a:cs typeface="Calibri"/>
                <a:sym typeface="Calibri"/>
              </a:defRPr>
            </a:lvl2pPr>
            <a:lvl3pPr marL="0" marR="0" lvl="2" indent="0" algn="l" rtl="0">
              <a:spcBef>
                <a:spcPts val="0"/>
              </a:spcBef>
              <a:buNone/>
              <a:defRPr sz="1867" b="0" i="0" u="none" strike="noStrike" cap="none">
                <a:solidFill>
                  <a:schemeClr val="dk1"/>
                </a:solidFill>
                <a:latin typeface="Calibri"/>
                <a:ea typeface="Calibri"/>
                <a:cs typeface="Calibri"/>
                <a:sym typeface="Calibri"/>
              </a:defRPr>
            </a:lvl3pPr>
            <a:lvl4pPr marL="0" marR="0" lvl="3" indent="0" algn="l" rtl="0">
              <a:spcBef>
                <a:spcPts val="0"/>
              </a:spcBef>
              <a:buNone/>
              <a:defRPr sz="1867" b="0" i="0" u="none" strike="noStrike" cap="none">
                <a:solidFill>
                  <a:schemeClr val="dk1"/>
                </a:solidFill>
                <a:latin typeface="Calibri"/>
                <a:ea typeface="Calibri"/>
                <a:cs typeface="Calibri"/>
                <a:sym typeface="Calibri"/>
              </a:defRPr>
            </a:lvl4pPr>
            <a:lvl5pPr marL="0" marR="0" lvl="4" indent="0" algn="l" rtl="0">
              <a:spcBef>
                <a:spcPts val="0"/>
              </a:spcBef>
              <a:buNone/>
              <a:defRPr sz="1867" b="0" i="0" u="none" strike="noStrike" cap="none">
                <a:solidFill>
                  <a:schemeClr val="dk1"/>
                </a:solidFill>
                <a:latin typeface="Calibri"/>
                <a:ea typeface="Calibri"/>
                <a:cs typeface="Calibri"/>
                <a:sym typeface="Calibri"/>
              </a:defRPr>
            </a:lvl5pPr>
            <a:lvl6pPr marL="0" marR="0" lvl="5" indent="0" algn="l" rtl="0">
              <a:spcBef>
                <a:spcPts val="0"/>
              </a:spcBef>
              <a:buNone/>
              <a:defRPr sz="1867" b="0" i="0" u="none" strike="noStrike" cap="none">
                <a:solidFill>
                  <a:schemeClr val="dk1"/>
                </a:solidFill>
                <a:latin typeface="Calibri"/>
                <a:ea typeface="Calibri"/>
                <a:cs typeface="Calibri"/>
                <a:sym typeface="Calibri"/>
              </a:defRPr>
            </a:lvl6pPr>
            <a:lvl7pPr marL="0" marR="0" lvl="6" indent="0" algn="l" rtl="0">
              <a:spcBef>
                <a:spcPts val="0"/>
              </a:spcBef>
              <a:buNone/>
              <a:defRPr sz="1867" b="0" i="0" u="none" strike="noStrike" cap="none">
                <a:solidFill>
                  <a:schemeClr val="dk1"/>
                </a:solidFill>
                <a:latin typeface="Calibri"/>
                <a:ea typeface="Calibri"/>
                <a:cs typeface="Calibri"/>
                <a:sym typeface="Calibri"/>
              </a:defRPr>
            </a:lvl7pPr>
            <a:lvl8pPr marL="0" marR="0" lvl="7" indent="0" algn="l" rtl="0">
              <a:spcBef>
                <a:spcPts val="0"/>
              </a:spcBef>
              <a:buNone/>
              <a:defRPr sz="1867" b="0" i="0" u="none" strike="noStrike" cap="none">
                <a:solidFill>
                  <a:schemeClr val="dk1"/>
                </a:solidFill>
                <a:latin typeface="Calibri"/>
                <a:ea typeface="Calibri"/>
                <a:cs typeface="Calibri"/>
                <a:sym typeface="Calibri"/>
              </a:defRPr>
            </a:lvl8pPr>
            <a:lvl9pPr marL="0" marR="0" lvl="8" indent="0" algn="l" rtl="0">
              <a:spcBef>
                <a:spcPts val="0"/>
              </a:spcBef>
              <a:buNone/>
              <a:defRPr sz="1867" b="0" i="0" u="none" strike="noStrike" cap="none">
                <a:solidFill>
                  <a:schemeClr val="dk1"/>
                </a:solidFill>
                <a:latin typeface="Calibri"/>
                <a:ea typeface="Calibri"/>
                <a:cs typeface="Calibri"/>
                <a:sym typeface="Calibri"/>
              </a:defRPr>
            </a:lvl9pPr>
          </a:lstStyle>
          <a:p>
            <a:fld id="{00000000-1234-1234-1234-123412341234}" type="slidenum">
              <a:rPr lang="en-US" altLang="zh-CN" smtClean="0"/>
              <a:pPr/>
              <a:t>‹#›</a:t>
            </a:fld>
            <a:endParaRPr lang="zh-CN" altLang="en-US"/>
          </a:p>
        </p:txBody>
      </p:sp>
    </p:spTree>
    <p:extLst>
      <p:ext uri="{BB962C8B-B14F-4D97-AF65-F5344CB8AC3E}">
        <p14:creationId xmlns:p14="http://schemas.microsoft.com/office/powerpoint/2010/main" val="16590360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End-red">
  <p:cSld name="1_End-red">
    <p:spTree>
      <p:nvGrpSpPr>
        <p:cNvPr id="1" name="Shape 83"/>
        <p:cNvGrpSpPr/>
        <p:nvPr/>
      </p:nvGrpSpPr>
      <p:grpSpPr>
        <a:xfrm>
          <a:off x="0" y="0"/>
          <a:ext cx="0" cy="0"/>
          <a:chOff x="0" y="0"/>
          <a:chExt cx="0" cy="0"/>
        </a:xfrm>
      </p:grpSpPr>
      <p:sp>
        <p:nvSpPr>
          <p:cNvPr id="84" name="Google Shape;84;p18"/>
          <p:cNvSpPr/>
          <p:nvPr/>
        </p:nvSpPr>
        <p:spPr>
          <a:xfrm>
            <a:off x="0" y="-9939"/>
            <a:ext cx="12192000" cy="6858000"/>
          </a:xfrm>
          <a:prstGeom prst="rect">
            <a:avLst/>
          </a:prstGeom>
          <a:solidFill>
            <a:schemeClr val="accent1"/>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7">
              <a:solidFill>
                <a:schemeClr val="lt1"/>
              </a:solidFill>
              <a:latin typeface="Calibri"/>
              <a:ea typeface="Calibri"/>
              <a:cs typeface="Calibri"/>
              <a:sym typeface="Calibri"/>
            </a:endParaRPr>
          </a:p>
        </p:txBody>
      </p:sp>
      <p:pic>
        <p:nvPicPr>
          <p:cNvPr id="85" name="Google Shape;85;p18" descr="UW–Madison logo in white text on a red background"/>
          <p:cNvPicPr preferRelativeResize="0"/>
          <p:nvPr/>
        </p:nvPicPr>
        <p:blipFill rotWithShape="1">
          <a:blip r:embed="rId2">
            <a:alphaModFix/>
          </a:blip>
          <a:srcRect/>
          <a:stretch/>
        </p:blipFill>
        <p:spPr>
          <a:xfrm>
            <a:off x="4557093" y="2911282"/>
            <a:ext cx="3077817" cy="1035439"/>
          </a:xfrm>
          <a:prstGeom prst="rect">
            <a:avLst/>
          </a:prstGeom>
          <a:noFill/>
          <a:ln>
            <a:noFill/>
          </a:ln>
        </p:spPr>
      </p:pic>
      <p:sp>
        <p:nvSpPr>
          <p:cNvPr id="86" name="Google Shape;86;p18"/>
          <p:cNvSpPr txBox="1">
            <a:spLocks noGrp="1"/>
          </p:cNvSpPr>
          <p:nvPr>
            <p:ph type="title"/>
          </p:nvPr>
        </p:nvSpPr>
        <p:spPr>
          <a:xfrm>
            <a:off x="0" y="-180059"/>
            <a:ext cx="10668000" cy="170121"/>
          </a:xfrm>
          <a:prstGeom prst="rect">
            <a:avLst/>
          </a:prstGeom>
          <a:noFill/>
          <a:ln>
            <a:noFill/>
          </a:ln>
        </p:spPr>
        <p:txBody>
          <a:bodyPr spcFirstLastPara="1" wrap="square" lIns="0" tIns="34275" rIns="0" bIns="0" anchor="b" anchorCtr="0">
            <a:normAutofit/>
          </a:bodyPr>
          <a:lstStyle>
            <a:lvl1pPr lvl="0" algn="l">
              <a:lnSpc>
                <a:spcPct val="90000"/>
              </a:lnSpc>
              <a:spcBef>
                <a:spcPts val="0"/>
              </a:spcBef>
              <a:spcAft>
                <a:spcPts val="0"/>
              </a:spcAft>
              <a:buClr>
                <a:schemeClr val="dk1"/>
              </a:buClr>
              <a:buSzPts val="900"/>
              <a:buFont typeface="Red Hat Display"/>
              <a:buNone/>
              <a:defRPr sz="1200" b="0" i="0">
                <a:latin typeface="Red Hat Display"/>
                <a:ea typeface="Red Hat Display"/>
                <a:cs typeface="Red Hat Display"/>
                <a:sym typeface="Red Hat Display"/>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extLst>
      <p:ext uri="{BB962C8B-B14F-4D97-AF65-F5344CB8AC3E}">
        <p14:creationId xmlns:p14="http://schemas.microsoft.com/office/powerpoint/2010/main" val="2246266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dar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B1C6F3-8D05-7245-98E0-6A89EF37B52B}"/>
              </a:ext>
              <a:ext uri="{C183D7F6-B498-43B3-948B-1728B52AA6E4}">
                <adec:decorative xmlns:adec="http://schemas.microsoft.com/office/drawing/2017/decorative" val="1"/>
              </a:ext>
            </a:extLst>
          </p:cNvPr>
          <p:cNvSpPr/>
          <p:nvPr userDrawn="1"/>
        </p:nvSpPr>
        <p:spPr>
          <a:xfrm>
            <a:off x="0" y="0"/>
            <a:ext cx="12192000" cy="57339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E7B0E5A4-57E2-7602-491D-37B816FD39FE}"/>
              </a:ext>
            </a:extLst>
          </p:cNvPr>
          <p:cNvSpPr>
            <a:spLocks noGrp="1"/>
          </p:cNvSpPr>
          <p:nvPr>
            <p:ph type="title" hasCustomPrompt="1"/>
          </p:nvPr>
        </p:nvSpPr>
        <p:spPr>
          <a:xfrm>
            <a:off x="851888" y="905690"/>
            <a:ext cx="8334246" cy="2106570"/>
          </a:xfrm>
        </p:spPr>
        <p:txBody>
          <a:bodyPr rIns="91440">
            <a:normAutofit/>
          </a:bodyPr>
          <a:lstStyle>
            <a:lvl1pPr>
              <a:defRPr sz="4200" b="1" i="0">
                <a:solidFill>
                  <a:schemeClr val="bg1"/>
                </a:solidFill>
                <a:latin typeface="Red Hat Display" panose="02010303040201060303" pitchFamily="2" charset="0"/>
                <a:ea typeface="Red Hat Display" panose="02010303040201060303" pitchFamily="2" charset="0"/>
                <a:cs typeface="Red Hat Display" panose="02010303040201060303" pitchFamily="2" charset="0"/>
              </a:defRPr>
            </a:lvl1pPr>
          </a:lstStyle>
          <a:p>
            <a:r>
              <a:rPr lang="en-US" dirty="0"/>
              <a:t>Insert slide title in title or sentence case</a:t>
            </a:r>
          </a:p>
        </p:txBody>
      </p:sp>
      <p:sp>
        <p:nvSpPr>
          <p:cNvPr id="9" name="Rectangle 8">
            <a:extLst>
              <a:ext uri="{FF2B5EF4-FFF2-40B4-BE49-F238E27FC236}">
                <a16:creationId xmlns:a16="http://schemas.microsoft.com/office/drawing/2014/main" id="{A331B425-093C-0149-952F-11573DF09F2E}"/>
              </a:ext>
              <a:ext uri="{C183D7F6-B498-43B3-948B-1728B52AA6E4}">
                <adec:decorative xmlns:adec="http://schemas.microsoft.com/office/drawing/2017/decorative" val="1"/>
              </a:ext>
            </a:extLst>
          </p:cNvPr>
          <p:cNvSpPr/>
          <p:nvPr userDrawn="1"/>
        </p:nvSpPr>
        <p:spPr>
          <a:xfrm>
            <a:off x="851888" y="3218871"/>
            <a:ext cx="471523" cy="94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0">
            <a:extLst>
              <a:ext uri="{FF2B5EF4-FFF2-40B4-BE49-F238E27FC236}">
                <a16:creationId xmlns:a16="http://schemas.microsoft.com/office/drawing/2014/main" id="{BB10240F-B4BA-0448-B9CB-BAB80DBF6BF3}"/>
              </a:ext>
            </a:extLst>
          </p:cNvPr>
          <p:cNvSpPr>
            <a:spLocks noGrp="1"/>
          </p:cNvSpPr>
          <p:nvPr>
            <p:ph type="body" sz="quarter" idx="12" hasCustomPrompt="1"/>
          </p:nvPr>
        </p:nvSpPr>
        <p:spPr>
          <a:xfrm>
            <a:off x="851889" y="3519488"/>
            <a:ext cx="8334246" cy="701877"/>
          </a:xfrm>
        </p:spPr>
        <p:txBody>
          <a:bodyPr anchor="t">
            <a:noAutofit/>
          </a:bodyPr>
          <a:lstStyle>
            <a:lvl1pPr marL="0" indent="0">
              <a:buNone/>
              <a:defRPr sz="2300">
                <a:solidFill>
                  <a:schemeClr val="tx1">
                    <a:lumMod val="25000"/>
                    <a:lumOff val="75000"/>
                  </a:schemeClr>
                </a:solidFill>
              </a:defRPr>
            </a:lvl1pPr>
          </a:lstStyle>
          <a:p>
            <a:pPr lvl="0"/>
            <a:r>
              <a:rPr lang="en-US" dirty="0"/>
              <a:t>Insert subtitle, date or other important information, not to exceed two lines </a:t>
            </a:r>
          </a:p>
        </p:txBody>
      </p:sp>
      <p:sp>
        <p:nvSpPr>
          <p:cNvPr id="13" name="Text Placeholder 10">
            <a:extLst>
              <a:ext uri="{FF2B5EF4-FFF2-40B4-BE49-F238E27FC236}">
                <a16:creationId xmlns:a16="http://schemas.microsoft.com/office/drawing/2014/main" id="{254FFE49-5199-9649-BB93-1060548611E9}"/>
              </a:ext>
            </a:extLst>
          </p:cNvPr>
          <p:cNvSpPr>
            <a:spLocks noGrp="1"/>
          </p:cNvSpPr>
          <p:nvPr>
            <p:ph type="body" sz="quarter" idx="13" hasCustomPrompt="1"/>
          </p:nvPr>
        </p:nvSpPr>
        <p:spPr>
          <a:xfrm>
            <a:off x="851889" y="5953913"/>
            <a:ext cx="10311412" cy="523088"/>
          </a:xfrm>
        </p:spPr>
        <p:txBody>
          <a:bodyPr anchor="t" anchorCtr="0">
            <a:normAutofit/>
          </a:bodyPr>
          <a:lstStyle>
            <a:lvl1pPr marL="0" indent="0">
              <a:buNone/>
              <a:defRPr sz="1800" b="1">
                <a:solidFill>
                  <a:schemeClr val="tx1">
                    <a:lumMod val="90000"/>
                    <a:lumOff val="10000"/>
                  </a:schemeClr>
                </a:solidFill>
              </a:defRPr>
            </a:lvl1pPr>
          </a:lstStyle>
          <a:p>
            <a:pPr lvl="0"/>
            <a:r>
              <a:rPr lang="en-US" dirty="0"/>
              <a:t>Insert name, position, unit/faculty</a:t>
            </a:r>
          </a:p>
        </p:txBody>
      </p:sp>
      <p:sp>
        <p:nvSpPr>
          <p:cNvPr id="8" name="Rectangle 7">
            <a:extLst>
              <a:ext uri="{FF2B5EF4-FFF2-40B4-BE49-F238E27FC236}">
                <a16:creationId xmlns:a16="http://schemas.microsoft.com/office/drawing/2014/main" id="{DBD50E08-9389-704F-B967-8B33E01F63EE}"/>
              </a:ext>
            </a:extLst>
          </p:cNvPr>
          <p:cNvSpPr/>
          <p:nvPr userDrawn="1"/>
        </p:nvSpPr>
        <p:spPr>
          <a:xfrm>
            <a:off x="11506200" y="9797"/>
            <a:ext cx="570641" cy="1024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Logo&#10;&#10;Description automatically generated">
            <a:extLst>
              <a:ext uri="{FF2B5EF4-FFF2-40B4-BE49-F238E27FC236}">
                <a16:creationId xmlns:a16="http://schemas.microsoft.com/office/drawing/2014/main" id="{DA47717F-59FB-F445-B50C-D4B473F1A79E}"/>
              </a:ext>
            </a:extLst>
          </p:cNvPr>
          <p:cNvPicPr>
            <a:picLocks noChangeAspect="1"/>
          </p:cNvPicPr>
          <p:nvPr userDrawn="1"/>
        </p:nvPicPr>
        <p:blipFill>
          <a:blip r:embed="rId2"/>
          <a:stretch>
            <a:fillRect/>
          </a:stretch>
        </p:blipFill>
        <p:spPr>
          <a:xfrm>
            <a:off x="11563459" y="232022"/>
            <a:ext cx="456122" cy="716763"/>
          </a:xfrm>
          <a:prstGeom prst="rect">
            <a:avLst/>
          </a:prstGeom>
        </p:spPr>
      </p:pic>
    </p:spTree>
    <p:extLst>
      <p:ext uri="{BB962C8B-B14F-4D97-AF65-F5344CB8AC3E}">
        <p14:creationId xmlns:p14="http://schemas.microsoft.com/office/powerpoint/2010/main" val="3437924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_1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F2F59-3D81-9C0B-CDB4-B5F8B5CE84E5}"/>
              </a:ext>
            </a:extLst>
          </p:cNvPr>
          <p:cNvSpPr>
            <a:spLocks noGrp="1"/>
          </p:cNvSpPr>
          <p:nvPr>
            <p:ph type="title" hasCustomPrompt="1"/>
          </p:nvPr>
        </p:nvSpPr>
        <p:spPr/>
        <p:txBody>
          <a:bodyPr rIns="91440">
            <a:normAutofit/>
          </a:bodyPr>
          <a:lstStyle>
            <a:lvl1pPr>
              <a:defRPr sz="3400" b="1" i="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stStyle>
          <a:p>
            <a:r>
              <a:rPr lang="en-US" dirty="0"/>
              <a:t>Insert slide title in title or sentence case</a:t>
            </a:r>
          </a:p>
        </p:txBody>
      </p:sp>
      <p:sp>
        <p:nvSpPr>
          <p:cNvPr id="5" name="Footer Placeholder 4"/>
          <p:cNvSpPr>
            <a:spLocks noGrp="1"/>
          </p:cNvSpPr>
          <p:nvPr>
            <p:ph type="ftr" sz="quarter" idx="11"/>
          </p:nvPr>
        </p:nvSpPr>
        <p:spPr/>
        <p:txBody>
          <a:bodyPr/>
          <a:lstStyle/>
          <a:p>
            <a:endParaRPr lang="en-US" dirty="0"/>
          </a:p>
        </p:txBody>
      </p:sp>
      <p:sp>
        <p:nvSpPr>
          <p:cNvPr id="7" name="Rectangle 6">
            <a:extLst>
              <a:ext uri="{FF2B5EF4-FFF2-40B4-BE49-F238E27FC236}">
                <a16:creationId xmlns:a16="http://schemas.microsoft.com/office/drawing/2014/main" id="{4EDFC75F-7C56-4347-B180-B45A7C3C2BFE}"/>
              </a:ext>
              <a:ext uri="{C183D7F6-B498-43B3-948B-1728B52AA6E4}">
                <adec:decorative xmlns:adec="http://schemas.microsoft.com/office/drawing/2017/decorative" val="1"/>
              </a:ext>
            </a:extLst>
          </p:cNvPr>
          <p:cNvSpPr/>
          <p:nvPr userDrawn="1"/>
        </p:nvSpPr>
        <p:spPr>
          <a:xfrm>
            <a:off x="495300" y="1625704"/>
            <a:ext cx="471523" cy="94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733615FB-E867-334E-BB0E-3B18A2659575}"/>
              </a:ext>
            </a:extLst>
          </p:cNvPr>
          <p:cNvSpPr>
            <a:spLocks noGrp="1"/>
          </p:cNvSpPr>
          <p:nvPr>
            <p:ph sz="quarter" idx="13" hasCustomPrompt="1"/>
          </p:nvPr>
        </p:nvSpPr>
        <p:spPr>
          <a:xfrm>
            <a:off x="1485900" y="1840447"/>
            <a:ext cx="9677400" cy="4446053"/>
          </a:xfrm>
        </p:spPr>
        <p:txBody>
          <a:bodyPr>
            <a:normAutofit/>
          </a:bodyPr>
          <a:lstStyle>
            <a:lvl1pPr marL="228600" indent="-228600">
              <a:buFont typeface="Arial" panose="020B0604020202020204" pitchFamily="34" charset="0"/>
              <a:buChar char="•"/>
              <a:tabLst/>
              <a:defRPr sz="2600">
                <a:solidFill>
                  <a:schemeClr val="tx1">
                    <a:lumMod val="90000"/>
                    <a:lumOff val="10000"/>
                  </a:schemeClr>
                </a:solidFill>
              </a:defRPr>
            </a:lvl1pPr>
            <a:lvl2pPr>
              <a:defRPr sz="2100"/>
            </a:lvl2pPr>
            <a:lvl3pPr>
              <a:defRPr sz="2100"/>
            </a:lvl3pPr>
            <a:lvl4pPr>
              <a:defRPr sz="2100"/>
            </a:lvl4pPr>
            <a:lvl5pPr>
              <a:defRPr sz="2100"/>
            </a:lvl5pPr>
          </a:lstStyle>
          <a:p>
            <a:pPr lvl="0"/>
            <a:r>
              <a:rPr lang="en-US" dirty="0"/>
              <a:t>Bulleted list</a:t>
            </a:r>
          </a:p>
          <a:p>
            <a:pPr lvl="0"/>
            <a:r>
              <a:rPr lang="en-US" dirty="0"/>
              <a:t>Bulleted list</a:t>
            </a:r>
          </a:p>
          <a:p>
            <a:pPr lvl="0"/>
            <a:r>
              <a:rPr lang="en-US" dirty="0"/>
              <a:t>Bulleted list</a:t>
            </a:r>
          </a:p>
        </p:txBody>
      </p:sp>
      <p:sp>
        <p:nvSpPr>
          <p:cNvPr id="13" name="Text Placeholder 12">
            <a:extLst>
              <a:ext uri="{FF2B5EF4-FFF2-40B4-BE49-F238E27FC236}">
                <a16:creationId xmlns:a16="http://schemas.microsoft.com/office/drawing/2014/main" id="{73A315EF-C99D-DF4A-94FC-CDB4F9DECBFE}"/>
              </a:ext>
            </a:extLst>
          </p:cNvPr>
          <p:cNvSpPr>
            <a:spLocks noGrp="1"/>
          </p:cNvSpPr>
          <p:nvPr>
            <p:ph type="body" sz="quarter" idx="14" hasCustomPrompt="1"/>
          </p:nvPr>
        </p:nvSpPr>
        <p:spPr>
          <a:xfrm>
            <a:off x="0" y="6498293"/>
            <a:ext cx="6697346" cy="352084"/>
          </a:xfrm>
          <a:solidFill>
            <a:schemeClr val="accent1"/>
          </a:solidFill>
          <a:ln>
            <a:noFill/>
          </a:ln>
        </p:spPr>
        <p:txBody>
          <a:bodyPr wrap="none" lIns="274320" tIns="64008" rIns="182880" bIns="91440" anchor="ctr" anchorCtr="0">
            <a:spAutoFit/>
          </a:bodyPr>
          <a:lstStyle>
            <a:lvl1pPr marL="0" indent="0">
              <a:buNone/>
              <a:defRPr sz="1400">
                <a:solidFill>
                  <a:schemeClr val="bg1"/>
                </a:solidFill>
              </a:defRPr>
            </a:lvl1pPr>
            <a:lvl2pPr>
              <a:defRPr sz="1400"/>
            </a:lvl2pPr>
            <a:lvl3pPr>
              <a:defRPr sz="1400"/>
            </a:lvl3pPr>
            <a:lvl4pPr>
              <a:defRPr sz="1400"/>
            </a:lvl4pPr>
            <a:lvl5pPr>
              <a:defRPr sz="1400"/>
            </a:lvl5pPr>
          </a:lstStyle>
          <a:p>
            <a:pPr lvl="0"/>
            <a:r>
              <a:rPr lang="en-US" dirty="0"/>
              <a:t>Insert presentation topic or department/unit name (text box will expand to fit)</a:t>
            </a:r>
          </a:p>
        </p:txBody>
      </p:sp>
    </p:spTree>
    <p:extLst>
      <p:ext uri="{BB962C8B-B14F-4D97-AF65-F5344CB8AC3E}">
        <p14:creationId xmlns:p14="http://schemas.microsoft.com/office/powerpoint/2010/main" val="3626283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_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BE51D-BA97-2BBF-F3DF-C2B38B351A53}"/>
              </a:ext>
            </a:extLst>
          </p:cNvPr>
          <p:cNvSpPr>
            <a:spLocks noGrp="1"/>
          </p:cNvSpPr>
          <p:nvPr>
            <p:ph type="title" hasCustomPrompt="1"/>
          </p:nvPr>
        </p:nvSpPr>
        <p:spPr/>
        <p:txBody>
          <a:bodyPr rIns="91440">
            <a:normAutofit/>
          </a:bodyPr>
          <a:lstStyle>
            <a:lvl1pPr>
              <a:defRPr sz="3400" b="1" i="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stStyle>
          <a:p>
            <a:r>
              <a:rPr lang="en-US" dirty="0"/>
              <a:t>Insert slide title in title or sentence case</a:t>
            </a:r>
          </a:p>
        </p:txBody>
      </p:sp>
      <p:sp>
        <p:nvSpPr>
          <p:cNvPr id="5" name="Footer Placeholder 4"/>
          <p:cNvSpPr>
            <a:spLocks noGrp="1"/>
          </p:cNvSpPr>
          <p:nvPr>
            <p:ph type="ftr" sz="quarter" idx="11"/>
          </p:nvPr>
        </p:nvSpPr>
        <p:spPr/>
        <p:txBody>
          <a:bodyPr/>
          <a:lstStyle/>
          <a:p>
            <a:endParaRPr lang="en-US" dirty="0"/>
          </a:p>
        </p:txBody>
      </p:sp>
      <p:sp>
        <p:nvSpPr>
          <p:cNvPr id="7" name="Rectangle 6">
            <a:extLst>
              <a:ext uri="{FF2B5EF4-FFF2-40B4-BE49-F238E27FC236}">
                <a16:creationId xmlns:a16="http://schemas.microsoft.com/office/drawing/2014/main" id="{4EDFC75F-7C56-4347-B180-B45A7C3C2BFE}"/>
              </a:ext>
              <a:ext uri="{C183D7F6-B498-43B3-948B-1728B52AA6E4}">
                <adec:decorative xmlns:adec="http://schemas.microsoft.com/office/drawing/2017/decorative" val="1"/>
              </a:ext>
            </a:extLst>
          </p:cNvPr>
          <p:cNvSpPr/>
          <p:nvPr userDrawn="1"/>
        </p:nvSpPr>
        <p:spPr>
          <a:xfrm>
            <a:off x="495300" y="1625704"/>
            <a:ext cx="471523" cy="94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733615FB-E867-334E-BB0E-3B18A2659575}"/>
              </a:ext>
            </a:extLst>
          </p:cNvPr>
          <p:cNvSpPr>
            <a:spLocks noGrp="1"/>
          </p:cNvSpPr>
          <p:nvPr>
            <p:ph sz="quarter" idx="13" hasCustomPrompt="1"/>
          </p:nvPr>
        </p:nvSpPr>
        <p:spPr>
          <a:xfrm>
            <a:off x="1485900" y="1840447"/>
            <a:ext cx="4482548" cy="4446053"/>
          </a:xfrm>
        </p:spPr>
        <p:txBody>
          <a:bodyPr>
            <a:normAutofit/>
          </a:bodyPr>
          <a:lstStyle>
            <a:lvl1pPr marL="228600" indent="-228600">
              <a:buFont typeface="Arial" panose="020B0604020202020204" pitchFamily="34" charset="0"/>
              <a:buChar char="•"/>
              <a:tabLst/>
              <a:defRPr sz="2600">
                <a:solidFill>
                  <a:schemeClr val="tx1"/>
                </a:solidFill>
              </a:defRPr>
            </a:lvl1pPr>
            <a:lvl2pPr>
              <a:defRPr sz="2100"/>
            </a:lvl2pPr>
            <a:lvl3pPr>
              <a:defRPr sz="2100"/>
            </a:lvl3pPr>
            <a:lvl4pPr>
              <a:defRPr sz="2100"/>
            </a:lvl4pPr>
            <a:lvl5pPr>
              <a:defRPr sz="2100"/>
            </a:lvl5pPr>
          </a:lstStyle>
          <a:p>
            <a:pPr lvl="0"/>
            <a:r>
              <a:rPr lang="en-US" dirty="0"/>
              <a:t>Bulleted list</a:t>
            </a:r>
          </a:p>
          <a:p>
            <a:pPr lvl="0"/>
            <a:r>
              <a:rPr lang="en-US" dirty="0"/>
              <a:t>Bulleted list</a:t>
            </a:r>
          </a:p>
          <a:p>
            <a:pPr lvl="0"/>
            <a:r>
              <a:rPr lang="en-US" dirty="0"/>
              <a:t>Bulleted list</a:t>
            </a:r>
          </a:p>
        </p:txBody>
      </p:sp>
      <p:sp>
        <p:nvSpPr>
          <p:cNvPr id="13" name="Text Placeholder 12">
            <a:extLst>
              <a:ext uri="{FF2B5EF4-FFF2-40B4-BE49-F238E27FC236}">
                <a16:creationId xmlns:a16="http://schemas.microsoft.com/office/drawing/2014/main" id="{73A315EF-C99D-DF4A-94FC-CDB4F9DECBFE}"/>
              </a:ext>
            </a:extLst>
          </p:cNvPr>
          <p:cNvSpPr>
            <a:spLocks noGrp="1"/>
          </p:cNvSpPr>
          <p:nvPr>
            <p:ph type="body" sz="quarter" idx="14" hasCustomPrompt="1"/>
          </p:nvPr>
        </p:nvSpPr>
        <p:spPr>
          <a:xfrm>
            <a:off x="0" y="6498293"/>
            <a:ext cx="6697346" cy="352084"/>
          </a:xfrm>
          <a:solidFill>
            <a:schemeClr val="accent1"/>
          </a:solidFill>
          <a:ln>
            <a:noFill/>
          </a:ln>
        </p:spPr>
        <p:txBody>
          <a:bodyPr wrap="none" lIns="274320" tIns="64008" rIns="182880" bIns="91440" anchor="ctr" anchorCtr="0">
            <a:spAutoFit/>
          </a:bodyPr>
          <a:lstStyle>
            <a:lvl1pPr marL="0" indent="0">
              <a:buNone/>
              <a:defRPr sz="1400">
                <a:solidFill>
                  <a:schemeClr val="bg1"/>
                </a:solidFill>
              </a:defRPr>
            </a:lvl1pPr>
            <a:lvl2pPr>
              <a:defRPr sz="1400"/>
            </a:lvl2pPr>
            <a:lvl3pPr>
              <a:defRPr sz="1400"/>
            </a:lvl3pPr>
            <a:lvl4pPr>
              <a:defRPr sz="1400"/>
            </a:lvl4pPr>
            <a:lvl5pPr>
              <a:defRPr sz="1400"/>
            </a:lvl5pPr>
          </a:lstStyle>
          <a:p>
            <a:pPr lvl="0"/>
            <a:r>
              <a:rPr lang="en-US" dirty="0"/>
              <a:t>Insert presentation topic or department/unit name (text box will expand to fit)</a:t>
            </a:r>
          </a:p>
        </p:txBody>
      </p:sp>
      <p:sp>
        <p:nvSpPr>
          <p:cNvPr id="8" name="Content Placeholder 10">
            <a:extLst>
              <a:ext uri="{FF2B5EF4-FFF2-40B4-BE49-F238E27FC236}">
                <a16:creationId xmlns:a16="http://schemas.microsoft.com/office/drawing/2014/main" id="{B0DEE38D-2FF0-2A49-A7D1-AF607FA3AB7A}"/>
              </a:ext>
            </a:extLst>
          </p:cNvPr>
          <p:cNvSpPr>
            <a:spLocks noGrp="1"/>
          </p:cNvSpPr>
          <p:nvPr>
            <p:ph sz="quarter" idx="15" hasCustomPrompt="1"/>
          </p:nvPr>
        </p:nvSpPr>
        <p:spPr>
          <a:xfrm>
            <a:off x="6223554" y="1840447"/>
            <a:ext cx="4939746" cy="4446053"/>
          </a:xfrm>
        </p:spPr>
        <p:txBody>
          <a:bodyPr>
            <a:normAutofit/>
          </a:bodyPr>
          <a:lstStyle>
            <a:lvl1pPr marL="228600" indent="-228600">
              <a:buFont typeface="Arial" panose="020B0604020202020204" pitchFamily="34" charset="0"/>
              <a:buChar char="•"/>
              <a:tabLst/>
              <a:defRPr sz="2600">
                <a:solidFill>
                  <a:schemeClr val="tx1"/>
                </a:solidFill>
              </a:defRPr>
            </a:lvl1pPr>
            <a:lvl2pPr>
              <a:defRPr sz="2100"/>
            </a:lvl2pPr>
            <a:lvl3pPr>
              <a:defRPr sz="2100"/>
            </a:lvl3pPr>
            <a:lvl4pPr>
              <a:defRPr sz="2100"/>
            </a:lvl4pPr>
            <a:lvl5pPr>
              <a:defRPr sz="2100"/>
            </a:lvl5pPr>
          </a:lstStyle>
          <a:p>
            <a:pPr lvl="0"/>
            <a:r>
              <a:rPr lang="en-US" dirty="0"/>
              <a:t>Bulleted list</a:t>
            </a:r>
          </a:p>
          <a:p>
            <a:pPr lvl="0"/>
            <a:r>
              <a:rPr lang="en-US" dirty="0"/>
              <a:t>Bulleted list</a:t>
            </a:r>
          </a:p>
          <a:p>
            <a:pPr lvl="0"/>
            <a:r>
              <a:rPr lang="en-US" dirty="0"/>
              <a:t>Bulleted list</a:t>
            </a:r>
          </a:p>
        </p:txBody>
      </p:sp>
    </p:spTree>
    <p:extLst>
      <p:ext uri="{BB962C8B-B14F-4D97-AF65-F5344CB8AC3E}">
        <p14:creationId xmlns:p14="http://schemas.microsoft.com/office/powerpoint/2010/main" val="3740767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_re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7A194C-A4B8-2148-8BE0-5451BAAC5344}"/>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0" y="-8234"/>
            <a:ext cx="12192000" cy="6858000"/>
          </a:xfrm>
          <a:prstGeom prst="rect">
            <a:avLst/>
          </a:prstGeom>
        </p:spPr>
      </p:pic>
      <p:sp>
        <p:nvSpPr>
          <p:cNvPr id="12" name="Rectangle 11">
            <a:extLst>
              <a:ext uri="{FF2B5EF4-FFF2-40B4-BE49-F238E27FC236}">
                <a16:creationId xmlns:a16="http://schemas.microsoft.com/office/drawing/2014/main" id="{C7C912DB-E11B-3D4C-9D09-221D4E874712}"/>
              </a:ext>
              <a:ext uri="{C183D7F6-B498-43B3-948B-1728B52AA6E4}">
                <adec:decorative xmlns:adec="http://schemas.microsoft.com/office/drawing/2017/decorative" val="1"/>
              </a:ext>
            </a:extLst>
          </p:cNvPr>
          <p:cNvSpPr/>
          <p:nvPr userDrawn="1"/>
        </p:nvSpPr>
        <p:spPr>
          <a:xfrm>
            <a:off x="0" y="1024128"/>
            <a:ext cx="11163300" cy="58256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0">
            <a:extLst>
              <a:ext uri="{FF2B5EF4-FFF2-40B4-BE49-F238E27FC236}">
                <a16:creationId xmlns:a16="http://schemas.microsoft.com/office/drawing/2014/main" id="{963DBCEB-EA83-B646-A716-9EAB713C5280}"/>
              </a:ext>
            </a:extLst>
          </p:cNvPr>
          <p:cNvSpPr>
            <a:spLocks noGrp="1"/>
          </p:cNvSpPr>
          <p:nvPr>
            <p:ph type="body" sz="quarter" idx="13" hasCustomPrompt="1"/>
          </p:nvPr>
        </p:nvSpPr>
        <p:spPr>
          <a:xfrm>
            <a:off x="1485900" y="4226928"/>
            <a:ext cx="5264150" cy="354459"/>
          </a:xfrm>
        </p:spPr>
        <p:txBody>
          <a:bodyPr>
            <a:noAutofit/>
          </a:bodyPr>
          <a:lstStyle>
            <a:lvl1pPr marL="0" indent="0">
              <a:buNone/>
              <a:defRPr sz="2300">
                <a:solidFill>
                  <a:schemeClr val="tx1">
                    <a:lumMod val="10000"/>
                    <a:lumOff val="90000"/>
                  </a:schemeClr>
                </a:solidFill>
              </a:defRPr>
            </a:lvl1pPr>
            <a:lvl2pPr>
              <a:defRPr sz="2100"/>
            </a:lvl2pPr>
            <a:lvl3pPr>
              <a:defRPr sz="2100"/>
            </a:lvl3pPr>
            <a:lvl4pPr>
              <a:defRPr sz="2100"/>
            </a:lvl4pPr>
            <a:lvl5pPr>
              <a:defRPr sz="2100"/>
            </a:lvl5pPr>
          </a:lstStyle>
          <a:p>
            <a:pPr lvl="0"/>
            <a:r>
              <a:rPr lang="en-US" dirty="0"/>
              <a:t>Insert subtitle if needed</a:t>
            </a:r>
          </a:p>
        </p:txBody>
      </p:sp>
      <p:sp>
        <p:nvSpPr>
          <p:cNvPr id="13" name="Freeform 12">
            <a:extLst>
              <a:ext uri="{FF2B5EF4-FFF2-40B4-BE49-F238E27FC236}">
                <a16:creationId xmlns:a16="http://schemas.microsoft.com/office/drawing/2014/main" id="{A2A8E911-3157-1444-8D3E-B3404B047192}"/>
              </a:ext>
            </a:extLst>
          </p:cNvPr>
          <p:cNvSpPr/>
          <p:nvPr userDrawn="1"/>
        </p:nvSpPr>
        <p:spPr>
          <a:xfrm>
            <a:off x="8714232" y="1024128"/>
            <a:ext cx="2449068" cy="5833872"/>
          </a:xfrm>
          <a:custGeom>
            <a:avLst/>
            <a:gdLst>
              <a:gd name="connsiteX0" fmla="*/ 0 w 3290316"/>
              <a:gd name="connsiteY0" fmla="*/ 0 h 6193766"/>
              <a:gd name="connsiteX1" fmla="*/ 1490472 w 3290316"/>
              <a:gd name="connsiteY1" fmla="*/ 0 h 6193766"/>
              <a:gd name="connsiteX2" fmla="*/ 2980944 w 3290316"/>
              <a:gd name="connsiteY2" fmla="*/ 0 h 6193766"/>
              <a:gd name="connsiteX3" fmla="*/ 3290316 w 3290316"/>
              <a:gd name="connsiteY3" fmla="*/ 0 h 6193766"/>
              <a:gd name="connsiteX4" fmla="*/ 3290316 w 3290316"/>
              <a:gd name="connsiteY4" fmla="*/ 6185532 h 6193766"/>
              <a:gd name="connsiteX5" fmla="*/ 1492453 w 3290316"/>
              <a:gd name="connsiteY5" fmla="*/ 6185532 h 6193766"/>
              <a:gd name="connsiteX6" fmla="*/ 1490472 w 3290316"/>
              <a:gd name="connsiteY6" fmla="*/ 6193766 h 619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90316" h="6193766">
                <a:moveTo>
                  <a:pt x="0" y="0"/>
                </a:moveTo>
                <a:lnTo>
                  <a:pt x="1490472" y="0"/>
                </a:lnTo>
                <a:lnTo>
                  <a:pt x="2980944" y="0"/>
                </a:lnTo>
                <a:lnTo>
                  <a:pt x="3290316" y="0"/>
                </a:lnTo>
                <a:lnTo>
                  <a:pt x="3290316" y="6185532"/>
                </a:lnTo>
                <a:lnTo>
                  <a:pt x="1492453" y="6185532"/>
                </a:lnTo>
                <a:lnTo>
                  <a:pt x="1490472" y="6193766"/>
                </a:lnTo>
                <a:close/>
              </a:path>
            </a:pathLst>
          </a:cu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Rectangle 7">
            <a:extLst>
              <a:ext uri="{FF2B5EF4-FFF2-40B4-BE49-F238E27FC236}">
                <a16:creationId xmlns:a16="http://schemas.microsoft.com/office/drawing/2014/main" id="{B6B6D0D8-B441-B94F-81C3-D858DB039304}"/>
              </a:ext>
            </a:extLst>
          </p:cNvPr>
          <p:cNvSpPr/>
          <p:nvPr userDrawn="1"/>
        </p:nvSpPr>
        <p:spPr>
          <a:xfrm>
            <a:off x="11507059" y="0"/>
            <a:ext cx="570641" cy="1024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C54FEC2B-37AF-0F44-BE06-966950F82A61}"/>
              </a:ext>
            </a:extLst>
          </p:cNvPr>
          <p:cNvPicPr>
            <a:picLocks noChangeAspect="1"/>
          </p:cNvPicPr>
          <p:nvPr userDrawn="1"/>
        </p:nvPicPr>
        <p:blipFill>
          <a:blip r:embed="rId3"/>
          <a:stretch>
            <a:fillRect/>
          </a:stretch>
        </p:blipFill>
        <p:spPr>
          <a:xfrm>
            <a:off x="11564318" y="222225"/>
            <a:ext cx="456122" cy="716763"/>
          </a:xfrm>
          <a:prstGeom prst="rect">
            <a:avLst/>
          </a:prstGeom>
        </p:spPr>
      </p:pic>
      <p:sp>
        <p:nvSpPr>
          <p:cNvPr id="14" name="Rectangle 13">
            <a:extLst>
              <a:ext uri="{FF2B5EF4-FFF2-40B4-BE49-F238E27FC236}">
                <a16:creationId xmlns:a16="http://schemas.microsoft.com/office/drawing/2014/main" id="{8EB6C9F2-5465-8D47-8351-B6B681C458B1}"/>
              </a:ext>
              <a:ext uri="{C183D7F6-B498-43B3-948B-1728B52AA6E4}">
                <adec:decorative xmlns:adec="http://schemas.microsoft.com/office/drawing/2017/decorative" val="1"/>
              </a:ext>
            </a:extLst>
          </p:cNvPr>
          <p:cNvSpPr/>
          <p:nvPr userDrawn="1"/>
        </p:nvSpPr>
        <p:spPr>
          <a:xfrm>
            <a:off x="1485900" y="4007404"/>
            <a:ext cx="471523" cy="940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9C382C-FEDF-9251-E54F-141B8D2101FA}"/>
              </a:ext>
            </a:extLst>
          </p:cNvPr>
          <p:cNvSpPr>
            <a:spLocks noGrp="1"/>
          </p:cNvSpPr>
          <p:nvPr>
            <p:ph type="title" hasCustomPrompt="1"/>
          </p:nvPr>
        </p:nvSpPr>
        <p:spPr>
          <a:xfrm>
            <a:off x="1485900" y="2514600"/>
            <a:ext cx="8279202" cy="1367286"/>
          </a:xfrm>
        </p:spPr>
        <p:txBody>
          <a:bodyPr rIns="91440">
            <a:normAutofit/>
          </a:bodyPr>
          <a:lstStyle>
            <a:lvl1pPr>
              <a:defRPr sz="4000">
                <a:solidFill>
                  <a:schemeClr val="bg1"/>
                </a:solidFill>
              </a:defRPr>
            </a:lvl1pPr>
          </a:lstStyle>
          <a:p>
            <a:r>
              <a:rPr lang="en-US" dirty="0"/>
              <a:t>Insert section header slide title</a:t>
            </a:r>
          </a:p>
        </p:txBody>
      </p:sp>
    </p:spTree>
    <p:extLst>
      <p:ext uri="{BB962C8B-B14F-4D97-AF65-F5344CB8AC3E}">
        <p14:creationId xmlns:p14="http://schemas.microsoft.com/office/powerpoint/2010/main" val="2892427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_blac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ECEB0E-880C-6049-9B69-BA2FEE345667}"/>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0" y="-8234"/>
            <a:ext cx="12192000" cy="6858000"/>
          </a:xfrm>
          <a:prstGeom prst="rect">
            <a:avLst/>
          </a:prstGeom>
        </p:spPr>
      </p:pic>
      <p:sp>
        <p:nvSpPr>
          <p:cNvPr id="12" name="Rectangle 11">
            <a:extLst>
              <a:ext uri="{FF2B5EF4-FFF2-40B4-BE49-F238E27FC236}">
                <a16:creationId xmlns:a16="http://schemas.microsoft.com/office/drawing/2014/main" id="{C7C912DB-E11B-3D4C-9D09-221D4E874712}"/>
              </a:ext>
              <a:ext uri="{C183D7F6-B498-43B3-948B-1728B52AA6E4}">
                <adec:decorative xmlns:adec="http://schemas.microsoft.com/office/drawing/2017/decorative" val="1"/>
              </a:ext>
            </a:extLst>
          </p:cNvPr>
          <p:cNvSpPr/>
          <p:nvPr userDrawn="1"/>
        </p:nvSpPr>
        <p:spPr>
          <a:xfrm>
            <a:off x="0" y="1024128"/>
            <a:ext cx="11163300" cy="58338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0">
            <a:extLst>
              <a:ext uri="{FF2B5EF4-FFF2-40B4-BE49-F238E27FC236}">
                <a16:creationId xmlns:a16="http://schemas.microsoft.com/office/drawing/2014/main" id="{963DBCEB-EA83-B646-A716-9EAB713C5280}"/>
              </a:ext>
            </a:extLst>
          </p:cNvPr>
          <p:cNvSpPr>
            <a:spLocks noGrp="1"/>
          </p:cNvSpPr>
          <p:nvPr>
            <p:ph type="body" sz="quarter" idx="13" hasCustomPrompt="1"/>
          </p:nvPr>
        </p:nvSpPr>
        <p:spPr>
          <a:xfrm>
            <a:off x="1485900" y="4226928"/>
            <a:ext cx="5264150" cy="354459"/>
          </a:xfrm>
        </p:spPr>
        <p:txBody>
          <a:bodyPr>
            <a:noAutofit/>
          </a:bodyPr>
          <a:lstStyle>
            <a:lvl1pPr marL="0" indent="0">
              <a:buNone/>
              <a:defRPr sz="2300">
                <a:solidFill>
                  <a:schemeClr val="tx1">
                    <a:lumMod val="25000"/>
                    <a:lumOff val="75000"/>
                  </a:schemeClr>
                </a:solidFill>
              </a:defRPr>
            </a:lvl1pPr>
            <a:lvl2pPr>
              <a:defRPr sz="2100"/>
            </a:lvl2pPr>
            <a:lvl3pPr>
              <a:defRPr sz="2100"/>
            </a:lvl3pPr>
            <a:lvl4pPr>
              <a:defRPr sz="2100"/>
            </a:lvl4pPr>
            <a:lvl5pPr>
              <a:defRPr sz="2100"/>
            </a:lvl5pPr>
          </a:lstStyle>
          <a:p>
            <a:pPr lvl="0"/>
            <a:r>
              <a:rPr lang="en-US" dirty="0"/>
              <a:t>Insert subtitle if needed</a:t>
            </a:r>
          </a:p>
        </p:txBody>
      </p:sp>
      <p:sp>
        <p:nvSpPr>
          <p:cNvPr id="6" name="Rectangle 5">
            <a:extLst>
              <a:ext uri="{FF2B5EF4-FFF2-40B4-BE49-F238E27FC236}">
                <a16:creationId xmlns:a16="http://schemas.microsoft.com/office/drawing/2014/main" id="{2783DD59-F90E-824A-BBB1-FEED68A85CFA}"/>
              </a:ext>
            </a:extLst>
          </p:cNvPr>
          <p:cNvSpPr/>
          <p:nvPr userDrawn="1"/>
        </p:nvSpPr>
        <p:spPr>
          <a:xfrm>
            <a:off x="11507059" y="0"/>
            <a:ext cx="570641" cy="1024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ogo&#10;&#10;Description automatically generated">
            <a:extLst>
              <a:ext uri="{FF2B5EF4-FFF2-40B4-BE49-F238E27FC236}">
                <a16:creationId xmlns:a16="http://schemas.microsoft.com/office/drawing/2014/main" id="{FB906E23-D9AF-EB4E-BF01-60C6ADFFAA28}"/>
              </a:ext>
            </a:extLst>
          </p:cNvPr>
          <p:cNvPicPr>
            <a:picLocks noChangeAspect="1"/>
          </p:cNvPicPr>
          <p:nvPr userDrawn="1"/>
        </p:nvPicPr>
        <p:blipFill>
          <a:blip r:embed="rId3"/>
          <a:stretch>
            <a:fillRect/>
          </a:stretch>
        </p:blipFill>
        <p:spPr>
          <a:xfrm>
            <a:off x="11564318" y="222225"/>
            <a:ext cx="456122" cy="716763"/>
          </a:xfrm>
          <a:prstGeom prst="rect">
            <a:avLst/>
          </a:prstGeom>
        </p:spPr>
      </p:pic>
      <p:sp>
        <p:nvSpPr>
          <p:cNvPr id="8" name="Rectangle 7">
            <a:extLst>
              <a:ext uri="{FF2B5EF4-FFF2-40B4-BE49-F238E27FC236}">
                <a16:creationId xmlns:a16="http://schemas.microsoft.com/office/drawing/2014/main" id="{211E94CE-F71B-1944-B826-00353C8726F4}"/>
              </a:ext>
              <a:ext uri="{C183D7F6-B498-43B3-948B-1728B52AA6E4}">
                <adec:decorative xmlns:adec="http://schemas.microsoft.com/office/drawing/2017/decorative" val="1"/>
              </a:ext>
            </a:extLst>
          </p:cNvPr>
          <p:cNvSpPr/>
          <p:nvPr userDrawn="1"/>
        </p:nvSpPr>
        <p:spPr>
          <a:xfrm>
            <a:off x="1485900" y="4007404"/>
            <a:ext cx="471523" cy="94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a:extLst>
              <a:ext uri="{FF2B5EF4-FFF2-40B4-BE49-F238E27FC236}">
                <a16:creationId xmlns:a16="http://schemas.microsoft.com/office/drawing/2014/main" id="{0FF968CE-35E2-E543-8D71-1D8778441684}"/>
              </a:ext>
            </a:extLst>
          </p:cNvPr>
          <p:cNvSpPr/>
          <p:nvPr userDrawn="1"/>
        </p:nvSpPr>
        <p:spPr>
          <a:xfrm>
            <a:off x="8714232" y="1024128"/>
            <a:ext cx="2449068" cy="5833872"/>
          </a:xfrm>
          <a:custGeom>
            <a:avLst/>
            <a:gdLst>
              <a:gd name="connsiteX0" fmla="*/ 0 w 3290316"/>
              <a:gd name="connsiteY0" fmla="*/ 0 h 6193766"/>
              <a:gd name="connsiteX1" fmla="*/ 1490472 w 3290316"/>
              <a:gd name="connsiteY1" fmla="*/ 0 h 6193766"/>
              <a:gd name="connsiteX2" fmla="*/ 2980944 w 3290316"/>
              <a:gd name="connsiteY2" fmla="*/ 0 h 6193766"/>
              <a:gd name="connsiteX3" fmla="*/ 3290316 w 3290316"/>
              <a:gd name="connsiteY3" fmla="*/ 0 h 6193766"/>
              <a:gd name="connsiteX4" fmla="*/ 3290316 w 3290316"/>
              <a:gd name="connsiteY4" fmla="*/ 6185532 h 6193766"/>
              <a:gd name="connsiteX5" fmla="*/ 1492453 w 3290316"/>
              <a:gd name="connsiteY5" fmla="*/ 6185532 h 6193766"/>
              <a:gd name="connsiteX6" fmla="*/ 1490472 w 3290316"/>
              <a:gd name="connsiteY6" fmla="*/ 6193766 h 619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90316" h="6193766">
                <a:moveTo>
                  <a:pt x="0" y="0"/>
                </a:moveTo>
                <a:lnTo>
                  <a:pt x="1490472" y="0"/>
                </a:lnTo>
                <a:lnTo>
                  <a:pt x="2980944" y="0"/>
                </a:lnTo>
                <a:lnTo>
                  <a:pt x="3290316" y="0"/>
                </a:lnTo>
                <a:lnTo>
                  <a:pt x="3290316" y="6185532"/>
                </a:lnTo>
                <a:lnTo>
                  <a:pt x="1492453" y="6185532"/>
                </a:lnTo>
                <a:lnTo>
                  <a:pt x="1490472" y="6193766"/>
                </a:lnTo>
                <a:close/>
              </a:path>
            </a:pathLst>
          </a:custGeom>
          <a:solidFill>
            <a:schemeClr val="tx1">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56EFDCA-0F37-B65D-EA97-DDFF7EC0B0CD}"/>
              </a:ext>
            </a:extLst>
          </p:cNvPr>
          <p:cNvSpPr>
            <a:spLocks noGrp="1"/>
          </p:cNvSpPr>
          <p:nvPr>
            <p:ph type="title" hasCustomPrompt="1"/>
          </p:nvPr>
        </p:nvSpPr>
        <p:spPr>
          <a:xfrm>
            <a:off x="1485900" y="2514600"/>
            <a:ext cx="8279202" cy="1367286"/>
          </a:xfrm>
        </p:spPr>
        <p:txBody>
          <a:bodyPr rIns="91440">
            <a:normAutofit/>
          </a:bodyPr>
          <a:lstStyle>
            <a:lvl1pPr>
              <a:defRPr sz="4000">
                <a:solidFill>
                  <a:schemeClr val="bg1"/>
                </a:solidFill>
              </a:defRPr>
            </a:lvl1pPr>
          </a:lstStyle>
          <a:p>
            <a:r>
              <a:rPr lang="en-US" dirty="0"/>
              <a:t>Insert section header slide title</a:t>
            </a:r>
          </a:p>
        </p:txBody>
      </p:sp>
    </p:spTree>
    <p:extLst>
      <p:ext uri="{BB962C8B-B14F-4D97-AF65-F5344CB8AC3E}">
        <p14:creationId xmlns:p14="http://schemas.microsoft.com/office/powerpoint/2010/main" val="2375710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457200"/>
            <a:ext cx="10668000" cy="1066800"/>
          </a:xfrm>
        </p:spPr>
        <p:txBody>
          <a:bodyPr>
            <a:normAutofit/>
          </a:bodyPr>
          <a:lstStyle>
            <a:lvl1pPr>
              <a:defRPr sz="3400" b="1" i="0">
                <a:latin typeface="Red Hat Text" panose="02010303040201060303" pitchFamily="2" charset="0"/>
                <a:ea typeface="Red Hat Text" panose="02010303040201060303" pitchFamily="2" charset="0"/>
                <a:cs typeface="Red Hat Text" panose="02010303040201060303" pitchFamily="2" charset="0"/>
              </a:defRPr>
            </a:lvl1pPr>
          </a:lstStyle>
          <a:p>
            <a:r>
              <a:rPr lang="en-US" dirty="0"/>
              <a:t>Insert slide title in title or sentence case</a:t>
            </a:r>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420361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Title 1">
            <a:extLst>
              <a:ext uri="{FF2B5EF4-FFF2-40B4-BE49-F238E27FC236}">
                <a16:creationId xmlns:a16="http://schemas.microsoft.com/office/drawing/2014/main" id="{0540D614-EDF6-8AD1-02DA-1BBA71DA1744}"/>
              </a:ext>
            </a:extLst>
          </p:cNvPr>
          <p:cNvSpPr>
            <a:spLocks noGrp="1"/>
          </p:cNvSpPr>
          <p:nvPr>
            <p:ph type="title" hasCustomPrompt="1"/>
          </p:nvPr>
        </p:nvSpPr>
        <p:spPr>
          <a:xfrm>
            <a:off x="0" y="-180753"/>
            <a:ext cx="10668000" cy="180753"/>
          </a:xfrm>
        </p:spPr>
        <p:txBody>
          <a:bodyPr>
            <a:normAutofit/>
          </a:bodyPr>
          <a:lstStyle>
            <a:lvl1pPr>
              <a:defRPr sz="1200" b="0" i="0">
                <a:latin typeface="Red Hat Display" panose="02010303040201060303" pitchFamily="2" charset="0"/>
                <a:ea typeface="Red Hat Display" panose="02010303040201060303" pitchFamily="2" charset="0"/>
                <a:cs typeface="Red Hat Display" panose="02010303040201060303" pitchFamily="2" charset="0"/>
              </a:defRPr>
            </a:lvl1pPr>
          </a:lstStyle>
          <a:p>
            <a:r>
              <a:rPr lang="en-US" dirty="0"/>
              <a:t>Blank Slide</a:t>
            </a:r>
          </a:p>
        </p:txBody>
      </p:sp>
    </p:spTree>
    <p:extLst>
      <p:ext uri="{BB962C8B-B14F-4D97-AF65-F5344CB8AC3E}">
        <p14:creationId xmlns:p14="http://schemas.microsoft.com/office/powerpoint/2010/main" val="649504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End-re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05D359-7029-C74B-8048-D1347E3FF64A}"/>
              </a:ext>
              <a:ext uri="{C183D7F6-B498-43B3-948B-1728B52AA6E4}">
                <adec:decorative xmlns:adec="http://schemas.microsoft.com/office/drawing/2017/decorative" val="1"/>
              </a:ext>
            </a:extLst>
          </p:cNvPr>
          <p:cNvSpPr/>
          <p:nvPr userDrawn="1"/>
        </p:nvSpPr>
        <p:spPr>
          <a:xfrm>
            <a:off x="0" y="-9939"/>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UW–Madison logo in white text on a red background">
            <a:extLst>
              <a:ext uri="{FF2B5EF4-FFF2-40B4-BE49-F238E27FC236}">
                <a16:creationId xmlns:a16="http://schemas.microsoft.com/office/drawing/2014/main" id="{9442AFA6-CAED-D743-9BD0-FB7276EC21DE}"/>
              </a:ext>
            </a:extLst>
          </p:cNvPr>
          <p:cNvPicPr>
            <a:picLocks noChangeAspect="1"/>
          </p:cNvPicPr>
          <p:nvPr userDrawn="1"/>
        </p:nvPicPr>
        <p:blipFill>
          <a:blip r:embed="rId2"/>
          <a:stretch>
            <a:fillRect/>
          </a:stretch>
        </p:blipFill>
        <p:spPr>
          <a:xfrm>
            <a:off x="4557092" y="2911281"/>
            <a:ext cx="3077817" cy="1035438"/>
          </a:xfrm>
          <a:prstGeom prst="rect">
            <a:avLst/>
          </a:prstGeom>
        </p:spPr>
      </p:pic>
      <p:sp>
        <p:nvSpPr>
          <p:cNvPr id="2" name="Title 1">
            <a:extLst>
              <a:ext uri="{FF2B5EF4-FFF2-40B4-BE49-F238E27FC236}">
                <a16:creationId xmlns:a16="http://schemas.microsoft.com/office/drawing/2014/main" id="{A878A76A-7D1D-3E85-0AC5-9B02E65F248E}"/>
              </a:ext>
            </a:extLst>
          </p:cNvPr>
          <p:cNvSpPr>
            <a:spLocks noGrp="1"/>
          </p:cNvSpPr>
          <p:nvPr>
            <p:ph type="title" hasCustomPrompt="1"/>
          </p:nvPr>
        </p:nvSpPr>
        <p:spPr>
          <a:xfrm>
            <a:off x="0" y="-180060"/>
            <a:ext cx="10668000" cy="170121"/>
          </a:xfrm>
        </p:spPr>
        <p:txBody>
          <a:bodyPr>
            <a:normAutofit/>
          </a:bodyPr>
          <a:lstStyle>
            <a:lvl1pPr>
              <a:defRPr sz="1200" b="0" i="0">
                <a:latin typeface="Red Hat Display" panose="02010303040201060303" pitchFamily="2" charset="0"/>
                <a:ea typeface="Red Hat Display" panose="02010303040201060303" pitchFamily="2" charset="0"/>
                <a:cs typeface="Red Hat Display" panose="02010303040201060303" pitchFamily="2" charset="0"/>
              </a:defRPr>
            </a:lvl1pPr>
          </a:lstStyle>
          <a:p>
            <a:r>
              <a:rPr lang="en-US" dirty="0"/>
              <a:t>Red Closing Slide</a:t>
            </a:r>
          </a:p>
        </p:txBody>
      </p:sp>
    </p:spTree>
    <p:extLst>
      <p:ext uri="{BB962C8B-B14F-4D97-AF65-F5344CB8AC3E}">
        <p14:creationId xmlns:p14="http://schemas.microsoft.com/office/powerpoint/2010/main" val="2583120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457200"/>
            <a:ext cx="10668000" cy="1066800"/>
          </a:xfrm>
          <a:prstGeom prst="rect">
            <a:avLst/>
          </a:prstGeom>
        </p:spPr>
        <p:txBody>
          <a:bodyPr vert="horz" lIns="0" tIns="45720" rIns="0" bIns="0" rtlCol="0" anchor="b" anchorCtr="0">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85900" y="1828799"/>
            <a:ext cx="9677400" cy="4457701"/>
          </a:xfrm>
          <a:prstGeom prst="rect">
            <a:avLst/>
          </a:prstGeom>
        </p:spPr>
        <p:txBody>
          <a:bodyPr vert="horz" lIns="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Footer Placeholder 4"/>
          <p:cNvSpPr>
            <a:spLocks noGrp="1"/>
          </p:cNvSpPr>
          <p:nvPr>
            <p:ph type="ftr" sz="quarter" idx="3"/>
          </p:nvPr>
        </p:nvSpPr>
        <p:spPr>
          <a:xfrm>
            <a:off x="0" y="6505057"/>
            <a:ext cx="1060586" cy="344710"/>
          </a:xfrm>
          <a:prstGeom prst="rect">
            <a:avLst/>
          </a:prstGeom>
          <a:solidFill>
            <a:schemeClr val="accent1"/>
          </a:solidFill>
          <a:ln>
            <a:noFill/>
          </a:ln>
        </p:spPr>
        <p:txBody>
          <a:bodyPr vert="horz" wrap="square" lIns="91440" tIns="64008" rIns="91440" bIns="64008" rtlCol="0" anchor="ctr">
            <a:spAutoFit/>
          </a:bodyPr>
          <a:lstStyle>
            <a:lvl1pPr algn="ctr">
              <a:defRPr sz="1400" b="0" i="0">
                <a:solidFill>
                  <a:schemeClr val="bg1"/>
                </a:solidFill>
                <a:latin typeface="Red Hat Text" panose="02010303040201060303" pitchFamily="2" charset="0"/>
                <a:ea typeface="Red Hat Text" panose="02010303040201060303" pitchFamily="2" charset="0"/>
                <a:cs typeface="Red Hat Text" panose="02010303040201060303" pitchFamily="2" charset="0"/>
              </a:defRPr>
            </a:lvl1pPr>
          </a:lstStyle>
          <a:p>
            <a:endParaRPr lang="en-US" dirty="0"/>
          </a:p>
        </p:txBody>
      </p:sp>
      <p:sp>
        <p:nvSpPr>
          <p:cNvPr id="7" name="Rectangle 6">
            <a:extLst>
              <a:ext uri="{FF2B5EF4-FFF2-40B4-BE49-F238E27FC236}">
                <a16:creationId xmlns:a16="http://schemas.microsoft.com/office/drawing/2014/main" id="{EF1B1986-83A7-3542-BAD9-60B6AA5AD8E5}"/>
              </a:ext>
              <a:ext uri="{C183D7F6-B498-43B3-948B-1728B52AA6E4}">
                <adec:decorative xmlns:adec="http://schemas.microsoft.com/office/drawing/2017/decorative" val="1"/>
              </a:ext>
            </a:extLst>
          </p:cNvPr>
          <p:cNvSpPr/>
          <p:nvPr userDrawn="1"/>
        </p:nvSpPr>
        <p:spPr>
          <a:xfrm>
            <a:off x="11507059" y="0"/>
            <a:ext cx="570641" cy="1024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UW–Madison red crest logo&#10;">
            <a:extLst>
              <a:ext uri="{FF2B5EF4-FFF2-40B4-BE49-F238E27FC236}">
                <a16:creationId xmlns:a16="http://schemas.microsoft.com/office/drawing/2014/main" id="{0E552B7F-AB27-DB49-8004-05CB28567967}"/>
              </a:ext>
            </a:extLst>
          </p:cNvPr>
          <p:cNvPicPr>
            <a:picLocks noChangeAspect="1"/>
          </p:cNvPicPr>
          <p:nvPr userDrawn="1"/>
        </p:nvPicPr>
        <p:blipFill>
          <a:blip r:embed="rId15"/>
          <a:stretch>
            <a:fillRect/>
          </a:stretch>
        </p:blipFill>
        <p:spPr>
          <a:xfrm>
            <a:off x="11564318" y="222225"/>
            <a:ext cx="456122" cy="716763"/>
          </a:xfrm>
          <a:prstGeom prst="rect">
            <a:avLst/>
          </a:prstGeom>
        </p:spPr>
      </p:pic>
    </p:spTree>
    <p:extLst>
      <p:ext uri="{BB962C8B-B14F-4D97-AF65-F5344CB8AC3E}">
        <p14:creationId xmlns:p14="http://schemas.microsoft.com/office/powerpoint/2010/main" val="2525479140"/>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74" r:id="rId4"/>
    <p:sldLayoutId id="2147483663" r:id="rId5"/>
    <p:sldLayoutId id="2147483673" r:id="rId6"/>
    <p:sldLayoutId id="2147483666" r:id="rId7"/>
    <p:sldLayoutId id="2147483667" r:id="rId8"/>
    <p:sldLayoutId id="2147483676" r:id="rId9"/>
    <p:sldLayoutId id="2147483677" r:id="rId10"/>
    <p:sldLayoutId id="2147483679" r:id="rId11"/>
    <p:sldLayoutId id="2147483680" r:id="rId12"/>
    <p:sldLayoutId id="2147483681" r:id="rId13"/>
  </p:sldLayoutIdLst>
  <p:txStyles>
    <p:titleStyle>
      <a:lvl1pPr algn="l" defTabSz="914400" rtl="0" eaLnBrk="1" latinLnBrk="0" hangingPunct="1">
        <a:lnSpc>
          <a:spcPct val="90000"/>
        </a:lnSpc>
        <a:spcBef>
          <a:spcPct val="0"/>
        </a:spcBef>
        <a:buNone/>
        <a:defRPr sz="3200" b="1" i="0" kern="1200">
          <a:solidFill>
            <a:schemeClr val="tx1"/>
          </a:solidFill>
          <a:latin typeface="Red Hat Display" panose="02010303040201060303" pitchFamily="2" charset="0"/>
          <a:ea typeface="Red Hat Display" panose="02010303040201060303" pitchFamily="2" charset="0"/>
          <a:cs typeface="Red Hat Display" panose="02010303040201060303" pitchFamily="2" charset="0"/>
        </a:defRPr>
      </a:lvl1pPr>
    </p:titleStyle>
    <p:bodyStyle>
      <a:lvl1pPr marL="176213" indent="-176213" algn="l" defTabSz="914400" rtl="0" eaLnBrk="1" latinLnBrk="0" hangingPunct="1">
        <a:lnSpc>
          <a:spcPct val="90000"/>
        </a:lnSpc>
        <a:spcBef>
          <a:spcPts val="1000"/>
        </a:spcBef>
        <a:buClr>
          <a:schemeClr val="accent1"/>
        </a:buClr>
        <a:buSzPct val="90000"/>
        <a:buFont typeface="Arial" panose="020B0604020202020204" pitchFamily="34" charset="0"/>
        <a:buChar char="•"/>
        <a:tabLst/>
        <a:defRPr sz="2600"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1pPr>
      <a:lvl2pPr marL="635000" indent="-177800" algn="l" defTabSz="914400" rtl="0" eaLnBrk="1" latinLnBrk="0" hangingPunct="1">
        <a:lnSpc>
          <a:spcPct val="90000"/>
        </a:lnSpc>
        <a:spcBef>
          <a:spcPts val="500"/>
        </a:spcBef>
        <a:buFont typeface="Arial" panose="020B0604020202020204" pitchFamily="34" charset="0"/>
        <a:buChar char="•"/>
        <a:tabLst/>
        <a:defRPr sz="2100"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1092200" indent="-177800" algn="l" defTabSz="914400" rtl="0" eaLnBrk="1" latinLnBrk="0" hangingPunct="1">
        <a:lnSpc>
          <a:spcPct val="90000"/>
        </a:lnSpc>
        <a:spcBef>
          <a:spcPts val="500"/>
        </a:spcBef>
        <a:buFont typeface="Arial" panose="020B0604020202020204" pitchFamily="34" charset="0"/>
        <a:buChar char="•"/>
        <a:tabLst/>
        <a:defRPr sz="2000"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543050" indent="-171450" algn="l" defTabSz="914400" rtl="0" eaLnBrk="1" latinLnBrk="0" hangingPunct="1">
        <a:lnSpc>
          <a:spcPct val="90000"/>
        </a:lnSpc>
        <a:spcBef>
          <a:spcPts val="500"/>
        </a:spcBef>
        <a:buFont typeface="Arial" panose="020B0604020202020204" pitchFamily="34" charset="0"/>
        <a:buChar char="•"/>
        <a:tabLst/>
        <a:defRPr sz="1800"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2001838" indent="-173038" algn="l" defTabSz="914400" rtl="0" eaLnBrk="1" latinLnBrk="0" hangingPunct="1">
        <a:lnSpc>
          <a:spcPct val="90000"/>
        </a:lnSpc>
        <a:spcBef>
          <a:spcPts val="500"/>
        </a:spcBef>
        <a:buFont typeface="Arial" panose="020B0604020202020204" pitchFamily="34" charset="0"/>
        <a:buChar char="•"/>
        <a:tabLst/>
        <a:defRPr sz="1800"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2" userDrawn="1">
          <p15:clr>
            <a:srgbClr val="F26B43"/>
          </p15:clr>
        </p15:guide>
        <p15:guide id="2" pos="72" userDrawn="1">
          <p15:clr>
            <a:srgbClr val="F26B43"/>
          </p15:clr>
        </p15:guide>
        <p15:guide id="3" pos="7608" userDrawn="1">
          <p15:clr>
            <a:srgbClr val="F26B43"/>
          </p15:clr>
        </p15:guide>
        <p15:guide id="4" pos="312" userDrawn="1">
          <p15:clr>
            <a:srgbClr val="F26B43"/>
          </p15:clr>
        </p15:guide>
        <p15:guide id="5" pos="7248" userDrawn="1">
          <p15:clr>
            <a:srgbClr val="F26B43"/>
          </p15:clr>
        </p15:guide>
        <p15:guide id="6" orient="horz" pos="4248" userDrawn="1">
          <p15:clr>
            <a:srgbClr val="F26B43"/>
          </p15:clr>
        </p15:guide>
        <p15:guide id="7" orient="horz" pos="288" userDrawn="1">
          <p15:clr>
            <a:srgbClr val="F26B43"/>
          </p15:clr>
        </p15:guide>
        <p15:guide id="8" orient="horz" pos="960" userDrawn="1">
          <p15:clr>
            <a:srgbClr val="F26B43"/>
          </p15:clr>
        </p15:guide>
        <p15:guide id="9" pos="7032" userDrawn="1">
          <p15:clr>
            <a:srgbClr val="F26B43"/>
          </p15:clr>
        </p15:guide>
        <p15:guide id="10" pos="936" userDrawn="1">
          <p15:clr>
            <a:srgbClr val="F26B43"/>
          </p15:clr>
        </p15:guide>
        <p15:guide id="11" orient="horz" pos="1152" userDrawn="1">
          <p15:clr>
            <a:srgbClr val="F26B43"/>
          </p15:clr>
        </p15:guide>
        <p15:guide id="12" orient="horz" pos="39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hyperlink" Target="https://crj2002.shinyapps.io/shiny_app/"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297C0B-4763-30D7-E66D-507188FF5EFA}"/>
              </a:ext>
            </a:extLst>
          </p:cNvPr>
          <p:cNvSpPr>
            <a:spLocks noGrp="1"/>
          </p:cNvSpPr>
          <p:nvPr>
            <p:ph type="title"/>
          </p:nvPr>
        </p:nvSpPr>
        <p:spPr/>
        <p:txBody>
          <a:bodyPr/>
          <a:lstStyle/>
          <a:p>
            <a:r>
              <a:rPr lang="en-US" dirty="0"/>
              <a:t>Body fat data </a:t>
            </a:r>
          </a:p>
        </p:txBody>
      </p:sp>
      <p:sp>
        <p:nvSpPr>
          <p:cNvPr id="2" name="Text Placeholder 1">
            <a:extLst>
              <a:ext uri="{FF2B5EF4-FFF2-40B4-BE49-F238E27FC236}">
                <a16:creationId xmlns:a16="http://schemas.microsoft.com/office/drawing/2014/main" id="{FA512310-CD8C-22A8-3B35-C24D5EAE98EC}"/>
              </a:ext>
            </a:extLst>
          </p:cNvPr>
          <p:cNvSpPr>
            <a:spLocks noGrp="1"/>
          </p:cNvSpPr>
          <p:nvPr>
            <p:ph type="body" sz="quarter" idx="12"/>
          </p:nvPr>
        </p:nvSpPr>
        <p:spPr/>
        <p:txBody>
          <a:bodyPr/>
          <a:lstStyle/>
          <a:p>
            <a:r>
              <a:rPr lang="en-US" dirty="0"/>
              <a:t>Group 7</a:t>
            </a:r>
          </a:p>
          <a:p>
            <a:endParaRPr lang="en-US" dirty="0"/>
          </a:p>
        </p:txBody>
      </p:sp>
      <p:sp>
        <p:nvSpPr>
          <p:cNvPr id="3" name="Text Placeholder 2">
            <a:extLst>
              <a:ext uri="{FF2B5EF4-FFF2-40B4-BE49-F238E27FC236}">
                <a16:creationId xmlns:a16="http://schemas.microsoft.com/office/drawing/2014/main" id="{B5E0781E-1943-2597-D18E-0E33F14C5675}"/>
              </a:ext>
            </a:extLst>
          </p:cNvPr>
          <p:cNvSpPr>
            <a:spLocks noGrp="1"/>
          </p:cNvSpPr>
          <p:nvPr>
            <p:ph type="body" sz="quarter" idx="13"/>
          </p:nvPr>
        </p:nvSpPr>
        <p:spPr/>
        <p:txBody>
          <a:bodyPr/>
          <a:lstStyle/>
          <a:p>
            <a:r>
              <a:rPr lang="en-US" dirty="0" err="1"/>
              <a:t>Ruijing</a:t>
            </a:r>
            <a:r>
              <a:rPr lang="en-US" dirty="0"/>
              <a:t> </a:t>
            </a:r>
            <a:r>
              <a:rPr lang="en-US" dirty="0" err="1"/>
              <a:t>Chen,Tianyu</a:t>
            </a:r>
            <a:r>
              <a:rPr lang="en-US" dirty="0"/>
              <a:t> Yao,</a:t>
            </a:r>
            <a:r>
              <a:rPr lang="en-US" altLang="zh-CN" dirty="0"/>
              <a:t> </a:t>
            </a:r>
            <a:r>
              <a:rPr lang="en-US" altLang="zh-CN" dirty="0" err="1"/>
              <a:t>Kangxin</a:t>
            </a:r>
            <a:r>
              <a:rPr lang="en-US" altLang="zh-CN" dirty="0"/>
              <a:t> Zheng</a:t>
            </a:r>
            <a:endParaRPr lang="en-US" dirty="0"/>
          </a:p>
        </p:txBody>
      </p:sp>
    </p:spTree>
    <p:extLst>
      <p:ext uri="{BB962C8B-B14F-4D97-AF65-F5344CB8AC3E}">
        <p14:creationId xmlns:p14="http://schemas.microsoft.com/office/powerpoint/2010/main" val="1487772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133B39-E118-6CED-B3FA-68E4041C1D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25AD23-5DF6-F0AC-ECF2-E29617C32C2A}"/>
              </a:ext>
            </a:extLst>
          </p:cNvPr>
          <p:cNvSpPr>
            <a:spLocks noGrp="1"/>
          </p:cNvSpPr>
          <p:nvPr>
            <p:ph type="title"/>
          </p:nvPr>
        </p:nvSpPr>
        <p:spPr>
          <a:xfrm>
            <a:off x="495300" y="457200"/>
            <a:ext cx="10668000" cy="1066800"/>
          </a:xfrm>
        </p:spPr>
        <p:txBody>
          <a:bodyPr anchor="b">
            <a:normAutofit/>
          </a:bodyPr>
          <a:lstStyle/>
          <a:p>
            <a:r>
              <a:rPr lang="en-US" altLang="zh-CN" dirty="0"/>
              <a:t>Selection</a:t>
            </a:r>
            <a:r>
              <a:rPr lang="zh-CN" altLang="en-US" dirty="0"/>
              <a:t> </a:t>
            </a:r>
            <a:r>
              <a:rPr lang="en-US" altLang="zh-CN" dirty="0"/>
              <a:t>Criterion</a:t>
            </a:r>
            <a:endParaRPr lang="en-US" dirty="0"/>
          </a:p>
        </p:txBody>
      </p:sp>
      <p:sp>
        <p:nvSpPr>
          <p:cNvPr id="12" name="Text Placeholder 3">
            <a:extLst>
              <a:ext uri="{FF2B5EF4-FFF2-40B4-BE49-F238E27FC236}">
                <a16:creationId xmlns:a16="http://schemas.microsoft.com/office/drawing/2014/main" id="{B4EE44A9-86A5-5061-D1B4-EE42A8724E82}"/>
              </a:ext>
            </a:extLst>
          </p:cNvPr>
          <p:cNvSpPr>
            <a:spLocks noGrp="1"/>
          </p:cNvSpPr>
          <p:nvPr>
            <p:ph type="body" sz="quarter" idx="14"/>
          </p:nvPr>
        </p:nvSpPr>
        <p:spPr>
          <a:xfrm>
            <a:off x="0" y="6498293"/>
            <a:ext cx="6697346" cy="352084"/>
          </a:xfrm>
        </p:spPr>
        <p:txBody>
          <a:bodyPr/>
          <a:lstStyle/>
          <a:p>
            <a:endParaRPr lang="en-US"/>
          </a:p>
        </p:txBody>
      </p:sp>
      <p:graphicFrame>
        <p:nvGraphicFramePr>
          <p:cNvPr id="6" name="Content Placeholder 2">
            <a:extLst>
              <a:ext uri="{FF2B5EF4-FFF2-40B4-BE49-F238E27FC236}">
                <a16:creationId xmlns:a16="http://schemas.microsoft.com/office/drawing/2014/main" id="{B1ECD47C-6829-50F3-2E4C-FFB66ACAE03D}"/>
              </a:ext>
            </a:extLst>
          </p:cNvPr>
          <p:cNvGraphicFramePr>
            <a:graphicFrameLocks noGrp="1"/>
          </p:cNvGraphicFramePr>
          <p:nvPr>
            <p:ph sz="quarter" idx="15"/>
            <p:extLst>
              <p:ext uri="{D42A27DB-BD31-4B8C-83A1-F6EECF244321}">
                <p14:modId xmlns:p14="http://schemas.microsoft.com/office/powerpoint/2010/main" val="2155025843"/>
              </p:ext>
            </p:extLst>
          </p:nvPr>
        </p:nvGraphicFramePr>
        <p:xfrm>
          <a:off x="1453752" y="990600"/>
          <a:ext cx="9284495" cy="57160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1889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2D513A-B46C-2029-42BF-62A1EAB7E47C}"/>
            </a:ext>
          </a:extLst>
        </p:cNvPr>
        <p:cNvGrpSpPr/>
        <p:nvPr/>
      </p:nvGrpSpPr>
      <p:grpSpPr>
        <a:xfrm>
          <a:off x="0" y="0"/>
          <a:ext cx="0" cy="0"/>
          <a:chOff x="0" y="0"/>
          <a:chExt cx="0" cy="0"/>
        </a:xfrm>
      </p:grpSpPr>
      <p:sp>
        <p:nvSpPr>
          <p:cNvPr id="18" name="Title 1">
            <a:extLst>
              <a:ext uri="{FF2B5EF4-FFF2-40B4-BE49-F238E27FC236}">
                <a16:creationId xmlns:a16="http://schemas.microsoft.com/office/drawing/2014/main" id="{11A2A29D-126F-7609-1EA2-E340BB9E335A}"/>
              </a:ext>
            </a:extLst>
          </p:cNvPr>
          <p:cNvSpPr>
            <a:spLocks noGrp="1"/>
          </p:cNvSpPr>
          <p:nvPr>
            <p:ph type="title"/>
          </p:nvPr>
        </p:nvSpPr>
        <p:spPr>
          <a:xfrm>
            <a:off x="495300" y="457200"/>
            <a:ext cx="10668000" cy="1066800"/>
          </a:xfrm>
        </p:spPr>
        <p:txBody>
          <a:bodyPr/>
          <a:lstStyle/>
          <a:p>
            <a:r>
              <a:rPr lang="en-US" altLang="zh-CN" dirty="0"/>
              <a:t>Accuracy</a:t>
            </a:r>
            <a:r>
              <a:rPr lang="zh-CN" altLang="en-US" dirty="0"/>
              <a:t> </a:t>
            </a:r>
            <a:r>
              <a:rPr lang="en-US" altLang="zh-CN" dirty="0"/>
              <a:t>vs.</a:t>
            </a:r>
            <a:r>
              <a:rPr lang="zh-CN" altLang="en-US" dirty="0"/>
              <a:t> </a:t>
            </a:r>
            <a:r>
              <a:rPr lang="en-US" altLang="zh-CN" dirty="0"/>
              <a:t>Simplicity– all</a:t>
            </a:r>
            <a:r>
              <a:rPr lang="zh-CN" altLang="en-US" dirty="0"/>
              <a:t> </a:t>
            </a:r>
            <a:r>
              <a:rPr lang="en-US" altLang="zh-CN" dirty="0"/>
              <a:t>subsets</a:t>
            </a:r>
            <a:r>
              <a:rPr lang="zh-CN" altLang="en-US" dirty="0"/>
              <a:t> </a:t>
            </a:r>
            <a:r>
              <a:rPr lang="en-US" altLang="zh-CN" dirty="0"/>
              <a:t>of</a:t>
            </a:r>
            <a:r>
              <a:rPr lang="zh-CN" altLang="en-US" dirty="0"/>
              <a:t> </a:t>
            </a:r>
            <a:r>
              <a:rPr lang="en-US" altLang="zh-CN" dirty="0"/>
              <a:t>regression</a:t>
            </a:r>
            <a:endParaRPr lang="en-US" dirty="0"/>
          </a:p>
        </p:txBody>
      </p:sp>
      <p:sp>
        <p:nvSpPr>
          <p:cNvPr id="20" name="Text Placeholder 3">
            <a:extLst>
              <a:ext uri="{FF2B5EF4-FFF2-40B4-BE49-F238E27FC236}">
                <a16:creationId xmlns:a16="http://schemas.microsoft.com/office/drawing/2014/main" id="{F941AE7B-CA10-0C92-8716-ED01AE1CC4C8}"/>
              </a:ext>
            </a:extLst>
          </p:cNvPr>
          <p:cNvSpPr>
            <a:spLocks noGrp="1"/>
          </p:cNvSpPr>
          <p:nvPr>
            <p:ph type="body" sz="quarter" idx="14"/>
          </p:nvPr>
        </p:nvSpPr>
        <p:spPr>
          <a:xfrm>
            <a:off x="0" y="6498293"/>
            <a:ext cx="6697346" cy="352084"/>
          </a:xfrm>
        </p:spPr>
        <p:txBody>
          <a:bodyPr/>
          <a:lstStyle/>
          <a:p>
            <a:endParaRPr lang="en-US"/>
          </a:p>
        </p:txBody>
      </p:sp>
      <p:graphicFrame>
        <p:nvGraphicFramePr>
          <p:cNvPr id="6" name="Content Placeholder 3">
            <a:extLst>
              <a:ext uri="{FF2B5EF4-FFF2-40B4-BE49-F238E27FC236}">
                <a16:creationId xmlns:a16="http://schemas.microsoft.com/office/drawing/2014/main" id="{6D124B9F-D96B-B431-7457-A709AA059C21}"/>
              </a:ext>
            </a:extLst>
          </p:cNvPr>
          <p:cNvGraphicFramePr>
            <a:graphicFrameLocks/>
          </p:cNvGraphicFramePr>
          <p:nvPr>
            <p:extLst>
              <p:ext uri="{D42A27DB-BD31-4B8C-83A1-F6EECF244321}">
                <p14:modId xmlns:p14="http://schemas.microsoft.com/office/powerpoint/2010/main" val="2077374394"/>
              </p:ext>
            </p:extLst>
          </p:nvPr>
        </p:nvGraphicFramePr>
        <p:xfrm>
          <a:off x="823912" y="1768125"/>
          <a:ext cx="10544176" cy="4632675"/>
        </p:xfrm>
        <a:graphic>
          <a:graphicData uri="http://schemas.openxmlformats.org/drawingml/2006/table">
            <a:tbl>
              <a:tblPr firstRow="1" bandRow="1">
                <a:tableStyleId>{3B4B98B0-60AC-42C2-AFA5-B58CD77FA1E5}</a:tableStyleId>
              </a:tblPr>
              <a:tblGrid>
                <a:gridCol w="863960">
                  <a:extLst>
                    <a:ext uri="{9D8B030D-6E8A-4147-A177-3AD203B41FA5}">
                      <a16:colId xmlns:a16="http://schemas.microsoft.com/office/drawing/2014/main" val="674912643"/>
                    </a:ext>
                  </a:extLst>
                </a:gridCol>
                <a:gridCol w="6412033">
                  <a:extLst>
                    <a:ext uri="{9D8B030D-6E8A-4147-A177-3AD203B41FA5}">
                      <a16:colId xmlns:a16="http://schemas.microsoft.com/office/drawing/2014/main" val="144999738"/>
                    </a:ext>
                  </a:extLst>
                </a:gridCol>
                <a:gridCol w="1754152">
                  <a:extLst>
                    <a:ext uri="{9D8B030D-6E8A-4147-A177-3AD203B41FA5}">
                      <a16:colId xmlns:a16="http://schemas.microsoft.com/office/drawing/2014/main" val="1699990857"/>
                    </a:ext>
                  </a:extLst>
                </a:gridCol>
                <a:gridCol w="1514031">
                  <a:extLst>
                    <a:ext uri="{9D8B030D-6E8A-4147-A177-3AD203B41FA5}">
                      <a16:colId xmlns:a16="http://schemas.microsoft.com/office/drawing/2014/main" val="2719226269"/>
                    </a:ext>
                  </a:extLst>
                </a:gridCol>
              </a:tblGrid>
              <a:tr h="1292556">
                <a:tc>
                  <a:txBody>
                    <a:bodyPr/>
                    <a:lstStyle/>
                    <a:p>
                      <a:r>
                        <a:rPr lang="en-US" sz="2000"/>
                        <a:t>No.</a:t>
                      </a:r>
                    </a:p>
                  </a:txBody>
                  <a:tcPr marL="77190" marR="77190" marT="38595" marB="38595"/>
                </a:tc>
                <a:tc>
                  <a:txBody>
                    <a:bodyPr/>
                    <a:lstStyle/>
                    <a:p>
                      <a:r>
                        <a:rPr lang="en-US" sz="2000"/>
                        <a:t>Model </a:t>
                      </a:r>
                    </a:p>
                  </a:txBody>
                  <a:tcPr marL="77190" marR="77190" marT="38595" marB="38595"/>
                </a:tc>
                <a:tc>
                  <a:txBody>
                    <a:bodyPr/>
                    <a:lstStyle/>
                    <a:p>
                      <a:r>
                        <a:rPr lang="en-US" sz="2000" dirty="0"/>
                        <a:t>Accuracy </a:t>
                      </a:r>
                    </a:p>
                    <a:p>
                      <a:r>
                        <a:rPr lang="en-US" sz="2000" dirty="0"/>
                        <a:t>(Adjusted R-Squared)</a:t>
                      </a:r>
                    </a:p>
                  </a:txBody>
                  <a:tcPr marL="77190" marR="77190" marT="38595" marB="38595"/>
                </a:tc>
                <a:tc>
                  <a:txBody>
                    <a:bodyPr/>
                    <a:lstStyle/>
                    <a:p>
                      <a:r>
                        <a:rPr lang="en-US" sz="2000"/>
                        <a:t>Simplicity</a:t>
                      </a:r>
                    </a:p>
                    <a:p>
                      <a:r>
                        <a:rPr lang="en-US" sz="2000"/>
                        <a:t>(# of predictors)</a:t>
                      </a:r>
                    </a:p>
                  </a:txBody>
                  <a:tcPr marL="77190" marR="77190" marT="38595" marB="38595"/>
                </a:tc>
                <a:extLst>
                  <a:ext uri="{0D108BD9-81ED-4DB2-BD59-A6C34878D82A}">
                    <a16:rowId xmlns:a16="http://schemas.microsoft.com/office/drawing/2014/main" val="2280913666"/>
                  </a:ext>
                </a:extLst>
              </a:tr>
              <a:tr h="348583">
                <a:tc>
                  <a:txBody>
                    <a:bodyPr/>
                    <a:lstStyle/>
                    <a:p>
                      <a:r>
                        <a:rPr lang="en-US" sz="2000"/>
                        <a:t>1</a:t>
                      </a:r>
                    </a:p>
                  </a:txBody>
                  <a:tcPr marL="77190" marR="77190" marT="38595" marB="38595"/>
                </a:tc>
                <a:tc>
                  <a:txBody>
                    <a:bodyPr/>
                    <a:lstStyle/>
                    <a:p>
                      <a:r>
                        <a:rPr lang="en-US" sz="2000" dirty="0"/>
                        <a:t>Y ~ ABDOMEN</a:t>
                      </a:r>
                    </a:p>
                  </a:txBody>
                  <a:tcPr marL="77190" marR="77190" marT="38595" marB="38595"/>
                </a:tc>
                <a:tc>
                  <a:txBody>
                    <a:bodyPr/>
                    <a:lstStyle/>
                    <a:p>
                      <a:r>
                        <a:rPr lang="en-US" sz="2000"/>
                        <a:t>0.6</a:t>
                      </a:r>
                      <a:r>
                        <a:rPr lang="en-US" altLang="zh-CN" sz="2000"/>
                        <a:t>6</a:t>
                      </a:r>
                      <a:endParaRPr lang="en-US" sz="2000"/>
                    </a:p>
                  </a:txBody>
                  <a:tcPr marL="77190" marR="77190" marT="38595" marB="38595"/>
                </a:tc>
                <a:tc>
                  <a:txBody>
                    <a:bodyPr/>
                    <a:lstStyle/>
                    <a:p>
                      <a:r>
                        <a:rPr lang="en-US" sz="2000"/>
                        <a:t>1</a:t>
                      </a:r>
                    </a:p>
                  </a:txBody>
                  <a:tcPr marL="77190" marR="77190" marT="38595" marB="38595"/>
                </a:tc>
                <a:extLst>
                  <a:ext uri="{0D108BD9-81ED-4DB2-BD59-A6C34878D82A}">
                    <a16:rowId xmlns:a16="http://schemas.microsoft.com/office/drawing/2014/main" val="1034378473"/>
                  </a:ext>
                </a:extLst>
              </a:tr>
              <a:tr h="348583">
                <a:tc>
                  <a:txBody>
                    <a:bodyPr/>
                    <a:lstStyle/>
                    <a:p>
                      <a:r>
                        <a:rPr lang="en-US" sz="2000"/>
                        <a:t>2</a:t>
                      </a:r>
                    </a:p>
                  </a:txBody>
                  <a:tcPr marL="77190" marR="77190" marT="38595" marB="38595"/>
                </a:tc>
                <a:tc>
                  <a:txBody>
                    <a:bodyPr/>
                    <a:lstStyle/>
                    <a:p>
                      <a:r>
                        <a:rPr lang="en-US" sz="2000"/>
                        <a:t>Y ~ WEIGHT+ABDOMEN</a:t>
                      </a:r>
                    </a:p>
                  </a:txBody>
                  <a:tcPr marL="77190" marR="77190" marT="38595" marB="38595"/>
                </a:tc>
                <a:tc>
                  <a:txBody>
                    <a:bodyPr/>
                    <a:lstStyle/>
                    <a:p>
                      <a:r>
                        <a:rPr lang="en-US" sz="2000"/>
                        <a:t>0.7</a:t>
                      </a:r>
                      <a:r>
                        <a:rPr lang="en-US" altLang="zh-CN" sz="2000"/>
                        <a:t>2</a:t>
                      </a:r>
                      <a:endParaRPr lang="en-US" sz="2000"/>
                    </a:p>
                  </a:txBody>
                  <a:tcPr marL="77190" marR="77190" marT="38595" marB="38595"/>
                </a:tc>
                <a:tc>
                  <a:txBody>
                    <a:bodyPr/>
                    <a:lstStyle/>
                    <a:p>
                      <a:r>
                        <a:rPr lang="en-US" sz="2000"/>
                        <a:t>2</a:t>
                      </a:r>
                    </a:p>
                  </a:txBody>
                  <a:tcPr marL="77190" marR="77190" marT="38595" marB="38595"/>
                </a:tc>
                <a:extLst>
                  <a:ext uri="{0D108BD9-81ED-4DB2-BD59-A6C34878D82A}">
                    <a16:rowId xmlns:a16="http://schemas.microsoft.com/office/drawing/2014/main" val="4097802623"/>
                  </a:ext>
                </a:extLst>
              </a:tr>
              <a:tr h="348583">
                <a:tc>
                  <a:txBody>
                    <a:bodyPr/>
                    <a:lstStyle/>
                    <a:p>
                      <a:r>
                        <a:rPr lang="en-US" sz="2000"/>
                        <a:t>3</a:t>
                      </a:r>
                    </a:p>
                  </a:txBody>
                  <a:tcPr marL="77190" marR="77190" marT="38595" marB="38595"/>
                </a:tc>
                <a:tc>
                  <a:txBody>
                    <a:bodyPr/>
                    <a:lstStyle/>
                    <a:p>
                      <a:r>
                        <a:rPr lang="en-US" sz="2000"/>
                        <a:t>Y ~</a:t>
                      </a:r>
                      <a:r>
                        <a:rPr lang="en-US" altLang="zh-CN" sz="2000"/>
                        <a:t>WEIGHT+ABDOMEN+WRIST</a:t>
                      </a:r>
                      <a:endParaRPr lang="en-US" sz="2000"/>
                    </a:p>
                  </a:txBody>
                  <a:tcPr marL="77190" marR="77190" marT="38595" marB="38595"/>
                </a:tc>
                <a:tc>
                  <a:txBody>
                    <a:bodyPr/>
                    <a:lstStyle/>
                    <a:p>
                      <a:r>
                        <a:rPr lang="en-US" sz="2000"/>
                        <a:t>0.7</a:t>
                      </a:r>
                      <a:r>
                        <a:rPr lang="en-US" altLang="zh-CN" sz="2000"/>
                        <a:t>3</a:t>
                      </a:r>
                      <a:endParaRPr lang="en-US" sz="2000"/>
                    </a:p>
                  </a:txBody>
                  <a:tcPr marL="77190" marR="77190" marT="38595" marB="38595"/>
                </a:tc>
                <a:tc>
                  <a:txBody>
                    <a:bodyPr/>
                    <a:lstStyle/>
                    <a:p>
                      <a:r>
                        <a:rPr lang="en-US" sz="2000"/>
                        <a:t>3</a:t>
                      </a:r>
                    </a:p>
                  </a:txBody>
                  <a:tcPr marL="77190" marR="77190" marT="38595" marB="38595"/>
                </a:tc>
                <a:extLst>
                  <a:ext uri="{0D108BD9-81ED-4DB2-BD59-A6C34878D82A}">
                    <a16:rowId xmlns:a16="http://schemas.microsoft.com/office/drawing/2014/main" val="1910055155"/>
                  </a:ext>
                </a:extLst>
              </a:tr>
              <a:tr h="584576">
                <a:tc>
                  <a:txBody>
                    <a:bodyPr/>
                    <a:lstStyle/>
                    <a:p>
                      <a:r>
                        <a:rPr lang="en-US" sz="2000"/>
                        <a:t>4</a:t>
                      </a:r>
                    </a:p>
                  </a:txBody>
                  <a:tcPr marL="77190" marR="77190" marT="38595" marB="3859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Y~</a:t>
                      </a:r>
                      <a:r>
                        <a:rPr lang="en-US" altLang="zh-CN" sz="2000"/>
                        <a:t>WEIGHT+ABDOMEN+WRIST+FOREARM</a:t>
                      </a:r>
                    </a:p>
                    <a:p>
                      <a:endParaRPr lang="en-US" sz="2000"/>
                    </a:p>
                  </a:txBody>
                  <a:tcPr marL="77190" marR="77190" marT="38595" marB="38595"/>
                </a:tc>
                <a:tc>
                  <a:txBody>
                    <a:bodyPr/>
                    <a:lstStyle/>
                    <a:p>
                      <a:r>
                        <a:rPr lang="en-US" sz="2000"/>
                        <a:t>0.74</a:t>
                      </a:r>
                    </a:p>
                  </a:txBody>
                  <a:tcPr marL="77190" marR="77190" marT="38595" marB="38595"/>
                </a:tc>
                <a:tc>
                  <a:txBody>
                    <a:bodyPr/>
                    <a:lstStyle/>
                    <a:p>
                      <a:r>
                        <a:rPr lang="en-US" sz="2000"/>
                        <a:t>4</a:t>
                      </a:r>
                    </a:p>
                  </a:txBody>
                  <a:tcPr marL="77190" marR="77190" marT="38595" marB="38595"/>
                </a:tc>
                <a:extLst>
                  <a:ext uri="{0D108BD9-81ED-4DB2-BD59-A6C34878D82A}">
                    <a16:rowId xmlns:a16="http://schemas.microsoft.com/office/drawing/2014/main" val="3636776865"/>
                  </a:ext>
                </a:extLst>
              </a:tr>
              <a:tr h="584576">
                <a:tc>
                  <a:txBody>
                    <a:bodyPr/>
                    <a:lstStyle/>
                    <a:p>
                      <a:r>
                        <a:rPr lang="en-US" sz="2000"/>
                        <a:t>5</a:t>
                      </a:r>
                    </a:p>
                  </a:txBody>
                  <a:tcPr marL="77190" marR="77190" marT="38595" marB="38595"/>
                </a:tc>
                <a:tc>
                  <a:txBody>
                    <a:bodyPr/>
                    <a:lstStyle/>
                    <a:p>
                      <a:r>
                        <a:rPr lang="en-US" sz="2000"/>
                        <a:t>Y~</a:t>
                      </a:r>
                      <a:r>
                        <a:rPr lang="en-US" altLang="zh-CN" sz="2000"/>
                        <a:t>WEIGHT+ABDOMEN+WRIST+FOREARM+NECK</a:t>
                      </a:r>
                      <a:endParaRPr lang="en-US" sz="2000"/>
                    </a:p>
                  </a:txBody>
                  <a:tcPr marL="77190" marR="77190" marT="38595" marB="38595"/>
                </a:tc>
                <a:tc>
                  <a:txBody>
                    <a:bodyPr/>
                    <a:lstStyle/>
                    <a:p>
                      <a:r>
                        <a:rPr lang="en-US" sz="2000"/>
                        <a:t>0.74</a:t>
                      </a:r>
                    </a:p>
                    <a:p>
                      <a:endParaRPr lang="en-US" sz="2000"/>
                    </a:p>
                  </a:txBody>
                  <a:tcPr marL="77190" marR="77190" marT="38595" marB="38595"/>
                </a:tc>
                <a:tc>
                  <a:txBody>
                    <a:bodyPr/>
                    <a:lstStyle/>
                    <a:p>
                      <a:r>
                        <a:rPr lang="en-US" sz="2000"/>
                        <a:t>5</a:t>
                      </a:r>
                    </a:p>
                  </a:txBody>
                  <a:tcPr marL="77190" marR="77190" marT="38595" marB="38595"/>
                </a:tc>
                <a:extLst>
                  <a:ext uri="{0D108BD9-81ED-4DB2-BD59-A6C34878D82A}">
                    <a16:rowId xmlns:a16="http://schemas.microsoft.com/office/drawing/2014/main" val="2976580777"/>
                  </a:ext>
                </a:extLst>
              </a:tr>
              <a:tr h="820569">
                <a:tc>
                  <a:txBody>
                    <a:bodyPr/>
                    <a:lstStyle/>
                    <a:p>
                      <a:r>
                        <a:rPr lang="en-US" sz="2000"/>
                        <a:t>6</a:t>
                      </a:r>
                    </a:p>
                  </a:txBody>
                  <a:tcPr marL="77190" marR="77190" marT="38595" marB="3859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a:t>Y~WEIGHT+ABDOMEN+WRIST+FOREARM+NECK+CHEST</a:t>
                      </a:r>
                    </a:p>
                    <a:p>
                      <a:endParaRPr lang="en-US" sz="2000"/>
                    </a:p>
                  </a:txBody>
                  <a:tcPr marL="77190" marR="77190" marT="38595" marB="38595"/>
                </a:tc>
                <a:tc>
                  <a:txBody>
                    <a:bodyPr/>
                    <a:lstStyle/>
                    <a:p>
                      <a:r>
                        <a:rPr lang="en-US" sz="2000"/>
                        <a:t>0.74</a:t>
                      </a:r>
                    </a:p>
                  </a:txBody>
                  <a:tcPr marL="77190" marR="77190" marT="38595" marB="38595"/>
                </a:tc>
                <a:tc>
                  <a:txBody>
                    <a:bodyPr/>
                    <a:lstStyle/>
                    <a:p>
                      <a:r>
                        <a:rPr lang="en-US" sz="2000" dirty="0"/>
                        <a:t>6</a:t>
                      </a:r>
                    </a:p>
                  </a:txBody>
                  <a:tcPr marL="77190" marR="77190" marT="38595" marB="38595"/>
                </a:tc>
                <a:extLst>
                  <a:ext uri="{0D108BD9-81ED-4DB2-BD59-A6C34878D82A}">
                    <a16:rowId xmlns:a16="http://schemas.microsoft.com/office/drawing/2014/main" val="3331104731"/>
                  </a:ext>
                </a:extLst>
              </a:tr>
            </a:tbl>
          </a:graphicData>
        </a:graphic>
      </p:graphicFrame>
    </p:spTree>
    <p:extLst>
      <p:ext uri="{BB962C8B-B14F-4D97-AF65-F5344CB8AC3E}">
        <p14:creationId xmlns:p14="http://schemas.microsoft.com/office/powerpoint/2010/main" val="1940571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63658-335D-DDB4-170D-6042BF0EA773}"/>
              </a:ext>
            </a:extLst>
          </p:cNvPr>
          <p:cNvSpPr>
            <a:spLocks noGrp="1"/>
          </p:cNvSpPr>
          <p:nvPr>
            <p:ph type="title"/>
          </p:nvPr>
        </p:nvSpPr>
        <p:spPr/>
        <p:txBody>
          <a:bodyPr/>
          <a:lstStyle/>
          <a:p>
            <a:r>
              <a:rPr lang="en-US" altLang="zh-CN" dirty="0"/>
              <a:t>Accuracy</a:t>
            </a:r>
            <a:r>
              <a:rPr lang="zh-CN" altLang="en-US" dirty="0"/>
              <a:t> </a:t>
            </a:r>
            <a:r>
              <a:rPr lang="en-US" altLang="zh-CN" dirty="0"/>
              <a:t>vs.</a:t>
            </a:r>
            <a:r>
              <a:rPr lang="zh-CN" altLang="en-US" dirty="0"/>
              <a:t> </a:t>
            </a:r>
            <a:r>
              <a:rPr lang="en-US" altLang="zh-CN" dirty="0"/>
              <a:t>Simplicity</a:t>
            </a:r>
            <a:endParaRPr kumimoji="1" lang="zh-CN" altLang="en-US" dirty="0"/>
          </a:p>
        </p:txBody>
      </p:sp>
      <p:sp>
        <p:nvSpPr>
          <p:cNvPr id="4" name="文本占位符 3">
            <a:extLst>
              <a:ext uri="{FF2B5EF4-FFF2-40B4-BE49-F238E27FC236}">
                <a16:creationId xmlns:a16="http://schemas.microsoft.com/office/drawing/2014/main" id="{E8D0FF8B-42B7-4E71-A93C-E4563CB7A7FB}"/>
              </a:ext>
            </a:extLst>
          </p:cNvPr>
          <p:cNvSpPr>
            <a:spLocks noGrp="1"/>
          </p:cNvSpPr>
          <p:nvPr>
            <p:ph type="body" sz="quarter" idx="14"/>
          </p:nvPr>
        </p:nvSpPr>
        <p:spPr/>
        <p:txBody>
          <a:bodyPr/>
          <a:lstStyle/>
          <a:p>
            <a:endParaRPr kumimoji="1" lang="zh-CN" altLang="en-US"/>
          </a:p>
        </p:txBody>
      </p:sp>
      <p:pic>
        <p:nvPicPr>
          <p:cNvPr id="14" name="内容占位符 13" descr="图表, 散点图&#10;&#10;描述已自动生成">
            <a:extLst>
              <a:ext uri="{FF2B5EF4-FFF2-40B4-BE49-F238E27FC236}">
                <a16:creationId xmlns:a16="http://schemas.microsoft.com/office/drawing/2014/main" id="{FEFDEEBC-63C2-ADDB-39D2-1752BE906A11}"/>
              </a:ext>
            </a:extLst>
          </p:cNvPr>
          <p:cNvPicPr>
            <a:picLocks noGrp="1" noChangeAspect="1"/>
          </p:cNvPicPr>
          <p:nvPr>
            <p:ph sz="quarter" idx="13"/>
          </p:nvPr>
        </p:nvPicPr>
        <p:blipFill>
          <a:blip r:embed="rId3"/>
          <a:stretch>
            <a:fillRect/>
          </a:stretch>
        </p:blipFill>
        <p:spPr>
          <a:xfrm>
            <a:off x="2718661" y="1839913"/>
            <a:ext cx="7211877" cy="4446587"/>
          </a:xfrm>
        </p:spPr>
      </p:pic>
    </p:spTree>
    <p:extLst>
      <p:ext uri="{BB962C8B-B14F-4D97-AF65-F5344CB8AC3E}">
        <p14:creationId xmlns:p14="http://schemas.microsoft.com/office/powerpoint/2010/main" val="2551613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D3769D0D-CBF3-0ADC-5B5C-BE78604E1C54}"/>
              </a:ext>
            </a:extLst>
          </p:cNvPr>
          <p:cNvSpPr>
            <a:spLocks noGrp="1"/>
          </p:cNvSpPr>
          <p:nvPr>
            <p:ph type="title"/>
          </p:nvPr>
        </p:nvSpPr>
        <p:spPr>
          <a:xfrm>
            <a:off x="495300" y="457200"/>
            <a:ext cx="10668000" cy="1066800"/>
          </a:xfrm>
        </p:spPr>
        <p:txBody>
          <a:bodyPr/>
          <a:lstStyle/>
          <a:p>
            <a:r>
              <a:rPr lang="en-US" altLang="zh-CN" dirty="0"/>
              <a:t>Robustness</a:t>
            </a:r>
            <a:endParaRPr lang="en-US" dirty="0"/>
          </a:p>
        </p:txBody>
      </p:sp>
      <p:sp>
        <p:nvSpPr>
          <p:cNvPr id="32" name="Text Placeholder 3">
            <a:extLst>
              <a:ext uri="{FF2B5EF4-FFF2-40B4-BE49-F238E27FC236}">
                <a16:creationId xmlns:a16="http://schemas.microsoft.com/office/drawing/2014/main" id="{394A5573-2D34-1EAE-4B39-1F11EFE73C31}"/>
              </a:ext>
            </a:extLst>
          </p:cNvPr>
          <p:cNvSpPr>
            <a:spLocks noGrp="1"/>
          </p:cNvSpPr>
          <p:nvPr>
            <p:ph type="body" sz="quarter" idx="14"/>
          </p:nvPr>
        </p:nvSpPr>
        <p:spPr>
          <a:xfrm>
            <a:off x="0" y="6498293"/>
            <a:ext cx="6697346" cy="352084"/>
          </a:xfrm>
        </p:spPr>
        <p:txBody>
          <a:bodyPr/>
          <a:lstStyle/>
          <a:p>
            <a:endParaRPr lang="en-US"/>
          </a:p>
        </p:txBody>
      </p:sp>
      <p:graphicFrame>
        <p:nvGraphicFramePr>
          <p:cNvPr id="6" name="Content Placeholder 3">
            <a:extLst>
              <a:ext uri="{FF2B5EF4-FFF2-40B4-BE49-F238E27FC236}">
                <a16:creationId xmlns:a16="http://schemas.microsoft.com/office/drawing/2014/main" id="{BD54C368-076D-AA2C-1B67-25CD9D8E9A88}"/>
              </a:ext>
            </a:extLst>
          </p:cNvPr>
          <p:cNvGraphicFramePr>
            <a:graphicFrameLocks/>
          </p:cNvGraphicFramePr>
          <p:nvPr>
            <p:extLst>
              <p:ext uri="{D42A27DB-BD31-4B8C-83A1-F6EECF244321}">
                <p14:modId xmlns:p14="http://schemas.microsoft.com/office/powerpoint/2010/main" val="3706316451"/>
              </p:ext>
            </p:extLst>
          </p:nvPr>
        </p:nvGraphicFramePr>
        <p:xfrm>
          <a:off x="1085849" y="1997842"/>
          <a:ext cx="8701087" cy="2862316"/>
        </p:xfrm>
        <a:graphic>
          <a:graphicData uri="http://schemas.openxmlformats.org/drawingml/2006/table">
            <a:tbl>
              <a:tblPr firstRow="1" bandRow="1">
                <a:tableStyleId>{3B4B98B0-60AC-42C2-AFA5-B58CD77FA1E5}</a:tableStyleId>
              </a:tblPr>
              <a:tblGrid>
                <a:gridCol w="828676">
                  <a:extLst>
                    <a:ext uri="{9D8B030D-6E8A-4147-A177-3AD203B41FA5}">
                      <a16:colId xmlns:a16="http://schemas.microsoft.com/office/drawing/2014/main" val="674912643"/>
                    </a:ext>
                  </a:extLst>
                </a:gridCol>
                <a:gridCol w="1343025">
                  <a:extLst>
                    <a:ext uri="{9D8B030D-6E8A-4147-A177-3AD203B41FA5}">
                      <a16:colId xmlns:a16="http://schemas.microsoft.com/office/drawing/2014/main" val="441196787"/>
                    </a:ext>
                  </a:extLst>
                </a:gridCol>
                <a:gridCol w="1324997">
                  <a:extLst>
                    <a:ext uri="{9D8B030D-6E8A-4147-A177-3AD203B41FA5}">
                      <a16:colId xmlns:a16="http://schemas.microsoft.com/office/drawing/2014/main" val="1699990857"/>
                    </a:ext>
                  </a:extLst>
                </a:gridCol>
                <a:gridCol w="1154724">
                  <a:extLst>
                    <a:ext uri="{9D8B030D-6E8A-4147-A177-3AD203B41FA5}">
                      <a16:colId xmlns:a16="http://schemas.microsoft.com/office/drawing/2014/main" val="2719226269"/>
                    </a:ext>
                  </a:extLst>
                </a:gridCol>
                <a:gridCol w="943295">
                  <a:extLst>
                    <a:ext uri="{9D8B030D-6E8A-4147-A177-3AD203B41FA5}">
                      <a16:colId xmlns:a16="http://schemas.microsoft.com/office/drawing/2014/main" val="1551614662"/>
                    </a:ext>
                  </a:extLst>
                </a:gridCol>
                <a:gridCol w="1414943">
                  <a:extLst>
                    <a:ext uri="{9D8B030D-6E8A-4147-A177-3AD203B41FA5}">
                      <a16:colId xmlns:a16="http://schemas.microsoft.com/office/drawing/2014/main" val="3212017400"/>
                    </a:ext>
                  </a:extLst>
                </a:gridCol>
                <a:gridCol w="780658">
                  <a:extLst>
                    <a:ext uri="{9D8B030D-6E8A-4147-A177-3AD203B41FA5}">
                      <a16:colId xmlns:a16="http://schemas.microsoft.com/office/drawing/2014/main" val="4121587594"/>
                    </a:ext>
                  </a:extLst>
                </a:gridCol>
                <a:gridCol w="910769">
                  <a:extLst>
                    <a:ext uri="{9D8B030D-6E8A-4147-A177-3AD203B41FA5}">
                      <a16:colId xmlns:a16="http://schemas.microsoft.com/office/drawing/2014/main" val="2271369007"/>
                    </a:ext>
                  </a:extLst>
                </a:gridCol>
              </a:tblGrid>
              <a:tr h="549368">
                <a:tc>
                  <a:txBody>
                    <a:bodyPr/>
                    <a:lstStyle/>
                    <a:p>
                      <a:r>
                        <a:rPr lang="en-US" sz="2000" dirty="0"/>
                        <a:t>Model</a:t>
                      </a:r>
                    </a:p>
                  </a:txBody>
                  <a:tcPr marL="47916" marR="47916" marT="23958" marB="23958"/>
                </a:tc>
                <a:tc>
                  <a:txBody>
                    <a:bodyPr/>
                    <a:lstStyle/>
                    <a:p>
                      <a:r>
                        <a:rPr lang="en-US" altLang="zh-CN" sz="2000"/>
                        <a:t>INTERCEPT</a:t>
                      </a:r>
                    </a:p>
                  </a:txBody>
                  <a:tcPr marL="47916" marR="47916" marT="23958" marB="23958"/>
                </a:tc>
                <a:tc>
                  <a:txBody>
                    <a:bodyPr/>
                    <a:lstStyle/>
                    <a:p>
                      <a:r>
                        <a:rPr lang="en-US" altLang="zh-CN" sz="2000" dirty="0"/>
                        <a:t>ABDOMEN</a:t>
                      </a:r>
                    </a:p>
                  </a:txBody>
                  <a:tcPr marL="47916" marR="47916" marT="23958" marB="23958"/>
                </a:tc>
                <a:tc>
                  <a:txBody>
                    <a:bodyPr/>
                    <a:lstStyle/>
                    <a:p>
                      <a:r>
                        <a:rPr lang="en-US" altLang="zh-CN" sz="2000" dirty="0"/>
                        <a:t>WEIGHT</a:t>
                      </a:r>
                    </a:p>
                  </a:txBody>
                  <a:tcPr marL="47916" marR="47916" marT="23958" marB="23958">
                    <a:lnR w="38100" cap="flat" cmpd="sng" algn="ctr">
                      <a:solidFill>
                        <a:schemeClr val="accent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202020"/>
                          </a:solidFill>
                          <a:effectLst/>
                          <a:uLnTx/>
                          <a:uFillTx/>
                          <a:latin typeface="Calibri" panose="020F0502020204030204"/>
                          <a:ea typeface="等线" panose="02010600030101010101" pitchFamily="2" charset="-122"/>
                          <a:cs typeface="+mn-cs"/>
                        </a:rPr>
                        <a:t>WRIST</a:t>
                      </a:r>
                    </a:p>
                  </a:txBody>
                  <a:tcPr marL="47916" marR="47916" marT="23958" marB="23958">
                    <a:lnL w="38100" cap="flat" cmpd="sng" algn="ctr">
                      <a:solidFill>
                        <a:schemeClr val="accent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202020"/>
                          </a:solidFill>
                          <a:effectLst/>
                          <a:uLnTx/>
                          <a:uFillTx/>
                          <a:latin typeface="Calibri" panose="020F0502020204030204"/>
                          <a:ea typeface="等线" panose="02010600030101010101" pitchFamily="2" charset="-122"/>
                          <a:cs typeface="+mn-cs"/>
                        </a:rPr>
                        <a:t>FOREARM</a:t>
                      </a:r>
                    </a:p>
                  </a:txBody>
                  <a:tcPr marL="47916" marR="47916" marT="23958" marB="2395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202020"/>
                          </a:solidFill>
                          <a:effectLst/>
                          <a:uLnTx/>
                          <a:uFillTx/>
                          <a:latin typeface="Calibri" panose="020F0502020204030204"/>
                          <a:ea typeface="等线" panose="02010600030101010101" pitchFamily="2" charset="-122"/>
                          <a:cs typeface="+mn-cs"/>
                        </a:rPr>
                        <a:t>NECK</a:t>
                      </a:r>
                    </a:p>
                  </a:txBody>
                  <a:tcPr marL="47916" marR="47916" marT="23958" marB="2395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202020"/>
                          </a:solidFill>
                          <a:effectLst/>
                          <a:uLnTx/>
                          <a:uFillTx/>
                          <a:latin typeface="Calibri" panose="020F0502020204030204"/>
                          <a:ea typeface="等线" panose="02010600030101010101" pitchFamily="2" charset="-122"/>
                          <a:cs typeface="+mn-cs"/>
                        </a:rPr>
                        <a:t>CHEST</a:t>
                      </a:r>
                    </a:p>
                  </a:txBody>
                  <a:tcPr marL="47916" marR="47916" marT="23958" marB="23958"/>
                </a:tc>
                <a:extLst>
                  <a:ext uri="{0D108BD9-81ED-4DB2-BD59-A6C34878D82A}">
                    <a16:rowId xmlns:a16="http://schemas.microsoft.com/office/drawing/2014/main" val="2280913666"/>
                  </a:ext>
                </a:extLst>
              </a:tr>
              <a:tr h="340781">
                <a:tc>
                  <a:txBody>
                    <a:bodyPr/>
                    <a:lstStyle/>
                    <a:p>
                      <a:r>
                        <a:rPr lang="en-US" sz="2000"/>
                        <a:t>1</a:t>
                      </a:r>
                    </a:p>
                  </a:txBody>
                  <a:tcPr marL="47916" marR="47916" marT="23958" marB="23958"/>
                </a:tc>
                <a:tc>
                  <a:txBody>
                    <a:bodyPr/>
                    <a:lstStyle/>
                    <a:p>
                      <a:r>
                        <a:rPr lang="en-US" sz="2000"/>
                        <a:t>3.51</a:t>
                      </a:r>
                    </a:p>
                  </a:txBody>
                  <a:tcPr marL="47916" marR="47916" marT="23958" marB="23958"/>
                </a:tc>
                <a:tc>
                  <a:txBody>
                    <a:bodyPr/>
                    <a:lstStyle/>
                    <a:p>
                      <a:r>
                        <a:rPr lang="en-US" sz="2000" dirty="0"/>
                        <a:t>0.04</a:t>
                      </a:r>
                    </a:p>
                  </a:txBody>
                  <a:tcPr marL="47916" marR="47916" marT="23958" marB="23958"/>
                </a:tc>
                <a:tc>
                  <a:txBody>
                    <a:bodyPr/>
                    <a:lstStyle/>
                    <a:p>
                      <a:endParaRPr lang="en-US" sz="2000" dirty="0"/>
                    </a:p>
                  </a:txBody>
                  <a:tcPr marL="47916" marR="47916" marT="23958" marB="23958">
                    <a:lnR w="38100" cap="flat" cmpd="sng" algn="ctr">
                      <a:solidFill>
                        <a:schemeClr val="accent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202020"/>
                        </a:solidFill>
                        <a:effectLst/>
                        <a:uLnTx/>
                        <a:uFillTx/>
                        <a:latin typeface="Calibri" panose="020F0502020204030204"/>
                        <a:ea typeface="等线" panose="02010600030101010101" pitchFamily="2" charset="-122"/>
                        <a:cs typeface="+mn-cs"/>
                      </a:endParaRPr>
                    </a:p>
                  </a:txBody>
                  <a:tcPr marL="47916" marR="47916" marT="23958" marB="23958">
                    <a:lnL w="38100" cap="flat" cmpd="sng" algn="ctr">
                      <a:solidFill>
                        <a:schemeClr val="accent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a:ln>
                          <a:noFill/>
                        </a:ln>
                        <a:solidFill>
                          <a:srgbClr val="202020"/>
                        </a:solidFill>
                        <a:effectLst/>
                        <a:uLnTx/>
                        <a:uFillTx/>
                        <a:latin typeface="Calibri" panose="020F0502020204030204"/>
                        <a:ea typeface="等线" panose="02010600030101010101" pitchFamily="2" charset="-122"/>
                        <a:cs typeface="+mn-cs"/>
                      </a:endParaRPr>
                    </a:p>
                  </a:txBody>
                  <a:tcPr marL="47916" marR="47916" marT="23958" marB="2395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a:ln>
                          <a:noFill/>
                        </a:ln>
                        <a:solidFill>
                          <a:srgbClr val="202020"/>
                        </a:solidFill>
                        <a:effectLst/>
                        <a:uLnTx/>
                        <a:uFillTx/>
                        <a:latin typeface="Calibri" panose="020F0502020204030204"/>
                        <a:ea typeface="等线" panose="02010600030101010101" pitchFamily="2" charset="-122"/>
                        <a:cs typeface="+mn-cs"/>
                      </a:endParaRPr>
                    </a:p>
                  </a:txBody>
                  <a:tcPr marL="47916" marR="47916" marT="23958" marB="2395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a:ln>
                          <a:noFill/>
                        </a:ln>
                        <a:solidFill>
                          <a:srgbClr val="202020"/>
                        </a:solidFill>
                        <a:effectLst/>
                        <a:uLnTx/>
                        <a:uFillTx/>
                        <a:latin typeface="Calibri" panose="020F0502020204030204"/>
                        <a:ea typeface="等线" panose="02010600030101010101" pitchFamily="2" charset="-122"/>
                        <a:cs typeface="+mn-cs"/>
                      </a:endParaRPr>
                    </a:p>
                  </a:txBody>
                  <a:tcPr marL="47916" marR="47916" marT="23958" marB="23958"/>
                </a:tc>
                <a:extLst>
                  <a:ext uri="{0D108BD9-81ED-4DB2-BD59-A6C34878D82A}">
                    <a16:rowId xmlns:a16="http://schemas.microsoft.com/office/drawing/2014/main" val="1034378473"/>
                  </a:ext>
                </a:extLst>
              </a:tr>
              <a:tr h="340781">
                <a:tc>
                  <a:txBody>
                    <a:bodyPr/>
                    <a:lstStyle/>
                    <a:p>
                      <a:r>
                        <a:rPr lang="en-US" sz="2000"/>
                        <a:t>2</a:t>
                      </a:r>
                    </a:p>
                  </a:txBody>
                  <a:tcPr marL="47916" marR="47916" marT="23958" marB="23958"/>
                </a:tc>
                <a:tc>
                  <a:txBody>
                    <a:bodyPr/>
                    <a:lstStyle/>
                    <a:p>
                      <a:r>
                        <a:rPr lang="en-US" sz="2000"/>
                        <a:t>2.55</a:t>
                      </a:r>
                    </a:p>
                  </a:txBody>
                  <a:tcPr marL="47916" marR="47916" marT="23958" marB="23958"/>
                </a:tc>
                <a:tc>
                  <a:txBody>
                    <a:bodyPr/>
                    <a:lstStyle/>
                    <a:p>
                      <a:r>
                        <a:rPr lang="en-US" sz="2000" dirty="0"/>
                        <a:t>0.05</a:t>
                      </a:r>
                    </a:p>
                  </a:txBody>
                  <a:tcPr marL="47916" marR="47916" marT="23958" marB="23958"/>
                </a:tc>
                <a:tc>
                  <a:txBody>
                    <a:bodyPr/>
                    <a:lstStyle/>
                    <a:p>
                      <a:r>
                        <a:rPr lang="en-US" sz="2000" dirty="0"/>
                        <a:t>0.02</a:t>
                      </a:r>
                    </a:p>
                  </a:txBody>
                  <a:tcPr marL="47916" marR="47916" marT="23958" marB="23958">
                    <a:lnR w="38100" cap="flat" cmpd="sng" algn="ctr">
                      <a:solidFill>
                        <a:schemeClr val="accent1"/>
                      </a:solidFill>
                      <a:prstDash val="solid"/>
                      <a:round/>
                      <a:headEnd type="none" w="med" len="med"/>
                      <a:tailEnd type="none" w="med" len="med"/>
                    </a:lnR>
                  </a:tcPr>
                </a:tc>
                <a:tc>
                  <a:txBody>
                    <a:bodyPr/>
                    <a:lstStyle/>
                    <a:p>
                      <a:endParaRPr lang="en-US" sz="2000"/>
                    </a:p>
                  </a:txBody>
                  <a:tcPr marL="47916" marR="47916" marT="23958" marB="23958">
                    <a:lnL w="38100" cap="flat" cmpd="sng" algn="ctr">
                      <a:solidFill>
                        <a:schemeClr val="accent1"/>
                      </a:solidFill>
                      <a:prstDash val="solid"/>
                      <a:round/>
                      <a:headEnd type="none" w="med" len="med"/>
                      <a:tailEnd type="none" w="med" len="med"/>
                    </a:lnL>
                  </a:tcPr>
                </a:tc>
                <a:tc>
                  <a:txBody>
                    <a:bodyPr/>
                    <a:lstStyle/>
                    <a:p>
                      <a:endParaRPr lang="en-US" sz="2000"/>
                    </a:p>
                  </a:txBody>
                  <a:tcPr marL="47916" marR="47916" marT="23958" marB="23958"/>
                </a:tc>
                <a:tc>
                  <a:txBody>
                    <a:bodyPr/>
                    <a:lstStyle/>
                    <a:p>
                      <a:endParaRPr lang="en-US" sz="2000"/>
                    </a:p>
                  </a:txBody>
                  <a:tcPr marL="47916" marR="47916" marT="23958" marB="23958"/>
                </a:tc>
                <a:tc>
                  <a:txBody>
                    <a:bodyPr/>
                    <a:lstStyle/>
                    <a:p>
                      <a:endParaRPr lang="en-US" sz="2000"/>
                    </a:p>
                  </a:txBody>
                  <a:tcPr marL="47916" marR="47916" marT="23958" marB="23958"/>
                </a:tc>
                <a:extLst>
                  <a:ext uri="{0D108BD9-81ED-4DB2-BD59-A6C34878D82A}">
                    <a16:rowId xmlns:a16="http://schemas.microsoft.com/office/drawing/2014/main" val="4097802623"/>
                  </a:ext>
                </a:extLst>
              </a:tr>
              <a:tr h="340781">
                <a:tc>
                  <a:txBody>
                    <a:bodyPr/>
                    <a:lstStyle/>
                    <a:p>
                      <a:r>
                        <a:rPr lang="en-US" sz="2000"/>
                        <a:t>3</a:t>
                      </a:r>
                    </a:p>
                  </a:txBody>
                  <a:tcPr marL="47916" marR="47916" marT="23958" marB="23958"/>
                </a:tc>
                <a:tc>
                  <a:txBody>
                    <a:bodyPr/>
                    <a:lstStyle/>
                    <a:p>
                      <a:r>
                        <a:rPr lang="en-US" sz="2000"/>
                        <a:t>6.5</a:t>
                      </a:r>
                    </a:p>
                  </a:txBody>
                  <a:tcPr marL="47916" marR="47916" marT="23958" marB="23958"/>
                </a:tc>
                <a:tc>
                  <a:txBody>
                    <a:bodyPr/>
                    <a:lstStyle/>
                    <a:p>
                      <a:r>
                        <a:rPr lang="en-US" sz="2000" dirty="0"/>
                        <a:t>0.05</a:t>
                      </a:r>
                    </a:p>
                  </a:txBody>
                  <a:tcPr marL="47916" marR="47916" marT="23958" marB="23958"/>
                </a:tc>
                <a:tc>
                  <a:txBody>
                    <a:bodyPr/>
                    <a:lstStyle/>
                    <a:p>
                      <a:r>
                        <a:rPr lang="en-US" sz="2000" dirty="0"/>
                        <a:t>0.03</a:t>
                      </a:r>
                    </a:p>
                  </a:txBody>
                  <a:tcPr marL="47916" marR="47916" marT="23958" marB="23958">
                    <a:lnR w="38100" cap="flat" cmpd="sng" algn="ctr">
                      <a:solidFill>
                        <a:schemeClr val="accent1"/>
                      </a:solidFill>
                      <a:prstDash val="solid"/>
                      <a:round/>
                      <a:headEnd type="none" w="med" len="med"/>
                      <a:tailEnd type="none" w="med" len="med"/>
                    </a:lnR>
                  </a:tcPr>
                </a:tc>
                <a:tc>
                  <a:txBody>
                    <a:bodyPr/>
                    <a:lstStyle/>
                    <a:p>
                      <a:r>
                        <a:rPr lang="en-US" sz="2000"/>
                        <a:t>0.42</a:t>
                      </a:r>
                    </a:p>
                  </a:txBody>
                  <a:tcPr marL="47916" marR="47916" marT="23958" marB="23958">
                    <a:lnL w="38100" cap="flat" cmpd="sng" algn="ctr">
                      <a:solidFill>
                        <a:schemeClr val="accent1"/>
                      </a:solidFill>
                      <a:prstDash val="solid"/>
                      <a:round/>
                      <a:headEnd type="none" w="med" len="med"/>
                      <a:tailEnd type="none" w="med" len="med"/>
                    </a:lnL>
                  </a:tcPr>
                </a:tc>
                <a:tc>
                  <a:txBody>
                    <a:bodyPr/>
                    <a:lstStyle/>
                    <a:p>
                      <a:endParaRPr lang="en-US" sz="2000"/>
                    </a:p>
                  </a:txBody>
                  <a:tcPr marL="47916" marR="47916" marT="23958" marB="23958"/>
                </a:tc>
                <a:tc>
                  <a:txBody>
                    <a:bodyPr/>
                    <a:lstStyle/>
                    <a:p>
                      <a:endParaRPr lang="en-US" sz="2000"/>
                    </a:p>
                  </a:txBody>
                  <a:tcPr marL="47916" marR="47916" marT="23958" marB="23958"/>
                </a:tc>
                <a:tc>
                  <a:txBody>
                    <a:bodyPr/>
                    <a:lstStyle/>
                    <a:p>
                      <a:endParaRPr lang="en-US" sz="2000"/>
                    </a:p>
                  </a:txBody>
                  <a:tcPr marL="47916" marR="47916" marT="23958" marB="23958"/>
                </a:tc>
                <a:extLst>
                  <a:ext uri="{0D108BD9-81ED-4DB2-BD59-A6C34878D82A}">
                    <a16:rowId xmlns:a16="http://schemas.microsoft.com/office/drawing/2014/main" val="1910055155"/>
                  </a:ext>
                </a:extLst>
              </a:tr>
              <a:tr h="340781">
                <a:tc>
                  <a:txBody>
                    <a:bodyPr/>
                    <a:lstStyle/>
                    <a:p>
                      <a:r>
                        <a:rPr lang="en-US" sz="2000"/>
                        <a:t>4</a:t>
                      </a:r>
                    </a:p>
                  </a:txBody>
                  <a:tcPr marL="47916" marR="47916" marT="23958" marB="23958"/>
                </a:tc>
                <a:tc>
                  <a:txBody>
                    <a:bodyPr/>
                    <a:lstStyle/>
                    <a:p>
                      <a:r>
                        <a:rPr lang="en-US" sz="2000"/>
                        <a:t>7.38</a:t>
                      </a:r>
                    </a:p>
                  </a:txBody>
                  <a:tcPr marL="47916" marR="47916" marT="23958" marB="23958"/>
                </a:tc>
                <a:tc>
                  <a:txBody>
                    <a:bodyPr/>
                    <a:lstStyle/>
                    <a:p>
                      <a:r>
                        <a:rPr lang="en-US" sz="2000" dirty="0"/>
                        <a:t>0.05</a:t>
                      </a:r>
                    </a:p>
                  </a:txBody>
                  <a:tcPr marL="47916" marR="47916" marT="23958" marB="23958"/>
                </a:tc>
                <a:tc>
                  <a:txBody>
                    <a:bodyPr/>
                    <a:lstStyle/>
                    <a:p>
                      <a:r>
                        <a:rPr lang="en-US" sz="2000" dirty="0"/>
                        <a:t>0.03</a:t>
                      </a:r>
                    </a:p>
                  </a:txBody>
                  <a:tcPr marL="47916" marR="47916" marT="23958" marB="23958">
                    <a:lnR w="38100" cap="flat" cmpd="sng" algn="ctr">
                      <a:solidFill>
                        <a:schemeClr val="accent1"/>
                      </a:solidFill>
                      <a:prstDash val="solid"/>
                      <a:round/>
                      <a:headEnd type="none" w="med" len="med"/>
                      <a:tailEnd type="none" w="med" len="med"/>
                    </a:lnR>
                  </a:tcPr>
                </a:tc>
                <a:tc>
                  <a:txBody>
                    <a:bodyPr/>
                    <a:lstStyle/>
                    <a:p>
                      <a:r>
                        <a:rPr lang="en-US" sz="2000"/>
                        <a:t>0.43</a:t>
                      </a:r>
                    </a:p>
                  </a:txBody>
                  <a:tcPr marL="47916" marR="47916" marT="23958" marB="23958">
                    <a:lnL w="38100" cap="flat" cmpd="sng" algn="ctr">
                      <a:solidFill>
                        <a:schemeClr val="accent1"/>
                      </a:solidFill>
                      <a:prstDash val="solid"/>
                      <a:round/>
                      <a:headEnd type="none" w="med" len="med"/>
                      <a:tailEnd type="none" w="med" len="med"/>
                    </a:lnL>
                  </a:tcPr>
                </a:tc>
                <a:tc>
                  <a:txBody>
                    <a:bodyPr/>
                    <a:lstStyle/>
                    <a:p>
                      <a:r>
                        <a:rPr lang="en-US" sz="2000"/>
                        <a:t>0.25</a:t>
                      </a:r>
                    </a:p>
                  </a:txBody>
                  <a:tcPr marL="47916" marR="47916" marT="23958" marB="23958"/>
                </a:tc>
                <a:tc>
                  <a:txBody>
                    <a:bodyPr/>
                    <a:lstStyle/>
                    <a:p>
                      <a:endParaRPr lang="en-US" sz="2000"/>
                    </a:p>
                  </a:txBody>
                  <a:tcPr marL="47916" marR="47916" marT="23958" marB="23958"/>
                </a:tc>
                <a:tc>
                  <a:txBody>
                    <a:bodyPr/>
                    <a:lstStyle/>
                    <a:p>
                      <a:endParaRPr lang="en-US" sz="2000"/>
                    </a:p>
                  </a:txBody>
                  <a:tcPr marL="47916" marR="47916" marT="23958" marB="23958"/>
                </a:tc>
                <a:extLst>
                  <a:ext uri="{0D108BD9-81ED-4DB2-BD59-A6C34878D82A}">
                    <a16:rowId xmlns:a16="http://schemas.microsoft.com/office/drawing/2014/main" val="3636776865"/>
                  </a:ext>
                </a:extLst>
              </a:tr>
              <a:tr h="340781">
                <a:tc>
                  <a:txBody>
                    <a:bodyPr/>
                    <a:lstStyle/>
                    <a:p>
                      <a:r>
                        <a:rPr lang="en-US" sz="2000"/>
                        <a:t>5</a:t>
                      </a:r>
                    </a:p>
                  </a:txBody>
                  <a:tcPr marL="47916" marR="47916" marT="23958" marB="23958"/>
                </a:tc>
                <a:tc>
                  <a:txBody>
                    <a:bodyPr/>
                    <a:lstStyle/>
                    <a:p>
                      <a:r>
                        <a:rPr lang="en-US" sz="2000" dirty="0"/>
                        <a:t>7.21</a:t>
                      </a:r>
                    </a:p>
                  </a:txBody>
                  <a:tcPr marL="47916" marR="47916" marT="23958" marB="23958"/>
                </a:tc>
                <a:tc>
                  <a:txBody>
                    <a:bodyPr/>
                    <a:lstStyle/>
                    <a:p>
                      <a:r>
                        <a:rPr lang="en-US" sz="2000" dirty="0"/>
                        <a:t>0.05</a:t>
                      </a:r>
                    </a:p>
                  </a:txBody>
                  <a:tcPr marL="47916" marR="47916" marT="23958" marB="23958"/>
                </a:tc>
                <a:tc>
                  <a:txBody>
                    <a:bodyPr/>
                    <a:lstStyle/>
                    <a:p>
                      <a:r>
                        <a:rPr lang="en-US" sz="2000" dirty="0"/>
                        <a:t>0.03</a:t>
                      </a:r>
                    </a:p>
                  </a:txBody>
                  <a:tcPr marL="47916" marR="47916" marT="23958" marB="23958">
                    <a:lnR w="38100" cap="flat" cmpd="sng" algn="ctr">
                      <a:solidFill>
                        <a:schemeClr val="accent1"/>
                      </a:solidFill>
                      <a:prstDash val="solid"/>
                      <a:round/>
                      <a:headEnd type="none" w="med" len="med"/>
                      <a:tailEnd type="none" w="med" len="med"/>
                    </a:lnR>
                  </a:tcPr>
                </a:tc>
                <a:tc>
                  <a:txBody>
                    <a:bodyPr/>
                    <a:lstStyle/>
                    <a:p>
                      <a:r>
                        <a:rPr lang="en-US" sz="2000" dirty="0"/>
                        <a:t>0.46</a:t>
                      </a:r>
                    </a:p>
                  </a:txBody>
                  <a:tcPr marL="47916" marR="47916" marT="23958" marB="23958">
                    <a:lnL w="38100" cap="flat" cmpd="sng" algn="ctr">
                      <a:solidFill>
                        <a:schemeClr val="accent1"/>
                      </a:solidFill>
                      <a:prstDash val="solid"/>
                      <a:round/>
                      <a:headEnd type="none" w="med" len="med"/>
                      <a:tailEnd type="none" w="med" len="med"/>
                    </a:lnL>
                  </a:tcPr>
                </a:tc>
                <a:tc>
                  <a:txBody>
                    <a:bodyPr/>
                    <a:lstStyle/>
                    <a:p>
                      <a:r>
                        <a:rPr lang="en-US" sz="2000" dirty="0"/>
                        <a:t>0.26</a:t>
                      </a:r>
                    </a:p>
                  </a:txBody>
                  <a:tcPr marL="47916" marR="47916" marT="23958" marB="23958"/>
                </a:tc>
                <a:tc>
                  <a:txBody>
                    <a:bodyPr/>
                    <a:lstStyle/>
                    <a:p>
                      <a:r>
                        <a:rPr lang="en-US" sz="2000" dirty="0"/>
                        <a:t>0.23</a:t>
                      </a:r>
                    </a:p>
                  </a:txBody>
                  <a:tcPr marL="47916" marR="47916" marT="23958" marB="23958"/>
                </a:tc>
                <a:tc>
                  <a:txBody>
                    <a:bodyPr/>
                    <a:lstStyle/>
                    <a:p>
                      <a:endParaRPr lang="en-US" sz="2000"/>
                    </a:p>
                  </a:txBody>
                  <a:tcPr marL="47916" marR="47916" marT="23958" marB="23958"/>
                </a:tc>
                <a:extLst>
                  <a:ext uri="{0D108BD9-81ED-4DB2-BD59-A6C34878D82A}">
                    <a16:rowId xmlns:a16="http://schemas.microsoft.com/office/drawing/2014/main" val="2976580777"/>
                  </a:ext>
                </a:extLst>
              </a:tr>
              <a:tr h="549368">
                <a:tc>
                  <a:txBody>
                    <a:bodyPr/>
                    <a:lstStyle/>
                    <a:p>
                      <a:r>
                        <a:rPr lang="en-US" sz="2000"/>
                        <a:t>6</a:t>
                      </a:r>
                    </a:p>
                  </a:txBody>
                  <a:tcPr marL="47916" marR="47916" marT="23958" marB="23958"/>
                </a:tc>
                <a:tc>
                  <a:txBody>
                    <a:bodyPr/>
                    <a:lstStyle/>
                    <a:p>
                      <a:r>
                        <a:rPr lang="en-US" sz="2000" dirty="0"/>
                        <a:t>7.94</a:t>
                      </a:r>
                    </a:p>
                  </a:txBody>
                  <a:tcPr marL="47916" marR="47916" marT="23958" marB="23958"/>
                </a:tc>
                <a:tc>
                  <a:txBody>
                    <a:bodyPr/>
                    <a:lstStyle/>
                    <a:p>
                      <a:r>
                        <a:rPr lang="en-US" sz="2000" dirty="0"/>
                        <a:t>0.06</a:t>
                      </a:r>
                    </a:p>
                  </a:txBody>
                  <a:tcPr marL="47916" marR="47916" marT="23958" marB="23958"/>
                </a:tc>
                <a:tc>
                  <a:txBody>
                    <a:bodyPr/>
                    <a:lstStyle/>
                    <a:p>
                      <a:r>
                        <a:rPr lang="en-US" sz="2000" dirty="0"/>
                        <a:t>0.03</a:t>
                      </a:r>
                    </a:p>
                  </a:txBody>
                  <a:tcPr marL="47916" marR="47916" marT="23958" marB="23958">
                    <a:lnR w="38100" cap="flat" cmpd="sng" algn="ctr">
                      <a:solidFill>
                        <a:schemeClr val="accent1"/>
                      </a:solidFill>
                      <a:prstDash val="solid"/>
                      <a:round/>
                      <a:headEnd type="none" w="med" len="med"/>
                      <a:tailEnd type="none" w="med" len="med"/>
                    </a:lnR>
                  </a:tcPr>
                </a:tc>
                <a:tc>
                  <a:txBody>
                    <a:bodyPr/>
                    <a:lstStyle/>
                    <a:p>
                      <a:r>
                        <a:rPr lang="en-US" sz="2000" dirty="0"/>
                        <a:t>0.47</a:t>
                      </a:r>
                    </a:p>
                  </a:txBody>
                  <a:tcPr marL="47916" marR="47916" marT="23958" marB="23958">
                    <a:lnL w="38100" cap="flat" cmpd="sng" algn="ctr">
                      <a:solidFill>
                        <a:schemeClr val="accent1"/>
                      </a:solidFill>
                      <a:prstDash val="solid"/>
                      <a:round/>
                      <a:headEnd type="none" w="med" len="med"/>
                      <a:tailEnd type="none" w="med" len="med"/>
                    </a:lnL>
                  </a:tcPr>
                </a:tc>
                <a:tc>
                  <a:txBody>
                    <a:bodyPr/>
                    <a:lstStyle/>
                    <a:p>
                      <a:r>
                        <a:rPr lang="en-US" sz="2000" dirty="0"/>
                        <a:t>0.26</a:t>
                      </a:r>
                    </a:p>
                  </a:txBody>
                  <a:tcPr marL="47916" marR="47916" marT="23958" marB="23958"/>
                </a:tc>
                <a:tc>
                  <a:txBody>
                    <a:bodyPr/>
                    <a:lstStyle/>
                    <a:p>
                      <a:r>
                        <a:rPr lang="en-US" sz="2000" dirty="0"/>
                        <a:t>0.22</a:t>
                      </a:r>
                    </a:p>
                  </a:txBody>
                  <a:tcPr marL="47916" marR="47916" marT="23958" marB="23958"/>
                </a:tc>
                <a:tc>
                  <a:txBody>
                    <a:bodyPr/>
                    <a:lstStyle/>
                    <a:p>
                      <a:r>
                        <a:rPr lang="en-US" sz="2000" dirty="0"/>
                        <a:t>0.84</a:t>
                      </a:r>
                    </a:p>
                  </a:txBody>
                  <a:tcPr marL="47916" marR="47916" marT="23958" marB="23958"/>
                </a:tc>
                <a:extLst>
                  <a:ext uri="{0D108BD9-81ED-4DB2-BD59-A6C34878D82A}">
                    <a16:rowId xmlns:a16="http://schemas.microsoft.com/office/drawing/2014/main" val="3331104731"/>
                  </a:ext>
                </a:extLst>
              </a:tr>
            </a:tbl>
          </a:graphicData>
        </a:graphic>
      </p:graphicFrame>
    </p:spTree>
    <p:extLst>
      <p:ext uri="{BB962C8B-B14F-4D97-AF65-F5344CB8AC3E}">
        <p14:creationId xmlns:p14="http://schemas.microsoft.com/office/powerpoint/2010/main" val="1901389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CE36F6-F4D7-9E5B-AE4C-6EA1BD1EF2DB}"/>
              </a:ext>
            </a:extLst>
          </p:cNvPr>
          <p:cNvSpPr>
            <a:spLocks noGrp="1"/>
          </p:cNvSpPr>
          <p:nvPr>
            <p:ph type="title"/>
          </p:nvPr>
        </p:nvSpPr>
        <p:spPr/>
        <p:txBody>
          <a:bodyPr/>
          <a:lstStyle/>
          <a:p>
            <a:r>
              <a:rPr kumimoji="1" lang="en-US" altLang="zh-CN" dirty="0"/>
              <a:t>Results</a:t>
            </a:r>
            <a:endParaRPr kumimoji="1" lang="zh-CN" altLang="en-US" dirty="0"/>
          </a:p>
        </p:txBody>
      </p:sp>
      <p:sp>
        <p:nvSpPr>
          <p:cNvPr id="4" name="文本占位符 3">
            <a:extLst>
              <a:ext uri="{FF2B5EF4-FFF2-40B4-BE49-F238E27FC236}">
                <a16:creationId xmlns:a16="http://schemas.microsoft.com/office/drawing/2014/main" id="{BD6BC7C4-E899-E5C2-CFDD-00D43B675CB2}"/>
              </a:ext>
            </a:extLst>
          </p:cNvPr>
          <p:cNvSpPr>
            <a:spLocks noGrp="1"/>
          </p:cNvSpPr>
          <p:nvPr>
            <p:ph type="body" sz="quarter" idx="14"/>
          </p:nvPr>
        </p:nvSpPr>
        <p:spPr/>
        <p:txBody>
          <a:bodyPr/>
          <a:lstStyle/>
          <a:p>
            <a:endParaRPr kumimoji="1" lang="zh-CN" altLang="en-US"/>
          </a:p>
        </p:txBody>
      </p:sp>
      <p:pic>
        <p:nvPicPr>
          <p:cNvPr id="10" name="图片 9" descr="图表, 散点图&#10;&#10;描述已自动生成">
            <a:extLst>
              <a:ext uri="{FF2B5EF4-FFF2-40B4-BE49-F238E27FC236}">
                <a16:creationId xmlns:a16="http://schemas.microsoft.com/office/drawing/2014/main" id="{3A33E139-CE8C-E03B-800E-8C8BEF3C384F}"/>
              </a:ext>
            </a:extLst>
          </p:cNvPr>
          <p:cNvPicPr>
            <a:picLocks noChangeAspect="1"/>
          </p:cNvPicPr>
          <p:nvPr/>
        </p:nvPicPr>
        <p:blipFill>
          <a:blip r:embed="rId3"/>
          <a:stretch>
            <a:fillRect/>
          </a:stretch>
        </p:blipFill>
        <p:spPr>
          <a:xfrm>
            <a:off x="2486025" y="182880"/>
            <a:ext cx="8047888" cy="6217920"/>
          </a:xfrm>
          <a:prstGeom prst="rect">
            <a:avLst/>
          </a:prstGeom>
        </p:spPr>
      </p:pic>
    </p:spTree>
    <p:extLst>
      <p:ext uri="{BB962C8B-B14F-4D97-AF65-F5344CB8AC3E}">
        <p14:creationId xmlns:p14="http://schemas.microsoft.com/office/powerpoint/2010/main" val="888191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B799E-08AD-5995-6454-6EF932BC849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B05316D-6E47-40EE-AB99-0F34B4E30902}"/>
              </a:ext>
            </a:extLst>
          </p:cNvPr>
          <p:cNvSpPr>
            <a:spLocks noGrp="1"/>
          </p:cNvSpPr>
          <p:nvPr>
            <p:ph type="title"/>
          </p:nvPr>
        </p:nvSpPr>
        <p:spPr>
          <a:xfrm>
            <a:off x="1485900" y="2514600"/>
            <a:ext cx="10528622" cy="1367286"/>
          </a:xfrm>
        </p:spPr>
        <p:txBody>
          <a:bodyPr>
            <a:normAutofit/>
          </a:bodyPr>
          <a:lstStyle/>
          <a:p>
            <a:r>
              <a:rPr lang="en" altLang="zh-CN" sz="3600" dirty="0"/>
              <a:t>Final</a:t>
            </a:r>
            <a:r>
              <a:rPr lang="zh-CN" altLang="en-US" sz="3600" dirty="0"/>
              <a:t> </a:t>
            </a:r>
            <a:r>
              <a:rPr lang="en-US" altLang="zh-CN" sz="3600" dirty="0"/>
              <a:t>Model</a:t>
            </a:r>
            <a:endParaRPr lang="en-US" sz="3600" dirty="0"/>
          </a:p>
        </p:txBody>
      </p:sp>
      <p:sp>
        <p:nvSpPr>
          <p:cNvPr id="2" name="Text Placeholder 1">
            <a:extLst>
              <a:ext uri="{FF2B5EF4-FFF2-40B4-BE49-F238E27FC236}">
                <a16:creationId xmlns:a16="http://schemas.microsoft.com/office/drawing/2014/main" id="{3FBD9D7E-BB59-4662-6F37-973B48391055}"/>
              </a:ext>
            </a:extLst>
          </p:cNvPr>
          <p:cNvSpPr>
            <a:spLocks noGrp="1"/>
          </p:cNvSpPr>
          <p:nvPr>
            <p:ph type="body" sz="quarter" idx="13"/>
          </p:nvPr>
        </p:nvSpPr>
        <p:spPr>
          <a:xfrm>
            <a:off x="1485900" y="4582528"/>
            <a:ext cx="9639300" cy="354459"/>
          </a:xfrm>
        </p:spPr>
        <p:txBody>
          <a:bodyPr/>
          <a:lstStyle/>
          <a:p>
            <a:endParaRPr lang="en-US" sz="2400" dirty="0"/>
          </a:p>
        </p:txBody>
      </p:sp>
    </p:spTree>
    <p:extLst>
      <p:ext uri="{BB962C8B-B14F-4D97-AF65-F5344CB8AC3E}">
        <p14:creationId xmlns:p14="http://schemas.microsoft.com/office/powerpoint/2010/main" val="682412048"/>
      </p:ext>
    </p:extLst>
  </p:cSld>
  <p:clrMapOvr>
    <a:masterClrMapping/>
  </p:clrMapOvr>
  <mc:AlternateContent xmlns:mc="http://schemas.openxmlformats.org/markup-compatibility/2006" xmlns:p14="http://schemas.microsoft.com/office/powerpoint/2010/main">
    <mc:Choice Requires="p14">
      <p:transition spd="slow" p14:dur="2000" advTm="85"/>
    </mc:Choice>
    <mc:Fallback xmlns="">
      <p:transition spd="slow" advTm="8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title"/>
          </p:nvPr>
        </p:nvSpPr>
        <p:spPr>
          <a:xfrm>
            <a:off x="495300" y="457200"/>
            <a:ext cx="10668000" cy="1066800"/>
          </a:xfrm>
          <a:prstGeom prst="rect">
            <a:avLst/>
          </a:prstGeom>
          <a:noFill/>
          <a:ln>
            <a:noFill/>
          </a:ln>
        </p:spPr>
        <p:txBody>
          <a:bodyPr spcFirstLastPara="1" vert="horz" wrap="square" lIns="0" tIns="45700" rIns="91433" bIns="0" rtlCol="0" anchor="b" anchorCtr="0">
            <a:normAutofit/>
          </a:bodyPr>
          <a:lstStyle/>
          <a:p>
            <a:r>
              <a:rPr lang="zh-CN"/>
              <a:t>Final model</a:t>
            </a:r>
            <a:endParaRPr/>
          </a:p>
        </p:txBody>
      </p:sp>
      <p:sp>
        <p:nvSpPr>
          <p:cNvPr id="140" name="Google Shape;140;p27"/>
          <p:cNvSpPr txBox="1">
            <a:spLocks noGrp="1"/>
          </p:cNvSpPr>
          <p:nvPr>
            <p:ph type="body" idx="2"/>
          </p:nvPr>
        </p:nvSpPr>
        <p:spPr>
          <a:xfrm>
            <a:off x="0" y="6494262"/>
            <a:ext cx="6697347" cy="360148"/>
          </a:xfrm>
          <a:prstGeom prst="rect">
            <a:avLst/>
          </a:prstGeom>
          <a:solidFill>
            <a:schemeClr val="accent1"/>
          </a:solidFill>
          <a:ln>
            <a:noFill/>
          </a:ln>
        </p:spPr>
        <p:txBody>
          <a:bodyPr spcFirstLastPara="1" vert="horz" wrap="square" lIns="274300" tIns="64000" rIns="182867" bIns="91433" rtlCol="0" anchor="ctr" anchorCtr="0">
            <a:spAutoFit/>
          </a:bodyPr>
          <a:lstStyle/>
          <a:p>
            <a:pPr marL="0" indent="0">
              <a:spcBef>
                <a:spcPts val="0"/>
              </a:spcBef>
            </a:pPr>
            <a:endParaRPr/>
          </a:p>
        </p:txBody>
      </p:sp>
      <p:sp>
        <p:nvSpPr>
          <p:cNvPr id="141" name="Google Shape;141;p27"/>
          <p:cNvSpPr txBox="1"/>
          <p:nvPr/>
        </p:nvSpPr>
        <p:spPr>
          <a:xfrm>
            <a:off x="495300" y="1835551"/>
            <a:ext cx="11094000" cy="4351200"/>
          </a:xfrm>
          <a:prstGeom prst="rect">
            <a:avLst/>
          </a:prstGeom>
          <a:noFill/>
          <a:ln>
            <a:noFill/>
          </a:ln>
        </p:spPr>
        <p:txBody>
          <a:bodyPr spcFirstLastPara="1" wrap="square" lIns="91433" tIns="45700" rIns="91433" bIns="45700" anchor="t" anchorCtr="0">
            <a:normAutofit/>
          </a:bodyPr>
          <a:lstStyle/>
          <a:p>
            <a:pPr algn="ctr">
              <a:lnSpc>
                <a:spcPct val="90000"/>
              </a:lnSpc>
              <a:buClr>
                <a:schemeClr val="accent1"/>
              </a:buClr>
              <a:buSzPts val="1800"/>
            </a:pPr>
            <a:r>
              <a:rPr lang="en-US" altLang="zh-CN" sz="2667" b="1" i="1">
                <a:solidFill>
                  <a:schemeClr val="dk1"/>
                </a:solidFill>
                <a:latin typeface="Red Hat Text"/>
                <a:ea typeface="Red Hat Text"/>
                <a:cs typeface="Red Hat Text"/>
                <a:sym typeface="Red Hat Text"/>
              </a:rPr>
              <a:t>BodyFat% = -40.42 + 0.92 * Abdomen(cm) – 0.14 * Weight (lbs) </a:t>
            </a:r>
            <a:endParaRPr sz="1467" b="1" i="1"/>
          </a:p>
          <a:p>
            <a:pPr algn="ctr">
              <a:lnSpc>
                <a:spcPct val="90000"/>
              </a:lnSpc>
              <a:spcBef>
                <a:spcPts val="1067"/>
              </a:spcBef>
              <a:buClr>
                <a:schemeClr val="accent1"/>
              </a:buClr>
              <a:buSzPts val="1800"/>
            </a:pPr>
            <a:endParaRPr sz="2667">
              <a:solidFill>
                <a:schemeClr val="dk1"/>
              </a:solidFill>
              <a:latin typeface="Red Hat Text"/>
              <a:ea typeface="Red Hat Text"/>
              <a:cs typeface="Red Hat Text"/>
              <a:sym typeface="Red Hat Text"/>
            </a:endParaRPr>
          </a:p>
          <a:p>
            <a:pPr marL="169329" indent="-169329">
              <a:lnSpc>
                <a:spcPct val="90000"/>
              </a:lnSpc>
              <a:spcBef>
                <a:spcPts val="1067"/>
              </a:spcBef>
              <a:buClr>
                <a:schemeClr val="accent1"/>
              </a:buClr>
              <a:buSzPts val="1800"/>
              <a:buFont typeface="Arial"/>
              <a:buChar char="•"/>
            </a:pPr>
            <a:r>
              <a:rPr lang="en-US" altLang="zh-CN" sz="2667">
                <a:solidFill>
                  <a:schemeClr val="dk1"/>
                </a:solidFill>
                <a:latin typeface="Red Hat Text"/>
                <a:ea typeface="Red Hat Text"/>
                <a:cs typeface="Red Hat Text"/>
                <a:sym typeface="Red Hat Text"/>
              </a:rPr>
              <a:t>Description</a:t>
            </a:r>
            <a:endParaRPr sz="2667">
              <a:solidFill>
                <a:schemeClr val="dk1"/>
              </a:solidFill>
              <a:latin typeface="Red Hat Text"/>
              <a:ea typeface="Red Hat Text"/>
              <a:cs typeface="Red Hat Text"/>
              <a:sym typeface="Red Hat Text"/>
            </a:endParaRPr>
          </a:p>
          <a:p>
            <a:pPr marL="643451" lvl="1" indent="-186262">
              <a:lnSpc>
                <a:spcPct val="90000"/>
              </a:lnSpc>
              <a:spcBef>
                <a:spcPts val="533"/>
              </a:spcBef>
              <a:buClr>
                <a:schemeClr val="dk1"/>
              </a:buClr>
              <a:buSzPts val="1600"/>
              <a:buFont typeface="Arial"/>
              <a:buChar char="•"/>
            </a:pPr>
            <a:r>
              <a:rPr lang="en-US" altLang="zh-CN" sz="2133">
                <a:solidFill>
                  <a:schemeClr val="dk1"/>
                </a:solidFill>
                <a:latin typeface="Red Hat Text"/>
                <a:ea typeface="Red Hat Text"/>
                <a:cs typeface="Red Hat Text"/>
                <a:sym typeface="Red Hat Text"/>
              </a:rPr>
              <a:t>Weight +1 lb (abdomen unchanged):    Body fat ↓ 0.14%  </a:t>
            </a:r>
            <a:endParaRPr sz="2133">
              <a:solidFill>
                <a:schemeClr val="dk1"/>
              </a:solidFill>
              <a:latin typeface="Red Hat Text"/>
              <a:ea typeface="Red Hat Text"/>
              <a:cs typeface="Red Hat Text"/>
              <a:sym typeface="Red Hat Text"/>
            </a:endParaRPr>
          </a:p>
          <a:p>
            <a:pPr marL="643451" lvl="1" indent="-186262">
              <a:lnSpc>
                <a:spcPct val="90000"/>
              </a:lnSpc>
              <a:spcBef>
                <a:spcPts val="533"/>
              </a:spcBef>
              <a:buClr>
                <a:schemeClr val="dk1"/>
              </a:buClr>
              <a:buSzPts val="1600"/>
              <a:buFont typeface="Arial"/>
              <a:buChar char="•"/>
            </a:pPr>
            <a:r>
              <a:rPr lang="en-US" altLang="zh-CN" sz="2133">
                <a:solidFill>
                  <a:schemeClr val="dk1"/>
                </a:solidFill>
                <a:latin typeface="Red Hat Text"/>
                <a:ea typeface="Red Hat Text"/>
                <a:cs typeface="Red Hat Text"/>
                <a:sym typeface="Red Hat Text"/>
              </a:rPr>
              <a:t>Abdomen +1 cm (weight unchanged):  Body fat ↑ 0.92%</a:t>
            </a:r>
            <a:endParaRPr sz="1467"/>
          </a:p>
          <a:p>
            <a:pPr marL="457189" lvl="1">
              <a:lnSpc>
                <a:spcPct val="90000"/>
              </a:lnSpc>
              <a:spcBef>
                <a:spcPts val="533"/>
              </a:spcBef>
              <a:buClr>
                <a:schemeClr val="dk1"/>
              </a:buClr>
              <a:buSzPts val="1600"/>
            </a:pPr>
            <a:endParaRPr sz="2133">
              <a:solidFill>
                <a:schemeClr val="dk1"/>
              </a:solidFill>
              <a:latin typeface="Red Hat Text"/>
              <a:ea typeface="Red Hat Text"/>
              <a:cs typeface="Red Hat Text"/>
              <a:sym typeface="Red Hat Text"/>
            </a:endParaRPr>
          </a:p>
          <a:p>
            <a:pPr marL="169329" indent="-169329">
              <a:lnSpc>
                <a:spcPct val="90000"/>
              </a:lnSpc>
              <a:spcBef>
                <a:spcPts val="1067"/>
              </a:spcBef>
              <a:buClr>
                <a:schemeClr val="accent1"/>
              </a:buClr>
              <a:buSzPts val="1800"/>
              <a:buFont typeface="Arial"/>
              <a:buChar char="•"/>
            </a:pPr>
            <a:r>
              <a:rPr lang="en-US" altLang="zh-CN" sz="2667">
                <a:solidFill>
                  <a:schemeClr val="dk1"/>
                </a:solidFill>
                <a:latin typeface="Red Hat Text"/>
                <a:ea typeface="Red Hat Text"/>
                <a:cs typeface="Red Hat Text"/>
                <a:sym typeface="Red Hat Text"/>
              </a:rPr>
              <a:t>Example usage</a:t>
            </a:r>
            <a:endParaRPr sz="1467"/>
          </a:p>
          <a:p>
            <a:pPr marL="643451" lvl="1" indent="-186262">
              <a:lnSpc>
                <a:spcPct val="90000"/>
              </a:lnSpc>
              <a:spcBef>
                <a:spcPts val="533"/>
              </a:spcBef>
              <a:buClr>
                <a:schemeClr val="dk1"/>
              </a:buClr>
              <a:buSzPts val="1600"/>
              <a:buFont typeface="Arial"/>
              <a:buChar char="•"/>
            </a:pPr>
            <a:r>
              <a:rPr lang="en-US" altLang="zh-CN" sz="2133">
                <a:solidFill>
                  <a:schemeClr val="dk1"/>
                </a:solidFill>
                <a:latin typeface="Red Hat Text"/>
                <a:ea typeface="Red Hat Text"/>
                <a:cs typeface="Red Hat Text"/>
                <a:sym typeface="Red Hat Text"/>
              </a:rPr>
              <a:t>Chinese men average (155 lbs, 90 cm): 20.05% with 95% PI (19.16%, 20.92%)</a:t>
            </a:r>
            <a:endParaRPr sz="1467"/>
          </a:p>
          <a:p>
            <a:pPr marL="643451" lvl="1" indent="-186262">
              <a:lnSpc>
                <a:spcPct val="90000"/>
              </a:lnSpc>
              <a:spcBef>
                <a:spcPts val="533"/>
              </a:spcBef>
              <a:buClr>
                <a:schemeClr val="dk1"/>
              </a:buClr>
              <a:buSzPts val="1600"/>
              <a:buFont typeface="Arial"/>
              <a:buChar char="•"/>
            </a:pPr>
            <a:r>
              <a:rPr lang="en-US" altLang="zh-CN" sz="2133">
                <a:solidFill>
                  <a:schemeClr val="dk1"/>
                </a:solidFill>
                <a:latin typeface="Red Hat Text"/>
                <a:ea typeface="Red Hat Text"/>
                <a:cs typeface="Red Hat Text"/>
                <a:sym typeface="Red Hat Text"/>
              </a:rPr>
              <a:t>American men average(200 lbs, 102.1  cm): 24.74% with 95% PI (24.03%, 25.5%)</a:t>
            </a:r>
            <a:endParaRPr sz="2133">
              <a:solidFill>
                <a:schemeClr val="dk1"/>
              </a:solidFill>
              <a:latin typeface="Red Hat Text"/>
              <a:ea typeface="Red Hat Text"/>
              <a:cs typeface="Red Hat Text"/>
              <a:sym typeface="Red Hat Text"/>
            </a:endParaRPr>
          </a:p>
          <a:p>
            <a:pPr marL="643451" lvl="1" indent="-50799">
              <a:lnSpc>
                <a:spcPct val="90000"/>
              </a:lnSpc>
              <a:spcBef>
                <a:spcPts val="533"/>
              </a:spcBef>
              <a:buClr>
                <a:schemeClr val="dk1"/>
              </a:buClr>
              <a:buSzPts val="1600"/>
            </a:pPr>
            <a:endParaRPr sz="2133">
              <a:solidFill>
                <a:schemeClr val="dk1"/>
              </a:solidFill>
              <a:latin typeface="Red Hat Text"/>
              <a:ea typeface="Red Hat Text"/>
              <a:cs typeface="Red Hat Text"/>
              <a:sym typeface="Red Hat Text"/>
            </a:endParaRPr>
          </a:p>
          <a:p>
            <a:pPr marL="643451" lvl="1" indent="-50799">
              <a:lnSpc>
                <a:spcPct val="90000"/>
              </a:lnSpc>
              <a:spcBef>
                <a:spcPts val="533"/>
              </a:spcBef>
              <a:buClr>
                <a:schemeClr val="dk1"/>
              </a:buClr>
              <a:buSzPts val="1600"/>
            </a:pPr>
            <a:endParaRPr sz="2133">
              <a:solidFill>
                <a:schemeClr val="dk1"/>
              </a:solidFill>
              <a:latin typeface="Red Hat Text"/>
              <a:ea typeface="Red Hat Text"/>
              <a:cs typeface="Red Hat Text"/>
              <a:sym typeface="Red Hat Text"/>
            </a:endParaRPr>
          </a:p>
          <a:p>
            <a:pPr>
              <a:lnSpc>
                <a:spcPct val="90000"/>
              </a:lnSpc>
              <a:spcBef>
                <a:spcPts val="1067"/>
              </a:spcBef>
              <a:buClr>
                <a:schemeClr val="accent1"/>
              </a:buClr>
              <a:buSzPts val="1800"/>
            </a:pPr>
            <a:endParaRPr sz="2667">
              <a:solidFill>
                <a:schemeClr val="dk1"/>
              </a:solidFill>
              <a:latin typeface="Red Hat Text"/>
              <a:ea typeface="Red Hat Text"/>
              <a:cs typeface="Red Hat Text"/>
              <a:sym typeface="Red Hat Tex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a:spLocks noGrp="1"/>
          </p:cNvSpPr>
          <p:nvPr>
            <p:ph type="title"/>
          </p:nvPr>
        </p:nvSpPr>
        <p:spPr>
          <a:xfrm>
            <a:off x="495300" y="457200"/>
            <a:ext cx="10668000" cy="1066800"/>
          </a:xfrm>
          <a:prstGeom prst="rect">
            <a:avLst/>
          </a:prstGeom>
          <a:noFill/>
          <a:ln>
            <a:noFill/>
          </a:ln>
        </p:spPr>
        <p:txBody>
          <a:bodyPr spcFirstLastPara="1" vert="horz" wrap="square" lIns="0" tIns="45700" rIns="91433" bIns="0" rtlCol="0" anchor="b" anchorCtr="0">
            <a:normAutofit/>
          </a:bodyPr>
          <a:lstStyle/>
          <a:p>
            <a:r>
              <a:rPr lang="zh-CN"/>
              <a:t>A Visual Description of the Final Model</a:t>
            </a:r>
            <a:endParaRPr/>
          </a:p>
        </p:txBody>
      </p:sp>
      <p:sp>
        <p:nvSpPr>
          <p:cNvPr id="147" name="Google Shape;147;p28"/>
          <p:cNvSpPr txBox="1">
            <a:spLocks noGrp="1"/>
          </p:cNvSpPr>
          <p:nvPr>
            <p:ph type="body" idx="2"/>
          </p:nvPr>
        </p:nvSpPr>
        <p:spPr>
          <a:xfrm>
            <a:off x="0" y="6494262"/>
            <a:ext cx="6697347" cy="360148"/>
          </a:xfrm>
          <a:prstGeom prst="rect">
            <a:avLst/>
          </a:prstGeom>
          <a:solidFill>
            <a:schemeClr val="accent1"/>
          </a:solidFill>
          <a:ln>
            <a:noFill/>
          </a:ln>
        </p:spPr>
        <p:txBody>
          <a:bodyPr spcFirstLastPara="1" vert="horz" wrap="square" lIns="274300" tIns="64000" rIns="182867" bIns="91433" rtlCol="0" anchor="ctr" anchorCtr="0">
            <a:spAutoFit/>
          </a:bodyPr>
          <a:lstStyle/>
          <a:p>
            <a:pPr marL="0" indent="0">
              <a:spcBef>
                <a:spcPts val="0"/>
              </a:spcBef>
            </a:pPr>
            <a:endParaRPr/>
          </a:p>
        </p:txBody>
      </p:sp>
      <p:pic>
        <p:nvPicPr>
          <p:cNvPr id="148" name="Google Shape;148;p28"/>
          <p:cNvPicPr preferRelativeResize="0"/>
          <p:nvPr/>
        </p:nvPicPr>
        <p:blipFill rotWithShape="1">
          <a:blip r:embed="rId3">
            <a:alphaModFix/>
          </a:blip>
          <a:srcRect/>
          <a:stretch/>
        </p:blipFill>
        <p:spPr>
          <a:xfrm>
            <a:off x="3181673" y="1844040"/>
            <a:ext cx="6324600" cy="411098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9"/>
          <p:cNvSpPr txBox="1">
            <a:spLocks noGrp="1"/>
          </p:cNvSpPr>
          <p:nvPr>
            <p:ph type="title"/>
          </p:nvPr>
        </p:nvSpPr>
        <p:spPr>
          <a:xfrm>
            <a:off x="495300" y="457200"/>
            <a:ext cx="10668000" cy="1066800"/>
          </a:xfrm>
          <a:prstGeom prst="rect">
            <a:avLst/>
          </a:prstGeom>
          <a:noFill/>
          <a:ln>
            <a:noFill/>
          </a:ln>
        </p:spPr>
        <p:txBody>
          <a:bodyPr spcFirstLastPara="1" vert="horz" wrap="square" lIns="0" tIns="45700" rIns="91433" bIns="0" rtlCol="0" anchor="b" anchorCtr="0">
            <a:normAutofit/>
          </a:bodyPr>
          <a:lstStyle/>
          <a:p>
            <a:r>
              <a:rPr lang="zh-CN"/>
              <a:t>Model Diagnostics and Significance Testing</a:t>
            </a:r>
            <a:endParaRPr/>
          </a:p>
        </p:txBody>
      </p:sp>
      <p:sp>
        <p:nvSpPr>
          <p:cNvPr id="154" name="Google Shape;154;p29"/>
          <p:cNvSpPr txBox="1">
            <a:spLocks noGrp="1"/>
          </p:cNvSpPr>
          <p:nvPr>
            <p:ph type="body" idx="2"/>
          </p:nvPr>
        </p:nvSpPr>
        <p:spPr>
          <a:xfrm>
            <a:off x="0" y="6494262"/>
            <a:ext cx="6697347" cy="360148"/>
          </a:xfrm>
          <a:prstGeom prst="rect">
            <a:avLst/>
          </a:prstGeom>
          <a:solidFill>
            <a:schemeClr val="accent1"/>
          </a:solidFill>
          <a:ln>
            <a:noFill/>
          </a:ln>
        </p:spPr>
        <p:txBody>
          <a:bodyPr spcFirstLastPara="1" vert="horz" wrap="square" lIns="274300" tIns="64000" rIns="182867" bIns="91433" rtlCol="0" anchor="ctr" anchorCtr="0">
            <a:spAutoFit/>
          </a:bodyPr>
          <a:lstStyle/>
          <a:p>
            <a:pPr marL="0" indent="0">
              <a:spcBef>
                <a:spcPts val="0"/>
              </a:spcBef>
            </a:pPr>
            <a:endParaRPr/>
          </a:p>
        </p:txBody>
      </p:sp>
      <p:sp>
        <p:nvSpPr>
          <p:cNvPr id="155" name="Google Shape;155;p29"/>
          <p:cNvSpPr txBox="1"/>
          <p:nvPr/>
        </p:nvSpPr>
        <p:spPr>
          <a:xfrm>
            <a:off x="571501" y="1782382"/>
            <a:ext cx="11620500" cy="4715911"/>
          </a:xfrm>
          <a:prstGeom prst="rect">
            <a:avLst/>
          </a:prstGeom>
          <a:noFill/>
          <a:ln>
            <a:noFill/>
          </a:ln>
        </p:spPr>
        <p:txBody>
          <a:bodyPr spcFirstLastPara="1" wrap="square" lIns="91433" tIns="45700" rIns="91433" bIns="45700" anchor="t" anchorCtr="0">
            <a:normAutofit/>
          </a:bodyPr>
          <a:lstStyle/>
          <a:p>
            <a:pPr marL="169329" indent="-169329">
              <a:lnSpc>
                <a:spcPct val="90000"/>
              </a:lnSpc>
              <a:buClr>
                <a:schemeClr val="accent1"/>
              </a:buClr>
              <a:buSzPts val="1800"/>
              <a:buFont typeface="Arial"/>
              <a:buChar char="•"/>
            </a:pPr>
            <a:r>
              <a:rPr lang="en-US" altLang="zh-CN" sz="2667">
                <a:solidFill>
                  <a:schemeClr val="dk1"/>
                </a:solidFill>
                <a:latin typeface="Red Hat Text"/>
                <a:ea typeface="Red Hat Text"/>
                <a:cs typeface="Red Hat Text"/>
                <a:sym typeface="Red Hat Text"/>
              </a:rPr>
              <a:t>Normality check of residuals:  QQ plot</a:t>
            </a:r>
            <a:endParaRPr sz="1467"/>
          </a:p>
          <a:p>
            <a:pPr marL="169329" indent="-169329">
              <a:lnSpc>
                <a:spcPct val="90000"/>
              </a:lnSpc>
              <a:spcBef>
                <a:spcPts val="1067"/>
              </a:spcBef>
              <a:buClr>
                <a:schemeClr val="accent1"/>
              </a:buClr>
              <a:buSzPts val="1800"/>
              <a:buFont typeface="Arial"/>
              <a:buChar char="•"/>
            </a:pPr>
            <a:r>
              <a:rPr lang="en-US" altLang="zh-CN" sz="2667">
                <a:solidFill>
                  <a:schemeClr val="dk1"/>
                </a:solidFill>
                <a:latin typeface="Red Hat Text"/>
                <a:ea typeface="Red Hat Text"/>
                <a:cs typeface="Red Hat Text"/>
                <a:sym typeface="Red Hat Text"/>
              </a:rPr>
              <a:t>Significance of coefficient and overall model</a:t>
            </a:r>
            <a:r>
              <a:rPr lang="zh-CN" altLang="en-US" sz="2667">
                <a:solidFill>
                  <a:schemeClr val="dk1"/>
                </a:solidFill>
                <a:latin typeface="Red Hat Text"/>
                <a:ea typeface="Red Hat Text"/>
                <a:cs typeface="Red Hat Text"/>
                <a:sym typeface="Red Hat Text"/>
              </a:rPr>
              <a:t>：</a:t>
            </a:r>
            <a:r>
              <a:rPr lang="en-US" altLang="zh-CN" sz="2667">
                <a:solidFill>
                  <a:schemeClr val="dk1"/>
                </a:solidFill>
                <a:latin typeface="Red Hat Text"/>
                <a:ea typeface="Red Hat Text"/>
                <a:cs typeface="Red Hat Text"/>
                <a:sym typeface="Red Hat Text"/>
              </a:rPr>
              <a:t>T-test, F-test</a:t>
            </a:r>
            <a:endParaRPr sz="1467"/>
          </a:p>
          <a:p>
            <a:pPr marL="169329" indent="-16933">
              <a:lnSpc>
                <a:spcPct val="90000"/>
              </a:lnSpc>
              <a:spcBef>
                <a:spcPts val="1067"/>
              </a:spcBef>
              <a:buClr>
                <a:schemeClr val="accent1"/>
              </a:buClr>
              <a:buSzPts val="1800"/>
            </a:pPr>
            <a:endParaRPr sz="2667">
              <a:solidFill>
                <a:schemeClr val="dk1"/>
              </a:solidFill>
              <a:latin typeface="Red Hat Text"/>
              <a:ea typeface="Red Hat Text"/>
              <a:cs typeface="Red Hat Text"/>
              <a:sym typeface="Red Hat Text"/>
            </a:endParaRPr>
          </a:p>
          <a:p>
            <a:pPr marL="169329" indent="-16933">
              <a:lnSpc>
                <a:spcPct val="90000"/>
              </a:lnSpc>
              <a:spcBef>
                <a:spcPts val="1067"/>
              </a:spcBef>
              <a:buClr>
                <a:schemeClr val="accent1"/>
              </a:buClr>
              <a:buSzPts val="1800"/>
            </a:pPr>
            <a:endParaRPr sz="2667">
              <a:solidFill>
                <a:schemeClr val="dk1"/>
              </a:solidFill>
              <a:latin typeface="Red Hat Text"/>
              <a:ea typeface="Red Hat Text"/>
              <a:cs typeface="Red Hat Text"/>
              <a:sym typeface="Red Hat Text"/>
            </a:endParaRPr>
          </a:p>
          <a:p>
            <a:pPr marL="169329" indent="-16933">
              <a:lnSpc>
                <a:spcPct val="90000"/>
              </a:lnSpc>
              <a:spcBef>
                <a:spcPts val="1067"/>
              </a:spcBef>
              <a:buClr>
                <a:schemeClr val="accent1"/>
              </a:buClr>
              <a:buSzPts val="1800"/>
            </a:pPr>
            <a:endParaRPr sz="2667">
              <a:solidFill>
                <a:schemeClr val="dk1"/>
              </a:solidFill>
              <a:latin typeface="Red Hat Text"/>
              <a:ea typeface="Red Hat Text"/>
              <a:cs typeface="Red Hat Text"/>
              <a:sym typeface="Red Hat Text"/>
            </a:endParaRPr>
          </a:p>
          <a:p>
            <a:pPr marL="169329" indent="-16933">
              <a:lnSpc>
                <a:spcPct val="90000"/>
              </a:lnSpc>
              <a:spcBef>
                <a:spcPts val="1067"/>
              </a:spcBef>
              <a:buClr>
                <a:schemeClr val="accent1"/>
              </a:buClr>
              <a:buSzPts val="1800"/>
            </a:pPr>
            <a:endParaRPr sz="2667">
              <a:solidFill>
                <a:schemeClr val="dk1"/>
              </a:solidFill>
              <a:latin typeface="Red Hat Text"/>
              <a:ea typeface="Red Hat Text"/>
              <a:cs typeface="Red Hat Text"/>
              <a:sym typeface="Red Hat Text"/>
            </a:endParaRPr>
          </a:p>
          <a:p>
            <a:pPr marL="169329" indent="-16933">
              <a:lnSpc>
                <a:spcPct val="90000"/>
              </a:lnSpc>
              <a:spcBef>
                <a:spcPts val="1067"/>
              </a:spcBef>
              <a:buClr>
                <a:schemeClr val="accent1"/>
              </a:buClr>
              <a:buSzPts val="1800"/>
            </a:pPr>
            <a:endParaRPr sz="2667">
              <a:solidFill>
                <a:schemeClr val="dk1"/>
              </a:solidFill>
              <a:latin typeface="Red Hat Text"/>
              <a:ea typeface="Red Hat Text"/>
              <a:cs typeface="Red Hat Text"/>
              <a:sym typeface="Red Hat Text"/>
            </a:endParaRPr>
          </a:p>
          <a:p>
            <a:pPr marL="169329" indent="-16933">
              <a:lnSpc>
                <a:spcPct val="90000"/>
              </a:lnSpc>
              <a:spcBef>
                <a:spcPts val="1067"/>
              </a:spcBef>
              <a:buClr>
                <a:schemeClr val="accent1"/>
              </a:buClr>
              <a:buSzPts val="1800"/>
            </a:pPr>
            <a:endParaRPr sz="2667">
              <a:solidFill>
                <a:schemeClr val="dk1"/>
              </a:solidFill>
              <a:latin typeface="Red Hat Text"/>
              <a:ea typeface="Red Hat Text"/>
              <a:cs typeface="Red Hat Text"/>
              <a:sym typeface="Red Hat Text"/>
            </a:endParaRPr>
          </a:p>
          <a:p>
            <a:pPr marL="169329" indent="-169329">
              <a:lnSpc>
                <a:spcPct val="90000"/>
              </a:lnSpc>
              <a:spcBef>
                <a:spcPts val="1067"/>
              </a:spcBef>
              <a:buClr>
                <a:schemeClr val="accent1"/>
              </a:buClr>
              <a:buSzPts val="1800"/>
              <a:buFont typeface="Arial"/>
              <a:buChar char="•"/>
            </a:pPr>
            <a:r>
              <a:rPr lang="en-US" altLang="zh-CN" sz="2667">
                <a:solidFill>
                  <a:schemeClr val="dk1"/>
                </a:solidFill>
                <a:latin typeface="Red Hat Text"/>
                <a:ea typeface="Red Hat Text"/>
                <a:cs typeface="Red Hat Text"/>
                <a:sym typeface="Red Hat Text"/>
              </a:rPr>
              <a:t>No multicollinearity between the variables as the VIF value = 4.77 (&lt;5)</a:t>
            </a:r>
            <a:endParaRPr sz="1467"/>
          </a:p>
          <a:p>
            <a:pPr>
              <a:lnSpc>
                <a:spcPct val="90000"/>
              </a:lnSpc>
              <a:spcBef>
                <a:spcPts val="1067"/>
              </a:spcBef>
              <a:buClr>
                <a:schemeClr val="accent1"/>
              </a:buClr>
              <a:buSzPts val="1800"/>
            </a:pPr>
            <a:endParaRPr sz="2667">
              <a:solidFill>
                <a:schemeClr val="dk1"/>
              </a:solidFill>
              <a:latin typeface="Red Hat Text"/>
              <a:ea typeface="Red Hat Text"/>
              <a:cs typeface="Red Hat Text"/>
              <a:sym typeface="Red Hat Text"/>
            </a:endParaRPr>
          </a:p>
        </p:txBody>
      </p:sp>
      <p:graphicFrame>
        <p:nvGraphicFramePr>
          <p:cNvPr id="156" name="Google Shape;156;p29"/>
          <p:cNvGraphicFramePr/>
          <p:nvPr>
            <p:extLst>
              <p:ext uri="{D42A27DB-BD31-4B8C-83A1-F6EECF244321}">
                <p14:modId xmlns:p14="http://schemas.microsoft.com/office/powerpoint/2010/main" val="3871920759"/>
              </p:ext>
            </p:extLst>
          </p:nvPr>
        </p:nvGraphicFramePr>
        <p:xfrm>
          <a:off x="4648521" y="3266375"/>
          <a:ext cx="6697200" cy="1813664"/>
        </p:xfrm>
        <a:graphic>
          <a:graphicData uri="http://schemas.openxmlformats.org/drawingml/2006/table">
            <a:tbl>
              <a:tblPr firstRow="1" bandRow="1">
                <a:tableStyleId>{9DCAF9ED-07DC-4A11-8D7F-57B35C25682E}</a:tableStyleId>
              </a:tblPr>
              <a:tblGrid>
                <a:gridCol w="1674300">
                  <a:extLst>
                    <a:ext uri="{9D8B030D-6E8A-4147-A177-3AD203B41FA5}">
                      <a16:colId xmlns:a16="http://schemas.microsoft.com/office/drawing/2014/main" val="20000"/>
                    </a:ext>
                  </a:extLst>
                </a:gridCol>
                <a:gridCol w="1674300">
                  <a:extLst>
                    <a:ext uri="{9D8B030D-6E8A-4147-A177-3AD203B41FA5}">
                      <a16:colId xmlns:a16="http://schemas.microsoft.com/office/drawing/2014/main" val="20001"/>
                    </a:ext>
                  </a:extLst>
                </a:gridCol>
                <a:gridCol w="1674300">
                  <a:extLst>
                    <a:ext uri="{9D8B030D-6E8A-4147-A177-3AD203B41FA5}">
                      <a16:colId xmlns:a16="http://schemas.microsoft.com/office/drawing/2014/main" val="20002"/>
                    </a:ext>
                  </a:extLst>
                </a:gridCol>
                <a:gridCol w="1674300">
                  <a:extLst>
                    <a:ext uri="{9D8B030D-6E8A-4147-A177-3AD203B41FA5}">
                      <a16:colId xmlns:a16="http://schemas.microsoft.com/office/drawing/2014/main" val="20003"/>
                    </a:ext>
                  </a:extLst>
                </a:gridCol>
              </a:tblGrid>
              <a:tr h="660427">
                <a:tc>
                  <a:txBody>
                    <a:bodyPr/>
                    <a:lstStyle/>
                    <a:p>
                      <a:pPr marL="0" marR="0" lvl="0" indent="0" algn="ctr" rtl="0">
                        <a:spcBef>
                          <a:spcPts val="0"/>
                        </a:spcBef>
                        <a:spcAft>
                          <a:spcPts val="0"/>
                        </a:spcAft>
                        <a:buNone/>
                      </a:pPr>
                      <a:endParaRPr sz="1900" u="none" strike="noStrike" cap="none" dirty="0"/>
                    </a:p>
                  </a:txBody>
                  <a:tcPr marL="91467" marR="91467" marT="45733" marB="45733"/>
                </a:tc>
                <a:tc>
                  <a:txBody>
                    <a:bodyPr/>
                    <a:lstStyle/>
                    <a:p>
                      <a:pPr marL="0" marR="0" lvl="0" indent="0" algn="ctr" rtl="0">
                        <a:lnSpc>
                          <a:spcPct val="100000"/>
                        </a:lnSpc>
                        <a:spcBef>
                          <a:spcPts val="0"/>
                        </a:spcBef>
                        <a:spcAft>
                          <a:spcPts val="0"/>
                        </a:spcAft>
                        <a:buClr>
                          <a:schemeClr val="dk1"/>
                        </a:buClr>
                        <a:buSzPts val="1400"/>
                        <a:buFont typeface="Calibri"/>
                        <a:buNone/>
                      </a:pPr>
                      <a:r>
                        <a:rPr lang="zh-CN" sz="1900" u="none" strike="noStrike" cap="none" dirty="0"/>
                        <a:t>Abdomen coefficient </a:t>
                      </a:r>
                      <a:endParaRPr sz="1500" dirty="0"/>
                    </a:p>
                  </a:txBody>
                  <a:tcPr marL="91467" marR="91467" marT="45733" marB="45733"/>
                </a:tc>
                <a:tc>
                  <a:txBody>
                    <a:bodyPr/>
                    <a:lstStyle/>
                    <a:p>
                      <a:pPr marL="0" marR="0" lvl="0" indent="0" algn="ctr" rtl="0">
                        <a:lnSpc>
                          <a:spcPct val="100000"/>
                        </a:lnSpc>
                        <a:spcBef>
                          <a:spcPts val="0"/>
                        </a:spcBef>
                        <a:spcAft>
                          <a:spcPts val="0"/>
                        </a:spcAft>
                        <a:buClr>
                          <a:schemeClr val="dk1"/>
                        </a:buClr>
                        <a:buSzPts val="1400"/>
                        <a:buFont typeface="Calibri"/>
                        <a:buNone/>
                      </a:pPr>
                      <a:r>
                        <a:rPr lang="zh-CN" sz="1900" u="none" strike="noStrike" cap="none"/>
                        <a:t>Weight coefficient </a:t>
                      </a:r>
                      <a:endParaRPr sz="1500"/>
                    </a:p>
                  </a:txBody>
                  <a:tcPr marL="91467" marR="91467" marT="45733" marB="45733"/>
                </a:tc>
                <a:tc>
                  <a:txBody>
                    <a:bodyPr/>
                    <a:lstStyle/>
                    <a:p>
                      <a:pPr marL="0" marR="0" lvl="0" indent="0" algn="ctr" rtl="0">
                        <a:lnSpc>
                          <a:spcPct val="100000"/>
                        </a:lnSpc>
                        <a:spcBef>
                          <a:spcPts val="0"/>
                        </a:spcBef>
                        <a:spcAft>
                          <a:spcPts val="0"/>
                        </a:spcAft>
                        <a:buClr>
                          <a:schemeClr val="dk1"/>
                        </a:buClr>
                        <a:buSzPts val="1400"/>
                        <a:buFont typeface="Calibri"/>
                        <a:buNone/>
                      </a:pPr>
                      <a:r>
                        <a:rPr lang="zh-CN" sz="1900" u="none" strike="noStrike" cap="none"/>
                        <a:t>Overall </a:t>
                      </a:r>
                      <a:endParaRPr sz="1500"/>
                    </a:p>
                    <a:p>
                      <a:pPr marL="0" marR="0" lvl="0" indent="0" algn="ctr" rtl="0">
                        <a:lnSpc>
                          <a:spcPct val="100000"/>
                        </a:lnSpc>
                        <a:spcBef>
                          <a:spcPts val="0"/>
                        </a:spcBef>
                        <a:spcAft>
                          <a:spcPts val="0"/>
                        </a:spcAft>
                        <a:buClr>
                          <a:schemeClr val="dk1"/>
                        </a:buClr>
                        <a:buSzPts val="1400"/>
                        <a:buFont typeface="Calibri"/>
                        <a:buNone/>
                      </a:pPr>
                      <a:r>
                        <a:rPr lang="zh-CN" sz="1900" u="none" strike="noStrike" cap="none"/>
                        <a:t>model </a:t>
                      </a:r>
                      <a:endParaRPr sz="1500"/>
                    </a:p>
                  </a:txBody>
                  <a:tcPr marL="91467" marR="91467" marT="45733" marB="45733"/>
                </a:tc>
                <a:extLst>
                  <a:ext uri="{0D108BD9-81ED-4DB2-BD59-A6C34878D82A}">
                    <a16:rowId xmlns:a16="http://schemas.microsoft.com/office/drawing/2014/main" val="10000"/>
                  </a:ext>
                </a:extLst>
              </a:tr>
              <a:tr h="375947">
                <a:tc>
                  <a:txBody>
                    <a:bodyPr/>
                    <a:lstStyle/>
                    <a:p>
                      <a:pPr marL="0" marR="0" lvl="0" indent="0" algn="ctr" rtl="0">
                        <a:spcBef>
                          <a:spcPts val="0"/>
                        </a:spcBef>
                        <a:spcAft>
                          <a:spcPts val="0"/>
                        </a:spcAft>
                        <a:buNone/>
                      </a:pPr>
                      <a:r>
                        <a:rPr lang="zh-CN" sz="1900" u="none" strike="noStrike" cap="none"/>
                        <a:t>T-test p-value</a:t>
                      </a:r>
                      <a:endParaRPr sz="1900" u="none" strike="noStrike" cap="none"/>
                    </a:p>
                  </a:txBody>
                  <a:tcPr marL="91467" marR="91467" marT="45733" marB="45733"/>
                </a:tc>
                <a:tc>
                  <a:txBody>
                    <a:bodyPr/>
                    <a:lstStyle/>
                    <a:p>
                      <a:pPr marL="0" marR="0" lvl="0" indent="0" algn="ctr" rtl="0">
                        <a:lnSpc>
                          <a:spcPct val="100000"/>
                        </a:lnSpc>
                        <a:spcBef>
                          <a:spcPts val="0"/>
                        </a:spcBef>
                        <a:spcAft>
                          <a:spcPts val="0"/>
                        </a:spcAft>
                        <a:buClr>
                          <a:schemeClr val="dk1"/>
                        </a:buClr>
                        <a:buSzPts val="1400"/>
                        <a:buFont typeface="Calibri"/>
                        <a:buNone/>
                      </a:pPr>
                      <a:r>
                        <a:rPr lang="zh-CN" sz="1900" u="none" strike="noStrike" cap="none"/>
                        <a:t>3.7962e-46</a:t>
                      </a:r>
                      <a:endParaRPr sz="1500"/>
                    </a:p>
                  </a:txBody>
                  <a:tcPr marL="91467" marR="91467" marT="45733" marB="45733"/>
                </a:tc>
                <a:tc>
                  <a:txBody>
                    <a:bodyPr/>
                    <a:lstStyle/>
                    <a:p>
                      <a:pPr marL="0" marR="0" lvl="0" indent="0" algn="ctr" rtl="0">
                        <a:lnSpc>
                          <a:spcPct val="100000"/>
                        </a:lnSpc>
                        <a:spcBef>
                          <a:spcPts val="0"/>
                        </a:spcBef>
                        <a:spcAft>
                          <a:spcPts val="0"/>
                        </a:spcAft>
                        <a:buClr>
                          <a:schemeClr val="dk1"/>
                        </a:buClr>
                        <a:buSzPts val="1400"/>
                        <a:buFont typeface="Calibri"/>
                        <a:buNone/>
                      </a:pPr>
                      <a:r>
                        <a:rPr lang="zh-CN" sz="1900" u="none" strike="noStrike" cap="none"/>
                        <a:t>1.1208e-12</a:t>
                      </a:r>
                      <a:endParaRPr sz="1500"/>
                    </a:p>
                  </a:txBody>
                  <a:tcPr marL="91467" marR="91467" marT="45733" marB="45733"/>
                </a:tc>
                <a:tc>
                  <a:txBody>
                    <a:bodyPr/>
                    <a:lstStyle/>
                    <a:p>
                      <a:pPr marL="0" marR="0" lvl="0" indent="0" algn="ctr" rtl="0">
                        <a:spcBef>
                          <a:spcPts val="0"/>
                        </a:spcBef>
                        <a:spcAft>
                          <a:spcPts val="0"/>
                        </a:spcAft>
                        <a:buNone/>
                      </a:pPr>
                      <a:endParaRPr sz="1900" u="none" strike="noStrike" cap="none"/>
                    </a:p>
                  </a:txBody>
                  <a:tcPr marL="91467" marR="91467" marT="45733" marB="45733"/>
                </a:tc>
                <a:extLst>
                  <a:ext uri="{0D108BD9-81ED-4DB2-BD59-A6C34878D82A}">
                    <a16:rowId xmlns:a16="http://schemas.microsoft.com/office/drawing/2014/main" val="10001"/>
                  </a:ext>
                </a:extLst>
              </a:tr>
              <a:tr h="375947">
                <a:tc>
                  <a:txBody>
                    <a:bodyPr/>
                    <a:lstStyle/>
                    <a:p>
                      <a:pPr marL="0" marR="0" lvl="0" indent="0" algn="ctr" rtl="0">
                        <a:spcBef>
                          <a:spcPts val="0"/>
                        </a:spcBef>
                        <a:spcAft>
                          <a:spcPts val="0"/>
                        </a:spcAft>
                        <a:buNone/>
                      </a:pPr>
                      <a:r>
                        <a:rPr lang="zh-CN" sz="1900" u="none" strike="noStrike" cap="none"/>
                        <a:t>F-test p-value</a:t>
                      </a:r>
                      <a:endParaRPr sz="1900" u="none" strike="noStrike" cap="none"/>
                    </a:p>
                  </a:txBody>
                  <a:tcPr marL="91467" marR="91467" marT="45733" marB="45733"/>
                </a:tc>
                <a:tc>
                  <a:txBody>
                    <a:bodyPr/>
                    <a:lstStyle/>
                    <a:p>
                      <a:pPr marL="0" marR="0" lvl="0" indent="0" algn="ctr" rtl="0">
                        <a:spcBef>
                          <a:spcPts val="0"/>
                        </a:spcBef>
                        <a:spcAft>
                          <a:spcPts val="0"/>
                        </a:spcAft>
                        <a:buNone/>
                      </a:pPr>
                      <a:endParaRPr sz="1900" u="none" strike="noStrike" cap="none"/>
                    </a:p>
                  </a:txBody>
                  <a:tcPr marL="91467" marR="91467" marT="45733" marB="45733"/>
                </a:tc>
                <a:tc>
                  <a:txBody>
                    <a:bodyPr/>
                    <a:lstStyle/>
                    <a:p>
                      <a:pPr marL="0" marR="0" lvl="0" indent="0" algn="ctr" rtl="0">
                        <a:spcBef>
                          <a:spcPts val="0"/>
                        </a:spcBef>
                        <a:spcAft>
                          <a:spcPts val="0"/>
                        </a:spcAft>
                        <a:buNone/>
                      </a:pPr>
                      <a:endParaRPr sz="1900" u="none" strike="noStrike" cap="none"/>
                    </a:p>
                  </a:txBody>
                  <a:tcPr marL="91467" marR="91467" marT="45733" marB="45733"/>
                </a:tc>
                <a:tc>
                  <a:txBody>
                    <a:bodyPr/>
                    <a:lstStyle/>
                    <a:p>
                      <a:pPr marL="0" marR="0" lvl="0" indent="0" algn="ctr" rtl="0">
                        <a:lnSpc>
                          <a:spcPct val="100000"/>
                        </a:lnSpc>
                        <a:spcBef>
                          <a:spcPts val="0"/>
                        </a:spcBef>
                        <a:spcAft>
                          <a:spcPts val="0"/>
                        </a:spcAft>
                        <a:buClr>
                          <a:schemeClr val="dk1"/>
                        </a:buClr>
                        <a:buSzPts val="1400"/>
                        <a:buFont typeface="Calibri"/>
                        <a:buNone/>
                      </a:pPr>
                      <a:r>
                        <a:rPr lang="zh-CN" sz="1900" u="none" strike="noStrike" cap="none"/>
                        <a:t>9.5175e-70</a:t>
                      </a:r>
                      <a:endParaRPr sz="1500"/>
                    </a:p>
                  </a:txBody>
                  <a:tcPr marL="91467" marR="91467" marT="45733" marB="45733"/>
                </a:tc>
                <a:extLst>
                  <a:ext uri="{0D108BD9-81ED-4DB2-BD59-A6C34878D82A}">
                    <a16:rowId xmlns:a16="http://schemas.microsoft.com/office/drawing/2014/main" val="10002"/>
                  </a:ext>
                </a:extLst>
              </a:tr>
              <a:tr h="375947">
                <a:tc>
                  <a:txBody>
                    <a:bodyPr/>
                    <a:lstStyle/>
                    <a:p>
                      <a:pPr marL="0" marR="0" lvl="0" indent="0" algn="ctr" rtl="0">
                        <a:spcBef>
                          <a:spcPts val="0"/>
                        </a:spcBef>
                        <a:spcAft>
                          <a:spcPts val="0"/>
                        </a:spcAft>
                        <a:buNone/>
                      </a:pPr>
                      <a:r>
                        <a:rPr lang="zh-CN" sz="1900" u="none" strike="noStrike" cap="none"/>
                        <a:t>significance</a:t>
                      </a:r>
                      <a:endParaRPr sz="1900" u="none" strike="noStrike" cap="none"/>
                    </a:p>
                  </a:txBody>
                  <a:tcPr marL="91467" marR="91467" marT="45733" marB="45733"/>
                </a:tc>
                <a:tc>
                  <a:txBody>
                    <a:bodyPr/>
                    <a:lstStyle/>
                    <a:p>
                      <a:pPr marL="0" marR="0" lvl="0" indent="0" algn="ctr" rtl="0">
                        <a:spcBef>
                          <a:spcPts val="0"/>
                        </a:spcBef>
                        <a:spcAft>
                          <a:spcPts val="0"/>
                        </a:spcAft>
                        <a:buNone/>
                      </a:pPr>
                      <a:r>
                        <a:rPr lang="zh-CN" sz="1900" u="none" strike="noStrike" cap="none"/>
                        <a:t>significant </a:t>
                      </a:r>
                      <a:endParaRPr sz="1900" u="none" strike="noStrike" cap="none"/>
                    </a:p>
                  </a:txBody>
                  <a:tcPr marL="91467" marR="91467" marT="45733" marB="45733"/>
                </a:tc>
                <a:tc>
                  <a:txBody>
                    <a:bodyPr/>
                    <a:lstStyle/>
                    <a:p>
                      <a:pPr marL="0" marR="0" lvl="0" indent="0" algn="ctr" rtl="0">
                        <a:spcBef>
                          <a:spcPts val="0"/>
                        </a:spcBef>
                        <a:spcAft>
                          <a:spcPts val="0"/>
                        </a:spcAft>
                        <a:buNone/>
                      </a:pPr>
                      <a:r>
                        <a:rPr lang="zh-CN" sz="1900" u="none" strike="noStrike" cap="none"/>
                        <a:t>significant </a:t>
                      </a:r>
                      <a:endParaRPr sz="1900" u="none" strike="noStrike" cap="none"/>
                    </a:p>
                  </a:txBody>
                  <a:tcPr marL="91467" marR="91467" marT="45733" marB="45733"/>
                </a:tc>
                <a:tc>
                  <a:txBody>
                    <a:bodyPr/>
                    <a:lstStyle/>
                    <a:p>
                      <a:pPr marL="0" marR="0" lvl="0" indent="0" algn="ctr" rtl="0">
                        <a:spcBef>
                          <a:spcPts val="0"/>
                        </a:spcBef>
                        <a:spcAft>
                          <a:spcPts val="0"/>
                        </a:spcAft>
                        <a:buNone/>
                      </a:pPr>
                      <a:r>
                        <a:rPr lang="zh-CN" sz="1900" u="none" strike="noStrike" cap="none" dirty="0"/>
                        <a:t>significant </a:t>
                      </a:r>
                      <a:endParaRPr sz="1900" u="none" strike="noStrike" cap="none" dirty="0"/>
                    </a:p>
                  </a:txBody>
                  <a:tcPr marL="91467" marR="91467" marT="45733" marB="45733"/>
                </a:tc>
                <a:extLst>
                  <a:ext uri="{0D108BD9-81ED-4DB2-BD59-A6C34878D82A}">
                    <a16:rowId xmlns:a16="http://schemas.microsoft.com/office/drawing/2014/main" val="10003"/>
                  </a:ext>
                </a:extLst>
              </a:tr>
            </a:tbl>
          </a:graphicData>
        </a:graphic>
      </p:graphicFrame>
      <p:pic>
        <p:nvPicPr>
          <p:cNvPr id="157" name="Google Shape;157;p29"/>
          <p:cNvPicPr preferRelativeResize="0"/>
          <p:nvPr/>
        </p:nvPicPr>
        <p:blipFill rotWithShape="1">
          <a:blip r:embed="rId3">
            <a:alphaModFix/>
          </a:blip>
          <a:srcRect/>
          <a:stretch/>
        </p:blipFill>
        <p:spPr>
          <a:xfrm>
            <a:off x="495300" y="3007997"/>
            <a:ext cx="3915331" cy="234474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0"/>
          <p:cNvSpPr txBox="1">
            <a:spLocks noGrp="1"/>
          </p:cNvSpPr>
          <p:nvPr>
            <p:ph type="title"/>
          </p:nvPr>
        </p:nvSpPr>
        <p:spPr>
          <a:xfrm>
            <a:off x="838200" y="365125"/>
            <a:ext cx="10850217" cy="1325563"/>
          </a:xfrm>
          <a:prstGeom prst="rect">
            <a:avLst/>
          </a:prstGeom>
          <a:noFill/>
          <a:ln>
            <a:noFill/>
          </a:ln>
        </p:spPr>
        <p:txBody>
          <a:bodyPr spcFirstLastPara="1" vert="horz" wrap="square" lIns="0" tIns="45700" rIns="0" bIns="0" rtlCol="0" anchor="b" anchorCtr="0">
            <a:normAutofit/>
          </a:bodyPr>
          <a:lstStyle/>
          <a:p>
            <a:pPr>
              <a:buSzPts val="2400"/>
            </a:pPr>
            <a:r>
              <a:rPr lang="zh-CN"/>
              <a:t>Strengths and Weaknesses of Final Model</a:t>
            </a:r>
            <a:endParaRPr/>
          </a:p>
        </p:txBody>
      </p:sp>
      <p:sp>
        <p:nvSpPr>
          <p:cNvPr id="163" name="Google Shape;163;p30"/>
          <p:cNvSpPr txBox="1">
            <a:spLocks noGrp="1"/>
          </p:cNvSpPr>
          <p:nvPr>
            <p:ph type="body" idx="1"/>
          </p:nvPr>
        </p:nvSpPr>
        <p:spPr>
          <a:xfrm>
            <a:off x="1005491" y="2004721"/>
            <a:ext cx="10515600" cy="4983200"/>
          </a:xfrm>
          <a:prstGeom prst="rect">
            <a:avLst/>
          </a:prstGeom>
          <a:noFill/>
          <a:ln>
            <a:noFill/>
          </a:ln>
        </p:spPr>
        <p:txBody>
          <a:bodyPr spcFirstLastPara="1" vert="horz" wrap="square" lIns="0" tIns="45700" rIns="91433" bIns="45700" rtlCol="0" anchor="t" anchorCtr="0">
            <a:normAutofit/>
          </a:bodyPr>
          <a:lstStyle/>
          <a:p>
            <a:pPr marL="0" indent="0" algn="ctr">
              <a:spcBef>
                <a:spcPts val="0"/>
              </a:spcBef>
              <a:buSzPts val="1800"/>
              <a:buNone/>
            </a:pPr>
            <a:r>
              <a:rPr lang="zh-CN" b="1"/>
              <a:t> </a:t>
            </a:r>
            <a:r>
              <a:rPr lang="zh-CN" b="1" i="1"/>
              <a:t>Body Fat% = -40.42 + 0.92 * Abdomen(cm) – 0.14 * Weight (lb)</a:t>
            </a:r>
            <a:endParaRPr b="1" i="1"/>
          </a:p>
          <a:p>
            <a:pPr marL="0" indent="0" algn="ctr">
              <a:spcBef>
                <a:spcPts val="0"/>
              </a:spcBef>
              <a:buSzPts val="1800"/>
              <a:buNone/>
            </a:pPr>
            <a:endParaRPr b="1"/>
          </a:p>
          <a:p>
            <a:pPr marL="169329" indent="-169329">
              <a:buSzPts val="1800"/>
            </a:pPr>
            <a:r>
              <a:rPr lang="zh-CN" b="1"/>
              <a:t>Strengths</a:t>
            </a:r>
            <a:endParaRPr/>
          </a:p>
          <a:p>
            <a:pPr marL="643451" lvl="1" indent="-186262">
              <a:buSzPts val="1600"/>
            </a:pPr>
            <a:r>
              <a:rPr lang="zh-CN"/>
              <a:t>Very simple (only 2 variables and easy to get)</a:t>
            </a:r>
            <a:endParaRPr/>
          </a:p>
          <a:p>
            <a:pPr marL="643451" lvl="1" indent="-186262">
              <a:buSzPts val="1600"/>
            </a:pPr>
            <a:r>
              <a:rPr lang="zh-CN"/>
              <a:t>Explains 0.721 of variation in body fat</a:t>
            </a:r>
            <a:endParaRPr/>
          </a:p>
          <a:p>
            <a:pPr marL="457189" lvl="1" indent="0">
              <a:buSzPts val="1600"/>
              <a:buNone/>
            </a:pPr>
            <a:endParaRPr/>
          </a:p>
          <a:p>
            <a:pPr marL="169329" indent="-169329">
              <a:buSzPts val="1800"/>
            </a:pPr>
            <a:r>
              <a:rPr lang="zh-CN" b="1"/>
              <a:t>Weaknesses</a:t>
            </a:r>
            <a:endParaRPr/>
          </a:p>
          <a:p>
            <a:pPr marL="643451" lvl="1" indent="-186262">
              <a:buSzPts val="1600"/>
            </a:pPr>
            <a:r>
              <a:rPr lang="zh-CN"/>
              <a:t>Prediction is not accurate: </a:t>
            </a:r>
            <a:endParaRPr/>
          </a:p>
          <a:p>
            <a:pPr marL="1100639" lvl="2" indent="-177796">
              <a:buSzPts val="1500"/>
            </a:pPr>
            <a:r>
              <a:rPr lang="zh-CN"/>
              <a:t>12.70% of predictions within +/- 3% of true value</a:t>
            </a:r>
            <a:endParaRPr/>
          </a:p>
          <a:p>
            <a:pPr marL="1100639" lvl="2" indent="-177796">
              <a:buSzPts val="1500"/>
            </a:pPr>
            <a:r>
              <a:rPr lang="zh-CN"/>
              <a:t>19.84% of predictions within +/- 5% of true value</a:t>
            </a:r>
            <a:endParaRPr/>
          </a:p>
          <a:p>
            <a:pPr marL="1100639" lvl="2" indent="-177796">
              <a:buSzPts val="1500"/>
            </a:pPr>
            <a:r>
              <a:rPr lang="zh-CN"/>
              <a:t>32.94% of predictions within +/- 10% of true value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B799E-08AD-5995-6454-6EF932BC849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B05316D-6E47-40EE-AB99-0F34B4E30902}"/>
              </a:ext>
            </a:extLst>
          </p:cNvPr>
          <p:cNvSpPr>
            <a:spLocks noGrp="1"/>
          </p:cNvSpPr>
          <p:nvPr>
            <p:ph type="title"/>
          </p:nvPr>
        </p:nvSpPr>
        <p:spPr>
          <a:xfrm>
            <a:off x="1485900" y="2514600"/>
            <a:ext cx="10528622" cy="1367286"/>
          </a:xfrm>
        </p:spPr>
        <p:txBody>
          <a:bodyPr>
            <a:normAutofit/>
          </a:bodyPr>
          <a:lstStyle/>
          <a:p>
            <a:r>
              <a:rPr lang="en" altLang="zh-CN" sz="3600" dirty="0"/>
              <a:t>Data Cleaning</a:t>
            </a:r>
            <a:endParaRPr lang="en-US" sz="3600" dirty="0"/>
          </a:p>
        </p:txBody>
      </p:sp>
      <p:sp>
        <p:nvSpPr>
          <p:cNvPr id="2" name="Text Placeholder 1">
            <a:extLst>
              <a:ext uri="{FF2B5EF4-FFF2-40B4-BE49-F238E27FC236}">
                <a16:creationId xmlns:a16="http://schemas.microsoft.com/office/drawing/2014/main" id="{3FBD9D7E-BB59-4662-6F37-973B48391055}"/>
              </a:ext>
            </a:extLst>
          </p:cNvPr>
          <p:cNvSpPr>
            <a:spLocks noGrp="1"/>
          </p:cNvSpPr>
          <p:nvPr>
            <p:ph type="body" sz="quarter" idx="13"/>
          </p:nvPr>
        </p:nvSpPr>
        <p:spPr>
          <a:xfrm>
            <a:off x="1485900" y="4582528"/>
            <a:ext cx="9639300" cy="354459"/>
          </a:xfrm>
        </p:spPr>
        <p:txBody>
          <a:bodyPr/>
          <a:lstStyle/>
          <a:p>
            <a:endParaRPr lang="en-US" sz="2400" dirty="0"/>
          </a:p>
        </p:txBody>
      </p:sp>
    </p:spTree>
    <p:extLst>
      <p:ext uri="{BB962C8B-B14F-4D97-AF65-F5344CB8AC3E}">
        <p14:creationId xmlns:p14="http://schemas.microsoft.com/office/powerpoint/2010/main" val="3999470467"/>
      </p:ext>
    </p:extLst>
  </p:cSld>
  <p:clrMapOvr>
    <a:masterClrMapping/>
  </p:clrMapOvr>
  <mc:AlternateContent xmlns:mc="http://schemas.openxmlformats.org/markup-compatibility/2006" xmlns:p14="http://schemas.microsoft.com/office/powerpoint/2010/main">
    <mc:Choice Requires="p14">
      <p:transition spd="slow" p14:dur="2000" advTm="85"/>
    </mc:Choice>
    <mc:Fallback xmlns="">
      <p:transition spd="slow" advTm="8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1"/>
          <p:cNvSpPr txBox="1">
            <a:spLocks noGrp="1"/>
          </p:cNvSpPr>
          <p:nvPr>
            <p:ph type="title"/>
          </p:nvPr>
        </p:nvSpPr>
        <p:spPr>
          <a:xfrm>
            <a:off x="838200" y="365125"/>
            <a:ext cx="10850217" cy="1325563"/>
          </a:xfrm>
          <a:prstGeom prst="rect">
            <a:avLst/>
          </a:prstGeom>
          <a:noFill/>
          <a:ln>
            <a:noFill/>
          </a:ln>
        </p:spPr>
        <p:txBody>
          <a:bodyPr spcFirstLastPara="1" vert="horz" wrap="square" lIns="0" tIns="45700" rIns="0" bIns="0" rtlCol="0" anchor="b" anchorCtr="0">
            <a:normAutofit/>
          </a:bodyPr>
          <a:lstStyle/>
          <a:p>
            <a:pPr>
              <a:buSzPts val="2400"/>
            </a:pPr>
            <a:r>
              <a:rPr lang="zh-CN" dirty="0"/>
              <a:t>Shiny App</a:t>
            </a:r>
            <a:endParaRPr dirty="0"/>
          </a:p>
        </p:txBody>
      </p:sp>
      <p:sp>
        <p:nvSpPr>
          <p:cNvPr id="170" name="Google Shape;170;p31"/>
          <p:cNvSpPr txBox="1"/>
          <p:nvPr/>
        </p:nvSpPr>
        <p:spPr>
          <a:xfrm>
            <a:off x="838199" y="1776965"/>
            <a:ext cx="11620500" cy="683783"/>
          </a:xfrm>
          <a:prstGeom prst="rect">
            <a:avLst/>
          </a:prstGeom>
          <a:noFill/>
          <a:ln>
            <a:noFill/>
          </a:ln>
        </p:spPr>
        <p:txBody>
          <a:bodyPr spcFirstLastPara="1" wrap="square" lIns="91433" tIns="45700" rIns="91433" bIns="45700" anchor="t" anchorCtr="0">
            <a:normAutofit/>
          </a:bodyPr>
          <a:lstStyle/>
          <a:p>
            <a:pPr marL="169329" indent="-169329">
              <a:lnSpc>
                <a:spcPct val="90000"/>
              </a:lnSpc>
              <a:buClr>
                <a:schemeClr val="accent1"/>
              </a:buClr>
              <a:buSzPts val="1800"/>
              <a:buFont typeface="Arial"/>
              <a:buChar char="•"/>
            </a:pPr>
            <a:r>
              <a:rPr lang="en-US" altLang="zh-CN" sz="2667" dirty="0">
                <a:solidFill>
                  <a:schemeClr val="dk1"/>
                </a:solidFill>
                <a:latin typeface="Red Hat Text"/>
                <a:ea typeface="Red Hat Text"/>
                <a:cs typeface="Red Hat Text"/>
                <a:sym typeface="Red Hat Text"/>
              </a:rPr>
              <a:t>Link: </a:t>
            </a:r>
            <a:r>
              <a:rPr lang="en-US" altLang="zh-CN" sz="2667" u="sng" dirty="0">
                <a:solidFill>
                  <a:schemeClr val="hlink"/>
                </a:solidFill>
                <a:latin typeface="Red Hat Text"/>
                <a:ea typeface="Red Hat Text"/>
                <a:cs typeface="Red Hat Text"/>
                <a:sym typeface="Red Hat Text"/>
                <a:hlinkClick r:id="rId3"/>
              </a:rPr>
              <a:t>https://crj2002.shinyapps.io/shiny_app/</a:t>
            </a:r>
            <a:endParaRPr sz="2667" b="1" dirty="0">
              <a:solidFill>
                <a:schemeClr val="dk1"/>
              </a:solidFill>
              <a:latin typeface="Red Hat Text"/>
              <a:ea typeface="Red Hat Text"/>
              <a:cs typeface="Red Hat Text"/>
              <a:sym typeface="Red Hat Text"/>
            </a:endParaRPr>
          </a:p>
          <a:p>
            <a:pPr marL="169329" indent="-16933">
              <a:lnSpc>
                <a:spcPct val="90000"/>
              </a:lnSpc>
              <a:spcBef>
                <a:spcPts val="1067"/>
              </a:spcBef>
              <a:buClr>
                <a:schemeClr val="accent1"/>
              </a:buClr>
              <a:buSzPts val="1800"/>
            </a:pPr>
            <a:endParaRPr sz="2667" dirty="0">
              <a:solidFill>
                <a:schemeClr val="dk1"/>
              </a:solidFill>
              <a:latin typeface="Red Hat Text"/>
              <a:ea typeface="Red Hat Text"/>
              <a:cs typeface="Red Hat Text"/>
              <a:sym typeface="Red Hat Text"/>
            </a:endParaRPr>
          </a:p>
        </p:txBody>
      </p:sp>
      <p:pic>
        <p:nvPicPr>
          <p:cNvPr id="2" name="图片 1">
            <a:extLst>
              <a:ext uri="{FF2B5EF4-FFF2-40B4-BE49-F238E27FC236}">
                <a16:creationId xmlns:a16="http://schemas.microsoft.com/office/drawing/2014/main" id="{2843510A-C04D-172C-D184-48F944E74731}"/>
              </a:ext>
            </a:extLst>
          </p:cNvPr>
          <p:cNvPicPr>
            <a:picLocks noChangeAspect="1"/>
          </p:cNvPicPr>
          <p:nvPr/>
        </p:nvPicPr>
        <p:blipFill>
          <a:blip r:embed="rId4"/>
          <a:stretch>
            <a:fillRect/>
          </a:stretch>
        </p:blipFill>
        <p:spPr>
          <a:xfrm>
            <a:off x="6383178" y="2335565"/>
            <a:ext cx="5227955" cy="4041468"/>
          </a:xfrm>
          <a:prstGeom prst="rect">
            <a:avLst/>
          </a:prstGeom>
        </p:spPr>
      </p:pic>
      <p:pic>
        <p:nvPicPr>
          <p:cNvPr id="3" name="图片 2">
            <a:extLst>
              <a:ext uri="{FF2B5EF4-FFF2-40B4-BE49-F238E27FC236}">
                <a16:creationId xmlns:a16="http://schemas.microsoft.com/office/drawing/2014/main" id="{AFF76BA6-62DE-05D9-D34C-851933BDC2EA}"/>
              </a:ext>
            </a:extLst>
          </p:cNvPr>
          <p:cNvPicPr>
            <a:picLocks noChangeAspect="1"/>
          </p:cNvPicPr>
          <p:nvPr/>
        </p:nvPicPr>
        <p:blipFill>
          <a:blip r:embed="rId5"/>
          <a:stretch>
            <a:fillRect/>
          </a:stretch>
        </p:blipFill>
        <p:spPr>
          <a:xfrm>
            <a:off x="1370012" y="2321972"/>
            <a:ext cx="4165600" cy="43434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0" y="-180060"/>
            <a:ext cx="10668000" cy="170121"/>
          </a:xfrm>
          <a:prstGeom prst="rect">
            <a:avLst/>
          </a:prstGeom>
          <a:noFill/>
          <a:ln>
            <a:noFill/>
          </a:ln>
        </p:spPr>
        <p:txBody>
          <a:bodyPr spcFirstLastPara="1" vert="horz" wrap="square" lIns="0" tIns="45700" rIns="0" bIns="0" rtlCol="0" anchor="b" anchorCtr="0">
            <a:normAutofit fontScale="90000"/>
          </a:bodyPr>
          <a:lstStyle/>
          <a:p>
            <a:pPr>
              <a:buSzPct val="100000"/>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圆角矩形 25">
            <a:extLst>
              <a:ext uri="{FF2B5EF4-FFF2-40B4-BE49-F238E27FC236}">
                <a16:creationId xmlns:a16="http://schemas.microsoft.com/office/drawing/2014/main" id="{A9DEF42A-EFDF-399A-81FB-F5613A57B92E}"/>
              </a:ext>
            </a:extLst>
          </p:cNvPr>
          <p:cNvSpPr/>
          <p:nvPr/>
        </p:nvSpPr>
        <p:spPr>
          <a:xfrm>
            <a:off x="7622957" y="4938101"/>
            <a:ext cx="4159472" cy="6884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圆角矩形 24">
            <a:extLst>
              <a:ext uri="{FF2B5EF4-FFF2-40B4-BE49-F238E27FC236}">
                <a16:creationId xmlns:a16="http://schemas.microsoft.com/office/drawing/2014/main" id="{C0702A83-2BD0-17B3-0A25-847DCAC8B588}"/>
              </a:ext>
            </a:extLst>
          </p:cNvPr>
          <p:cNvSpPr/>
          <p:nvPr/>
        </p:nvSpPr>
        <p:spPr>
          <a:xfrm>
            <a:off x="7622957" y="3885975"/>
            <a:ext cx="4159472" cy="6884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Title 1">
            <a:extLst>
              <a:ext uri="{FF2B5EF4-FFF2-40B4-BE49-F238E27FC236}">
                <a16:creationId xmlns:a16="http://schemas.microsoft.com/office/drawing/2014/main" id="{5A9F1CC9-5C31-C31A-035E-96DFFF885C9E}"/>
              </a:ext>
            </a:extLst>
          </p:cNvPr>
          <p:cNvSpPr>
            <a:spLocks noGrp="1"/>
          </p:cNvSpPr>
          <p:nvPr>
            <p:ph type="title"/>
          </p:nvPr>
        </p:nvSpPr>
        <p:spPr/>
        <p:txBody>
          <a:bodyPr/>
          <a:lstStyle/>
          <a:p>
            <a:r>
              <a:rPr lang="en-US" altLang="zh-CN" dirty="0"/>
              <a:t>Data cleaning-consistency</a:t>
            </a:r>
            <a:r>
              <a:rPr lang="zh-CN" altLang="en-US" dirty="0"/>
              <a:t> </a:t>
            </a:r>
            <a:r>
              <a:rPr lang="en-US" altLang="zh-CN" dirty="0"/>
              <a:t>check</a:t>
            </a:r>
            <a:endParaRPr lang="en-US" dirty="0"/>
          </a:p>
        </p:txBody>
      </p:sp>
      <p:sp>
        <p:nvSpPr>
          <p:cNvPr id="4" name="Text Placeholder 3">
            <a:extLst>
              <a:ext uri="{FF2B5EF4-FFF2-40B4-BE49-F238E27FC236}">
                <a16:creationId xmlns:a16="http://schemas.microsoft.com/office/drawing/2014/main" id="{0AC5DC9C-2598-0D3C-5913-247F6A37C1AA}"/>
              </a:ext>
            </a:extLst>
          </p:cNvPr>
          <p:cNvSpPr>
            <a:spLocks noGrp="1"/>
          </p:cNvSpPr>
          <p:nvPr>
            <p:ph type="body" sz="quarter" idx="14"/>
          </p:nvPr>
        </p:nvSpPr>
        <p:spPr/>
        <p:txBody>
          <a:bodyPr/>
          <a:lstStyle/>
          <a:p>
            <a:endParaRPr lang="en-US"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1DF65770-1DCB-7332-32BB-7F52D2D4F54B}"/>
                  </a:ext>
                </a:extLst>
              </p:cNvPr>
              <p:cNvSpPr txBox="1"/>
              <p:nvPr/>
            </p:nvSpPr>
            <p:spPr>
              <a:xfrm>
                <a:off x="4262438" y="2242997"/>
                <a:ext cx="3350416" cy="10063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400" i="1" smtClean="0">
                          <a:latin typeface="Cambria Math" panose="02040503050406030204" pitchFamily="18" charset="0"/>
                        </a:rPr>
                        <m:t>Bodyfat</m:t>
                      </m:r>
                      <m:r>
                        <a:rPr kumimoji="1" lang="en-US" altLang="zh-CN" sz="2400" b="0" i="1" smtClean="0">
                          <a:latin typeface="Cambria Math" panose="02040503050406030204" pitchFamily="18" charset="0"/>
                        </a:rPr>
                        <m:t>=</m:t>
                      </m:r>
                      <m:f>
                        <m:fPr>
                          <m:ctrlPr>
                            <a:rPr kumimoji="1" lang="en-US" altLang="zh-CN" sz="2400" b="0" i="1" smtClean="0">
                              <a:latin typeface="Cambria Math" panose="02040503050406030204" pitchFamily="18" charset="0"/>
                            </a:rPr>
                          </m:ctrlPr>
                        </m:fPr>
                        <m:num>
                          <m:f>
                            <m:fPr>
                              <m:ctrlPr>
                                <a:rPr kumimoji="1" lang="en-US" altLang="zh-CN" sz="2400" b="0" i="1" smtClean="0">
                                  <a:latin typeface="Cambria Math" panose="02040503050406030204" pitchFamily="18" charset="0"/>
                                </a:rPr>
                              </m:ctrlPr>
                            </m:fPr>
                            <m:num>
                              <m:r>
                                <a:rPr kumimoji="1" lang="en-US" altLang="zh-CN" sz="2400" b="0" i="1" smtClean="0">
                                  <a:latin typeface="Cambria Math" panose="02040503050406030204" pitchFamily="18" charset="0"/>
                                </a:rPr>
                                <m:t>495</m:t>
                              </m:r>
                            </m:num>
                            <m:den>
                              <m:r>
                                <m:rPr>
                                  <m:sty m:val="p"/>
                                </m:rPr>
                                <a:rPr kumimoji="1" lang="en-US" altLang="zh-CN" sz="2400" i="1">
                                  <a:latin typeface="Cambria Math" panose="02040503050406030204" pitchFamily="18" charset="0"/>
                                </a:rPr>
                                <m:t>Density</m:t>
                              </m:r>
                            </m:den>
                          </m:f>
                          <m:r>
                            <a:rPr kumimoji="1" lang="en-US" altLang="zh-CN" sz="2400" b="0" i="1" smtClean="0">
                              <a:latin typeface="Cambria Math" panose="02040503050406030204" pitchFamily="18" charset="0"/>
                            </a:rPr>
                            <m:t>−450</m:t>
                          </m:r>
                        </m:num>
                        <m:den>
                          <m:r>
                            <a:rPr kumimoji="1" lang="en-US" altLang="zh-CN" sz="2400" b="0" i="1" smtClean="0">
                              <a:latin typeface="Cambria Math" panose="02040503050406030204" pitchFamily="18" charset="0"/>
                            </a:rPr>
                            <m:t>100</m:t>
                          </m:r>
                        </m:den>
                      </m:f>
                    </m:oMath>
                  </m:oMathPara>
                </a14:m>
                <a:endParaRPr kumimoji="1" lang="zh-CN" altLang="en-US" sz="2400" dirty="0"/>
              </a:p>
            </p:txBody>
          </p:sp>
        </mc:Choice>
        <mc:Fallback xmlns="">
          <p:sp>
            <p:nvSpPr>
              <p:cNvPr id="7" name="文本框 6">
                <a:extLst>
                  <a:ext uri="{FF2B5EF4-FFF2-40B4-BE49-F238E27FC236}">
                    <a16:creationId xmlns:a16="http://schemas.microsoft.com/office/drawing/2014/main" id="{1DF65770-1DCB-7332-32BB-7F52D2D4F54B}"/>
                  </a:ext>
                </a:extLst>
              </p:cNvPr>
              <p:cNvSpPr txBox="1">
                <a:spLocks noRot="1" noChangeAspect="1" noMove="1" noResize="1" noEditPoints="1" noAdjustHandles="1" noChangeArrowheads="1" noChangeShapeType="1" noTextEdit="1"/>
              </p:cNvSpPr>
              <p:nvPr/>
            </p:nvSpPr>
            <p:spPr>
              <a:xfrm>
                <a:off x="4262438" y="2242997"/>
                <a:ext cx="3350416" cy="1006301"/>
              </a:xfrm>
              <a:prstGeom prst="rect">
                <a:avLst/>
              </a:prstGeom>
              <a:blipFill>
                <a:blip r:embed="rId3"/>
                <a:stretch>
                  <a:fillRect l="-3019" t="-1250" r="-1887" b="-10000"/>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E39C058D-B6FF-EBD3-58D9-6C1C571EED05}"/>
              </a:ext>
            </a:extLst>
          </p:cNvPr>
          <p:cNvSpPr txBox="1"/>
          <p:nvPr/>
        </p:nvSpPr>
        <p:spPr>
          <a:xfrm>
            <a:off x="442913" y="1825594"/>
            <a:ext cx="8759143" cy="492443"/>
          </a:xfrm>
          <a:prstGeom prst="rect">
            <a:avLst/>
          </a:prstGeom>
          <a:noFill/>
        </p:spPr>
        <p:txBody>
          <a:bodyPr wrap="square" rtlCol="0">
            <a:spAutoFit/>
          </a:bodyPr>
          <a:lstStyle/>
          <a:p>
            <a:pPr marL="457200" indent="-457200">
              <a:buFont typeface="Wingdings" pitchFamily="2" charset="2"/>
              <a:buChar char="l"/>
            </a:pPr>
            <a:r>
              <a:rPr lang="en-US" altLang="zh-CN" sz="2600" dirty="0">
                <a:solidFill>
                  <a:schemeClr val="tx1">
                    <a:lumMod val="90000"/>
                    <a:lumOff val="10000"/>
                  </a:schemeClr>
                </a:solidFill>
                <a:latin typeface="Red Hat Text" panose="02010303040201060303" pitchFamily="2" charset="0"/>
              </a:rPr>
              <a:t>Check</a:t>
            </a:r>
            <a:r>
              <a:rPr lang="zh-CN" altLang="en-US" sz="2600" dirty="0">
                <a:solidFill>
                  <a:schemeClr val="tx1">
                    <a:lumMod val="90000"/>
                    <a:lumOff val="10000"/>
                  </a:schemeClr>
                </a:solidFill>
                <a:latin typeface="Red Hat Text" panose="02010303040201060303" pitchFamily="2" charset="0"/>
              </a:rPr>
              <a:t> </a:t>
            </a:r>
            <a:r>
              <a:rPr lang="en-US" altLang="zh-CN" sz="2600" dirty="0">
                <a:solidFill>
                  <a:schemeClr val="tx1">
                    <a:lumMod val="90000"/>
                    <a:lumOff val="10000"/>
                  </a:schemeClr>
                </a:solidFill>
                <a:latin typeface="Red Hat Text" panose="02010303040201060303" pitchFamily="2" charset="0"/>
              </a:rPr>
              <a:t>the</a:t>
            </a:r>
            <a:r>
              <a:rPr lang="zh-CN" altLang="en-US" sz="2600" dirty="0">
                <a:solidFill>
                  <a:schemeClr val="tx1">
                    <a:lumMod val="90000"/>
                    <a:lumOff val="10000"/>
                  </a:schemeClr>
                </a:solidFill>
                <a:latin typeface="Red Hat Text" panose="02010303040201060303" pitchFamily="2" charset="0"/>
              </a:rPr>
              <a:t> </a:t>
            </a:r>
            <a:r>
              <a:rPr lang="en-US" altLang="zh-CN" sz="2600" dirty="0">
                <a:solidFill>
                  <a:schemeClr val="tx1">
                    <a:lumMod val="90000"/>
                    <a:lumOff val="10000"/>
                  </a:schemeClr>
                </a:solidFill>
                <a:latin typeface="Red Hat Text" panose="02010303040201060303" pitchFamily="2" charset="0"/>
              </a:rPr>
              <a:t>correlation</a:t>
            </a:r>
            <a:r>
              <a:rPr lang="zh-CN" altLang="en-US" sz="2600" dirty="0">
                <a:solidFill>
                  <a:schemeClr val="tx1">
                    <a:lumMod val="90000"/>
                    <a:lumOff val="10000"/>
                  </a:schemeClr>
                </a:solidFill>
                <a:latin typeface="Red Hat Text" panose="02010303040201060303" pitchFamily="2" charset="0"/>
              </a:rPr>
              <a:t> </a:t>
            </a:r>
            <a:r>
              <a:rPr lang="en-US" altLang="zh-CN" sz="2600" dirty="0">
                <a:solidFill>
                  <a:schemeClr val="tx1">
                    <a:lumMod val="90000"/>
                    <a:lumOff val="10000"/>
                  </a:schemeClr>
                </a:solidFill>
                <a:latin typeface="Red Hat Text" panose="02010303040201060303" pitchFamily="2" charset="0"/>
              </a:rPr>
              <a:t>between</a:t>
            </a:r>
            <a:r>
              <a:rPr lang="zh-CN" altLang="en-US" sz="2600" dirty="0">
                <a:solidFill>
                  <a:schemeClr val="tx1">
                    <a:lumMod val="90000"/>
                    <a:lumOff val="10000"/>
                  </a:schemeClr>
                </a:solidFill>
                <a:latin typeface="Red Hat Text" panose="02010303040201060303" pitchFamily="2" charset="0"/>
              </a:rPr>
              <a:t> </a:t>
            </a:r>
            <a:r>
              <a:rPr lang="en-US" altLang="zh-CN" sz="2600" b="1" dirty="0">
                <a:solidFill>
                  <a:schemeClr val="tx1">
                    <a:lumMod val="90000"/>
                    <a:lumOff val="10000"/>
                  </a:schemeClr>
                </a:solidFill>
                <a:latin typeface="Red Hat Text" panose="02010303040201060303" pitchFamily="2" charset="0"/>
              </a:rPr>
              <a:t>bodyfat</a:t>
            </a:r>
            <a:r>
              <a:rPr lang="zh-CN" altLang="en-US" sz="2600" dirty="0">
                <a:solidFill>
                  <a:schemeClr val="tx1">
                    <a:lumMod val="90000"/>
                    <a:lumOff val="10000"/>
                  </a:schemeClr>
                </a:solidFill>
                <a:latin typeface="Red Hat Text" panose="02010303040201060303" pitchFamily="2" charset="0"/>
              </a:rPr>
              <a:t> </a:t>
            </a:r>
            <a:r>
              <a:rPr lang="en-US" altLang="zh-CN" sz="2600" dirty="0">
                <a:solidFill>
                  <a:schemeClr val="tx1">
                    <a:lumMod val="90000"/>
                    <a:lumOff val="10000"/>
                  </a:schemeClr>
                </a:solidFill>
                <a:latin typeface="Red Hat Text" panose="02010303040201060303" pitchFamily="2" charset="0"/>
              </a:rPr>
              <a:t>and</a:t>
            </a:r>
            <a:r>
              <a:rPr lang="zh-CN" altLang="en-US" sz="2600" dirty="0">
                <a:solidFill>
                  <a:schemeClr val="tx1">
                    <a:lumMod val="90000"/>
                    <a:lumOff val="10000"/>
                  </a:schemeClr>
                </a:solidFill>
                <a:latin typeface="Red Hat Text" panose="02010303040201060303" pitchFamily="2" charset="0"/>
              </a:rPr>
              <a:t> </a:t>
            </a:r>
            <a:r>
              <a:rPr lang="en-US" altLang="zh-CN" sz="2600" b="1" dirty="0">
                <a:solidFill>
                  <a:schemeClr val="tx1">
                    <a:lumMod val="90000"/>
                    <a:lumOff val="10000"/>
                  </a:schemeClr>
                </a:solidFill>
                <a:latin typeface="Red Hat Text" panose="02010303040201060303" pitchFamily="2" charset="0"/>
              </a:rPr>
              <a:t>density</a:t>
            </a:r>
            <a:endParaRPr lang="zh-CN" altLang="en-US" sz="2600" b="1" dirty="0">
              <a:solidFill>
                <a:schemeClr val="tx1">
                  <a:lumMod val="90000"/>
                  <a:lumOff val="10000"/>
                </a:schemeClr>
              </a:solidFill>
              <a:latin typeface="Red Hat Text" panose="02010303040201060303" pitchFamily="2" charset="0"/>
            </a:endParaRPr>
          </a:p>
        </p:txBody>
      </p:sp>
      <p:sp>
        <p:nvSpPr>
          <p:cNvPr id="9" name="文本框 8">
            <a:extLst>
              <a:ext uri="{FF2B5EF4-FFF2-40B4-BE49-F238E27FC236}">
                <a16:creationId xmlns:a16="http://schemas.microsoft.com/office/drawing/2014/main" id="{B0FA2D58-8F55-9437-42CD-6B48BC5942E3}"/>
              </a:ext>
            </a:extLst>
          </p:cNvPr>
          <p:cNvSpPr txBox="1"/>
          <p:nvPr/>
        </p:nvSpPr>
        <p:spPr>
          <a:xfrm>
            <a:off x="442914" y="2659947"/>
            <a:ext cx="5840191" cy="492443"/>
          </a:xfrm>
          <a:prstGeom prst="rect">
            <a:avLst/>
          </a:prstGeom>
          <a:noFill/>
        </p:spPr>
        <p:txBody>
          <a:bodyPr wrap="square" rtlCol="0">
            <a:spAutoFit/>
          </a:bodyPr>
          <a:lstStyle/>
          <a:p>
            <a:r>
              <a:rPr lang="en-US" altLang="zh-CN" sz="2600" dirty="0">
                <a:solidFill>
                  <a:schemeClr val="tx1">
                    <a:lumMod val="90000"/>
                    <a:lumOff val="10000"/>
                  </a:schemeClr>
                </a:solidFill>
                <a:latin typeface="Red Hat Text" panose="02010303040201060303" pitchFamily="2" charset="0"/>
              </a:rPr>
              <a:t>By</a:t>
            </a:r>
            <a:r>
              <a:rPr lang="zh-CN" altLang="en-US" sz="2600" dirty="0">
                <a:solidFill>
                  <a:schemeClr val="tx1">
                    <a:lumMod val="90000"/>
                    <a:lumOff val="10000"/>
                  </a:schemeClr>
                </a:solidFill>
                <a:latin typeface="Red Hat Text" panose="02010303040201060303" pitchFamily="2" charset="0"/>
              </a:rPr>
              <a:t> </a:t>
            </a:r>
            <a:r>
              <a:rPr lang="en-US" altLang="zh-CN" sz="2600" dirty="0">
                <a:solidFill>
                  <a:schemeClr val="tx1">
                    <a:lumMod val="90000"/>
                    <a:lumOff val="10000"/>
                  </a:schemeClr>
                </a:solidFill>
                <a:latin typeface="Red Hat Text" panose="02010303040201060303" pitchFamily="2" charset="0"/>
              </a:rPr>
              <a:t>Siri’s</a:t>
            </a:r>
            <a:r>
              <a:rPr lang="zh-CN" altLang="en-US" sz="2600" dirty="0">
                <a:solidFill>
                  <a:schemeClr val="tx1">
                    <a:lumMod val="90000"/>
                    <a:lumOff val="10000"/>
                  </a:schemeClr>
                </a:solidFill>
                <a:latin typeface="Red Hat Text" panose="02010303040201060303" pitchFamily="2" charset="0"/>
              </a:rPr>
              <a:t> </a:t>
            </a:r>
            <a:r>
              <a:rPr lang="en-US" altLang="zh-CN" sz="2600" dirty="0">
                <a:solidFill>
                  <a:schemeClr val="tx1">
                    <a:lumMod val="90000"/>
                    <a:lumOff val="10000"/>
                  </a:schemeClr>
                </a:solidFill>
                <a:latin typeface="Red Hat Text" panose="02010303040201060303" pitchFamily="2" charset="0"/>
              </a:rPr>
              <a:t>equation,</a:t>
            </a:r>
            <a:r>
              <a:rPr lang="zh-CN" altLang="en-US" sz="2600" dirty="0">
                <a:solidFill>
                  <a:schemeClr val="tx1">
                    <a:lumMod val="90000"/>
                    <a:lumOff val="10000"/>
                  </a:schemeClr>
                </a:solidFill>
                <a:latin typeface="Red Hat Text" panose="02010303040201060303" pitchFamily="2" charset="0"/>
              </a:rPr>
              <a:t> </a:t>
            </a:r>
            <a:r>
              <a:rPr lang="en-US" altLang="zh-CN" sz="2600" dirty="0">
                <a:solidFill>
                  <a:schemeClr val="tx1">
                    <a:lumMod val="90000"/>
                    <a:lumOff val="10000"/>
                  </a:schemeClr>
                </a:solidFill>
                <a:latin typeface="Red Hat Text" panose="02010303040201060303" pitchFamily="2" charset="0"/>
              </a:rPr>
              <a:t>we</a:t>
            </a:r>
            <a:r>
              <a:rPr lang="zh-CN" altLang="en-US" sz="2600" dirty="0">
                <a:solidFill>
                  <a:schemeClr val="tx1">
                    <a:lumMod val="90000"/>
                    <a:lumOff val="10000"/>
                  </a:schemeClr>
                </a:solidFill>
                <a:latin typeface="Red Hat Text" panose="02010303040201060303" pitchFamily="2" charset="0"/>
              </a:rPr>
              <a:t> </a:t>
            </a:r>
            <a:r>
              <a:rPr lang="en-US" altLang="zh-CN" sz="2600" dirty="0">
                <a:solidFill>
                  <a:schemeClr val="tx1">
                    <a:lumMod val="90000"/>
                    <a:lumOff val="10000"/>
                  </a:schemeClr>
                </a:solidFill>
                <a:latin typeface="Red Hat Text" panose="02010303040201060303" pitchFamily="2" charset="0"/>
              </a:rPr>
              <a:t>have:</a:t>
            </a:r>
            <a:endParaRPr lang="zh-CN" altLang="en-US" sz="2600" dirty="0">
              <a:solidFill>
                <a:schemeClr val="tx1">
                  <a:lumMod val="90000"/>
                  <a:lumOff val="10000"/>
                </a:schemeClr>
              </a:solidFill>
              <a:latin typeface="Red Hat Text" panose="02010303040201060303" pitchFamily="2" charset="0"/>
            </a:endParaRPr>
          </a:p>
        </p:txBody>
      </p:sp>
      <p:sp>
        <p:nvSpPr>
          <p:cNvPr id="10" name="文本框 9">
            <a:extLst>
              <a:ext uri="{FF2B5EF4-FFF2-40B4-BE49-F238E27FC236}">
                <a16:creationId xmlns:a16="http://schemas.microsoft.com/office/drawing/2014/main" id="{B91412AD-B951-1521-C41B-B226E1E39212}"/>
              </a:ext>
            </a:extLst>
          </p:cNvPr>
          <p:cNvSpPr txBox="1"/>
          <p:nvPr/>
        </p:nvSpPr>
        <p:spPr>
          <a:xfrm>
            <a:off x="8554595" y="2610891"/>
            <a:ext cx="2653483" cy="492443"/>
          </a:xfrm>
          <a:prstGeom prst="rect">
            <a:avLst/>
          </a:prstGeom>
          <a:noFill/>
        </p:spPr>
        <p:txBody>
          <a:bodyPr wrap="none" rtlCol="0">
            <a:spAutoFit/>
          </a:bodyPr>
          <a:lstStyle/>
          <a:p>
            <a:r>
              <a:rPr lang="en-US" altLang="zh-CN" sz="2600" dirty="0">
                <a:solidFill>
                  <a:schemeClr val="tx1">
                    <a:lumMod val="90000"/>
                    <a:lumOff val="10000"/>
                  </a:schemeClr>
                </a:solidFill>
                <a:latin typeface="Red Hat Text" panose="02010303040201060303" pitchFamily="2" charset="0"/>
              </a:rPr>
              <a:t>calculated</a:t>
            </a:r>
            <a:r>
              <a:rPr kumimoji="1" lang="zh-CN" altLang="en-US" dirty="0"/>
              <a:t> </a:t>
            </a:r>
            <a:r>
              <a:rPr lang="en-US" altLang="zh-CN" sz="2600" dirty="0">
                <a:solidFill>
                  <a:schemeClr val="tx1">
                    <a:lumMod val="90000"/>
                    <a:lumOff val="10000"/>
                  </a:schemeClr>
                </a:solidFill>
                <a:latin typeface="Red Hat Text" panose="02010303040201060303" pitchFamily="2" charset="0"/>
              </a:rPr>
              <a:t>bodyfat</a:t>
            </a:r>
            <a:endParaRPr lang="zh-CN" altLang="en-US" sz="2600" dirty="0">
              <a:solidFill>
                <a:schemeClr val="tx1">
                  <a:lumMod val="90000"/>
                  <a:lumOff val="10000"/>
                </a:schemeClr>
              </a:solidFill>
              <a:latin typeface="Red Hat Text" panose="02010303040201060303" pitchFamily="2" charset="0"/>
            </a:endParaRPr>
          </a:p>
        </p:txBody>
      </p:sp>
      <p:sp>
        <p:nvSpPr>
          <p:cNvPr id="11" name="下箭头 10">
            <a:extLst>
              <a:ext uri="{FF2B5EF4-FFF2-40B4-BE49-F238E27FC236}">
                <a16:creationId xmlns:a16="http://schemas.microsoft.com/office/drawing/2014/main" id="{7C4E341D-12B2-8A2F-B721-ABD3238C7008}"/>
              </a:ext>
            </a:extLst>
          </p:cNvPr>
          <p:cNvSpPr/>
          <p:nvPr/>
        </p:nvSpPr>
        <p:spPr>
          <a:xfrm rot="16200000">
            <a:off x="8004526" y="2553265"/>
            <a:ext cx="400050" cy="700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14" name="表格 14">
            <a:extLst>
              <a:ext uri="{FF2B5EF4-FFF2-40B4-BE49-F238E27FC236}">
                <a16:creationId xmlns:a16="http://schemas.microsoft.com/office/drawing/2014/main" id="{28B7E521-2726-92E5-DD5F-2924BD9B85E2}"/>
              </a:ext>
            </a:extLst>
          </p:cNvPr>
          <p:cNvGraphicFramePr>
            <a:graphicFrameLocks noGrp="1"/>
          </p:cNvGraphicFramePr>
          <p:nvPr/>
        </p:nvGraphicFramePr>
        <p:xfrm>
          <a:off x="495299" y="3590780"/>
          <a:ext cx="5948364" cy="2225040"/>
        </p:xfrm>
        <a:graphic>
          <a:graphicData uri="http://schemas.openxmlformats.org/drawingml/2006/table">
            <a:tbl>
              <a:tblPr firstRow="1" bandRow="1">
                <a:tableStyleId>{69012ECD-51FC-41F1-AA8D-1B2483CD663E}</a:tableStyleId>
              </a:tblPr>
              <a:tblGrid>
                <a:gridCol w="1062039">
                  <a:extLst>
                    <a:ext uri="{9D8B030D-6E8A-4147-A177-3AD203B41FA5}">
                      <a16:colId xmlns:a16="http://schemas.microsoft.com/office/drawing/2014/main" val="2144287946"/>
                    </a:ext>
                  </a:extLst>
                </a:gridCol>
                <a:gridCol w="1157287">
                  <a:extLst>
                    <a:ext uri="{9D8B030D-6E8A-4147-A177-3AD203B41FA5}">
                      <a16:colId xmlns:a16="http://schemas.microsoft.com/office/drawing/2014/main" val="583635071"/>
                    </a:ext>
                  </a:extLst>
                </a:gridCol>
                <a:gridCol w="1328738">
                  <a:extLst>
                    <a:ext uri="{9D8B030D-6E8A-4147-A177-3AD203B41FA5}">
                      <a16:colId xmlns:a16="http://schemas.microsoft.com/office/drawing/2014/main" val="3757143818"/>
                    </a:ext>
                  </a:extLst>
                </a:gridCol>
                <a:gridCol w="2400300">
                  <a:extLst>
                    <a:ext uri="{9D8B030D-6E8A-4147-A177-3AD203B41FA5}">
                      <a16:colId xmlns:a16="http://schemas.microsoft.com/office/drawing/2014/main" val="1500916403"/>
                    </a:ext>
                  </a:extLst>
                </a:gridCol>
              </a:tblGrid>
              <a:tr h="370840">
                <a:tc>
                  <a:txBody>
                    <a:bodyPr/>
                    <a:lstStyle/>
                    <a:p>
                      <a:pPr algn="ctr"/>
                      <a:r>
                        <a:rPr lang="en-US" b="1" dirty="0">
                          <a:solidFill>
                            <a:srgbClr val="000000"/>
                          </a:solidFill>
                          <a:effectLst/>
                        </a:rPr>
                        <a:t>IDNO</a:t>
                      </a:r>
                      <a:endParaRPr lang="en-US" dirty="0">
                        <a:effectLst/>
                      </a:endParaRPr>
                    </a:p>
                  </a:txBody>
                  <a:tcPr marL="38100" marR="38100" marT="38100" marB="3810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n-US" b="1" dirty="0">
                          <a:solidFill>
                            <a:srgbClr val="000000"/>
                          </a:solidFill>
                          <a:effectLst/>
                        </a:rPr>
                        <a:t>BODYFAT</a:t>
                      </a:r>
                      <a:endParaRPr lang="en-US" dirty="0">
                        <a:effectLst/>
                      </a:endParaRPr>
                    </a:p>
                  </a:txBody>
                  <a:tcPr marL="38100" marR="38100" marT="38100" marB="3810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n-US" b="1" dirty="0">
                          <a:solidFill>
                            <a:srgbClr val="000000"/>
                          </a:solidFill>
                          <a:effectLst/>
                        </a:rPr>
                        <a:t>DENSITY</a:t>
                      </a:r>
                      <a:endParaRPr lang="en-US" dirty="0">
                        <a:effectLst/>
                      </a:endParaRPr>
                    </a:p>
                  </a:txBody>
                  <a:tcPr marL="38100" marR="38100" marT="38100" marB="3810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n-US" altLang="zh-CN" b="1" dirty="0">
                          <a:solidFill>
                            <a:srgbClr val="000000"/>
                          </a:solidFill>
                          <a:effectLst/>
                        </a:rPr>
                        <a:t>CALCULATED_BODYFAT</a:t>
                      </a:r>
                      <a:endParaRPr lang="en-US" dirty="0">
                        <a:effectLst/>
                      </a:endParaRPr>
                    </a:p>
                  </a:txBody>
                  <a:tcPr marL="38100" marR="38100" marT="38100" marB="3810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523809902"/>
                  </a:ext>
                </a:extLst>
              </a:tr>
              <a:tr h="370840">
                <a:tc>
                  <a:txBody>
                    <a:bodyPr/>
                    <a:lstStyle/>
                    <a:p>
                      <a:pPr algn="ctr"/>
                      <a:r>
                        <a:rPr lang="en-US" altLang="zh-CN" dirty="0">
                          <a:solidFill>
                            <a:srgbClr val="000000"/>
                          </a:solidFill>
                          <a:effectLst/>
                        </a:rPr>
                        <a:t>48</a:t>
                      </a:r>
                      <a:endParaRPr lang="zh-CN" altLang="en-US" dirty="0">
                        <a:effectLst/>
                      </a:endParaRPr>
                    </a:p>
                  </a:txBody>
                  <a:tcPr marL="38100" marR="38100" marT="38100" marB="3810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n-US" altLang="zh-CN" dirty="0">
                          <a:solidFill>
                            <a:srgbClr val="000000"/>
                          </a:solidFill>
                          <a:effectLst/>
                        </a:rPr>
                        <a:t>6.4</a:t>
                      </a:r>
                      <a:endParaRPr lang="zh-CN" altLang="en-US" dirty="0">
                        <a:effectLst/>
                      </a:endParaRPr>
                    </a:p>
                  </a:txBody>
                  <a:tcPr marL="38100" marR="38100" marT="38100" marB="3810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n-US" altLang="zh-CN">
                          <a:solidFill>
                            <a:srgbClr val="000000"/>
                          </a:solidFill>
                          <a:effectLst/>
                        </a:rPr>
                        <a:t>1.0665</a:t>
                      </a:r>
                      <a:endParaRPr lang="zh-CN" altLang="en-US">
                        <a:effectLst/>
                      </a:endParaRPr>
                    </a:p>
                  </a:txBody>
                  <a:tcPr marL="38100" marR="38100" marT="38100" marB="3810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n-US" altLang="zh-CN" dirty="0">
                          <a:solidFill>
                            <a:srgbClr val="000000"/>
                          </a:solidFill>
                          <a:effectLst/>
                          <a:highlight>
                            <a:srgbClr val="FFFF00"/>
                          </a:highlight>
                        </a:rPr>
                        <a:t>14.1350</a:t>
                      </a:r>
                      <a:endParaRPr lang="zh-CN" altLang="en-US" dirty="0">
                        <a:effectLst/>
                        <a:highlight>
                          <a:srgbClr val="FFFF00"/>
                        </a:highlight>
                      </a:endParaRPr>
                    </a:p>
                  </a:txBody>
                  <a:tcPr marL="38100" marR="38100" marT="38100" marB="3810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2979090853"/>
                  </a:ext>
                </a:extLst>
              </a:tr>
              <a:tr h="370840">
                <a:tc>
                  <a:txBody>
                    <a:bodyPr/>
                    <a:lstStyle/>
                    <a:p>
                      <a:pPr algn="ctr"/>
                      <a:r>
                        <a:rPr lang="en-US" altLang="zh-CN" dirty="0">
                          <a:solidFill>
                            <a:srgbClr val="000000"/>
                          </a:solidFill>
                          <a:effectLst/>
                        </a:rPr>
                        <a:t>76</a:t>
                      </a:r>
                      <a:endParaRPr lang="zh-CN" altLang="en-US" dirty="0">
                        <a:effectLst/>
                      </a:endParaRPr>
                    </a:p>
                  </a:txBody>
                  <a:tcPr marL="38100" marR="38100" marT="38100" marB="3810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n-US" altLang="zh-CN">
                          <a:solidFill>
                            <a:srgbClr val="000000"/>
                          </a:solidFill>
                          <a:effectLst/>
                        </a:rPr>
                        <a:t>18.3</a:t>
                      </a:r>
                      <a:endParaRPr lang="zh-CN" altLang="en-US">
                        <a:effectLst/>
                      </a:endParaRPr>
                    </a:p>
                  </a:txBody>
                  <a:tcPr marL="38100" marR="38100" marT="38100" marB="3810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n-US" altLang="zh-CN" dirty="0">
                          <a:solidFill>
                            <a:srgbClr val="000000"/>
                          </a:solidFill>
                          <a:effectLst/>
                        </a:rPr>
                        <a:t>1.0666</a:t>
                      </a:r>
                      <a:endParaRPr lang="zh-CN" altLang="en-US" dirty="0">
                        <a:effectLst/>
                      </a:endParaRPr>
                    </a:p>
                  </a:txBody>
                  <a:tcPr marL="38100" marR="38100" marT="38100" marB="3810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n-US" altLang="zh-CN" dirty="0">
                          <a:solidFill>
                            <a:srgbClr val="000000"/>
                          </a:solidFill>
                          <a:effectLst/>
                          <a:highlight>
                            <a:srgbClr val="FFFF00"/>
                          </a:highlight>
                        </a:rPr>
                        <a:t>14.0915</a:t>
                      </a:r>
                      <a:endParaRPr lang="zh-CN" altLang="en-US" dirty="0">
                        <a:effectLst/>
                        <a:highlight>
                          <a:srgbClr val="FFFF00"/>
                        </a:highlight>
                      </a:endParaRPr>
                    </a:p>
                  </a:txBody>
                  <a:tcPr marL="38100" marR="38100" marT="38100" marB="3810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2482935690"/>
                  </a:ext>
                </a:extLst>
              </a:tr>
              <a:tr h="370840">
                <a:tc>
                  <a:txBody>
                    <a:bodyPr/>
                    <a:lstStyle/>
                    <a:p>
                      <a:pPr algn="ctr"/>
                      <a:r>
                        <a:rPr lang="en-US" altLang="zh-CN" dirty="0">
                          <a:solidFill>
                            <a:srgbClr val="000000"/>
                          </a:solidFill>
                          <a:effectLst/>
                        </a:rPr>
                        <a:t>96</a:t>
                      </a:r>
                      <a:endParaRPr lang="zh-CN" altLang="en-US" dirty="0">
                        <a:effectLst/>
                      </a:endParaRPr>
                    </a:p>
                  </a:txBody>
                  <a:tcPr marL="38100" marR="38100" marT="38100" marB="3810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n-US" altLang="zh-CN" dirty="0">
                          <a:solidFill>
                            <a:srgbClr val="000000"/>
                          </a:solidFill>
                          <a:effectLst/>
                        </a:rPr>
                        <a:t>17.3</a:t>
                      </a:r>
                      <a:endParaRPr lang="zh-CN" altLang="en-US" dirty="0">
                        <a:effectLst/>
                      </a:endParaRPr>
                    </a:p>
                  </a:txBody>
                  <a:tcPr marL="38100" marR="38100" marT="38100" marB="3810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n-US" altLang="zh-CN">
                          <a:solidFill>
                            <a:srgbClr val="000000"/>
                          </a:solidFill>
                          <a:effectLst/>
                        </a:rPr>
                        <a:t>1.0991</a:t>
                      </a:r>
                      <a:endParaRPr lang="zh-CN" altLang="en-US">
                        <a:effectLst/>
                      </a:endParaRPr>
                    </a:p>
                  </a:txBody>
                  <a:tcPr marL="38100" marR="38100" marT="38100" marB="3810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n-US" altLang="zh-CN" dirty="0">
                          <a:solidFill>
                            <a:srgbClr val="000000"/>
                          </a:solidFill>
                          <a:effectLst/>
                        </a:rPr>
                        <a:t>0.3684</a:t>
                      </a:r>
                      <a:endParaRPr lang="zh-CN" altLang="en-US" dirty="0">
                        <a:effectLst/>
                      </a:endParaRPr>
                    </a:p>
                  </a:txBody>
                  <a:tcPr marL="38100" marR="38100" marT="38100" marB="3810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1810079071"/>
                  </a:ext>
                </a:extLst>
              </a:tr>
              <a:tr h="370840">
                <a:tc>
                  <a:txBody>
                    <a:bodyPr/>
                    <a:lstStyle/>
                    <a:p>
                      <a:pPr algn="ctr"/>
                      <a:r>
                        <a:rPr lang="en-US" altLang="zh-CN" dirty="0">
                          <a:solidFill>
                            <a:srgbClr val="000000"/>
                          </a:solidFill>
                          <a:effectLst/>
                        </a:rPr>
                        <a:t>182</a:t>
                      </a:r>
                      <a:endParaRPr lang="zh-CN" altLang="en-US" dirty="0">
                        <a:effectLst/>
                      </a:endParaRPr>
                    </a:p>
                  </a:txBody>
                  <a:tcPr marL="38100" marR="38100" marT="38100" marB="3810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n-US" altLang="zh-CN">
                          <a:solidFill>
                            <a:srgbClr val="000000"/>
                          </a:solidFill>
                          <a:effectLst/>
                        </a:rPr>
                        <a:t>0</a:t>
                      </a:r>
                      <a:endParaRPr lang="zh-CN" altLang="en-US">
                        <a:effectLst/>
                      </a:endParaRPr>
                    </a:p>
                  </a:txBody>
                  <a:tcPr marL="38100" marR="38100" marT="38100" marB="3810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n-US" altLang="zh-CN">
                          <a:solidFill>
                            <a:srgbClr val="000000"/>
                          </a:solidFill>
                          <a:effectLst/>
                        </a:rPr>
                        <a:t>1.1089</a:t>
                      </a:r>
                      <a:endParaRPr lang="zh-CN" altLang="en-US">
                        <a:effectLst/>
                      </a:endParaRPr>
                    </a:p>
                  </a:txBody>
                  <a:tcPr marL="38100" marR="38100" marT="38100" marB="3810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n-US" altLang="zh-CN" dirty="0">
                          <a:solidFill>
                            <a:srgbClr val="000000"/>
                          </a:solidFill>
                          <a:effectLst/>
                        </a:rPr>
                        <a:t>-3.6116</a:t>
                      </a:r>
                      <a:endParaRPr lang="zh-CN" altLang="en-US" dirty="0">
                        <a:effectLst/>
                      </a:endParaRPr>
                    </a:p>
                  </a:txBody>
                  <a:tcPr marL="38100" marR="38100" marT="38100" marB="3810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1503759108"/>
                  </a:ext>
                </a:extLst>
              </a:tr>
              <a:tr h="370840">
                <a:tc>
                  <a:txBody>
                    <a:bodyPr/>
                    <a:lstStyle/>
                    <a:p>
                      <a:pPr algn="ctr"/>
                      <a:r>
                        <a:rPr lang="en-US" altLang="zh-CN" dirty="0">
                          <a:solidFill>
                            <a:srgbClr val="000000"/>
                          </a:solidFill>
                          <a:effectLst/>
                        </a:rPr>
                        <a:t>216</a:t>
                      </a:r>
                      <a:endParaRPr lang="zh-CN" altLang="en-US" dirty="0">
                        <a:effectLst/>
                      </a:endParaRPr>
                    </a:p>
                  </a:txBody>
                  <a:tcPr marL="38100" marR="38100" marT="38100" marB="3810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n-US" altLang="zh-CN" dirty="0">
                          <a:solidFill>
                            <a:srgbClr val="000000"/>
                          </a:solidFill>
                          <a:effectLst/>
                        </a:rPr>
                        <a:t>45.1</a:t>
                      </a:r>
                      <a:endParaRPr lang="zh-CN" altLang="en-US" dirty="0">
                        <a:effectLst/>
                      </a:endParaRPr>
                    </a:p>
                  </a:txBody>
                  <a:tcPr marL="38100" marR="38100" marT="38100" marB="3810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n-US" altLang="zh-CN" dirty="0">
                          <a:solidFill>
                            <a:srgbClr val="000000"/>
                          </a:solidFill>
                          <a:effectLst/>
                        </a:rPr>
                        <a:t>0.995</a:t>
                      </a:r>
                      <a:endParaRPr lang="zh-CN" altLang="en-US" dirty="0">
                        <a:effectLst/>
                      </a:endParaRPr>
                    </a:p>
                  </a:txBody>
                  <a:tcPr marL="38100" marR="38100" marT="38100" marB="3810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n-US" altLang="zh-CN" dirty="0">
                          <a:solidFill>
                            <a:srgbClr val="000000"/>
                          </a:solidFill>
                          <a:effectLst/>
                        </a:rPr>
                        <a:t>47.4874</a:t>
                      </a:r>
                      <a:endParaRPr lang="zh-CN" altLang="en-US" dirty="0">
                        <a:effectLst/>
                      </a:endParaRPr>
                    </a:p>
                  </a:txBody>
                  <a:tcPr marL="38100" marR="38100" marT="38100" marB="3810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1150753347"/>
                  </a:ext>
                </a:extLst>
              </a:tr>
            </a:tbl>
          </a:graphicData>
        </a:graphic>
      </p:graphicFrame>
      <p:sp>
        <p:nvSpPr>
          <p:cNvPr id="17" name="文本框 16">
            <a:extLst>
              <a:ext uri="{FF2B5EF4-FFF2-40B4-BE49-F238E27FC236}">
                <a16:creationId xmlns:a16="http://schemas.microsoft.com/office/drawing/2014/main" id="{1E7D3ED3-BAA2-F009-7395-014D8C2A67EF}"/>
              </a:ext>
            </a:extLst>
          </p:cNvPr>
          <p:cNvSpPr txBox="1"/>
          <p:nvPr/>
        </p:nvSpPr>
        <p:spPr>
          <a:xfrm>
            <a:off x="7608669" y="3885975"/>
            <a:ext cx="4159472" cy="369332"/>
          </a:xfrm>
          <a:prstGeom prst="rect">
            <a:avLst/>
          </a:prstGeom>
          <a:noFill/>
        </p:spPr>
        <p:txBody>
          <a:bodyPr wrap="none" rtlCol="0">
            <a:spAutoFit/>
          </a:bodyPr>
          <a:lstStyle/>
          <a:p>
            <a:r>
              <a:rPr kumimoji="1" lang="en-US" altLang="zh-CN" dirty="0"/>
              <a:t>Index</a:t>
            </a:r>
            <a:r>
              <a:rPr kumimoji="1" lang="zh-CN" altLang="en-US" dirty="0"/>
              <a:t> </a:t>
            </a:r>
            <a:r>
              <a:rPr kumimoji="1" lang="en-US" altLang="zh-CN" dirty="0"/>
              <a:t>48,76:Transcription</a:t>
            </a:r>
            <a:r>
              <a:rPr kumimoji="1" lang="zh-CN" altLang="en-US" dirty="0"/>
              <a:t> </a:t>
            </a:r>
            <a:r>
              <a:rPr kumimoji="1" lang="en-US" altLang="zh-CN" dirty="0"/>
              <a:t>error</a:t>
            </a:r>
            <a:r>
              <a:rPr kumimoji="1" lang="zh-CN" altLang="en-US" dirty="0"/>
              <a:t> </a:t>
            </a:r>
            <a:r>
              <a:rPr kumimoji="1" lang="en-US" altLang="zh-CN" dirty="0"/>
              <a:t>of</a:t>
            </a:r>
            <a:r>
              <a:rPr kumimoji="1" lang="zh-CN" altLang="en-US" dirty="0"/>
              <a:t> </a:t>
            </a:r>
            <a:r>
              <a:rPr kumimoji="1" lang="en-US" altLang="zh-CN" dirty="0"/>
              <a:t>bodyfat</a:t>
            </a:r>
            <a:endParaRPr kumimoji="1" lang="zh-CN" altLang="en-US" dirty="0"/>
          </a:p>
        </p:txBody>
      </p:sp>
      <p:sp>
        <p:nvSpPr>
          <p:cNvPr id="18" name="文本框 17">
            <a:extLst>
              <a:ext uri="{FF2B5EF4-FFF2-40B4-BE49-F238E27FC236}">
                <a16:creationId xmlns:a16="http://schemas.microsoft.com/office/drawing/2014/main" id="{A7158338-6A38-640F-CF22-316B08296509}"/>
              </a:ext>
            </a:extLst>
          </p:cNvPr>
          <p:cNvSpPr txBox="1"/>
          <p:nvPr/>
        </p:nvSpPr>
        <p:spPr>
          <a:xfrm>
            <a:off x="7857647" y="4205108"/>
            <a:ext cx="3661515" cy="369332"/>
          </a:xfrm>
          <a:prstGeom prst="rect">
            <a:avLst/>
          </a:prstGeom>
          <a:noFill/>
        </p:spPr>
        <p:txBody>
          <a:bodyPr wrap="none" rtlCol="0">
            <a:spAutoFit/>
          </a:bodyPr>
          <a:lstStyle/>
          <a:p>
            <a:r>
              <a:rPr kumimoji="1" lang="en-US" altLang="zh-CN" dirty="0"/>
              <a:t>Impute</a:t>
            </a:r>
            <a:r>
              <a:rPr kumimoji="1" lang="zh-CN" altLang="en-US" dirty="0"/>
              <a:t> </a:t>
            </a:r>
            <a:r>
              <a:rPr kumimoji="1" lang="en-US" altLang="zh-CN" dirty="0"/>
              <a:t>them</a:t>
            </a:r>
            <a:r>
              <a:rPr kumimoji="1" lang="zh-CN" altLang="en-US" dirty="0"/>
              <a:t> </a:t>
            </a:r>
            <a:r>
              <a:rPr kumimoji="1" lang="en-US" altLang="zh-CN" dirty="0"/>
              <a:t>with</a:t>
            </a:r>
            <a:r>
              <a:rPr kumimoji="1" lang="zh-CN" altLang="en-US" dirty="0"/>
              <a:t> </a:t>
            </a:r>
            <a:r>
              <a:rPr kumimoji="1" lang="en-US" altLang="zh-CN" dirty="0"/>
              <a:t>calculated</a:t>
            </a:r>
            <a:r>
              <a:rPr kumimoji="1" lang="zh-CN" altLang="en-US" dirty="0"/>
              <a:t> </a:t>
            </a:r>
            <a:r>
              <a:rPr kumimoji="1" lang="en-US" altLang="zh-CN" dirty="0"/>
              <a:t>bodyfat</a:t>
            </a:r>
            <a:endParaRPr kumimoji="1" lang="zh-CN" altLang="en-US" dirty="0"/>
          </a:p>
        </p:txBody>
      </p:sp>
      <p:sp>
        <p:nvSpPr>
          <p:cNvPr id="19" name="文本框 18">
            <a:extLst>
              <a:ext uri="{FF2B5EF4-FFF2-40B4-BE49-F238E27FC236}">
                <a16:creationId xmlns:a16="http://schemas.microsoft.com/office/drawing/2014/main" id="{478BCBC0-D4CE-905A-D296-6305E7EE5221}"/>
              </a:ext>
            </a:extLst>
          </p:cNvPr>
          <p:cNvSpPr txBox="1"/>
          <p:nvPr/>
        </p:nvSpPr>
        <p:spPr>
          <a:xfrm>
            <a:off x="7804171" y="4925744"/>
            <a:ext cx="3714991" cy="369332"/>
          </a:xfrm>
          <a:prstGeom prst="rect">
            <a:avLst/>
          </a:prstGeom>
          <a:noFill/>
        </p:spPr>
        <p:txBody>
          <a:bodyPr wrap="none" rtlCol="0">
            <a:spAutoFit/>
          </a:bodyPr>
          <a:lstStyle/>
          <a:p>
            <a:r>
              <a:rPr kumimoji="1" lang="en-US" altLang="zh-CN" dirty="0"/>
              <a:t>Index</a:t>
            </a:r>
            <a:r>
              <a:rPr kumimoji="1" lang="zh-CN" altLang="en-US" dirty="0"/>
              <a:t> </a:t>
            </a:r>
            <a:r>
              <a:rPr kumimoji="1" lang="en-US" altLang="zh-CN" dirty="0"/>
              <a:t>96,182,216:Measurement</a:t>
            </a:r>
            <a:r>
              <a:rPr kumimoji="1" lang="zh-CN" altLang="en-US" dirty="0"/>
              <a:t> </a:t>
            </a:r>
            <a:r>
              <a:rPr kumimoji="1" lang="en-US" altLang="zh-CN" dirty="0"/>
              <a:t>error</a:t>
            </a:r>
          </a:p>
        </p:txBody>
      </p:sp>
      <p:sp>
        <p:nvSpPr>
          <p:cNvPr id="20" name="文本框 19">
            <a:extLst>
              <a:ext uri="{FF2B5EF4-FFF2-40B4-BE49-F238E27FC236}">
                <a16:creationId xmlns:a16="http://schemas.microsoft.com/office/drawing/2014/main" id="{36ABBA93-9F71-3980-096C-29AB943B42F8}"/>
              </a:ext>
            </a:extLst>
          </p:cNvPr>
          <p:cNvSpPr txBox="1"/>
          <p:nvPr/>
        </p:nvSpPr>
        <p:spPr>
          <a:xfrm>
            <a:off x="8667868" y="5239244"/>
            <a:ext cx="1987595" cy="369332"/>
          </a:xfrm>
          <a:prstGeom prst="rect">
            <a:avLst/>
          </a:prstGeom>
          <a:noFill/>
        </p:spPr>
        <p:txBody>
          <a:bodyPr wrap="none" rtlCol="0">
            <a:spAutoFit/>
          </a:bodyPr>
          <a:lstStyle/>
          <a:p>
            <a:r>
              <a:rPr kumimoji="1" lang="en-US" altLang="zh-CN" dirty="0"/>
              <a:t>Set</a:t>
            </a:r>
            <a:r>
              <a:rPr kumimoji="1" lang="zh-CN" altLang="en-US" dirty="0"/>
              <a:t> </a:t>
            </a:r>
            <a:r>
              <a:rPr kumimoji="1" lang="en-US" altLang="zh-CN" dirty="0"/>
              <a:t>the</a:t>
            </a:r>
            <a:r>
              <a:rPr kumimoji="1" lang="zh-CN" altLang="en-US" dirty="0"/>
              <a:t> </a:t>
            </a:r>
            <a:r>
              <a:rPr kumimoji="1" lang="en-US" altLang="zh-CN" dirty="0"/>
              <a:t>value</a:t>
            </a:r>
            <a:r>
              <a:rPr kumimoji="1" lang="zh-CN" altLang="en-US" dirty="0"/>
              <a:t> </a:t>
            </a:r>
            <a:r>
              <a:rPr kumimoji="1" lang="en-US" altLang="zh-CN" dirty="0"/>
              <a:t>to</a:t>
            </a:r>
            <a:r>
              <a:rPr kumimoji="1" lang="zh-CN" altLang="en-US" dirty="0"/>
              <a:t> </a:t>
            </a:r>
            <a:r>
              <a:rPr kumimoji="1" lang="en-US" altLang="zh-CN" dirty="0"/>
              <a:t>NA</a:t>
            </a:r>
          </a:p>
        </p:txBody>
      </p:sp>
      <p:cxnSp>
        <p:nvCxnSpPr>
          <p:cNvPr id="22" name="肘形连接符 21">
            <a:extLst>
              <a:ext uri="{FF2B5EF4-FFF2-40B4-BE49-F238E27FC236}">
                <a16:creationId xmlns:a16="http://schemas.microsoft.com/office/drawing/2014/main" id="{0FED9FA2-2EDE-7069-0984-8F173B545344}"/>
              </a:ext>
            </a:extLst>
          </p:cNvPr>
          <p:cNvCxnSpPr/>
          <p:nvPr/>
        </p:nvCxnSpPr>
        <p:spPr>
          <a:xfrm>
            <a:off x="6443663" y="4100513"/>
            <a:ext cx="1169191" cy="192760"/>
          </a:xfrm>
          <a:prstGeom prst="bentConnector3">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24" name="肘形连接符 23">
            <a:extLst>
              <a:ext uri="{FF2B5EF4-FFF2-40B4-BE49-F238E27FC236}">
                <a16:creationId xmlns:a16="http://schemas.microsoft.com/office/drawing/2014/main" id="{037C27AA-BD34-DE3F-0BB7-DCF3B88B1381}"/>
              </a:ext>
            </a:extLst>
          </p:cNvPr>
          <p:cNvCxnSpPr/>
          <p:nvPr/>
        </p:nvCxnSpPr>
        <p:spPr>
          <a:xfrm flipV="1">
            <a:off x="6443663" y="4293273"/>
            <a:ext cx="1169191" cy="193002"/>
          </a:xfrm>
          <a:prstGeom prst="bentConnector3">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46" name="肘形连接符 45">
            <a:extLst>
              <a:ext uri="{FF2B5EF4-FFF2-40B4-BE49-F238E27FC236}">
                <a16:creationId xmlns:a16="http://schemas.microsoft.com/office/drawing/2014/main" id="{9178AF37-E9D7-72BE-D285-443D8D5FB0D8}"/>
              </a:ext>
            </a:extLst>
          </p:cNvPr>
          <p:cNvCxnSpPr>
            <a:cxnSpLocks/>
          </p:cNvCxnSpPr>
          <p:nvPr/>
        </p:nvCxnSpPr>
        <p:spPr>
          <a:xfrm>
            <a:off x="6446900" y="5200850"/>
            <a:ext cx="1176057" cy="20773"/>
          </a:xfrm>
          <a:prstGeom prst="bentConnector3">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47" name="肘形连接符 46">
            <a:extLst>
              <a:ext uri="{FF2B5EF4-FFF2-40B4-BE49-F238E27FC236}">
                <a16:creationId xmlns:a16="http://schemas.microsoft.com/office/drawing/2014/main" id="{6DEE4C8A-A305-1812-58CD-8D21CA8D7D0C}"/>
              </a:ext>
            </a:extLst>
          </p:cNvPr>
          <p:cNvCxnSpPr>
            <a:cxnSpLocks/>
          </p:cNvCxnSpPr>
          <p:nvPr/>
        </p:nvCxnSpPr>
        <p:spPr>
          <a:xfrm flipV="1">
            <a:off x="6446900" y="5221623"/>
            <a:ext cx="1161769" cy="364989"/>
          </a:xfrm>
          <a:prstGeom prst="bentConnector3">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48" name="肘形连接符 47">
            <a:extLst>
              <a:ext uri="{FF2B5EF4-FFF2-40B4-BE49-F238E27FC236}">
                <a16:creationId xmlns:a16="http://schemas.microsoft.com/office/drawing/2014/main" id="{16EB78F0-3293-7982-D95F-593EFFAE93A7}"/>
              </a:ext>
            </a:extLst>
          </p:cNvPr>
          <p:cNvCxnSpPr>
            <a:cxnSpLocks/>
          </p:cNvCxnSpPr>
          <p:nvPr/>
        </p:nvCxnSpPr>
        <p:spPr>
          <a:xfrm>
            <a:off x="6441409" y="4913762"/>
            <a:ext cx="1167260" cy="307861"/>
          </a:xfrm>
          <a:prstGeom prst="bentConnector3">
            <a:avLst>
              <a:gd name="adj1" fmla="val 50000"/>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6" name="直线连接符 5">
            <a:extLst>
              <a:ext uri="{FF2B5EF4-FFF2-40B4-BE49-F238E27FC236}">
                <a16:creationId xmlns:a16="http://schemas.microsoft.com/office/drawing/2014/main" id="{4928E349-6390-E8EF-9FFF-26EA274E3C08}"/>
              </a:ext>
            </a:extLst>
          </p:cNvPr>
          <p:cNvCxnSpPr>
            <a:cxnSpLocks/>
          </p:cNvCxnSpPr>
          <p:nvPr/>
        </p:nvCxnSpPr>
        <p:spPr>
          <a:xfrm>
            <a:off x="1885947" y="4133668"/>
            <a:ext cx="48577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右弧形箭头 26">
            <a:extLst>
              <a:ext uri="{FF2B5EF4-FFF2-40B4-BE49-F238E27FC236}">
                <a16:creationId xmlns:a16="http://schemas.microsoft.com/office/drawing/2014/main" id="{5F87AF31-8A66-44EE-3F87-6A4B89A0421F}"/>
              </a:ext>
            </a:extLst>
          </p:cNvPr>
          <p:cNvSpPr/>
          <p:nvPr/>
        </p:nvSpPr>
        <p:spPr>
          <a:xfrm rot="16200000" flipV="1">
            <a:off x="3361194" y="2974412"/>
            <a:ext cx="319124" cy="292266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31" name="右弧形箭头 30">
            <a:extLst>
              <a:ext uri="{FF2B5EF4-FFF2-40B4-BE49-F238E27FC236}">
                <a16:creationId xmlns:a16="http://schemas.microsoft.com/office/drawing/2014/main" id="{A81F8CDA-A0E1-F1C3-B0C4-8F8F4487AC38}"/>
              </a:ext>
            </a:extLst>
          </p:cNvPr>
          <p:cNvSpPr/>
          <p:nvPr/>
        </p:nvSpPr>
        <p:spPr>
          <a:xfrm rot="16200000" flipV="1">
            <a:off x="3430603" y="3364010"/>
            <a:ext cx="319124" cy="292266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cxnSp>
        <p:nvCxnSpPr>
          <p:cNvPr id="32" name="直线连接符 31">
            <a:extLst>
              <a:ext uri="{FF2B5EF4-FFF2-40B4-BE49-F238E27FC236}">
                <a16:creationId xmlns:a16="http://schemas.microsoft.com/office/drawing/2014/main" id="{0003D598-7993-C2FF-A6DE-71AC8E684C7C}"/>
              </a:ext>
            </a:extLst>
          </p:cNvPr>
          <p:cNvCxnSpPr>
            <a:cxnSpLocks/>
          </p:cNvCxnSpPr>
          <p:nvPr/>
        </p:nvCxnSpPr>
        <p:spPr>
          <a:xfrm>
            <a:off x="1885947" y="4507992"/>
            <a:ext cx="485776"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134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par>
                                <p:cTn id="40" presetID="10" presetClass="entr" presetSubtype="0"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2" presetClass="entr" presetSubtype="4"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p:tgtEl>
                                          <p:spTgt spid="26"/>
                                        </p:tgtEl>
                                        <p:attrNameLst>
                                          <p:attrName>ppt_y</p:attrName>
                                        </p:attrNameLst>
                                      </p:cBhvr>
                                      <p:tavLst>
                                        <p:tav tm="0">
                                          <p:val>
                                            <p:strVal val="#ppt_y+#ppt_h*1.125000"/>
                                          </p:val>
                                        </p:tav>
                                        <p:tav tm="100000">
                                          <p:val>
                                            <p:strVal val="#ppt_y"/>
                                          </p:val>
                                        </p:tav>
                                      </p:tavLst>
                                    </p:anim>
                                    <p:animEffect transition="in" filter="wipe(up)">
                                      <p:cBhvr>
                                        <p:cTn id="64" dur="500"/>
                                        <p:tgtEl>
                                          <p:spTgt spid="26"/>
                                        </p:tgtEl>
                                      </p:cBhvr>
                                    </p:animEffect>
                                  </p:childTnLst>
                                </p:cTn>
                              </p:par>
                              <p:par>
                                <p:cTn id="65" presetID="12" presetClass="entr" presetSubtype="4"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p:tgtEl>
                                          <p:spTgt spid="19"/>
                                        </p:tgtEl>
                                        <p:attrNameLst>
                                          <p:attrName>ppt_y</p:attrName>
                                        </p:attrNameLst>
                                      </p:cBhvr>
                                      <p:tavLst>
                                        <p:tav tm="0">
                                          <p:val>
                                            <p:strVal val="#ppt_y+#ppt_h*1.125000"/>
                                          </p:val>
                                        </p:tav>
                                        <p:tav tm="100000">
                                          <p:val>
                                            <p:strVal val="#ppt_y"/>
                                          </p:val>
                                        </p:tav>
                                      </p:tavLst>
                                    </p:anim>
                                    <p:animEffect transition="in" filter="wipe(up)">
                                      <p:cBhvr>
                                        <p:cTn id="68" dur="500"/>
                                        <p:tgtEl>
                                          <p:spTgt spid="19"/>
                                        </p:tgtEl>
                                      </p:cBhvr>
                                    </p:animEffect>
                                  </p:childTnLst>
                                </p:cTn>
                              </p:par>
                              <p:par>
                                <p:cTn id="69" presetID="12" presetClass="entr" presetSubtype="4"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500"/>
                                        <p:tgtEl>
                                          <p:spTgt spid="20"/>
                                        </p:tgtEl>
                                        <p:attrNameLst>
                                          <p:attrName>ppt_y</p:attrName>
                                        </p:attrNameLst>
                                      </p:cBhvr>
                                      <p:tavLst>
                                        <p:tav tm="0">
                                          <p:val>
                                            <p:strVal val="#ppt_y+#ppt_h*1.125000"/>
                                          </p:val>
                                        </p:tav>
                                        <p:tav tm="100000">
                                          <p:val>
                                            <p:strVal val="#ppt_y"/>
                                          </p:val>
                                        </p:tav>
                                      </p:tavLst>
                                    </p:anim>
                                    <p:animEffect transition="in" filter="wipe(up)">
                                      <p:cBhvr>
                                        <p:cTn id="72" dur="500"/>
                                        <p:tgtEl>
                                          <p:spTgt spid="20"/>
                                        </p:tgtEl>
                                      </p:cBhvr>
                                    </p:animEffect>
                                  </p:childTnLst>
                                </p:cTn>
                              </p:par>
                              <p:par>
                                <p:cTn id="73" presetID="12" presetClass="entr" presetSubtype="4" fill="hold" nodeType="withEffect">
                                  <p:stCondLst>
                                    <p:cond delay="0"/>
                                  </p:stCondLst>
                                  <p:childTnLst>
                                    <p:set>
                                      <p:cBhvr>
                                        <p:cTn id="74" dur="1" fill="hold">
                                          <p:stCondLst>
                                            <p:cond delay="0"/>
                                          </p:stCondLst>
                                        </p:cTn>
                                        <p:tgtEl>
                                          <p:spTgt spid="48"/>
                                        </p:tgtEl>
                                        <p:attrNameLst>
                                          <p:attrName>style.visibility</p:attrName>
                                        </p:attrNameLst>
                                      </p:cBhvr>
                                      <p:to>
                                        <p:strVal val="visible"/>
                                      </p:to>
                                    </p:set>
                                    <p:anim calcmode="lin" valueType="num">
                                      <p:cBhvr additive="base">
                                        <p:cTn id="75" dur="500"/>
                                        <p:tgtEl>
                                          <p:spTgt spid="48"/>
                                        </p:tgtEl>
                                        <p:attrNameLst>
                                          <p:attrName>ppt_y</p:attrName>
                                        </p:attrNameLst>
                                      </p:cBhvr>
                                      <p:tavLst>
                                        <p:tav tm="0">
                                          <p:val>
                                            <p:strVal val="#ppt_y+#ppt_h*1.125000"/>
                                          </p:val>
                                        </p:tav>
                                        <p:tav tm="100000">
                                          <p:val>
                                            <p:strVal val="#ppt_y"/>
                                          </p:val>
                                        </p:tav>
                                      </p:tavLst>
                                    </p:anim>
                                    <p:animEffect transition="in" filter="wipe(up)">
                                      <p:cBhvr>
                                        <p:cTn id="76" dur="500"/>
                                        <p:tgtEl>
                                          <p:spTgt spid="48"/>
                                        </p:tgtEl>
                                      </p:cBhvr>
                                    </p:animEffect>
                                  </p:childTnLst>
                                </p:cTn>
                              </p:par>
                              <p:par>
                                <p:cTn id="77" presetID="12" presetClass="entr" presetSubtype="4" fill="hold" nodeType="withEffect">
                                  <p:stCondLst>
                                    <p:cond delay="0"/>
                                  </p:stCondLst>
                                  <p:childTnLst>
                                    <p:set>
                                      <p:cBhvr>
                                        <p:cTn id="78" dur="1" fill="hold">
                                          <p:stCondLst>
                                            <p:cond delay="0"/>
                                          </p:stCondLst>
                                        </p:cTn>
                                        <p:tgtEl>
                                          <p:spTgt spid="46"/>
                                        </p:tgtEl>
                                        <p:attrNameLst>
                                          <p:attrName>style.visibility</p:attrName>
                                        </p:attrNameLst>
                                      </p:cBhvr>
                                      <p:to>
                                        <p:strVal val="visible"/>
                                      </p:to>
                                    </p:set>
                                    <p:anim calcmode="lin" valueType="num">
                                      <p:cBhvr additive="base">
                                        <p:cTn id="79" dur="500"/>
                                        <p:tgtEl>
                                          <p:spTgt spid="46"/>
                                        </p:tgtEl>
                                        <p:attrNameLst>
                                          <p:attrName>ppt_y</p:attrName>
                                        </p:attrNameLst>
                                      </p:cBhvr>
                                      <p:tavLst>
                                        <p:tav tm="0">
                                          <p:val>
                                            <p:strVal val="#ppt_y+#ppt_h*1.125000"/>
                                          </p:val>
                                        </p:tav>
                                        <p:tav tm="100000">
                                          <p:val>
                                            <p:strVal val="#ppt_y"/>
                                          </p:val>
                                        </p:tav>
                                      </p:tavLst>
                                    </p:anim>
                                    <p:animEffect transition="in" filter="wipe(up)">
                                      <p:cBhvr>
                                        <p:cTn id="80" dur="500"/>
                                        <p:tgtEl>
                                          <p:spTgt spid="46"/>
                                        </p:tgtEl>
                                      </p:cBhvr>
                                    </p:animEffect>
                                  </p:childTnLst>
                                </p:cTn>
                              </p:par>
                              <p:par>
                                <p:cTn id="81" presetID="12" presetClass="entr" presetSubtype="4" fill="hold" nodeType="withEffect">
                                  <p:stCondLst>
                                    <p:cond delay="0"/>
                                  </p:stCondLst>
                                  <p:childTnLst>
                                    <p:set>
                                      <p:cBhvr>
                                        <p:cTn id="82" dur="1" fill="hold">
                                          <p:stCondLst>
                                            <p:cond delay="0"/>
                                          </p:stCondLst>
                                        </p:cTn>
                                        <p:tgtEl>
                                          <p:spTgt spid="47"/>
                                        </p:tgtEl>
                                        <p:attrNameLst>
                                          <p:attrName>style.visibility</p:attrName>
                                        </p:attrNameLst>
                                      </p:cBhvr>
                                      <p:to>
                                        <p:strVal val="visible"/>
                                      </p:to>
                                    </p:set>
                                    <p:anim calcmode="lin" valueType="num">
                                      <p:cBhvr additive="base">
                                        <p:cTn id="83" dur="500"/>
                                        <p:tgtEl>
                                          <p:spTgt spid="47"/>
                                        </p:tgtEl>
                                        <p:attrNameLst>
                                          <p:attrName>ppt_y</p:attrName>
                                        </p:attrNameLst>
                                      </p:cBhvr>
                                      <p:tavLst>
                                        <p:tav tm="0">
                                          <p:val>
                                            <p:strVal val="#ppt_y+#ppt_h*1.125000"/>
                                          </p:val>
                                        </p:tav>
                                        <p:tav tm="100000">
                                          <p:val>
                                            <p:strVal val="#ppt_y"/>
                                          </p:val>
                                        </p:tav>
                                      </p:tavLst>
                                    </p:anim>
                                    <p:animEffect transition="in" filter="wipe(up)">
                                      <p:cBhvr>
                                        <p:cTn id="84"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5" grpId="0" animBg="1"/>
      <p:bldP spid="7" grpId="0"/>
      <p:bldP spid="8" grpId="0"/>
      <p:bldP spid="9" grpId="0"/>
      <p:bldP spid="10" grpId="0"/>
      <p:bldP spid="11" grpId="0" animBg="1"/>
      <p:bldP spid="17" grpId="0"/>
      <p:bldP spid="18" grpId="0"/>
      <p:bldP spid="19" grpId="0"/>
      <p:bldP spid="20" grpId="0"/>
      <p:bldP spid="27" grpId="0" animBg="1"/>
      <p:bldP spid="3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圆角矩形 25">
            <a:extLst>
              <a:ext uri="{FF2B5EF4-FFF2-40B4-BE49-F238E27FC236}">
                <a16:creationId xmlns:a16="http://schemas.microsoft.com/office/drawing/2014/main" id="{A9DEF42A-EFDF-399A-81FB-F5613A57B92E}"/>
              </a:ext>
            </a:extLst>
          </p:cNvPr>
          <p:cNvSpPr/>
          <p:nvPr/>
        </p:nvSpPr>
        <p:spPr>
          <a:xfrm>
            <a:off x="7622957" y="4838085"/>
            <a:ext cx="4159472" cy="6884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圆角矩形 24">
            <a:extLst>
              <a:ext uri="{FF2B5EF4-FFF2-40B4-BE49-F238E27FC236}">
                <a16:creationId xmlns:a16="http://schemas.microsoft.com/office/drawing/2014/main" id="{C0702A83-2BD0-17B3-0A25-847DCAC8B588}"/>
              </a:ext>
            </a:extLst>
          </p:cNvPr>
          <p:cNvSpPr/>
          <p:nvPr/>
        </p:nvSpPr>
        <p:spPr>
          <a:xfrm>
            <a:off x="7622957" y="3885975"/>
            <a:ext cx="4159472" cy="6884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Title 1">
            <a:extLst>
              <a:ext uri="{FF2B5EF4-FFF2-40B4-BE49-F238E27FC236}">
                <a16:creationId xmlns:a16="http://schemas.microsoft.com/office/drawing/2014/main" id="{5A9F1CC9-5C31-C31A-035E-96DFFF885C9E}"/>
              </a:ext>
            </a:extLst>
          </p:cNvPr>
          <p:cNvSpPr>
            <a:spLocks noGrp="1"/>
          </p:cNvSpPr>
          <p:nvPr>
            <p:ph type="title"/>
          </p:nvPr>
        </p:nvSpPr>
        <p:spPr/>
        <p:txBody>
          <a:bodyPr/>
          <a:lstStyle/>
          <a:p>
            <a:r>
              <a:rPr lang="en-US" altLang="zh-CN" dirty="0"/>
              <a:t>Data cleaning-consistency</a:t>
            </a:r>
            <a:r>
              <a:rPr lang="zh-CN" altLang="en-US" dirty="0"/>
              <a:t> </a:t>
            </a:r>
            <a:r>
              <a:rPr lang="en-US" altLang="zh-CN" dirty="0"/>
              <a:t>check</a:t>
            </a:r>
            <a:endParaRPr lang="en-US" dirty="0"/>
          </a:p>
        </p:txBody>
      </p:sp>
      <p:sp>
        <p:nvSpPr>
          <p:cNvPr id="4" name="Text Placeholder 3">
            <a:extLst>
              <a:ext uri="{FF2B5EF4-FFF2-40B4-BE49-F238E27FC236}">
                <a16:creationId xmlns:a16="http://schemas.microsoft.com/office/drawing/2014/main" id="{0AC5DC9C-2598-0D3C-5913-247F6A37C1AA}"/>
              </a:ext>
            </a:extLst>
          </p:cNvPr>
          <p:cNvSpPr>
            <a:spLocks noGrp="1"/>
          </p:cNvSpPr>
          <p:nvPr>
            <p:ph type="body" sz="quarter" idx="14"/>
          </p:nvPr>
        </p:nvSpPr>
        <p:spPr/>
        <p:txBody>
          <a:bodyPr/>
          <a:lstStyle/>
          <a:p>
            <a:endParaRPr lang="en-US"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1DF65770-1DCB-7332-32BB-7F52D2D4F54B}"/>
                  </a:ext>
                </a:extLst>
              </p:cNvPr>
              <p:cNvSpPr txBox="1"/>
              <p:nvPr/>
            </p:nvSpPr>
            <p:spPr>
              <a:xfrm>
                <a:off x="1809986" y="2389953"/>
                <a:ext cx="5608864" cy="101361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400" b="0" i="1" smtClean="0">
                          <a:latin typeface="Cambria Math" panose="02040503050406030204" pitchFamily="18" charset="0"/>
                        </a:rPr>
                        <m:t>𝐴𝑑𝑖𝑝𝑜𝑠𝑖𝑡𝑦</m:t>
                      </m:r>
                      <m:r>
                        <a:rPr kumimoji="1" lang="en-US" altLang="zh-CN" sz="2400" b="0" i="1" smtClean="0">
                          <a:latin typeface="Cambria Math" panose="02040503050406030204" pitchFamily="18" charset="0"/>
                        </a:rPr>
                        <m:t>=</m:t>
                      </m:r>
                      <m:r>
                        <a:rPr kumimoji="1" lang="zh-CN" altLang="en-US" sz="2400" b="0" i="1" smtClean="0">
                          <a:latin typeface="Cambria Math" panose="02040503050406030204" pitchFamily="18" charset="0"/>
                        </a:rPr>
                        <m:t> </m:t>
                      </m:r>
                      <m:f>
                        <m:fPr>
                          <m:ctrlPr>
                            <a:rPr kumimoji="1" lang="en-US" altLang="zh-CN" sz="2400" b="0" i="1" smtClean="0">
                              <a:latin typeface="Cambria Math" panose="02040503050406030204" pitchFamily="18" charset="0"/>
                            </a:rPr>
                          </m:ctrlPr>
                        </m:fPr>
                        <m:num>
                          <m:f>
                            <m:fPr>
                              <m:ctrlPr>
                                <a:rPr kumimoji="1" lang="en-US" altLang="zh-CN" sz="2400" b="0" i="1" smtClean="0">
                                  <a:latin typeface="Cambria Math" panose="02040503050406030204" pitchFamily="18" charset="0"/>
                                </a:rPr>
                              </m:ctrlPr>
                            </m:fPr>
                            <m:num>
                              <m:r>
                                <a:rPr kumimoji="1" lang="en-US" altLang="zh-CN" sz="2400" b="0" i="1" smtClean="0">
                                  <a:latin typeface="Cambria Math" panose="02040503050406030204" pitchFamily="18" charset="0"/>
                                </a:rPr>
                                <m:t>𝑊𝑒𝑖𝑔h𝑡</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𝑙𝑏𝑠</m:t>
                              </m:r>
                              <m:r>
                                <a:rPr kumimoji="1" lang="en-US" altLang="zh-CN" sz="2400" b="0" i="1" smtClean="0">
                                  <a:latin typeface="Cambria Math" panose="02040503050406030204" pitchFamily="18" charset="0"/>
                                </a:rPr>
                                <m:t>)</m:t>
                              </m:r>
                            </m:num>
                            <m:den>
                              <m:r>
                                <a:rPr kumimoji="1" lang="en-US" altLang="zh-CN" sz="2400" b="0" i="1" smtClean="0">
                                  <a:latin typeface="Cambria Math" panose="02040503050406030204" pitchFamily="18" charset="0"/>
                                </a:rPr>
                                <m:t>2.2</m:t>
                              </m:r>
                            </m:den>
                          </m:f>
                        </m:num>
                        <m:den>
                          <m:sSup>
                            <m:sSupPr>
                              <m:ctrlPr>
                                <a:rPr kumimoji="1" lang="en-US" altLang="zh-CN" sz="2400" b="0" i="1" smtClean="0">
                                  <a:latin typeface="Cambria Math" panose="02040503050406030204" pitchFamily="18" charset="0"/>
                                </a:rPr>
                              </m:ctrlPr>
                            </m:sSupPr>
                            <m:e>
                              <m:r>
                                <a:rPr kumimoji="1" lang="en-US" altLang="zh-CN" sz="2400" i="1">
                                  <a:latin typeface="Cambria Math" panose="02040503050406030204" pitchFamily="18" charset="0"/>
                                </a:rPr>
                                <m:t>(</m:t>
                              </m:r>
                              <m:r>
                                <a:rPr kumimoji="1" lang="en-US" altLang="zh-CN" sz="2400" i="1">
                                  <a:latin typeface="Cambria Math" panose="02040503050406030204" pitchFamily="18" charset="0"/>
                                </a:rPr>
                                <m:t>𝐻𝑒𝑖𝑔h𝑡</m:t>
                              </m:r>
                              <m:d>
                                <m:dPr>
                                  <m:ctrlPr>
                                    <a:rPr kumimoji="1" lang="en-US" altLang="zh-CN" sz="2400" i="1">
                                      <a:latin typeface="Cambria Math" panose="02040503050406030204" pitchFamily="18" charset="0"/>
                                    </a:rPr>
                                  </m:ctrlPr>
                                </m:dPr>
                                <m:e>
                                  <m:r>
                                    <a:rPr kumimoji="1" lang="en-US" altLang="zh-CN" sz="2400" i="1">
                                      <a:latin typeface="Cambria Math" panose="02040503050406030204" pitchFamily="18" charset="0"/>
                                    </a:rPr>
                                    <m:t>𝑖𝑛𝑐h𝑒𝑠</m:t>
                                  </m:r>
                                </m:e>
                              </m:d>
                              <m:r>
                                <a:rPr kumimoji="1" lang="zh-CN" altLang="en-US" sz="2400" i="1">
                                  <a:latin typeface="Cambria Math" panose="02040503050406030204" pitchFamily="18" charset="0"/>
                                </a:rPr>
                                <m:t>∗</m:t>
                              </m:r>
                              <m:r>
                                <a:rPr kumimoji="1" lang="en-US" altLang="zh-CN" sz="2400" i="1">
                                  <a:latin typeface="Cambria Math" panose="02040503050406030204" pitchFamily="18" charset="0"/>
                                </a:rPr>
                                <m:t>0.0254)</m:t>
                              </m:r>
                            </m:e>
                            <m:sup>
                              <m:r>
                                <a:rPr kumimoji="1" lang="en-US" altLang="zh-CN" sz="2400" b="0" i="1" smtClean="0">
                                  <a:latin typeface="Cambria Math" panose="02040503050406030204" pitchFamily="18" charset="0"/>
                                </a:rPr>
                                <m:t>2</m:t>
                              </m:r>
                            </m:sup>
                          </m:sSup>
                        </m:den>
                      </m:f>
                    </m:oMath>
                  </m:oMathPara>
                </a14:m>
                <a:endParaRPr kumimoji="1" lang="zh-CN" altLang="en-US" sz="2400" dirty="0"/>
              </a:p>
            </p:txBody>
          </p:sp>
        </mc:Choice>
        <mc:Fallback xmlns="">
          <p:sp>
            <p:nvSpPr>
              <p:cNvPr id="7" name="文本框 6">
                <a:extLst>
                  <a:ext uri="{FF2B5EF4-FFF2-40B4-BE49-F238E27FC236}">
                    <a16:creationId xmlns:a16="http://schemas.microsoft.com/office/drawing/2014/main" id="{1DF65770-1DCB-7332-32BB-7F52D2D4F54B}"/>
                  </a:ext>
                </a:extLst>
              </p:cNvPr>
              <p:cNvSpPr txBox="1">
                <a:spLocks noRot="1" noChangeAspect="1" noMove="1" noResize="1" noEditPoints="1" noAdjustHandles="1" noChangeArrowheads="1" noChangeShapeType="1" noTextEdit="1"/>
              </p:cNvSpPr>
              <p:nvPr/>
            </p:nvSpPr>
            <p:spPr>
              <a:xfrm>
                <a:off x="1809986" y="2389953"/>
                <a:ext cx="5608864" cy="1013611"/>
              </a:xfrm>
              <a:prstGeom prst="rect">
                <a:avLst/>
              </a:prstGeom>
              <a:blipFill>
                <a:blip r:embed="rId3"/>
                <a:stretch>
                  <a:fillRect l="-1129" t="-3750" b="-13750"/>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E39C058D-B6FF-EBD3-58D9-6C1C571EED05}"/>
              </a:ext>
            </a:extLst>
          </p:cNvPr>
          <p:cNvSpPr txBox="1"/>
          <p:nvPr/>
        </p:nvSpPr>
        <p:spPr>
          <a:xfrm>
            <a:off x="442913" y="1825594"/>
            <a:ext cx="10212549" cy="492443"/>
          </a:xfrm>
          <a:prstGeom prst="rect">
            <a:avLst/>
          </a:prstGeom>
          <a:noFill/>
        </p:spPr>
        <p:txBody>
          <a:bodyPr wrap="square" rtlCol="0">
            <a:spAutoFit/>
          </a:bodyPr>
          <a:lstStyle/>
          <a:p>
            <a:pPr marL="457200" indent="-457200">
              <a:buFont typeface="Wingdings" pitchFamily="2" charset="2"/>
              <a:buChar char="l"/>
            </a:pPr>
            <a:r>
              <a:rPr lang="en-US" altLang="zh-CN" sz="2600" dirty="0">
                <a:solidFill>
                  <a:schemeClr val="tx1">
                    <a:lumMod val="90000"/>
                    <a:lumOff val="10000"/>
                  </a:schemeClr>
                </a:solidFill>
                <a:latin typeface="Red Hat Text" panose="02010303040201060303" pitchFamily="2" charset="0"/>
              </a:rPr>
              <a:t>Check</a:t>
            </a:r>
            <a:r>
              <a:rPr lang="zh-CN" altLang="en-US" sz="2600" dirty="0">
                <a:solidFill>
                  <a:schemeClr val="tx1">
                    <a:lumMod val="90000"/>
                    <a:lumOff val="10000"/>
                  </a:schemeClr>
                </a:solidFill>
                <a:latin typeface="Red Hat Text" panose="02010303040201060303" pitchFamily="2" charset="0"/>
              </a:rPr>
              <a:t> </a:t>
            </a:r>
            <a:r>
              <a:rPr lang="en-US" altLang="zh-CN" sz="2600" dirty="0">
                <a:solidFill>
                  <a:schemeClr val="tx1">
                    <a:lumMod val="90000"/>
                    <a:lumOff val="10000"/>
                  </a:schemeClr>
                </a:solidFill>
                <a:latin typeface="Red Hat Text" panose="02010303040201060303" pitchFamily="2" charset="0"/>
              </a:rPr>
              <a:t>the</a:t>
            </a:r>
            <a:r>
              <a:rPr lang="zh-CN" altLang="en-US" sz="2600" dirty="0">
                <a:solidFill>
                  <a:schemeClr val="tx1">
                    <a:lumMod val="90000"/>
                    <a:lumOff val="10000"/>
                  </a:schemeClr>
                </a:solidFill>
                <a:latin typeface="Red Hat Text" panose="02010303040201060303" pitchFamily="2" charset="0"/>
              </a:rPr>
              <a:t> </a:t>
            </a:r>
            <a:r>
              <a:rPr lang="en-US" altLang="zh-CN" sz="2600" dirty="0">
                <a:solidFill>
                  <a:schemeClr val="tx1">
                    <a:lumMod val="90000"/>
                    <a:lumOff val="10000"/>
                  </a:schemeClr>
                </a:solidFill>
                <a:latin typeface="Red Hat Text" panose="02010303040201060303" pitchFamily="2" charset="0"/>
              </a:rPr>
              <a:t>correlation</a:t>
            </a:r>
            <a:r>
              <a:rPr lang="zh-CN" altLang="en-US" sz="2600" dirty="0">
                <a:solidFill>
                  <a:schemeClr val="tx1">
                    <a:lumMod val="90000"/>
                    <a:lumOff val="10000"/>
                  </a:schemeClr>
                </a:solidFill>
                <a:latin typeface="Red Hat Text" panose="02010303040201060303" pitchFamily="2" charset="0"/>
              </a:rPr>
              <a:t> </a:t>
            </a:r>
            <a:r>
              <a:rPr lang="en-US" altLang="zh-CN" sz="2600" dirty="0">
                <a:solidFill>
                  <a:schemeClr val="tx1">
                    <a:lumMod val="90000"/>
                    <a:lumOff val="10000"/>
                  </a:schemeClr>
                </a:solidFill>
                <a:latin typeface="Red Hat Text" panose="02010303040201060303" pitchFamily="2" charset="0"/>
              </a:rPr>
              <a:t>between</a:t>
            </a:r>
            <a:r>
              <a:rPr lang="zh-CN" altLang="en-US" sz="2600" dirty="0">
                <a:solidFill>
                  <a:schemeClr val="tx1">
                    <a:lumMod val="90000"/>
                    <a:lumOff val="10000"/>
                  </a:schemeClr>
                </a:solidFill>
                <a:latin typeface="Red Hat Text" panose="02010303040201060303" pitchFamily="2" charset="0"/>
              </a:rPr>
              <a:t> </a:t>
            </a:r>
            <a:r>
              <a:rPr lang="en-US" altLang="zh-CN" sz="2600" b="1" dirty="0">
                <a:solidFill>
                  <a:schemeClr val="tx1">
                    <a:lumMod val="90000"/>
                    <a:lumOff val="10000"/>
                  </a:schemeClr>
                </a:solidFill>
                <a:latin typeface="Red Hat Text" panose="02010303040201060303" pitchFamily="2" charset="0"/>
              </a:rPr>
              <a:t>height</a:t>
            </a:r>
            <a:r>
              <a:rPr lang="en-US" altLang="zh-CN" sz="2600" dirty="0">
                <a:solidFill>
                  <a:schemeClr val="tx1">
                    <a:lumMod val="90000"/>
                    <a:lumOff val="10000"/>
                  </a:schemeClr>
                </a:solidFill>
                <a:latin typeface="Red Hat Text" panose="02010303040201060303" pitchFamily="2" charset="0"/>
              </a:rPr>
              <a:t>,</a:t>
            </a:r>
            <a:r>
              <a:rPr lang="zh-CN" altLang="en-US" sz="2600" dirty="0">
                <a:solidFill>
                  <a:schemeClr val="tx1">
                    <a:lumMod val="90000"/>
                    <a:lumOff val="10000"/>
                  </a:schemeClr>
                </a:solidFill>
                <a:latin typeface="Red Hat Text" panose="02010303040201060303" pitchFamily="2" charset="0"/>
              </a:rPr>
              <a:t> </a:t>
            </a:r>
            <a:r>
              <a:rPr lang="en-US" altLang="zh-CN" sz="2600" b="1" dirty="0">
                <a:solidFill>
                  <a:schemeClr val="tx1">
                    <a:lumMod val="90000"/>
                    <a:lumOff val="10000"/>
                  </a:schemeClr>
                </a:solidFill>
                <a:latin typeface="Red Hat Text" panose="02010303040201060303" pitchFamily="2" charset="0"/>
              </a:rPr>
              <a:t>weight</a:t>
            </a:r>
            <a:r>
              <a:rPr lang="zh-CN" altLang="en-US" sz="2600" dirty="0">
                <a:solidFill>
                  <a:schemeClr val="tx1">
                    <a:lumMod val="90000"/>
                    <a:lumOff val="10000"/>
                  </a:schemeClr>
                </a:solidFill>
                <a:latin typeface="Red Hat Text" panose="02010303040201060303" pitchFamily="2" charset="0"/>
              </a:rPr>
              <a:t> </a:t>
            </a:r>
            <a:r>
              <a:rPr lang="en-US" altLang="zh-CN" sz="2600" dirty="0">
                <a:solidFill>
                  <a:schemeClr val="tx1">
                    <a:lumMod val="90000"/>
                    <a:lumOff val="10000"/>
                  </a:schemeClr>
                </a:solidFill>
                <a:latin typeface="Red Hat Text" panose="02010303040201060303" pitchFamily="2" charset="0"/>
              </a:rPr>
              <a:t>and</a:t>
            </a:r>
            <a:r>
              <a:rPr lang="zh-CN" altLang="en-US" sz="2600" dirty="0">
                <a:solidFill>
                  <a:schemeClr val="tx1">
                    <a:lumMod val="90000"/>
                    <a:lumOff val="10000"/>
                  </a:schemeClr>
                </a:solidFill>
                <a:latin typeface="Red Hat Text" panose="02010303040201060303" pitchFamily="2" charset="0"/>
              </a:rPr>
              <a:t> </a:t>
            </a:r>
            <a:r>
              <a:rPr lang="en-US" altLang="zh-CN" sz="2600" b="1" dirty="0">
                <a:solidFill>
                  <a:schemeClr val="tx1">
                    <a:lumMod val="90000"/>
                    <a:lumOff val="10000"/>
                  </a:schemeClr>
                </a:solidFill>
                <a:latin typeface="Red Hat Text" panose="02010303040201060303" pitchFamily="2" charset="0"/>
              </a:rPr>
              <a:t>adiposity</a:t>
            </a:r>
            <a:endParaRPr lang="zh-CN" altLang="en-US" sz="2600" b="1" dirty="0">
              <a:solidFill>
                <a:schemeClr val="tx1">
                  <a:lumMod val="90000"/>
                  <a:lumOff val="10000"/>
                </a:schemeClr>
              </a:solidFill>
              <a:latin typeface="Red Hat Text" panose="02010303040201060303" pitchFamily="2" charset="0"/>
            </a:endParaRPr>
          </a:p>
        </p:txBody>
      </p:sp>
      <p:sp>
        <p:nvSpPr>
          <p:cNvPr id="9" name="文本框 8">
            <a:extLst>
              <a:ext uri="{FF2B5EF4-FFF2-40B4-BE49-F238E27FC236}">
                <a16:creationId xmlns:a16="http://schemas.microsoft.com/office/drawing/2014/main" id="{B0FA2D58-8F55-9437-42CD-6B48BC5942E3}"/>
              </a:ext>
            </a:extLst>
          </p:cNvPr>
          <p:cNvSpPr txBox="1"/>
          <p:nvPr/>
        </p:nvSpPr>
        <p:spPr>
          <a:xfrm>
            <a:off x="442914" y="2759963"/>
            <a:ext cx="5840191" cy="492443"/>
          </a:xfrm>
          <a:prstGeom prst="rect">
            <a:avLst/>
          </a:prstGeom>
          <a:noFill/>
        </p:spPr>
        <p:txBody>
          <a:bodyPr wrap="square" rtlCol="0">
            <a:spAutoFit/>
          </a:bodyPr>
          <a:lstStyle/>
          <a:p>
            <a:r>
              <a:rPr lang="en-US" altLang="zh-CN" sz="2600" dirty="0">
                <a:solidFill>
                  <a:schemeClr val="tx1">
                    <a:lumMod val="90000"/>
                    <a:lumOff val="10000"/>
                  </a:schemeClr>
                </a:solidFill>
                <a:latin typeface="Red Hat Text" panose="02010303040201060303" pitchFamily="2" charset="0"/>
              </a:rPr>
              <a:t>We</a:t>
            </a:r>
            <a:r>
              <a:rPr lang="zh-CN" altLang="en-US" sz="2600" dirty="0">
                <a:solidFill>
                  <a:schemeClr val="tx1">
                    <a:lumMod val="90000"/>
                    <a:lumOff val="10000"/>
                  </a:schemeClr>
                </a:solidFill>
                <a:latin typeface="Red Hat Text" panose="02010303040201060303" pitchFamily="2" charset="0"/>
              </a:rPr>
              <a:t> </a:t>
            </a:r>
            <a:r>
              <a:rPr lang="en-US" altLang="zh-CN" sz="2600" dirty="0">
                <a:solidFill>
                  <a:schemeClr val="tx1">
                    <a:lumMod val="90000"/>
                    <a:lumOff val="10000"/>
                  </a:schemeClr>
                </a:solidFill>
                <a:latin typeface="Red Hat Text" panose="02010303040201060303" pitchFamily="2" charset="0"/>
              </a:rPr>
              <a:t>have:</a:t>
            </a:r>
            <a:endParaRPr lang="zh-CN" altLang="en-US" sz="2600" dirty="0">
              <a:solidFill>
                <a:schemeClr val="tx1">
                  <a:lumMod val="90000"/>
                  <a:lumOff val="10000"/>
                </a:schemeClr>
              </a:solidFill>
              <a:latin typeface="Red Hat Text" panose="02010303040201060303" pitchFamily="2" charset="0"/>
            </a:endParaRPr>
          </a:p>
        </p:txBody>
      </p:sp>
      <p:sp>
        <p:nvSpPr>
          <p:cNvPr id="10" name="文本框 9">
            <a:extLst>
              <a:ext uri="{FF2B5EF4-FFF2-40B4-BE49-F238E27FC236}">
                <a16:creationId xmlns:a16="http://schemas.microsoft.com/office/drawing/2014/main" id="{B91412AD-B951-1521-C41B-B226E1E39212}"/>
              </a:ext>
            </a:extLst>
          </p:cNvPr>
          <p:cNvSpPr txBox="1"/>
          <p:nvPr/>
        </p:nvSpPr>
        <p:spPr>
          <a:xfrm>
            <a:off x="8554595" y="2768056"/>
            <a:ext cx="2161361" cy="492443"/>
          </a:xfrm>
          <a:prstGeom prst="rect">
            <a:avLst/>
          </a:prstGeom>
          <a:noFill/>
        </p:spPr>
        <p:txBody>
          <a:bodyPr wrap="none" rtlCol="0">
            <a:spAutoFit/>
          </a:bodyPr>
          <a:lstStyle/>
          <a:p>
            <a:r>
              <a:rPr lang="en-US" altLang="zh-CN" sz="2600" dirty="0">
                <a:solidFill>
                  <a:schemeClr val="tx1">
                    <a:lumMod val="90000"/>
                    <a:lumOff val="10000"/>
                  </a:schemeClr>
                </a:solidFill>
                <a:latin typeface="Red Hat Text" panose="02010303040201060303" pitchFamily="2" charset="0"/>
              </a:rPr>
              <a:t>calculated</a:t>
            </a:r>
            <a:r>
              <a:rPr kumimoji="1" lang="zh-CN" altLang="en-US" dirty="0"/>
              <a:t> </a:t>
            </a:r>
            <a:r>
              <a:rPr lang="en-US" altLang="zh-CN" sz="2600" dirty="0">
                <a:solidFill>
                  <a:schemeClr val="tx1">
                    <a:lumMod val="90000"/>
                    <a:lumOff val="10000"/>
                  </a:schemeClr>
                </a:solidFill>
                <a:latin typeface="Red Hat Text" panose="02010303040201060303" pitchFamily="2" charset="0"/>
              </a:rPr>
              <a:t>BMI</a:t>
            </a:r>
            <a:endParaRPr lang="zh-CN" altLang="en-US" sz="2600" dirty="0">
              <a:solidFill>
                <a:schemeClr val="tx1">
                  <a:lumMod val="90000"/>
                  <a:lumOff val="10000"/>
                </a:schemeClr>
              </a:solidFill>
              <a:latin typeface="Red Hat Text" panose="02010303040201060303" pitchFamily="2" charset="0"/>
            </a:endParaRPr>
          </a:p>
        </p:txBody>
      </p:sp>
      <p:sp>
        <p:nvSpPr>
          <p:cNvPr id="11" name="下箭头 10">
            <a:extLst>
              <a:ext uri="{FF2B5EF4-FFF2-40B4-BE49-F238E27FC236}">
                <a16:creationId xmlns:a16="http://schemas.microsoft.com/office/drawing/2014/main" id="{7C4E341D-12B2-8A2F-B721-ABD3238C7008}"/>
              </a:ext>
            </a:extLst>
          </p:cNvPr>
          <p:cNvSpPr/>
          <p:nvPr/>
        </p:nvSpPr>
        <p:spPr>
          <a:xfrm rot="16200000">
            <a:off x="7761644" y="2710430"/>
            <a:ext cx="400050" cy="700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14" name="表格 14">
            <a:extLst>
              <a:ext uri="{FF2B5EF4-FFF2-40B4-BE49-F238E27FC236}">
                <a16:creationId xmlns:a16="http://schemas.microsoft.com/office/drawing/2014/main" id="{28B7E521-2726-92E5-DD5F-2924BD9B85E2}"/>
              </a:ext>
            </a:extLst>
          </p:cNvPr>
          <p:cNvGraphicFramePr>
            <a:graphicFrameLocks noGrp="1"/>
          </p:cNvGraphicFramePr>
          <p:nvPr/>
        </p:nvGraphicFramePr>
        <p:xfrm>
          <a:off x="540000" y="3881927"/>
          <a:ext cx="5904457" cy="1733061"/>
        </p:xfrm>
        <a:graphic>
          <a:graphicData uri="http://schemas.openxmlformats.org/drawingml/2006/table">
            <a:tbl>
              <a:tblPr firstRow="1" bandRow="1">
                <a:tableStyleId>{69012ECD-51FC-41F1-AA8D-1B2483CD663E}</a:tableStyleId>
              </a:tblPr>
              <a:tblGrid>
                <a:gridCol w="712788">
                  <a:extLst>
                    <a:ext uri="{9D8B030D-6E8A-4147-A177-3AD203B41FA5}">
                      <a16:colId xmlns:a16="http://schemas.microsoft.com/office/drawing/2014/main" val="2144287946"/>
                    </a:ext>
                  </a:extLst>
                </a:gridCol>
                <a:gridCol w="1005430">
                  <a:extLst>
                    <a:ext uri="{9D8B030D-6E8A-4147-A177-3AD203B41FA5}">
                      <a16:colId xmlns:a16="http://schemas.microsoft.com/office/drawing/2014/main" val="583635071"/>
                    </a:ext>
                  </a:extLst>
                </a:gridCol>
                <a:gridCol w="1014413">
                  <a:extLst>
                    <a:ext uri="{9D8B030D-6E8A-4147-A177-3AD203B41FA5}">
                      <a16:colId xmlns:a16="http://schemas.microsoft.com/office/drawing/2014/main" val="3757143818"/>
                    </a:ext>
                  </a:extLst>
                </a:gridCol>
                <a:gridCol w="1461629">
                  <a:extLst>
                    <a:ext uri="{9D8B030D-6E8A-4147-A177-3AD203B41FA5}">
                      <a16:colId xmlns:a16="http://schemas.microsoft.com/office/drawing/2014/main" val="1500916403"/>
                    </a:ext>
                  </a:extLst>
                </a:gridCol>
                <a:gridCol w="1710197">
                  <a:extLst>
                    <a:ext uri="{9D8B030D-6E8A-4147-A177-3AD203B41FA5}">
                      <a16:colId xmlns:a16="http://schemas.microsoft.com/office/drawing/2014/main" val="3546284085"/>
                    </a:ext>
                  </a:extLst>
                </a:gridCol>
              </a:tblGrid>
              <a:tr h="370840">
                <a:tc>
                  <a:txBody>
                    <a:bodyPr/>
                    <a:lstStyle/>
                    <a:p>
                      <a:pPr marL="0" algn="ctr" defTabSz="914400" rtl="0" eaLnBrk="1" latinLnBrk="0" hangingPunct="1"/>
                      <a:r>
                        <a:rPr lang="en-US" sz="1800" b="1" kern="1200" dirty="0">
                          <a:solidFill>
                            <a:srgbClr val="000000"/>
                          </a:solidFill>
                          <a:effectLst/>
                          <a:latin typeface="+mn-lt"/>
                          <a:ea typeface="+mn-ea"/>
                          <a:cs typeface="+mn-cs"/>
                        </a:rPr>
                        <a:t>IDNO</a:t>
                      </a:r>
                    </a:p>
                  </a:txBody>
                  <a:tcPr marL="38100" marR="38100" marT="38100" marB="3810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0" algn="ctr" defTabSz="914400" rtl="0" eaLnBrk="1" latinLnBrk="0" hangingPunct="1"/>
                      <a:r>
                        <a:rPr lang="en-US" sz="1800" b="1" kern="1200" dirty="0">
                          <a:solidFill>
                            <a:srgbClr val="000000"/>
                          </a:solidFill>
                          <a:effectLst/>
                          <a:latin typeface="+mn-lt"/>
                          <a:ea typeface="+mn-ea"/>
                          <a:cs typeface="+mn-cs"/>
                        </a:rPr>
                        <a:t>WEIGHT</a:t>
                      </a:r>
                    </a:p>
                  </a:txBody>
                  <a:tcPr marL="38100" marR="38100" marT="38100" marB="3810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0" algn="ctr" defTabSz="914400" rtl="0" eaLnBrk="1" latinLnBrk="0" hangingPunct="1"/>
                      <a:r>
                        <a:rPr lang="en-US" sz="1800" b="1" kern="1200">
                          <a:solidFill>
                            <a:srgbClr val="000000"/>
                          </a:solidFill>
                          <a:effectLst/>
                          <a:latin typeface="+mn-lt"/>
                          <a:ea typeface="+mn-ea"/>
                          <a:cs typeface="+mn-cs"/>
                        </a:rPr>
                        <a:t>HEIGHT</a:t>
                      </a:r>
                    </a:p>
                  </a:txBody>
                  <a:tcPr marL="38100" marR="38100" marT="38100" marB="3810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0" algn="ctr" defTabSz="914400" rtl="0" eaLnBrk="1" latinLnBrk="0" hangingPunct="1"/>
                      <a:r>
                        <a:rPr lang="en-US" sz="1800" b="1" kern="1200" dirty="0">
                          <a:solidFill>
                            <a:srgbClr val="000000"/>
                          </a:solidFill>
                          <a:effectLst/>
                          <a:latin typeface="+mn-lt"/>
                          <a:ea typeface="+mn-ea"/>
                          <a:cs typeface="+mn-cs"/>
                        </a:rPr>
                        <a:t>ADIPOSITY</a:t>
                      </a:r>
                    </a:p>
                  </a:txBody>
                  <a:tcPr marL="38100" marR="38100" marT="38100" marB="3810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0" algn="ctr" defTabSz="914400" rtl="0" eaLnBrk="1" latinLnBrk="0" hangingPunct="1"/>
                      <a:r>
                        <a:rPr lang="en-US" altLang="zh-CN" sz="1800" b="1" kern="1200" dirty="0">
                          <a:solidFill>
                            <a:srgbClr val="000000"/>
                          </a:solidFill>
                          <a:effectLst/>
                          <a:latin typeface="+mn-lt"/>
                          <a:ea typeface="+mn-ea"/>
                          <a:cs typeface="+mn-cs"/>
                        </a:rPr>
                        <a:t>CALCULATED</a:t>
                      </a:r>
                      <a:r>
                        <a:rPr lang="zh-CN" altLang="en-US" sz="1800" b="1" kern="1200" dirty="0">
                          <a:solidFill>
                            <a:srgbClr val="000000"/>
                          </a:solidFill>
                          <a:effectLst/>
                          <a:latin typeface="+mn-lt"/>
                          <a:ea typeface="+mn-ea"/>
                          <a:cs typeface="+mn-cs"/>
                        </a:rPr>
                        <a:t> </a:t>
                      </a:r>
                      <a:r>
                        <a:rPr lang="en-US" sz="1800" b="1" kern="1200" dirty="0">
                          <a:solidFill>
                            <a:srgbClr val="000000"/>
                          </a:solidFill>
                          <a:effectLst/>
                          <a:latin typeface="+mn-lt"/>
                          <a:ea typeface="+mn-ea"/>
                          <a:cs typeface="+mn-cs"/>
                        </a:rPr>
                        <a:t>BMI</a:t>
                      </a:r>
                    </a:p>
                  </a:txBody>
                  <a:tcPr marL="38100" marR="38100" marT="38100" marB="3810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523809902"/>
                  </a:ext>
                </a:extLst>
              </a:tr>
              <a:tr h="370840">
                <a:tc>
                  <a:txBody>
                    <a:bodyPr/>
                    <a:lstStyle/>
                    <a:p>
                      <a:pPr marL="0" algn="ctr" defTabSz="914400" rtl="0" eaLnBrk="1" latinLnBrk="0" hangingPunct="1"/>
                      <a:r>
                        <a:rPr lang="en-US" altLang="zh-CN" sz="1800" kern="1200" dirty="0">
                          <a:solidFill>
                            <a:srgbClr val="000000"/>
                          </a:solidFill>
                          <a:effectLst/>
                          <a:latin typeface="+mn-lt"/>
                          <a:ea typeface="+mn-ea"/>
                          <a:cs typeface="+mn-cs"/>
                        </a:rPr>
                        <a:t>42</a:t>
                      </a:r>
                      <a:endParaRPr lang="zh-CN" altLang="en-US" sz="1800" kern="1200" dirty="0">
                        <a:solidFill>
                          <a:srgbClr val="000000"/>
                        </a:solidFill>
                        <a:effectLst/>
                        <a:latin typeface="+mn-lt"/>
                        <a:ea typeface="+mn-ea"/>
                        <a:cs typeface="+mn-cs"/>
                      </a:endParaRPr>
                    </a:p>
                  </a:txBody>
                  <a:tcPr marL="36000" marR="38100" marT="38100" marB="38100" anchor="ctr" anchorCtr="1">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0" algn="ctr" defTabSz="914400" rtl="0" eaLnBrk="1" latinLnBrk="0" hangingPunct="1"/>
                      <a:r>
                        <a:rPr lang="en-US" altLang="zh-CN" sz="1800" kern="1200" dirty="0">
                          <a:solidFill>
                            <a:srgbClr val="000000"/>
                          </a:solidFill>
                          <a:effectLst/>
                          <a:latin typeface="+mn-lt"/>
                          <a:ea typeface="+mn-ea"/>
                          <a:cs typeface="+mn-cs"/>
                        </a:rPr>
                        <a:t>205</a:t>
                      </a:r>
                      <a:endParaRPr lang="zh-CN" altLang="en-US" sz="1800" kern="1200" dirty="0">
                        <a:solidFill>
                          <a:srgbClr val="000000"/>
                        </a:solidFill>
                        <a:effectLst/>
                        <a:latin typeface="+mn-lt"/>
                        <a:ea typeface="+mn-ea"/>
                        <a:cs typeface="+mn-cs"/>
                      </a:endParaRPr>
                    </a:p>
                  </a:txBody>
                  <a:tcPr marL="36000" marR="38100" marT="38100" marB="38100" anchor="ctr" anchorCtr="1">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0" algn="ctr" defTabSz="914400" rtl="0" eaLnBrk="1" latinLnBrk="0" hangingPunct="1"/>
                      <a:r>
                        <a:rPr lang="en-US" altLang="zh-CN" sz="1800" kern="1200" dirty="0">
                          <a:solidFill>
                            <a:srgbClr val="000000"/>
                          </a:solidFill>
                          <a:effectLst/>
                          <a:latin typeface="+mn-lt"/>
                          <a:ea typeface="+mn-ea"/>
                          <a:cs typeface="+mn-cs"/>
                        </a:rPr>
                        <a:t>29.5</a:t>
                      </a:r>
                      <a:endParaRPr lang="zh-CN" altLang="en-US" sz="1800" kern="1200" dirty="0">
                        <a:solidFill>
                          <a:srgbClr val="000000"/>
                        </a:solidFill>
                        <a:effectLst/>
                        <a:latin typeface="+mn-lt"/>
                        <a:ea typeface="+mn-ea"/>
                        <a:cs typeface="+mn-cs"/>
                      </a:endParaRPr>
                    </a:p>
                  </a:txBody>
                  <a:tcPr marL="36000" marR="38100" marT="38100" marB="38100" anchor="ctr" anchorCtr="1">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0" algn="ctr" defTabSz="914400" rtl="0" eaLnBrk="1" latinLnBrk="0" hangingPunct="1"/>
                      <a:r>
                        <a:rPr lang="en-US" altLang="zh-CN" sz="1800" kern="1200" dirty="0">
                          <a:solidFill>
                            <a:srgbClr val="000000"/>
                          </a:solidFill>
                          <a:effectLst/>
                          <a:highlight>
                            <a:srgbClr val="FFFF00"/>
                          </a:highlight>
                          <a:latin typeface="+mn-lt"/>
                          <a:ea typeface="+mn-ea"/>
                          <a:cs typeface="+mn-cs"/>
                        </a:rPr>
                        <a:t>29.9</a:t>
                      </a:r>
                      <a:endParaRPr lang="zh-CN" altLang="en-US" sz="1800" kern="1200" dirty="0">
                        <a:solidFill>
                          <a:srgbClr val="000000"/>
                        </a:solidFill>
                        <a:effectLst/>
                        <a:highlight>
                          <a:srgbClr val="FFFF00"/>
                        </a:highlight>
                        <a:latin typeface="+mn-lt"/>
                        <a:ea typeface="+mn-ea"/>
                        <a:cs typeface="+mn-cs"/>
                      </a:endParaRPr>
                    </a:p>
                  </a:txBody>
                  <a:tcPr marL="36000" marR="38100" marT="38100" marB="38100" anchor="ctr" anchorCtr="1">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0" algn="ctr" defTabSz="914400" rtl="0" eaLnBrk="1" latinLnBrk="0" hangingPunct="1"/>
                      <a:r>
                        <a:rPr lang="en-US" altLang="zh-CN" sz="1800" kern="1200" dirty="0">
                          <a:solidFill>
                            <a:srgbClr val="000000"/>
                          </a:solidFill>
                          <a:effectLst/>
                          <a:latin typeface="+mn-lt"/>
                          <a:ea typeface="+mn-ea"/>
                          <a:cs typeface="+mn-cs"/>
                        </a:rPr>
                        <a:t>165.9662</a:t>
                      </a:r>
                      <a:endParaRPr lang="zh-CN" altLang="en-US" sz="1800" kern="1200" dirty="0">
                        <a:solidFill>
                          <a:srgbClr val="000000"/>
                        </a:solidFill>
                        <a:effectLst/>
                        <a:latin typeface="+mn-lt"/>
                        <a:ea typeface="+mn-ea"/>
                        <a:cs typeface="+mn-cs"/>
                      </a:endParaRPr>
                    </a:p>
                  </a:txBody>
                  <a:tcPr marL="36000" marR="38100" marT="38100" marB="38100" anchor="ctr" anchorCtr="1">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2979090853"/>
                  </a:ext>
                </a:extLst>
              </a:tr>
              <a:tr h="370840">
                <a:tc>
                  <a:txBody>
                    <a:bodyPr/>
                    <a:lstStyle/>
                    <a:p>
                      <a:pPr marL="0" algn="ctr" defTabSz="914400" rtl="0" eaLnBrk="1" latinLnBrk="0" hangingPunct="1"/>
                      <a:r>
                        <a:rPr lang="en-US" altLang="zh-CN" sz="1800" kern="1200">
                          <a:solidFill>
                            <a:srgbClr val="000000"/>
                          </a:solidFill>
                          <a:effectLst/>
                          <a:latin typeface="+mn-lt"/>
                          <a:ea typeface="+mn-ea"/>
                          <a:cs typeface="+mn-cs"/>
                        </a:rPr>
                        <a:t>163</a:t>
                      </a:r>
                      <a:endParaRPr lang="zh-CN" altLang="en-US" sz="1800" kern="1200">
                        <a:solidFill>
                          <a:srgbClr val="000000"/>
                        </a:solidFill>
                        <a:effectLst/>
                        <a:latin typeface="+mn-lt"/>
                        <a:ea typeface="+mn-ea"/>
                        <a:cs typeface="+mn-cs"/>
                      </a:endParaRPr>
                    </a:p>
                  </a:txBody>
                  <a:tcPr marL="36000" marR="38100" marT="38100" marB="38100" anchor="ctr" anchorCtr="1">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0" algn="ctr" defTabSz="914400" rtl="0" eaLnBrk="1" latinLnBrk="0" hangingPunct="1"/>
                      <a:r>
                        <a:rPr lang="en-US" altLang="zh-CN" sz="1800" kern="1200" dirty="0">
                          <a:solidFill>
                            <a:srgbClr val="000000"/>
                          </a:solidFill>
                          <a:effectLst/>
                          <a:latin typeface="+mn-lt"/>
                          <a:ea typeface="+mn-ea"/>
                          <a:cs typeface="+mn-cs"/>
                        </a:rPr>
                        <a:t>184.25</a:t>
                      </a:r>
                      <a:endParaRPr lang="zh-CN" altLang="en-US" sz="1800" kern="1200" dirty="0">
                        <a:solidFill>
                          <a:srgbClr val="000000"/>
                        </a:solidFill>
                        <a:effectLst/>
                        <a:latin typeface="+mn-lt"/>
                        <a:ea typeface="+mn-ea"/>
                        <a:cs typeface="+mn-cs"/>
                      </a:endParaRPr>
                    </a:p>
                  </a:txBody>
                  <a:tcPr marL="36000" marR="38100" marT="38100" marB="38100" anchor="ctr" anchorCtr="1">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0" algn="ctr" defTabSz="914400" rtl="0" eaLnBrk="1" latinLnBrk="0" hangingPunct="1"/>
                      <a:r>
                        <a:rPr lang="en-US" altLang="zh-CN" sz="1800" kern="1200" dirty="0">
                          <a:solidFill>
                            <a:srgbClr val="000000"/>
                          </a:solidFill>
                          <a:effectLst/>
                          <a:latin typeface="+mn-lt"/>
                          <a:ea typeface="+mn-ea"/>
                          <a:cs typeface="+mn-cs"/>
                        </a:rPr>
                        <a:t>68.75</a:t>
                      </a:r>
                      <a:endParaRPr lang="zh-CN" altLang="en-US" sz="1800" kern="1200" dirty="0">
                        <a:solidFill>
                          <a:srgbClr val="000000"/>
                        </a:solidFill>
                        <a:effectLst/>
                        <a:latin typeface="+mn-lt"/>
                        <a:ea typeface="+mn-ea"/>
                        <a:cs typeface="+mn-cs"/>
                      </a:endParaRPr>
                    </a:p>
                  </a:txBody>
                  <a:tcPr marL="36000" marR="38100" marT="38100" marB="38100" anchor="ctr" anchorCtr="1">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0" algn="ctr" defTabSz="914400" rtl="0" eaLnBrk="1" latinLnBrk="0" hangingPunct="1"/>
                      <a:r>
                        <a:rPr lang="en-US" altLang="zh-CN" sz="1800" kern="1200" dirty="0">
                          <a:solidFill>
                            <a:srgbClr val="000000"/>
                          </a:solidFill>
                          <a:effectLst/>
                          <a:highlight>
                            <a:srgbClr val="FFFF00"/>
                          </a:highlight>
                          <a:latin typeface="+mn-lt"/>
                          <a:ea typeface="+mn-ea"/>
                          <a:cs typeface="+mn-cs"/>
                        </a:rPr>
                        <a:t>24.4</a:t>
                      </a:r>
                      <a:endParaRPr lang="zh-CN" altLang="en-US" sz="1800" kern="1200" dirty="0">
                        <a:solidFill>
                          <a:srgbClr val="000000"/>
                        </a:solidFill>
                        <a:effectLst/>
                        <a:highlight>
                          <a:srgbClr val="FFFF00"/>
                        </a:highlight>
                        <a:latin typeface="+mn-lt"/>
                        <a:ea typeface="+mn-ea"/>
                        <a:cs typeface="+mn-cs"/>
                      </a:endParaRPr>
                    </a:p>
                  </a:txBody>
                  <a:tcPr marL="36000" marR="38100" marT="38100" marB="38100" anchor="ctr" anchorCtr="1">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0" algn="ctr" defTabSz="914400" rtl="0" eaLnBrk="1" latinLnBrk="0" hangingPunct="1"/>
                      <a:r>
                        <a:rPr lang="en-US" altLang="zh-CN" sz="1800" kern="1200" dirty="0">
                          <a:solidFill>
                            <a:srgbClr val="000000"/>
                          </a:solidFill>
                          <a:effectLst/>
                          <a:latin typeface="+mn-lt"/>
                          <a:ea typeface="+mn-ea"/>
                          <a:cs typeface="+mn-cs"/>
                        </a:rPr>
                        <a:t>27.4645</a:t>
                      </a:r>
                      <a:endParaRPr lang="zh-CN" altLang="en-US" sz="1800" kern="1200" dirty="0">
                        <a:solidFill>
                          <a:srgbClr val="000000"/>
                        </a:solidFill>
                        <a:effectLst/>
                        <a:latin typeface="+mn-lt"/>
                        <a:ea typeface="+mn-ea"/>
                        <a:cs typeface="+mn-cs"/>
                      </a:endParaRPr>
                    </a:p>
                  </a:txBody>
                  <a:tcPr marL="36000" marR="38100" marT="38100" marB="38100" anchor="ctr" anchorCtr="1">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2482935690"/>
                  </a:ext>
                </a:extLst>
              </a:tr>
              <a:tr h="366541">
                <a:tc>
                  <a:txBody>
                    <a:bodyPr/>
                    <a:lstStyle/>
                    <a:p>
                      <a:pPr marL="0" algn="ctr" defTabSz="914400" rtl="0" eaLnBrk="1" latinLnBrk="0" hangingPunct="1"/>
                      <a:r>
                        <a:rPr lang="en-US" altLang="zh-CN" sz="1800" kern="1200">
                          <a:solidFill>
                            <a:srgbClr val="000000"/>
                          </a:solidFill>
                          <a:effectLst/>
                          <a:latin typeface="+mn-lt"/>
                          <a:ea typeface="+mn-ea"/>
                          <a:cs typeface="+mn-cs"/>
                        </a:rPr>
                        <a:t>221</a:t>
                      </a:r>
                      <a:endParaRPr lang="zh-CN" altLang="en-US" sz="1800" kern="1200">
                        <a:solidFill>
                          <a:srgbClr val="000000"/>
                        </a:solidFill>
                        <a:effectLst/>
                        <a:latin typeface="+mn-lt"/>
                        <a:ea typeface="+mn-ea"/>
                        <a:cs typeface="+mn-cs"/>
                      </a:endParaRPr>
                    </a:p>
                  </a:txBody>
                  <a:tcPr marL="36000" marR="38100" marT="38100" marB="38100" anchor="ctr" anchorCtr="1">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0" algn="ctr" defTabSz="914400" rtl="0" eaLnBrk="1" latinLnBrk="0" hangingPunct="1"/>
                      <a:r>
                        <a:rPr lang="en-US" altLang="zh-CN" sz="1800" kern="1200" dirty="0">
                          <a:solidFill>
                            <a:srgbClr val="000000"/>
                          </a:solidFill>
                          <a:effectLst/>
                          <a:latin typeface="+mn-lt"/>
                          <a:ea typeface="+mn-ea"/>
                          <a:cs typeface="+mn-cs"/>
                        </a:rPr>
                        <a:t>153.25</a:t>
                      </a:r>
                      <a:endParaRPr lang="zh-CN" altLang="en-US" sz="1800" kern="1200" dirty="0">
                        <a:solidFill>
                          <a:srgbClr val="000000"/>
                        </a:solidFill>
                        <a:effectLst/>
                        <a:latin typeface="+mn-lt"/>
                        <a:ea typeface="+mn-ea"/>
                        <a:cs typeface="+mn-cs"/>
                      </a:endParaRPr>
                    </a:p>
                  </a:txBody>
                  <a:tcPr marL="36000" marR="38100" marT="38100" marB="38100" anchor="ctr" anchorCtr="1">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0" algn="ctr" defTabSz="914400" rtl="0" eaLnBrk="1" latinLnBrk="0" hangingPunct="1"/>
                      <a:r>
                        <a:rPr lang="en-US" altLang="zh-CN" sz="1800" kern="1200" dirty="0">
                          <a:solidFill>
                            <a:srgbClr val="000000"/>
                          </a:solidFill>
                          <a:effectLst/>
                          <a:latin typeface="+mn-lt"/>
                          <a:ea typeface="+mn-ea"/>
                          <a:cs typeface="+mn-cs"/>
                        </a:rPr>
                        <a:t>70.5</a:t>
                      </a:r>
                      <a:endParaRPr lang="zh-CN" altLang="en-US" sz="1800" kern="1200" dirty="0">
                        <a:solidFill>
                          <a:srgbClr val="000000"/>
                        </a:solidFill>
                        <a:effectLst/>
                        <a:latin typeface="+mn-lt"/>
                        <a:ea typeface="+mn-ea"/>
                        <a:cs typeface="+mn-cs"/>
                      </a:endParaRPr>
                    </a:p>
                  </a:txBody>
                  <a:tcPr marL="36000" marR="38100" marT="38100" marB="38100" anchor="ctr" anchorCtr="1">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0" algn="ctr" defTabSz="914400" rtl="0" eaLnBrk="1" latinLnBrk="0" hangingPunct="1"/>
                      <a:r>
                        <a:rPr lang="en-US" altLang="zh-CN" sz="1800" kern="1200" dirty="0">
                          <a:solidFill>
                            <a:srgbClr val="000000"/>
                          </a:solidFill>
                          <a:effectLst/>
                          <a:highlight>
                            <a:srgbClr val="FFFF00"/>
                          </a:highlight>
                          <a:latin typeface="+mn-lt"/>
                          <a:ea typeface="+mn-ea"/>
                          <a:cs typeface="+mn-cs"/>
                        </a:rPr>
                        <a:t>24.5</a:t>
                      </a:r>
                      <a:endParaRPr lang="zh-CN" altLang="en-US" sz="1800" kern="1200" dirty="0">
                        <a:solidFill>
                          <a:srgbClr val="000000"/>
                        </a:solidFill>
                        <a:effectLst/>
                        <a:highlight>
                          <a:srgbClr val="FFFF00"/>
                        </a:highlight>
                        <a:latin typeface="+mn-lt"/>
                        <a:ea typeface="+mn-ea"/>
                        <a:cs typeface="+mn-cs"/>
                      </a:endParaRPr>
                    </a:p>
                  </a:txBody>
                  <a:tcPr marL="36000" marR="38100" marT="38100" marB="38100" anchor="ctr" anchorCtr="1">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0" algn="ctr" defTabSz="914400" rtl="0" eaLnBrk="1" latinLnBrk="0" hangingPunct="1"/>
                      <a:r>
                        <a:rPr lang="en-US" altLang="zh-CN" sz="1800" kern="1200" dirty="0">
                          <a:solidFill>
                            <a:srgbClr val="000000"/>
                          </a:solidFill>
                          <a:effectLst/>
                          <a:latin typeface="+mn-lt"/>
                          <a:ea typeface="+mn-ea"/>
                          <a:cs typeface="+mn-cs"/>
                        </a:rPr>
                        <a:t>21.7236</a:t>
                      </a:r>
                      <a:endParaRPr lang="zh-CN" altLang="en-US" sz="1800" kern="1200" dirty="0">
                        <a:solidFill>
                          <a:srgbClr val="000000"/>
                        </a:solidFill>
                        <a:effectLst/>
                        <a:latin typeface="+mn-lt"/>
                        <a:ea typeface="+mn-ea"/>
                        <a:cs typeface="+mn-cs"/>
                      </a:endParaRPr>
                    </a:p>
                  </a:txBody>
                  <a:tcPr marL="36000" marR="38100" marT="38100" marB="38100" anchor="ctr" anchorCtr="1">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1810079071"/>
                  </a:ext>
                </a:extLst>
              </a:tr>
            </a:tbl>
          </a:graphicData>
        </a:graphic>
      </p:graphicFrame>
      <p:sp>
        <p:nvSpPr>
          <p:cNvPr id="17" name="文本框 16">
            <a:extLst>
              <a:ext uri="{FF2B5EF4-FFF2-40B4-BE49-F238E27FC236}">
                <a16:creationId xmlns:a16="http://schemas.microsoft.com/office/drawing/2014/main" id="{1E7D3ED3-BAA2-F009-7395-014D8C2A67EF}"/>
              </a:ext>
            </a:extLst>
          </p:cNvPr>
          <p:cNvSpPr txBox="1"/>
          <p:nvPr/>
        </p:nvSpPr>
        <p:spPr>
          <a:xfrm>
            <a:off x="7751549" y="3885975"/>
            <a:ext cx="3794116" cy="369332"/>
          </a:xfrm>
          <a:prstGeom prst="rect">
            <a:avLst/>
          </a:prstGeom>
          <a:noFill/>
        </p:spPr>
        <p:txBody>
          <a:bodyPr wrap="none" rtlCol="0">
            <a:spAutoFit/>
          </a:bodyPr>
          <a:lstStyle/>
          <a:p>
            <a:r>
              <a:rPr kumimoji="1" lang="en-US" altLang="zh-CN" dirty="0"/>
              <a:t>Index</a:t>
            </a:r>
            <a:r>
              <a:rPr kumimoji="1" lang="zh-CN" altLang="en-US" dirty="0"/>
              <a:t> </a:t>
            </a:r>
            <a:r>
              <a:rPr kumimoji="1" lang="en-US" altLang="zh-CN" dirty="0"/>
              <a:t>42</a:t>
            </a:r>
            <a:r>
              <a:rPr kumimoji="1" lang="zh-CN" altLang="en-US" dirty="0"/>
              <a:t> </a:t>
            </a:r>
            <a:r>
              <a:rPr kumimoji="1" lang="en-US" altLang="zh-CN" dirty="0"/>
              <a:t>:</a:t>
            </a:r>
            <a:r>
              <a:rPr kumimoji="1" lang="zh-CN" altLang="en-US" dirty="0"/>
              <a:t> </a:t>
            </a:r>
            <a:r>
              <a:rPr kumimoji="1" lang="en-US" altLang="zh-CN" dirty="0"/>
              <a:t>Transcription</a:t>
            </a:r>
            <a:r>
              <a:rPr kumimoji="1" lang="zh-CN" altLang="en-US" dirty="0"/>
              <a:t> </a:t>
            </a:r>
            <a:r>
              <a:rPr kumimoji="1" lang="en-US" altLang="zh-CN" dirty="0"/>
              <a:t>error</a:t>
            </a:r>
            <a:r>
              <a:rPr kumimoji="1" lang="zh-CN" altLang="en-US" dirty="0"/>
              <a:t> </a:t>
            </a:r>
            <a:r>
              <a:rPr kumimoji="1" lang="en-US" altLang="zh-CN" dirty="0"/>
              <a:t>of</a:t>
            </a:r>
            <a:r>
              <a:rPr kumimoji="1" lang="zh-CN" altLang="en-US" dirty="0"/>
              <a:t> </a:t>
            </a:r>
            <a:r>
              <a:rPr kumimoji="1" lang="en-US" altLang="zh-CN" dirty="0"/>
              <a:t>height</a:t>
            </a:r>
            <a:endParaRPr kumimoji="1" lang="zh-CN" altLang="en-US" dirty="0"/>
          </a:p>
        </p:txBody>
      </p:sp>
      <p:sp>
        <p:nvSpPr>
          <p:cNvPr id="18" name="文本框 17">
            <a:extLst>
              <a:ext uri="{FF2B5EF4-FFF2-40B4-BE49-F238E27FC236}">
                <a16:creationId xmlns:a16="http://schemas.microsoft.com/office/drawing/2014/main" id="{A7158338-6A38-640F-CF22-316B08296509}"/>
              </a:ext>
            </a:extLst>
          </p:cNvPr>
          <p:cNvSpPr txBox="1"/>
          <p:nvPr/>
        </p:nvSpPr>
        <p:spPr>
          <a:xfrm>
            <a:off x="8000527" y="4205108"/>
            <a:ext cx="3224024" cy="369332"/>
          </a:xfrm>
          <a:prstGeom prst="rect">
            <a:avLst/>
          </a:prstGeom>
          <a:noFill/>
        </p:spPr>
        <p:txBody>
          <a:bodyPr wrap="none" rtlCol="0">
            <a:spAutoFit/>
          </a:bodyPr>
          <a:lstStyle/>
          <a:p>
            <a:r>
              <a:rPr kumimoji="1" lang="en-US" altLang="zh-CN" dirty="0"/>
              <a:t>Impute</a:t>
            </a:r>
            <a:r>
              <a:rPr kumimoji="1" lang="zh-CN" altLang="en-US" dirty="0"/>
              <a:t> </a:t>
            </a:r>
            <a:r>
              <a:rPr kumimoji="1" lang="en-US" altLang="zh-CN" dirty="0"/>
              <a:t>it</a:t>
            </a:r>
            <a:r>
              <a:rPr kumimoji="1" lang="zh-CN" altLang="en-US" dirty="0"/>
              <a:t> </a:t>
            </a:r>
            <a:r>
              <a:rPr kumimoji="1" lang="en-US" altLang="zh-CN" dirty="0"/>
              <a:t>with</a:t>
            </a:r>
            <a:r>
              <a:rPr kumimoji="1" lang="zh-CN" altLang="en-US" dirty="0"/>
              <a:t> </a:t>
            </a:r>
            <a:r>
              <a:rPr kumimoji="1" lang="en-US" altLang="zh-CN" dirty="0"/>
              <a:t>calculated</a:t>
            </a:r>
            <a:r>
              <a:rPr kumimoji="1" lang="zh-CN" altLang="en-US" dirty="0"/>
              <a:t> </a:t>
            </a:r>
            <a:r>
              <a:rPr kumimoji="1" lang="en-US" altLang="zh-CN" dirty="0"/>
              <a:t>height.</a:t>
            </a:r>
            <a:endParaRPr kumimoji="1" lang="zh-CN" altLang="en-US" dirty="0"/>
          </a:p>
        </p:txBody>
      </p:sp>
      <p:sp>
        <p:nvSpPr>
          <p:cNvPr id="19" name="文本框 18">
            <a:extLst>
              <a:ext uri="{FF2B5EF4-FFF2-40B4-BE49-F238E27FC236}">
                <a16:creationId xmlns:a16="http://schemas.microsoft.com/office/drawing/2014/main" id="{478BCBC0-D4CE-905A-D296-6305E7EE5221}"/>
              </a:ext>
            </a:extLst>
          </p:cNvPr>
          <p:cNvSpPr txBox="1"/>
          <p:nvPr/>
        </p:nvSpPr>
        <p:spPr>
          <a:xfrm>
            <a:off x="7783567" y="4826534"/>
            <a:ext cx="3964034" cy="369332"/>
          </a:xfrm>
          <a:prstGeom prst="rect">
            <a:avLst/>
          </a:prstGeom>
          <a:noFill/>
        </p:spPr>
        <p:txBody>
          <a:bodyPr wrap="none" rtlCol="0">
            <a:spAutoFit/>
          </a:bodyPr>
          <a:lstStyle/>
          <a:p>
            <a:r>
              <a:rPr kumimoji="1" lang="en-US" altLang="zh-CN" dirty="0"/>
              <a:t>Index</a:t>
            </a:r>
            <a:r>
              <a:rPr kumimoji="1" lang="zh-CN" altLang="en-US" dirty="0"/>
              <a:t> </a:t>
            </a:r>
            <a:r>
              <a:rPr kumimoji="1" lang="en-US" altLang="zh-CN" dirty="0"/>
              <a:t>163</a:t>
            </a:r>
            <a:r>
              <a:rPr kumimoji="1" lang="zh-CN" altLang="en-US" dirty="0"/>
              <a:t> </a:t>
            </a:r>
            <a:r>
              <a:rPr kumimoji="1" lang="en-US" altLang="zh-CN" dirty="0"/>
              <a:t>:</a:t>
            </a:r>
            <a:r>
              <a:rPr kumimoji="1" lang="zh-CN" altLang="en-US" dirty="0"/>
              <a:t> </a:t>
            </a:r>
            <a:r>
              <a:rPr kumimoji="1" lang="en-US" altLang="zh-CN" dirty="0"/>
              <a:t>Transcription</a:t>
            </a:r>
            <a:r>
              <a:rPr kumimoji="1" lang="zh-CN" altLang="en-US" dirty="0"/>
              <a:t> </a:t>
            </a:r>
            <a:r>
              <a:rPr kumimoji="1" lang="en-US" altLang="zh-CN" dirty="0"/>
              <a:t>error</a:t>
            </a:r>
            <a:r>
              <a:rPr kumimoji="1" lang="zh-CN" altLang="en-US" dirty="0"/>
              <a:t> </a:t>
            </a:r>
            <a:r>
              <a:rPr kumimoji="1" lang="en-US" altLang="zh-CN" dirty="0"/>
              <a:t>of</a:t>
            </a:r>
            <a:r>
              <a:rPr kumimoji="1" lang="zh-CN" altLang="en-US" dirty="0"/>
              <a:t> </a:t>
            </a:r>
            <a:r>
              <a:rPr kumimoji="1" lang="en-US" altLang="zh-CN" dirty="0"/>
              <a:t>height</a:t>
            </a:r>
            <a:r>
              <a:rPr kumimoji="1" lang="zh-CN" altLang="en-US" dirty="0"/>
              <a:t> </a:t>
            </a:r>
            <a:endParaRPr kumimoji="1" lang="en-US" altLang="zh-CN" dirty="0"/>
          </a:p>
        </p:txBody>
      </p:sp>
      <p:cxnSp>
        <p:nvCxnSpPr>
          <p:cNvPr id="59" name="曲线连接符 58">
            <a:extLst>
              <a:ext uri="{FF2B5EF4-FFF2-40B4-BE49-F238E27FC236}">
                <a16:creationId xmlns:a16="http://schemas.microsoft.com/office/drawing/2014/main" id="{9520FE1A-FCEF-6DBA-8B77-4454CD91FAFE}"/>
              </a:ext>
            </a:extLst>
          </p:cNvPr>
          <p:cNvCxnSpPr>
            <a:cxnSpLocks/>
          </p:cNvCxnSpPr>
          <p:nvPr/>
        </p:nvCxnSpPr>
        <p:spPr>
          <a:xfrm flipV="1">
            <a:off x="6444457" y="4226731"/>
            <a:ext cx="1164212" cy="493150"/>
          </a:xfrm>
          <a:prstGeom prst="curvedConnector3">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89224197-C423-327D-CA97-89F5DBF9EA44}"/>
              </a:ext>
            </a:extLst>
          </p:cNvPr>
          <p:cNvSpPr txBox="1"/>
          <p:nvPr/>
        </p:nvSpPr>
        <p:spPr>
          <a:xfrm>
            <a:off x="7965825" y="5139699"/>
            <a:ext cx="3224024" cy="369332"/>
          </a:xfrm>
          <a:prstGeom prst="rect">
            <a:avLst/>
          </a:prstGeom>
          <a:noFill/>
        </p:spPr>
        <p:txBody>
          <a:bodyPr wrap="none" rtlCol="0">
            <a:spAutoFit/>
          </a:bodyPr>
          <a:lstStyle/>
          <a:p>
            <a:r>
              <a:rPr kumimoji="1" lang="en-US" altLang="zh-CN" dirty="0"/>
              <a:t>Impute</a:t>
            </a:r>
            <a:r>
              <a:rPr kumimoji="1" lang="zh-CN" altLang="en-US" dirty="0"/>
              <a:t> </a:t>
            </a:r>
            <a:r>
              <a:rPr kumimoji="1" lang="en-US" altLang="zh-CN" dirty="0"/>
              <a:t>it</a:t>
            </a:r>
            <a:r>
              <a:rPr kumimoji="1" lang="zh-CN" altLang="en-US" dirty="0"/>
              <a:t> </a:t>
            </a:r>
            <a:r>
              <a:rPr kumimoji="1" lang="en-US" altLang="zh-CN" dirty="0"/>
              <a:t>with</a:t>
            </a:r>
            <a:r>
              <a:rPr kumimoji="1" lang="zh-CN" altLang="en-US" dirty="0"/>
              <a:t> </a:t>
            </a:r>
            <a:r>
              <a:rPr kumimoji="1" lang="en-US" altLang="zh-CN" dirty="0"/>
              <a:t>calculated</a:t>
            </a:r>
            <a:r>
              <a:rPr kumimoji="1" lang="zh-CN" altLang="en-US" dirty="0"/>
              <a:t> </a:t>
            </a:r>
            <a:r>
              <a:rPr kumimoji="1" lang="en-US" altLang="zh-CN" dirty="0"/>
              <a:t>height.</a:t>
            </a:r>
            <a:endParaRPr kumimoji="1" lang="zh-CN" altLang="en-US" dirty="0"/>
          </a:p>
        </p:txBody>
      </p:sp>
      <p:cxnSp>
        <p:nvCxnSpPr>
          <p:cNvPr id="63" name="曲线连接符 62">
            <a:extLst>
              <a:ext uri="{FF2B5EF4-FFF2-40B4-BE49-F238E27FC236}">
                <a16:creationId xmlns:a16="http://schemas.microsoft.com/office/drawing/2014/main" id="{D86D732E-4536-9817-2973-F7499DCCA63F}"/>
              </a:ext>
            </a:extLst>
          </p:cNvPr>
          <p:cNvCxnSpPr>
            <a:cxnSpLocks/>
            <a:endCxn id="26" idx="1"/>
          </p:cNvCxnSpPr>
          <p:nvPr/>
        </p:nvCxnSpPr>
        <p:spPr>
          <a:xfrm>
            <a:off x="6444457" y="5011200"/>
            <a:ext cx="1178500" cy="171118"/>
          </a:xfrm>
          <a:prstGeom prst="curvedConnector3">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5" name="圆角矩形 64">
            <a:extLst>
              <a:ext uri="{FF2B5EF4-FFF2-40B4-BE49-F238E27FC236}">
                <a16:creationId xmlns:a16="http://schemas.microsoft.com/office/drawing/2014/main" id="{B53C1403-7207-0B36-44F1-435B8FF5EC25}"/>
              </a:ext>
            </a:extLst>
          </p:cNvPr>
          <p:cNvSpPr/>
          <p:nvPr/>
        </p:nvSpPr>
        <p:spPr>
          <a:xfrm>
            <a:off x="7622957" y="5742726"/>
            <a:ext cx="4159472" cy="6884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6" name="文本框 65">
            <a:extLst>
              <a:ext uri="{FF2B5EF4-FFF2-40B4-BE49-F238E27FC236}">
                <a16:creationId xmlns:a16="http://schemas.microsoft.com/office/drawing/2014/main" id="{381B404E-C5A0-6E62-5675-631514B8B38E}"/>
              </a:ext>
            </a:extLst>
          </p:cNvPr>
          <p:cNvSpPr txBox="1"/>
          <p:nvPr/>
        </p:nvSpPr>
        <p:spPr>
          <a:xfrm>
            <a:off x="7797855" y="5731175"/>
            <a:ext cx="4005264" cy="369332"/>
          </a:xfrm>
          <a:prstGeom prst="rect">
            <a:avLst/>
          </a:prstGeom>
          <a:noFill/>
        </p:spPr>
        <p:txBody>
          <a:bodyPr wrap="none" rtlCol="0">
            <a:spAutoFit/>
          </a:bodyPr>
          <a:lstStyle/>
          <a:p>
            <a:r>
              <a:rPr kumimoji="1" lang="en-US" altLang="zh-CN" dirty="0"/>
              <a:t>Index</a:t>
            </a:r>
            <a:r>
              <a:rPr kumimoji="1" lang="zh-CN" altLang="en-US" dirty="0"/>
              <a:t> </a:t>
            </a:r>
            <a:r>
              <a:rPr kumimoji="1" lang="en-US" altLang="zh-CN" dirty="0"/>
              <a:t>221</a:t>
            </a:r>
            <a:r>
              <a:rPr kumimoji="1" lang="zh-CN" altLang="en-US" dirty="0"/>
              <a:t> </a:t>
            </a:r>
            <a:r>
              <a:rPr kumimoji="1" lang="en-US" altLang="zh-CN" dirty="0"/>
              <a:t>:</a:t>
            </a:r>
            <a:r>
              <a:rPr kumimoji="1" lang="zh-CN" altLang="en-US" dirty="0"/>
              <a:t> </a:t>
            </a:r>
            <a:r>
              <a:rPr kumimoji="1" lang="en-US" altLang="zh-CN" dirty="0"/>
              <a:t>Transcription</a:t>
            </a:r>
            <a:r>
              <a:rPr kumimoji="1" lang="zh-CN" altLang="en-US" dirty="0"/>
              <a:t> </a:t>
            </a:r>
            <a:r>
              <a:rPr kumimoji="1" lang="en-US" altLang="zh-CN" dirty="0"/>
              <a:t>error</a:t>
            </a:r>
            <a:r>
              <a:rPr kumimoji="1" lang="zh-CN" altLang="en-US" dirty="0"/>
              <a:t> </a:t>
            </a:r>
            <a:r>
              <a:rPr kumimoji="1" lang="en-US" altLang="zh-CN" dirty="0"/>
              <a:t>of</a:t>
            </a:r>
            <a:r>
              <a:rPr kumimoji="1" lang="zh-CN" altLang="en-US" dirty="0"/>
              <a:t> </a:t>
            </a:r>
            <a:r>
              <a:rPr kumimoji="1" lang="en-US" altLang="zh-CN" dirty="0"/>
              <a:t>weight</a:t>
            </a:r>
            <a:r>
              <a:rPr kumimoji="1" lang="zh-CN" altLang="en-US" dirty="0"/>
              <a:t> </a:t>
            </a:r>
            <a:endParaRPr kumimoji="1" lang="en-US" altLang="zh-CN" dirty="0"/>
          </a:p>
        </p:txBody>
      </p:sp>
      <p:sp>
        <p:nvSpPr>
          <p:cNvPr id="67" name="文本框 66">
            <a:extLst>
              <a:ext uri="{FF2B5EF4-FFF2-40B4-BE49-F238E27FC236}">
                <a16:creationId xmlns:a16="http://schemas.microsoft.com/office/drawing/2014/main" id="{8A0E1006-8DC1-C4A2-B6DD-7D7123B41D72}"/>
              </a:ext>
            </a:extLst>
          </p:cNvPr>
          <p:cNvSpPr txBox="1"/>
          <p:nvPr/>
        </p:nvSpPr>
        <p:spPr>
          <a:xfrm>
            <a:off x="7980113" y="6044340"/>
            <a:ext cx="3265253" cy="369332"/>
          </a:xfrm>
          <a:prstGeom prst="rect">
            <a:avLst/>
          </a:prstGeom>
          <a:noFill/>
        </p:spPr>
        <p:txBody>
          <a:bodyPr wrap="none" rtlCol="0">
            <a:spAutoFit/>
          </a:bodyPr>
          <a:lstStyle/>
          <a:p>
            <a:r>
              <a:rPr kumimoji="1" lang="en-US" altLang="zh-CN" dirty="0"/>
              <a:t>Impute</a:t>
            </a:r>
            <a:r>
              <a:rPr kumimoji="1" lang="zh-CN" altLang="en-US" dirty="0"/>
              <a:t> </a:t>
            </a:r>
            <a:r>
              <a:rPr kumimoji="1" lang="en-US" altLang="zh-CN" dirty="0"/>
              <a:t>it</a:t>
            </a:r>
            <a:r>
              <a:rPr kumimoji="1" lang="zh-CN" altLang="en-US" dirty="0"/>
              <a:t> </a:t>
            </a:r>
            <a:r>
              <a:rPr kumimoji="1" lang="en-US" altLang="zh-CN" dirty="0"/>
              <a:t>with</a:t>
            </a:r>
            <a:r>
              <a:rPr kumimoji="1" lang="zh-CN" altLang="en-US" dirty="0"/>
              <a:t> </a:t>
            </a:r>
            <a:r>
              <a:rPr kumimoji="1" lang="en-US" altLang="zh-CN" dirty="0"/>
              <a:t>calculated</a:t>
            </a:r>
            <a:r>
              <a:rPr kumimoji="1" lang="zh-CN" altLang="en-US" dirty="0"/>
              <a:t> </a:t>
            </a:r>
            <a:r>
              <a:rPr kumimoji="1" lang="en-US" altLang="zh-CN" dirty="0"/>
              <a:t>weight.</a:t>
            </a:r>
            <a:endParaRPr kumimoji="1" lang="zh-CN" altLang="en-US" dirty="0"/>
          </a:p>
        </p:txBody>
      </p:sp>
      <p:cxnSp>
        <p:nvCxnSpPr>
          <p:cNvPr id="69" name="曲线连接符 68">
            <a:extLst>
              <a:ext uri="{FF2B5EF4-FFF2-40B4-BE49-F238E27FC236}">
                <a16:creationId xmlns:a16="http://schemas.microsoft.com/office/drawing/2014/main" id="{4062F5DB-82E8-6807-2A36-2002D294AD80}"/>
              </a:ext>
            </a:extLst>
          </p:cNvPr>
          <p:cNvCxnSpPr>
            <a:endCxn id="65" idx="1"/>
          </p:cNvCxnSpPr>
          <p:nvPr/>
        </p:nvCxnSpPr>
        <p:spPr>
          <a:xfrm>
            <a:off x="6444457" y="5509031"/>
            <a:ext cx="1178500" cy="577928"/>
          </a:xfrm>
          <a:prstGeom prst="curvedConnector3">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056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randombar(horizontal)">
                                      <p:cBhvr>
                                        <p:cTn id="27" dur="500"/>
                                        <p:tgtEl>
                                          <p:spTgt spid="17"/>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randombar(horizontal)">
                                      <p:cBhvr>
                                        <p:cTn id="30" dur="500"/>
                                        <p:tgtEl>
                                          <p:spTgt spid="18"/>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randombar(horizontal)">
                                      <p:cBhvr>
                                        <p:cTn id="33" dur="500"/>
                                        <p:tgtEl>
                                          <p:spTgt spid="25"/>
                                        </p:tgtEl>
                                      </p:cBhvr>
                                    </p:animEffect>
                                  </p:childTnLst>
                                </p:cTn>
                              </p:par>
                              <p:par>
                                <p:cTn id="34" presetID="14" presetClass="entr" presetSubtype="10" fill="hold" nodeType="with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randombar(horizontal)">
                                      <p:cBhvr>
                                        <p:cTn id="36" dur="500"/>
                                        <p:tgtEl>
                                          <p:spTgt spid="59"/>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randombar(horizontal)">
                                      <p:cBhvr>
                                        <p:cTn id="39" dur="500"/>
                                        <p:tgtEl>
                                          <p:spTgt spid="19"/>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randombar(horizontal)">
                                      <p:cBhvr>
                                        <p:cTn id="42" dur="500"/>
                                        <p:tgtEl>
                                          <p:spTgt spid="60"/>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randombar(horizontal)">
                                      <p:cBhvr>
                                        <p:cTn id="45" dur="500"/>
                                        <p:tgtEl>
                                          <p:spTgt spid="26"/>
                                        </p:tgtEl>
                                      </p:cBhvr>
                                    </p:animEffect>
                                  </p:childTnLst>
                                </p:cTn>
                              </p:par>
                              <p:par>
                                <p:cTn id="46" presetID="14" presetClass="entr" presetSubtype="10" fill="hold"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randombar(horizontal)">
                                      <p:cBhvr>
                                        <p:cTn id="48" dur="500"/>
                                        <p:tgtEl>
                                          <p:spTgt spid="63"/>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66"/>
                                        </p:tgtEl>
                                        <p:attrNameLst>
                                          <p:attrName>style.visibility</p:attrName>
                                        </p:attrNameLst>
                                      </p:cBhvr>
                                      <p:to>
                                        <p:strVal val="visible"/>
                                      </p:to>
                                    </p:set>
                                    <p:animEffect transition="in" filter="randombar(horizontal)">
                                      <p:cBhvr>
                                        <p:cTn id="53" dur="500"/>
                                        <p:tgtEl>
                                          <p:spTgt spid="66"/>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67"/>
                                        </p:tgtEl>
                                        <p:attrNameLst>
                                          <p:attrName>style.visibility</p:attrName>
                                        </p:attrNameLst>
                                      </p:cBhvr>
                                      <p:to>
                                        <p:strVal val="visible"/>
                                      </p:to>
                                    </p:set>
                                    <p:animEffect transition="in" filter="randombar(horizontal)">
                                      <p:cBhvr>
                                        <p:cTn id="56" dur="500"/>
                                        <p:tgtEl>
                                          <p:spTgt spid="67"/>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65"/>
                                        </p:tgtEl>
                                        <p:attrNameLst>
                                          <p:attrName>style.visibility</p:attrName>
                                        </p:attrNameLst>
                                      </p:cBhvr>
                                      <p:to>
                                        <p:strVal val="visible"/>
                                      </p:to>
                                    </p:set>
                                    <p:animEffect transition="in" filter="randombar(horizontal)">
                                      <p:cBhvr>
                                        <p:cTn id="59" dur="500"/>
                                        <p:tgtEl>
                                          <p:spTgt spid="65"/>
                                        </p:tgtEl>
                                      </p:cBhvr>
                                    </p:animEffect>
                                  </p:childTnLst>
                                </p:cTn>
                              </p:par>
                              <p:par>
                                <p:cTn id="60" presetID="14" presetClass="entr" presetSubtype="10" fill="hold" nodeType="withEffect">
                                  <p:stCondLst>
                                    <p:cond delay="0"/>
                                  </p:stCondLst>
                                  <p:childTnLst>
                                    <p:set>
                                      <p:cBhvr>
                                        <p:cTn id="61" dur="1" fill="hold">
                                          <p:stCondLst>
                                            <p:cond delay="0"/>
                                          </p:stCondLst>
                                        </p:cTn>
                                        <p:tgtEl>
                                          <p:spTgt spid="69"/>
                                        </p:tgtEl>
                                        <p:attrNameLst>
                                          <p:attrName>style.visibility</p:attrName>
                                        </p:attrNameLst>
                                      </p:cBhvr>
                                      <p:to>
                                        <p:strVal val="visible"/>
                                      </p:to>
                                    </p:set>
                                    <p:animEffect transition="in" filter="randombar(horizontal)">
                                      <p:cBhvr>
                                        <p:cTn id="62"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5" grpId="0" animBg="1"/>
      <p:bldP spid="7" grpId="0"/>
      <p:bldP spid="8" grpId="0"/>
      <p:bldP spid="9" grpId="0"/>
      <p:bldP spid="10" grpId="0"/>
      <p:bldP spid="11" grpId="0" animBg="1"/>
      <p:bldP spid="17" grpId="0"/>
      <p:bldP spid="18" grpId="0"/>
      <p:bldP spid="19" grpId="0"/>
      <p:bldP spid="60" grpId="0"/>
      <p:bldP spid="65" grpId="0" animBg="1"/>
      <p:bldP spid="66" grpId="0"/>
      <p:bldP spid="6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圆角矩形 25">
            <a:extLst>
              <a:ext uri="{FF2B5EF4-FFF2-40B4-BE49-F238E27FC236}">
                <a16:creationId xmlns:a16="http://schemas.microsoft.com/office/drawing/2014/main" id="{A9DEF42A-EFDF-399A-81FB-F5613A57B92E}"/>
              </a:ext>
            </a:extLst>
          </p:cNvPr>
          <p:cNvSpPr/>
          <p:nvPr/>
        </p:nvSpPr>
        <p:spPr>
          <a:xfrm>
            <a:off x="7622957" y="4838085"/>
            <a:ext cx="4159472" cy="6884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圆角矩形 24">
            <a:extLst>
              <a:ext uri="{FF2B5EF4-FFF2-40B4-BE49-F238E27FC236}">
                <a16:creationId xmlns:a16="http://schemas.microsoft.com/office/drawing/2014/main" id="{C0702A83-2BD0-17B3-0A25-847DCAC8B588}"/>
              </a:ext>
            </a:extLst>
          </p:cNvPr>
          <p:cNvSpPr/>
          <p:nvPr/>
        </p:nvSpPr>
        <p:spPr>
          <a:xfrm>
            <a:off x="7622957" y="3885975"/>
            <a:ext cx="4159472" cy="6884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Title 1">
            <a:extLst>
              <a:ext uri="{FF2B5EF4-FFF2-40B4-BE49-F238E27FC236}">
                <a16:creationId xmlns:a16="http://schemas.microsoft.com/office/drawing/2014/main" id="{5A9F1CC9-5C31-C31A-035E-96DFFF885C9E}"/>
              </a:ext>
            </a:extLst>
          </p:cNvPr>
          <p:cNvSpPr>
            <a:spLocks noGrp="1"/>
          </p:cNvSpPr>
          <p:nvPr>
            <p:ph type="title"/>
          </p:nvPr>
        </p:nvSpPr>
        <p:spPr/>
        <p:txBody>
          <a:bodyPr/>
          <a:lstStyle/>
          <a:p>
            <a:r>
              <a:rPr lang="en-US" altLang="zh-CN" dirty="0"/>
              <a:t>Data cleaning-consistency</a:t>
            </a:r>
            <a:r>
              <a:rPr lang="zh-CN" altLang="en-US" dirty="0"/>
              <a:t> </a:t>
            </a:r>
            <a:r>
              <a:rPr lang="en-US" altLang="zh-CN" dirty="0"/>
              <a:t>check</a:t>
            </a:r>
            <a:endParaRPr lang="en-US" dirty="0"/>
          </a:p>
        </p:txBody>
      </p:sp>
      <p:sp>
        <p:nvSpPr>
          <p:cNvPr id="4" name="Text Placeholder 3">
            <a:extLst>
              <a:ext uri="{FF2B5EF4-FFF2-40B4-BE49-F238E27FC236}">
                <a16:creationId xmlns:a16="http://schemas.microsoft.com/office/drawing/2014/main" id="{0AC5DC9C-2598-0D3C-5913-247F6A37C1AA}"/>
              </a:ext>
            </a:extLst>
          </p:cNvPr>
          <p:cNvSpPr>
            <a:spLocks noGrp="1"/>
          </p:cNvSpPr>
          <p:nvPr>
            <p:ph type="body" sz="quarter" idx="14"/>
          </p:nvPr>
        </p:nvSpPr>
        <p:spPr/>
        <p:txBody>
          <a:bodyPr/>
          <a:lstStyle/>
          <a:p>
            <a:endParaRPr lang="en-US"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1DF65770-1DCB-7332-32BB-7F52D2D4F54B}"/>
                  </a:ext>
                </a:extLst>
              </p:cNvPr>
              <p:cNvSpPr txBox="1"/>
              <p:nvPr/>
            </p:nvSpPr>
            <p:spPr>
              <a:xfrm>
                <a:off x="1809986" y="2389953"/>
                <a:ext cx="5608864" cy="101361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400" b="0" i="1" smtClean="0">
                          <a:latin typeface="Cambria Math" panose="02040503050406030204" pitchFamily="18" charset="0"/>
                        </a:rPr>
                        <m:t>𝐴𝑑𝑖𝑝𝑜𝑠𝑖𝑡𝑦</m:t>
                      </m:r>
                      <m:r>
                        <a:rPr kumimoji="1" lang="en-US" altLang="zh-CN" sz="2400" b="0" i="1" smtClean="0">
                          <a:latin typeface="Cambria Math" panose="02040503050406030204" pitchFamily="18" charset="0"/>
                        </a:rPr>
                        <m:t>=</m:t>
                      </m:r>
                      <m:r>
                        <a:rPr kumimoji="1" lang="zh-CN" altLang="en-US" sz="2400" b="0" i="1" smtClean="0">
                          <a:latin typeface="Cambria Math" panose="02040503050406030204" pitchFamily="18" charset="0"/>
                        </a:rPr>
                        <m:t> </m:t>
                      </m:r>
                      <m:f>
                        <m:fPr>
                          <m:ctrlPr>
                            <a:rPr kumimoji="1" lang="en-US" altLang="zh-CN" sz="2400" b="0" i="1" smtClean="0">
                              <a:latin typeface="Cambria Math" panose="02040503050406030204" pitchFamily="18" charset="0"/>
                            </a:rPr>
                          </m:ctrlPr>
                        </m:fPr>
                        <m:num>
                          <m:f>
                            <m:fPr>
                              <m:ctrlPr>
                                <a:rPr kumimoji="1" lang="en-US" altLang="zh-CN" sz="2400" b="0" i="1" smtClean="0">
                                  <a:latin typeface="Cambria Math" panose="02040503050406030204" pitchFamily="18" charset="0"/>
                                </a:rPr>
                              </m:ctrlPr>
                            </m:fPr>
                            <m:num>
                              <m:r>
                                <a:rPr kumimoji="1" lang="en-US" altLang="zh-CN" sz="2400" b="0" i="1" smtClean="0">
                                  <a:latin typeface="Cambria Math" panose="02040503050406030204" pitchFamily="18" charset="0"/>
                                </a:rPr>
                                <m:t>𝑊𝑒𝑖𝑔h𝑡</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𝑙𝑏𝑠</m:t>
                              </m:r>
                              <m:r>
                                <a:rPr kumimoji="1" lang="en-US" altLang="zh-CN" sz="2400" b="0" i="1" smtClean="0">
                                  <a:latin typeface="Cambria Math" panose="02040503050406030204" pitchFamily="18" charset="0"/>
                                </a:rPr>
                                <m:t>)</m:t>
                              </m:r>
                            </m:num>
                            <m:den>
                              <m:r>
                                <a:rPr kumimoji="1" lang="en-US" altLang="zh-CN" sz="2400" b="0" i="1" smtClean="0">
                                  <a:latin typeface="Cambria Math" panose="02040503050406030204" pitchFamily="18" charset="0"/>
                                </a:rPr>
                                <m:t>2.2</m:t>
                              </m:r>
                            </m:den>
                          </m:f>
                        </m:num>
                        <m:den>
                          <m:sSup>
                            <m:sSupPr>
                              <m:ctrlPr>
                                <a:rPr kumimoji="1" lang="en-US" altLang="zh-CN" sz="2400" b="0" i="1" smtClean="0">
                                  <a:latin typeface="Cambria Math" panose="02040503050406030204" pitchFamily="18" charset="0"/>
                                </a:rPr>
                              </m:ctrlPr>
                            </m:sSupPr>
                            <m:e>
                              <m:r>
                                <a:rPr kumimoji="1" lang="en-US" altLang="zh-CN" sz="2400" i="1">
                                  <a:latin typeface="Cambria Math" panose="02040503050406030204" pitchFamily="18" charset="0"/>
                                </a:rPr>
                                <m:t>(</m:t>
                              </m:r>
                              <m:r>
                                <a:rPr kumimoji="1" lang="en-US" altLang="zh-CN" sz="2400" i="1">
                                  <a:latin typeface="Cambria Math" panose="02040503050406030204" pitchFamily="18" charset="0"/>
                                </a:rPr>
                                <m:t>𝐻𝑒𝑖𝑔h𝑡</m:t>
                              </m:r>
                              <m:d>
                                <m:dPr>
                                  <m:ctrlPr>
                                    <a:rPr kumimoji="1" lang="en-US" altLang="zh-CN" sz="2400" i="1">
                                      <a:latin typeface="Cambria Math" panose="02040503050406030204" pitchFamily="18" charset="0"/>
                                    </a:rPr>
                                  </m:ctrlPr>
                                </m:dPr>
                                <m:e>
                                  <m:r>
                                    <a:rPr kumimoji="1" lang="en-US" altLang="zh-CN" sz="2400" i="1">
                                      <a:latin typeface="Cambria Math" panose="02040503050406030204" pitchFamily="18" charset="0"/>
                                    </a:rPr>
                                    <m:t>𝑖𝑛𝑐h𝑒𝑠</m:t>
                                  </m:r>
                                </m:e>
                              </m:d>
                              <m:r>
                                <a:rPr kumimoji="1" lang="zh-CN" altLang="en-US" sz="2400" i="1">
                                  <a:latin typeface="Cambria Math" panose="02040503050406030204" pitchFamily="18" charset="0"/>
                                </a:rPr>
                                <m:t>∗</m:t>
                              </m:r>
                              <m:r>
                                <a:rPr kumimoji="1" lang="en-US" altLang="zh-CN" sz="2400" i="1">
                                  <a:latin typeface="Cambria Math" panose="02040503050406030204" pitchFamily="18" charset="0"/>
                                </a:rPr>
                                <m:t>0.0254)</m:t>
                              </m:r>
                            </m:e>
                            <m:sup>
                              <m:r>
                                <a:rPr kumimoji="1" lang="en-US" altLang="zh-CN" sz="2400" b="0" i="1" smtClean="0">
                                  <a:latin typeface="Cambria Math" panose="02040503050406030204" pitchFamily="18" charset="0"/>
                                </a:rPr>
                                <m:t>2</m:t>
                              </m:r>
                            </m:sup>
                          </m:sSup>
                        </m:den>
                      </m:f>
                    </m:oMath>
                  </m:oMathPara>
                </a14:m>
                <a:endParaRPr kumimoji="1" lang="zh-CN" altLang="en-US" sz="2400" dirty="0"/>
              </a:p>
            </p:txBody>
          </p:sp>
        </mc:Choice>
        <mc:Fallback xmlns="">
          <p:sp>
            <p:nvSpPr>
              <p:cNvPr id="7" name="文本框 6">
                <a:extLst>
                  <a:ext uri="{FF2B5EF4-FFF2-40B4-BE49-F238E27FC236}">
                    <a16:creationId xmlns:a16="http://schemas.microsoft.com/office/drawing/2014/main" id="{1DF65770-1DCB-7332-32BB-7F52D2D4F54B}"/>
                  </a:ext>
                </a:extLst>
              </p:cNvPr>
              <p:cNvSpPr txBox="1">
                <a:spLocks noRot="1" noChangeAspect="1" noMove="1" noResize="1" noEditPoints="1" noAdjustHandles="1" noChangeArrowheads="1" noChangeShapeType="1" noTextEdit="1"/>
              </p:cNvSpPr>
              <p:nvPr/>
            </p:nvSpPr>
            <p:spPr>
              <a:xfrm>
                <a:off x="1809986" y="2389953"/>
                <a:ext cx="5608864" cy="1013611"/>
              </a:xfrm>
              <a:prstGeom prst="rect">
                <a:avLst/>
              </a:prstGeom>
              <a:blipFill>
                <a:blip r:embed="rId2"/>
                <a:stretch>
                  <a:fillRect l="-1129" t="-3750" b="-13750"/>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E39C058D-B6FF-EBD3-58D9-6C1C571EED05}"/>
              </a:ext>
            </a:extLst>
          </p:cNvPr>
          <p:cNvSpPr txBox="1"/>
          <p:nvPr/>
        </p:nvSpPr>
        <p:spPr>
          <a:xfrm>
            <a:off x="442913" y="1825594"/>
            <a:ext cx="10212549" cy="492443"/>
          </a:xfrm>
          <a:prstGeom prst="rect">
            <a:avLst/>
          </a:prstGeom>
          <a:noFill/>
        </p:spPr>
        <p:txBody>
          <a:bodyPr wrap="square" rtlCol="0">
            <a:spAutoFit/>
          </a:bodyPr>
          <a:lstStyle/>
          <a:p>
            <a:pPr marL="457200" indent="-457200">
              <a:buFont typeface="Wingdings" pitchFamily="2" charset="2"/>
              <a:buChar char="l"/>
            </a:pPr>
            <a:r>
              <a:rPr lang="en-US" altLang="zh-CN" sz="2600" dirty="0">
                <a:solidFill>
                  <a:schemeClr val="tx1">
                    <a:lumMod val="90000"/>
                    <a:lumOff val="10000"/>
                  </a:schemeClr>
                </a:solidFill>
                <a:latin typeface="Red Hat Text" panose="02010303040201060303" pitchFamily="2" charset="0"/>
              </a:rPr>
              <a:t>Check</a:t>
            </a:r>
            <a:r>
              <a:rPr lang="zh-CN" altLang="en-US" sz="2600" dirty="0">
                <a:solidFill>
                  <a:schemeClr val="tx1">
                    <a:lumMod val="90000"/>
                    <a:lumOff val="10000"/>
                  </a:schemeClr>
                </a:solidFill>
                <a:latin typeface="Red Hat Text" panose="02010303040201060303" pitchFamily="2" charset="0"/>
              </a:rPr>
              <a:t> </a:t>
            </a:r>
            <a:r>
              <a:rPr lang="en-US" altLang="zh-CN" sz="2600" dirty="0">
                <a:solidFill>
                  <a:schemeClr val="tx1">
                    <a:lumMod val="90000"/>
                    <a:lumOff val="10000"/>
                  </a:schemeClr>
                </a:solidFill>
                <a:latin typeface="Red Hat Text" panose="02010303040201060303" pitchFamily="2" charset="0"/>
              </a:rPr>
              <a:t>the</a:t>
            </a:r>
            <a:r>
              <a:rPr lang="zh-CN" altLang="en-US" sz="2600" dirty="0">
                <a:solidFill>
                  <a:schemeClr val="tx1">
                    <a:lumMod val="90000"/>
                    <a:lumOff val="10000"/>
                  </a:schemeClr>
                </a:solidFill>
                <a:latin typeface="Red Hat Text" panose="02010303040201060303" pitchFamily="2" charset="0"/>
              </a:rPr>
              <a:t> </a:t>
            </a:r>
            <a:r>
              <a:rPr lang="en-US" altLang="zh-CN" sz="2600" dirty="0">
                <a:solidFill>
                  <a:schemeClr val="tx1">
                    <a:lumMod val="90000"/>
                    <a:lumOff val="10000"/>
                  </a:schemeClr>
                </a:solidFill>
                <a:latin typeface="Red Hat Text" panose="02010303040201060303" pitchFamily="2" charset="0"/>
              </a:rPr>
              <a:t>correlation</a:t>
            </a:r>
            <a:r>
              <a:rPr lang="zh-CN" altLang="en-US" sz="2600" dirty="0">
                <a:solidFill>
                  <a:schemeClr val="tx1">
                    <a:lumMod val="90000"/>
                    <a:lumOff val="10000"/>
                  </a:schemeClr>
                </a:solidFill>
                <a:latin typeface="Red Hat Text" panose="02010303040201060303" pitchFamily="2" charset="0"/>
              </a:rPr>
              <a:t> </a:t>
            </a:r>
            <a:r>
              <a:rPr lang="en-US" altLang="zh-CN" sz="2600" dirty="0">
                <a:solidFill>
                  <a:schemeClr val="tx1">
                    <a:lumMod val="90000"/>
                    <a:lumOff val="10000"/>
                  </a:schemeClr>
                </a:solidFill>
                <a:latin typeface="Red Hat Text" panose="02010303040201060303" pitchFamily="2" charset="0"/>
              </a:rPr>
              <a:t>between</a:t>
            </a:r>
            <a:r>
              <a:rPr lang="zh-CN" altLang="en-US" sz="2600" dirty="0">
                <a:solidFill>
                  <a:schemeClr val="tx1">
                    <a:lumMod val="90000"/>
                    <a:lumOff val="10000"/>
                  </a:schemeClr>
                </a:solidFill>
                <a:latin typeface="Red Hat Text" panose="02010303040201060303" pitchFamily="2" charset="0"/>
              </a:rPr>
              <a:t> </a:t>
            </a:r>
            <a:r>
              <a:rPr lang="en-US" altLang="zh-CN" sz="2600" b="1" dirty="0">
                <a:solidFill>
                  <a:schemeClr val="tx1">
                    <a:lumMod val="90000"/>
                    <a:lumOff val="10000"/>
                  </a:schemeClr>
                </a:solidFill>
                <a:latin typeface="Red Hat Text" panose="02010303040201060303" pitchFamily="2" charset="0"/>
              </a:rPr>
              <a:t>height</a:t>
            </a:r>
            <a:r>
              <a:rPr lang="en-US" altLang="zh-CN" sz="2600" dirty="0">
                <a:solidFill>
                  <a:schemeClr val="tx1">
                    <a:lumMod val="90000"/>
                    <a:lumOff val="10000"/>
                  </a:schemeClr>
                </a:solidFill>
                <a:latin typeface="Red Hat Text" panose="02010303040201060303" pitchFamily="2" charset="0"/>
              </a:rPr>
              <a:t>,</a:t>
            </a:r>
            <a:r>
              <a:rPr lang="zh-CN" altLang="en-US" sz="2600" dirty="0">
                <a:solidFill>
                  <a:schemeClr val="tx1">
                    <a:lumMod val="90000"/>
                    <a:lumOff val="10000"/>
                  </a:schemeClr>
                </a:solidFill>
                <a:latin typeface="Red Hat Text" panose="02010303040201060303" pitchFamily="2" charset="0"/>
              </a:rPr>
              <a:t> </a:t>
            </a:r>
            <a:r>
              <a:rPr lang="en-US" altLang="zh-CN" sz="2600" b="1" dirty="0">
                <a:solidFill>
                  <a:schemeClr val="tx1">
                    <a:lumMod val="90000"/>
                    <a:lumOff val="10000"/>
                  </a:schemeClr>
                </a:solidFill>
                <a:latin typeface="Red Hat Text" panose="02010303040201060303" pitchFamily="2" charset="0"/>
              </a:rPr>
              <a:t>weight</a:t>
            </a:r>
            <a:r>
              <a:rPr lang="zh-CN" altLang="en-US" sz="2600" b="1" dirty="0">
                <a:solidFill>
                  <a:schemeClr val="tx1">
                    <a:lumMod val="90000"/>
                    <a:lumOff val="10000"/>
                  </a:schemeClr>
                </a:solidFill>
                <a:latin typeface="Red Hat Text" panose="02010303040201060303" pitchFamily="2" charset="0"/>
              </a:rPr>
              <a:t> </a:t>
            </a:r>
            <a:r>
              <a:rPr lang="en-US" altLang="zh-CN" sz="2600" dirty="0">
                <a:solidFill>
                  <a:schemeClr val="tx1">
                    <a:lumMod val="90000"/>
                    <a:lumOff val="10000"/>
                  </a:schemeClr>
                </a:solidFill>
                <a:latin typeface="Red Hat Text" panose="02010303040201060303" pitchFamily="2" charset="0"/>
              </a:rPr>
              <a:t>and</a:t>
            </a:r>
            <a:r>
              <a:rPr lang="zh-CN" altLang="en-US" sz="2600" dirty="0">
                <a:solidFill>
                  <a:schemeClr val="tx1">
                    <a:lumMod val="90000"/>
                    <a:lumOff val="10000"/>
                  </a:schemeClr>
                </a:solidFill>
                <a:latin typeface="Red Hat Text" panose="02010303040201060303" pitchFamily="2" charset="0"/>
              </a:rPr>
              <a:t> </a:t>
            </a:r>
            <a:r>
              <a:rPr lang="en-US" altLang="zh-CN" sz="2600" b="1" dirty="0">
                <a:solidFill>
                  <a:schemeClr val="tx1">
                    <a:lumMod val="90000"/>
                    <a:lumOff val="10000"/>
                  </a:schemeClr>
                </a:solidFill>
                <a:latin typeface="Red Hat Text" panose="02010303040201060303" pitchFamily="2" charset="0"/>
              </a:rPr>
              <a:t>adiposity</a:t>
            </a:r>
            <a:endParaRPr lang="zh-CN" altLang="en-US" sz="2600" b="1" dirty="0">
              <a:solidFill>
                <a:schemeClr val="tx1">
                  <a:lumMod val="90000"/>
                  <a:lumOff val="10000"/>
                </a:schemeClr>
              </a:solidFill>
              <a:latin typeface="Red Hat Text" panose="02010303040201060303" pitchFamily="2" charset="0"/>
            </a:endParaRPr>
          </a:p>
        </p:txBody>
      </p:sp>
      <p:sp>
        <p:nvSpPr>
          <p:cNvPr id="9" name="文本框 8">
            <a:extLst>
              <a:ext uri="{FF2B5EF4-FFF2-40B4-BE49-F238E27FC236}">
                <a16:creationId xmlns:a16="http://schemas.microsoft.com/office/drawing/2014/main" id="{B0FA2D58-8F55-9437-42CD-6B48BC5942E3}"/>
              </a:ext>
            </a:extLst>
          </p:cNvPr>
          <p:cNvSpPr txBox="1"/>
          <p:nvPr/>
        </p:nvSpPr>
        <p:spPr>
          <a:xfrm>
            <a:off x="442914" y="2759963"/>
            <a:ext cx="5840191" cy="492443"/>
          </a:xfrm>
          <a:prstGeom prst="rect">
            <a:avLst/>
          </a:prstGeom>
          <a:noFill/>
        </p:spPr>
        <p:txBody>
          <a:bodyPr wrap="square" rtlCol="0">
            <a:spAutoFit/>
          </a:bodyPr>
          <a:lstStyle/>
          <a:p>
            <a:r>
              <a:rPr lang="en-US" altLang="zh-CN" sz="2600" dirty="0">
                <a:solidFill>
                  <a:schemeClr val="tx1">
                    <a:lumMod val="90000"/>
                    <a:lumOff val="10000"/>
                  </a:schemeClr>
                </a:solidFill>
                <a:latin typeface="Red Hat Text" panose="02010303040201060303" pitchFamily="2" charset="0"/>
              </a:rPr>
              <a:t>We</a:t>
            </a:r>
            <a:r>
              <a:rPr lang="zh-CN" altLang="en-US" sz="2600" dirty="0">
                <a:solidFill>
                  <a:schemeClr val="tx1">
                    <a:lumMod val="90000"/>
                    <a:lumOff val="10000"/>
                  </a:schemeClr>
                </a:solidFill>
                <a:latin typeface="Red Hat Text" panose="02010303040201060303" pitchFamily="2" charset="0"/>
              </a:rPr>
              <a:t> </a:t>
            </a:r>
            <a:r>
              <a:rPr lang="en-US" altLang="zh-CN" sz="2600" dirty="0">
                <a:solidFill>
                  <a:schemeClr val="tx1">
                    <a:lumMod val="90000"/>
                    <a:lumOff val="10000"/>
                  </a:schemeClr>
                </a:solidFill>
                <a:latin typeface="Red Hat Text" panose="02010303040201060303" pitchFamily="2" charset="0"/>
              </a:rPr>
              <a:t>have:</a:t>
            </a:r>
            <a:endParaRPr lang="zh-CN" altLang="en-US" sz="2600" dirty="0">
              <a:solidFill>
                <a:schemeClr val="tx1">
                  <a:lumMod val="90000"/>
                  <a:lumOff val="10000"/>
                </a:schemeClr>
              </a:solidFill>
              <a:latin typeface="Red Hat Text" panose="02010303040201060303" pitchFamily="2" charset="0"/>
            </a:endParaRPr>
          </a:p>
        </p:txBody>
      </p:sp>
      <p:sp>
        <p:nvSpPr>
          <p:cNvPr id="10" name="文本框 9">
            <a:extLst>
              <a:ext uri="{FF2B5EF4-FFF2-40B4-BE49-F238E27FC236}">
                <a16:creationId xmlns:a16="http://schemas.microsoft.com/office/drawing/2014/main" id="{B91412AD-B951-1521-C41B-B226E1E39212}"/>
              </a:ext>
            </a:extLst>
          </p:cNvPr>
          <p:cNvSpPr txBox="1"/>
          <p:nvPr/>
        </p:nvSpPr>
        <p:spPr>
          <a:xfrm>
            <a:off x="8554595" y="2768056"/>
            <a:ext cx="2161361" cy="492443"/>
          </a:xfrm>
          <a:prstGeom prst="rect">
            <a:avLst/>
          </a:prstGeom>
          <a:noFill/>
        </p:spPr>
        <p:txBody>
          <a:bodyPr wrap="none" rtlCol="0">
            <a:spAutoFit/>
          </a:bodyPr>
          <a:lstStyle/>
          <a:p>
            <a:r>
              <a:rPr lang="en-US" altLang="zh-CN" sz="2600" dirty="0">
                <a:solidFill>
                  <a:schemeClr val="tx1">
                    <a:lumMod val="90000"/>
                    <a:lumOff val="10000"/>
                  </a:schemeClr>
                </a:solidFill>
                <a:latin typeface="Red Hat Text" panose="02010303040201060303" pitchFamily="2" charset="0"/>
              </a:rPr>
              <a:t>calculated</a:t>
            </a:r>
            <a:r>
              <a:rPr kumimoji="1" lang="zh-CN" altLang="en-US" dirty="0"/>
              <a:t> </a:t>
            </a:r>
            <a:r>
              <a:rPr lang="en-US" altLang="zh-CN" sz="2600" dirty="0">
                <a:solidFill>
                  <a:schemeClr val="tx1">
                    <a:lumMod val="90000"/>
                    <a:lumOff val="10000"/>
                  </a:schemeClr>
                </a:solidFill>
                <a:latin typeface="Red Hat Text" panose="02010303040201060303" pitchFamily="2" charset="0"/>
              </a:rPr>
              <a:t>BMI</a:t>
            </a:r>
            <a:endParaRPr lang="zh-CN" altLang="en-US" sz="2600" dirty="0">
              <a:solidFill>
                <a:schemeClr val="tx1">
                  <a:lumMod val="90000"/>
                  <a:lumOff val="10000"/>
                </a:schemeClr>
              </a:solidFill>
              <a:latin typeface="Red Hat Text" panose="02010303040201060303" pitchFamily="2" charset="0"/>
            </a:endParaRPr>
          </a:p>
        </p:txBody>
      </p:sp>
      <p:sp>
        <p:nvSpPr>
          <p:cNvPr id="11" name="下箭头 10">
            <a:extLst>
              <a:ext uri="{FF2B5EF4-FFF2-40B4-BE49-F238E27FC236}">
                <a16:creationId xmlns:a16="http://schemas.microsoft.com/office/drawing/2014/main" id="{7C4E341D-12B2-8A2F-B721-ABD3238C7008}"/>
              </a:ext>
            </a:extLst>
          </p:cNvPr>
          <p:cNvSpPr/>
          <p:nvPr/>
        </p:nvSpPr>
        <p:spPr>
          <a:xfrm rot="16200000">
            <a:off x="7761644" y="2710430"/>
            <a:ext cx="400050" cy="700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14" name="表格 14">
            <a:extLst>
              <a:ext uri="{FF2B5EF4-FFF2-40B4-BE49-F238E27FC236}">
                <a16:creationId xmlns:a16="http://schemas.microsoft.com/office/drawing/2014/main" id="{28B7E521-2726-92E5-DD5F-2924BD9B85E2}"/>
              </a:ext>
            </a:extLst>
          </p:cNvPr>
          <p:cNvGraphicFramePr>
            <a:graphicFrameLocks noGrp="1"/>
          </p:cNvGraphicFramePr>
          <p:nvPr/>
        </p:nvGraphicFramePr>
        <p:xfrm>
          <a:off x="540000" y="3881927"/>
          <a:ext cx="5904457" cy="1733061"/>
        </p:xfrm>
        <a:graphic>
          <a:graphicData uri="http://schemas.openxmlformats.org/drawingml/2006/table">
            <a:tbl>
              <a:tblPr firstRow="1" bandRow="1">
                <a:tableStyleId>{69012ECD-51FC-41F1-AA8D-1B2483CD663E}</a:tableStyleId>
              </a:tblPr>
              <a:tblGrid>
                <a:gridCol w="712788">
                  <a:extLst>
                    <a:ext uri="{9D8B030D-6E8A-4147-A177-3AD203B41FA5}">
                      <a16:colId xmlns:a16="http://schemas.microsoft.com/office/drawing/2014/main" val="2144287946"/>
                    </a:ext>
                  </a:extLst>
                </a:gridCol>
                <a:gridCol w="1005430">
                  <a:extLst>
                    <a:ext uri="{9D8B030D-6E8A-4147-A177-3AD203B41FA5}">
                      <a16:colId xmlns:a16="http://schemas.microsoft.com/office/drawing/2014/main" val="583635071"/>
                    </a:ext>
                  </a:extLst>
                </a:gridCol>
                <a:gridCol w="1227932">
                  <a:extLst>
                    <a:ext uri="{9D8B030D-6E8A-4147-A177-3AD203B41FA5}">
                      <a16:colId xmlns:a16="http://schemas.microsoft.com/office/drawing/2014/main" val="3757143818"/>
                    </a:ext>
                  </a:extLst>
                </a:gridCol>
                <a:gridCol w="1248110">
                  <a:extLst>
                    <a:ext uri="{9D8B030D-6E8A-4147-A177-3AD203B41FA5}">
                      <a16:colId xmlns:a16="http://schemas.microsoft.com/office/drawing/2014/main" val="1500916403"/>
                    </a:ext>
                  </a:extLst>
                </a:gridCol>
                <a:gridCol w="1710197">
                  <a:extLst>
                    <a:ext uri="{9D8B030D-6E8A-4147-A177-3AD203B41FA5}">
                      <a16:colId xmlns:a16="http://schemas.microsoft.com/office/drawing/2014/main" val="3546284085"/>
                    </a:ext>
                  </a:extLst>
                </a:gridCol>
              </a:tblGrid>
              <a:tr h="370840">
                <a:tc>
                  <a:txBody>
                    <a:bodyPr/>
                    <a:lstStyle/>
                    <a:p>
                      <a:pPr marL="0" algn="ctr" defTabSz="914400" rtl="0" eaLnBrk="1" latinLnBrk="0" hangingPunct="1"/>
                      <a:r>
                        <a:rPr lang="en-US" sz="1800" b="1" kern="1200" dirty="0">
                          <a:solidFill>
                            <a:srgbClr val="000000"/>
                          </a:solidFill>
                          <a:effectLst/>
                          <a:latin typeface="+mn-lt"/>
                          <a:ea typeface="+mn-ea"/>
                          <a:cs typeface="+mn-cs"/>
                        </a:rPr>
                        <a:t>IDNO</a:t>
                      </a:r>
                    </a:p>
                  </a:txBody>
                  <a:tcPr marL="38100" marR="38100" marT="38100" marB="3810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0" algn="ctr" defTabSz="914400" rtl="0" eaLnBrk="1" latinLnBrk="0" hangingPunct="1"/>
                      <a:r>
                        <a:rPr lang="en-US" sz="1800" b="1" kern="1200" dirty="0">
                          <a:solidFill>
                            <a:srgbClr val="000000"/>
                          </a:solidFill>
                          <a:effectLst/>
                          <a:latin typeface="+mn-lt"/>
                          <a:ea typeface="+mn-ea"/>
                          <a:cs typeface="+mn-cs"/>
                        </a:rPr>
                        <a:t>WEIGHT</a:t>
                      </a:r>
                    </a:p>
                  </a:txBody>
                  <a:tcPr marL="38100" marR="38100" marT="38100" marB="3810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0" algn="ctr" defTabSz="914400" rtl="0" eaLnBrk="1" latinLnBrk="0" hangingPunct="1"/>
                      <a:r>
                        <a:rPr lang="en-US" sz="1800" b="1" kern="1200" dirty="0">
                          <a:solidFill>
                            <a:srgbClr val="000000"/>
                          </a:solidFill>
                          <a:effectLst/>
                          <a:latin typeface="+mn-lt"/>
                          <a:ea typeface="+mn-ea"/>
                          <a:cs typeface="+mn-cs"/>
                        </a:rPr>
                        <a:t>HEIGHT</a:t>
                      </a:r>
                    </a:p>
                  </a:txBody>
                  <a:tcPr marL="38100" marR="38100" marT="38100" marB="3810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0" algn="ctr" defTabSz="914400" rtl="0" eaLnBrk="1" latinLnBrk="0" hangingPunct="1"/>
                      <a:r>
                        <a:rPr lang="en-US" sz="1800" b="1" kern="1200" dirty="0">
                          <a:solidFill>
                            <a:srgbClr val="000000"/>
                          </a:solidFill>
                          <a:effectLst/>
                          <a:latin typeface="+mn-lt"/>
                          <a:ea typeface="+mn-ea"/>
                          <a:cs typeface="+mn-cs"/>
                        </a:rPr>
                        <a:t>ADIPOSITY</a:t>
                      </a:r>
                    </a:p>
                  </a:txBody>
                  <a:tcPr marL="38100" marR="38100" marT="38100" marB="3810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0" algn="ctr" defTabSz="914400" rtl="0" eaLnBrk="1" latinLnBrk="0" hangingPunct="1"/>
                      <a:r>
                        <a:rPr lang="en-US" altLang="zh-CN" sz="1800" b="1" kern="1200" dirty="0">
                          <a:solidFill>
                            <a:srgbClr val="000000"/>
                          </a:solidFill>
                          <a:effectLst/>
                          <a:latin typeface="+mn-lt"/>
                          <a:ea typeface="+mn-ea"/>
                          <a:cs typeface="+mn-cs"/>
                        </a:rPr>
                        <a:t>CALCULATED</a:t>
                      </a:r>
                      <a:r>
                        <a:rPr lang="zh-CN" altLang="en-US" sz="1800" b="1" kern="1200" dirty="0">
                          <a:solidFill>
                            <a:srgbClr val="000000"/>
                          </a:solidFill>
                          <a:effectLst/>
                          <a:latin typeface="+mn-lt"/>
                          <a:ea typeface="+mn-ea"/>
                          <a:cs typeface="+mn-cs"/>
                        </a:rPr>
                        <a:t> </a:t>
                      </a:r>
                      <a:r>
                        <a:rPr lang="en-US" sz="1800" b="1" kern="1200" dirty="0">
                          <a:solidFill>
                            <a:srgbClr val="000000"/>
                          </a:solidFill>
                          <a:effectLst/>
                          <a:latin typeface="+mn-lt"/>
                          <a:ea typeface="+mn-ea"/>
                          <a:cs typeface="+mn-cs"/>
                        </a:rPr>
                        <a:t>BMI</a:t>
                      </a:r>
                    </a:p>
                  </a:txBody>
                  <a:tcPr marL="38100" marR="38100" marT="38100" marB="3810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523809902"/>
                  </a:ext>
                </a:extLst>
              </a:tr>
              <a:tr h="370840">
                <a:tc>
                  <a:txBody>
                    <a:bodyPr/>
                    <a:lstStyle/>
                    <a:p>
                      <a:pPr marL="0" algn="ctr" defTabSz="914400" rtl="0" eaLnBrk="1" latinLnBrk="0" hangingPunct="1"/>
                      <a:r>
                        <a:rPr lang="en-US" altLang="zh-CN" sz="1800" kern="1200" dirty="0">
                          <a:solidFill>
                            <a:srgbClr val="000000"/>
                          </a:solidFill>
                          <a:effectLst/>
                          <a:latin typeface="+mn-lt"/>
                          <a:ea typeface="+mn-ea"/>
                          <a:cs typeface="+mn-cs"/>
                        </a:rPr>
                        <a:t>42</a:t>
                      </a:r>
                      <a:endParaRPr lang="zh-CN" altLang="en-US" sz="1800" kern="1200" dirty="0">
                        <a:solidFill>
                          <a:srgbClr val="000000"/>
                        </a:solidFill>
                        <a:effectLst/>
                        <a:latin typeface="+mn-lt"/>
                        <a:ea typeface="+mn-ea"/>
                        <a:cs typeface="+mn-cs"/>
                      </a:endParaRPr>
                    </a:p>
                  </a:txBody>
                  <a:tcPr marL="36000" marR="38100" marT="38100" marB="38100" anchor="ctr" anchorCtr="1">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0" algn="ctr" defTabSz="914400" rtl="0" eaLnBrk="1" latinLnBrk="0" hangingPunct="1"/>
                      <a:r>
                        <a:rPr lang="en-US" altLang="zh-CN" sz="1800" kern="1200" dirty="0">
                          <a:solidFill>
                            <a:srgbClr val="000000"/>
                          </a:solidFill>
                          <a:effectLst/>
                          <a:latin typeface="+mn-lt"/>
                          <a:ea typeface="+mn-ea"/>
                          <a:cs typeface="+mn-cs"/>
                        </a:rPr>
                        <a:t>205</a:t>
                      </a:r>
                      <a:endParaRPr lang="zh-CN" altLang="en-US" sz="1800" kern="1200" dirty="0">
                        <a:solidFill>
                          <a:srgbClr val="000000"/>
                        </a:solidFill>
                        <a:effectLst/>
                        <a:latin typeface="+mn-lt"/>
                        <a:ea typeface="+mn-ea"/>
                        <a:cs typeface="+mn-cs"/>
                      </a:endParaRPr>
                    </a:p>
                  </a:txBody>
                  <a:tcPr marL="36000" marR="38100" marT="38100" marB="38100" anchor="ctr" anchorCtr="1">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0" algn="ctr" defTabSz="914400" rtl="0" eaLnBrk="1" latinLnBrk="0" hangingPunct="1"/>
                      <a:r>
                        <a:rPr lang="en-US" altLang="zh-CN" sz="1800" strike="sngStrike" kern="1200" dirty="0">
                          <a:solidFill>
                            <a:srgbClr val="000000"/>
                          </a:solidFill>
                          <a:effectLst/>
                          <a:latin typeface="+mn-lt"/>
                          <a:ea typeface="+mn-ea"/>
                          <a:cs typeface="+mn-cs"/>
                        </a:rPr>
                        <a:t>29.5</a:t>
                      </a:r>
                      <a:r>
                        <a:rPr lang="zh-CN" altLang="en-US" sz="1800" strike="sngStrike" kern="1200" dirty="0">
                          <a:solidFill>
                            <a:srgbClr val="000000"/>
                          </a:solidFill>
                          <a:effectLst/>
                          <a:latin typeface="+mn-lt"/>
                          <a:ea typeface="+mn-ea"/>
                          <a:cs typeface="+mn-cs"/>
                        </a:rPr>
                        <a:t> </a:t>
                      </a:r>
                      <a:r>
                        <a:rPr lang="zh-CN" altLang="en-US" sz="1800" strike="noStrike" kern="1200" dirty="0">
                          <a:solidFill>
                            <a:srgbClr val="000000"/>
                          </a:solidFill>
                          <a:effectLst/>
                          <a:latin typeface="+mn-lt"/>
                          <a:ea typeface="+mn-ea"/>
                          <a:cs typeface="+mn-cs"/>
                        </a:rPr>
                        <a:t>  </a:t>
                      </a:r>
                      <a:r>
                        <a:rPr lang="en-US" altLang="zh-CN" sz="1800" strike="noStrike" kern="1200" dirty="0">
                          <a:solidFill>
                            <a:schemeClr val="bg1"/>
                          </a:solidFill>
                          <a:effectLst/>
                          <a:latin typeface="+mn-lt"/>
                          <a:ea typeface="+mn-ea"/>
                          <a:cs typeface="+mn-cs"/>
                        </a:rPr>
                        <a:t>69.5</a:t>
                      </a:r>
                      <a:endParaRPr lang="zh-CN" altLang="en-US" sz="1800" strike="noStrike" kern="1200" dirty="0">
                        <a:solidFill>
                          <a:schemeClr val="bg1"/>
                        </a:solidFill>
                        <a:effectLst/>
                        <a:latin typeface="+mn-lt"/>
                        <a:ea typeface="+mn-ea"/>
                        <a:cs typeface="+mn-cs"/>
                      </a:endParaRPr>
                    </a:p>
                  </a:txBody>
                  <a:tcPr marL="36000" marR="38100" marT="38100" marB="38100" anchor="ctr" anchorCtr="1">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0" algn="ctr" defTabSz="914400" rtl="0" eaLnBrk="1" latinLnBrk="0" hangingPunct="1"/>
                      <a:r>
                        <a:rPr lang="en-US" altLang="zh-CN" sz="1800" kern="1200" dirty="0">
                          <a:solidFill>
                            <a:srgbClr val="000000"/>
                          </a:solidFill>
                          <a:effectLst/>
                          <a:highlight>
                            <a:srgbClr val="FFFF00"/>
                          </a:highlight>
                          <a:latin typeface="+mn-lt"/>
                          <a:ea typeface="+mn-ea"/>
                          <a:cs typeface="+mn-cs"/>
                        </a:rPr>
                        <a:t>29.9</a:t>
                      </a:r>
                      <a:endParaRPr lang="zh-CN" altLang="en-US" sz="1800" kern="1200" dirty="0">
                        <a:solidFill>
                          <a:srgbClr val="000000"/>
                        </a:solidFill>
                        <a:effectLst/>
                        <a:highlight>
                          <a:srgbClr val="FFFF00"/>
                        </a:highlight>
                        <a:latin typeface="+mn-lt"/>
                        <a:ea typeface="+mn-ea"/>
                        <a:cs typeface="+mn-cs"/>
                      </a:endParaRPr>
                    </a:p>
                  </a:txBody>
                  <a:tcPr marL="36000" marR="38100" marT="38100" marB="38100" anchor="ctr" anchorCtr="1">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0" algn="ctr" defTabSz="914400" rtl="0" eaLnBrk="1" latinLnBrk="0" hangingPunct="1"/>
                      <a:r>
                        <a:rPr lang="en-US" altLang="zh-CN" sz="1800" kern="1200" dirty="0">
                          <a:solidFill>
                            <a:srgbClr val="000000"/>
                          </a:solidFill>
                          <a:effectLst/>
                          <a:latin typeface="+mn-lt"/>
                          <a:ea typeface="+mn-ea"/>
                          <a:cs typeface="+mn-cs"/>
                        </a:rPr>
                        <a:t>165.9662</a:t>
                      </a:r>
                      <a:endParaRPr lang="zh-CN" altLang="en-US" sz="1800" kern="1200" dirty="0">
                        <a:solidFill>
                          <a:srgbClr val="000000"/>
                        </a:solidFill>
                        <a:effectLst/>
                        <a:latin typeface="+mn-lt"/>
                        <a:ea typeface="+mn-ea"/>
                        <a:cs typeface="+mn-cs"/>
                      </a:endParaRPr>
                    </a:p>
                  </a:txBody>
                  <a:tcPr marL="36000" marR="38100" marT="38100" marB="38100" anchor="ctr" anchorCtr="1">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2979090853"/>
                  </a:ext>
                </a:extLst>
              </a:tr>
              <a:tr h="370840">
                <a:tc>
                  <a:txBody>
                    <a:bodyPr/>
                    <a:lstStyle/>
                    <a:p>
                      <a:pPr marL="0" algn="ctr" defTabSz="914400" rtl="0" eaLnBrk="1" latinLnBrk="0" hangingPunct="1"/>
                      <a:r>
                        <a:rPr lang="en-US" altLang="zh-CN" sz="1800" kern="1200">
                          <a:solidFill>
                            <a:srgbClr val="000000"/>
                          </a:solidFill>
                          <a:effectLst/>
                          <a:latin typeface="+mn-lt"/>
                          <a:ea typeface="+mn-ea"/>
                          <a:cs typeface="+mn-cs"/>
                        </a:rPr>
                        <a:t>163</a:t>
                      </a:r>
                      <a:endParaRPr lang="zh-CN" altLang="en-US" sz="1800" kern="1200">
                        <a:solidFill>
                          <a:srgbClr val="000000"/>
                        </a:solidFill>
                        <a:effectLst/>
                        <a:latin typeface="+mn-lt"/>
                        <a:ea typeface="+mn-ea"/>
                        <a:cs typeface="+mn-cs"/>
                      </a:endParaRPr>
                    </a:p>
                  </a:txBody>
                  <a:tcPr marL="36000" marR="38100" marT="38100" marB="38100" anchor="ctr" anchorCtr="1">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0" algn="ctr" defTabSz="914400" rtl="0" eaLnBrk="1" latinLnBrk="0" hangingPunct="1"/>
                      <a:r>
                        <a:rPr lang="en-US" altLang="zh-CN" sz="1800" kern="1200" dirty="0">
                          <a:solidFill>
                            <a:srgbClr val="000000"/>
                          </a:solidFill>
                          <a:effectLst/>
                          <a:latin typeface="+mn-lt"/>
                          <a:ea typeface="+mn-ea"/>
                          <a:cs typeface="+mn-cs"/>
                        </a:rPr>
                        <a:t>184.25</a:t>
                      </a:r>
                      <a:endParaRPr lang="zh-CN" altLang="en-US" sz="1800" kern="1200" dirty="0">
                        <a:solidFill>
                          <a:srgbClr val="000000"/>
                        </a:solidFill>
                        <a:effectLst/>
                        <a:latin typeface="+mn-lt"/>
                        <a:ea typeface="+mn-ea"/>
                        <a:cs typeface="+mn-cs"/>
                      </a:endParaRPr>
                    </a:p>
                  </a:txBody>
                  <a:tcPr marL="36000" marR="38100" marT="38100" marB="38100" anchor="ctr" anchorCtr="1">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0" algn="ctr" defTabSz="914400" rtl="0" eaLnBrk="1" latinLnBrk="0" hangingPunct="1"/>
                      <a:r>
                        <a:rPr lang="en-US" altLang="zh-CN" sz="1800" strike="sngStrike" kern="1200" dirty="0">
                          <a:solidFill>
                            <a:srgbClr val="000000"/>
                          </a:solidFill>
                          <a:effectLst/>
                          <a:latin typeface="+mn-lt"/>
                          <a:ea typeface="+mn-ea"/>
                          <a:cs typeface="+mn-cs"/>
                        </a:rPr>
                        <a:t>68.75</a:t>
                      </a:r>
                      <a:r>
                        <a:rPr lang="zh-CN" altLang="en-US" sz="1800" kern="1200" dirty="0">
                          <a:solidFill>
                            <a:srgbClr val="000000"/>
                          </a:solidFill>
                          <a:effectLst/>
                          <a:latin typeface="+mn-lt"/>
                          <a:ea typeface="+mn-ea"/>
                          <a:cs typeface="+mn-cs"/>
                        </a:rPr>
                        <a:t>  </a:t>
                      </a:r>
                      <a:r>
                        <a:rPr lang="en-US" altLang="zh-CN" sz="1800" kern="1200" dirty="0">
                          <a:solidFill>
                            <a:schemeClr val="bg1"/>
                          </a:solidFill>
                          <a:effectLst/>
                          <a:latin typeface="+mn-lt"/>
                          <a:ea typeface="+mn-ea"/>
                          <a:cs typeface="+mn-cs"/>
                        </a:rPr>
                        <a:t>72.94</a:t>
                      </a:r>
                      <a:endParaRPr lang="zh-CN" altLang="en-US" sz="1800" kern="1200" dirty="0">
                        <a:solidFill>
                          <a:schemeClr val="bg1"/>
                        </a:solidFill>
                        <a:effectLst/>
                        <a:latin typeface="+mn-lt"/>
                        <a:ea typeface="+mn-ea"/>
                        <a:cs typeface="+mn-cs"/>
                      </a:endParaRPr>
                    </a:p>
                  </a:txBody>
                  <a:tcPr marL="36000" marR="38100" marT="38100" marB="38100" anchor="ctr" anchorCtr="1">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0" algn="ctr" defTabSz="914400" rtl="0" eaLnBrk="1" latinLnBrk="0" hangingPunct="1"/>
                      <a:r>
                        <a:rPr lang="en-US" altLang="zh-CN" sz="1800" kern="1200" dirty="0">
                          <a:solidFill>
                            <a:srgbClr val="000000"/>
                          </a:solidFill>
                          <a:effectLst/>
                          <a:highlight>
                            <a:srgbClr val="FFFF00"/>
                          </a:highlight>
                          <a:latin typeface="+mn-lt"/>
                          <a:ea typeface="+mn-ea"/>
                          <a:cs typeface="+mn-cs"/>
                        </a:rPr>
                        <a:t>24.4</a:t>
                      </a:r>
                      <a:endParaRPr lang="zh-CN" altLang="en-US" sz="1800" kern="1200" dirty="0">
                        <a:solidFill>
                          <a:srgbClr val="000000"/>
                        </a:solidFill>
                        <a:effectLst/>
                        <a:highlight>
                          <a:srgbClr val="FFFF00"/>
                        </a:highlight>
                        <a:latin typeface="+mn-lt"/>
                        <a:ea typeface="+mn-ea"/>
                        <a:cs typeface="+mn-cs"/>
                      </a:endParaRPr>
                    </a:p>
                  </a:txBody>
                  <a:tcPr marL="36000" marR="38100" marT="38100" marB="38100" anchor="ctr" anchorCtr="1">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0" algn="ctr" defTabSz="914400" rtl="0" eaLnBrk="1" latinLnBrk="0" hangingPunct="1"/>
                      <a:r>
                        <a:rPr lang="en-US" altLang="zh-CN" sz="1800" kern="1200" dirty="0">
                          <a:solidFill>
                            <a:srgbClr val="000000"/>
                          </a:solidFill>
                          <a:effectLst/>
                          <a:latin typeface="+mn-lt"/>
                          <a:ea typeface="+mn-ea"/>
                          <a:cs typeface="+mn-cs"/>
                        </a:rPr>
                        <a:t>27.4645</a:t>
                      </a:r>
                      <a:endParaRPr lang="zh-CN" altLang="en-US" sz="1800" kern="1200" dirty="0">
                        <a:solidFill>
                          <a:srgbClr val="000000"/>
                        </a:solidFill>
                        <a:effectLst/>
                        <a:latin typeface="+mn-lt"/>
                        <a:ea typeface="+mn-ea"/>
                        <a:cs typeface="+mn-cs"/>
                      </a:endParaRPr>
                    </a:p>
                  </a:txBody>
                  <a:tcPr marL="36000" marR="38100" marT="38100" marB="38100" anchor="ctr" anchorCtr="1">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2482935690"/>
                  </a:ext>
                </a:extLst>
              </a:tr>
              <a:tr h="366541">
                <a:tc>
                  <a:txBody>
                    <a:bodyPr/>
                    <a:lstStyle/>
                    <a:p>
                      <a:pPr marL="0" algn="ctr" defTabSz="914400" rtl="0" eaLnBrk="1" latinLnBrk="0" hangingPunct="1"/>
                      <a:r>
                        <a:rPr lang="en-US" altLang="zh-CN" sz="1800" kern="1200">
                          <a:solidFill>
                            <a:srgbClr val="000000"/>
                          </a:solidFill>
                          <a:effectLst/>
                          <a:latin typeface="+mn-lt"/>
                          <a:ea typeface="+mn-ea"/>
                          <a:cs typeface="+mn-cs"/>
                        </a:rPr>
                        <a:t>221</a:t>
                      </a:r>
                      <a:endParaRPr lang="zh-CN" altLang="en-US" sz="1800" kern="1200">
                        <a:solidFill>
                          <a:srgbClr val="000000"/>
                        </a:solidFill>
                        <a:effectLst/>
                        <a:latin typeface="+mn-lt"/>
                        <a:ea typeface="+mn-ea"/>
                        <a:cs typeface="+mn-cs"/>
                      </a:endParaRPr>
                    </a:p>
                  </a:txBody>
                  <a:tcPr marL="36000" marR="38100" marT="38100" marB="38100" anchor="ctr" anchorCtr="1">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0" algn="ctr" defTabSz="914400" rtl="0" eaLnBrk="1" latinLnBrk="0" hangingPunct="1"/>
                      <a:r>
                        <a:rPr lang="en-US" altLang="zh-CN" sz="1800" strike="sngStrike" kern="1200" dirty="0">
                          <a:solidFill>
                            <a:srgbClr val="000000"/>
                          </a:solidFill>
                          <a:effectLst/>
                          <a:latin typeface="+mn-lt"/>
                          <a:ea typeface="+mn-ea"/>
                          <a:cs typeface="+mn-cs"/>
                        </a:rPr>
                        <a:t>153.25</a:t>
                      </a:r>
                      <a:endParaRPr lang="zh-CN" altLang="en-US" sz="1800" strike="sngStrike" kern="1200" dirty="0">
                        <a:solidFill>
                          <a:srgbClr val="000000"/>
                        </a:solidFill>
                        <a:effectLst/>
                        <a:latin typeface="+mn-lt"/>
                        <a:ea typeface="+mn-ea"/>
                        <a:cs typeface="+mn-cs"/>
                      </a:endParaRPr>
                    </a:p>
                  </a:txBody>
                  <a:tcPr marL="36000" marR="38100" marT="38100" marB="38100" anchor="ctr" anchorCtr="1">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0" algn="ctr" defTabSz="914400" rtl="0" eaLnBrk="1" latinLnBrk="0" hangingPunct="1"/>
                      <a:r>
                        <a:rPr lang="en-US" altLang="zh-CN" sz="1800" kern="1200" dirty="0">
                          <a:solidFill>
                            <a:srgbClr val="000000"/>
                          </a:solidFill>
                          <a:effectLst/>
                          <a:latin typeface="+mn-lt"/>
                          <a:ea typeface="+mn-ea"/>
                          <a:cs typeface="+mn-cs"/>
                        </a:rPr>
                        <a:t>70.5</a:t>
                      </a:r>
                      <a:endParaRPr lang="zh-CN" altLang="en-US" sz="1800" kern="1200" dirty="0">
                        <a:solidFill>
                          <a:srgbClr val="000000"/>
                        </a:solidFill>
                        <a:effectLst/>
                        <a:latin typeface="+mn-lt"/>
                        <a:ea typeface="+mn-ea"/>
                        <a:cs typeface="+mn-cs"/>
                      </a:endParaRPr>
                    </a:p>
                  </a:txBody>
                  <a:tcPr marL="36000" marR="38100" marT="38100" marB="38100" anchor="ctr" anchorCtr="1">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0" algn="ctr" defTabSz="914400" rtl="0" eaLnBrk="1" latinLnBrk="0" hangingPunct="1"/>
                      <a:r>
                        <a:rPr lang="en-US" altLang="zh-CN" sz="1800" kern="1200" dirty="0">
                          <a:solidFill>
                            <a:srgbClr val="000000"/>
                          </a:solidFill>
                          <a:effectLst/>
                          <a:highlight>
                            <a:srgbClr val="FFFF00"/>
                          </a:highlight>
                          <a:latin typeface="+mn-lt"/>
                          <a:ea typeface="+mn-ea"/>
                          <a:cs typeface="+mn-cs"/>
                        </a:rPr>
                        <a:t>24.5</a:t>
                      </a:r>
                      <a:endParaRPr lang="zh-CN" altLang="en-US" sz="1800" kern="1200" dirty="0">
                        <a:solidFill>
                          <a:srgbClr val="000000"/>
                        </a:solidFill>
                        <a:effectLst/>
                        <a:highlight>
                          <a:srgbClr val="FFFF00"/>
                        </a:highlight>
                        <a:latin typeface="+mn-lt"/>
                        <a:ea typeface="+mn-ea"/>
                        <a:cs typeface="+mn-cs"/>
                      </a:endParaRPr>
                    </a:p>
                  </a:txBody>
                  <a:tcPr marL="36000" marR="38100" marT="38100" marB="38100" anchor="ctr" anchorCtr="1">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0" algn="ctr" defTabSz="914400" rtl="0" eaLnBrk="1" latinLnBrk="0" hangingPunct="1"/>
                      <a:r>
                        <a:rPr lang="en-US" altLang="zh-CN" sz="1800" kern="1200" dirty="0">
                          <a:solidFill>
                            <a:srgbClr val="000000"/>
                          </a:solidFill>
                          <a:effectLst/>
                          <a:latin typeface="+mn-lt"/>
                          <a:ea typeface="+mn-ea"/>
                          <a:cs typeface="+mn-cs"/>
                        </a:rPr>
                        <a:t>21.7236</a:t>
                      </a:r>
                      <a:endParaRPr lang="zh-CN" altLang="en-US" sz="1800" kern="1200" dirty="0">
                        <a:solidFill>
                          <a:srgbClr val="000000"/>
                        </a:solidFill>
                        <a:effectLst/>
                        <a:latin typeface="+mn-lt"/>
                        <a:ea typeface="+mn-ea"/>
                        <a:cs typeface="+mn-cs"/>
                      </a:endParaRPr>
                    </a:p>
                  </a:txBody>
                  <a:tcPr marL="36000" marR="38100" marT="38100" marB="38100" anchor="ctr" anchorCtr="1">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1810079071"/>
                  </a:ext>
                </a:extLst>
              </a:tr>
            </a:tbl>
          </a:graphicData>
        </a:graphic>
      </p:graphicFrame>
      <p:sp>
        <p:nvSpPr>
          <p:cNvPr id="17" name="文本框 16">
            <a:extLst>
              <a:ext uri="{FF2B5EF4-FFF2-40B4-BE49-F238E27FC236}">
                <a16:creationId xmlns:a16="http://schemas.microsoft.com/office/drawing/2014/main" id="{1E7D3ED3-BAA2-F009-7395-014D8C2A67EF}"/>
              </a:ext>
            </a:extLst>
          </p:cNvPr>
          <p:cNvSpPr txBox="1"/>
          <p:nvPr/>
        </p:nvSpPr>
        <p:spPr>
          <a:xfrm>
            <a:off x="7751549" y="3885975"/>
            <a:ext cx="3794116" cy="369332"/>
          </a:xfrm>
          <a:prstGeom prst="rect">
            <a:avLst/>
          </a:prstGeom>
          <a:noFill/>
        </p:spPr>
        <p:txBody>
          <a:bodyPr wrap="none" rtlCol="0">
            <a:spAutoFit/>
          </a:bodyPr>
          <a:lstStyle/>
          <a:p>
            <a:r>
              <a:rPr kumimoji="1" lang="en-US" altLang="zh-CN" dirty="0"/>
              <a:t>Index</a:t>
            </a:r>
            <a:r>
              <a:rPr kumimoji="1" lang="zh-CN" altLang="en-US" dirty="0"/>
              <a:t> </a:t>
            </a:r>
            <a:r>
              <a:rPr kumimoji="1" lang="en-US" altLang="zh-CN" dirty="0"/>
              <a:t>42</a:t>
            </a:r>
            <a:r>
              <a:rPr kumimoji="1" lang="zh-CN" altLang="en-US" dirty="0"/>
              <a:t> </a:t>
            </a:r>
            <a:r>
              <a:rPr kumimoji="1" lang="en-US" altLang="zh-CN" dirty="0"/>
              <a:t>:</a:t>
            </a:r>
            <a:r>
              <a:rPr kumimoji="1" lang="zh-CN" altLang="en-US" dirty="0"/>
              <a:t> </a:t>
            </a:r>
            <a:r>
              <a:rPr kumimoji="1" lang="en-US" altLang="zh-CN" dirty="0"/>
              <a:t>Transcription</a:t>
            </a:r>
            <a:r>
              <a:rPr kumimoji="1" lang="zh-CN" altLang="en-US" dirty="0"/>
              <a:t> </a:t>
            </a:r>
            <a:r>
              <a:rPr kumimoji="1" lang="en-US" altLang="zh-CN" dirty="0"/>
              <a:t>error</a:t>
            </a:r>
            <a:r>
              <a:rPr kumimoji="1" lang="zh-CN" altLang="en-US" dirty="0"/>
              <a:t> </a:t>
            </a:r>
            <a:r>
              <a:rPr kumimoji="1" lang="en-US" altLang="zh-CN" dirty="0"/>
              <a:t>of</a:t>
            </a:r>
            <a:r>
              <a:rPr kumimoji="1" lang="zh-CN" altLang="en-US" dirty="0"/>
              <a:t> </a:t>
            </a:r>
            <a:r>
              <a:rPr kumimoji="1" lang="en-US" altLang="zh-CN" dirty="0"/>
              <a:t>height</a:t>
            </a:r>
            <a:endParaRPr kumimoji="1" lang="zh-CN" altLang="en-US" dirty="0"/>
          </a:p>
        </p:txBody>
      </p:sp>
      <p:sp>
        <p:nvSpPr>
          <p:cNvPr id="18" name="文本框 17">
            <a:extLst>
              <a:ext uri="{FF2B5EF4-FFF2-40B4-BE49-F238E27FC236}">
                <a16:creationId xmlns:a16="http://schemas.microsoft.com/office/drawing/2014/main" id="{A7158338-6A38-640F-CF22-316B08296509}"/>
              </a:ext>
            </a:extLst>
          </p:cNvPr>
          <p:cNvSpPr txBox="1"/>
          <p:nvPr/>
        </p:nvSpPr>
        <p:spPr>
          <a:xfrm>
            <a:off x="8000527" y="4205108"/>
            <a:ext cx="3224024" cy="369332"/>
          </a:xfrm>
          <a:prstGeom prst="rect">
            <a:avLst/>
          </a:prstGeom>
          <a:noFill/>
        </p:spPr>
        <p:txBody>
          <a:bodyPr wrap="none" rtlCol="0">
            <a:spAutoFit/>
          </a:bodyPr>
          <a:lstStyle/>
          <a:p>
            <a:r>
              <a:rPr kumimoji="1" lang="en-US" altLang="zh-CN" dirty="0"/>
              <a:t>Impute</a:t>
            </a:r>
            <a:r>
              <a:rPr kumimoji="1" lang="zh-CN" altLang="en-US" dirty="0"/>
              <a:t> </a:t>
            </a:r>
            <a:r>
              <a:rPr kumimoji="1" lang="en-US" altLang="zh-CN" dirty="0"/>
              <a:t>it</a:t>
            </a:r>
            <a:r>
              <a:rPr kumimoji="1" lang="zh-CN" altLang="en-US" dirty="0"/>
              <a:t> </a:t>
            </a:r>
            <a:r>
              <a:rPr kumimoji="1" lang="en-US" altLang="zh-CN" dirty="0"/>
              <a:t>with</a:t>
            </a:r>
            <a:r>
              <a:rPr kumimoji="1" lang="zh-CN" altLang="en-US" dirty="0"/>
              <a:t> </a:t>
            </a:r>
            <a:r>
              <a:rPr kumimoji="1" lang="en-US" altLang="zh-CN" dirty="0"/>
              <a:t>calculated</a:t>
            </a:r>
            <a:r>
              <a:rPr kumimoji="1" lang="zh-CN" altLang="en-US" dirty="0"/>
              <a:t> </a:t>
            </a:r>
            <a:r>
              <a:rPr kumimoji="1" lang="en-US" altLang="zh-CN" dirty="0"/>
              <a:t>height.</a:t>
            </a:r>
            <a:endParaRPr kumimoji="1" lang="zh-CN" altLang="en-US" dirty="0"/>
          </a:p>
        </p:txBody>
      </p:sp>
      <p:sp>
        <p:nvSpPr>
          <p:cNvPr id="19" name="文本框 18">
            <a:extLst>
              <a:ext uri="{FF2B5EF4-FFF2-40B4-BE49-F238E27FC236}">
                <a16:creationId xmlns:a16="http://schemas.microsoft.com/office/drawing/2014/main" id="{478BCBC0-D4CE-905A-D296-6305E7EE5221}"/>
              </a:ext>
            </a:extLst>
          </p:cNvPr>
          <p:cNvSpPr txBox="1"/>
          <p:nvPr/>
        </p:nvSpPr>
        <p:spPr>
          <a:xfrm>
            <a:off x="7783567" y="4826534"/>
            <a:ext cx="3964034" cy="369332"/>
          </a:xfrm>
          <a:prstGeom prst="rect">
            <a:avLst/>
          </a:prstGeom>
          <a:noFill/>
        </p:spPr>
        <p:txBody>
          <a:bodyPr wrap="none" rtlCol="0">
            <a:spAutoFit/>
          </a:bodyPr>
          <a:lstStyle/>
          <a:p>
            <a:r>
              <a:rPr kumimoji="1" lang="en-US" altLang="zh-CN" dirty="0"/>
              <a:t>Index</a:t>
            </a:r>
            <a:r>
              <a:rPr kumimoji="1" lang="zh-CN" altLang="en-US" dirty="0"/>
              <a:t> </a:t>
            </a:r>
            <a:r>
              <a:rPr kumimoji="1" lang="en-US" altLang="zh-CN" dirty="0"/>
              <a:t>163</a:t>
            </a:r>
            <a:r>
              <a:rPr kumimoji="1" lang="zh-CN" altLang="en-US" dirty="0"/>
              <a:t> </a:t>
            </a:r>
            <a:r>
              <a:rPr kumimoji="1" lang="en-US" altLang="zh-CN" dirty="0"/>
              <a:t>:</a:t>
            </a:r>
            <a:r>
              <a:rPr kumimoji="1" lang="zh-CN" altLang="en-US" dirty="0"/>
              <a:t> </a:t>
            </a:r>
            <a:r>
              <a:rPr kumimoji="1" lang="en-US" altLang="zh-CN" dirty="0"/>
              <a:t>Transcription</a:t>
            </a:r>
            <a:r>
              <a:rPr kumimoji="1" lang="zh-CN" altLang="en-US" dirty="0"/>
              <a:t> </a:t>
            </a:r>
            <a:r>
              <a:rPr kumimoji="1" lang="en-US" altLang="zh-CN" dirty="0"/>
              <a:t>error</a:t>
            </a:r>
            <a:r>
              <a:rPr kumimoji="1" lang="zh-CN" altLang="en-US" dirty="0"/>
              <a:t> </a:t>
            </a:r>
            <a:r>
              <a:rPr kumimoji="1" lang="en-US" altLang="zh-CN" dirty="0"/>
              <a:t>of</a:t>
            </a:r>
            <a:r>
              <a:rPr kumimoji="1" lang="zh-CN" altLang="en-US" dirty="0"/>
              <a:t> </a:t>
            </a:r>
            <a:r>
              <a:rPr kumimoji="1" lang="en-US" altLang="zh-CN" dirty="0"/>
              <a:t>height</a:t>
            </a:r>
            <a:r>
              <a:rPr kumimoji="1" lang="zh-CN" altLang="en-US" dirty="0"/>
              <a:t> </a:t>
            </a:r>
            <a:endParaRPr kumimoji="1" lang="en-US" altLang="zh-CN" dirty="0"/>
          </a:p>
        </p:txBody>
      </p:sp>
      <p:cxnSp>
        <p:nvCxnSpPr>
          <p:cNvPr id="59" name="曲线连接符 58">
            <a:extLst>
              <a:ext uri="{FF2B5EF4-FFF2-40B4-BE49-F238E27FC236}">
                <a16:creationId xmlns:a16="http://schemas.microsoft.com/office/drawing/2014/main" id="{9520FE1A-FCEF-6DBA-8B77-4454CD91FAFE}"/>
              </a:ext>
            </a:extLst>
          </p:cNvPr>
          <p:cNvCxnSpPr>
            <a:cxnSpLocks/>
          </p:cNvCxnSpPr>
          <p:nvPr/>
        </p:nvCxnSpPr>
        <p:spPr>
          <a:xfrm flipV="1">
            <a:off x="6444457" y="4226731"/>
            <a:ext cx="1164212" cy="493150"/>
          </a:xfrm>
          <a:prstGeom prst="curvedConnector3">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89224197-C423-327D-CA97-89F5DBF9EA44}"/>
              </a:ext>
            </a:extLst>
          </p:cNvPr>
          <p:cNvSpPr txBox="1"/>
          <p:nvPr/>
        </p:nvSpPr>
        <p:spPr>
          <a:xfrm>
            <a:off x="7965825" y="5139699"/>
            <a:ext cx="3224024" cy="369332"/>
          </a:xfrm>
          <a:prstGeom prst="rect">
            <a:avLst/>
          </a:prstGeom>
          <a:noFill/>
        </p:spPr>
        <p:txBody>
          <a:bodyPr wrap="none" rtlCol="0">
            <a:spAutoFit/>
          </a:bodyPr>
          <a:lstStyle/>
          <a:p>
            <a:r>
              <a:rPr kumimoji="1" lang="en-US" altLang="zh-CN" dirty="0"/>
              <a:t>Impute</a:t>
            </a:r>
            <a:r>
              <a:rPr kumimoji="1" lang="zh-CN" altLang="en-US" dirty="0"/>
              <a:t> </a:t>
            </a:r>
            <a:r>
              <a:rPr kumimoji="1" lang="en-US" altLang="zh-CN" dirty="0"/>
              <a:t>it</a:t>
            </a:r>
            <a:r>
              <a:rPr kumimoji="1" lang="zh-CN" altLang="en-US" dirty="0"/>
              <a:t> </a:t>
            </a:r>
            <a:r>
              <a:rPr kumimoji="1" lang="en-US" altLang="zh-CN" dirty="0"/>
              <a:t>with</a:t>
            </a:r>
            <a:r>
              <a:rPr kumimoji="1" lang="zh-CN" altLang="en-US" dirty="0"/>
              <a:t> </a:t>
            </a:r>
            <a:r>
              <a:rPr kumimoji="1" lang="en-US" altLang="zh-CN" dirty="0"/>
              <a:t>calculated</a:t>
            </a:r>
            <a:r>
              <a:rPr kumimoji="1" lang="zh-CN" altLang="en-US" dirty="0"/>
              <a:t> </a:t>
            </a:r>
            <a:r>
              <a:rPr kumimoji="1" lang="en-US" altLang="zh-CN" dirty="0"/>
              <a:t>height.</a:t>
            </a:r>
            <a:endParaRPr kumimoji="1" lang="zh-CN" altLang="en-US" dirty="0"/>
          </a:p>
        </p:txBody>
      </p:sp>
      <p:cxnSp>
        <p:nvCxnSpPr>
          <p:cNvPr id="63" name="曲线连接符 62">
            <a:extLst>
              <a:ext uri="{FF2B5EF4-FFF2-40B4-BE49-F238E27FC236}">
                <a16:creationId xmlns:a16="http://schemas.microsoft.com/office/drawing/2014/main" id="{D86D732E-4536-9817-2973-F7499DCCA63F}"/>
              </a:ext>
            </a:extLst>
          </p:cNvPr>
          <p:cNvCxnSpPr>
            <a:cxnSpLocks/>
            <a:endCxn id="26" idx="1"/>
          </p:cNvCxnSpPr>
          <p:nvPr/>
        </p:nvCxnSpPr>
        <p:spPr>
          <a:xfrm>
            <a:off x="6444457" y="5011200"/>
            <a:ext cx="1178500" cy="171118"/>
          </a:xfrm>
          <a:prstGeom prst="curvedConnector3">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5" name="圆角矩形 64">
            <a:extLst>
              <a:ext uri="{FF2B5EF4-FFF2-40B4-BE49-F238E27FC236}">
                <a16:creationId xmlns:a16="http://schemas.microsoft.com/office/drawing/2014/main" id="{B53C1403-7207-0B36-44F1-435B8FF5EC25}"/>
              </a:ext>
            </a:extLst>
          </p:cNvPr>
          <p:cNvSpPr/>
          <p:nvPr/>
        </p:nvSpPr>
        <p:spPr>
          <a:xfrm>
            <a:off x="7622957" y="5742726"/>
            <a:ext cx="4159472" cy="6884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6" name="文本框 65">
            <a:extLst>
              <a:ext uri="{FF2B5EF4-FFF2-40B4-BE49-F238E27FC236}">
                <a16:creationId xmlns:a16="http://schemas.microsoft.com/office/drawing/2014/main" id="{381B404E-C5A0-6E62-5675-631514B8B38E}"/>
              </a:ext>
            </a:extLst>
          </p:cNvPr>
          <p:cNvSpPr txBox="1"/>
          <p:nvPr/>
        </p:nvSpPr>
        <p:spPr>
          <a:xfrm>
            <a:off x="7797855" y="5731175"/>
            <a:ext cx="4005264" cy="369332"/>
          </a:xfrm>
          <a:prstGeom prst="rect">
            <a:avLst/>
          </a:prstGeom>
          <a:noFill/>
        </p:spPr>
        <p:txBody>
          <a:bodyPr wrap="none" rtlCol="0">
            <a:spAutoFit/>
          </a:bodyPr>
          <a:lstStyle/>
          <a:p>
            <a:r>
              <a:rPr kumimoji="1" lang="en-US" altLang="zh-CN" dirty="0"/>
              <a:t>Index</a:t>
            </a:r>
            <a:r>
              <a:rPr kumimoji="1" lang="zh-CN" altLang="en-US" dirty="0"/>
              <a:t> </a:t>
            </a:r>
            <a:r>
              <a:rPr kumimoji="1" lang="en-US" altLang="zh-CN" dirty="0"/>
              <a:t>221</a:t>
            </a:r>
            <a:r>
              <a:rPr kumimoji="1" lang="zh-CN" altLang="en-US" dirty="0"/>
              <a:t> </a:t>
            </a:r>
            <a:r>
              <a:rPr kumimoji="1" lang="en-US" altLang="zh-CN" dirty="0"/>
              <a:t>:</a:t>
            </a:r>
            <a:r>
              <a:rPr kumimoji="1" lang="zh-CN" altLang="en-US" dirty="0"/>
              <a:t> </a:t>
            </a:r>
            <a:r>
              <a:rPr kumimoji="1" lang="en-US" altLang="zh-CN" dirty="0"/>
              <a:t>Transcription</a:t>
            </a:r>
            <a:r>
              <a:rPr kumimoji="1" lang="zh-CN" altLang="en-US" dirty="0"/>
              <a:t> </a:t>
            </a:r>
            <a:r>
              <a:rPr kumimoji="1" lang="en-US" altLang="zh-CN" dirty="0"/>
              <a:t>error</a:t>
            </a:r>
            <a:r>
              <a:rPr kumimoji="1" lang="zh-CN" altLang="en-US" dirty="0"/>
              <a:t> </a:t>
            </a:r>
            <a:r>
              <a:rPr kumimoji="1" lang="en-US" altLang="zh-CN" dirty="0"/>
              <a:t>of</a:t>
            </a:r>
            <a:r>
              <a:rPr kumimoji="1" lang="zh-CN" altLang="en-US" dirty="0"/>
              <a:t> </a:t>
            </a:r>
            <a:r>
              <a:rPr kumimoji="1" lang="en-US" altLang="zh-CN" dirty="0"/>
              <a:t>weight</a:t>
            </a:r>
            <a:r>
              <a:rPr kumimoji="1" lang="zh-CN" altLang="en-US" dirty="0"/>
              <a:t> </a:t>
            </a:r>
            <a:endParaRPr kumimoji="1" lang="en-US" altLang="zh-CN" dirty="0"/>
          </a:p>
        </p:txBody>
      </p:sp>
      <p:sp>
        <p:nvSpPr>
          <p:cNvPr id="67" name="文本框 66">
            <a:extLst>
              <a:ext uri="{FF2B5EF4-FFF2-40B4-BE49-F238E27FC236}">
                <a16:creationId xmlns:a16="http://schemas.microsoft.com/office/drawing/2014/main" id="{8A0E1006-8DC1-C4A2-B6DD-7D7123B41D72}"/>
              </a:ext>
            </a:extLst>
          </p:cNvPr>
          <p:cNvSpPr txBox="1"/>
          <p:nvPr/>
        </p:nvSpPr>
        <p:spPr>
          <a:xfrm>
            <a:off x="7980113" y="6044340"/>
            <a:ext cx="3265253" cy="369332"/>
          </a:xfrm>
          <a:prstGeom prst="rect">
            <a:avLst/>
          </a:prstGeom>
          <a:noFill/>
        </p:spPr>
        <p:txBody>
          <a:bodyPr wrap="none" rtlCol="0">
            <a:spAutoFit/>
          </a:bodyPr>
          <a:lstStyle/>
          <a:p>
            <a:r>
              <a:rPr kumimoji="1" lang="en-US" altLang="zh-CN" dirty="0"/>
              <a:t>Impute</a:t>
            </a:r>
            <a:r>
              <a:rPr kumimoji="1" lang="zh-CN" altLang="en-US" dirty="0"/>
              <a:t> </a:t>
            </a:r>
            <a:r>
              <a:rPr kumimoji="1" lang="en-US" altLang="zh-CN" dirty="0"/>
              <a:t>it</a:t>
            </a:r>
            <a:r>
              <a:rPr kumimoji="1" lang="zh-CN" altLang="en-US" dirty="0"/>
              <a:t> </a:t>
            </a:r>
            <a:r>
              <a:rPr kumimoji="1" lang="en-US" altLang="zh-CN" dirty="0"/>
              <a:t>with</a:t>
            </a:r>
            <a:r>
              <a:rPr kumimoji="1" lang="zh-CN" altLang="en-US" dirty="0"/>
              <a:t> </a:t>
            </a:r>
            <a:r>
              <a:rPr kumimoji="1" lang="en-US" altLang="zh-CN" dirty="0"/>
              <a:t>calculated</a:t>
            </a:r>
            <a:r>
              <a:rPr kumimoji="1" lang="zh-CN" altLang="en-US" dirty="0"/>
              <a:t> </a:t>
            </a:r>
            <a:r>
              <a:rPr kumimoji="1" lang="en-US" altLang="zh-CN" dirty="0"/>
              <a:t>weight.</a:t>
            </a:r>
            <a:endParaRPr kumimoji="1" lang="zh-CN" altLang="en-US" dirty="0"/>
          </a:p>
        </p:txBody>
      </p:sp>
      <p:cxnSp>
        <p:nvCxnSpPr>
          <p:cNvPr id="69" name="曲线连接符 68">
            <a:extLst>
              <a:ext uri="{FF2B5EF4-FFF2-40B4-BE49-F238E27FC236}">
                <a16:creationId xmlns:a16="http://schemas.microsoft.com/office/drawing/2014/main" id="{4062F5DB-82E8-6807-2A36-2002D294AD80}"/>
              </a:ext>
            </a:extLst>
          </p:cNvPr>
          <p:cNvCxnSpPr>
            <a:endCxn id="65" idx="1"/>
          </p:cNvCxnSpPr>
          <p:nvPr/>
        </p:nvCxnSpPr>
        <p:spPr>
          <a:xfrm>
            <a:off x="6444457" y="5509031"/>
            <a:ext cx="1178500" cy="577928"/>
          </a:xfrm>
          <a:prstGeom prst="curvedConnector3">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EA614EBD-BDF4-39EA-BB8B-5F8CF1C3F3DE}"/>
              </a:ext>
            </a:extLst>
          </p:cNvPr>
          <p:cNvSpPr txBox="1"/>
          <p:nvPr/>
        </p:nvSpPr>
        <p:spPr>
          <a:xfrm>
            <a:off x="1400177" y="5656990"/>
            <a:ext cx="710451" cy="369332"/>
          </a:xfrm>
          <a:prstGeom prst="rect">
            <a:avLst/>
          </a:prstGeom>
          <a:noFill/>
        </p:spPr>
        <p:txBody>
          <a:bodyPr wrap="none" rtlCol="0">
            <a:spAutoFit/>
          </a:bodyPr>
          <a:lstStyle/>
          <a:p>
            <a:r>
              <a:rPr kumimoji="1" lang="en-US" altLang="zh-CN" dirty="0">
                <a:solidFill>
                  <a:srgbClr val="0479A8"/>
                </a:solidFill>
              </a:rPr>
              <a:t>172.8</a:t>
            </a:r>
            <a:endParaRPr kumimoji="1" lang="zh-CN" altLang="en-US" dirty="0">
              <a:solidFill>
                <a:srgbClr val="0479A8"/>
              </a:solidFill>
            </a:endParaRPr>
          </a:p>
        </p:txBody>
      </p:sp>
      <p:sp>
        <p:nvSpPr>
          <p:cNvPr id="6" name="文本框 5">
            <a:extLst>
              <a:ext uri="{FF2B5EF4-FFF2-40B4-BE49-F238E27FC236}">
                <a16:creationId xmlns:a16="http://schemas.microsoft.com/office/drawing/2014/main" id="{E737EF01-56F6-99E2-466E-E6B25B4FFF10}"/>
              </a:ext>
            </a:extLst>
          </p:cNvPr>
          <p:cNvSpPr txBox="1"/>
          <p:nvPr/>
        </p:nvSpPr>
        <p:spPr>
          <a:xfrm>
            <a:off x="2809435" y="4515824"/>
            <a:ext cx="593432" cy="369332"/>
          </a:xfrm>
          <a:prstGeom prst="rect">
            <a:avLst/>
          </a:prstGeom>
          <a:noFill/>
        </p:spPr>
        <p:txBody>
          <a:bodyPr wrap="none" rtlCol="0">
            <a:spAutoFit/>
          </a:bodyPr>
          <a:lstStyle/>
          <a:p>
            <a:r>
              <a:rPr kumimoji="1" lang="en-US" altLang="zh-CN" dirty="0">
                <a:solidFill>
                  <a:srgbClr val="0479A8"/>
                </a:solidFill>
              </a:rPr>
              <a:t>69.5</a:t>
            </a:r>
            <a:endParaRPr kumimoji="1" lang="zh-CN" altLang="en-US" dirty="0">
              <a:solidFill>
                <a:srgbClr val="0479A8"/>
              </a:solidFill>
            </a:endParaRPr>
          </a:p>
        </p:txBody>
      </p:sp>
      <p:sp>
        <p:nvSpPr>
          <p:cNvPr id="12" name="文本框 11">
            <a:extLst>
              <a:ext uri="{FF2B5EF4-FFF2-40B4-BE49-F238E27FC236}">
                <a16:creationId xmlns:a16="http://schemas.microsoft.com/office/drawing/2014/main" id="{86DB330E-90AF-6701-5110-04E6EE70EA54}"/>
              </a:ext>
            </a:extLst>
          </p:cNvPr>
          <p:cNvSpPr txBox="1"/>
          <p:nvPr/>
        </p:nvSpPr>
        <p:spPr>
          <a:xfrm>
            <a:off x="2781777" y="4892232"/>
            <a:ext cx="710451" cy="369332"/>
          </a:xfrm>
          <a:prstGeom prst="rect">
            <a:avLst/>
          </a:prstGeom>
          <a:noFill/>
        </p:spPr>
        <p:txBody>
          <a:bodyPr wrap="none" rtlCol="0">
            <a:spAutoFit/>
          </a:bodyPr>
          <a:lstStyle/>
          <a:p>
            <a:r>
              <a:rPr kumimoji="1" lang="en-US" altLang="zh-CN" dirty="0">
                <a:solidFill>
                  <a:srgbClr val="0479A8"/>
                </a:solidFill>
              </a:rPr>
              <a:t>72.94</a:t>
            </a:r>
            <a:endParaRPr kumimoji="1" lang="zh-CN" altLang="en-US" dirty="0">
              <a:solidFill>
                <a:srgbClr val="0479A8"/>
              </a:solidFill>
            </a:endParaRPr>
          </a:p>
        </p:txBody>
      </p:sp>
    </p:spTree>
    <p:extLst>
      <p:ext uri="{BB962C8B-B14F-4D97-AF65-F5344CB8AC3E}">
        <p14:creationId xmlns:p14="http://schemas.microsoft.com/office/powerpoint/2010/main" val="3742032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F1CC9-5C31-C31A-035E-96DFFF885C9E}"/>
              </a:ext>
            </a:extLst>
          </p:cNvPr>
          <p:cNvSpPr>
            <a:spLocks noGrp="1"/>
          </p:cNvSpPr>
          <p:nvPr>
            <p:ph type="title"/>
          </p:nvPr>
        </p:nvSpPr>
        <p:spPr/>
        <p:txBody>
          <a:bodyPr/>
          <a:lstStyle/>
          <a:p>
            <a:r>
              <a:rPr lang="en-US" altLang="zh-CN" dirty="0"/>
              <a:t>Data cleaning-find</a:t>
            </a:r>
            <a:r>
              <a:rPr lang="zh-CN" altLang="en-US" dirty="0"/>
              <a:t> </a:t>
            </a:r>
            <a:r>
              <a:rPr lang="en-US" altLang="zh-CN" dirty="0"/>
              <a:t>outliers</a:t>
            </a:r>
            <a:endParaRPr lang="en-US" dirty="0"/>
          </a:p>
        </p:txBody>
      </p:sp>
      <p:sp>
        <p:nvSpPr>
          <p:cNvPr id="4" name="Text Placeholder 3">
            <a:extLst>
              <a:ext uri="{FF2B5EF4-FFF2-40B4-BE49-F238E27FC236}">
                <a16:creationId xmlns:a16="http://schemas.microsoft.com/office/drawing/2014/main" id="{0AC5DC9C-2598-0D3C-5913-247F6A37C1AA}"/>
              </a:ext>
            </a:extLst>
          </p:cNvPr>
          <p:cNvSpPr>
            <a:spLocks noGrp="1"/>
          </p:cNvSpPr>
          <p:nvPr>
            <p:ph type="body" sz="quarter" idx="14"/>
          </p:nvPr>
        </p:nvSpPr>
        <p:spPr/>
        <p:txBody>
          <a:bodyPr/>
          <a:lstStyle/>
          <a:p>
            <a:endParaRPr lang="en-US" dirty="0"/>
          </a:p>
        </p:txBody>
      </p:sp>
      <p:sp>
        <p:nvSpPr>
          <p:cNvPr id="8" name="文本框 7">
            <a:extLst>
              <a:ext uri="{FF2B5EF4-FFF2-40B4-BE49-F238E27FC236}">
                <a16:creationId xmlns:a16="http://schemas.microsoft.com/office/drawing/2014/main" id="{E39C058D-B6FF-EBD3-58D9-6C1C571EED05}"/>
              </a:ext>
            </a:extLst>
          </p:cNvPr>
          <p:cNvSpPr txBox="1"/>
          <p:nvPr/>
        </p:nvSpPr>
        <p:spPr>
          <a:xfrm>
            <a:off x="442913" y="1760278"/>
            <a:ext cx="10212549" cy="492443"/>
          </a:xfrm>
          <a:prstGeom prst="rect">
            <a:avLst/>
          </a:prstGeom>
          <a:noFill/>
        </p:spPr>
        <p:txBody>
          <a:bodyPr wrap="square" rtlCol="0">
            <a:spAutoFit/>
          </a:bodyPr>
          <a:lstStyle/>
          <a:p>
            <a:pPr marL="457200" indent="-457200">
              <a:buFont typeface="Wingdings" pitchFamily="2" charset="2"/>
              <a:buChar char="l"/>
            </a:pPr>
            <a:r>
              <a:rPr lang="en-US" altLang="zh-CN" sz="2600" dirty="0">
                <a:solidFill>
                  <a:schemeClr val="tx1">
                    <a:lumMod val="90000"/>
                    <a:lumOff val="10000"/>
                  </a:schemeClr>
                </a:solidFill>
                <a:latin typeface="Red Hat Text" panose="02010303040201060303" pitchFamily="2" charset="0"/>
              </a:rPr>
              <a:t>Draw</a:t>
            </a:r>
            <a:r>
              <a:rPr lang="zh-CN" altLang="en-US" sz="2600" dirty="0">
                <a:solidFill>
                  <a:schemeClr val="tx1">
                    <a:lumMod val="90000"/>
                    <a:lumOff val="10000"/>
                  </a:schemeClr>
                </a:solidFill>
                <a:latin typeface="Red Hat Text" panose="02010303040201060303" pitchFamily="2" charset="0"/>
              </a:rPr>
              <a:t> </a:t>
            </a:r>
            <a:r>
              <a:rPr lang="en-US" altLang="zh-CN" sz="2600" dirty="0">
                <a:solidFill>
                  <a:schemeClr val="tx1">
                    <a:lumMod val="90000"/>
                    <a:lumOff val="10000"/>
                  </a:schemeClr>
                </a:solidFill>
                <a:latin typeface="Red Hat Text" panose="02010303040201060303" pitchFamily="2" charset="0"/>
              </a:rPr>
              <a:t>the</a:t>
            </a:r>
            <a:r>
              <a:rPr lang="zh-CN" altLang="en-US" sz="2600" dirty="0">
                <a:solidFill>
                  <a:schemeClr val="tx1">
                    <a:lumMod val="90000"/>
                    <a:lumOff val="10000"/>
                  </a:schemeClr>
                </a:solidFill>
                <a:latin typeface="Red Hat Text" panose="02010303040201060303" pitchFamily="2" charset="0"/>
              </a:rPr>
              <a:t> </a:t>
            </a:r>
            <a:r>
              <a:rPr lang="en-US" altLang="zh-CN" sz="2600" dirty="0">
                <a:solidFill>
                  <a:schemeClr val="tx1">
                    <a:lumMod val="90000"/>
                    <a:lumOff val="10000"/>
                  </a:schemeClr>
                </a:solidFill>
                <a:latin typeface="Red Hat Text" panose="02010303040201060303" pitchFamily="2" charset="0"/>
              </a:rPr>
              <a:t>boxplot</a:t>
            </a:r>
            <a:r>
              <a:rPr lang="zh-CN" altLang="en-US" sz="2600" dirty="0">
                <a:solidFill>
                  <a:schemeClr val="tx1">
                    <a:lumMod val="90000"/>
                    <a:lumOff val="10000"/>
                  </a:schemeClr>
                </a:solidFill>
                <a:latin typeface="Red Hat Text" panose="02010303040201060303" pitchFamily="2" charset="0"/>
              </a:rPr>
              <a:t> </a:t>
            </a:r>
            <a:r>
              <a:rPr lang="en-US" altLang="zh-CN" sz="2600" dirty="0">
                <a:solidFill>
                  <a:schemeClr val="tx1">
                    <a:lumMod val="90000"/>
                    <a:lumOff val="10000"/>
                  </a:schemeClr>
                </a:solidFill>
                <a:latin typeface="Red Hat Text" panose="02010303040201060303" pitchFamily="2" charset="0"/>
              </a:rPr>
              <a:t>and</a:t>
            </a:r>
            <a:r>
              <a:rPr lang="zh-CN" altLang="en-US" sz="2600" dirty="0">
                <a:solidFill>
                  <a:schemeClr val="tx1">
                    <a:lumMod val="90000"/>
                    <a:lumOff val="10000"/>
                  </a:schemeClr>
                </a:solidFill>
                <a:latin typeface="Red Hat Text" panose="02010303040201060303" pitchFamily="2" charset="0"/>
              </a:rPr>
              <a:t> </a:t>
            </a:r>
            <a:r>
              <a:rPr lang="en-US" altLang="zh-CN" sz="2600" dirty="0">
                <a:solidFill>
                  <a:schemeClr val="tx1">
                    <a:lumMod val="90000"/>
                    <a:lumOff val="10000"/>
                  </a:schemeClr>
                </a:solidFill>
                <a:latin typeface="Red Hat Text" panose="02010303040201060303" pitchFamily="2" charset="0"/>
              </a:rPr>
              <a:t>use</a:t>
            </a:r>
            <a:r>
              <a:rPr lang="zh-CN" altLang="en-US" sz="2600" dirty="0">
                <a:solidFill>
                  <a:schemeClr val="tx1">
                    <a:lumMod val="90000"/>
                    <a:lumOff val="10000"/>
                  </a:schemeClr>
                </a:solidFill>
                <a:latin typeface="Red Hat Text" panose="02010303040201060303" pitchFamily="2" charset="0"/>
              </a:rPr>
              <a:t> </a:t>
            </a:r>
            <a:r>
              <a:rPr lang="en-US" altLang="zh-CN" sz="2600" dirty="0">
                <a:solidFill>
                  <a:schemeClr val="tx1">
                    <a:lumMod val="90000"/>
                    <a:lumOff val="10000"/>
                  </a:schemeClr>
                </a:solidFill>
                <a:latin typeface="Red Hat Text" panose="02010303040201060303" pitchFamily="2" charset="0"/>
              </a:rPr>
              <a:t>IQR</a:t>
            </a:r>
            <a:r>
              <a:rPr lang="zh-CN" altLang="en-US" sz="2600" dirty="0">
                <a:solidFill>
                  <a:schemeClr val="tx1">
                    <a:lumMod val="90000"/>
                    <a:lumOff val="10000"/>
                  </a:schemeClr>
                </a:solidFill>
                <a:latin typeface="Red Hat Text" panose="02010303040201060303" pitchFamily="2" charset="0"/>
              </a:rPr>
              <a:t> </a:t>
            </a:r>
            <a:r>
              <a:rPr lang="en-US" altLang="zh-CN" sz="2600" dirty="0">
                <a:solidFill>
                  <a:schemeClr val="tx1">
                    <a:lumMod val="90000"/>
                    <a:lumOff val="10000"/>
                  </a:schemeClr>
                </a:solidFill>
                <a:latin typeface="Red Hat Text" panose="02010303040201060303" pitchFamily="2" charset="0"/>
              </a:rPr>
              <a:t>method</a:t>
            </a:r>
            <a:r>
              <a:rPr lang="zh-CN" altLang="en-US" sz="2600" dirty="0">
                <a:solidFill>
                  <a:schemeClr val="tx1">
                    <a:lumMod val="90000"/>
                    <a:lumOff val="10000"/>
                  </a:schemeClr>
                </a:solidFill>
                <a:latin typeface="Red Hat Text" panose="02010303040201060303" pitchFamily="2" charset="0"/>
              </a:rPr>
              <a:t> </a:t>
            </a:r>
            <a:r>
              <a:rPr lang="en-US" altLang="zh-CN" sz="2600" dirty="0">
                <a:solidFill>
                  <a:schemeClr val="tx1">
                    <a:lumMod val="90000"/>
                    <a:lumOff val="10000"/>
                  </a:schemeClr>
                </a:solidFill>
                <a:latin typeface="Red Hat Text" panose="02010303040201060303" pitchFamily="2" charset="0"/>
              </a:rPr>
              <a:t>to</a:t>
            </a:r>
            <a:r>
              <a:rPr lang="zh-CN" altLang="en-US" sz="2600" dirty="0">
                <a:solidFill>
                  <a:schemeClr val="tx1">
                    <a:lumMod val="90000"/>
                    <a:lumOff val="10000"/>
                  </a:schemeClr>
                </a:solidFill>
                <a:latin typeface="Red Hat Text" panose="02010303040201060303" pitchFamily="2" charset="0"/>
              </a:rPr>
              <a:t> </a:t>
            </a:r>
            <a:r>
              <a:rPr lang="en-US" altLang="zh-CN" sz="2600" dirty="0">
                <a:solidFill>
                  <a:schemeClr val="tx1">
                    <a:lumMod val="90000"/>
                    <a:lumOff val="10000"/>
                  </a:schemeClr>
                </a:solidFill>
                <a:latin typeface="Red Hat Text" panose="02010303040201060303" pitchFamily="2" charset="0"/>
              </a:rPr>
              <a:t>find</a:t>
            </a:r>
            <a:r>
              <a:rPr lang="zh-CN" altLang="en-US" sz="2600" dirty="0">
                <a:solidFill>
                  <a:schemeClr val="tx1">
                    <a:lumMod val="90000"/>
                    <a:lumOff val="10000"/>
                  </a:schemeClr>
                </a:solidFill>
                <a:latin typeface="Red Hat Text" panose="02010303040201060303" pitchFamily="2" charset="0"/>
              </a:rPr>
              <a:t> </a:t>
            </a:r>
            <a:r>
              <a:rPr lang="en-US" altLang="zh-CN" sz="2600" dirty="0">
                <a:solidFill>
                  <a:schemeClr val="tx1">
                    <a:lumMod val="90000"/>
                    <a:lumOff val="10000"/>
                  </a:schemeClr>
                </a:solidFill>
                <a:latin typeface="Red Hat Text" panose="02010303040201060303" pitchFamily="2" charset="0"/>
              </a:rPr>
              <a:t>outliers.</a:t>
            </a:r>
            <a:endParaRPr lang="zh-CN" altLang="en-US" sz="2600" b="1" dirty="0">
              <a:solidFill>
                <a:schemeClr val="tx1">
                  <a:lumMod val="90000"/>
                  <a:lumOff val="10000"/>
                </a:schemeClr>
              </a:solidFill>
              <a:latin typeface="Red Hat Text" panose="02010303040201060303" pitchFamily="2" charset="0"/>
            </a:endParaRPr>
          </a:p>
        </p:txBody>
      </p:sp>
      <p:grpSp>
        <p:nvGrpSpPr>
          <p:cNvPr id="29" name="组合 28">
            <a:extLst>
              <a:ext uri="{FF2B5EF4-FFF2-40B4-BE49-F238E27FC236}">
                <a16:creationId xmlns:a16="http://schemas.microsoft.com/office/drawing/2014/main" id="{32FDEE8F-2DC9-95B1-8E78-CC311A7690B4}"/>
              </a:ext>
            </a:extLst>
          </p:cNvPr>
          <p:cNvGrpSpPr/>
          <p:nvPr/>
        </p:nvGrpSpPr>
        <p:grpSpPr>
          <a:xfrm>
            <a:off x="8402120" y="1177982"/>
            <a:ext cx="2922814" cy="1082645"/>
            <a:chOff x="8467434" y="1407069"/>
            <a:chExt cx="2922814" cy="1082645"/>
          </a:xfrm>
        </p:grpSpPr>
        <p:sp>
          <p:nvSpPr>
            <p:cNvPr id="26" name="圆角矩形 25">
              <a:extLst>
                <a:ext uri="{FF2B5EF4-FFF2-40B4-BE49-F238E27FC236}">
                  <a16:creationId xmlns:a16="http://schemas.microsoft.com/office/drawing/2014/main" id="{A9DEF42A-EFDF-399A-81FB-F5613A57B92E}"/>
                </a:ext>
              </a:extLst>
            </p:cNvPr>
            <p:cNvSpPr/>
            <p:nvPr/>
          </p:nvSpPr>
          <p:spPr>
            <a:xfrm>
              <a:off x="8467434" y="1407070"/>
              <a:ext cx="2695866" cy="1066800"/>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文本框 26">
              <a:extLst>
                <a:ext uri="{FF2B5EF4-FFF2-40B4-BE49-F238E27FC236}">
                  <a16:creationId xmlns:a16="http://schemas.microsoft.com/office/drawing/2014/main" id="{400FC277-17D7-54F9-1721-91E9F12E4639}"/>
                </a:ext>
              </a:extLst>
            </p:cNvPr>
            <p:cNvSpPr txBox="1"/>
            <p:nvPr/>
          </p:nvSpPr>
          <p:spPr>
            <a:xfrm>
              <a:off x="8467434" y="1407069"/>
              <a:ext cx="1698172" cy="369332"/>
            </a:xfrm>
            <a:prstGeom prst="rect">
              <a:avLst/>
            </a:prstGeom>
            <a:noFill/>
          </p:spPr>
          <p:txBody>
            <a:bodyPr wrap="square">
              <a:spAutoFit/>
            </a:bodyPr>
            <a:lstStyle/>
            <a:p>
              <a:r>
                <a:rPr lang="zh-CN" altLang="en-US" dirty="0"/>
                <a:t>IQR=Q3−Q1</a:t>
              </a:r>
            </a:p>
          </p:txBody>
        </p:sp>
        <p:sp>
          <p:nvSpPr>
            <p:cNvPr id="28" name="文本框 27">
              <a:extLst>
                <a:ext uri="{FF2B5EF4-FFF2-40B4-BE49-F238E27FC236}">
                  <a16:creationId xmlns:a16="http://schemas.microsoft.com/office/drawing/2014/main" id="{9A22E5AD-E9E8-0C5C-D2DE-357ACDC4FD17}"/>
                </a:ext>
              </a:extLst>
            </p:cNvPr>
            <p:cNvSpPr txBox="1"/>
            <p:nvPr/>
          </p:nvSpPr>
          <p:spPr>
            <a:xfrm>
              <a:off x="8467434" y="1758214"/>
              <a:ext cx="2775857" cy="369332"/>
            </a:xfrm>
            <a:prstGeom prst="rect">
              <a:avLst/>
            </a:prstGeom>
            <a:noFill/>
          </p:spPr>
          <p:txBody>
            <a:bodyPr wrap="square">
              <a:spAutoFit/>
            </a:bodyPr>
            <a:lstStyle/>
            <a:p>
              <a:r>
                <a:rPr lang="en-US" altLang="zh-CN" b="0" i="0" dirty="0">
                  <a:solidFill>
                    <a:srgbClr val="24292F"/>
                  </a:solidFill>
                  <a:effectLst/>
                  <a:latin typeface="KaTeX_Main"/>
                </a:rPr>
                <a:t>Lower Bound=</a:t>
              </a:r>
              <a:r>
                <a:rPr lang="en-US" altLang="zh-CN" b="0" i="1" dirty="0">
                  <a:solidFill>
                    <a:srgbClr val="24292F"/>
                  </a:solidFill>
                  <a:effectLst/>
                  <a:latin typeface="KaTeX_Math"/>
                </a:rPr>
                <a:t>Q</a:t>
              </a:r>
              <a:r>
                <a:rPr lang="en-US" altLang="zh-CN" b="0" i="0" dirty="0">
                  <a:solidFill>
                    <a:srgbClr val="24292F"/>
                  </a:solidFill>
                  <a:effectLst/>
                  <a:latin typeface="KaTeX_Main"/>
                </a:rPr>
                <a:t>1−1.5×IQR</a:t>
              </a:r>
              <a:endParaRPr lang="zh-CN" altLang="en-US" dirty="0"/>
            </a:p>
          </p:txBody>
        </p:sp>
        <p:sp>
          <p:nvSpPr>
            <p:cNvPr id="32" name="文本框 31">
              <a:extLst>
                <a:ext uri="{FF2B5EF4-FFF2-40B4-BE49-F238E27FC236}">
                  <a16:creationId xmlns:a16="http://schemas.microsoft.com/office/drawing/2014/main" id="{DB0421FB-7EFD-6EBE-F95C-CD4F7887045B}"/>
                </a:ext>
              </a:extLst>
            </p:cNvPr>
            <p:cNvSpPr txBox="1"/>
            <p:nvPr/>
          </p:nvSpPr>
          <p:spPr>
            <a:xfrm>
              <a:off x="8467434" y="2120382"/>
              <a:ext cx="2922814" cy="369332"/>
            </a:xfrm>
            <a:prstGeom prst="rect">
              <a:avLst/>
            </a:prstGeom>
            <a:noFill/>
          </p:spPr>
          <p:txBody>
            <a:bodyPr wrap="square">
              <a:spAutoFit/>
            </a:bodyPr>
            <a:lstStyle/>
            <a:p>
              <a:r>
                <a:rPr lang="en-US" altLang="zh-CN" b="0" i="0" dirty="0">
                  <a:solidFill>
                    <a:srgbClr val="24292F"/>
                  </a:solidFill>
                  <a:effectLst/>
                  <a:latin typeface="KaTeX_Main"/>
                </a:rPr>
                <a:t>Upper Bound=</a:t>
              </a:r>
              <a:r>
                <a:rPr lang="en-US" altLang="zh-CN" b="0" i="1" dirty="0">
                  <a:solidFill>
                    <a:srgbClr val="24292F"/>
                  </a:solidFill>
                  <a:effectLst/>
                  <a:latin typeface="KaTeX_Math"/>
                </a:rPr>
                <a:t>Q</a:t>
              </a:r>
              <a:r>
                <a:rPr lang="en-US" altLang="zh-CN" b="0" i="0" dirty="0">
                  <a:solidFill>
                    <a:srgbClr val="24292F"/>
                  </a:solidFill>
                  <a:effectLst/>
                  <a:latin typeface="KaTeX_Main"/>
                </a:rPr>
                <a:t>3+1.5×IQR</a:t>
              </a:r>
              <a:endParaRPr lang="zh-CN" altLang="en-US" dirty="0"/>
            </a:p>
          </p:txBody>
        </p:sp>
      </p:grpSp>
      <p:pic>
        <p:nvPicPr>
          <p:cNvPr id="22" name="图片 21" descr="图表, 箱线图&#10;&#10;描述已自动生成">
            <a:extLst>
              <a:ext uri="{FF2B5EF4-FFF2-40B4-BE49-F238E27FC236}">
                <a16:creationId xmlns:a16="http://schemas.microsoft.com/office/drawing/2014/main" id="{97ECDD89-D788-324F-4A30-09465AA57A87}"/>
              </a:ext>
            </a:extLst>
          </p:cNvPr>
          <p:cNvPicPr>
            <a:picLocks noChangeAspect="1"/>
          </p:cNvPicPr>
          <p:nvPr/>
        </p:nvPicPr>
        <p:blipFill>
          <a:blip r:embed="rId3"/>
          <a:stretch>
            <a:fillRect/>
          </a:stretch>
        </p:blipFill>
        <p:spPr>
          <a:xfrm>
            <a:off x="252000" y="2484000"/>
            <a:ext cx="5993734" cy="3720249"/>
          </a:xfrm>
          <a:prstGeom prst="rect">
            <a:avLst/>
          </a:prstGeom>
        </p:spPr>
      </p:pic>
      <p:pic>
        <p:nvPicPr>
          <p:cNvPr id="24" name="图片 23" descr="图表, 箱线图&#10;&#10;描述已自动生成">
            <a:extLst>
              <a:ext uri="{FF2B5EF4-FFF2-40B4-BE49-F238E27FC236}">
                <a16:creationId xmlns:a16="http://schemas.microsoft.com/office/drawing/2014/main" id="{5F7AABD5-C86C-F4E3-A348-7CECC71C0ECE}"/>
              </a:ext>
            </a:extLst>
          </p:cNvPr>
          <p:cNvPicPr>
            <a:picLocks noChangeAspect="1"/>
          </p:cNvPicPr>
          <p:nvPr/>
        </p:nvPicPr>
        <p:blipFill>
          <a:blip r:embed="rId4"/>
          <a:stretch>
            <a:fillRect/>
          </a:stretch>
        </p:blipFill>
        <p:spPr>
          <a:xfrm>
            <a:off x="6012000" y="2484000"/>
            <a:ext cx="5997644" cy="3743150"/>
          </a:xfrm>
          <a:prstGeom prst="rect">
            <a:avLst/>
          </a:prstGeom>
        </p:spPr>
      </p:pic>
    </p:spTree>
    <p:extLst>
      <p:ext uri="{BB962C8B-B14F-4D97-AF65-F5344CB8AC3E}">
        <p14:creationId xmlns:p14="http://schemas.microsoft.com/office/powerpoint/2010/main" val="746477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F1CC9-5C31-C31A-035E-96DFFF885C9E}"/>
              </a:ext>
            </a:extLst>
          </p:cNvPr>
          <p:cNvSpPr>
            <a:spLocks noGrp="1"/>
          </p:cNvSpPr>
          <p:nvPr>
            <p:ph type="title"/>
          </p:nvPr>
        </p:nvSpPr>
        <p:spPr/>
        <p:txBody>
          <a:bodyPr/>
          <a:lstStyle/>
          <a:p>
            <a:r>
              <a:rPr lang="en-US" altLang="zh-CN" dirty="0"/>
              <a:t>Data cleaning-find</a:t>
            </a:r>
            <a:r>
              <a:rPr lang="zh-CN" altLang="en-US" dirty="0"/>
              <a:t> </a:t>
            </a:r>
            <a:r>
              <a:rPr lang="en-US" altLang="zh-CN" dirty="0"/>
              <a:t>outliers</a:t>
            </a:r>
            <a:endParaRPr lang="en-US" dirty="0"/>
          </a:p>
        </p:txBody>
      </p:sp>
      <p:sp>
        <p:nvSpPr>
          <p:cNvPr id="4" name="Text Placeholder 3">
            <a:extLst>
              <a:ext uri="{FF2B5EF4-FFF2-40B4-BE49-F238E27FC236}">
                <a16:creationId xmlns:a16="http://schemas.microsoft.com/office/drawing/2014/main" id="{0AC5DC9C-2598-0D3C-5913-247F6A37C1AA}"/>
              </a:ext>
            </a:extLst>
          </p:cNvPr>
          <p:cNvSpPr>
            <a:spLocks noGrp="1"/>
          </p:cNvSpPr>
          <p:nvPr>
            <p:ph type="body" sz="quarter" idx="14"/>
          </p:nvPr>
        </p:nvSpPr>
        <p:spPr/>
        <p:txBody>
          <a:bodyPr/>
          <a:lstStyle/>
          <a:p>
            <a:endParaRPr lang="en-US" dirty="0"/>
          </a:p>
        </p:txBody>
      </p:sp>
      <p:sp>
        <p:nvSpPr>
          <p:cNvPr id="8" name="文本框 7">
            <a:extLst>
              <a:ext uri="{FF2B5EF4-FFF2-40B4-BE49-F238E27FC236}">
                <a16:creationId xmlns:a16="http://schemas.microsoft.com/office/drawing/2014/main" id="{E39C058D-B6FF-EBD3-58D9-6C1C571EED05}"/>
              </a:ext>
            </a:extLst>
          </p:cNvPr>
          <p:cNvSpPr txBox="1"/>
          <p:nvPr/>
        </p:nvSpPr>
        <p:spPr>
          <a:xfrm>
            <a:off x="442913" y="1727620"/>
            <a:ext cx="10212549" cy="492443"/>
          </a:xfrm>
          <a:prstGeom prst="rect">
            <a:avLst/>
          </a:prstGeom>
          <a:noFill/>
        </p:spPr>
        <p:txBody>
          <a:bodyPr wrap="square" rtlCol="0">
            <a:spAutoFit/>
          </a:bodyPr>
          <a:lstStyle/>
          <a:p>
            <a:pPr marL="457200" indent="-457200">
              <a:buFont typeface="Wingdings" pitchFamily="2" charset="2"/>
              <a:buChar char="l"/>
            </a:pPr>
            <a:r>
              <a:rPr lang="en-US" altLang="zh-CN" sz="2600" dirty="0">
                <a:solidFill>
                  <a:schemeClr val="tx1">
                    <a:lumMod val="90000"/>
                    <a:lumOff val="10000"/>
                  </a:schemeClr>
                </a:solidFill>
                <a:latin typeface="Red Hat Text" panose="02010303040201060303" pitchFamily="2" charset="0"/>
              </a:rPr>
              <a:t>Find</a:t>
            </a:r>
            <a:r>
              <a:rPr lang="zh-CN" altLang="en-US" sz="2600" dirty="0">
                <a:solidFill>
                  <a:schemeClr val="tx1">
                    <a:lumMod val="90000"/>
                    <a:lumOff val="10000"/>
                  </a:schemeClr>
                </a:solidFill>
                <a:latin typeface="Red Hat Text" panose="02010303040201060303" pitchFamily="2" charset="0"/>
              </a:rPr>
              <a:t> </a:t>
            </a:r>
            <a:r>
              <a:rPr lang="en-US" altLang="zh-CN" sz="2600" dirty="0">
                <a:solidFill>
                  <a:schemeClr val="tx1">
                    <a:lumMod val="90000"/>
                    <a:lumOff val="10000"/>
                  </a:schemeClr>
                </a:solidFill>
                <a:latin typeface="Red Hat Text" panose="02010303040201060303" pitchFamily="2" charset="0"/>
              </a:rPr>
              <a:t>the</a:t>
            </a:r>
            <a:r>
              <a:rPr lang="zh-CN" altLang="en-US" sz="2600" dirty="0">
                <a:solidFill>
                  <a:schemeClr val="tx1">
                    <a:lumMod val="90000"/>
                    <a:lumOff val="10000"/>
                  </a:schemeClr>
                </a:solidFill>
                <a:latin typeface="Red Hat Text" panose="02010303040201060303" pitchFamily="2" charset="0"/>
              </a:rPr>
              <a:t> </a:t>
            </a:r>
            <a:r>
              <a:rPr lang="en-US" altLang="zh-CN" sz="2600" dirty="0">
                <a:solidFill>
                  <a:schemeClr val="tx1">
                    <a:lumMod val="90000"/>
                    <a:lumOff val="10000"/>
                  </a:schemeClr>
                </a:solidFill>
                <a:latin typeface="Red Hat Text" panose="02010303040201060303" pitchFamily="2" charset="0"/>
              </a:rPr>
              <a:t>index</a:t>
            </a:r>
            <a:r>
              <a:rPr lang="zh-CN" altLang="en-US" sz="2600" dirty="0">
                <a:solidFill>
                  <a:schemeClr val="tx1">
                    <a:lumMod val="90000"/>
                    <a:lumOff val="10000"/>
                  </a:schemeClr>
                </a:solidFill>
                <a:latin typeface="Red Hat Text" panose="02010303040201060303" pitchFamily="2" charset="0"/>
              </a:rPr>
              <a:t> </a:t>
            </a:r>
            <a:r>
              <a:rPr lang="en-US" altLang="zh-CN" sz="2600" dirty="0">
                <a:solidFill>
                  <a:schemeClr val="tx1">
                    <a:lumMod val="90000"/>
                    <a:lumOff val="10000"/>
                  </a:schemeClr>
                </a:solidFill>
                <a:latin typeface="Red Hat Text" panose="02010303040201060303" pitchFamily="2" charset="0"/>
              </a:rPr>
              <a:t>that</a:t>
            </a:r>
            <a:r>
              <a:rPr lang="zh-CN" altLang="en-US" sz="2600" dirty="0">
                <a:solidFill>
                  <a:schemeClr val="tx1">
                    <a:lumMod val="90000"/>
                    <a:lumOff val="10000"/>
                  </a:schemeClr>
                </a:solidFill>
                <a:latin typeface="Red Hat Text" panose="02010303040201060303" pitchFamily="2" charset="0"/>
              </a:rPr>
              <a:t> </a:t>
            </a:r>
            <a:r>
              <a:rPr lang="en-US" altLang="zh-CN" sz="2600" dirty="0">
                <a:solidFill>
                  <a:schemeClr val="tx1">
                    <a:lumMod val="90000"/>
                    <a:lumOff val="10000"/>
                  </a:schemeClr>
                </a:solidFill>
                <a:latin typeface="Red Hat Text" panose="02010303040201060303" pitchFamily="2" charset="0"/>
              </a:rPr>
              <a:t>only</a:t>
            </a:r>
            <a:r>
              <a:rPr lang="zh-CN" altLang="en-US" sz="2600" dirty="0">
                <a:solidFill>
                  <a:schemeClr val="tx1">
                    <a:lumMod val="90000"/>
                    <a:lumOff val="10000"/>
                  </a:schemeClr>
                </a:solidFill>
                <a:latin typeface="Red Hat Text" panose="02010303040201060303" pitchFamily="2" charset="0"/>
              </a:rPr>
              <a:t> </a:t>
            </a:r>
            <a:r>
              <a:rPr lang="en-US" altLang="zh-CN" sz="2600" dirty="0">
                <a:solidFill>
                  <a:schemeClr val="tx1">
                    <a:lumMod val="90000"/>
                    <a:lumOff val="10000"/>
                  </a:schemeClr>
                </a:solidFill>
                <a:latin typeface="Red Hat Text" panose="02010303040201060303" pitchFamily="2" charset="0"/>
              </a:rPr>
              <a:t>occur</a:t>
            </a:r>
            <a:r>
              <a:rPr lang="zh-CN" altLang="en-US" sz="2600" dirty="0">
                <a:solidFill>
                  <a:schemeClr val="tx1">
                    <a:lumMod val="90000"/>
                    <a:lumOff val="10000"/>
                  </a:schemeClr>
                </a:solidFill>
                <a:latin typeface="Red Hat Text" panose="02010303040201060303" pitchFamily="2" charset="0"/>
              </a:rPr>
              <a:t> </a:t>
            </a:r>
            <a:r>
              <a:rPr lang="en-US" altLang="zh-CN" sz="2600" dirty="0">
                <a:solidFill>
                  <a:schemeClr val="tx1">
                    <a:lumMod val="90000"/>
                    <a:lumOff val="10000"/>
                  </a:schemeClr>
                </a:solidFill>
                <a:latin typeface="Red Hat Text" panose="02010303040201060303" pitchFamily="2" charset="0"/>
              </a:rPr>
              <a:t>once.</a:t>
            </a:r>
            <a:endParaRPr lang="zh-CN" altLang="en-US" sz="2600" b="1" dirty="0">
              <a:solidFill>
                <a:schemeClr val="tx1">
                  <a:lumMod val="90000"/>
                  <a:lumOff val="10000"/>
                </a:schemeClr>
              </a:solidFill>
              <a:latin typeface="Red Hat Text" panose="02010303040201060303" pitchFamily="2" charset="0"/>
            </a:endParaRPr>
          </a:p>
        </p:txBody>
      </p:sp>
      <p:graphicFrame>
        <p:nvGraphicFramePr>
          <p:cNvPr id="5" name="表格 5">
            <a:extLst>
              <a:ext uri="{FF2B5EF4-FFF2-40B4-BE49-F238E27FC236}">
                <a16:creationId xmlns:a16="http://schemas.microsoft.com/office/drawing/2014/main" id="{A937A3FC-CA5B-8C9B-B922-E7FCC5C78264}"/>
              </a:ext>
            </a:extLst>
          </p:cNvPr>
          <p:cNvGraphicFramePr>
            <a:graphicFrameLocks noGrp="1"/>
          </p:cNvGraphicFramePr>
          <p:nvPr/>
        </p:nvGraphicFramePr>
        <p:xfrm>
          <a:off x="578259" y="2165889"/>
          <a:ext cx="4665345" cy="4320164"/>
        </p:xfrm>
        <a:graphic>
          <a:graphicData uri="http://schemas.openxmlformats.org/drawingml/2006/table">
            <a:tbl>
              <a:tblPr firstRow="1" bandRow="1">
                <a:tableStyleId>{5C22544A-7EE6-4342-B048-85BDC9FD1C3A}</a:tableStyleId>
              </a:tblPr>
              <a:tblGrid>
                <a:gridCol w="1555115">
                  <a:extLst>
                    <a:ext uri="{9D8B030D-6E8A-4147-A177-3AD203B41FA5}">
                      <a16:colId xmlns:a16="http://schemas.microsoft.com/office/drawing/2014/main" val="3216229396"/>
                    </a:ext>
                  </a:extLst>
                </a:gridCol>
                <a:gridCol w="1555115">
                  <a:extLst>
                    <a:ext uri="{9D8B030D-6E8A-4147-A177-3AD203B41FA5}">
                      <a16:colId xmlns:a16="http://schemas.microsoft.com/office/drawing/2014/main" val="1160153962"/>
                    </a:ext>
                  </a:extLst>
                </a:gridCol>
                <a:gridCol w="1555115">
                  <a:extLst>
                    <a:ext uri="{9D8B030D-6E8A-4147-A177-3AD203B41FA5}">
                      <a16:colId xmlns:a16="http://schemas.microsoft.com/office/drawing/2014/main" val="2407866326"/>
                    </a:ext>
                  </a:extLst>
                </a:gridCol>
              </a:tblGrid>
              <a:tr h="283546">
                <a:tc>
                  <a:txBody>
                    <a:bodyPr/>
                    <a:lstStyle/>
                    <a:p>
                      <a:pPr marL="0" algn="ctr" defTabSz="914400" rtl="0" eaLnBrk="1" latinLnBrk="0" hangingPunct="1"/>
                      <a:r>
                        <a:rPr lang="en-US" sz="1800" b="1" kern="1200" dirty="0">
                          <a:solidFill>
                            <a:srgbClr val="000000"/>
                          </a:solidFill>
                          <a:effectLst/>
                          <a:latin typeface="+mn-lt"/>
                          <a:ea typeface="+mn-ea"/>
                          <a:cs typeface="+mn-cs"/>
                        </a:rPr>
                        <a:t>Index</a:t>
                      </a:r>
                    </a:p>
                  </a:txBody>
                  <a:tcPr marL="38100" marR="38100" marT="38100" marB="38100"/>
                </a:tc>
                <a:tc>
                  <a:txBody>
                    <a:bodyPr/>
                    <a:lstStyle/>
                    <a:p>
                      <a:pPr marL="0" algn="ctr" defTabSz="914400" rtl="0" eaLnBrk="1" latinLnBrk="0" hangingPunct="1"/>
                      <a:r>
                        <a:rPr lang="en-US" sz="1800" b="1" kern="1200" dirty="0">
                          <a:solidFill>
                            <a:srgbClr val="000000"/>
                          </a:solidFill>
                          <a:effectLst/>
                          <a:latin typeface="+mn-lt"/>
                          <a:ea typeface="+mn-ea"/>
                          <a:cs typeface="+mn-cs"/>
                        </a:rPr>
                        <a:t>Feature</a:t>
                      </a:r>
                    </a:p>
                  </a:txBody>
                  <a:tcPr marL="38100" marR="38100" marT="38100" marB="38100"/>
                </a:tc>
                <a:tc>
                  <a:txBody>
                    <a:bodyPr/>
                    <a:lstStyle/>
                    <a:p>
                      <a:pPr marL="0" algn="ctr" defTabSz="914400" rtl="0" eaLnBrk="1" latinLnBrk="0" hangingPunct="1"/>
                      <a:r>
                        <a:rPr lang="en-US" sz="1800" b="1" kern="1200" dirty="0">
                          <a:solidFill>
                            <a:srgbClr val="000000"/>
                          </a:solidFill>
                          <a:effectLst/>
                          <a:latin typeface="+mn-lt"/>
                          <a:ea typeface="+mn-ea"/>
                          <a:cs typeface="+mn-cs"/>
                        </a:rPr>
                        <a:t>Value</a:t>
                      </a:r>
                    </a:p>
                  </a:txBody>
                  <a:tcPr marL="38100" marR="38100" marT="38100" marB="38100"/>
                </a:tc>
                <a:extLst>
                  <a:ext uri="{0D108BD9-81ED-4DB2-BD59-A6C34878D82A}">
                    <a16:rowId xmlns:a16="http://schemas.microsoft.com/office/drawing/2014/main" val="3218283555"/>
                  </a:ext>
                </a:extLst>
              </a:tr>
              <a:tr h="283546">
                <a:tc>
                  <a:txBody>
                    <a:bodyPr/>
                    <a:lstStyle/>
                    <a:p>
                      <a:pPr marL="0" algn="ctr" defTabSz="914400" rtl="0" eaLnBrk="1" latinLnBrk="0" hangingPunct="1"/>
                      <a:r>
                        <a:rPr lang="en-US" altLang="zh-CN" sz="1200" kern="1200" dirty="0">
                          <a:solidFill>
                            <a:srgbClr val="000000"/>
                          </a:solidFill>
                          <a:effectLst/>
                          <a:latin typeface="+mn-lt"/>
                          <a:ea typeface="+mn-ea"/>
                          <a:cs typeface="+mn-cs"/>
                        </a:rPr>
                        <a:t>31</a:t>
                      </a:r>
                      <a:endParaRPr lang="zh-CN" altLang="en-US" sz="1200" kern="1200" dirty="0">
                        <a:solidFill>
                          <a:srgbClr val="000000"/>
                        </a:solidFill>
                        <a:effectLst/>
                        <a:latin typeface="+mn-lt"/>
                        <a:ea typeface="+mn-ea"/>
                        <a:cs typeface="+mn-cs"/>
                      </a:endParaRPr>
                    </a:p>
                  </a:txBody>
                  <a:tcPr marL="38100" marR="38100" marT="38100" marB="38100"/>
                </a:tc>
                <a:tc>
                  <a:txBody>
                    <a:bodyPr/>
                    <a:lstStyle/>
                    <a:p>
                      <a:pPr marL="0" algn="ctr" defTabSz="914400" rtl="0" eaLnBrk="1" latinLnBrk="0" hangingPunct="1"/>
                      <a:r>
                        <a:rPr lang="en-US" sz="1200" kern="1200">
                          <a:solidFill>
                            <a:srgbClr val="000000"/>
                          </a:solidFill>
                          <a:effectLst/>
                          <a:latin typeface="+mn-lt"/>
                          <a:ea typeface="+mn-ea"/>
                          <a:cs typeface="+mn-cs"/>
                        </a:rPr>
                        <a:t>ANKLE</a:t>
                      </a:r>
                    </a:p>
                  </a:txBody>
                  <a:tcPr marL="38100" marR="38100" marT="38100" marB="38100"/>
                </a:tc>
                <a:tc>
                  <a:txBody>
                    <a:bodyPr/>
                    <a:lstStyle/>
                    <a:p>
                      <a:pPr marL="0" algn="ctr" defTabSz="914400" rtl="0" eaLnBrk="1" latinLnBrk="0" hangingPunct="1"/>
                      <a:r>
                        <a:rPr lang="en-US" altLang="zh-CN" sz="1200" kern="1200">
                          <a:solidFill>
                            <a:srgbClr val="000000"/>
                          </a:solidFill>
                          <a:effectLst/>
                          <a:latin typeface="+mn-lt"/>
                          <a:ea typeface="+mn-ea"/>
                          <a:cs typeface="+mn-cs"/>
                        </a:rPr>
                        <a:t>33.9</a:t>
                      </a:r>
                      <a:endParaRPr lang="zh-CN" altLang="en-US" sz="1200" kern="1200">
                        <a:solidFill>
                          <a:srgbClr val="000000"/>
                        </a:solidFill>
                        <a:effectLst/>
                        <a:latin typeface="+mn-lt"/>
                        <a:ea typeface="+mn-ea"/>
                        <a:cs typeface="+mn-cs"/>
                      </a:endParaRPr>
                    </a:p>
                  </a:txBody>
                  <a:tcPr marL="38100" marR="38100" marT="38100" marB="38100"/>
                </a:tc>
                <a:extLst>
                  <a:ext uri="{0D108BD9-81ED-4DB2-BD59-A6C34878D82A}">
                    <a16:rowId xmlns:a16="http://schemas.microsoft.com/office/drawing/2014/main" val="3080756482"/>
                  </a:ext>
                </a:extLst>
              </a:tr>
              <a:tr h="283546">
                <a:tc>
                  <a:txBody>
                    <a:bodyPr/>
                    <a:lstStyle/>
                    <a:p>
                      <a:pPr marL="0" algn="ctr" defTabSz="914400" rtl="0" eaLnBrk="1" latinLnBrk="0" hangingPunct="1"/>
                      <a:r>
                        <a:rPr lang="en-US" altLang="zh-CN" sz="1200" kern="1200" dirty="0">
                          <a:solidFill>
                            <a:srgbClr val="000000"/>
                          </a:solidFill>
                          <a:effectLst/>
                          <a:latin typeface="+mn-lt"/>
                          <a:ea typeface="+mn-ea"/>
                          <a:cs typeface="+mn-cs"/>
                        </a:rPr>
                        <a:t>35</a:t>
                      </a:r>
                      <a:endParaRPr lang="zh-CN" altLang="en-US" sz="1200" kern="1200" dirty="0">
                        <a:solidFill>
                          <a:srgbClr val="000000"/>
                        </a:solidFill>
                        <a:effectLst/>
                        <a:latin typeface="+mn-lt"/>
                        <a:ea typeface="+mn-ea"/>
                        <a:cs typeface="+mn-cs"/>
                      </a:endParaRPr>
                    </a:p>
                  </a:txBody>
                  <a:tcPr marL="38100" marR="38100" marT="38100" marB="38100"/>
                </a:tc>
                <a:tc>
                  <a:txBody>
                    <a:bodyPr/>
                    <a:lstStyle/>
                    <a:p>
                      <a:pPr marL="0" algn="ctr" defTabSz="914400" rtl="0" eaLnBrk="1" latinLnBrk="0" hangingPunct="1"/>
                      <a:r>
                        <a:rPr lang="en-US" sz="1200" kern="1200">
                          <a:solidFill>
                            <a:srgbClr val="000000"/>
                          </a:solidFill>
                          <a:effectLst/>
                          <a:latin typeface="+mn-lt"/>
                          <a:ea typeface="+mn-ea"/>
                          <a:cs typeface="+mn-cs"/>
                        </a:rPr>
                        <a:t>HIP</a:t>
                      </a:r>
                    </a:p>
                  </a:txBody>
                  <a:tcPr marL="38100" marR="38100" marT="38100" marB="38100"/>
                </a:tc>
                <a:tc>
                  <a:txBody>
                    <a:bodyPr/>
                    <a:lstStyle/>
                    <a:p>
                      <a:pPr marL="0" algn="ctr" defTabSz="914400" rtl="0" eaLnBrk="1" latinLnBrk="0" hangingPunct="1"/>
                      <a:r>
                        <a:rPr lang="en-US" altLang="zh-CN" sz="1200" kern="1200">
                          <a:solidFill>
                            <a:srgbClr val="000000"/>
                          </a:solidFill>
                          <a:effectLst/>
                          <a:latin typeface="+mn-lt"/>
                          <a:ea typeface="+mn-ea"/>
                          <a:cs typeface="+mn-cs"/>
                        </a:rPr>
                        <a:t>116.1</a:t>
                      </a:r>
                      <a:endParaRPr lang="zh-CN" altLang="en-US" sz="1200" kern="1200">
                        <a:solidFill>
                          <a:srgbClr val="000000"/>
                        </a:solidFill>
                        <a:effectLst/>
                        <a:latin typeface="+mn-lt"/>
                        <a:ea typeface="+mn-ea"/>
                        <a:cs typeface="+mn-cs"/>
                      </a:endParaRPr>
                    </a:p>
                  </a:txBody>
                  <a:tcPr marL="38100" marR="38100" marT="38100" marB="38100"/>
                </a:tc>
                <a:extLst>
                  <a:ext uri="{0D108BD9-81ED-4DB2-BD59-A6C34878D82A}">
                    <a16:rowId xmlns:a16="http://schemas.microsoft.com/office/drawing/2014/main" val="2294564425"/>
                  </a:ext>
                </a:extLst>
              </a:tr>
              <a:tr h="283546">
                <a:tc>
                  <a:txBody>
                    <a:bodyPr/>
                    <a:lstStyle/>
                    <a:p>
                      <a:pPr marL="0" algn="ctr" defTabSz="914400" rtl="0" eaLnBrk="1" latinLnBrk="0" hangingPunct="1"/>
                      <a:r>
                        <a:rPr lang="en-US" altLang="zh-CN" sz="1200" kern="1200" dirty="0">
                          <a:solidFill>
                            <a:srgbClr val="000000"/>
                          </a:solidFill>
                          <a:effectLst/>
                          <a:latin typeface="+mn-lt"/>
                          <a:ea typeface="+mn-ea"/>
                          <a:cs typeface="+mn-cs"/>
                        </a:rPr>
                        <a:t>86</a:t>
                      </a:r>
                      <a:endParaRPr lang="zh-CN" altLang="en-US" sz="1200" kern="1200" dirty="0">
                        <a:solidFill>
                          <a:srgbClr val="000000"/>
                        </a:solidFill>
                        <a:effectLst/>
                        <a:latin typeface="+mn-lt"/>
                        <a:ea typeface="+mn-ea"/>
                        <a:cs typeface="+mn-cs"/>
                      </a:endParaRPr>
                    </a:p>
                  </a:txBody>
                  <a:tcPr marL="38100" marR="38100" marT="38100" marB="38100"/>
                </a:tc>
                <a:tc>
                  <a:txBody>
                    <a:bodyPr/>
                    <a:lstStyle/>
                    <a:p>
                      <a:pPr marL="0" algn="ctr" defTabSz="914400" rtl="0" eaLnBrk="1" latinLnBrk="0" hangingPunct="1"/>
                      <a:r>
                        <a:rPr lang="en-US" sz="1200" kern="1200">
                          <a:solidFill>
                            <a:srgbClr val="000000"/>
                          </a:solidFill>
                          <a:effectLst/>
                          <a:latin typeface="+mn-lt"/>
                          <a:ea typeface="+mn-ea"/>
                          <a:cs typeface="+mn-cs"/>
                        </a:rPr>
                        <a:t>ANKLE</a:t>
                      </a:r>
                    </a:p>
                  </a:txBody>
                  <a:tcPr marL="38100" marR="38100" marT="38100" marB="38100"/>
                </a:tc>
                <a:tc>
                  <a:txBody>
                    <a:bodyPr/>
                    <a:lstStyle/>
                    <a:p>
                      <a:pPr marL="0" algn="ctr" defTabSz="914400" rtl="0" eaLnBrk="1" latinLnBrk="0" hangingPunct="1"/>
                      <a:r>
                        <a:rPr lang="en-US" altLang="zh-CN" sz="1200" kern="1200">
                          <a:solidFill>
                            <a:srgbClr val="000000"/>
                          </a:solidFill>
                          <a:effectLst/>
                          <a:latin typeface="+mn-lt"/>
                          <a:ea typeface="+mn-ea"/>
                          <a:cs typeface="+mn-cs"/>
                        </a:rPr>
                        <a:t>33.7</a:t>
                      </a:r>
                      <a:endParaRPr lang="zh-CN" altLang="en-US" sz="1200" kern="1200">
                        <a:solidFill>
                          <a:srgbClr val="000000"/>
                        </a:solidFill>
                        <a:effectLst/>
                        <a:latin typeface="+mn-lt"/>
                        <a:ea typeface="+mn-ea"/>
                        <a:cs typeface="+mn-cs"/>
                      </a:endParaRPr>
                    </a:p>
                  </a:txBody>
                  <a:tcPr marL="38100" marR="38100" marT="38100" marB="38100"/>
                </a:tc>
                <a:extLst>
                  <a:ext uri="{0D108BD9-81ED-4DB2-BD59-A6C34878D82A}">
                    <a16:rowId xmlns:a16="http://schemas.microsoft.com/office/drawing/2014/main" val="1060067713"/>
                  </a:ext>
                </a:extLst>
              </a:tr>
              <a:tr h="283546">
                <a:tc>
                  <a:txBody>
                    <a:bodyPr/>
                    <a:lstStyle/>
                    <a:p>
                      <a:pPr marL="0" algn="ctr" defTabSz="914400" rtl="0" eaLnBrk="1" latinLnBrk="0" hangingPunct="1"/>
                      <a:r>
                        <a:rPr lang="en-US" altLang="zh-CN" sz="1200" kern="1200" dirty="0">
                          <a:solidFill>
                            <a:srgbClr val="000000"/>
                          </a:solidFill>
                          <a:effectLst/>
                          <a:latin typeface="+mn-lt"/>
                          <a:ea typeface="+mn-ea"/>
                          <a:cs typeface="+mn-cs"/>
                        </a:rPr>
                        <a:t>106</a:t>
                      </a:r>
                      <a:endParaRPr lang="zh-CN" altLang="en-US" sz="1200" kern="1200" dirty="0">
                        <a:solidFill>
                          <a:srgbClr val="000000"/>
                        </a:solidFill>
                        <a:effectLst/>
                        <a:latin typeface="+mn-lt"/>
                        <a:ea typeface="+mn-ea"/>
                        <a:cs typeface="+mn-cs"/>
                      </a:endParaRPr>
                    </a:p>
                  </a:txBody>
                  <a:tcPr marL="38100" marR="38100" marT="38100" marB="38100"/>
                </a:tc>
                <a:tc>
                  <a:txBody>
                    <a:bodyPr/>
                    <a:lstStyle/>
                    <a:p>
                      <a:pPr marL="0" algn="ctr" defTabSz="914400" rtl="0" eaLnBrk="1" latinLnBrk="0" hangingPunct="1"/>
                      <a:r>
                        <a:rPr lang="en-US" sz="1200" kern="1200">
                          <a:solidFill>
                            <a:srgbClr val="000000"/>
                          </a:solidFill>
                          <a:effectLst/>
                          <a:latin typeface="+mn-lt"/>
                          <a:ea typeface="+mn-ea"/>
                          <a:cs typeface="+mn-cs"/>
                        </a:rPr>
                        <a:t>NECK</a:t>
                      </a:r>
                    </a:p>
                  </a:txBody>
                  <a:tcPr marL="38100" marR="38100" marT="38100" marB="38100"/>
                </a:tc>
                <a:tc>
                  <a:txBody>
                    <a:bodyPr/>
                    <a:lstStyle/>
                    <a:p>
                      <a:pPr marL="0" algn="ctr" defTabSz="914400" rtl="0" eaLnBrk="1" latinLnBrk="0" hangingPunct="1"/>
                      <a:r>
                        <a:rPr lang="en-US" altLang="zh-CN" sz="1200" kern="1200">
                          <a:solidFill>
                            <a:srgbClr val="000000"/>
                          </a:solidFill>
                          <a:effectLst/>
                          <a:latin typeface="+mn-lt"/>
                          <a:ea typeface="+mn-ea"/>
                          <a:cs typeface="+mn-cs"/>
                        </a:rPr>
                        <a:t>31.1</a:t>
                      </a:r>
                      <a:endParaRPr lang="zh-CN" altLang="en-US" sz="1200" kern="1200">
                        <a:solidFill>
                          <a:srgbClr val="000000"/>
                        </a:solidFill>
                        <a:effectLst/>
                        <a:latin typeface="+mn-lt"/>
                        <a:ea typeface="+mn-ea"/>
                        <a:cs typeface="+mn-cs"/>
                      </a:endParaRPr>
                    </a:p>
                  </a:txBody>
                  <a:tcPr marL="38100" marR="38100" marT="38100" marB="38100"/>
                </a:tc>
                <a:extLst>
                  <a:ext uri="{0D108BD9-81ED-4DB2-BD59-A6C34878D82A}">
                    <a16:rowId xmlns:a16="http://schemas.microsoft.com/office/drawing/2014/main" val="318659852"/>
                  </a:ext>
                </a:extLst>
              </a:tr>
              <a:tr h="283546">
                <a:tc>
                  <a:txBody>
                    <a:bodyPr/>
                    <a:lstStyle/>
                    <a:p>
                      <a:pPr marL="0" algn="ctr" defTabSz="914400" rtl="0" eaLnBrk="1" latinLnBrk="0" hangingPunct="1"/>
                      <a:r>
                        <a:rPr lang="en-US" altLang="zh-CN" sz="1200" kern="1200" dirty="0">
                          <a:solidFill>
                            <a:srgbClr val="000000"/>
                          </a:solidFill>
                          <a:effectLst/>
                          <a:latin typeface="+mn-lt"/>
                          <a:ea typeface="+mn-ea"/>
                          <a:cs typeface="+mn-cs"/>
                        </a:rPr>
                        <a:t>152</a:t>
                      </a:r>
                      <a:endParaRPr lang="zh-CN" altLang="en-US" sz="1200" kern="1200" dirty="0">
                        <a:solidFill>
                          <a:srgbClr val="000000"/>
                        </a:solidFill>
                        <a:effectLst/>
                        <a:latin typeface="+mn-lt"/>
                        <a:ea typeface="+mn-ea"/>
                        <a:cs typeface="+mn-cs"/>
                      </a:endParaRPr>
                    </a:p>
                  </a:txBody>
                  <a:tcPr marL="38100" marR="38100" marT="38100" marB="38100"/>
                </a:tc>
                <a:tc>
                  <a:txBody>
                    <a:bodyPr/>
                    <a:lstStyle/>
                    <a:p>
                      <a:pPr marL="0" algn="ctr" defTabSz="914400" rtl="0" eaLnBrk="1" latinLnBrk="0" hangingPunct="1"/>
                      <a:r>
                        <a:rPr lang="en-US" sz="1200" kern="1200" dirty="0">
                          <a:solidFill>
                            <a:srgbClr val="000000"/>
                          </a:solidFill>
                          <a:effectLst/>
                          <a:latin typeface="+mn-lt"/>
                          <a:ea typeface="+mn-ea"/>
                          <a:cs typeface="+mn-cs"/>
                        </a:rPr>
                        <a:t>THIGH</a:t>
                      </a:r>
                    </a:p>
                  </a:txBody>
                  <a:tcPr marL="38100" marR="38100" marT="38100" marB="38100"/>
                </a:tc>
                <a:tc>
                  <a:txBody>
                    <a:bodyPr/>
                    <a:lstStyle/>
                    <a:p>
                      <a:pPr marL="0" algn="ctr" defTabSz="914400" rtl="0" eaLnBrk="1" latinLnBrk="0" hangingPunct="1"/>
                      <a:r>
                        <a:rPr lang="en-US" altLang="zh-CN" sz="1200" kern="1200" dirty="0">
                          <a:solidFill>
                            <a:srgbClr val="000000"/>
                          </a:solidFill>
                          <a:effectLst/>
                          <a:latin typeface="+mn-lt"/>
                          <a:ea typeface="+mn-ea"/>
                          <a:cs typeface="+mn-cs"/>
                        </a:rPr>
                        <a:t>72.9</a:t>
                      </a:r>
                      <a:endParaRPr lang="zh-CN" altLang="en-US" sz="1200" kern="1200" dirty="0">
                        <a:solidFill>
                          <a:srgbClr val="000000"/>
                        </a:solidFill>
                        <a:effectLst/>
                        <a:latin typeface="+mn-lt"/>
                        <a:ea typeface="+mn-ea"/>
                        <a:cs typeface="+mn-cs"/>
                      </a:endParaRPr>
                    </a:p>
                  </a:txBody>
                  <a:tcPr marL="38100" marR="38100" marT="38100" marB="38100"/>
                </a:tc>
                <a:extLst>
                  <a:ext uri="{0D108BD9-81ED-4DB2-BD59-A6C34878D82A}">
                    <a16:rowId xmlns:a16="http://schemas.microsoft.com/office/drawing/2014/main" val="1127035486"/>
                  </a:ext>
                </a:extLst>
              </a:tr>
              <a:tr h="283546">
                <a:tc>
                  <a:txBody>
                    <a:bodyPr/>
                    <a:lstStyle/>
                    <a:p>
                      <a:pPr marL="0" algn="ctr" defTabSz="914400" rtl="0" eaLnBrk="1" latinLnBrk="0" hangingPunct="1"/>
                      <a:r>
                        <a:rPr lang="en-US" altLang="zh-CN" sz="1200" kern="1200" dirty="0">
                          <a:solidFill>
                            <a:srgbClr val="000000"/>
                          </a:solidFill>
                          <a:effectLst/>
                          <a:latin typeface="+mn-lt"/>
                          <a:ea typeface="+mn-ea"/>
                          <a:cs typeface="+mn-cs"/>
                        </a:rPr>
                        <a:t>159</a:t>
                      </a:r>
                      <a:endParaRPr lang="zh-CN" altLang="en-US" sz="1200" kern="1200" dirty="0">
                        <a:solidFill>
                          <a:srgbClr val="000000"/>
                        </a:solidFill>
                        <a:effectLst/>
                        <a:latin typeface="+mn-lt"/>
                        <a:ea typeface="+mn-ea"/>
                        <a:cs typeface="+mn-cs"/>
                      </a:endParaRPr>
                    </a:p>
                  </a:txBody>
                  <a:tcPr marL="38100" marR="38100" marT="38100" marB="38100"/>
                </a:tc>
                <a:tc>
                  <a:txBody>
                    <a:bodyPr/>
                    <a:lstStyle/>
                    <a:p>
                      <a:pPr marL="0" algn="ctr" defTabSz="914400" rtl="0" eaLnBrk="1" latinLnBrk="0" hangingPunct="1"/>
                      <a:r>
                        <a:rPr lang="en-US" sz="1200" kern="1200" dirty="0">
                          <a:solidFill>
                            <a:srgbClr val="000000"/>
                          </a:solidFill>
                          <a:effectLst/>
                          <a:latin typeface="+mn-lt"/>
                          <a:ea typeface="+mn-ea"/>
                          <a:cs typeface="+mn-cs"/>
                        </a:rPr>
                        <a:t>FOREARM</a:t>
                      </a:r>
                    </a:p>
                  </a:txBody>
                  <a:tcPr marL="38100" marR="38100" marT="38100" marB="38100"/>
                </a:tc>
                <a:tc>
                  <a:txBody>
                    <a:bodyPr/>
                    <a:lstStyle/>
                    <a:p>
                      <a:pPr marL="0" algn="ctr" defTabSz="914400" rtl="0" eaLnBrk="1" latinLnBrk="0" hangingPunct="1"/>
                      <a:r>
                        <a:rPr lang="en-US" altLang="zh-CN" sz="1200" kern="1200">
                          <a:solidFill>
                            <a:srgbClr val="000000"/>
                          </a:solidFill>
                          <a:effectLst/>
                          <a:latin typeface="+mn-lt"/>
                          <a:ea typeface="+mn-ea"/>
                          <a:cs typeface="+mn-cs"/>
                        </a:rPr>
                        <a:t>34.9</a:t>
                      </a:r>
                      <a:endParaRPr lang="zh-CN" altLang="en-US" sz="1200" kern="1200">
                        <a:solidFill>
                          <a:srgbClr val="000000"/>
                        </a:solidFill>
                        <a:effectLst/>
                        <a:latin typeface="+mn-lt"/>
                        <a:ea typeface="+mn-ea"/>
                        <a:cs typeface="+mn-cs"/>
                      </a:endParaRPr>
                    </a:p>
                  </a:txBody>
                  <a:tcPr marL="38100" marR="38100" marT="38100" marB="38100"/>
                </a:tc>
                <a:extLst>
                  <a:ext uri="{0D108BD9-81ED-4DB2-BD59-A6C34878D82A}">
                    <a16:rowId xmlns:a16="http://schemas.microsoft.com/office/drawing/2014/main" val="2372115838"/>
                  </a:ext>
                </a:extLst>
              </a:tr>
              <a:tr h="283546">
                <a:tc>
                  <a:txBody>
                    <a:bodyPr/>
                    <a:lstStyle/>
                    <a:p>
                      <a:pPr marL="0" algn="ctr" defTabSz="914400" rtl="0" eaLnBrk="1" latinLnBrk="0" hangingPunct="1"/>
                      <a:r>
                        <a:rPr lang="en-US" altLang="zh-CN" sz="1200" kern="1200">
                          <a:solidFill>
                            <a:srgbClr val="000000"/>
                          </a:solidFill>
                          <a:effectLst/>
                          <a:latin typeface="+mn-lt"/>
                          <a:ea typeface="+mn-ea"/>
                          <a:cs typeface="+mn-cs"/>
                        </a:rPr>
                        <a:t>169</a:t>
                      </a:r>
                      <a:endParaRPr lang="zh-CN" altLang="en-US" sz="1200" kern="1200">
                        <a:solidFill>
                          <a:srgbClr val="000000"/>
                        </a:solidFill>
                        <a:effectLst/>
                        <a:latin typeface="+mn-lt"/>
                        <a:ea typeface="+mn-ea"/>
                        <a:cs typeface="+mn-cs"/>
                      </a:endParaRPr>
                    </a:p>
                  </a:txBody>
                  <a:tcPr marL="38100" marR="38100" marT="38100" marB="38100"/>
                </a:tc>
                <a:tc>
                  <a:txBody>
                    <a:bodyPr/>
                    <a:lstStyle/>
                    <a:p>
                      <a:pPr marL="0" algn="ctr" defTabSz="914400" rtl="0" eaLnBrk="1" latinLnBrk="0" hangingPunct="1"/>
                      <a:r>
                        <a:rPr lang="en-US" sz="1200" kern="1200" dirty="0">
                          <a:solidFill>
                            <a:srgbClr val="000000"/>
                          </a:solidFill>
                          <a:effectLst/>
                          <a:latin typeface="+mn-lt"/>
                          <a:ea typeface="+mn-ea"/>
                          <a:cs typeface="+mn-cs"/>
                        </a:rPr>
                        <a:t>THIGH</a:t>
                      </a:r>
                    </a:p>
                  </a:txBody>
                  <a:tcPr marL="38100" marR="38100" marT="38100" marB="38100"/>
                </a:tc>
                <a:tc>
                  <a:txBody>
                    <a:bodyPr/>
                    <a:lstStyle/>
                    <a:p>
                      <a:pPr marL="0" algn="ctr" defTabSz="914400" rtl="0" eaLnBrk="1" latinLnBrk="0" hangingPunct="1"/>
                      <a:r>
                        <a:rPr lang="en-US" altLang="zh-CN" sz="1200" kern="1200">
                          <a:solidFill>
                            <a:srgbClr val="000000"/>
                          </a:solidFill>
                          <a:effectLst/>
                          <a:latin typeface="+mn-lt"/>
                          <a:ea typeface="+mn-ea"/>
                          <a:cs typeface="+mn-cs"/>
                        </a:rPr>
                        <a:t>74.4</a:t>
                      </a:r>
                      <a:endParaRPr lang="zh-CN" altLang="en-US" sz="1200" kern="1200">
                        <a:solidFill>
                          <a:srgbClr val="000000"/>
                        </a:solidFill>
                        <a:effectLst/>
                        <a:latin typeface="+mn-lt"/>
                        <a:ea typeface="+mn-ea"/>
                        <a:cs typeface="+mn-cs"/>
                      </a:endParaRPr>
                    </a:p>
                  </a:txBody>
                  <a:tcPr marL="38100" marR="38100" marT="38100" marB="38100"/>
                </a:tc>
                <a:extLst>
                  <a:ext uri="{0D108BD9-81ED-4DB2-BD59-A6C34878D82A}">
                    <a16:rowId xmlns:a16="http://schemas.microsoft.com/office/drawing/2014/main" val="1156845405"/>
                  </a:ext>
                </a:extLst>
              </a:tr>
              <a:tr h="283546">
                <a:tc>
                  <a:txBody>
                    <a:bodyPr/>
                    <a:lstStyle/>
                    <a:p>
                      <a:pPr marL="0" algn="ctr" defTabSz="914400" rtl="0" eaLnBrk="1" latinLnBrk="0" hangingPunct="1"/>
                      <a:r>
                        <a:rPr lang="en-US" altLang="zh-CN" sz="1200" kern="1200">
                          <a:solidFill>
                            <a:srgbClr val="000000"/>
                          </a:solidFill>
                          <a:effectLst/>
                          <a:latin typeface="+mn-lt"/>
                          <a:ea typeface="+mn-ea"/>
                          <a:cs typeface="+mn-cs"/>
                        </a:rPr>
                        <a:t>172</a:t>
                      </a:r>
                      <a:endParaRPr lang="zh-CN" altLang="en-US" sz="1200" kern="1200">
                        <a:solidFill>
                          <a:srgbClr val="000000"/>
                        </a:solidFill>
                        <a:effectLst/>
                        <a:latin typeface="+mn-lt"/>
                        <a:ea typeface="+mn-ea"/>
                        <a:cs typeface="+mn-cs"/>
                      </a:endParaRPr>
                    </a:p>
                  </a:txBody>
                  <a:tcPr marL="38100" marR="38100" marT="38100" marB="38100"/>
                </a:tc>
                <a:tc>
                  <a:txBody>
                    <a:bodyPr/>
                    <a:lstStyle/>
                    <a:p>
                      <a:pPr marL="0" algn="ctr" defTabSz="914400" rtl="0" eaLnBrk="1" latinLnBrk="0" hangingPunct="1"/>
                      <a:r>
                        <a:rPr lang="en-US" sz="1200" kern="1200" dirty="0">
                          <a:solidFill>
                            <a:srgbClr val="000000"/>
                          </a:solidFill>
                          <a:effectLst/>
                          <a:latin typeface="+mn-lt"/>
                          <a:ea typeface="+mn-ea"/>
                          <a:cs typeface="+mn-cs"/>
                        </a:rPr>
                        <a:t>BODYFAT</a:t>
                      </a:r>
                    </a:p>
                  </a:txBody>
                  <a:tcPr marL="38100" marR="38100" marT="38100" marB="38100"/>
                </a:tc>
                <a:tc>
                  <a:txBody>
                    <a:bodyPr/>
                    <a:lstStyle/>
                    <a:p>
                      <a:pPr marL="0" algn="ctr" defTabSz="914400" rtl="0" eaLnBrk="1" latinLnBrk="0" hangingPunct="1"/>
                      <a:r>
                        <a:rPr lang="en-US" altLang="zh-CN" sz="1200" kern="1200">
                          <a:solidFill>
                            <a:srgbClr val="000000"/>
                          </a:solidFill>
                          <a:effectLst/>
                          <a:latin typeface="+mn-lt"/>
                          <a:ea typeface="+mn-ea"/>
                          <a:cs typeface="+mn-cs"/>
                        </a:rPr>
                        <a:t>1.9</a:t>
                      </a:r>
                      <a:endParaRPr lang="zh-CN" altLang="en-US" sz="1200" kern="1200">
                        <a:solidFill>
                          <a:srgbClr val="000000"/>
                        </a:solidFill>
                        <a:effectLst/>
                        <a:latin typeface="+mn-lt"/>
                        <a:ea typeface="+mn-ea"/>
                        <a:cs typeface="+mn-cs"/>
                      </a:endParaRPr>
                    </a:p>
                  </a:txBody>
                  <a:tcPr marL="38100" marR="38100" marT="38100" marB="38100"/>
                </a:tc>
                <a:extLst>
                  <a:ext uri="{0D108BD9-81ED-4DB2-BD59-A6C34878D82A}">
                    <a16:rowId xmlns:a16="http://schemas.microsoft.com/office/drawing/2014/main" val="2677781013"/>
                  </a:ext>
                </a:extLst>
              </a:tr>
              <a:tr h="283546">
                <a:tc>
                  <a:txBody>
                    <a:bodyPr/>
                    <a:lstStyle/>
                    <a:p>
                      <a:pPr marL="0" algn="ctr" defTabSz="914400" rtl="0" eaLnBrk="1" latinLnBrk="0" hangingPunct="1"/>
                      <a:r>
                        <a:rPr lang="en-US" altLang="zh-CN" sz="1200" kern="1200">
                          <a:solidFill>
                            <a:srgbClr val="000000"/>
                          </a:solidFill>
                          <a:effectLst/>
                          <a:latin typeface="+mn-lt"/>
                          <a:ea typeface="+mn-ea"/>
                          <a:cs typeface="+mn-cs"/>
                        </a:rPr>
                        <a:t>175</a:t>
                      </a:r>
                      <a:endParaRPr lang="zh-CN" altLang="en-US" sz="1200" kern="1200">
                        <a:solidFill>
                          <a:srgbClr val="000000"/>
                        </a:solidFill>
                        <a:effectLst/>
                        <a:latin typeface="+mn-lt"/>
                        <a:ea typeface="+mn-ea"/>
                        <a:cs typeface="+mn-cs"/>
                      </a:endParaRPr>
                    </a:p>
                  </a:txBody>
                  <a:tcPr marL="38100" marR="38100" marT="38100" marB="38100"/>
                </a:tc>
                <a:tc>
                  <a:txBody>
                    <a:bodyPr/>
                    <a:lstStyle/>
                    <a:p>
                      <a:pPr marL="0" algn="ctr" defTabSz="914400" rtl="0" eaLnBrk="1" latinLnBrk="0" hangingPunct="1"/>
                      <a:r>
                        <a:rPr lang="en-US" sz="1200" kern="1200" dirty="0">
                          <a:solidFill>
                            <a:srgbClr val="000000"/>
                          </a:solidFill>
                          <a:effectLst/>
                          <a:latin typeface="+mn-lt"/>
                          <a:ea typeface="+mn-ea"/>
                          <a:cs typeface="+mn-cs"/>
                        </a:rPr>
                        <a:t>FOREARM</a:t>
                      </a:r>
                    </a:p>
                  </a:txBody>
                  <a:tcPr marL="38100" marR="38100" marT="38100" marB="38100"/>
                </a:tc>
                <a:tc>
                  <a:txBody>
                    <a:bodyPr/>
                    <a:lstStyle/>
                    <a:p>
                      <a:pPr marL="0" algn="ctr" defTabSz="914400" rtl="0" eaLnBrk="1" latinLnBrk="0" hangingPunct="1"/>
                      <a:r>
                        <a:rPr lang="en-US" altLang="zh-CN" sz="1200" kern="1200" dirty="0">
                          <a:solidFill>
                            <a:srgbClr val="000000"/>
                          </a:solidFill>
                          <a:effectLst/>
                          <a:latin typeface="+mn-lt"/>
                          <a:ea typeface="+mn-ea"/>
                          <a:cs typeface="+mn-cs"/>
                        </a:rPr>
                        <a:t>21</a:t>
                      </a:r>
                      <a:endParaRPr lang="zh-CN" altLang="en-US" sz="1200" kern="1200" dirty="0">
                        <a:solidFill>
                          <a:srgbClr val="000000"/>
                        </a:solidFill>
                        <a:effectLst/>
                        <a:latin typeface="+mn-lt"/>
                        <a:ea typeface="+mn-ea"/>
                        <a:cs typeface="+mn-cs"/>
                      </a:endParaRPr>
                    </a:p>
                  </a:txBody>
                  <a:tcPr marL="38100" marR="38100" marT="38100" marB="38100"/>
                </a:tc>
                <a:extLst>
                  <a:ext uri="{0D108BD9-81ED-4DB2-BD59-A6C34878D82A}">
                    <a16:rowId xmlns:a16="http://schemas.microsoft.com/office/drawing/2014/main" val="4127865332"/>
                  </a:ext>
                </a:extLst>
              </a:tr>
              <a:tr h="283546">
                <a:tc>
                  <a:txBody>
                    <a:bodyPr/>
                    <a:lstStyle/>
                    <a:p>
                      <a:pPr marL="0" algn="ctr" defTabSz="914400" rtl="0" eaLnBrk="1" latinLnBrk="0" hangingPunct="1"/>
                      <a:r>
                        <a:rPr lang="en-US" altLang="zh-CN" sz="1200" kern="1200">
                          <a:solidFill>
                            <a:srgbClr val="000000"/>
                          </a:solidFill>
                          <a:effectLst/>
                          <a:latin typeface="+mn-lt"/>
                          <a:ea typeface="+mn-ea"/>
                          <a:cs typeface="+mn-cs"/>
                        </a:rPr>
                        <a:t>192</a:t>
                      </a:r>
                      <a:endParaRPr lang="zh-CN" altLang="en-US" sz="1200" kern="1200">
                        <a:solidFill>
                          <a:srgbClr val="000000"/>
                        </a:solidFill>
                        <a:effectLst/>
                        <a:latin typeface="+mn-lt"/>
                        <a:ea typeface="+mn-ea"/>
                        <a:cs typeface="+mn-cs"/>
                      </a:endParaRPr>
                    </a:p>
                  </a:txBody>
                  <a:tcPr marL="38100" marR="38100" marT="38100" marB="38100"/>
                </a:tc>
                <a:tc>
                  <a:txBody>
                    <a:bodyPr/>
                    <a:lstStyle/>
                    <a:p>
                      <a:pPr marL="0" algn="ctr" defTabSz="914400" rtl="0" eaLnBrk="1" latinLnBrk="0" hangingPunct="1"/>
                      <a:r>
                        <a:rPr lang="en-US" sz="1200" kern="1200" dirty="0">
                          <a:solidFill>
                            <a:srgbClr val="000000"/>
                          </a:solidFill>
                          <a:effectLst/>
                          <a:latin typeface="+mn-lt"/>
                          <a:ea typeface="+mn-ea"/>
                          <a:cs typeface="+mn-cs"/>
                        </a:rPr>
                        <a:t>KNEE</a:t>
                      </a:r>
                    </a:p>
                  </a:txBody>
                  <a:tcPr marL="38100" marR="38100" marT="38100" marB="38100"/>
                </a:tc>
                <a:tc>
                  <a:txBody>
                    <a:bodyPr/>
                    <a:lstStyle/>
                    <a:p>
                      <a:pPr marL="0" algn="ctr" defTabSz="914400" rtl="0" eaLnBrk="1" latinLnBrk="0" hangingPunct="1"/>
                      <a:r>
                        <a:rPr lang="en-US" altLang="zh-CN" sz="1200" kern="1200" dirty="0">
                          <a:solidFill>
                            <a:srgbClr val="000000"/>
                          </a:solidFill>
                          <a:effectLst/>
                          <a:latin typeface="+mn-lt"/>
                          <a:ea typeface="+mn-ea"/>
                          <a:cs typeface="+mn-cs"/>
                        </a:rPr>
                        <a:t>45</a:t>
                      </a:r>
                      <a:endParaRPr lang="zh-CN" altLang="en-US" sz="1200" kern="1200" dirty="0">
                        <a:solidFill>
                          <a:srgbClr val="000000"/>
                        </a:solidFill>
                        <a:effectLst/>
                        <a:latin typeface="+mn-lt"/>
                        <a:ea typeface="+mn-ea"/>
                        <a:cs typeface="+mn-cs"/>
                      </a:endParaRPr>
                    </a:p>
                  </a:txBody>
                  <a:tcPr marL="38100" marR="38100" marT="38100" marB="38100"/>
                </a:tc>
                <a:extLst>
                  <a:ext uri="{0D108BD9-81ED-4DB2-BD59-A6C34878D82A}">
                    <a16:rowId xmlns:a16="http://schemas.microsoft.com/office/drawing/2014/main" val="3718604779"/>
                  </a:ext>
                </a:extLst>
              </a:tr>
              <a:tr h="283546">
                <a:tc>
                  <a:txBody>
                    <a:bodyPr/>
                    <a:lstStyle/>
                    <a:p>
                      <a:pPr marL="0" algn="ctr" defTabSz="914400" rtl="0" eaLnBrk="1" latinLnBrk="0" hangingPunct="1"/>
                      <a:r>
                        <a:rPr lang="en-US" altLang="zh-CN" sz="1200" kern="1200">
                          <a:solidFill>
                            <a:srgbClr val="000000"/>
                          </a:solidFill>
                          <a:effectLst/>
                          <a:latin typeface="+mn-lt"/>
                          <a:ea typeface="+mn-ea"/>
                          <a:cs typeface="+mn-cs"/>
                        </a:rPr>
                        <a:t>206</a:t>
                      </a:r>
                      <a:endParaRPr lang="zh-CN" altLang="en-US" sz="1200" kern="1200">
                        <a:solidFill>
                          <a:srgbClr val="000000"/>
                        </a:solidFill>
                        <a:effectLst/>
                        <a:latin typeface="+mn-lt"/>
                        <a:ea typeface="+mn-ea"/>
                        <a:cs typeface="+mn-cs"/>
                      </a:endParaRPr>
                    </a:p>
                  </a:txBody>
                  <a:tcPr marL="38100" marR="38100" marT="38100" marB="38100"/>
                </a:tc>
                <a:tc>
                  <a:txBody>
                    <a:bodyPr/>
                    <a:lstStyle/>
                    <a:p>
                      <a:pPr marL="0" algn="ctr" defTabSz="914400" rtl="0" eaLnBrk="1" latinLnBrk="0" hangingPunct="1"/>
                      <a:r>
                        <a:rPr lang="en-US" sz="1200" kern="1200">
                          <a:solidFill>
                            <a:srgbClr val="000000"/>
                          </a:solidFill>
                          <a:effectLst/>
                          <a:latin typeface="+mn-lt"/>
                          <a:ea typeface="+mn-ea"/>
                          <a:cs typeface="+mn-cs"/>
                        </a:rPr>
                        <a:t>FOREARM</a:t>
                      </a:r>
                    </a:p>
                  </a:txBody>
                  <a:tcPr marL="38100" marR="38100" marT="38100" marB="38100"/>
                </a:tc>
                <a:tc>
                  <a:txBody>
                    <a:bodyPr/>
                    <a:lstStyle/>
                    <a:p>
                      <a:pPr marL="0" algn="ctr" defTabSz="914400" rtl="0" eaLnBrk="1" latinLnBrk="0" hangingPunct="1"/>
                      <a:r>
                        <a:rPr lang="en-US" altLang="zh-CN" sz="1200" kern="1200" dirty="0">
                          <a:solidFill>
                            <a:srgbClr val="000000"/>
                          </a:solidFill>
                          <a:effectLst/>
                          <a:latin typeface="+mn-lt"/>
                          <a:ea typeface="+mn-ea"/>
                          <a:cs typeface="+mn-cs"/>
                        </a:rPr>
                        <a:t>23.1</a:t>
                      </a:r>
                      <a:endParaRPr lang="zh-CN" altLang="en-US" sz="1200" kern="1200" dirty="0">
                        <a:solidFill>
                          <a:srgbClr val="000000"/>
                        </a:solidFill>
                        <a:effectLst/>
                        <a:latin typeface="+mn-lt"/>
                        <a:ea typeface="+mn-ea"/>
                        <a:cs typeface="+mn-cs"/>
                      </a:endParaRPr>
                    </a:p>
                  </a:txBody>
                  <a:tcPr marL="38100" marR="38100" marT="38100" marB="38100"/>
                </a:tc>
                <a:extLst>
                  <a:ext uri="{0D108BD9-81ED-4DB2-BD59-A6C34878D82A}">
                    <a16:rowId xmlns:a16="http://schemas.microsoft.com/office/drawing/2014/main" val="277786304"/>
                  </a:ext>
                </a:extLst>
              </a:tr>
              <a:tr h="283546">
                <a:tc>
                  <a:txBody>
                    <a:bodyPr/>
                    <a:lstStyle/>
                    <a:p>
                      <a:pPr marL="0" algn="ctr" defTabSz="914400" rtl="0" eaLnBrk="1" latinLnBrk="0" hangingPunct="1"/>
                      <a:r>
                        <a:rPr lang="en-US" altLang="zh-CN" sz="1200" kern="1200">
                          <a:solidFill>
                            <a:srgbClr val="000000"/>
                          </a:solidFill>
                          <a:effectLst/>
                          <a:latin typeface="+mn-lt"/>
                          <a:ea typeface="+mn-ea"/>
                          <a:cs typeface="+mn-cs"/>
                        </a:rPr>
                        <a:t>242</a:t>
                      </a:r>
                      <a:endParaRPr lang="zh-CN" altLang="en-US" sz="1200" kern="1200">
                        <a:solidFill>
                          <a:srgbClr val="000000"/>
                        </a:solidFill>
                        <a:effectLst/>
                        <a:latin typeface="+mn-lt"/>
                        <a:ea typeface="+mn-ea"/>
                        <a:cs typeface="+mn-cs"/>
                      </a:endParaRPr>
                    </a:p>
                  </a:txBody>
                  <a:tcPr marL="38100" marR="38100" marT="38100" marB="38100"/>
                </a:tc>
                <a:tc>
                  <a:txBody>
                    <a:bodyPr/>
                    <a:lstStyle/>
                    <a:p>
                      <a:pPr marL="0" algn="ctr" defTabSz="914400" rtl="0" eaLnBrk="1" latinLnBrk="0" hangingPunct="1"/>
                      <a:r>
                        <a:rPr lang="en-US" sz="1200" kern="1200">
                          <a:solidFill>
                            <a:srgbClr val="000000"/>
                          </a:solidFill>
                          <a:effectLst/>
                          <a:latin typeface="+mn-lt"/>
                          <a:ea typeface="+mn-ea"/>
                          <a:cs typeface="+mn-cs"/>
                        </a:rPr>
                        <a:t>ADIPOSITY</a:t>
                      </a:r>
                    </a:p>
                  </a:txBody>
                  <a:tcPr marL="38100" marR="38100" marT="38100" marB="38100"/>
                </a:tc>
                <a:tc>
                  <a:txBody>
                    <a:bodyPr/>
                    <a:lstStyle/>
                    <a:p>
                      <a:pPr marL="0" algn="ctr" defTabSz="914400" rtl="0" eaLnBrk="1" latinLnBrk="0" hangingPunct="1"/>
                      <a:r>
                        <a:rPr lang="en-US" altLang="zh-CN" sz="1200" kern="1200" dirty="0">
                          <a:solidFill>
                            <a:srgbClr val="000000"/>
                          </a:solidFill>
                          <a:effectLst/>
                          <a:latin typeface="+mn-lt"/>
                          <a:ea typeface="+mn-ea"/>
                          <a:cs typeface="+mn-cs"/>
                        </a:rPr>
                        <a:t>33.9</a:t>
                      </a:r>
                      <a:endParaRPr lang="zh-CN" altLang="en-US" sz="1200" kern="1200" dirty="0">
                        <a:solidFill>
                          <a:srgbClr val="000000"/>
                        </a:solidFill>
                        <a:effectLst/>
                        <a:latin typeface="+mn-lt"/>
                        <a:ea typeface="+mn-ea"/>
                        <a:cs typeface="+mn-cs"/>
                      </a:endParaRPr>
                    </a:p>
                  </a:txBody>
                  <a:tcPr marL="38100" marR="38100" marT="38100" marB="38100"/>
                </a:tc>
                <a:extLst>
                  <a:ext uri="{0D108BD9-81ED-4DB2-BD59-A6C34878D82A}">
                    <a16:rowId xmlns:a16="http://schemas.microsoft.com/office/drawing/2014/main" val="2142654541"/>
                  </a:ext>
                </a:extLst>
              </a:tr>
              <a:tr h="283546">
                <a:tc>
                  <a:txBody>
                    <a:bodyPr/>
                    <a:lstStyle/>
                    <a:p>
                      <a:pPr marL="0" algn="ctr" defTabSz="914400" rtl="0" eaLnBrk="1" latinLnBrk="0" hangingPunct="1"/>
                      <a:r>
                        <a:rPr lang="en-US" altLang="zh-CN" sz="1200" kern="1200">
                          <a:solidFill>
                            <a:srgbClr val="000000"/>
                          </a:solidFill>
                          <a:effectLst/>
                          <a:latin typeface="+mn-lt"/>
                          <a:ea typeface="+mn-ea"/>
                          <a:cs typeface="+mn-cs"/>
                        </a:rPr>
                        <a:t>244</a:t>
                      </a:r>
                      <a:endParaRPr lang="zh-CN" altLang="en-US" sz="1200" kern="1200">
                        <a:solidFill>
                          <a:srgbClr val="000000"/>
                        </a:solidFill>
                        <a:effectLst/>
                        <a:latin typeface="+mn-lt"/>
                        <a:ea typeface="+mn-ea"/>
                        <a:cs typeface="+mn-cs"/>
                      </a:endParaRPr>
                    </a:p>
                  </a:txBody>
                  <a:tcPr marL="38100" marR="38100" marT="38100" marB="38100"/>
                </a:tc>
                <a:tc>
                  <a:txBody>
                    <a:bodyPr/>
                    <a:lstStyle/>
                    <a:p>
                      <a:pPr marL="0" algn="ctr" defTabSz="914400" rtl="0" eaLnBrk="1" latinLnBrk="0" hangingPunct="1"/>
                      <a:r>
                        <a:rPr lang="en-US" sz="1200" kern="1200">
                          <a:solidFill>
                            <a:srgbClr val="000000"/>
                          </a:solidFill>
                          <a:effectLst/>
                          <a:latin typeface="+mn-lt"/>
                          <a:ea typeface="+mn-ea"/>
                          <a:cs typeface="+mn-cs"/>
                        </a:rPr>
                        <a:t>KNEE</a:t>
                      </a:r>
                    </a:p>
                  </a:txBody>
                  <a:tcPr marL="38100" marR="38100" marT="38100" marB="38100"/>
                </a:tc>
                <a:tc>
                  <a:txBody>
                    <a:bodyPr/>
                    <a:lstStyle/>
                    <a:p>
                      <a:pPr marL="0" algn="ctr" defTabSz="914400" rtl="0" eaLnBrk="1" latinLnBrk="0" hangingPunct="1"/>
                      <a:r>
                        <a:rPr lang="en-US" altLang="zh-CN" sz="1200" kern="1200" dirty="0">
                          <a:solidFill>
                            <a:srgbClr val="000000"/>
                          </a:solidFill>
                          <a:effectLst/>
                          <a:latin typeface="+mn-lt"/>
                          <a:ea typeface="+mn-ea"/>
                          <a:cs typeface="+mn-cs"/>
                        </a:rPr>
                        <a:t>46</a:t>
                      </a:r>
                      <a:endParaRPr lang="zh-CN" altLang="en-US" sz="1200" kern="1200" dirty="0">
                        <a:solidFill>
                          <a:srgbClr val="000000"/>
                        </a:solidFill>
                        <a:effectLst/>
                        <a:latin typeface="+mn-lt"/>
                        <a:ea typeface="+mn-ea"/>
                        <a:cs typeface="+mn-cs"/>
                      </a:endParaRPr>
                    </a:p>
                  </a:txBody>
                  <a:tcPr marL="38100" marR="38100" marT="38100" marB="38100"/>
                </a:tc>
                <a:extLst>
                  <a:ext uri="{0D108BD9-81ED-4DB2-BD59-A6C34878D82A}">
                    <a16:rowId xmlns:a16="http://schemas.microsoft.com/office/drawing/2014/main" val="2587128429"/>
                  </a:ext>
                </a:extLst>
              </a:tr>
              <a:tr h="283546">
                <a:tc>
                  <a:txBody>
                    <a:bodyPr/>
                    <a:lstStyle/>
                    <a:p>
                      <a:pPr marL="0" algn="ctr" defTabSz="914400" rtl="0" eaLnBrk="1" latinLnBrk="0" hangingPunct="1"/>
                      <a:r>
                        <a:rPr lang="en-US" altLang="zh-CN" sz="1200" kern="1200" dirty="0">
                          <a:solidFill>
                            <a:srgbClr val="000000"/>
                          </a:solidFill>
                          <a:effectLst/>
                          <a:latin typeface="+mn-lt"/>
                          <a:ea typeface="+mn-ea"/>
                          <a:cs typeface="+mn-cs"/>
                        </a:rPr>
                        <a:t>252</a:t>
                      </a:r>
                      <a:endParaRPr lang="zh-CN" altLang="en-US" sz="1200" kern="1200" dirty="0">
                        <a:solidFill>
                          <a:srgbClr val="000000"/>
                        </a:solidFill>
                        <a:effectLst/>
                        <a:latin typeface="+mn-lt"/>
                        <a:ea typeface="+mn-ea"/>
                        <a:cs typeface="+mn-cs"/>
                      </a:endParaRPr>
                    </a:p>
                  </a:txBody>
                  <a:tcPr marL="38100" marR="38100" marT="38100" marB="38100"/>
                </a:tc>
                <a:tc>
                  <a:txBody>
                    <a:bodyPr/>
                    <a:lstStyle/>
                    <a:p>
                      <a:pPr marL="0" algn="ctr" defTabSz="914400" rtl="0" eaLnBrk="1" latinLnBrk="0" hangingPunct="1"/>
                      <a:r>
                        <a:rPr lang="en-US" sz="1200" kern="1200">
                          <a:solidFill>
                            <a:srgbClr val="000000"/>
                          </a:solidFill>
                          <a:effectLst/>
                          <a:latin typeface="+mn-lt"/>
                          <a:ea typeface="+mn-ea"/>
                          <a:cs typeface="+mn-cs"/>
                        </a:rPr>
                        <a:t>WRIST</a:t>
                      </a:r>
                    </a:p>
                  </a:txBody>
                  <a:tcPr marL="38100" marR="38100" marT="38100" marB="38100"/>
                </a:tc>
                <a:tc>
                  <a:txBody>
                    <a:bodyPr/>
                    <a:lstStyle/>
                    <a:p>
                      <a:pPr marL="0" algn="ctr" defTabSz="914400" rtl="0" eaLnBrk="1" latinLnBrk="0" hangingPunct="1"/>
                      <a:r>
                        <a:rPr lang="en-US" altLang="zh-CN" sz="1200" kern="1200" dirty="0">
                          <a:solidFill>
                            <a:srgbClr val="000000"/>
                          </a:solidFill>
                          <a:effectLst/>
                          <a:latin typeface="+mn-lt"/>
                          <a:ea typeface="+mn-ea"/>
                          <a:cs typeface="+mn-cs"/>
                        </a:rPr>
                        <a:t>20.9</a:t>
                      </a:r>
                      <a:endParaRPr lang="zh-CN" altLang="en-US" sz="1200" kern="1200" dirty="0">
                        <a:solidFill>
                          <a:srgbClr val="000000"/>
                        </a:solidFill>
                        <a:effectLst/>
                        <a:latin typeface="+mn-lt"/>
                        <a:ea typeface="+mn-ea"/>
                        <a:cs typeface="+mn-cs"/>
                      </a:endParaRPr>
                    </a:p>
                  </a:txBody>
                  <a:tcPr marL="38100" marR="38100" marT="38100" marB="38100"/>
                </a:tc>
                <a:extLst>
                  <a:ext uri="{0D108BD9-81ED-4DB2-BD59-A6C34878D82A}">
                    <a16:rowId xmlns:a16="http://schemas.microsoft.com/office/drawing/2014/main" val="3441702414"/>
                  </a:ext>
                </a:extLst>
              </a:tr>
            </a:tbl>
          </a:graphicData>
        </a:graphic>
      </p:graphicFrame>
      <p:sp>
        <p:nvSpPr>
          <p:cNvPr id="6" name="椭圆 5">
            <a:extLst>
              <a:ext uri="{FF2B5EF4-FFF2-40B4-BE49-F238E27FC236}">
                <a16:creationId xmlns:a16="http://schemas.microsoft.com/office/drawing/2014/main" id="{798164C1-D2A3-A71F-FE1D-65AE82FA4EF9}"/>
              </a:ext>
            </a:extLst>
          </p:cNvPr>
          <p:cNvSpPr/>
          <p:nvPr/>
        </p:nvSpPr>
        <p:spPr>
          <a:xfrm>
            <a:off x="3869871" y="2535017"/>
            <a:ext cx="1177790" cy="39510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 name="直线箭头连接符 8">
            <a:extLst>
              <a:ext uri="{FF2B5EF4-FFF2-40B4-BE49-F238E27FC236}">
                <a16:creationId xmlns:a16="http://schemas.microsoft.com/office/drawing/2014/main" id="{7850DBCF-57A4-41FE-CE51-6CE6E3CB88D5}"/>
              </a:ext>
            </a:extLst>
          </p:cNvPr>
          <p:cNvCxnSpPr>
            <a:cxnSpLocks/>
          </p:cNvCxnSpPr>
          <p:nvPr/>
        </p:nvCxnSpPr>
        <p:spPr>
          <a:xfrm>
            <a:off x="5269387" y="4342299"/>
            <a:ext cx="74496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1C52BBC4-CA9A-123D-42FC-B1FC4CF1E350}"/>
              </a:ext>
            </a:extLst>
          </p:cNvPr>
          <p:cNvSpPr txBox="1"/>
          <p:nvPr/>
        </p:nvSpPr>
        <p:spPr>
          <a:xfrm>
            <a:off x="5998026" y="4157532"/>
            <a:ext cx="466794" cy="369332"/>
          </a:xfrm>
          <a:prstGeom prst="rect">
            <a:avLst/>
          </a:prstGeom>
          <a:noFill/>
        </p:spPr>
        <p:txBody>
          <a:bodyPr wrap="none" rtlCol="0">
            <a:spAutoFit/>
          </a:bodyPr>
          <a:lstStyle/>
          <a:p>
            <a:r>
              <a:rPr kumimoji="1" lang="en-US" altLang="zh-CN" dirty="0"/>
              <a:t>NA</a:t>
            </a:r>
          </a:p>
        </p:txBody>
      </p:sp>
      <p:sp>
        <p:nvSpPr>
          <p:cNvPr id="12" name="文本框 11">
            <a:extLst>
              <a:ext uri="{FF2B5EF4-FFF2-40B4-BE49-F238E27FC236}">
                <a16:creationId xmlns:a16="http://schemas.microsoft.com/office/drawing/2014/main" id="{3E412585-63B0-0C08-DC30-1DE07D157F32}"/>
              </a:ext>
            </a:extLst>
          </p:cNvPr>
          <p:cNvSpPr txBox="1"/>
          <p:nvPr/>
        </p:nvSpPr>
        <p:spPr>
          <a:xfrm>
            <a:off x="6425878" y="2016171"/>
            <a:ext cx="5287730" cy="892552"/>
          </a:xfrm>
          <a:prstGeom prst="rect">
            <a:avLst/>
          </a:prstGeom>
          <a:noFill/>
        </p:spPr>
        <p:txBody>
          <a:bodyPr wrap="none" rtlCol="0">
            <a:spAutoFit/>
          </a:bodyPr>
          <a:lstStyle/>
          <a:p>
            <a:pPr marL="457200" indent="-457200">
              <a:buFont typeface="Wingdings" pitchFamily="2" charset="2"/>
              <a:buChar char="l"/>
            </a:pPr>
            <a:r>
              <a:rPr lang="en-US" altLang="zh-CN" sz="2600" dirty="0">
                <a:solidFill>
                  <a:schemeClr val="tx1">
                    <a:lumMod val="90000"/>
                    <a:lumOff val="10000"/>
                  </a:schemeClr>
                </a:solidFill>
                <a:latin typeface="Red Hat Text" panose="02010303040201060303" pitchFamily="2" charset="0"/>
              </a:rPr>
              <a:t>Double</a:t>
            </a:r>
            <a:r>
              <a:rPr lang="zh-CN" altLang="en-US" sz="2600" dirty="0">
                <a:solidFill>
                  <a:schemeClr val="tx1">
                    <a:lumMod val="90000"/>
                    <a:lumOff val="10000"/>
                  </a:schemeClr>
                </a:solidFill>
                <a:latin typeface="Red Hat Text" panose="02010303040201060303" pitchFamily="2" charset="0"/>
              </a:rPr>
              <a:t> </a:t>
            </a:r>
            <a:r>
              <a:rPr lang="en-US" altLang="zh-CN" sz="2600" dirty="0">
                <a:solidFill>
                  <a:schemeClr val="tx1">
                    <a:lumMod val="90000"/>
                    <a:lumOff val="10000"/>
                  </a:schemeClr>
                </a:solidFill>
                <a:latin typeface="Red Hat Text" panose="02010303040201060303" pitchFamily="2" charset="0"/>
              </a:rPr>
              <a:t>check</a:t>
            </a:r>
            <a:r>
              <a:rPr lang="zh-CN" altLang="en-US" sz="2600" dirty="0">
                <a:solidFill>
                  <a:schemeClr val="tx1">
                    <a:lumMod val="90000"/>
                    <a:lumOff val="10000"/>
                  </a:schemeClr>
                </a:solidFill>
                <a:latin typeface="Red Hat Text" panose="02010303040201060303" pitchFamily="2" charset="0"/>
              </a:rPr>
              <a:t> </a:t>
            </a:r>
            <a:r>
              <a:rPr lang="en-US" altLang="zh-CN" sz="2600" dirty="0">
                <a:solidFill>
                  <a:schemeClr val="tx1">
                    <a:lumMod val="90000"/>
                    <a:lumOff val="10000"/>
                  </a:schemeClr>
                </a:solidFill>
                <a:latin typeface="Red Hat Text" panose="02010303040201060303" pitchFamily="2" charset="0"/>
              </a:rPr>
              <a:t>the</a:t>
            </a:r>
            <a:r>
              <a:rPr lang="zh-CN" altLang="en-US" sz="2600" dirty="0">
                <a:solidFill>
                  <a:schemeClr val="tx1">
                    <a:lumMod val="90000"/>
                    <a:lumOff val="10000"/>
                  </a:schemeClr>
                </a:solidFill>
                <a:latin typeface="Red Hat Text" panose="02010303040201060303" pitchFamily="2" charset="0"/>
              </a:rPr>
              <a:t> </a:t>
            </a:r>
            <a:r>
              <a:rPr lang="en-US" altLang="zh-CN" sz="2600" dirty="0">
                <a:solidFill>
                  <a:schemeClr val="tx1">
                    <a:lumMod val="90000"/>
                    <a:lumOff val="10000"/>
                  </a:schemeClr>
                </a:solidFill>
                <a:latin typeface="Red Hat Text" panose="02010303040201060303" pitchFamily="2" charset="0"/>
              </a:rPr>
              <a:t>bodyfat</a:t>
            </a:r>
            <a:r>
              <a:rPr lang="zh-CN" altLang="en-US" sz="2600" dirty="0">
                <a:solidFill>
                  <a:schemeClr val="tx1">
                    <a:lumMod val="90000"/>
                    <a:lumOff val="10000"/>
                  </a:schemeClr>
                </a:solidFill>
                <a:latin typeface="Red Hat Text" panose="02010303040201060303" pitchFamily="2" charset="0"/>
              </a:rPr>
              <a:t> </a:t>
            </a:r>
            <a:r>
              <a:rPr lang="en-US" altLang="zh-CN" sz="2600" dirty="0">
                <a:solidFill>
                  <a:schemeClr val="tx1">
                    <a:lumMod val="90000"/>
                    <a:lumOff val="10000"/>
                  </a:schemeClr>
                </a:solidFill>
                <a:latin typeface="Red Hat Text" panose="02010303040201060303" pitchFamily="2" charset="0"/>
              </a:rPr>
              <a:t>outliers</a:t>
            </a:r>
            <a:r>
              <a:rPr lang="zh-CN" altLang="en-US" sz="2600" dirty="0">
                <a:solidFill>
                  <a:schemeClr val="tx1">
                    <a:lumMod val="90000"/>
                    <a:lumOff val="10000"/>
                  </a:schemeClr>
                </a:solidFill>
                <a:latin typeface="Red Hat Text" panose="02010303040201060303" pitchFamily="2" charset="0"/>
              </a:rPr>
              <a:t> </a:t>
            </a:r>
            <a:endParaRPr lang="en-US" altLang="zh-CN" sz="2600" dirty="0">
              <a:solidFill>
                <a:schemeClr val="tx1">
                  <a:lumMod val="90000"/>
                  <a:lumOff val="10000"/>
                </a:schemeClr>
              </a:solidFill>
              <a:latin typeface="Red Hat Text" panose="02010303040201060303" pitchFamily="2" charset="0"/>
            </a:endParaRPr>
          </a:p>
          <a:p>
            <a:r>
              <a:rPr lang="zh-CN" altLang="en-US" sz="2600" dirty="0">
                <a:solidFill>
                  <a:schemeClr val="tx1">
                    <a:lumMod val="90000"/>
                    <a:lumOff val="10000"/>
                  </a:schemeClr>
                </a:solidFill>
                <a:latin typeface="Red Hat Text" panose="02010303040201060303" pitchFamily="2" charset="0"/>
              </a:rPr>
              <a:t>       </a:t>
            </a:r>
            <a:r>
              <a:rPr lang="en-US" altLang="zh-CN" sz="2600" dirty="0">
                <a:solidFill>
                  <a:schemeClr val="tx1">
                    <a:lumMod val="90000"/>
                    <a:lumOff val="10000"/>
                  </a:schemeClr>
                </a:solidFill>
                <a:latin typeface="Red Hat Text" panose="02010303040201060303" pitchFamily="2" charset="0"/>
              </a:rPr>
              <a:t>by</a:t>
            </a:r>
            <a:r>
              <a:rPr lang="zh-CN" altLang="en-US" sz="2600" dirty="0">
                <a:solidFill>
                  <a:schemeClr val="tx1">
                    <a:lumMod val="90000"/>
                    <a:lumOff val="10000"/>
                  </a:schemeClr>
                </a:solidFill>
                <a:latin typeface="Red Hat Text" panose="02010303040201060303" pitchFamily="2" charset="0"/>
              </a:rPr>
              <a:t> </a:t>
            </a:r>
            <a:r>
              <a:rPr lang="en-US" altLang="zh-CN" sz="2600" dirty="0">
                <a:solidFill>
                  <a:schemeClr val="tx1">
                    <a:lumMod val="90000"/>
                    <a:lumOff val="10000"/>
                  </a:schemeClr>
                </a:solidFill>
                <a:latin typeface="Red Hat Text" panose="02010303040201060303" pitchFamily="2" charset="0"/>
              </a:rPr>
              <a:t>real-life</a:t>
            </a:r>
            <a:r>
              <a:rPr lang="zh-CN" altLang="en-US" sz="2600" dirty="0">
                <a:solidFill>
                  <a:schemeClr val="tx1">
                    <a:lumMod val="90000"/>
                    <a:lumOff val="10000"/>
                  </a:schemeClr>
                </a:solidFill>
                <a:latin typeface="Red Hat Text" panose="02010303040201060303" pitchFamily="2" charset="0"/>
              </a:rPr>
              <a:t> </a:t>
            </a:r>
            <a:r>
              <a:rPr lang="en-US" altLang="zh-CN" sz="2600" dirty="0">
                <a:solidFill>
                  <a:schemeClr val="tx1">
                    <a:lumMod val="90000"/>
                    <a:lumOff val="10000"/>
                  </a:schemeClr>
                </a:solidFill>
                <a:latin typeface="Red Hat Text" panose="02010303040201060303" pitchFamily="2" charset="0"/>
              </a:rPr>
              <a:t>data</a:t>
            </a:r>
            <a:endParaRPr lang="zh-CN" altLang="en-US" sz="2600" dirty="0">
              <a:solidFill>
                <a:schemeClr val="tx1">
                  <a:lumMod val="90000"/>
                  <a:lumOff val="10000"/>
                </a:schemeClr>
              </a:solidFill>
              <a:latin typeface="Red Hat Text" panose="02010303040201060303" pitchFamily="2" charset="0"/>
            </a:endParaRPr>
          </a:p>
        </p:txBody>
      </p:sp>
      <p:sp>
        <p:nvSpPr>
          <p:cNvPr id="13" name="文本框 12">
            <a:extLst>
              <a:ext uri="{FF2B5EF4-FFF2-40B4-BE49-F238E27FC236}">
                <a16:creationId xmlns:a16="http://schemas.microsoft.com/office/drawing/2014/main" id="{10963693-A6F7-E54B-0E87-0E79F350A4C6}"/>
              </a:ext>
            </a:extLst>
          </p:cNvPr>
          <p:cNvSpPr txBox="1"/>
          <p:nvPr/>
        </p:nvSpPr>
        <p:spPr>
          <a:xfrm>
            <a:off x="7205161" y="3699336"/>
            <a:ext cx="1594283" cy="461665"/>
          </a:xfrm>
          <a:prstGeom prst="rect">
            <a:avLst/>
          </a:prstGeom>
          <a:noFill/>
        </p:spPr>
        <p:txBody>
          <a:bodyPr wrap="none" rtlCol="0">
            <a:spAutoFit/>
          </a:bodyPr>
          <a:lstStyle/>
          <a:p>
            <a:r>
              <a:rPr kumimoji="1" lang="en-US" altLang="zh-CN" sz="2400" dirty="0"/>
              <a:t>bodyfat</a:t>
            </a:r>
            <a:r>
              <a:rPr kumimoji="1" lang="zh-CN" altLang="en-US" sz="2400" dirty="0"/>
              <a:t> </a:t>
            </a:r>
            <a:r>
              <a:rPr kumimoji="1" lang="en-US" altLang="zh-CN" sz="2400" dirty="0"/>
              <a:t>&lt;</a:t>
            </a:r>
            <a:r>
              <a:rPr kumimoji="1" lang="zh-CN" altLang="en-US" sz="2400" dirty="0"/>
              <a:t> </a:t>
            </a:r>
            <a:r>
              <a:rPr kumimoji="1" lang="en-US" altLang="zh-CN" sz="2400" dirty="0"/>
              <a:t>3</a:t>
            </a:r>
            <a:endParaRPr kumimoji="1" lang="zh-CN" altLang="en-US" sz="2400" dirty="0"/>
          </a:p>
        </p:txBody>
      </p:sp>
      <p:sp>
        <p:nvSpPr>
          <p:cNvPr id="21" name="文本框 20">
            <a:extLst>
              <a:ext uri="{FF2B5EF4-FFF2-40B4-BE49-F238E27FC236}">
                <a16:creationId xmlns:a16="http://schemas.microsoft.com/office/drawing/2014/main" id="{4FEB67FD-54C6-144A-190E-22BDF6234EC6}"/>
              </a:ext>
            </a:extLst>
          </p:cNvPr>
          <p:cNvSpPr txBox="1"/>
          <p:nvPr/>
        </p:nvSpPr>
        <p:spPr>
          <a:xfrm>
            <a:off x="7205161" y="4279702"/>
            <a:ext cx="1749774" cy="461665"/>
          </a:xfrm>
          <a:prstGeom prst="rect">
            <a:avLst/>
          </a:prstGeom>
          <a:noFill/>
        </p:spPr>
        <p:txBody>
          <a:bodyPr wrap="none" rtlCol="0">
            <a:spAutoFit/>
          </a:bodyPr>
          <a:lstStyle/>
          <a:p>
            <a:r>
              <a:rPr kumimoji="1" lang="en-US" altLang="zh-CN" sz="2400" dirty="0"/>
              <a:t>bodyfat</a:t>
            </a:r>
            <a:r>
              <a:rPr kumimoji="1" lang="zh-CN" altLang="en-US" sz="2400" dirty="0"/>
              <a:t> </a:t>
            </a:r>
            <a:r>
              <a:rPr kumimoji="1" lang="en-US" altLang="zh-CN" sz="2400" dirty="0"/>
              <a:t>&gt;</a:t>
            </a:r>
            <a:r>
              <a:rPr kumimoji="1" lang="zh-CN" altLang="en-US" sz="2400" dirty="0"/>
              <a:t> </a:t>
            </a:r>
            <a:r>
              <a:rPr kumimoji="1" lang="en-US" altLang="zh-CN" sz="2400" dirty="0"/>
              <a:t>40</a:t>
            </a:r>
            <a:endParaRPr kumimoji="1" lang="zh-CN" altLang="en-US" sz="2400" dirty="0"/>
          </a:p>
        </p:txBody>
      </p:sp>
      <p:sp>
        <p:nvSpPr>
          <p:cNvPr id="14" name="圆角矩形 13">
            <a:extLst>
              <a:ext uri="{FF2B5EF4-FFF2-40B4-BE49-F238E27FC236}">
                <a16:creationId xmlns:a16="http://schemas.microsoft.com/office/drawing/2014/main" id="{4104A36B-AA46-CF05-F315-3AC6072B56FD}"/>
              </a:ext>
            </a:extLst>
          </p:cNvPr>
          <p:cNvSpPr/>
          <p:nvPr/>
        </p:nvSpPr>
        <p:spPr>
          <a:xfrm>
            <a:off x="6904849" y="3429000"/>
            <a:ext cx="2320794" cy="1600200"/>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 name="直线箭头连接符 15">
            <a:extLst>
              <a:ext uri="{FF2B5EF4-FFF2-40B4-BE49-F238E27FC236}">
                <a16:creationId xmlns:a16="http://schemas.microsoft.com/office/drawing/2014/main" id="{AC24AA62-ED03-D3C3-AD32-CBAC02DF7E7F}"/>
              </a:ext>
            </a:extLst>
          </p:cNvPr>
          <p:cNvCxnSpPr/>
          <p:nvPr/>
        </p:nvCxnSpPr>
        <p:spPr>
          <a:xfrm>
            <a:off x="9225643" y="4200264"/>
            <a:ext cx="96338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ED5C6D0C-929E-08E2-ADF4-6AB38CA62D50}"/>
              </a:ext>
            </a:extLst>
          </p:cNvPr>
          <p:cNvSpPr txBox="1"/>
          <p:nvPr/>
        </p:nvSpPr>
        <p:spPr>
          <a:xfrm>
            <a:off x="10156371" y="3953102"/>
            <a:ext cx="1388522" cy="461665"/>
          </a:xfrm>
          <a:prstGeom prst="rect">
            <a:avLst/>
          </a:prstGeom>
          <a:noFill/>
        </p:spPr>
        <p:txBody>
          <a:bodyPr wrap="none" rtlCol="0">
            <a:spAutoFit/>
          </a:bodyPr>
          <a:lstStyle/>
          <a:p>
            <a:r>
              <a:rPr kumimoji="1" lang="en-US" altLang="zh-CN" sz="2400" dirty="0"/>
              <a:t>abnormal</a:t>
            </a:r>
            <a:endParaRPr kumimoji="1" lang="zh-CN" altLang="en-US" sz="2400" dirty="0"/>
          </a:p>
        </p:txBody>
      </p:sp>
    </p:spTree>
    <p:extLst>
      <p:ext uri="{BB962C8B-B14F-4D97-AF65-F5344CB8AC3E}">
        <p14:creationId xmlns:p14="http://schemas.microsoft.com/office/powerpoint/2010/main" val="199456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randombar(horizontal)">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P spid="11" grpId="0"/>
      <p:bldP spid="12" grpId="0"/>
      <p:bldP spid="13" grpId="0"/>
      <p:bldP spid="21" grpId="0"/>
      <p:bldP spid="14" grpId="0" animBg="1"/>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F1CC9-5C31-C31A-035E-96DFFF885C9E}"/>
              </a:ext>
            </a:extLst>
          </p:cNvPr>
          <p:cNvSpPr>
            <a:spLocks noGrp="1"/>
          </p:cNvSpPr>
          <p:nvPr>
            <p:ph type="title"/>
          </p:nvPr>
        </p:nvSpPr>
        <p:spPr/>
        <p:txBody>
          <a:bodyPr/>
          <a:lstStyle/>
          <a:p>
            <a:r>
              <a:rPr lang="en-US" altLang="zh-CN" dirty="0"/>
              <a:t>Data cleaning-Imputation</a:t>
            </a:r>
            <a:endParaRPr lang="en-US" dirty="0"/>
          </a:p>
        </p:txBody>
      </p:sp>
      <p:sp>
        <p:nvSpPr>
          <p:cNvPr id="4" name="Text Placeholder 3">
            <a:extLst>
              <a:ext uri="{FF2B5EF4-FFF2-40B4-BE49-F238E27FC236}">
                <a16:creationId xmlns:a16="http://schemas.microsoft.com/office/drawing/2014/main" id="{0AC5DC9C-2598-0D3C-5913-247F6A37C1AA}"/>
              </a:ext>
            </a:extLst>
          </p:cNvPr>
          <p:cNvSpPr>
            <a:spLocks noGrp="1"/>
          </p:cNvSpPr>
          <p:nvPr>
            <p:ph type="body" sz="quarter" idx="14"/>
          </p:nvPr>
        </p:nvSpPr>
        <p:spPr/>
        <p:txBody>
          <a:bodyPr/>
          <a:lstStyle/>
          <a:p>
            <a:endParaRPr lang="en-US" dirty="0"/>
          </a:p>
        </p:txBody>
      </p:sp>
      <p:sp>
        <p:nvSpPr>
          <p:cNvPr id="8" name="文本框 7">
            <a:extLst>
              <a:ext uri="{FF2B5EF4-FFF2-40B4-BE49-F238E27FC236}">
                <a16:creationId xmlns:a16="http://schemas.microsoft.com/office/drawing/2014/main" id="{E39C058D-B6FF-EBD3-58D9-6C1C571EED05}"/>
              </a:ext>
            </a:extLst>
          </p:cNvPr>
          <p:cNvSpPr txBox="1"/>
          <p:nvPr/>
        </p:nvSpPr>
        <p:spPr>
          <a:xfrm>
            <a:off x="595313" y="4878507"/>
            <a:ext cx="10212549" cy="492443"/>
          </a:xfrm>
          <a:prstGeom prst="rect">
            <a:avLst/>
          </a:prstGeom>
          <a:noFill/>
        </p:spPr>
        <p:txBody>
          <a:bodyPr wrap="square" rtlCol="0">
            <a:spAutoFit/>
          </a:bodyPr>
          <a:lstStyle/>
          <a:p>
            <a:pPr marL="457200" indent="-457200">
              <a:buFont typeface="Wingdings" pitchFamily="2" charset="2"/>
              <a:buChar char="l"/>
            </a:pPr>
            <a:r>
              <a:rPr lang="en-US" altLang="zh-CN" sz="2600" dirty="0">
                <a:solidFill>
                  <a:schemeClr val="tx1">
                    <a:lumMod val="90000"/>
                    <a:lumOff val="10000"/>
                  </a:schemeClr>
                </a:solidFill>
                <a:latin typeface="Red Hat Text" panose="02010303040201060303" pitchFamily="2" charset="0"/>
              </a:rPr>
              <a:t>Final</a:t>
            </a:r>
            <a:r>
              <a:rPr lang="zh-CN" altLang="en-US" sz="2600" dirty="0">
                <a:solidFill>
                  <a:schemeClr val="tx1">
                    <a:lumMod val="90000"/>
                    <a:lumOff val="10000"/>
                  </a:schemeClr>
                </a:solidFill>
                <a:latin typeface="Red Hat Text" panose="02010303040201060303" pitchFamily="2" charset="0"/>
              </a:rPr>
              <a:t> </a:t>
            </a:r>
            <a:r>
              <a:rPr lang="en-US" altLang="zh-CN" sz="2600" dirty="0">
                <a:solidFill>
                  <a:schemeClr val="tx1">
                    <a:lumMod val="90000"/>
                    <a:lumOff val="10000"/>
                  </a:schemeClr>
                </a:solidFill>
                <a:latin typeface="Red Hat Text" panose="02010303040201060303" pitchFamily="2" charset="0"/>
              </a:rPr>
              <a:t>cleaned</a:t>
            </a:r>
            <a:r>
              <a:rPr lang="zh-CN" altLang="en-US" sz="2600" dirty="0">
                <a:solidFill>
                  <a:schemeClr val="tx1">
                    <a:lumMod val="90000"/>
                    <a:lumOff val="10000"/>
                  </a:schemeClr>
                </a:solidFill>
                <a:latin typeface="Red Hat Text" panose="02010303040201060303" pitchFamily="2" charset="0"/>
              </a:rPr>
              <a:t> </a:t>
            </a:r>
            <a:r>
              <a:rPr lang="en-US" altLang="zh-CN" sz="2600" dirty="0">
                <a:solidFill>
                  <a:schemeClr val="tx1">
                    <a:lumMod val="90000"/>
                    <a:lumOff val="10000"/>
                  </a:schemeClr>
                </a:solidFill>
                <a:latin typeface="Red Hat Text" panose="02010303040201060303" pitchFamily="2" charset="0"/>
              </a:rPr>
              <a:t>data:</a:t>
            </a:r>
            <a:r>
              <a:rPr lang="zh-CN" altLang="en-US" sz="2600" dirty="0">
                <a:solidFill>
                  <a:schemeClr val="tx1">
                    <a:lumMod val="90000"/>
                    <a:lumOff val="10000"/>
                  </a:schemeClr>
                </a:solidFill>
                <a:latin typeface="Red Hat Text" panose="02010303040201060303" pitchFamily="2" charset="0"/>
              </a:rPr>
              <a:t> </a:t>
            </a:r>
            <a:r>
              <a:rPr lang="en-US" altLang="zh-CN" sz="2600" dirty="0">
                <a:solidFill>
                  <a:schemeClr val="tx1">
                    <a:lumMod val="90000"/>
                    <a:lumOff val="10000"/>
                  </a:schemeClr>
                </a:solidFill>
                <a:latin typeface="Red Hat Text" panose="02010303040201060303" pitchFamily="2" charset="0"/>
              </a:rPr>
              <a:t>n=252(from</a:t>
            </a:r>
            <a:r>
              <a:rPr lang="zh-CN" altLang="en-US" sz="2600" dirty="0">
                <a:solidFill>
                  <a:schemeClr val="tx1">
                    <a:lumMod val="90000"/>
                    <a:lumOff val="10000"/>
                  </a:schemeClr>
                </a:solidFill>
                <a:latin typeface="Red Hat Text" panose="02010303040201060303" pitchFamily="2" charset="0"/>
              </a:rPr>
              <a:t> </a:t>
            </a:r>
            <a:r>
              <a:rPr lang="en-US" altLang="zh-CN" sz="2600" dirty="0">
                <a:solidFill>
                  <a:schemeClr val="tx1">
                    <a:lumMod val="90000"/>
                    <a:lumOff val="10000"/>
                  </a:schemeClr>
                </a:solidFill>
                <a:latin typeface="Red Hat Text" panose="02010303040201060303" pitchFamily="2" charset="0"/>
              </a:rPr>
              <a:t>n=252)</a:t>
            </a:r>
            <a:r>
              <a:rPr lang="zh-CN" altLang="en-US" sz="2600" dirty="0">
                <a:solidFill>
                  <a:schemeClr val="tx1">
                    <a:lumMod val="90000"/>
                    <a:lumOff val="10000"/>
                  </a:schemeClr>
                </a:solidFill>
                <a:latin typeface="Red Hat Text" panose="02010303040201060303" pitchFamily="2" charset="0"/>
              </a:rPr>
              <a:t> </a:t>
            </a:r>
            <a:r>
              <a:rPr lang="en-US" altLang="zh-CN" sz="2600" dirty="0">
                <a:solidFill>
                  <a:schemeClr val="tx1">
                    <a:lumMod val="90000"/>
                    <a:lumOff val="10000"/>
                  </a:schemeClr>
                </a:solidFill>
                <a:latin typeface="Red Hat Text" panose="02010303040201060303" pitchFamily="2" charset="0"/>
              </a:rPr>
              <a:t>with</a:t>
            </a:r>
            <a:r>
              <a:rPr lang="zh-CN" altLang="en-US" sz="2600" dirty="0">
                <a:solidFill>
                  <a:schemeClr val="tx1">
                    <a:lumMod val="90000"/>
                    <a:lumOff val="10000"/>
                  </a:schemeClr>
                </a:solidFill>
                <a:latin typeface="Red Hat Text" panose="02010303040201060303" pitchFamily="2" charset="0"/>
              </a:rPr>
              <a:t> </a:t>
            </a:r>
            <a:r>
              <a:rPr lang="en-US" altLang="zh-CN" sz="2600" dirty="0">
                <a:solidFill>
                  <a:schemeClr val="tx1">
                    <a:lumMod val="90000"/>
                    <a:lumOff val="10000"/>
                  </a:schemeClr>
                </a:solidFill>
                <a:latin typeface="Red Hat Text" panose="02010303040201060303" pitchFamily="2" charset="0"/>
              </a:rPr>
              <a:t>p</a:t>
            </a:r>
            <a:r>
              <a:rPr lang="zh-CN" altLang="en-US" sz="2600" dirty="0">
                <a:solidFill>
                  <a:schemeClr val="tx1">
                    <a:lumMod val="90000"/>
                    <a:lumOff val="10000"/>
                  </a:schemeClr>
                </a:solidFill>
                <a:latin typeface="Red Hat Text" panose="02010303040201060303" pitchFamily="2" charset="0"/>
              </a:rPr>
              <a:t> </a:t>
            </a:r>
            <a:r>
              <a:rPr lang="en-US" altLang="zh-CN" sz="2600" dirty="0">
                <a:solidFill>
                  <a:schemeClr val="tx1">
                    <a:lumMod val="90000"/>
                    <a:lumOff val="10000"/>
                  </a:schemeClr>
                </a:solidFill>
                <a:latin typeface="Red Hat Text" panose="02010303040201060303" pitchFamily="2" charset="0"/>
              </a:rPr>
              <a:t>=</a:t>
            </a:r>
            <a:r>
              <a:rPr lang="zh-CN" altLang="en-US" sz="2600" dirty="0">
                <a:solidFill>
                  <a:schemeClr val="tx1">
                    <a:lumMod val="90000"/>
                    <a:lumOff val="10000"/>
                  </a:schemeClr>
                </a:solidFill>
                <a:latin typeface="Red Hat Text" panose="02010303040201060303" pitchFamily="2" charset="0"/>
              </a:rPr>
              <a:t> </a:t>
            </a:r>
            <a:r>
              <a:rPr lang="en-US" altLang="zh-CN" sz="2600" dirty="0">
                <a:solidFill>
                  <a:schemeClr val="tx1">
                    <a:lumMod val="90000"/>
                    <a:lumOff val="10000"/>
                  </a:schemeClr>
                </a:solidFill>
                <a:latin typeface="Red Hat Text" panose="02010303040201060303" pitchFamily="2" charset="0"/>
              </a:rPr>
              <a:t>14</a:t>
            </a:r>
            <a:r>
              <a:rPr lang="zh-CN" altLang="en-US" sz="2600" dirty="0">
                <a:solidFill>
                  <a:schemeClr val="tx1">
                    <a:lumMod val="90000"/>
                    <a:lumOff val="10000"/>
                  </a:schemeClr>
                </a:solidFill>
                <a:latin typeface="Red Hat Text" panose="02010303040201060303" pitchFamily="2" charset="0"/>
              </a:rPr>
              <a:t> </a:t>
            </a:r>
            <a:r>
              <a:rPr lang="en-US" altLang="zh-CN" sz="2600" dirty="0">
                <a:solidFill>
                  <a:schemeClr val="tx1">
                    <a:lumMod val="90000"/>
                    <a:lumOff val="10000"/>
                  </a:schemeClr>
                </a:solidFill>
                <a:latin typeface="Red Hat Text" panose="02010303040201060303" pitchFamily="2" charset="0"/>
              </a:rPr>
              <a:t>predictors</a:t>
            </a:r>
            <a:endParaRPr lang="zh-CN" altLang="en-US" sz="2600" b="1" dirty="0">
              <a:solidFill>
                <a:schemeClr val="tx1">
                  <a:lumMod val="90000"/>
                  <a:lumOff val="10000"/>
                </a:schemeClr>
              </a:solidFill>
              <a:latin typeface="Red Hat Text" panose="02010303040201060303" pitchFamily="2" charset="0"/>
            </a:endParaRPr>
          </a:p>
        </p:txBody>
      </p:sp>
      <p:graphicFrame>
        <p:nvGraphicFramePr>
          <p:cNvPr id="7" name="表格 9">
            <a:extLst>
              <a:ext uri="{FF2B5EF4-FFF2-40B4-BE49-F238E27FC236}">
                <a16:creationId xmlns:a16="http://schemas.microsoft.com/office/drawing/2014/main" id="{7184D3BC-5444-703D-A091-BE6ABCD6812C}"/>
              </a:ext>
            </a:extLst>
          </p:cNvPr>
          <p:cNvGraphicFramePr>
            <a:graphicFrameLocks noGrp="1"/>
          </p:cNvGraphicFramePr>
          <p:nvPr/>
        </p:nvGraphicFramePr>
        <p:xfrm>
          <a:off x="247648" y="2451171"/>
          <a:ext cx="11696704" cy="629920"/>
        </p:xfrm>
        <a:graphic>
          <a:graphicData uri="http://schemas.openxmlformats.org/drawingml/2006/table">
            <a:tbl>
              <a:tblPr firstRow="1" bandRow="1">
                <a:tableStyleId>{5C22544A-7EE6-4342-B048-85BDC9FD1C3A}</a:tableStyleId>
              </a:tblPr>
              <a:tblGrid>
                <a:gridCol w="536123">
                  <a:extLst>
                    <a:ext uri="{9D8B030D-6E8A-4147-A177-3AD203B41FA5}">
                      <a16:colId xmlns:a16="http://schemas.microsoft.com/office/drawing/2014/main" val="3354008155"/>
                    </a:ext>
                  </a:extLst>
                </a:gridCol>
                <a:gridCol w="925965">
                  <a:extLst>
                    <a:ext uri="{9D8B030D-6E8A-4147-A177-3AD203B41FA5}">
                      <a16:colId xmlns:a16="http://schemas.microsoft.com/office/drawing/2014/main" val="3566900040"/>
                    </a:ext>
                  </a:extLst>
                </a:gridCol>
                <a:gridCol w="478293">
                  <a:extLst>
                    <a:ext uri="{9D8B030D-6E8A-4147-A177-3AD203B41FA5}">
                      <a16:colId xmlns:a16="http://schemas.microsoft.com/office/drawing/2014/main" val="1847913024"/>
                    </a:ext>
                  </a:extLst>
                </a:gridCol>
                <a:gridCol w="751114">
                  <a:extLst>
                    <a:ext uri="{9D8B030D-6E8A-4147-A177-3AD203B41FA5}">
                      <a16:colId xmlns:a16="http://schemas.microsoft.com/office/drawing/2014/main" val="1367409123"/>
                    </a:ext>
                  </a:extLst>
                </a:gridCol>
                <a:gridCol w="767443">
                  <a:extLst>
                    <a:ext uri="{9D8B030D-6E8A-4147-A177-3AD203B41FA5}">
                      <a16:colId xmlns:a16="http://schemas.microsoft.com/office/drawing/2014/main" val="905207922"/>
                    </a:ext>
                  </a:extLst>
                </a:gridCol>
                <a:gridCol w="927326">
                  <a:extLst>
                    <a:ext uri="{9D8B030D-6E8A-4147-A177-3AD203B41FA5}">
                      <a16:colId xmlns:a16="http://schemas.microsoft.com/office/drawing/2014/main" val="1871528437"/>
                    </a:ext>
                  </a:extLst>
                </a:gridCol>
                <a:gridCol w="731044">
                  <a:extLst>
                    <a:ext uri="{9D8B030D-6E8A-4147-A177-3AD203B41FA5}">
                      <a16:colId xmlns:a16="http://schemas.microsoft.com/office/drawing/2014/main" val="1305064170"/>
                    </a:ext>
                  </a:extLst>
                </a:gridCol>
                <a:gridCol w="731044">
                  <a:extLst>
                    <a:ext uri="{9D8B030D-6E8A-4147-A177-3AD203B41FA5}">
                      <a16:colId xmlns:a16="http://schemas.microsoft.com/office/drawing/2014/main" val="1810883964"/>
                    </a:ext>
                  </a:extLst>
                </a:gridCol>
                <a:gridCol w="876300">
                  <a:extLst>
                    <a:ext uri="{9D8B030D-6E8A-4147-A177-3AD203B41FA5}">
                      <a16:colId xmlns:a16="http://schemas.microsoft.com/office/drawing/2014/main" val="2547379505"/>
                    </a:ext>
                  </a:extLst>
                </a:gridCol>
                <a:gridCol w="589643">
                  <a:extLst>
                    <a:ext uri="{9D8B030D-6E8A-4147-A177-3AD203B41FA5}">
                      <a16:colId xmlns:a16="http://schemas.microsoft.com/office/drawing/2014/main" val="1045825487"/>
                    </a:ext>
                  </a:extLst>
                </a:gridCol>
                <a:gridCol w="727189">
                  <a:extLst>
                    <a:ext uri="{9D8B030D-6E8A-4147-A177-3AD203B41FA5}">
                      <a16:colId xmlns:a16="http://schemas.microsoft.com/office/drawing/2014/main" val="1710175746"/>
                    </a:ext>
                  </a:extLst>
                </a:gridCol>
                <a:gridCol w="577282">
                  <a:extLst>
                    <a:ext uri="{9D8B030D-6E8A-4147-A177-3AD203B41FA5}">
                      <a16:colId xmlns:a16="http://schemas.microsoft.com/office/drawing/2014/main" val="3841670391"/>
                    </a:ext>
                  </a:extLst>
                </a:gridCol>
                <a:gridCol w="702129">
                  <a:extLst>
                    <a:ext uri="{9D8B030D-6E8A-4147-A177-3AD203B41FA5}">
                      <a16:colId xmlns:a16="http://schemas.microsoft.com/office/drawing/2014/main" val="421971012"/>
                    </a:ext>
                  </a:extLst>
                </a:gridCol>
                <a:gridCol w="685800">
                  <a:extLst>
                    <a:ext uri="{9D8B030D-6E8A-4147-A177-3AD203B41FA5}">
                      <a16:colId xmlns:a16="http://schemas.microsoft.com/office/drawing/2014/main" val="3676708077"/>
                    </a:ext>
                  </a:extLst>
                </a:gridCol>
                <a:gridCol w="958965">
                  <a:extLst>
                    <a:ext uri="{9D8B030D-6E8A-4147-A177-3AD203B41FA5}">
                      <a16:colId xmlns:a16="http://schemas.microsoft.com/office/drawing/2014/main" val="1989321151"/>
                    </a:ext>
                  </a:extLst>
                </a:gridCol>
                <a:gridCol w="731044">
                  <a:extLst>
                    <a:ext uri="{9D8B030D-6E8A-4147-A177-3AD203B41FA5}">
                      <a16:colId xmlns:a16="http://schemas.microsoft.com/office/drawing/2014/main" val="4171793219"/>
                    </a:ext>
                  </a:extLst>
                </a:gridCol>
              </a:tblGrid>
              <a:tr h="252839">
                <a:tc>
                  <a:txBody>
                    <a:bodyPr/>
                    <a:lstStyle/>
                    <a:p>
                      <a:pPr algn="ctr"/>
                      <a:r>
                        <a:rPr lang="en-US" altLang="zh-CN" sz="1200" dirty="0">
                          <a:effectLst/>
                          <a:latin typeface="Helvetica" pitchFamily="2" charset="0"/>
                        </a:rPr>
                        <a:t>IDNO</a:t>
                      </a:r>
                      <a:endParaRPr lang="zh-CN" altLang="en-US" sz="1200" dirty="0">
                        <a:effectLst/>
                        <a:latin typeface="Helvetica" pitchFamily="2" charset="0"/>
                      </a:endParaRPr>
                    </a:p>
                  </a:txBody>
                  <a:tcPr marL="38100" marR="38100" marT="38100" marB="38100" anchor="ctr"/>
                </a:tc>
                <a:tc>
                  <a:txBody>
                    <a:bodyPr/>
                    <a:lstStyle/>
                    <a:p>
                      <a:pPr algn="ctr"/>
                      <a:r>
                        <a:rPr lang="en-US" sz="1200" dirty="0">
                          <a:solidFill>
                            <a:srgbClr val="000000"/>
                          </a:solidFill>
                          <a:effectLst/>
                          <a:latin typeface="Helvetica Neue" panose="02000503000000020004" pitchFamily="2" charset="0"/>
                        </a:rPr>
                        <a:t>BODYFAT</a:t>
                      </a:r>
                      <a:endParaRPr lang="en-US" sz="1200" dirty="0">
                        <a:effectLst/>
                      </a:endParaRPr>
                    </a:p>
                  </a:txBody>
                  <a:tcPr marL="38100" marR="38100" marT="38100" marB="38100" anchor="ctr"/>
                </a:tc>
                <a:tc>
                  <a:txBody>
                    <a:bodyPr/>
                    <a:lstStyle/>
                    <a:p>
                      <a:pPr algn="ctr"/>
                      <a:r>
                        <a:rPr lang="en-US" sz="1200" dirty="0">
                          <a:solidFill>
                            <a:srgbClr val="000000"/>
                          </a:solidFill>
                          <a:effectLst/>
                          <a:latin typeface="Helvetica Neue" panose="02000503000000020004" pitchFamily="2" charset="0"/>
                        </a:rPr>
                        <a:t>AGE</a:t>
                      </a:r>
                      <a:endParaRPr lang="en-US" sz="1200" dirty="0">
                        <a:effectLst/>
                      </a:endParaRPr>
                    </a:p>
                  </a:txBody>
                  <a:tcPr marL="38100" marR="38100" marT="38100" marB="38100" anchor="ctr"/>
                </a:tc>
                <a:tc>
                  <a:txBody>
                    <a:bodyPr/>
                    <a:lstStyle/>
                    <a:p>
                      <a:pPr algn="ctr"/>
                      <a:r>
                        <a:rPr lang="en-US" sz="1200" dirty="0">
                          <a:solidFill>
                            <a:srgbClr val="000000"/>
                          </a:solidFill>
                          <a:effectLst/>
                          <a:latin typeface="Helvetica Neue" panose="02000503000000020004" pitchFamily="2" charset="0"/>
                        </a:rPr>
                        <a:t>WEIGHT</a:t>
                      </a:r>
                      <a:endParaRPr lang="en-US" sz="1200" dirty="0">
                        <a:effectLst/>
                      </a:endParaRPr>
                    </a:p>
                  </a:txBody>
                  <a:tcPr marL="38100" marR="38100" marT="38100" marB="38100" anchor="ctr"/>
                </a:tc>
                <a:tc>
                  <a:txBody>
                    <a:bodyPr/>
                    <a:lstStyle/>
                    <a:p>
                      <a:pPr algn="ctr"/>
                      <a:r>
                        <a:rPr lang="en-US" sz="1200" dirty="0">
                          <a:solidFill>
                            <a:srgbClr val="000000"/>
                          </a:solidFill>
                          <a:effectLst/>
                          <a:latin typeface="Helvetica Neue" panose="02000503000000020004" pitchFamily="2" charset="0"/>
                        </a:rPr>
                        <a:t>HEIGHT</a:t>
                      </a:r>
                      <a:endParaRPr lang="en-US" sz="1200" dirty="0">
                        <a:effectLst/>
                      </a:endParaRPr>
                    </a:p>
                  </a:txBody>
                  <a:tcPr marL="38100" marR="38100" marT="38100" marB="38100" anchor="ctr"/>
                </a:tc>
                <a:tc>
                  <a:txBody>
                    <a:bodyPr/>
                    <a:lstStyle/>
                    <a:p>
                      <a:pPr algn="ctr"/>
                      <a:r>
                        <a:rPr lang="en-US" sz="1200" dirty="0">
                          <a:solidFill>
                            <a:srgbClr val="000000"/>
                          </a:solidFill>
                          <a:effectLst/>
                          <a:latin typeface="Helvetica Neue" panose="02000503000000020004" pitchFamily="2" charset="0"/>
                        </a:rPr>
                        <a:t>ADIPOSITY</a:t>
                      </a:r>
                      <a:endParaRPr lang="en-US" sz="1200" dirty="0">
                        <a:effectLst/>
                      </a:endParaRPr>
                    </a:p>
                  </a:txBody>
                  <a:tcPr marL="38100" marR="38100" marT="38100" marB="38100" anchor="ctr"/>
                </a:tc>
                <a:tc>
                  <a:txBody>
                    <a:bodyPr/>
                    <a:lstStyle/>
                    <a:p>
                      <a:pPr algn="ctr"/>
                      <a:r>
                        <a:rPr lang="en-US" sz="1200" dirty="0">
                          <a:solidFill>
                            <a:srgbClr val="000000"/>
                          </a:solidFill>
                          <a:effectLst/>
                          <a:latin typeface="Helvetica Neue" panose="02000503000000020004" pitchFamily="2" charset="0"/>
                        </a:rPr>
                        <a:t>NECK</a:t>
                      </a:r>
                      <a:endParaRPr lang="en-US" sz="1200" dirty="0">
                        <a:effectLst/>
                      </a:endParaRPr>
                    </a:p>
                  </a:txBody>
                  <a:tcPr marL="38100" marR="38100" marT="38100" marB="38100" anchor="ctr"/>
                </a:tc>
                <a:tc>
                  <a:txBody>
                    <a:bodyPr/>
                    <a:lstStyle/>
                    <a:p>
                      <a:pPr algn="ctr"/>
                      <a:r>
                        <a:rPr lang="en-US" sz="1200" dirty="0">
                          <a:solidFill>
                            <a:srgbClr val="000000"/>
                          </a:solidFill>
                          <a:effectLst/>
                          <a:latin typeface="Helvetica Neue" panose="02000503000000020004" pitchFamily="2" charset="0"/>
                        </a:rPr>
                        <a:t>CHEST</a:t>
                      </a:r>
                      <a:endParaRPr lang="en-US" sz="1200" dirty="0">
                        <a:effectLst/>
                      </a:endParaRPr>
                    </a:p>
                  </a:txBody>
                  <a:tcPr marL="38100" marR="38100" marT="38100" marB="38100" anchor="ctr"/>
                </a:tc>
                <a:tc>
                  <a:txBody>
                    <a:bodyPr/>
                    <a:lstStyle/>
                    <a:p>
                      <a:pPr algn="ctr"/>
                      <a:r>
                        <a:rPr lang="en-US" sz="1200" dirty="0">
                          <a:solidFill>
                            <a:srgbClr val="000000"/>
                          </a:solidFill>
                          <a:effectLst/>
                          <a:latin typeface="Helvetica Neue" panose="02000503000000020004" pitchFamily="2" charset="0"/>
                        </a:rPr>
                        <a:t>ABDOMEN</a:t>
                      </a:r>
                      <a:endParaRPr lang="en-US" sz="1200" dirty="0">
                        <a:effectLst/>
                      </a:endParaRPr>
                    </a:p>
                  </a:txBody>
                  <a:tcPr marL="38100" marR="38100" marT="38100" marB="38100" anchor="ctr"/>
                </a:tc>
                <a:tc>
                  <a:txBody>
                    <a:bodyPr/>
                    <a:lstStyle/>
                    <a:p>
                      <a:pPr algn="ctr"/>
                      <a:r>
                        <a:rPr lang="en-US" sz="1200" dirty="0">
                          <a:solidFill>
                            <a:srgbClr val="000000"/>
                          </a:solidFill>
                          <a:effectLst/>
                          <a:latin typeface="Helvetica Neue" panose="02000503000000020004" pitchFamily="2" charset="0"/>
                        </a:rPr>
                        <a:t>HIP</a:t>
                      </a:r>
                      <a:endParaRPr lang="en-US" sz="1200" dirty="0">
                        <a:effectLst/>
                      </a:endParaRPr>
                    </a:p>
                  </a:txBody>
                  <a:tcPr marL="38100" marR="38100" marT="38100" marB="38100" anchor="ctr"/>
                </a:tc>
                <a:tc>
                  <a:txBody>
                    <a:bodyPr/>
                    <a:lstStyle/>
                    <a:p>
                      <a:pPr algn="ctr"/>
                      <a:r>
                        <a:rPr lang="en-US" sz="1200" dirty="0">
                          <a:solidFill>
                            <a:srgbClr val="000000"/>
                          </a:solidFill>
                          <a:effectLst/>
                          <a:latin typeface="Helvetica Neue" panose="02000503000000020004" pitchFamily="2" charset="0"/>
                        </a:rPr>
                        <a:t>THIGH</a:t>
                      </a:r>
                      <a:endParaRPr lang="en-US" sz="1200" dirty="0">
                        <a:effectLst/>
                      </a:endParaRPr>
                    </a:p>
                  </a:txBody>
                  <a:tcPr marL="38100" marR="38100" marT="38100" marB="38100" anchor="ctr"/>
                </a:tc>
                <a:tc>
                  <a:txBody>
                    <a:bodyPr/>
                    <a:lstStyle/>
                    <a:p>
                      <a:pPr algn="ctr"/>
                      <a:r>
                        <a:rPr lang="en-US" sz="1200" dirty="0">
                          <a:solidFill>
                            <a:srgbClr val="000000"/>
                          </a:solidFill>
                          <a:effectLst/>
                          <a:latin typeface="Helvetica Neue" panose="02000503000000020004" pitchFamily="2" charset="0"/>
                        </a:rPr>
                        <a:t>KNEE</a:t>
                      </a:r>
                      <a:endParaRPr lang="en-US" sz="1200" dirty="0">
                        <a:effectLst/>
                      </a:endParaRPr>
                    </a:p>
                  </a:txBody>
                  <a:tcPr marL="38100" marR="38100" marT="38100" marB="38100" anchor="ctr"/>
                </a:tc>
                <a:tc>
                  <a:txBody>
                    <a:bodyPr/>
                    <a:lstStyle/>
                    <a:p>
                      <a:pPr algn="ctr"/>
                      <a:r>
                        <a:rPr lang="en-US" sz="1200" dirty="0">
                          <a:solidFill>
                            <a:srgbClr val="000000"/>
                          </a:solidFill>
                          <a:effectLst/>
                          <a:latin typeface="Helvetica Neue" panose="02000503000000020004" pitchFamily="2" charset="0"/>
                        </a:rPr>
                        <a:t>ANKLE</a:t>
                      </a:r>
                      <a:endParaRPr lang="en-US" sz="1200" dirty="0">
                        <a:effectLst/>
                      </a:endParaRPr>
                    </a:p>
                  </a:txBody>
                  <a:tcPr marL="38100" marR="38100" marT="38100" marB="38100" anchor="ctr"/>
                </a:tc>
                <a:tc>
                  <a:txBody>
                    <a:bodyPr/>
                    <a:lstStyle/>
                    <a:p>
                      <a:pPr algn="ctr"/>
                      <a:r>
                        <a:rPr lang="en-US" sz="1200" dirty="0">
                          <a:solidFill>
                            <a:srgbClr val="000000"/>
                          </a:solidFill>
                          <a:effectLst/>
                          <a:latin typeface="Helvetica Neue" panose="02000503000000020004" pitchFamily="2" charset="0"/>
                        </a:rPr>
                        <a:t>BICEPS</a:t>
                      </a:r>
                      <a:endParaRPr lang="en-US" sz="1200" dirty="0">
                        <a:effectLst/>
                      </a:endParaRPr>
                    </a:p>
                  </a:txBody>
                  <a:tcPr marL="38100" marR="38100" marT="38100" marB="38100" anchor="ctr"/>
                </a:tc>
                <a:tc>
                  <a:txBody>
                    <a:bodyPr/>
                    <a:lstStyle/>
                    <a:p>
                      <a:pPr algn="ctr"/>
                      <a:r>
                        <a:rPr lang="en-US" sz="1200" dirty="0">
                          <a:solidFill>
                            <a:srgbClr val="000000"/>
                          </a:solidFill>
                          <a:effectLst/>
                          <a:latin typeface="Helvetica Neue" panose="02000503000000020004" pitchFamily="2" charset="0"/>
                        </a:rPr>
                        <a:t>FOREARM</a:t>
                      </a:r>
                      <a:endParaRPr lang="en-US" sz="1200" dirty="0">
                        <a:effectLst/>
                      </a:endParaRPr>
                    </a:p>
                  </a:txBody>
                  <a:tcPr marL="38100" marR="38100" marT="38100" marB="38100" anchor="ctr"/>
                </a:tc>
                <a:tc>
                  <a:txBody>
                    <a:bodyPr/>
                    <a:lstStyle/>
                    <a:p>
                      <a:pPr algn="ctr"/>
                      <a:r>
                        <a:rPr lang="en-US" sz="1200" dirty="0">
                          <a:solidFill>
                            <a:srgbClr val="000000"/>
                          </a:solidFill>
                          <a:effectLst/>
                          <a:latin typeface="Helvetica Neue" panose="02000503000000020004" pitchFamily="2" charset="0"/>
                        </a:rPr>
                        <a:t>WRIST</a:t>
                      </a:r>
                      <a:endParaRPr lang="en-US" sz="1200" dirty="0">
                        <a:effectLst/>
                      </a:endParaRPr>
                    </a:p>
                  </a:txBody>
                  <a:tcPr marL="38100" marR="38100" marT="38100" marB="38100" anchor="ctr"/>
                </a:tc>
                <a:extLst>
                  <a:ext uri="{0D108BD9-81ED-4DB2-BD59-A6C34878D82A}">
                    <a16:rowId xmlns:a16="http://schemas.microsoft.com/office/drawing/2014/main" val="1427864738"/>
                  </a:ext>
                </a:extLst>
              </a:tr>
              <a:tr h="370840">
                <a:tc>
                  <a:txBody>
                    <a:bodyPr/>
                    <a:lstStyle/>
                    <a:p>
                      <a:pPr algn="ctr"/>
                      <a:r>
                        <a:rPr lang="en-US" altLang="zh-CN" sz="1600" b="0" dirty="0">
                          <a:solidFill>
                            <a:srgbClr val="000000"/>
                          </a:solidFill>
                          <a:effectLst/>
                          <a:latin typeface="Helvetica Neue" panose="02000503000000020004" pitchFamily="2" charset="0"/>
                        </a:rPr>
                        <a:t>31</a:t>
                      </a:r>
                      <a:endParaRPr lang="zh-CN" altLang="en-US" sz="1600" b="0" dirty="0">
                        <a:effectLst/>
                      </a:endParaRPr>
                    </a:p>
                  </a:txBody>
                  <a:tcPr marL="38100" marR="38100" marT="38100" marB="38100"/>
                </a:tc>
                <a:tc>
                  <a:txBody>
                    <a:bodyPr/>
                    <a:lstStyle/>
                    <a:p>
                      <a:pPr algn="ctr"/>
                      <a:r>
                        <a:rPr lang="en-US" altLang="zh-CN" sz="1600" b="0" dirty="0">
                          <a:solidFill>
                            <a:srgbClr val="000000"/>
                          </a:solidFill>
                          <a:effectLst/>
                          <a:latin typeface="Helvetica Neue" panose="02000503000000020004" pitchFamily="2" charset="0"/>
                        </a:rPr>
                        <a:t>12.3</a:t>
                      </a:r>
                      <a:endParaRPr lang="zh-CN" altLang="en-US" sz="1600" b="0" dirty="0">
                        <a:effectLst/>
                      </a:endParaRPr>
                    </a:p>
                  </a:txBody>
                  <a:tcPr marL="38100" marR="38100" marT="38100" marB="38100"/>
                </a:tc>
                <a:tc>
                  <a:txBody>
                    <a:bodyPr/>
                    <a:lstStyle/>
                    <a:p>
                      <a:pPr algn="ctr"/>
                      <a:r>
                        <a:rPr lang="en-US" altLang="zh-CN" sz="1600" b="0">
                          <a:solidFill>
                            <a:srgbClr val="000000"/>
                          </a:solidFill>
                          <a:effectLst/>
                          <a:latin typeface="Helvetica Neue" panose="02000503000000020004" pitchFamily="2" charset="0"/>
                        </a:rPr>
                        <a:t>32</a:t>
                      </a:r>
                      <a:endParaRPr lang="zh-CN" altLang="en-US" sz="1600" b="0">
                        <a:effectLst/>
                      </a:endParaRPr>
                    </a:p>
                  </a:txBody>
                  <a:tcPr marL="38100" marR="38100" marT="38100" marB="38100"/>
                </a:tc>
                <a:tc>
                  <a:txBody>
                    <a:bodyPr/>
                    <a:lstStyle/>
                    <a:p>
                      <a:pPr algn="ctr"/>
                      <a:r>
                        <a:rPr lang="en-US" altLang="zh-CN" sz="1600" b="0">
                          <a:solidFill>
                            <a:srgbClr val="000000"/>
                          </a:solidFill>
                          <a:effectLst/>
                          <a:latin typeface="Helvetica Neue" panose="02000503000000020004" pitchFamily="2" charset="0"/>
                        </a:rPr>
                        <a:t>182</a:t>
                      </a:r>
                      <a:endParaRPr lang="zh-CN" altLang="en-US" sz="1600" b="0">
                        <a:effectLst/>
                      </a:endParaRPr>
                    </a:p>
                  </a:txBody>
                  <a:tcPr marL="38100" marR="38100" marT="38100" marB="38100"/>
                </a:tc>
                <a:tc>
                  <a:txBody>
                    <a:bodyPr/>
                    <a:lstStyle/>
                    <a:p>
                      <a:pPr algn="ctr"/>
                      <a:r>
                        <a:rPr lang="en-US" altLang="zh-CN" sz="1600" b="0">
                          <a:solidFill>
                            <a:srgbClr val="000000"/>
                          </a:solidFill>
                          <a:effectLst/>
                          <a:latin typeface="Helvetica Neue" panose="02000503000000020004" pitchFamily="2" charset="0"/>
                        </a:rPr>
                        <a:t>73.75</a:t>
                      </a:r>
                      <a:endParaRPr lang="zh-CN" altLang="en-US" sz="1600" b="0">
                        <a:effectLst/>
                      </a:endParaRPr>
                    </a:p>
                  </a:txBody>
                  <a:tcPr marL="38100" marR="38100" marT="38100" marB="38100"/>
                </a:tc>
                <a:tc>
                  <a:txBody>
                    <a:bodyPr/>
                    <a:lstStyle/>
                    <a:p>
                      <a:pPr algn="ctr"/>
                      <a:r>
                        <a:rPr lang="en-US" altLang="zh-CN" sz="1600" b="0">
                          <a:solidFill>
                            <a:srgbClr val="000000"/>
                          </a:solidFill>
                          <a:effectLst/>
                          <a:latin typeface="Helvetica Neue" panose="02000503000000020004" pitchFamily="2" charset="0"/>
                        </a:rPr>
                        <a:t>23.6</a:t>
                      </a:r>
                      <a:endParaRPr lang="zh-CN" altLang="en-US" sz="1600" b="0">
                        <a:effectLst/>
                      </a:endParaRPr>
                    </a:p>
                  </a:txBody>
                  <a:tcPr marL="38100" marR="38100" marT="38100" marB="38100"/>
                </a:tc>
                <a:tc>
                  <a:txBody>
                    <a:bodyPr/>
                    <a:lstStyle/>
                    <a:p>
                      <a:pPr algn="ctr"/>
                      <a:r>
                        <a:rPr lang="en-US" altLang="zh-CN" sz="1600" b="0">
                          <a:solidFill>
                            <a:srgbClr val="000000"/>
                          </a:solidFill>
                          <a:effectLst/>
                          <a:latin typeface="Helvetica Neue" panose="02000503000000020004" pitchFamily="2" charset="0"/>
                        </a:rPr>
                        <a:t>38.7</a:t>
                      </a:r>
                      <a:endParaRPr lang="zh-CN" altLang="en-US" sz="1600" b="0">
                        <a:effectLst/>
                      </a:endParaRPr>
                    </a:p>
                  </a:txBody>
                  <a:tcPr marL="38100" marR="38100" marT="38100" marB="38100"/>
                </a:tc>
                <a:tc>
                  <a:txBody>
                    <a:bodyPr/>
                    <a:lstStyle/>
                    <a:p>
                      <a:pPr algn="ctr"/>
                      <a:r>
                        <a:rPr lang="en-US" altLang="zh-CN" sz="1600" b="0">
                          <a:solidFill>
                            <a:srgbClr val="000000"/>
                          </a:solidFill>
                          <a:effectLst/>
                          <a:latin typeface="Helvetica Neue" panose="02000503000000020004" pitchFamily="2" charset="0"/>
                        </a:rPr>
                        <a:t>100.5</a:t>
                      </a:r>
                      <a:endParaRPr lang="zh-CN" altLang="en-US" sz="1600" b="0">
                        <a:effectLst/>
                      </a:endParaRPr>
                    </a:p>
                  </a:txBody>
                  <a:tcPr marL="38100" marR="38100" marT="38100" marB="38100"/>
                </a:tc>
                <a:tc>
                  <a:txBody>
                    <a:bodyPr/>
                    <a:lstStyle/>
                    <a:p>
                      <a:pPr algn="ctr"/>
                      <a:r>
                        <a:rPr lang="en-US" altLang="zh-CN" sz="1600" b="0">
                          <a:solidFill>
                            <a:srgbClr val="000000"/>
                          </a:solidFill>
                          <a:effectLst/>
                          <a:latin typeface="Helvetica Neue" panose="02000503000000020004" pitchFamily="2" charset="0"/>
                        </a:rPr>
                        <a:t>88.7</a:t>
                      </a:r>
                      <a:endParaRPr lang="zh-CN" altLang="en-US" sz="1600" b="0">
                        <a:effectLst/>
                      </a:endParaRPr>
                    </a:p>
                  </a:txBody>
                  <a:tcPr marL="38100" marR="38100" marT="38100" marB="38100"/>
                </a:tc>
                <a:tc>
                  <a:txBody>
                    <a:bodyPr/>
                    <a:lstStyle/>
                    <a:p>
                      <a:pPr algn="ctr"/>
                      <a:r>
                        <a:rPr lang="en-US" altLang="zh-CN" sz="1600" b="0">
                          <a:solidFill>
                            <a:srgbClr val="000000"/>
                          </a:solidFill>
                          <a:effectLst/>
                          <a:latin typeface="Helvetica Neue" panose="02000503000000020004" pitchFamily="2" charset="0"/>
                        </a:rPr>
                        <a:t>99.8</a:t>
                      </a:r>
                      <a:endParaRPr lang="zh-CN" altLang="en-US" sz="1600" b="0">
                        <a:effectLst/>
                      </a:endParaRPr>
                    </a:p>
                  </a:txBody>
                  <a:tcPr marL="38100" marR="38100" marT="38100" marB="38100"/>
                </a:tc>
                <a:tc>
                  <a:txBody>
                    <a:bodyPr/>
                    <a:lstStyle/>
                    <a:p>
                      <a:pPr algn="ctr"/>
                      <a:r>
                        <a:rPr lang="en-US" altLang="zh-CN" sz="1600" b="0" dirty="0">
                          <a:solidFill>
                            <a:srgbClr val="000000"/>
                          </a:solidFill>
                          <a:effectLst/>
                          <a:latin typeface="Helvetica Neue" panose="02000503000000020004" pitchFamily="2" charset="0"/>
                        </a:rPr>
                        <a:t>57.5</a:t>
                      </a:r>
                      <a:endParaRPr lang="zh-CN" altLang="en-US" sz="1600" b="0" dirty="0">
                        <a:effectLst/>
                      </a:endParaRPr>
                    </a:p>
                  </a:txBody>
                  <a:tcPr marL="38100" marR="38100" marT="38100" marB="38100"/>
                </a:tc>
                <a:tc>
                  <a:txBody>
                    <a:bodyPr/>
                    <a:lstStyle/>
                    <a:p>
                      <a:pPr algn="ctr"/>
                      <a:r>
                        <a:rPr lang="en-US" altLang="zh-CN" sz="1600" b="0" dirty="0">
                          <a:solidFill>
                            <a:srgbClr val="000000"/>
                          </a:solidFill>
                          <a:effectLst/>
                          <a:latin typeface="Helvetica Neue" panose="02000503000000020004" pitchFamily="2" charset="0"/>
                        </a:rPr>
                        <a:t>38.7</a:t>
                      </a:r>
                      <a:endParaRPr lang="zh-CN" altLang="en-US" sz="1600" b="0" dirty="0">
                        <a:effectLst/>
                      </a:endParaRPr>
                    </a:p>
                  </a:txBody>
                  <a:tcPr marL="38100" marR="38100" marT="38100" marB="38100"/>
                </a:tc>
                <a:tc>
                  <a:txBody>
                    <a:bodyPr/>
                    <a:lstStyle/>
                    <a:p>
                      <a:pPr algn="ctr"/>
                      <a:r>
                        <a:rPr lang="en-US" sz="1600" b="0" dirty="0">
                          <a:solidFill>
                            <a:srgbClr val="000000"/>
                          </a:solidFill>
                          <a:effectLst/>
                          <a:latin typeface="Helvetica Neue" panose="02000503000000020004" pitchFamily="2" charset="0"/>
                        </a:rPr>
                        <a:t>NA</a:t>
                      </a:r>
                      <a:endParaRPr lang="en-US" sz="1600" b="0" dirty="0">
                        <a:effectLst/>
                      </a:endParaRPr>
                    </a:p>
                  </a:txBody>
                  <a:tcPr marL="38100" marR="38100" marT="38100" marB="38100"/>
                </a:tc>
                <a:tc>
                  <a:txBody>
                    <a:bodyPr/>
                    <a:lstStyle/>
                    <a:p>
                      <a:pPr algn="ctr"/>
                      <a:r>
                        <a:rPr lang="en-US" altLang="zh-CN" sz="1600" b="0">
                          <a:solidFill>
                            <a:srgbClr val="000000"/>
                          </a:solidFill>
                          <a:effectLst/>
                          <a:latin typeface="Helvetica Neue" panose="02000503000000020004" pitchFamily="2" charset="0"/>
                        </a:rPr>
                        <a:t>32.5</a:t>
                      </a:r>
                      <a:endParaRPr lang="zh-CN" altLang="en-US" sz="1600" b="0">
                        <a:effectLst/>
                      </a:endParaRPr>
                    </a:p>
                  </a:txBody>
                  <a:tcPr marL="38100" marR="38100" marT="38100" marB="38100"/>
                </a:tc>
                <a:tc>
                  <a:txBody>
                    <a:bodyPr/>
                    <a:lstStyle/>
                    <a:p>
                      <a:pPr algn="ctr"/>
                      <a:r>
                        <a:rPr lang="en-US" altLang="zh-CN" sz="1600" b="0" dirty="0">
                          <a:solidFill>
                            <a:srgbClr val="000000"/>
                          </a:solidFill>
                          <a:effectLst/>
                          <a:latin typeface="Helvetica Neue" panose="02000503000000020004" pitchFamily="2" charset="0"/>
                        </a:rPr>
                        <a:t>27.7</a:t>
                      </a:r>
                      <a:endParaRPr lang="zh-CN" altLang="en-US" sz="1600" b="0" dirty="0">
                        <a:effectLst/>
                      </a:endParaRPr>
                    </a:p>
                  </a:txBody>
                  <a:tcPr marL="38100" marR="38100" marT="38100" marB="38100"/>
                </a:tc>
                <a:tc>
                  <a:txBody>
                    <a:bodyPr/>
                    <a:lstStyle/>
                    <a:p>
                      <a:pPr algn="ctr"/>
                      <a:r>
                        <a:rPr lang="en-US" altLang="zh-CN" sz="1600" b="0" dirty="0">
                          <a:solidFill>
                            <a:srgbClr val="000000"/>
                          </a:solidFill>
                          <a:effectLst/>
                          <a:latin typeface="Helvetica Neue" panose="02000503000000020004" pitchFamily="2" charset="0"/>
                        </a:rPr>
                        <a:t>18.4</a:t>
                      </a:r>
                      <a:endParaRPr lang="zh-CN" altLang="en-US" sz="1600" b="0" dirty="0">
                        <a:effectLst/>
                      </a:endParaRPr>
                    </a:p>
                  </a:txBody>
                  <a:tcPr marL="38100" marR="38100" marT="38100" marB="38100"/>
                </a:tc>
                <a:extLst>
                  <a:ext uri="{0D108BD9-81ED-4DB2-BD59-A6C34878D82A}">
                    <a16:rowId xmlns:a16="http://schemas.microsoft.com/office/drawing/2014/main" val="2612749756"/>
                  </a:ext>
                </a:extLst>
              </a:tr>
            </a:tbl>
          </a:graphicData>
        </a:graphic>
      </p:graphicFrame>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A6C767AE-3D14-2B5C-C6DC-8DEB74DF7AD5}"/>
                  </a:ext>
                </a:extLst>
              </p:cNvPr>
              <p:cNvSpPr txBox="1"/>
              <p:nvPr/>
            </p:nvSpPr>
            <p:spPr>
              <a:xfrm>
                <a:off x="879929" y="3487764"/>
                <a:ext cx="10432142" cy="1200329"/>
              </a:xfrm>
              <a:prstGeom prst="rect">
                <a:avLst/>
              </a:prstGeom>
              <a:noFill/>
            </p:spPr>
            <p:txBody>
              <a:bodyPr wrap="square">
                <a:spAutoFit/>
              </a:bodyPr>
              <a:lstStyle/>
              <a:p>
                <a:r>
                  <a:rPr lang="en-US" altLang="zh-CN" dirty="0">
                    <a:effectLst/>
                    <a:latin typeface="Helvetica Neue" panose="02000503000000020004" pitchFamily="2" charset="0"/>
                  </a:rPr>
                  <a:t>ANKLE = 10.4099</a:t>
                </a:r>
                <a:r>
                  <a:rPr lang="zh-CN" altLang="en-US" dirty="0">
                    <a:effectLst/>
                    <a:latin typeface="Helvetica Neue" panose="02000503000000020004" pitchFamily="2" charset="0"/>
                  </a:rPr>
                  <a:t> </a:t>
                </a:r>
                <a:r>
                  <a:rPr lang="en-US" altLang="zh-CN" dirty="0">
                    <a:effectLst/>
                    <a:latin typeface="Helvetica Neue" panose="02000503000000020004" pitchFamily="2" charset="0"/>
                  </a:rPr>
                  <a:t>-</a:t>
                </a:r>
                <a:r>
                  <a:rPr lang="zh-CN" altLang="en-US" dirty="0">
                    <a:effectLst/>
                    <a:latin typeface="Helvetica Neue" panose="02000503000000020004" pitchFamily="2" charset="0"/>
                  </a:rPr>
                  <a:t> </a:t>
                </a:r>
                <a:r>
                  <a:rPr lang="en-US" altLang="zh-CN" dirty="0">
                    <a:effectLst/>
                    <a:latin typeface="Helvetica Neue" panose="02000503000000020004" pitchFamily="2" charset="0"/>
                  </a:rPr>
                  <a:t>0.0015</a:t>
                </a:r>
                <a:r>
                  <a:rPr lang="zh-CN" altLang="en-US" dirty="0">
                    <a:effectLst/>
                    <a:latin typeface="Helvetica Neue" panose="02000503000000020004" pitchFamily="2" charset="0"/>
                  </a:rPr>
                  <a:t> </a:t>
                </a:r>
                <a14:m>
                  <m:oMath xmlns:m="http://schemas.openxmlformats.org/officeDocument/2006/math">
                    <m:r>
                      <a:rPr lang="en-US" altLang="zh-CN" i="1" smtClean="0">
                        <a:effectLst/>
                        <a:latin typeface="Cambria Math" panose="02040503050406030204" pitchFamily="18" charset="0"/>
                        <a:ea typeface="Cambria Math" panose="02040503050406030204" pitchFamily="18" charset="0"/>
                      </a:rPr>
                      <m:t>×</m:t>
                    </m:r>
                    <m:r>
                      <a:rPr lang="zh-CN" altLang="en-US" b="0" i="1" smtClean="0">
                        <a:effectLst/>
                        <a:latin typeface="Cambria Math" panose="02040503050406030204" pitchFamily="18" charset="0"/>
                        <a:ea typeface="Cambria Math" panose="02040503050406030204" pitchFamily="18" charset="0"/>
                      </a:rPr>
                      <m:t> </m:t>
                    </m:r>
                  </m:oMath>
                </a14:m>
                <a:r>
                  <a:rPr lang="en-US" altLang="zh-CN" dirty="0">
                    <a:effectLst/>
                    <a:latin typeface="Helvetica Neue" panose="02000503000000020004" pitchFamily="2" charset="0"/>
                  </a:rPr>
                  <a:t>BODYFAT -</a:t>
                </a:r>
                <a:r>
                  <a:rPr lang="zh-CN" altLang="en-US" dirty="0">
                    <a:effectLst/>
                    <a:latin typeface="Helvetica Neue" panose="02000503000000020004" pitchFamily="2" charset="0"/>
                  </a:rPr>
                  <a:t> </a:t>
                </a:r>
                <a:r>
                  <a:rPr lang="en-US" altLang="zh-CN" dirty="0">
                    <a:effectLst/>
                    <a:latin typeface="Helvetica Neue" panose="02000503000000020004" pitchFamily="2" charset="0"/>
                  </a:rPr>
                  <a:t>0.0155</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 </m:t>
                    </m:r>
                  </m:oMath>
                </a14:m>
                <a:r>
                  <a:rPr lang="en-US" altLang="zh-CN" dirty="0">
                    <a:effectLst/>
                    <a:latin typeface="Helvetica Neue" panose="02000503000000020004" pitchFamily="2" charset="0"/>
                  </a:rPr>
                  <a:t>AGE + 0.0348</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 </m:t>
                    </m:r>
                  </m:oMath>
                </a14:m>
                <a:r>
                  <a:rPr lang="en-US" altLang="zh-CN" dirty="0">
                    <a:effectLst/>
                    <a:latin typeface="Helvetica Neue" panose="02000503000000020004" pitchFamily="2" charset="0"/>
                  </a:rPr>
                  <a:t>WEIGHT + 0.0340</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 </m:t>
                    </m:r>
                  </m:oMath>
                </a14:m>
                <a:r>
                  <a:rPr lang="en-US" altLang="zh-CN" dirty="0">
                    <a:effectLst/>
                    <a:latin typeface="Helvetica Neue" panose="02000503000000020004" pitchFamily="2" charset="0"/>
                  </a:rPr>
                  <a:t>HEIGHT </a:t>
                </a:r>
              </a:p>
              <a:p>
                <a:r>
                  <a:rPr lang="zh-CN" altLang="en-US" dirty="0">
                    <a:latin typeface="Helvetica Neue" panose="02000503000000020004" pitchFamily="2" charset="0"/>
                  </a:rPr>
                  <a:t>             </a:t>
                </a:r>
                <a:r>
                  <a:rPr lang="en-US" altLang="zh-CN" dirty="0">
                    <a:effectLst/>
                    <a:latin typeface="Helvetica Neue" panose="02000503000000020004" pitchFamily="2" charset="0"/>
                  </a:rPr>
                  <a:t>+ 0.1526</a:t>
                </a:r>
                <a:r>
                  <a:rPr lang="en-US" altLang="zh-CN" dirty="0">
                    <a:effectLst/>
                    <a:ea typeface="Cambria Math" panose="02040503050406030204" pitchFamily="18" charset="0"/>
                  </a:rPr>
                  <a:t> </a:t>
                </a:r>
                <a14:m>
                  <m:oMath xmlns:m="http://schemas.openxmlformats.org/officeDocument/2006/math">
                    <m:r>
                      <a:rPr lang="en-US" altLang="zh-CN" i="1" smtClean="0">
                        <a:effectLst/>
                        <a:latin typeface="Cambria Math" panose="02040503050406030204" pitchFamily="18" charset="0"/>
                        <a:ea typeface="Cambria Math" panose="02040503050406030204" pitchFamily="18" charset="0"/>
                      </a:rPr>
                      <m:t>× </m:t>
                    </m:r>
                  </m:oMath>
                </a14:m>
                <a:r>
                  <a:rPr lang="en-US" altLang="zh-CN" dirty="0">
                    <a:effectLst/>
                    <a:latin typeface="Helvetica Neue" panose="02000503000000020004" pitchFamily="2" charset="0"/>
                  </a:rPr>
                  <a:t>ADIPOSITY - 0.1102</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 </m:t>
                    </m:r>
                  </m:oMath>
                </a14:m>
                <a:r>
                  <a:rPr lang="en-US" altLang="zh-CN" dirty="0">
                    <a:effectLst/>
                    <a:latin typeface="Helvetica Neue" panose="02000503000000020004" pitchFamily="2" charset="0"/>
                  </a:rPr>
                  <a:t>NECK -0.0202</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 </m:t>
                    </m:r>
                  </m:oMath>
                </a14:m>
                <a:r>
                  <a:rPr lang="en-US" altLang="zh-CN" dirty="0">
                    <a:effectLst/>
                    <a:latin typeface="Helvetica Neue" panose="02000503000000020004" pitchFamily="2" charset="0"/>
                  </a:rPr>
                  <a:t>CHEST -0.0449</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 </m:t>
                    </m:r>
                  </m:oMath>
                </a14:m>
                <a:r>
                  <a:rPr lang="en-US" altLang="zh-CN" dirty="0">
                    <a:effectLst/>
                    <a:latin typeface="Helvetica Neue" panose="02000503000000020004" pitchFamily="2" charset="0"/>
                  </a:rPr>
                  <a:t>ABDOMEN </a:t>
                </a:r>
              </a:p>
              <a:p>
                <a:r>
                  <a:rPr lang="zh-CN" altLang="en-US" dirty="0">
                    <a:effectLst/>
                    <a:latin typeface="Helvetica Neue" panose="02000503000000020004" pitchFamily="2" charset="0"/>
                  </a:rPr>
                  <a:t>             </a:t>
                </a:r>
                <a:r>
                  <a:rPr lang="en-US" altLang="zh-CN" dirty="0">
                    <a:effectLst/>
                    <a:latin typeface="Helvetica Neue" panose="02000503000000020004" pitchFamily="2" charset="0"/>
                  </a:rPr>
                  <a:t>-</a:t>
                </a:r>
                <a:r>
                  <a:rPr lang="zh-CN" altLang="en-US" dirty="0">
                    <a:effectLst/>
                    <a:latin typeface="Helvetica Neue" panose="02000503000000020004" pitchFamily="2" charset="0"/>
                  </a:rPr>
                  <a:t> </a:t>
                </a:r>
                <a:r>
                  <a:rPr lang="en-US" altLang="zh-CN" dirty="0">
                    <a:effectLst/>
                    <a:latin typeface="Helvetica Neue" panose="02000503000000020004" pitchFamily="2" charset="0"/>
                  </a:rPr>
                  <a:t>0.0588</a:t>
                </a:r>
                <a:r>
                  <a:rPr lang="en-US" altLang="zh-CN" dirty="0">
                    <a:effectLst/>
                    <a:ea typeface="Cambria Math" panose="02040503050406030204" pitchFamily="18" charset="0"/>
                  </a:rPr>
                  <a:t> </a:t>
                </a:r>
                <a14:m>
                  <m:oMath xmlns:m="http://schemas.openxmlformats.org/officeDocument/2006/math">
                    <m:r>
                      <a:rPr lang="en-US" altLang="zh-CN" i="1" smtClean="0">
                        <a:effectLst/>
                        <a:latin typeface="Cambria Math" panose="02040503050406030204" pitchFamily="18" charset="0"/>
                        <a:ea typeface="Cambria Math" panose="02040503050406030204" pitchFamily="18" charset="0"/>
                      </a:rPr>
                      <m:t>× </m:t>
                    </m:r>
                  </m:oMath>
                </a14:m>
                <a:r>
                  <a:rPr lang="en-US" altLang="zh-CN" dirty="0">
                    <a:effectLst/>
                    <a:latin typeface="Helvetica Neue" panose="02000503000000020004" pitchFamily="2" charset="0"/>
                  </a:rPr>
                  <a:t>HIP +</a:t>
                </a:r>
                <a:r>
                  <a:rPr lang="zh-CN" altLang="en-US" dirty="0">
                    <a:effectLst/>
                    <a:latin typeface="Helvetica Neue" panose="02000503000000020004" pitchFamily="2" charset="0"/>
                  </a:rPr>
                  <a:t> </a:t>
                </a:r>
                <a:r>
                  <a:rPr lang="en-US" altLang="zh-CN" dirty="0">
                    <a:effectLst/>
                    <a:latin typeface="Helvetica Neue" panose="02000503000000020004" pitchFamily="2" charset="0"/>
                  </a:rPr>
                  <a:t>0.0370</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 </m:t>
                    </m:r>
                  </m:oMath>
                </a14:m>
                <a:r>
                  <a:rPr lang="en-US" altLang="zh-CN" dirty="0">
                    <a:effectLst/>
                    <a:latin typeface="Helvetica Neue" panose="02000503000000020004" pitchFamily="2" charset="0"/>
                  </a:rPr>
                  <a:t>THIGH +</a:t>
                </a:r>
                <a:r>
                  <a:rPr lang="zh-CN" altLang="en-US" dirty="0">
                    <a:effectLst/>
                    <a:latin typeface="Helvetica Neue" panose="02000503000000020004" pitchFamily="2" charset="0"/>
                  </a:rPr>
                  <a:t> </a:t>
                </a:r>
                <a:r>
                  <a:rPr lang="en-US" altLang="zh-CN" dirty="0">
                    <a:effectLst/>
                    <a:latin typeface="Helvetica Neue" panose="02000503000000020004" pitchFamily="2" charset="0"/>
                  </a:rPr>
                  <a:t>0.1878</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 </m:t>
                    </m:r>
                  </m:oMath>
                </a14:m>
                <a:r>
                  <a:rPr lang="en-US" altLang="zh-CN" dirty="0">
                    <a:effectLst/>
                    <a:latin typeface="Helvetica Neue" panose="02000503000000020004" pitchFamily="2" charset="0"/>
                  </a:rPr>
                  <a:t>KNEE - 0.0703</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 </m:t>
                    </m:r>
                  </m:oMath>
                </a14:m>
                <a:r>
                  <a:rPr lang="en-US" altLang="zh-CN" dirty="0">
                    <a:effectLst/>
                    <a:latin typeface="Helvetica Neue" panose="02000503000000020004" pitchFamily="2" charset="0"/>
                  </a:rPr>
                  <a:t>BICEPS </a:t>
                </a:r>
              </a:p>
              <a:p>
                <a:r>
                  <a:rPr lang="zh-CN" altLang="en-US" dirty="0">
                    <a:latin typeface="Helvetica Neue" panose="02000503000000020004" pitchFamily="2" charset="0"/>
                  </a:rPr>
                  <a:t>             </a:t>
                </a:r>
                <a:r>
                  <a:rPr lang="en-US" altLang="zh-CN" dirty="0">
                    <a:effectLst/>
                    <a:latin typeface="Helvetica Neue" panose="02000503000000020004" pitchFamily="2" charset="0"/>
                  </a:rPr>
                  <a:t>-</a:t>
                </a:r>
                <a:r>
                  <a:rPr lang="zh-CN" altLang="en-US" dirty="0">
                    <a:effectLst/>
                    <a:latin typeface="Helvetica Neue" panose="02000503000000020004" pitchFamily="2" charset="0"/>
                  </a:rPr>
                  <a:t> </a:t>
                </a:r>
                <a:r>
                  <a:rPr lang="en-US" altLang="zh-CN" dirty="0">
                    <a:effectLst/>
                    <a:latin typeface="Helvetica Neue" panose="02000503000000020004" pitchFamily="2" charset="0"/>
                  </a:rPr>
                  <a:t>0.0353</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 </m:t>
                    </m:r>
                  </m:oMath>
                </a14:m>
                <a:r>
                  <a:rPr lang="en-US" altLang="zh-CN" dirty="0">
                    <a:effectLst/>
                    <a:latin typeface="Helvetica Neue" panose="02000503000000020004" pitchFamily="2" charset="0"/>
                  </a:rPr>
                  <a:t>FOREARM +0.6001</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 </m:t>
                    </m:r>
                  </m:oMath>
                </a14:m>
                <a:r>
                  <a:rPr lang="en-US" altLang="zh-CN" dirty="0">
                    <a:effectLst/>
                    <a:latin typeface="Helvetica Neue" panose="02000503000000020004" pitchFamily="2" charset="0"/>
                  </a:rPr>
                  <a:t>WRIST</a:t>
                </a:r>
              </a:p>
            </p:txBody>
          </p:sp>
        </mc:Choice>
        <mc:Fallback xmlns="">
          <p:sp>
            <p:nvSpPr>
              <p:cNvPr id="18" name="文本框 17">
                <a:extLst>
                  <a:ext uri="{FF2B5EF4-FFF2-40B4-BE49-F238E27FC236}">
                    <a16:creationId xmlns:a16="http://schemas.microsoft.com/office/drawing/2014/main" id="{A6C767AE-3D14-2B5C-C6DC-8DEB74DF7AD5}"/>
                  </a:ext>
                </a:extLst>
              </p:cNvPr>
              <p:cNvSpPr txBox="1">
                <a:spLocks noRot="1" noChangeAspect="1" noMove="1" noResize="1" noEditPoints="1" noAdjustHandles="1" noChangeArrowheads="1" noChangeShapeType="1" noTextEdit="1"/>
              </p:cNvSpPr>
              <p:nvPr/>
            </p:nvSpPr>
            <p:spPr>
              <a:xfrm>
                <a:off x="879929" y="3487764"/>
                <a:ext cx="10432142" cy="1200329"/>
              </a:xfrm>
              <a:prstGeom prst="rect">
                <a:avLst/>
              </a:prstGeom>
              <a:blipFill>
                <a:blip r:embed="rId3"/>
                <a:stretch>
                  <a:fillRect l="-487" t="-3125" b="-6250"/>
                </a:stretch>
              </a:blipFill>
            </p:spPr>
            <p:txBody>
              <a:bodyPr/>
              <a:lstStyle/>
              <a:p>
                <a:r>
                  <a:rPr lang="zh-CN" altLang="en-US">
                    <a:noFill/>
                  </a:rPr>
                  <a:t> </a:t>
                </a:r>
              </a:p>
            </p:txBody>
          </p:sp>
        </mc:Fallback>
      </mc:AlternateContent>
      <p:cxnSp>
        <p:nvCxnSpPr>
          <p:cNvPr id="25" name="直线连接符 24">
            <a:extLst>
              <a:ext uri="{FF2B5EF4-FFF2-40B4-BE49-F238E27FC236}">
                <a16:creationId xmlns:a16="http://schemas.microsoft.com/office/drawing/2014/main" id="{19EE6B78-201B-CA3C-64A1-D37C26459046}"/>
              </a:ext>
            </a:extLst>
          </p:cNvPr>
          <p:cNvCxnSpPr/>
          <p:nvPr/>
        </p:nvCxnSpPr>
        <p:spPr>
          <a:xfrm>
            <a:off x="8998857" y="2873827"/>
            <a:ext cx="478971"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D6B93CE2-6D62-FB6C-27FA-EF2F9B19E6EB}"/>
              </a:ext>
            </a:extLst>
          </p:cNvPr>
          <p:cNvSpPr txBox="1"/>
          <p:nvPr/>
        </p:nvSpPr>
        <p:spPr>
          <a:xfrm>
            <a:off x="8882744" y="3120572"/>
            <a:ext cx="710451" cy="369332"/>
          </a:xfrm>
          <a:prstGeom prst="rect">
            <a:avLst/>
          </a:prstGeom>
          <a:noFill/>
        </p:spPr>
        <p:txBody>
          <a:bodyPr wrap="none" rtlCol="0">
            <a:spAutoFit/>
          </a:bodyPr>
          <a:lstStyle/>
          <a:p>
            <a:r>
              <a:rPr kumimoji="1" lang="en-US" altLang="zh-CN" dirty="0">
                <a:solidFill>
                  <a:srgbClr val="0479A8"/>
                </a:solidFill>
              </a:rPr>
              <a:t>23.36</a:t>
            </a:r>
            <a:endParaRPr kumimoji="1" lang="zh-CN" altLang="en-US" dirty="0">
              <a:solidFill>
                <a:srgbClr val="0479A8"/>
              </a:solidFill>
            </a:endParaRPr>
          </a:p>
        </p:txBody>
      </p:sp>
      <p:sp>
        <p:nvSpPr>
          <p:cNvPr id="27" name="文本框 26">
            <a:extLst>
              <a:ext uri="{FF2B5EF4-FFF2-40B4-BE49-F238E27FC236}">
                <a16:creationId xmlns:a16="http://schemas.microsoft.com/office/drawing/2014/main" id="{BAB9BF26-CE6E-4F31-450D-FB3462169EC0}"/>
              </a:ext>
            </a:extLst>
          </p:cNvPr>
          <p:cNvSpPr txBox="1"/>
          <p:nvPr/>
        </p:nvSpPr>
        <p:spPr>
          <a:xfrm>
            <a:off x="595313" y="1880020"/>
            <a:ext cx="10212549" cy="492443"/>
          </a:xfrm>
          <a:prstGeom prst="rect">
            <a:avLst/>
          </a:prstGeom>
          <a:noFill/>
        </p:spPr>
        <p:txBody>
          <a:bodyPr wrap="square" rtlCol="0">
            <a:spAutoFit/>
          </a:bodyPr>
          <a:lstStyle/>
          <a:p>
            <a:pPr marL="457200" indent="-457200">
              <a:buFont typeface="Wingdings" pitchFamily="2" charset="2"/>
              <a:buChar char="l"/>
            </a:pPr>
            <a:r>
              <a:rPr lang="en-US" altLang="zh-CN" sz="2600" dirty="0">
                <a:solidFill>
                  <a:schemeClr val="tx1">
                    <a:lumMod val="90000"/>
                    <a:lumOff val="10000"/>
                  </a:schemeClr>
                </a:solidFill>
                <a:latin typeface="Red Hat Text" panose="02010303040201060303" pitchFamily="2" charset="0"/>
              </a:rPr>
              <a:t>Impute</a:t>
            </a:r>
            <a:r>
              <a:rPr lang="zh-CN" altLang="en-US" sz="2600" dirty="0">
                <a:solidFill>
                  <a:schemeClr val="tx1">
                    <a:lumMod val="90000"/>
                    <a:lumOff val="10000"/>
                  </a:schemeClr>
                </a:solidFill>
                <a:latin typeface="Red Hat Text" panose="02010303040201060303" pitchFamily="2" charset="0"/>
              </a:rPr>
              <a:t> </a:t>
            </a:r>
            <a:r>
              <a:rPr lang="en-US" altLang="zh-CN" sz="2600" dirty="0">
                <a:solidFill>
                  <a:schemeClr val="tx1">
                    <a:lumMod val="90000"/>
                    <a:lumOff val="10000"/>
                  </a:schemeClr>
                </a:solidFill>
                <a:latin typeface="Red Hat Text" panose="02010303040201060303" pitchFamily="2" charset="0"/>
              </a:rPr>
              <a:t>with</a:t>
            </a:r>
            <a:r>
              <a:rPr lang="zh-CN" altLang="en-US" sz="2600" dirty="0">
                <a:solidFill>
                  <a:schemeClr val="tx1">
                    <a:lumMod val="90000"/>
                    <a:lumOff val="10000"/>
                  </a:schemeClr>
                </a:solidFill>
                <a:latin typeface="Red Hat Text" panose="02010303040201060303" pitchFamily="2" charset="0"/>
              </a:rPr>
              <a:t> </a:t>
            </a:r>
            <a:r>
              <a:rPr lang="en-US" altLang="zh-CN" sz="2600" dirty="0">
                <a:solidFill>
                  <a:schemeClr val="tx1">
                    <a:lumMod val="90000"/>
                    <a:lumOff val="10000"/>
                  </a:schemeClr>
                </a:solidFill>
                <a:latin typeface="Red Hat Text" panose="02010303040201060303" pitchFamily="2" charset="0"/>
              </a:rPr>
              <a:t>regression</a:t>
            </a:r>
            <a:endParaRPr lang="zh-CN" altLang="en-US" sz="2600" b="1" dirty="0">
              <a:solidFill>
                <a:schemeClr val="tx1">
                  <a:lumMod val="90000"/>
                  <a:lumOff val="10000"/>
                </a:schemeClr>
              </a:solidFill>
              <a:latin typeface="Red Hat Text" panose="02010303040201060303" pitchFamily="2" charset="0"/>
            </a:endParaRPr>
          </a:p>
        </p:txBody>
      </p:sp>
      <p:sp>
        <p:nvSpPr>
          <p:cNvPr id="28" name="文本框 27">
            <a:extLst>
              <a:ext uri="{FF2B5EF4-FFF2-40B4-BE49-F238E27FC236}">
                <a16:creationId xmlns:a16="http://schemas.microsoft.com/office/drawing/2014/main" id="{BC905445-589E-F9FE-C12E-8D75C72C1296}"/>
              </a:ext>
            </a:extLst>
          </p:cNvPr>
          <p:cNvSpPr txBox="1"/>
          <p:nvPr/>
        </p:nvSpPr>
        <p:spPr>
          <a:xfrm>
            <a:off x="943430" y="5401954"/>
            <a:ext cx="1313052" cy="369332"/>
          </a:xfrm>
          <a:prstGeom prst="rect">
            <a:avLst/>
          </a:prstGeom>
          <a:noFill/>
        </p:spPr>
        <p:txBody>
          <a:bodyPr wrap="none" rtlCol="0">
            <a:spAutoFit/>
          </a:bodyPr>
          <a:lstStyle/>
          <a:p>
            <a:r>
              <a:rPr kumimoji="1" lang="en-US" altLang="zh-CN" dirty="0"/>
              <a:t>Y</a:t>
            </a:r>
            <a:r>
              <a:rPr kumimoji="1" lang="zh-CN" altLang="en-US" dirty="0"/>
              <a:t> </a:t>
            </a:r>
            <a:r>
              <a:rPr kumimoji="1" lang="en-US" altLang="zh-CN" dirty="0"/>
              <a:t>:</a:t>
            </a:r>
            <a:r>
              <a:rPr kumimoji="1" lang="zh-CN" altLang="en-US" dirty="0"/>
              <a:t> </a:t>
            </a:r>
            <a:r>
              <a:rPr kumimoji="1" lang="en-US" altLang="zh-CN" dirty="0"/>
              <a:t>BODYFAT</a:t>
            </a:r>
            <a:endParaRPr kumimoji="1" lang="zh-CN" altLang="en-US" dirty="0"/>
          </a:p>
        </p:txBody>
      </p:sp>
      <p:sp>
        <p:nvSpPr>
          <p:cNvPr id="31" name="文本框 30">
            <a:extLst>
              <a:ext uri="{FF2B5EF4-FFF2-40B4-BE49-F238E27FC236}">
                <a16:creationId xmlns:a16="http://schemas.microsoft.com/office/drawing/2014/main" id="{4D30FF60-8E94-8C53-F917-2C27F5829204}"/>
              </a:ext>
            </a:extLst>
          </p:cNvPr>
          <p:cNvSpPr txBox="1"/>
          <p:nvPr/>
        </p:nvSpPr>
        <p:spPr>
          <a:xfrm>
            <a:off x="928916" y="5818834"/>
            <a:ext cx="11345441" cy="369332"/>
          </a:xfrm>
          <a:prstGeom prst="rect">
            <a:avLst/>
          </a:prstGeom>
          <a:noFill/>
        </p:spPr>
        <p:txBody>
          <a:bodyPr wrap="square">
            <a:spAutoFit/>
          </a:bodyPr>
          <a:lstStyle/>
          <a:p>
            <a:r>
              <a:rPr lang="en-US" altLang="zh-CN" b="0" i="0" dirty="0">
                <a:solidFill>
                  <a:srgbClr val="24292F"/>
                </a:solidFill>
                <a:effectLst/>
                <a:latin typeface="ui-monospace"/>
              </a:rPr>
              <a:t>X</a:t>
            </a:r>
            <a:r>
              <a:rPr lang="en-US" altLang="zh-CN" dirty="0">
                <a:solidFill>
                  <a:srgbClr val="24292F"/>
                </a:solidFill>
                <a:latin typeface="ui-monospace"/>
              </a:rPr>
              <a:t>:</a:t>
            </a:r>
            <a:r>
              <a:rPr lang="zh-CN" altLang="en-US" dirty="0">
                <a:solidFill>
                  <a:srgbClr val="24292F"/>
                </a:solidFill>
                <a:latin typeface="ui-monospace"/>
              </a:rPr>
              <a:t>  </a:t>
            </a:r>
            <a:r>
              <a:rPr lang="en-US" altLang="zh-CN" b="0" i="0" dirty="0">
                <a:solidFill>
                  <a:srgbClr val="24292F"/>
                </a:solidFill>
                <a:effectLst/>
                <a:latin typeface="ui-monospace"/>
              </a:rPr>
              <a:t>AGE, WEIGHT, HEIGHT, ADIPOSITY, NECK, CHEST, ABDOMEN, HIP, THIGH, KNEE, ANKLE, BICEPS, FOREARM, WRIST</a:t>
            </a:r>
            <a:endParaRPr lang="zh-CN" altLang="en-US" dirty="0"/>
          </a:p>
        </p:txBody>
      </p:sp>
      <p:cxnSp>
        <p:nvCxnSpPr>
          <p:cNvPr id="33" name="直线连接符 32">
            <a:extLst>
              <a:ext uri="{FF2B5EF4-FFF2-40B4-BE49-F238E27FC236}">
                <a16:creationId xmlns:a16="http://schemas.microsoft.com/office/drawing/2014/main" id="{AA36EE38-E734-FF80-F123-C0000501A091}"/>
              </a:ext>
            </a:extLst>
          </p:cNvPr>
          <p:cNvCxnSpPr/>
          <p:nvPr/>
        </p:nvCxnSpPr>
        <p:spPr>
          <a:xfrm>
            <a:off x="247648" y="4831094"/>
            <a:ext cx="11696704"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0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p:tgtEl>
                                          <p:spTgt spid="7"/>
                                        </p:tgtEl>
                                        <p:attrNameLst>
                                          <p:attrName>ppt_y</p:attrName>
                                        </p:attrNameLst>
                                      </p:cBhvr>
                                      <p:tavLst>
                                        <p:tav tm="0">
                                          <p:val>
                                            <p:strVal val="#ppt_y+#ppt_h*1.125000"/>
                                          </p:val>
                                        </p:tav>
                                        <p:tav tm="100000">
                                          <p:val>
                                            <p:strVal val="#ppt_y"/>
                                          </p:val>
                                        </p:tav>
                                      </p:tavLst>
                                    </p:anim>
                                    <p:animEffect transition="in" filter="wipe(up)">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p:tgtEl>
                                          <p:spTgt spid="18"/>
                                        </p:tgtEl>
                                        <p:attrNameLst>
                                          <p:attrName>ppt_y</p:attrName>
                                        </p:attrNameLst>
                                      </p:cBhvr>
                                      <p:tavLst>
                                        <p:tav tm="0">
                                          <p:val>
                                            <p:strVal val="#ppt_y+#ppt_h*1.125000"/>
                                          </p:val>
                                        </p:tav>
                                        <p:tav tm="100000">
                                          <p:val>
                                            <p:strVal val="#ppt_y"/>
                                          </p:val>
                                        </p:tav>
                                      </p:tavLst>
                                    </p:anim>
                                    <p:animEffect transition="in" filter="wipe(up)">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randombar(horizontal)">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randombar(horizontal)">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1"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additive="base">
                                        <p:cTn id="45" dur="500"/>
                                        <p:tgtEl>
                                          <p:spTgt spid="28"/>
                                        </p:tgtEl>
                                        <p:attrNameLst>
                                          <p:attrName>ppt_y</p:attrName>
                                        </p:attrNameLst>
                                      </p:cBhvr>
                                      <p:tavLst>
                                        <p:tav tm="0">
                                          <p:val>
                                            <p:strVal val="#ppt_y+#ppt_h*1.125000"/>
                                          </p:val>
                                        </p:tav>
                                        <p:tav tm="100000">
                                          <p:val>
                                            <p:strVal val="#ppt_y"/>
                                          </p:val>
                                        </p:tav>
                                      </p:tavLst>
                                    </p:anim>
                                    <p:animEffect transition="in" filter="wipe(up)">
                                      <p:cBhvr>
                                        <p:cTn id="46" dur="500"/>
                                        <p:tgtEl>
                                          <p:spTgt spid="28"/>
                                        </p:tgtEl>
                                      </p:cBhvr>
                                    </p:animEffect>
                                  </p:childTnLst>
                                </p:cTn>
                              </p:par>
                              <p:par>
                                <p:cTn id="47" presetID="12" presetClass="entr" presetSubtype="4"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 calcmode="lin" valueType="num">
                                      <p:cBhvr additive="base">
                                        <p:cTn id="49" dur="500"/>
                                        <p:tgtEl>
                                          <p:spTgt spid="31"/>
                                        </p:tgtEl>
                                        <p:attrNameLst>
                                          <p:attrName>ppt_y</p:attrName>
                                        </p:attrNameLst>
                                      </p:cBhvr>
                                      <p:tavLst>
                                        <p:tav tm="0">
                                          <p:val>
                                            <p:strVal val="#ppt_y+#ppt_h*1.125000"/>
                                          </p:val>
                                        </p:tav>
                                        <p:tav tm="100000">
                                          <p:val>
                                            <p:strVal val="#ppt_y"/>
                                          </p:val>
                                        </p:tav>
                                      </p:tavLst>
                                    </p:anim>
                                    <p:animEffect transition="in" filter="wipe(up)">
                                      <p:cBhvr>
                                        <p:cTn id="5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8" grpId="0"/>
      <p:bldP spid="26" grpId="0"/>
      <p:bldP spid="27" grpId="0"/>
      <p:bldP spid="27" grpId="1"/>
      <p:bldP spid="28"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B799E-08AD-5995-6454-6EF932BC849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B05316D-6E47-40EE-AB99-0F34B4E30902}"/>
              </a:ext>
            </a:extLst>
          </p:cNvPr>
          <p:cNvSpPr>
            <a:spLocks noGrp="1"/>
          </p:cNvSpPr>
          <p:nvPr>
            <p:ph type="title"/>
          </p:nvPr>
        </p:nvSpPr>
        <p:spPr>
          <a:xfrm>
            <a:off x="1485900" y="2514600"/>
            <a:ext cx="10528622" cy="1367286"/>
          </a:xfrm>
        </p:spPr>
        <p:txBody>
          <a:bodyPr>
            <a:normAutofit/>
          </a:bodyPr>
          <a:lstStyle/>
          <a:p>
            <a:r>
              <a:rPr lang="en" altLang="zh-CN" sz="3600" dirty="0"/>
              <a:t>Model Selection</a:t>
            </a:r>
            <a:endParaRPr lang="en-US" sz="3600" dirty="0"/>
          </a:p>
        </p:txBody>
      </p:sp>
      <p:sp>
        <p:nvSpPr>
          <p:cNvPr id="2" name="Text Placeholder 1">
            <a:extLst>
              <a:ext uri="{FF2B5EF4-FFF2-40B4-BE49-F238E27FC236}">
                <a16:creationId xmlns:a16="http://schemas.microsoft.com/office/drawing/2014/main" id="{3FBD9D7E-BB59-4662-6F37-973B48391055}"/>
              </a:ext>
            </a:extLst>
          </p:cNvPr>
          <p:cNvSpPr>
            <a:spLocks noGrp="1"/>
          </p:cNvSpPr>
          <p:nvPr>
            <p:ph type="body" sz="quarter" idx="13"/>
          </p:nvPr>
        </p:nvSpPr>
        <p:spPr>
          <a:xfrm>
            <a:off x="1485900" y="4582528"/>
            <a:ext cx="9639300" cy="354459"/>
          </a:xfrm>
        </p:spPr>
        <p:txBody>
          <a:bodyPr/>
          <a:lstStyle/>
          <a:p>
            <a:endParaRPr lang="en-US" sz="2400" dirty="0"/>
          </a:p>
        </p:txBody>
      </p:sp>
    </p:spTree>
    <p:extLst>
      <p:ext uri="{BB962C8B-B14F-4D97-AF65-F5344CB8AC3E}">
        <p14:creationId xmlns:p14="http://schemas.microsoft.com/office/powerpoint/2010/main" val="3055673558"/>
      </p:ext>
    </p:extLst>
  </p:cSld>
  <p:clrMapOvr>
    <a:masterClrMapping/>
  </p:clrMapOvr>
  <mc:AlternateContent xmlns:mc="http://schemas.openxmlformats.org/markup-compatibility/2006" xmlns:p14="http://schemas.microsoft.com/office/powerpoint/2010/main">
    <mc:Choice Requires="p14">
      <p:transition spd="slow" p14:dur="2000" advTm="85"/>
    </mc:Choice>
    <mc:Fallback xmlns="">
      <p:transition spd="slow" advTm="85"/>
    </mc:Fallback>
  </mc:AlternateContent>
</p:sld>
</file>

<file path=ppt/theme/theme1.xml><?xml version="1.0" encoding="utf-8"?>
<a:theme xmlns:a="http://schemas.openxmlformats.org/drawingml/2006/main" name="Office 主题​​">
  <a:themeElements>
    <a:clrScheme name="UW-Madison theme1">
      <a:dk1>
        <a:srgbClr val="202020"/>
      </a:dk1>
      <a:lt1>
        <a:srgbClr val="FFFFFF"/>
      </a:lt1>
      <a:dk2>
        <a:srgbClr val="101010"/>
      </a:dk2>
      <a:lt2>
        <a:srgbClr val="DADFE1"/>
      </a:lt2>
      <a:accent1>
        <a:srgbClr val="C5050C"/>
      </a:accent1>
      <a:accent2>
        <a:srgbClr val="C5050C"/>
      </a:accent2>
      <a:accent3>
        <a:srgbClr val="9B0000"/>
      </a:accent3>
      <a:accent4>
        <a:srgbClr val="FCCB51"/>
      </a:accent4>
      <a:accent5>
        <a:srgbClr val="80B3AE"/>
      </a:accent5>
      <a:accent6>
        <a:srgbClr val="ADADAD"/>
      </a:accent6>
      <a:hlink>
        <a:srgbClr val="0479A8"/>
      </a:hlink>
      <a:folHlink>
        <a:srgbClr val="0479A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W-Madison-text-RedHat-16_9" id="{95593F7D-9FAF-BB4B-A7BE-F5CF431D03A6}" vid="{E659526A-33C2-F44A-892A-8A9B499011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主题​​</Template>
  <TotalTime>6071</TotalTime>
  <Words>2076</Words>
  <Application>Microsoft Macintosh PowerPoint</Application>
  <PresentationFormat>宽屏</PresentationFormat>
  <Paragraphs>384</Paragraphs>
  <Slides>21</Slides>
  <Notes>19</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21</vt:i4>
      </vt:variant>
    </vt:vector>
  </HeadingPairs>
  <TitlesOfParts>
    <vt:vector size="35" baseType="lpstr">
      <vt:lpstr>DengXian</vt:lpstr>
      <vt:lpstr>KaTeX_Main</vt:lpstr>
      <vt:lpstr>KaTeX_Math</vt:lpstr>
      <vt:lpstr>ui-monospace</vt:lpstr>
      <vt:lpstr>Arial</vt:lpstr>
      <vt:lpstr>Calibri</vt:lpstr>
      <vt:lpstr>Cambria Math</vt:lpstr>
      <vt:lpstr>Helvetica</vt:lpstr>
      <vt:lpstr>Helvetica Neue</vt:lpstr>
      <vt:lpstr>Red Hat Display</vt:lpstr>
      <vt:lpstr>Red Hat Text</vt:lpstr>
      <vt:lpstr>Symbol</vt:lpstr>
      <vt:lpstr>Wingdings</vt:lpstr>
      <vt:lpstr>Office 主题​​</vt:lpstr>
      <vt:lpstr>Body fat data </vt:lpstr>
      <vt:lpstr>Data Cleaning</vt:lpstr>
      <vt:lpstr>Data cleaning-consistency check</vt:lpstr>
      <vt:lpstr>Data cleaning-consistency check</vt:lpstr>
      <vt:lpstr>Data cleaning-consistency check</vt:lpstr>
      <vt:lpstr>Data cleaning-find outliers</vt:lpstr>
      <vt:lpstr>Data cleaning-find outliers</vt:lpstr>
      <vt:lpstr>Data cleaning-Imputation</vt:lpstr>
      <vt:lpstr>Model Selection</vt:lpstr>
      <vt:lpstr>Selection Criterion</vt:lpstr>
      <vt:lpstr>Accuracy vs. Simplicity– all subsets of regression</vt:lpstr>
      <vt:lpstr>Accuracy vs. Simplicity</vt:lpstr>
      <vt:lpstr>Robustness</vt:lpstr>
      <vt:lpstr>Results</vt:lpstr>
      <vt:lpstr>Final Model</vt:lpstr>
      <vt:lpstr>Final model</vt:lpstr>
      <vt:lpstr>A Visual Description of the Final Model</vt:lpstr>
      <vt:lpstr>Model Diagnostics and Significance Testing</vt:lpstr>
      <vt:lpstr>Strengths and Weaknesses of Final Model</vt:lpstr>
      <vt:lpstr>Shiny App</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天予 姚</dc:creator>
  <cp:lastModifiedBy>天予 姚</cp:lastModifiedBy>
  <cp:revision>22</cp:revision>
  <dcterms:created xsi:type="dcterms:W3CDTF">2024-10-10T16:03:50Z</dcterms:created>
  <dcterms:modified xsi:type="dcterms:W3CDTF">2024-10-16T21:51:46Z</dcterms:modified>
</cp:coreProperties>
</file>