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68" r:id="rId14"/>
    <p:sldId id="270" r:id="rId15"/>
    <p:sldId id="276" r:id="rId16"/>
    <p:sldId id="277" r:id="rId17"/>
    <p:sldId id="278" r:id="rId18"/>
    <p:sldId id="279"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82" autoAdjust="0"/>
  </p:normalViewPr>
  <p:slideViewPr>
    <p:cSldViewPr snapToGrid="0">
      <p:cViewPr varScale="1">
        <p:scale>
          <a:sx n="107" d="100"/>
          <a:sy n="107" d="100"/>
        </p:scale>
        <p:origin x="62" y="-139"/>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892422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10</a:t>
            </a:fld>
            <a:endParaRPr lang="zh-CN" altLang="en-US"/>
          </a:p>
        </p:txBody>
      </p:sp>
    </p:spTree>
    <p:extLst>
      <p:ext uri="{BB962C8B-B14F-4D97-AF65-F5344CB8AC3E}">
        <p14:creationId xmlns:p14="http://schemas.microsoft.com/office/powerpoint/2010/main" val="2259535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11</a:t>
            </a:fld>
            <a:endParaRPr lang="zh-CN" altLang="en-US"/>
          </a:p>
        </p:txBody>
      </p:sp>
    </p:spTree>
    <p:extLst>
      <p:ext uri="{BB962C8B-B14F-4D97-AF65-F5344CB8AC3E}">
        <p14:creationId xmlns:p14="http://schemas.microsoft.com/office/powerpoint/2010/main" val="2187508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4272317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13</a:t>
            </a:fld>
            <a:endParaRPr lang="zh-CN" altLang="en-US"/>
          </a:p>
        </p:txBody>
      </p:sp>
    </p:spTree>
    <p:extLst>
      <p:ext uri="{BB962C8B-B14F-4D97-AF65-F5344CB8AC3E}">
        <p14:creationId xmlns:p14="http://schemas.microsoft.com/office/powerpoint/2010/main" val="567858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14</a:t>
            </a:fld>
            <a:endParaRPr lang="zh-CN" altLang="en-US"/>
          </a:p>
        </p:txBody>
      </p:sp>
    </p:spTree>
    <p:extLst>
      <p:ext uri="{BB962C8B-B14F-4D97-AF65-F5344CB8AC3E}">
        <p14:creationId xmlns:p14="http://schemas.microsoft.com/office/powerpoint/2010/main" val="457578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15</a:t>
            </a:fld>
            <a:endParaRPr lang="zh-CN" altLang="en-US"/>
          </a:p>
        </p:txBody>
      </p:sp>
    </p:spTree>
    <p:extLst>
      <p:ext uri="{BB962C8B-B14F-4D97-AF65-F5344CB8AC3E}">
        <p14:creationId xmlns:p14="http://schemas.microsoft.com/office/powerpoint/2010/main" val="2937152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16</a:t>
            </a:fld>
            <a:endParaRPr lang="zh-CN" altLang="en-US"/>
          </a:p>
        </p:txBody>
      </p:sp>
    </p:spTree>
    <p:extLst>
      <p:ext uri="{BB962C8B-B14F-4D97-AF65-F5344CB8AC3E}">
        <p14:creationId xmlns:p14="http://schemas.microsoft.com/office/powerpoint/2010/main" val="2870869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17</a:t>
            </a:fld>
            <a:endParaRPr lang="zh-CN" altLang="en-US"/>
          </a:p>
        </p:txBody>
      </p:sp>
    </p:spTree>
    <p:extLst>
      <p:ext uri="{BB962C8B-B14F-4D97-AF65-F5344CB8AC3E}">
        <p14:creationId xmlns:p14="http://schemas.microsoft.com/office/powerpoint/2010/main" val="10862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18</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248766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2337840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a:t>
            </a:fld>
            <a:endParaRPr lang="zh-CN" altLang="en-US"/>
          </a:p>
        </p:txBody>
      </p:sp>
    </p:spTree>
    <p:extLst>
      <p:ext uri="{BB962C8B-B14F-4D97-AF65-F5344CB8AC3E}">
        <p14:creationId xmlns:p14="http://schemas.microsoft.com/office/powerpoint/2010/main" val="89327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5</a:t>
            </a:fld>
            <a:endParaRPr lang="zh-CN" altLang="en-US"/>
          </a:p>
        </p:txBody>
      </p:sp>
    </p:spTree>
    <p:extLst>
      <p:ext uri="{BB962C8B-B14F-4D97-AF65-F5344CB8AC3E}">
        <p14:creationId xmlns:p14="http://schemas.microsoft.com/office/powerpoint/2010/main" val="250642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2137764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418341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344547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9</a:t>
            </a:fld>
            <a:endParaRPr lang="zh-CN" altLang="en-US"/>
          </a:p>
        </p:txBody>
      </p:sp>
    </p:spTree>
    <p:extLst>
      <p:ext uri="{BB962C8B-B14F-4D97-AF65-F5344CB8AC3E}">
        <p14:creationId xmlns:p14="http://schemas.microsoft.com/office/powerpoint/2010/main" val="353340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378145696"/>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56227584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2023/3/30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t>2023/3/30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6.xml"/><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4286249" y="1341720"/>
            <a:ext cx="5410201" cy="541020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199789" y="-1363381"/>
            <a:ext cx="5410201" cy="541020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457264" y="-148591"/>
            <a:ext cx="5410201" cy="541020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572000" y="-3246120"/>
            <a:ext cx="5410201" cy="541020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613530" y="1061885"/>
            <a:ext cx="1870428" cy="1870428"/>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椭圆 48"/>
          <p:cNvSpPr/>
          <p:nvPr/>
        </p:nvSpPr>
        <p:spPr>
          <a:xfrm>
            <a:off x="3919301" y="3492542"/>
            <a:ext cx="677676" cy="677676"/>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797002" y="709021"/>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7768539" y="2868208"/>
            <a:ext cx="301060" cy="301060"/>
            <a:chOff x="304800" y="673100"/>
            <a:chExt cx="4000500" cy="4000500"/>
          </a:xfrm>
          <a:effectLst>
            <a:outerShdw blurRad="381000" dist="152400" dir="8100000" algn="tr" rotWithShape="0">
              <a:prstClr val="black">
                <a:alpha val="7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8237816" y="1517318"/>
            <a:ext cx="623903" cy="623903"/>
            <a:chOff x="304800" y="673100"/>
            <a:chExt cx="4000500" cy="4000500"/>
          </a:xfrm>
          <a:effectLst>
            <a:outerShdw blurRad="317500" dist="1905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5579043" y="3566204"/>
            <a:ext cx="219777" cy="219777"/>
            <a:chOff x="304800" y="673100"/>
            <a:chExt cx="4000500" cy="4000500"/>
          </a:xfrm>
          <a:effectLst>
            <a:outerShdw blurRad="381000" dist="152400" dir="8100000" algn="tr" rotWithShape="0">
              <a:prstClr val="black">
                <a:alpha val="70000"/>
              </a:prstClr>
            </a:outerShdw>
          </a:effectLst>
        </p:grpSpPr>
        <p:sp>
          <p:nvSpPr>
            <p:cNvPr id="54" name="同心圆 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椭圆 5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3330323" y="4550349"/>
            <a:ext cx="287919" cy="287919"/>
            <a:chOff x="304800" y="673100"/>
            <a:chExt cx="4000500" cy="4000500"/>
          </a:xfrm>
          <a:effectLst>
            <a:outerShdw blurRad="381000" dist="152400" dir="8100000" algn="tr" rotWithShape="0">
              <a:prstClr val="black">
                <a:alpha val="70000"/>
              </a:prstClr>
            </a:outerShdw>
          </a:effectLst>
        </p:grpSpPr>
        <p:sp>
          <p:nvSpPr>
            <p:cNvPr id="57" name="同心圆 5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椭圆 5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椭圆 60"/>
          <p:cNvSpPr/>
          <p:nvPr/>
        </p:nvSpPr>
        <p:spPr>
          <a:xfrm>
            <a:off x="7432889" y="1256158"/>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7447402" y="4712267"/>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6467005" y="3324810"/>
            <a:ext cx="824609" cy="824609"/>
            <a:chOff x="304800" y="673100"/>
            <a:chExt cx="4000500" cy="4000500"/>
          </a:xfrm>
          <a:effectLst>
            <a:outerShdw blurRad="317500" dist="1905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椭圆 6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TextBox 66"/>
          <p:cNvSpPr txBox="1"/>
          <p:nvPr/>
        </p:nvSpPr>
        <p:spPr>
          <a:xfrm>
            <a:off x="186509" y="4407222"/>
            <a:ext cx="1494576" cy="646331"/>
          </a:xfrm>
          <a:prstGeom prst="rect">
            <a:avLst/>
          </a:prstGeom>
          <a:noFill/>
          <a:effectLst/>
        </p:spPr>
        <p:txBody>
          <a:bodyPr wrap="none" rtlCol="0">
            <a:spAutoFit/>
          </a:bodyPr>
          <a:lstStyle/>
          <a:p>
            <a:r>
              <a:rPr lang="en-US" altLang="zh-CN" dirty="0">
                <a:solidFill>
                  <a:srgbClr val="C00000"/>
                </a:solidFill>
                <a:latin typeface="Earth" pitchFamily="34" charset="0"/>
                <a:ea typeface="造字工房俊雅锐宋体验版常规体" pitchFamily="50" charset="-122"/>
              </a:rPr>
              <a:t>zhengkun mei</a:t>
            </a:r>
          </a:p>
          <a:p>
            <a:r>
              <a:rPr lang="en-US" altLang="zh-CN" dirty="0">
                <a:solidFill>
                  <a:srgbClr val="C00000"/>
                </a:solidFill>
                <a:latin typeface="Earth" pitchFamily="34" charset="0"/>
                <a:ea typeface="造字工房俊雅锐宋体验版常规体" pitchFamily="50" charset="-122"/>
              </a:rPr>
              <a:t>s5075580</a:t>
            </a:r>
            <a:endParaRPr lang="zh-CN" altLang="en-US" dirty="0">
              <a:solidFill>
                <a:srgbClr val="C00000"/>
              </a:solidFill>
              <a:latin typeface="Earth" pitchFamily="34" charset="0"/>
              <a:ea typeface="造字工房俊雅锐宋体验版常规体" pitchFamily="50" charset="-122"/>
            </a:endParaRPr>
          </a:p>
        </p:txBody>
      </p:sp>
      <p:sp>
        <p:nvSpPr>
          <p:cNvPr id="4" name="椭圆 3"/>
          <p:cNvSpPr/>
          <p:nvPr/>
        </p:nvSpPr>
        <p:spPr>
          <a:xfrm>
            <a:off x="-3371397" y="-3371850"/>
            <a:ext cx="7200900" cy="7200900"/>
          </a:xfrm>
          <a:prstGeom prst="ellipse">
            <a:avLst/>
          </a:prstGeom>
          <a:solidFill>
            <a:schemeClr val="tx1">
              <a:lumMod val="95000"/>
              <a:lumOff val="5000"/>
            </a:schemeClr>
          </a:solidFill>
          <a:ln>
            <a:noFill/>
          </a:ln>
          <a:effectLst>
            <a:outerShdw blurRad="317500" dist="2540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179557" y="574179"/>
            <a:ext cx="3309182" cy="1569660"/>
          </a:xfrm>
          <a:prstGeom prst="rect">
            <a:avLst/>
          </a:prstGeom>
          <a:noFill/>
        </p:spPr>
        <p:txBody>
          <a:bodyPr wrap="square" rtlCol="0">
            <a:spAutoFit/>
          </a:bodyPr>
          <a:lstStyle/>
          <a:p>
            <a:r>
              <a:rPr lang="en-US" altLang="zh-CN" sz="2400" dirty="0">
                <a:solidFill>
                  <a:schemeClr val="bg1"/>
                </a:solidFill>
                <a:latin typeface="张海山锐线体简" pitchFamily="2" charset="-122"/>
                <a:ea typeface="张海山锐线体简" pitchFamily="2" charset="-122"/>
              </a:rPr>
              <a:t>Fine-tuning </a:t>
            </a:r>
            <a:r>
              <a:rPr lang="en-US" altLang="zh-CN" sz="2400" dirty="0" err="1">
                <a:solidFill>
                  <a:schemeClr val="bg1"/>
                </a:solidFill>
                <a:latin typeface="张海山锐线体简" pitchFamily="2" charset="-122"/>
                <a:ea typeface="张海山锐线体简" pitchFamily="2" charset="-122"/>
              </a:rPr>
              <a:t>Speechbrain</a:t>
            </a:r>
            <a:endParaRPr lang="en-US" altLang="zh-CN" sz="2400" dirty="0">
              <a:solidFill>
                <a:schemeClr val="bg1"/>
              </a:solidFill>
              <a:latin typeface="张海山锐线体简" pitchFamily="2" charset="-122"/>
              <a:ea typeface="张海山锐线体简" pitchFamily="2" charset="-122"/>
            </a:endParaRPr>
          </a:p>
          <a:p>
            <a:r>
              <a:rPr lang="en-US" altLang="zh-CN" sz="2400" dirty="0">
                <a:solidFill>
                  <a:schemeClr val="bg1"/>
                </a:solidFill>
                <a:latin typeface="张海山锐线体简" pitchFamily="2" charset="-122"/>
                <a:ea typeface="张海山锐线体简" pitchFamily="2" charset="-122"/>
              </a:rPr>
              <a:t>Speaker Recognition </a:t>
            </a:r>
          </a:p>
          <a:p>
            <a:r>
              <a:rPr lang="en-US" altLang="zh-CN" sz="2400" dirty="0">
                <a:solidFill>
                  <a:schemeClr val="bg1"/>
                </a:solidFill>
                <a:latin typeface="张海山锐线体简" pitchFamily="2" charset="-122"/>
                <a:ea typeface="张海山锐线体简" pitchFamily="2" charset="-122"/>
              </a:rPr>
              <a:t>with Mandarin</a:t>
            </a:r>
          </a:p>
        </p:txBody>
      </p:sp>
      <p:sp>
        <p:nvSpPr>
          <p:cNvPr id="6" name="TextBox 5"/>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1119498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4" presetClass="path" presetSubtype="0" accel="50000" decel="50000" fill="hold" grpId="1" nodeType="afterEffect">
                                  <p:stCondLst>
                                    <p:cond delay="0"/>
                                  </p:stCondLst>
                                  <p:childTnLst>
                                    <p:animMotion origin="layout" path="M 3.46945E-18 -4.44444E-6 L -0.30938 -0.65555 " pathEditMode="relative" rAng="0" ptsTypes="AA">
                                      <p:cBhvr>
                                        <p:cTn id="9" dur="2000" spd="-100000" fill="hold"/>
                                        <p:tgtEl>
                                          <p:spTgt spid="4"/>
                                        </p:tgtEl>
                                        <p:attrNameLst>
                                          <p:attrName>ppt_x</p:attrName>
                                          <p:attrName>ppt_y</p:attrName>
                                        </p:attrNameLst>
                                      </p:cBhvr>
                                      <p:rCtr x="-15469" y="-32778"/>
                                    </p:animMotion>
                                  </p:childTnLst>
                                </p:cTn>
                              </p:par>
                            </p:childTnLst>
                          </p:cTn>
                        </p:par>
                        <p:par>
                          <p:cTn id="10" fill="hold">
                            <p:stCondLst>
                              <p:cond delay="2000"/>
                            </p:stCondLst>
                            <p:childTnLst>
                              <p:par>
                                <p:cTn id="11" presetID="47"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1" presetClass="entr" presetSubtype="0" fill="hold" nodeType="afterEffect">
                                  <p:stCondLst>
                                    <p:cond delay="400"/>
                                  </p:stCondLst>
                                  <p:childTnLst>
                                    <p:set>
                                      <p:cBhvr>
                                        <p:cTn id="18" dur="1" fill="hold">
                                          <p:stCondLst>
                                            <p:cond delay="0"/>
                                          </p:stCondLst>
                                        </p:cTn>
                                        <p:tgtEl>
                                          <p:spTgt spid="10"/>
                                        </p:tgtEl>
                                        <p:attrNameLst>
                                          <p:attrName>style.visibility</p:attrName>
                                        </p:attrNameLst>
                                      </p:cBhvr>
                                      <p:to>
                                        <p:strVal val="visible"/>
                                      </p:to>
                                    </p:set>
                                  </p:childTnLst>
                                </p:cTn>
                              </p:par>
                              <p:par>
                                <p:cTn id="19" presetID="53" presetClass="entr" presetSubtype="16" fill="hold" nodeType="withEffect">
                                  <p:stCondLst>
                                    <p:cond delay="4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Effect transition="in" filter="fade">
                                      <p:cBhvr>
                                        <p:cTn id="23" dur="1000"/>
                                        <p:tgtEl>
                                          <p:spTgt spid="10"/>
                                        </p:tgtEl>
                                      </p:cBhvr>
                                    </p:animEffect>
                                  </p:childTnLst>
                                </p:cTn>
                              </p:par>
                              <p:par>
                                <p:cTn id="24" presetID="64" presetClass="path" presetSubtype="0" fill="hold" nodeType="withEffect">
                                  <p:stCondLst>
                                    <p:cond delay="400"/>
                                  </p:stCondLst>
                                  <p:childTnLst>
                                    <p:animMotion origin="layout" path="M 0.00087 -0.00679 L -0.58542 -0.34105 " pathEditMode="relative" rAng="0" ptsTypes="AA">
                                      <p:cBhvr>
                                        <p:cTn id="25" dur="1000" spd="-100000" fill="hold"/>
                                        <p:tgtEl>
                                          <p:spTgt spid="10"/>
                                        </p:tgtEl>
                                        <p:attrNameLst>
                                          <p:attrName>ppt_x</p:attrName>
                                          <p:attrName>ppt_y</p:attrName>
                                        </p:attrNameLst>
                                      </p:cBhvr>
                                      <p:rCtr x="-29323" y="-16728"/>
                                    </p:animMotion>
                                  </p:childTnLst>
                                </p:cTn>
                              </p:par>
                              <p:par>
                                <p:cTn id="26" presetID="1" presetClass="entr" presetSubtype="0" fill="hold" grpId="0" nodeType="withEffect">
                                  <p:stCondLst>
                                    <p:cond delay="300"/>
                                  </p:stCondLst>
                                  <p:childTnLst>
                                    <p:set>
                                      <p:cBhvr>
                                        <p:cTn id="27" dur="1" fill="hold">
                                          <p:stCondLst>
                                            <p:cond delay="0"/>
                                          </p:stCondLst>
                                        </p:cTn>
                                        <p:tgtEl>
                                          <p:spTgt spid="30"/>
                                        </p:tgtEl>
                                        <p:attrNameLst>
                                          <p:attrName>style.visibility</p:attrName>
                                        </p:attrNameLst>
                                      </p:cBhvr>
                                      <p:to>
                                        <p:strVal val="visible"/>
                                      </p:to>
                                    </p:set>
                                  </p:childTnLst>
                                </p:cTn>
                              </p:par>
                              <p:par>
                                <p:cTn id="28" presetID="53" presetClass="entr" presetSubtype="16" fill="hold" grpId="1" nodeType="withEffect">
                                  <p:stCondLst>
                                    <p:cond delay="3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1000" fill="hold"/>
                                        <p:tgtEl>
                                          <p:spTgt spid="30"/>
                                        </p:tgtEl>
                                        <p:attrNameLst>
                                          <p:attrName>ppt_w</p:attrName>
                                        </p:attrNameLst>
                                      </p:cBhvr>
                                      <p:tavLst>
                                        <p:tav tm="0">
                                          <p:val>
                                            <p:fltVal val="0"/>
                                          </p:val>
                                        </p:tav>
                                        <p:tav tm="100000">
                                          <p:val>
                                            <p:strVal val="#ppt_w"/>
                                          </p:val>
                                        </p:tav>
                                      </p:tavLst>
                                    </p:anim>
                                    <p:anim calcmode="lin" valueType="num">
                                      <p:cBhvr>
                                        <p:cTn id="31" dur="1000" fill="hold"/>
                                        <p:tgtEl>
                                          <p:spTgt spid="30"/>
                                        </p:tgtEl>
                                        <p:attrNameLst>
                                          <p:attrName>ppt_h</p:attrName>
                                        </p:attrNameLst>
                                      </p:cBhvr>
                                      <p:tavLst>
                                        <p:tav tm="0">
                                          <p:val>
                                            <p:fltVal val="0"/>
                                          </p:val>
                                        </p:tav>
                                        <p:tav tm="100000">
                                          <p:val>
                                            <p:strVal val="#ppt_h"/>
                                          </p:val>
                                        </p:tav>
                                      </p:tavLst>
                                    </p:anim>
                                    <p:animEffect transition="in" filter="fade">
                                      <p:cBhvr>
                                        <p:cTn id="32" dur="1000"/>
                                        <p:tgtEl>
                                          <p:spTgt spid="30"/>
                                        </p:tgtEl>
                                      </p:cBhvr>
                                    </p:animEffect>
                                  </p:childTnLst>
                                </p:cTn>
                              </p:par>
                              <p:par>
                                <p:cTn id="33" presetID="64" presetClass="path" presetSubtype="0" fill="hold" grpId="2" nodeType="withEffect">
                                  <p:stCondLst>
                                    <p:cond delay="300"/>
                                  </p:stCondLst>
                                  <p:childTnLst>
                                    <p:animMotion origin="layout" path="M 0.00451 -0.00834 L -0.51458 -0.12017 " pathEditMode="relative" rAng="0" ptsTypes="AA">
                                      <p:cBhvr>
                                        <p:cTn id="34" dur="1000" spd="-100000" fill="hold"/>
                                        <p:tgtEl>
                                          <p:spTgt spid="30"/>
                                        </p:tgtEl>
                                        <p:attrNameLst>
                                          <p:attrName>ppt_x</p:attrName>
                                          <p:attrName>ppt_y</p:attrName>
                                        </p:attrNameLst>
                                      </p:cBhvr>
                                      <p:rCtr x="-25955" y="-5592"/>
                                    </p:animMotion>
                                  </p:childTnLst>
                                </p:cTn>
                              </p:par>
                              <p:par>
                                <p:cTn id="35" presetID="1" presetClass="entr" presetSubtype="0" fill="hold" nodeType="withEffect">
                                  <p:stCondLst>
                                    <p:cond delay="300"/>
                                  </p:stCondLst>
                                  <p:childTnLst>
                                    <p:set>
                                      <p:cBhvr>
                                        <p:cTn id="36" dur="1" fill="hold">
                                          <p:stCondLst>
                                            <p:cond delay="0"/>
                                          </p:stCondLst>
                                        </p:cTn>
                                        <p:tgtEl>
                                          <p:spTgt spid="15"/>
                                        </p:tgtEl>
                                        <p:attrNameLst>
                                          <p:attrName>style.visibility</p:attrName>
                                        </p:attrNameLst>
                                      </p:cBhvr>
                                      <p:to>
                                        <p:strVal val="visible"/>
                                      </p:to>
                                    </p:set>
                                  </p:childTnLst>
                                </p:cTn>
                              </p:par>
                              <p:par>
                                <p:cTn id="37" presetID="53" presetClass="entr" presetSubtype="16" fill="hold" nodeType="withEffect">
                                  <p:stCondLst>
                                    <p:cond delay="300"/>
                                  </p:stCondLst>
                                  <p:childTnLst>
                                    <p:set>
                                      <p:cBhvr>
                                        <p:cTn id="38" dur="1" fill="hold">
                                          <p:stCondLst>
                                            <p:cond delay="0"/>
                                          </p:stCondLst>
                                        </p:cTn>
                                        <p:tgtEl>
                                          <p:spTgt spid="15"/>
                                        </p:tgtEl>
                                        <p:attrNameLst>
                                          <p:attrName>style.visibility</p:attrName>
                                        </p:attrNameLst>
                                      </p:cBhvr>
                                      <p:to>
                                        <p:strVal val="visible"/>
                                      </p:to>
                                    </p:set>
                                    <p:anim calcmode="lin" valueType="num">
                                      <p:cBhvr>
                                        <p:cTn id="39" dur="1000" fill="hold"/>
                                        <p:tgtEl>
                                          <p:spTgt spid="15"/>
                                        </p:tgtEl>
                                        <p:attrNameLst>
                                          <p:attrName>ppt_w</p:attrName>
                                        </p:attrNameLst>
                                      </p:cBhvr>
                                      <p:tavLst>
                                        <p:tav tm="0">
                                          <p:val>
                                            <p:fltVal val="0"/>
                                          </p:val>
                                        </p:tav>
                                        <p:tav tm="100000">
                                          <p:val>
                                            <p:strVal val="#ppt_w"/>
                                          </p:val>
                                        </p:tav>
                                      </p:tavLst>
                                    </p:anim>
                                    <p:anim calcmode="lin" valueType="num">
                                      <p:cBhvr>
                                        <p:cTn id="40" dur="1000" fill="hold"/>
                                        <p:tgtEl>
                                          <p:spTgt spid="15"/>
                                        </p:tgtEl>
                                        <p:attrNameLst>
                                          <p:attrName>ppt_h</p:attrName>
                                        </p:attrNameLst>
                                      </p:cBhvr>
                                      <p:tavLst>
                                        <p:tav tm="0">
                                          <p:val>
                                            <p:fltVal val="0"/>
                                          </p:val>
                                        </p:tav>
                                        <p:tav tm="100000">
                                          <p:val>
                                            <p:strVal val="#ppt_h"/>
                                          </p:val>
                                        </p:tav>
                                      </p:tavLst>
                                    </p:anim>
                                    <p:animEffect transition="in" filter="fade">
                                      <p:cBhvr>
                                        <p:cTn id="41" dur="1000"/>
                                        <p:tgtEl>
                                          <p:spTgt spid="15"/>
                                        </p:tgtEl>
                                      </p:cBhvr>
                                    </p:animEffect>
                                  </p:childTnLst>
                                </p:cTn>
                              </p:par>
                              <p:par>
                                <p:cTn id="42" presetID="64" presetClass="path" presetSubtype="0" fill="hold" nodeType="withEffect">
                                  <p:stCondLst>
                                    <p:cond delay="300"/>
                                  </p:stCondLst>
                                  <p:childTnLst>
                                    <p:animMotion origin="layout" path="M -0.00729 -0.00555 L -0.84097 -0.54228 " pathEditMode="relative" rAng="0" ptsTypes="AA">
                                      <p:cBhvr>
                                        <p:cTn id="43" dur="1000" spd="-100000" fill="hold"/>
                                        <p:tgtEl>
                                          <p:spTgt spid="15"/>
                                        </p:tgtEl>
                                        <p:attrNameLst>
                                          <p:attrName>ppt_x</p:attrName>
                                          <p:attrName>ppt_y</p:attrName>
                                        </p:attrNameLst>
                                      </p:cBhvr>
                                      <p:rCtr x="-41684" y="-26852"/>
                                    </p:animMotion>
                                  </p:childTnLst>
                                </p:cTn>
                              </p:par>
                              <p:par>
                                <p:cTn id="44" presetID="1" presetClass="entr" presetSubtype="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par>
                                <p:cTn id="46" presetID="53" presetClass="entr" presetSubtype="16"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p:cTn id="48" dur="1000" fill="hold"/>
                                        <p:tgtEl>
                                          <p:spTgt spid="50"/>
                                        </p:tgtEl>
                                        <p:attrNameLst>
                                          <p:attrName>ppt_w</p:attrName>
                                        </p:attrNameLst>
                                      </p:cBhvr>
                                      <p:tavLst>
                                        <p:tav tm="0">
                                          <p:val>
                                            <p:fltVal val="0"/>
                                          </p:val>
                                        </p:tav>
                                        <p:tav tm="100000">
                                          <p:val>
                                            <p:strVal val="#ppt_w"/>
                                          </p:val>
                                        </p:tav>
                                      </p:tavLst>
                                    </p:anim>
                                    <p:anim calcmode="lin" valueType="num">
                                      <p:cBhvr>
                                        <p:cTn id="49" dur="1000" fill="hold"/>
                                        <p:tgtEl>
                                          <p:spTgt spid="50"/>
                                        </p:tgtEl>
                                        <p:attrNameLst>
                                          <p:attrName>ppt_h</p:attrName>
                                        </p:attrNameLst>
                                      </p:cBhvr>
                                      <p:tavLst>
                                        <p:tav tm="0">
                                          <p:val>
                                            <p:fltVal val="0"/>
                                          </p:val>
                                        </p:tav>
                                        <p:tav tm="100000">
                                          <p:val>
                                            <p:strVal val="#ppt_h"/>
                                          </p:val>
                                        </p:tav>
                                      </p:tavLst>
                                    </p:anim>
                                    <p:animEffect transition="in" filter="fade">
                                      <p:cBhvr>
                                        <p:cTn id="50" dur="1000"/>
                                        <p:tgtEl>
                                          <p:spTgt spid="50"/>
                                        </p:tgtEl>
                                      </p:cBhvr>
                                    </p:animEffect>
                                  </p:childTnLst>
                                </p:cTn>
                              </p:par>
                              <p:par>
                                <p:cTn id="51" presetID="64" presetClass="path" presetSubtype="0" fill="hold" nodeType="withEffect">
                                  <p:stCondLst>
                                    <p:cond delay="0"/>
                                  </p:stCondLst>
                                  <p:childTnLst>
                                    <p:animMotion origin="layout" path="M -0.00746 0.0034 L -0.90989 -0.31111 " pathEditMode="relative" rAng="0" ptsTypes="AA">
                                      <p:cBhvr>
                                        <p:cTn id="52" dur="1000" spd="-100000" fill="hold"/>
                                        <p:tgtEl>
                                          <p:spTgt spid="50"/>
                                        </p:tgtEl>
                                        <p:attrNameLst>
                                          <p:attrName>ppt_x</p:attrName>
                                          <p:attrName>ppt_y</p:attrName>
                                        </p:attrNameLst>
                                      </p:cBhvr>
                                      <p:rCtr x="-45122" y="-15741"/>
                                    </p:animMotion>
                                  </p:childTnLst>
                                </p:cTn>
                              </p:par>
                              <p:par>
                                <p:cTn id="53" presetID="1" presetClass="entr" presetSubtype="0" fill="hold" grpId="0" nodeType="withEffect">
                                  <p:stCondLst>
                                    <p:cond delay="200"/>
                                  </p:stCondLst>
                                  <p:childTnLst>
                                    <p:set>
                                      <p:cBhvr>
                                        <p:cTn id="54" dur="1" fill="hold">
                                          <p:stCondLst>
                                            <p:cond delay="0"/>
                                          </p:stCondLst>
                                        </p:cTn>
                                        <p:tgtEl>
                                          <p:spTgt spid="61"/>
                                        </p:tgtEl>
                                        <p:attrNameLst>
                                          <p:attrName>style.visibility</p:attrName>
                                        </p:attrNameLst>
                                      </p:cBhvr>
                                      <p:to>
                                        <p:strVal val="visible"/>
                                      </p:to>
                                    </p:set>
                                  </p:childTnLst>
                                </p:cTn>
                              </p:par>
                              <p:par>
                                <p:cTn id="55" presetID="53" presetClass="entr" presetSubtype="16" fill="hold" grpId="1" nodeType="withEffect">
                                  <p:stCondLst>
                                    <p:cond delay="200"/>
                                  </p:stCondLst>
                                  <p:childTnLst>
                                    <p:set>
                                      <p:cBhvr>
                                        <p:cTn id="56" dur="1" fill="hold">
                                          <p:stCondLst>
                                            <p:cond delay="0"/>
                                          </p:stCondLst>
                                        </p:cTn>
                                        <p:tgtEl>
                                          <p:spTgt spid="61"/>
                                        </p:tgtEl>
                                        <p:attrNameLst>
                                          <p:attrName>style.visibility</p:attrName>
                                        </p:attrNameLst>
                                      </p:cBhvr>
                                      <p:to>
                                        <p:strVal val="visible"/>
                                      </p:to>
                                    </p:set>
                                    <p:anim calcmode="lin" valueType="num">
                                      <p:cBhvr>
                                        <p:cTn id="57" dur="1000" fill="hold"/>
                                        <p:tgtEl>
                                          <p:spTgt spid="61"/>
                                        </p:tgtEl>
                                        <p:attrNameLst>
                                          <p:attrName>ppt_w</p:attrName>
                                        </p:attrNameLst>
                                      </p:cBhvr>
                                      <p:tavLst>
                                        <p:tav tm="0">
                                          <p:val>
                                            <p:fltVal val="0"/>
                                          </p:val>
                                        </p:tav>
                                        <p:tav tm="100000">
                                          <p:val>
                                            <p:strVal val="#ppt_w"/>
                                          </p:val>
                                        </p:tav>
                                      </p:tavLst>
                                    </p:anim>
                                    <p:anim calcmode="lin" valueType="num">
                                      <p:cBhvr>
                                        <p:cTn id="58" dur="1000" fill="hold"/>
                                        <p:tgtEl>
                                          <p:spTgt spid="61"/>
                                        </p:tgtEl>
                                        <p:attrNameLst>
                                          <p:attrName>ppt_h</p:attrName>
                                        </p:attrNameLst>
                                      </p:cBhvr>
                                      <p:tavLst>
                                        <p:tav tm="0">
                                          <p:val>
                                            <p:fltVal val="0"/>
                                          </p:val>
                                        </p:tav>
                                        <p:tav tm="100000">
                                          <p:val>
                                            <p:strVal val="#ppt_h"/>
                                          </p:val>
                                        </p:tav>
                                      </p:tavLst>
                                    </p:anim>
                                    <p:animEffect transition="in" filter="fade">
                                      <p:cBhvr>
                                        <p:cTn id="59" dur="1000"/>
                                        <p:tgtEl>
                                          <p:spTgt spid="61"/>
                                        </p:tgtEl>
                                      </p:cBhvr>
                                    </p:animEffect>
                                  </p:childTnLst>
                                </p:cTn>
                              </p:par>
                              <p:par>
                                <p:cTn id="60" presetID="64" presetClass="path" presetSubtype="0" fill="hold" grpId="2" nodeType="withEffect">
                                  <p:stCondLst>
                                    <p:cond delay="200"/>
                                  </p:stCondLst>
                                  <p:childTnLst>
                                    <p:animMotion origin="layout" path="M -0.00555 -0.00833 L -0.80277 -0.22623 " pathEditMode="relative" rAng="0" ptsTypes="AA">
                                      <p:cBhvr>
                                        <p:cTn id="61" dur="1000" spd="-100000" fill="hold"/>
                                        <p:tgtEl>
                                          <p:spTgt spid="61"/>
                                        </p:tgtEl>
                                        <p:attrNameLst>
                                          <p:attrName>ppt_x</p:attrName>
                                          <p:attrName>ppt_y</p:attrName>
                                        </p:attrNameLst>
                                      </p:cBhvr>
                                      <p:rCtr x="-39861" y="-10895"/>
                                    </p:animMotion>
                                  </p:childTnLst>
                                </p:cTn>
                              </p:par>
                              <p:par>
                                <p:cTn id="62" presetID="1" presetClass="entr" presetSubtype="0" fill="hold" grpId="0" nodeType="withEffect">
                                  <p:stCondLst>
                                    <p:cond delay="400"/>
                                  </p:stCondLst>
                                  <p:childTnLst>
                                    <p:set>
                                      <p:cBhvr>
                                        <p:cTn id="63" dur="1" fill="hold">
                                          <p:stCondLst>
                                            <p:cond delay="0"/>
                                          </p:stCondLst>
                                        </p:cTn>
                                        <p:tgtEl>
                                          <p:spTgt spid="62"/>
                                        </p:tgtEl>
                                        <p:attrNameLst>
                                          <p:attrName>style.visibility</p:attrName>
                                        </p:attrNameLst>
                                      </p:cBhvr>
                                      <p:to>
                                        <p:strVal val="visible"/>
                                      </p:to>
                                    </p:set>
                                  </p:childTnLst>
                                </p:cTn>
                              </p:par>
                              <p:par>
                                <p:cTn id="64" presetID="53" presetClass="entr" presetSubtype="16" fill="hold" grpId="1" nodeType="withEffect">
                                  <p:stCondLst>
                                    <p:cond delay="400"/>
                                  </p:stCondLst>
                                  <p:childTnLst>
                                    <p:set>
                                      <p:cBhvr>
                                        <p:cTn id="65" dur="1" fill="hold">
                                          <p:stCondLst>
                                            <p:cond delay="0"/>
                                          </p:stCondLst>
                                        </p:cTn>
                                        <p:tgtEl>
                                          <p:spTgt spid="62"/>
                                        </p:tgtEl>
                                        <p:attrNameLst>
                                          <p:attrName>style.visibility</p:attrName>
                                        </p:attrNameLst>
                                      </p:cBhvr>
                                      <p:to>
                                        <p:strVal val="visible"/>
                                      </p:to>
                                    </p:set>
                                    <p:anim calcmode="lin" valueType="num">
                                      <p:cBhvr>
                                        <p:cTn id="66" dur="1000" fill="hold"/>
                                        <p:tgtEl>
                                          <p:spTgt spid="62"/>
                                        </p:tgtEl>
                                        <p:attrNameLst>
                                          <p:attrName>ppt_w</p:attrName>
                                        </p:attrNameLst>
                                      </p:cBhvr>
                                      <p:tavLst>
                                        <p:tav tm="0">
                                          <p:val>
                                            <p:fltVal val="0"/>
                                          </p:val>
                                        </p:tav>
                                        <p:tav tm="100000">
                                          <p:val>
                                            <p:strVal val="#ppt_w"/>
                                          </p:val>
                                        </p:tav>
                                      </p:tavLst>
                                    </p:anim>
                                    <p:anim calcmode="lin" valueType="num">
                                      <p:cBhvr>
                                        <p:cTn id="67" dur="1000" fill="hold"/>
                                        <p:tgtEl>
                                          <p:spTgt spid="62"/>
                                        </p:tgtEl>
                                        <p:attrNameLst>
                                          <p:attrName>ppt_h</p:attrName>
                                        </p:attrNameLst>
                                      </p:cBhvr>
                                      <p:tavLst>
                                        <p:tav tm="0">
                                          <p:val>
                                            <p:fltVal val="0"/>
                                          </p:val>
                                        </p:tav>
                                        <p:tav tm="100000">
                                          <p:val>
                                            <p:strVal val="#ppt_h"/>
                                          </p:val>
                                        </p:tav>
                                      </p:tavLst>
                                    </p:anim>
                                    <p:animEffect transition="in" filter="fade">
                                      <p:cBhvr>
                                        <p:cTn id="68" dur="1000"/>
                                        <p:tgtEl>
                                          <p:spTgt spid="62"/>
                                        </p:tgtEl>
                                      </p:cBhvr>
                                    </p:animEffect>
                                  </p:childTnLst>
                                </p:cTn>
                              </p:par>
                              <p:par>
                                <p:cTn id="69" presetID="64" presetClass="path" presetSubtype="0" fill="hold" grpId="2" nodeType="withEffect">
                                  <p:stCondLst>
                                    <p:cond delay="400"/>
                                  </p:stCondLst>
                                  <p:childTnLst>
                                    <p:animMotion origin="layout" path="M 0.02501 0.04444 L -0.79688 -0.88488 " pathEditMode="relative" rAng="0" ptsTypes="AA">
                                      <p:cBhvr>
                                        <p:cTn id="70" dur="1000" spd="-100000" fill="hold"/>
                                        <p:tgtEl>
                                          <p:spTgt spid="62"/>
                                        </p:tgtEl>
                                        <p:attrNameLst>
                                          <p:attrName>ppt_x</p:attrName>
                                          <p:attrName>ppt_y</p:attrName>
                                        </p:attrNameLst>
                                      </p:cBhvr>
                                      <p:rCtr x="-41094" y="-46481"/>
                                    </p:animMotion>
                                  </p:childTnLst>
                                </p:cTn>
                              </p:par>
                              <p:par>
                                <p:cTn id="71" presetID="1" presetClass="entr" presetSubtype="0" fill="hold" grpId="0" nodeType="withEffect">
                                  <p:stCondLst>
                                    <p:cond delay="200"/>
                                  </p:stCondLst>
                                  <p:childTnLst>
                                    <p:set>
                                      <p:cBhvr>
                                        <p:cTn id="72" dur="1" fill="hold">
                                          <p:stCondLst>
                                            <p:cond delay="0"/>
                                          </p:stCondLst>
                                        </p:cTn>
                                        <p:tgtEl>
                                          <p:spTgt spid="49"/>
                                        </p:tgtEl>
                                        <p:attrNameLst>
                                          <p:attrName>style.visibility</p:attrName>
                                        </p:attrNameLst>
                                      </p:cBhvr>
                                      <p:to>
                                        <p:strVal val="visible"/>
                                      </p:to>
                                    </p:set>
                                  </p:childTnLst>
                                </p:cTn>
                              </p:par>
                              <p:par>
                                <p:cTn id="73" presetID="53" presetClass="entr" presetSubtype="16" fill="hold" grpId="1" nodeType="withEffect">
                                  <p:stCondLst>
                                    <p:cond delay="200"/>
                                  </p:stCondLst>
                                  <p:childTnLst>
                                    <p:set>
                                      <p:cBhvr>
                                        <p:cTn id="74" dur="1" fill="hold">
                                          <p:stCondLst>
                                            <p:cond delay="0"/>
                                          </p:stCondLst>
                                        </p:cTn>
                                        <p:tgtEl>
                                          <p:spTgt spid="49"/>
                                        </p:tgtEl>
                                        <p:attrNameLst>
                                          <p:attrName>style.visibility</p:attrName>
                                        </p:attrNameLst>
                                      </p:cBhvr>
                                      <p:to>
                                        <p:strVal val="visible"/>
                                      </p:to>
                                    </p:set>
                                    <p:anim calcmode="lin" valueType="num">
                                      <p:cBhvr>
                                        <p:cTn id="75" dur="1000" fill="hold"/>
                                        <p:tgtEl>
                                          <p:spTgt spid="49"/>
                                        </p:tgtEl>
                                        <p:attrNameLst>
                                          <p:attrName>ppt_w</p:attrName>
                                        </p:attrNameLst>
                                      </p:cBhvr>
                                      <p:tavLst>
                                        <p:tav tm="0">
                                          <p:val>
                                            <p:fltVal val="0"/>
                                          </p:val>
                                        </p:tav>
                                        <p:tav tm="100000">
                                          <p:val>
                                            <p:strVal val="#ppt_w"/>
                                          </p:val>
                                        </p:tav>
                                      </p:tavLst>
                                    </p:anim>
                                    <p:anim calcmode="lin" valueType="num">
                                      <p:cBhvr>
                                        <p:cTn id="76" dur="1000" fill="hold"/>
                                        <p:tgtEl>
                                          <p:spTgt spid="49"/>
                                        </p:tgtEl>
                                        <p:attrNameLst>
                                          <p:attrName>ppt_h</p:attrName>
                                        </p:attrNameLst>
                                      </p:cBhvr>
                                      <p:tavLst>
                                        <p:tav tm="0">
                                          <p:val>
                                            <p:fltVal val="0"/>
                                          </p:val>
                                        </p:tav>
                                        <p:tav tm="100000">
                                          <p:val>
                                            <p:strVal val="#ppt_h"/>
                                          </p:val>
                                        </p:tav>
                                      </p:tavLst>
                                    </p:anim>
                                    <p:animEffect transition="in" filter="fade">
                                      <p:cBhvr>
                                        <p:cTn id="77" dur="1000"/>
                                        <p:tgtEl>
                                          <p:spTgt spid="49"/>
                                        </p:tgtEl>
                                      </p:cBhvr>
                                    </p:animEffect>
                                  </p:childTnLst>
                                </p:cTn>
                              </p:par>
                              <p:par>
                                <p:cTn id="78" presetID="64" presetClass="path" presetSubtype="0" fill="hold" grpId="2" nodeType="withEffect">
                                  <p:stCondLst>
                                    <p:cond delay="200"/>
                                  </p:stCondLst>
                                  <p:childTnLst>
                                    <p:animMotion origin="layout" path="M -0.00312 -0.00587 L -0.44062 -0.70031 " pathEditMode="relative" rAng="0" ptsTypes="AA">
                                      <p:cBhvr>
                                        <p:cTn id="79" dur="1000" spd="-100000" fill="hold"/>
                                        <p:tgtEl>
                                          <p:spTgt spid="49"/>
                                        </p:tgtEl>
                                        <p:attrNameLst>
                                          <p:attrName>ppt_x</p:attrName>
                                          <p:attrName>ppt_y</p:attrName>
                                        </p:attrNameLst>
                                      </p:cBhvr>
                                      <p:rCtr x="-21875" y="-34722"/>
                                    </p:animMotion>
                                  </p:childTnLst>
                                </p:cTn>
                              </p:par>
                              <p:par>
                                <p:cTn id="80" presetID="1" presetClass="entr" presetSubtype="0" fill="hold" nodeType="withEffect">
                                  <p:stCondLst>
                                    <p:cond delay="400"/>
                                  </p:stCondLst>
                                  <p:childTnLst>
                                    <p:set>
                                      <p:cBhvr>
                                        <p:cTn id="81" dur="1" fill="hold">
                                          <p:stCondLst>
                                            <p:cond delay="0"/>
                                          </p:stCondLst>
                                        </p:cTn>
                                        <p:tgtEl>
                                          <p:spTgt spid="53"/>
                                        </p:tgtEl>
                                        <p:attrNameLst>
                                          <p:attrName>style.visibility</p:attrName>
                                        </p:attrNameLst>
                                      </p:cBhvr>
                                      <p:to>
                                        <p:strVal val="visible"/>
                                      </p:to>
                                    </p:set>
                                  </p:childTnLst>
                                </p:cTn>
                              </p:par>
                              <p:par>
                                <p:cTn id="82" presetID="53" presetClass="entr" presetSubtype="16" fill="hold" nodeType="withEffect">
                                  <p:stCondLst>
                                    <p:cond delay="400"/>
                                  </p:stCondLst>
                                  <p:childTnLst>
                                    <p:set>
                                      <p:cBhvr>
                                        <p:cTn id="83" dur="1" fill="hold">
                                          <p:stCondLst>
                                            <p:cond delay="0"/>
                                          </p:stCondLst>
                                        </p:cTn>
                                        <p:tgtEl>
                                          <p:spTgt spid="53"/>
                                        </p:tgtEl>
                                        <p:attrNameLst>
                                          <p:attrName>style.visibility</p:attrName>
                                        </p:attrNameLst>
                                      </p:cBhvr>
                                      <p:to>
                                        <p:strVal val="visible"/>
                                      </p:to>
                                    </p:set>
                                    <p:anim calcmode="lin" valueType="num">
                                      <p:cBhvr>
                                        <p:cTn id="84" dur="1000" fill="hold"/>
                                        <p:tgtEl>
                                          <p:spTgt spid="53"/>
                                        </p:tgtEl>
                                        <p:attrNameLst>
                                          <p:attrName>ppt_w</p:attrName>
                                        </p:attrNameLst>
                                      </p:cBhvr>
                                      <p:tavLst>
                                        <p:tav tm="0">
                                          <p:val>
                                            <p:fltVal val="0"/>
                                          </p:val>
                                        </p:tav>
                                        <p:tav tm="100000">
                                          <p:val>
                                            <p:strVal val="#ppt_w"/>
                                          </p:val>
                                        </p:tav>
                                      </p:tavLst>
                                    </p:anim>
                                    <p:anim calcmode="lin" valueType="num">
                                      <p:cBhvr>
                                        <p:cTn id="85" dur="1000" fill="hold"/>
                                        <p:tgtEl>
                                          <p:spTgt spid="53"/>
                                        </p:tgtEl>
                                        <p:attrNameLst>
                                          <p:attrName>ppt_h</p:attrName>
                                        </p:attrNameLst>
                                      </p:cBhvr>
                                      <p:tavLst>
                                        <p:tav tm="0">
                                          <p:val>
                                            <p:fltVal val="0"/>
                                          </p:val>
                                        </p:tav>
                                        <p:tav tm="100000">
                                          <p:val>
                                            <p:strVal val="#ppt_h"/>
                                          </p:val>
                                        </p:tav>
                                      </p:tavLst>
                                    </p:anim>
                                    <p:animEffect transition="in" filter="fade">
                                      <p:cBhvr>
                                        <p:cTn id="86" dur="1000"/>
                                        <p:tgtEl>
                                          <p:spTgt spid="53"/>
                                        </p:tgtEl>
                                      </p:cBhvr>
                                    </p:animEffect>
                                  </p:childTnLst>
                                </p:cTn>
                              </p:par>
                              <p:par>
                                <p:cTn id="87" presetID="64" presetClass="path" presetSubtype="0" fill="hold" nodeType="withEffect">
                                  <p:stCondLst>
                                    <p:cond delay="400"/>
                                  </p:stCondLst>
                                  <p:childTnLst>
                                    <p:animMotion origin="layout" path="M 0.025 -0.00524 L -0.59705 -0.67006 " pathEditMode="relative" rAng="0" ptsTypes="AA">
                                      <p:cBhvr>
                                        <p:cTn id="88" dur="1000" spd="-100000" fill="hold"/>
                                        <p:tgtEl>
                                          <p:spTgt spid="53"/>
                                        </p:tgtEl>
                                        <p:attrNameLst>
                                          <p:attrName>ppt_x</p:attrName>
                                          <p:attrName>ppt_y</p:attrName>
                                        </p:attrNameLst>
                                      </p:cBhvr>
                                      <p:rCtr x="-31111" y="-33241"/>
                                    </p:animMotion>
                                  </p:childTnLst>
                                </p:cTn>
                              </p:par>
                              <p:par>
                                <p:cTn id="89" presetID="1" presetClass="entr" presetSubtype="0" fill="hold" nodeType="withEffect">
                                  <p:stCondLst>
                                    <p:cond delay="300"/>
                                  </p:stCondLst>
                                  <p:childTnLst>
                                    <p:set>
                                      <p:cBhvr>
                                        <p:cTn id="90" dur="1" fill="hold">
                                          <p:stCondLst>
                                            <p:cond delay="0"/>
                                          </p:stCondLst>
                                        </p:cTn>
                                        <p:tgtEl>
                                          <p:spTgt spid="56"/>
                                        </p:tgtEl>
                                        <p:attrNameLst>
                                          <p:attrName>style.visibility</p:attrName>
                                        </p:attrNameLst>
                                      </p:cBhvr>
                                      <p:to>
                                        <p:strVal val="visible"/>
                                      </p:to>
                                    </p:set>
                                  </p:childTnLst>
                                </p:cTn>
                              </p:par>
                              <p:par>
                                <p:cTn id="91" presetID="53" presetClass="entr" presetSubtype="16" fill="hold" nodeType="withEffect">
                                  <p:stCondLst>
                                    <p:cond delay="300"/>
                                  </p:stCondLst>
                                  <p:childTnLst>
                                    <p:set>
                                      <p:cBhvr>
                                        <p:cTn id="92" dur="1" fill="hold">
                                          <p:stCondLst>
                                            <p:cond delay="0"/>
                                          </p:stCondLst>
                                        </p:cTn>
                                        <p:tgtEl>
                                          <p:spTgt spid="56"/>
                                        </p:tgtEl>
                                        <p:attrNameLst>
                                          <p:attrName>style.visibility</p:attrName>
                                        </p:attrNameLst>
                                      </p:cBhvr>
                                      <p:to>
                                        <p:strVal val="visible"/>
                                      </p:to>
                                    </p:set>
                                    <p:anim calcmode="lin" valueType="num">
                                      <p:cBhvr>
                                        <p:cTn id="93" dur="1000" fill="hold"/>
                                        <p:tgtEl>
                                          <p:spTgt spid="56"/>
                                        </p:tgtEl>
                                        <p:attrNameLst>
                                          <p:attrName>ppt_w</p:attrName>
                                        </p:attrNameLst>
                                      </p:cBhvr>
                                      <p:tavLst>
                                        <p:tav tm="0">
                                          <p:val>
                                            <p:fltVal val="0"/>
                                          </p:val>
                                        </p:tav>
                                        <p:tav tm="100000">
                                          <p:val>
                                            <p:strVal val="#ppt_w"/>
                                          </p:val>
                                        </p:tav>
                                      </p:tavLst>
                                    </p:anim>
                                    <p:anim calcmode="lin" valueType="num">
                                      <p:cBhvr>
                                        <p:cTn id="94" dur="1000" fill="hold"/>
                                        <p:tgtEl>
                                          <p:spTgt spid="56"/>
                                        </p:tgtEl>
                                        <p:attrNameLst>
                                          <p:attrName>ppt_h</p:attrName>
                                        </p:attrNameLst>
                                      </p:cBhvr>
                                      <p:tavLst>
                                        <p:tav tm="0">
                                          <p:val>
                                            <p:fltVal val="0"/>
                                          </p:val>
                                        </p:tav>
                                        <p:tav tm="100000">
                                          <p:val>
                                            <p:strVal val="#ppt_h"/>
                                          </p:val>
                                        </p:tav>
                                      </p:tavLst>
                                    </p:anim>
                                    <p:animEffect transition="in" filter="fade">
                                      <p:cBhvr>
                                        <p:cTn id="95" dur="1000"/>
                                        <p:tgtEl>
                                          <p:spTgt spid="56"/>
                                        </p:tgtEl>
                                      </p:cBhvr>
                                    </p:animEffect>
                                  </p:childTnLst>
                                </p:cTn>
                              </p:par>
                              <p:par>
                                <p:cTn id="96" presetID="64" presetClass="path" presetSubtype="0" fill="hold" nodeType="withEffect">
                                  <p:stCondLst>
                                    <p:cond delay="300"/>
                                  </p:stCondLst>
                                  <p:childTnLst>
                                    <p:animMotion origin="layout" path="M 0.025 -0.01821 L -0.35486 -0.86821 " pathEditMode="relative" rAng="0" ptsTypes="AA">
                                      <p:cBhvr>
                                        <p:cTn id="97" dur="1000" spd="-100000" fill="hold"/>
                                        <p:tgtEl>
                                          <p:spTgt spid="56"/>
                                        </p:tgtEl>
                                        <p:attrNameLst>
                                          <p:attrName>ppt_x</p:attrName>
                                          <p:attrName>ppt_y</p:attrName>
                                        </p:attrNameLst>
                                      </p:cBhvr>
                                      <p:rCtr x="-18993" y="-42500"/>
                                    </p:animMotion>
                                  </p:childTnLst>
                                </p:cTn>
                              </p:par>
                              <p:par>
                                <p:cTn id="98" presetID="1" presetClass="entr" presetSubtype="0" fill="hold" nodeType="withEffect">
                                  <p:stCondLst>
                                    <p:cond delay="200"/>
                                  </p:stCondLst>
                                  <p:childTnLst>
                                    <p:set>
                                      <p:cBhvr>
                                        <p:cTn id="99" dur="1" fill="hold">
                                          <p:stCondLst>
                                            <p:cond delay="0"/>
                                          </p:stCondLst>
                                        </p:cTn>
                                        <p:tgtEl>
                                          <p:spTgt spid="63"/>
                                        </p:tgtEl>
                                        <p:attrNameLst>
                                          <p:attrName>style.visibility</p:attrName>
                                        </p:attrNameLst>
                                      </p:cBhvr>
                                      <p:to>
                                        <p:strVal val="visible"/>
                                      </p:to>
                                    </p:set>
                                  </p:childTnLst>
                                </p:cTn>
                              </p:par>
                              <p:par>
                                <p:cTn id="100" presetID="53" presetClass="entr" presetSubtype="16" fill="hold" nodeType="withEffect">
                                  <p:stCondLst>
                                    <p:cond delay="200"/>
                                  </p:stCondLst>
                                  <p:childTnLst>
                                    <p:set>
                                      <p:cBhvr>
                                        <p:cTn id="101" dur="1" fill="hold">
                                          <p:stCondLst>
                                            <p:cond delay="0"/>
                                          </p:stCondLst>
                                        </p:cTn>
                                        <p:tgtEl>
                                          <p:spTgt spid="63"/>
                                        </p:tgtEl>
                                        <p:attrNameLst>
                                          <p:attrName>style.visibility</p:attrName>
                                        </p:attrNameLst>
                                      </p:cBhvr>
                                      <p:to>
                                        <p:strVal val="visible"/>
                                      </p:to>
                                    </p:set>
                                    <p:anim calcmode="lin" valueType="num">
                                      <p:cBhvr>
                                        <p:cTn id="102" dur="1000" fill="hold"/>
                                        <p:tgtEl>
                                          <p:spTgt spid="63"/>
                                        </p:tgtEl>
                                        <p:attrNameLst>
                                          <p:attrName>ppt_w</p:attrName>
                                        </p:attrNameLst>
                                      </p:cBhvr>
                                      <p:tavLst>
                                        <p:tav tm="0">
                                          <p:val>
                                            <p:fltVal val="0"/>
                                          </p:val>
                                        </p:tav>
                                        <p:tav tm="100000">
                                          <p:val>
                                            <p:strVal val="#ppt_w"/>
                                          </p:val>
                                        </p:tav>
                                      </p:tavLst>
                                    </p:anim>
                                    <p:anim calcmode="lin" valueType="num">
                                      <p:cBhvr>
                                        <p:cTn id="103" dur="1000" fill="hold"/>
                                        <p:tgtEl>
                                          <p:spTgt spid="63"/>
                                        </p:tgtEl>
                                        <p:attrNameLst>
                                          <p:attrName>ppt_h</p:attrName>
                                        </p:attrNameLst>
                                      </p:cBhvr>
                                      <p:tavLst>
                                        <p:tav tm="0">
                                          <p:val>
                                            <p:fltVal val="0"/>
                                          </p:val>
                                        </p:tav>
                                        <p:tav tm="100000">
                                          <p:val>
                                            <p:strVal val="#ppt_h"/>
                                          </p:val>
                                        </p:tav>
                                      </p:tavLst>
                                    </p:anim>
                                    <p:animEffect transition="in" filter="fade">
                                      <p:cBhvr>
                                        <p:cTn id="104" dur="1000"/>
                                        <p:tgtEl>
                                          <p:spTgt spid="63"/>
                                        </p:tgtEl>
                                      </p:cBhvr>
                                    </p:animEffect>
                                  </p:childTnLst>
                                </p:cTn>
                              </p:par>
                              <p:par>
                                <p:cTn id="105" presetID="64" presetClass="path" presetSubtype="0" fill="hold" nodeType="withEffect">
                                  <p:stCondLst>
                                    <p:cond delay="200"/>
                                  </p:stCondLst>
                                  <p:childTnLst>
                                    <p:animMotion origin="layout" path="M -0.01475 -0.00988 L -0.72725 -0.6821 " pathEditMode="relative" rAng="0" ptsTypes="AA">
                                      <p:cBhvr>
                                        <p:cTn id="106" dur="1000" spd="-100000" fill="hold"/>
                                        <p:tgtEl>
                                          <p:spTgt spid="63"/>
                                        </p:tgtEl>
                                        <p:attrNameLst>
                                          <p:attrName>ppt_x</p:attrName>
                                          <p:attrName>ppt_y</p:attrName>
                                        </p:attrNameLst>
                                      </p:cBhvr>
                                      <p:rCtr x="-35625" y="-33611"/>
                                    </p:animMotion>
                                  </p:childTnLst>
                                </p:cTn>
                              </p:par>
                            </p:childTnLst>
                          </p:cTn>
                        </p:par>
                        <p:par>
                          <p:cTn id="107" fill="hold">
                            <p:stCondLst>
                              <p:cond delay="4400"/>
                            </p:stCondLst>
                            <p:childTnLst>
                              <p:par>
                                <p:cTn id="108" presetID="53" presetClass="entr" presetSubtype="16" fill="hold" grpId="0" nodeType="afterEffect">
                                  <p:stCondLst>
                                    <p:cond delay="0"/>
                                  </p:stCondLst>
                                  <p:iterate type="lt">
                                    <p:tmPct val="0"/>
                                  </p:iterate>
                                  <p:childTnLst>
                                    <p:set>
                                      <p:cBhvr>
                                        <p:cTn id="109" dur="1" fill="hold">
                                          <p:stCondLst>
                                            <p:cond delay="0"/>
                                          </p:stCondLst>
                                        </p:cTn>
                                        <p:tgtEl>
                                          <p:spTgt spid="67"/>
                                        </p:tgtEl>
                                        <p:attrNameLst>
                                          <p:attrName>style.visibility</p:attrName>
                                        </p:attrNameLst>
                                      </p:cBhvr>
                                      <p:to>
                                        <p:strVal val="visible"/>
                                      </p:to>
                                    </p:set>
                                    <p:anim calcmode="lin" valueType="num">
                                      <p:cBhvr>
                                        <p:cTn id="110" dur="500" fill="hold"/>
                                        <p:tgtEl>
                                          <p:spTgt spid="67"/>
                                        </p:tgtEl>
                                        <p:attrNameLst>
                                          <p:attrName>ppt_w</p:attrName>
                                        </p:attrNameLst>
                                      </p:cBhvr>
                                      <p:tavLst>
                                        <p:tav tm="0">
                                          <p:val>
                                            <p:fltVal val="0"/>
                                          </p:val>
                                        </p:tav>
                                        <p:tav tm="100000">
                                          <p:val>
                                            <p:strVal val="#ppt_w"/>
                                          </p:val>
                                        </p:tav>
                                      </p:tavLst>
                                    </p:anim>
                                    <p:anim calcmode="lin" valueType="num">
                                      <p:cBhvr>
                                        <p:cTn id="111" dur="500" fill="hold"/>
                                        <p:tgtEl>
                                          <p:spTgt spid="67"/>
                                        </p:tgtEl>
                                        <p:attrNameLst>
                                          <p:attrName>ppt_h</p:attrName>
                                        </p:attrNameLst>
                                      </p:cBhvr>
                                      <p:tavLst>
                                        <p:tav tm="0">
                                          <p:val>
                                            <p:fltVal val="0"/>
                                          </p:val>
                                        </p:tav>
                                        <p:tav tm="100000">
                                          <p:val>
                                            <p:strVal val="#ppt_h"/>
                                          </p:val>
                                        </p:tav>
                                      </p:tavLst>
                                    </p:anim>
                                    <p:animEffect transition="in" filter="fade">
                                      <p:cBhvr>
                                        <p:cTn id="112" dur="500"/>
                                        <p:tgtEl>
                                          <p:spTgt spid="67"/>
                                        </p:tgtEl>
                                      </p:cBhvr>
                                    </p:animEffect>
                                  </p:childTnLst>
                                </p:cTn>
                              </p:par>
                            </p:childTnLst>
                          </p:cTn>
                        </p:par>
                        <p:par>
                          <p:cTn id="113" fill="hold">
                            <p:stCondLst>
                              <p:cond delay="4900"/>
                            </p:stCondLst>
                            <p:childTnLst>
                              <p:par>
                                <p:cTn id="114" presetID="23" presetClass="entr" presetSubtype="16" fill="hold" grpId="0" nodeType="afterEffect">
                                  <p:stCondLst>
                                    <p:cond delay="0"/>
                                  </p:stCondLst>
                                  <p:childTnLst>
                                    <p:set>
                                      <p:cBhvr>
                                        <p:cTn id="115" dur="1" fill="hold">
                                          <p:stCondLst>
                                            <p:cond delay="0"/>
                                          </p:stCondLst>
                                        </p:cTn>
                                        <p:tgtEl>
                                          <p:spTgt spid="5"/>
                                        </p:tgtEl>
                                        <p:attrNameLst>
                                          <p:attrName>style.visibility</p:attrName>
                                        </p:attrNameLst>
                                      </p:cBhvr>
                                      <p:to>
                                        <p:strVal val="visible"/>
                                      </p:to>
                                    </p:set>
                                    <p:anim calcmode="lin" valueType="num">
                                      <p:cBhvr>
                                        <p:cTn id="116" dur="500" fill="hold"/>
                                        <p:tgtEl>
                                          <p:spTgt spid="5"/>
                                        </p:tgtEl>
                                        <p:attrNameLst>
                                          <p:attrName>ppt_w</p:attrName>
                                        </p:attrNameLst>
                                      </p:cBhvr>
                                      <p:tavLst>
                                        <p:tav tm="0">
                                          <p:val>
                                            <p:fltVal val="0"/>
                                          </p:val>
                                        </p:tav>
                                        <p:tav tm="100000">
                                          <p:val>
                                            <p:strVal val="#ppt_w"/>
                                          </p:val>
                                        </p:tav>
                                      </p:tavLst>
                                    </p:anim>
                                    <p:anim calcmode="lin" valueType="num">
                                      <p:cBhvr>
                                        <p:cTn id="117" dur="500" fill="hold"/>
                                        <p:tgtEl>
                                          <p:spTgt spid="5"/>
                                        </p:tgtEl>
                                        <p:attrNameLst>
                                          <p:attrName>ppt_h</p:attrName>
                                        </p:attrNameLst>
                                      </p:cBhvr>
                                      <p:tavLst>
                                        <p:tav tm="0">
                                          <p:val>
                                            <p:fltVal val="0"/>
                                          </p:val>
                                        </p:tav>
                                        <p:tav tm="100000">
                                          <p:val>
                                            <p:strVal val="#ppt_h"/>
                                          </p:val>
                                        </p:tav>
                                      </p:tavLst>
                                    </p:anim>
                                  </p:childTnLst>
                                </p:cTn>
                              </p:par>
                              <p:par>
                                <p:cTn id="118" presetID="23" presetClass="entr" presetSubtype="16" fill="hold" grpId="0" nodeType="withEffect">
                                  <p:stCondLst>
                                    <p:cond delay="200"/>
                                  </p:stCondLst>
                                  <p:childTnLst>
                                    <p:set>
                                      <p:cBhvr>
                                        <p:cTn id="119" dur="1" fill="hold">
                                          <p:stCondLst>
                                            <p:cond delay="0"/>
                                          </p:stCondLst>
                                        </p:cTn>
                                        <p:tgtEl>
                                          <p:spTgt spid="39"/>
                                        </p:tgtEl>
                                        <p:attrNameLst>
                                          <p:attrName>style.visibility</p:attrName>
                                        </p:attrNameLst>
                                      </p:cBhvr>
                                      <p:to>
                                        <p:strVal val="visible"/>
                                      </p:to>
                                    </p:set>
                                    <p:anim calcmode="lin" valueType="num">
                                      <p:cBhvr>
                                        <p:cTn id="120" dur="500" fill="hold"/>
                                        <p:tgtEl>
                                          <p:spTgt spid="39"/>
                                        </p:tgtEl>
                                        <p:attrNameLst>
                                          <p:attrName>ppt_w</p:attrName>
                                        </p:attrNameLst>
                                      </p:cBhvr>
                                      <p:tavLst>
                                        <p:tav tm="0">
                                          <p:val>
                                            <p:fltVal val="0"/>
                                          </p:val>
                                        </p:tav>
                                        <p:tav tm="100000">
                                          <p:val>
                                            <p:strVal val="#ppt_w"/>
                                          </p:val>
                                        </p:tav>
                                      </p:tavLst>
                                    </p:anim>
                                    <p:anim calcmode="lin" valueType="num">
                                      <p:cBhvr>
                                        <p:cTn id="121" dur="500" fill="hold"/>
                                        <p:tgtEl>
                                          <p:spTgt spid="39"/>
                                        </p:tgtEl>
                                        <p:attrNameLst>
                                          <p:attrName>ppt_h</p:attrName>
                                        </p:attrNameLst>
                                      </p:cBhvr>
                                      <p:tavLst>
                                        <p:tav tm="0">
                                          <p:val>
                                            <p:fltVal val="0"/>
                                          </p:val>
                                        </p:tav>
                                        <p:tav tm="100000">
                                          <p:val>
                                            <p:strVal val="#ppt_h"/>
                                          </p:val>
                                        </p:tav>
                                      </p:tavLst>
                                    </p:anim>
                                  </p:childTnLst>
                                </p:cTn>
                              </p:par>
                              <p:par>
                                <p:cTn id="122" presetID="23" presetClass="entr" presetSubtype="16" fill="hold" grpId="0" nodeType="withEffect">
                                  <p:stCondLst>
                                    <p:cond delay="400"/>
                                  </p:stCondLst>
                                  <p:childTnLst>
                                    <p:set>
                                      <p:cBhvr>
                                        <p:cTn id="123" dur="1" fill="hold">
                                          <p:stCondLst>
                                            <p:cond delay="0"/>
                                          </p:stCondLst>
                                        </p:cTn>
                                        <p:tgtEl>
                                          <p:spTgt spid="38"/>
                                        </p:tgtEl>
                                        <p:attrNameLst>
                                          <p:attrName>style.visibility</p:attrName>
                                        </p:attrNameLst>
                                      </p:cBhvr>
                                      <p:to>
                                        <p:strVal val="visible"/>
                                      </p:to>
                                    </p:set>
                                    <p:anim calcmode="lin" valueType="num">
                                      <p:cBhvr>
                                        <p:cTn id="124" dur="500" fill="hold"/>
                                        <p:tgtEl>
                                          <p:spTgt spid="38"/>
                                        </p:tgtEl>
                                        <p:attrNameLst>
                                          <p:attrName>ppt_w</p:attrName>
                                        </p:attrNameLst>
                                      </p:cBhvr>
                                      <p:tavLst>
                                        <p:tav tm="0">
                                          <p:val>
                                            <p:fltVal val="0"/>
                                          </p:val>
                                        </p:tav>
                                        <p:tav tm="100000">
                                          <p:val>
                                            <p:strVal val="#ppt_w"/>
                                          </p:val>
                                        </p:tav>
                                      </p:tavLst>
                                    </p:anim>
                                    <p:anim calcmode="lin" valueType="num">
                                      <p:cBhvr>
                                        <p:cTn id="125" dur="500" fill="hold"/>
                                        <p:tgtEl>
                                          <p:spTgt spid="38"/>
                                        </p:tgtEl>
                                        <p:attrNameLst>
                                          <p:attrName>ppt_h</p:attrName>
                                        </p:attrNameLst>
                                      </p:cBhvr>
                                      <p:tavLst>
                                        <p:tav tm="0">
                                          <p:val>
                                            <p:fltVal val="0"/>
                                          </p:val>
                                        </p:tav>
                                        <p:tav tm="100000">
                                          <p:val>
                                            <p:strVal val="#ppt_h"/>
                                          </p:val>
                                        </p:tav>
                                      </p:tavLst>
                                    </p:anim>
                                  </p:childTnLst>
                                </p:cTn>
                              </p:par>
                              <p:par>
                                <p:cTn id="126" presetID="23" presetClass="entr" presetSubtype="16" fill="hold" grpId="0" nodeType="withEffect">
                                  <p:stCondLst>
                                    <p:cond delay="600"/>
                                  </p:stCondLst>
                                  <p:childTnLst>
                                    <p:set>
                                      <p:cBhvr>
                                        <p:cTn id="127" dur="1" fill="hold">
                                          <p:stCondLst>
                                            <p:cond delay="0"/>
                                          </p:stCondLst>
                                        </p:cTn>
                                        <p:tgtEl>
                                          <p:spTgt spid="40"/>
                                        </p:tgtEl>
                                        <p:attrNameLst>
                                          <p:attrName>style.visibility</p:attrName>
                                        </p:attrNameLst>
                                      </p:cBhvr>
                                      <p:to>
                                        <p:strVal val="visible"/>
                                      </p:to>
                                    </p:set>
                                    <p:anim calcmode="lin" valueType="num">
                                      <p:cBhvr>
                                        <p:cTn id="128" dur="500" fill="hold"/>
                                        <p:tgtEl>
                                          <p:spTgt spid="40"/>
                                        </p:tgtEl>
                                        <p:attrNameLst>
                                          <p:attrName>ppt_w</p:attrName>
                                        </p:attrNameLst>
                                      </p:cBhvr>
                                      <p:tavLst>
                                        <p:tav tm="0">
                                          <p:val>
                                            <p:fltVal val="0"/>
                                          </p:val>
                                        </p:tav>
                                        <p:tav tm="100000">
                                          <p:val>
                                            <p:strVal val="#ppt_w"/>
                                          </p:val>
                                        </p:tav>
                                      </p:tavLst>
                                    </p:anim>
                                    <p:anim calcmode="lin" valueType="num">
                                      <p:cBhvr>
                                        <p:cTn id="129" dur="500" fill="hold"/>
                                        <p:tgtEl>
                                          <p:spTgt spid="40"/>
                                        </p:tgtEl>
                                        <p:attrNameLst>
                                          <p:attrName>ppt_h</p:attrName>
                                        </p:attrNameLst>
                                      </p:cBhvr>
                                      <p:tavLst>
                                        <p:tav tm="0">
                                          <p:val>
                                            <p:fltVal val="0"/>
                                          </p:val>
                                        </p:tav>
                                        <p:tav tm="100000">
                                          <p:val>
                                            <p:strVal val="#ppt_h"/>
                                          </p:val>
                                        </p:tav>
                                      </p:tavLst>
                                    </p:anim>
                                  </p:childTnLst>
                                </p:cTn>
                              </p:par>
                              <p:par>
                                <p:cTn id="130" presetID="34" presetClass="emph" presetSubtype="0" fill="hold" grpId="1" nodeType="withEffect">
                                  <p:stCondLst>
                                    <p:cond delay="0"/>
                                  </p:stCondLst>
                                  <p:iterate type="lt">
                                    <p:tmPct val="10000"/>
                                  </p:iterate>
                                  <p:childTnLst>
                                    <p:animMotion origin="layout" path="M 0.0 0.0 L 0.0 -0.07213" pathEditMode="relative" ptsTypes="">
                                      <p:cBhvr>
                                        <p:cTn id="131" dur="250" accel="50000" decel="50000" autoRev="1" fill="hold">
                                          <p:stCondLst>
                                            <p:cond delay="0"/>
                                          </p:stCondLst>
                                        </p:cTn>
                                        <p:tgtEl>
                                          <p:spTgt spid="67"/>
                                        </p:tgtEl>
                                        <p:attrNameLst>
                                          <p:attrName>ppt_x</p:attrName>
                                          <p:attrName>ppt_y</p:attrName>
                                        </p:attrNameLst>
                                      </p:cBhvr>
                                    </p:animMotion>
                                    <p:animRot by="1500000">
                                      <p:cBhvr>
                                        <p:cTn id="132" dur="125" fill="hold">
                                          <p:stCondLst>
                                            <p:cond delay="0"/>
                                          </p:stCondLst>
                                        </p:cTn>
                                        <p:tgtEl>
                                          <p:spTgt spid="67"/>
                                        </p:tgtEl>
                                        <p:attrNameLst>
                                          <p:attrName>r</p:attrName>
                                        </p:attrNameLst>
                                      </p:cBhvr>
                                    </p:animRot>
                                    <p:animRot by="-1500000">
                                      <p:cBhvr>
                                        <p:cTn id="133" dur="125" fill="hold">
                                          <p:stCondLst>
                                            <p:cond delay="125"/>
                                          </p:stCondLst>
                                        </p:cTn>
                                        <p:tgtEl>
                                          <p:spTgt spid="67"/>
                                        </p:tgtEl>
                                        <p:attrNameLst>
                                          <p:attrName>r</p:attrName>
                                        </p:attrNameLst>
                                      </p:cBhvr>
                                    </p:animRot>
                                    <p:animRot by="-1500000">
                                      <p:cBhvr>
                                        <p:cTn id="134" dur="125" fill="hold">
                                          <p:stCondLst>
                                            <p:cond delay="250"/>
                                          </p:stCondLst>
                                        </p:cTn>
                                        <p:tgtEl>
                                          <p:spTgt spid="67"/>
                                        </p:tgtEl>
                                        <p:attrNameLst>
                                          <p:attrName>r</p:attrName>
                                        </p:attrNameLst>
                                      </p:cBhvr>
                                    </p:animRot>
                                    <p:animRot by="1500000">
                                      <p:cBhvr>
                                        <p:cTn id="135" dur="125" fill="hold">
                                          <p:stCondLst>
                                            <p:cond delay="375"/>
                                          </p:stCondLst>
                                        </p:cTn>
                                        <p:tgtEl>
                                          <p:spTgt spid="67"/>
                                        </p:tgtEl>
                                        <p:attrNameLst>
                                          <p:attrName>r</p:attrName>
                                        </p:attrNameLst>
                                      </p:cBhvr>
                                    </p:animRot>
                                  </p:childTnLst>
                                </p:cTn>
                              </p:par>
                            </p:childTnLst>
                          </p:cTn>
                        </p:par>
                        <p:par>
                          <p:cTn id="136" fill="hold">
                            <p:stCondLst>
                              <p:cond delay="6300"/>
                            </p:stCondLst>
                            <p:childTnLst>
                              <p:par>
                                <p:cTn id="137" presetID="10" presetClass="entr" presetSubtype="0" fill="hold" grpId="0" nodeType="afterEffect">
                                  <p:stCondLst>
                                    <p:cond delay="0"/>
                                  </p:stCondLst>
                                  <p:childTnLst>
                                    <p:set>
                                      <p:cBhvr>
                                        <p:cTn id="138" dur="1" fill="hold">
                                          <p:stCondLst>
                                            <p:cond delay="0"/>
                                          </p:stCondLst>
                                        </p:cTn>
                                        <p:tgtEl>
                                          <p:spTgt spid="6"/>
                                        </p:tgtEl>
                                        <p:attrNameLst>
                                          <p:attrName>style.visibility</p:attrName>
                                        </p:attrNameLst>
                                      </p:cBhvr>
                                      <p:to>
                                        <p:strVal val="visible"/>
                                      </p:to>
                                    </p:set>
                                    <p:animEffect transition="in" filter="fade">
                                      <p:cBhvr>
                                        <p:cTn id="13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8" grpId="0" animBg="1"/>
      <p:bldP spid="39" grpId="0" animBg="1"/>
      <p:bldP spid="40" grpId="0" animBg="1"/>
      <p:bldP spid="49" grpId="0" animBg="1"/>
      <p:bldP spid="49" grpId="1" animBg="1"/>
      <p:bldP spid="49" grpId="2" animBg="1"/>
      <p:bldP spid="30" grpId="0" animBg="1"/>
      <p:bldP spid="30" grpId="1" animBg="1"/>
      <p:bldP spid="30" grpId="2" animBg="1"/>
      <p:bldP spid="61" grpId="0" animBg="1"/>
      <p:bldP spid="61" grpId="1" animBg="1"/>
      <p:bldP spid="61" grpId="2" animBg="1"/>
      <p:bldP spid="62" grpId="0" animBg="1"/>
      <p:bldP spid="62" grpId="1" animBg="1"/>
      <p:bldP spid="62" grpId="2" animBg="1"/>
      <p:bldP spid="67" grpId="0"/>
      <p:bldP spid="67" grpId="1"/>
      <p:bldP spid="4" grpId="0" animBg="1"/>
      <p:bldP spid="4" grpId="1" animBg="1"/>
      <p:bldP spid="41"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388522"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Dataset</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6349" y="950663"/>
            <a:ext cx="7842394" cy="1200329"/>
          </a:xfrm>
          <a:prstGeom prst="rect">
            <a:avLst/>
          </a:prstGeom>
          <a:noFill/>
        </p:spPr>
        <p:txBody>
          <a:bodyPr wrap="square" rtlCol="0">
            <a:spAutoFit/>
          </a:bodyPr>
          <a:lstStyle/>
          <a:p>
            <a:r>
              <a:rPr lang="en-US" altLang="zh-CN" sz="1200" dirty="0">
                <a:latin typeface="方正兰亭细黑_GBK_M" pitchFamily="2" charset="2"/>
                <a:ea typeface="方正兰亭细黑_GBK_M" pitchFamily="2" charset="2"/>
                <a:cs typeface="方正兰亭细黑_GBK_M" pitchFamily="2" charset="2"/>
              </a:rPr>
              <a:t>VoxCeleb2 provides more than 1 million utterances for more than 6,000 celebrities, uploaded to YouTube. The dataset is gender balanced, with 61% of the speakers being male. Speakers spanned a wide variety of races, accents, professions and languages. The videos included in the dataset were shot in a large number of challenging visual and auditory environments. These include interviews on red carpets, outdoor stadiums and quiet indoor studios, presentations to large audiences, excerpts from professionally shot multimedia, and even sketchy videos shot with handheld devices. Chatter, laughter, overlapping voices and different room acoustics.</a:t>
            </a:r>
          </a:p>
        </p:txBody>
      </p:sp>
      <p:sp>
        <p:nvSpPr>
          <p:cNvPr id="25" name="TextBox 2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pic>
        <p:nvPicPr>
          <p:cNvPr id="2" name="图片 1">
            <a:extLst>
              <a:ext uri="{FF2B5EF4-FFF2-40B4-BE49-F238E27FC236}">
                <a16:creationId xmlns:a16="http://schemas.microsoft.com/office/drawing/2014/main" id="{AF08DCF8-E710-528B-71A2-6C42285AAD8C}"/>
              </a:ext>
            </a:extLst>
          </p:cNvPr>
          <p:cNvPicPr>
            <a:picLocks noChangeAspect="1"/>
          </p:cNvPicPr>
          <p:nvPr/>
        </p:nvPicPr>
        <p:blipFill>
          <a:blip r:embed="rId5"/>
          <a:stretch>
            <a:fillRect/>
          </a:stretch>
        </p:blipFill>
        <p:spPr>
          <a:xfrm>
            <a:off x="0" y="1577219"/>
            <a:ext cx="4114132" cy="3109082"/>
          </a:xfrm>
          <a:prstGeom prst="rect">
            <a:avLst/>
          </a:prstGeom>
        </p:spPr>
      </p:pic>
      <p:pic>
        <p:nvPicPr>
          <p:cNvPr id="3" name="图片 2">
            <a:extLst>
              <a:ext uri="{FF2B5EF4-FFF2-40B4-BE49-F238E27FC236}">
                <a16:creationId xmlns:a16="http://schemas.microsoft.com/office/drawing/2014/main" id="{638CAA52-6064-C62A-C561-9CD914B6FD78}"/>
              </a:ext>
            </a:extLst>
          </p:cNvPr>
          <p:cNvPicPr>
            <a:picLocks noChangeAspect="1"/>
          </p:cNvPicPr>
          <p:nvPr/>
        </p:nvPicPr>
        <p:blipFill>
          <a:blip r:embed="rId6"/>
          <a:stretch>
            <a:fillRect/>
          </a:stretch>
        </p:blipFill>
        <p:spPr>
          <a:xfrm>
            <a:off x="4114133" y="1577219"/>
            <a:ext cx="5029868" cy="2267475"/>
          </a:xfrm>
          <a:prstGeom prst="rect">
            <a:avLst/>
          </a:prstGeom>
        </p:spPr>
      </p:pic>
    </p:spTree>
    <p:custDataLst>
      <p:tags r:id="rId1"/>
    </p:custDataLst>
    <p:extLst>
      <p:ext uri="{BB962C8B-B14F-4D97-AF65-F5344CB8AC3E}">
        <p14:creationId xmlns:p14="http://schemas.microsoft.com/office/powerpoint/2010/main" val="6916176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strips(upRight)">
                                      <p:cBhvr>
                                        <p:cTn id="24" dur="500"/>
                                        <p:tgtEl>
                                          <p:spTgt spid="24"/>
                                        </p:tgtEl>
                                      </p:cBhvr>
                                    </p:animEffect>
                                  </p:childTnLst>
                                </p:cTn>
                              </p:par>
                            </p:childTnLst>
                          </p:cTn>
                        </p:par>
                        <p:par>
                          <p:cTn id="25" fill="hold">
                            <p:stCondLst>
                              <p:cond delay="1600"/>
                            </p:stCondLst>
                            <p:childTnLst>
                              <p:par>
                                <p:cTn id="26" presetID="10" presetClass="entr" presetSubtype="0"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168910"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Model</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pic>
        <p:nvPicPr>
          <p:cNvPr id="2" name="图片 1">
            <a:extLst>
              <a:ext uri="{FF2B5EF4-FFF2-40B4-BE49-F238E27FC236}">
                <a16:creationId xmlns:a16="http://schemas.microsoft.com/office/drawing/2014/main" id="{9508CF5F-E8A1-2BEF-611E-072E30E43D4A}"/>
              </a:ext>
            </a:extLst>
          </p:cNvPr>
          <p:cNvPicPr>
            <a:picLocks noChangeAspect="1"/>
          </p:cNvPicPr>
          <p:nvPr/>
        </p:nvPicPr>
        <p:blipFill>
          <a:blip r:embed="rId5"/>
          <a:stretch>
            <a:fillRect/>
          </a:stretch>
        </p:blipFill>
        <p:spPr>
          <a:xfrm>
            <a:off x="4367893" y="641789"/>
            <a:ext cx="4683238" cy="2821228"/>
          </a:xfrm>
          <a:prstGeom prst="rect">
            <a:avLst/>
          </a:prstGeom>
        </p:spPr>
      </p:pic>
      <p:sp>
        <p:nvSpPr>
          <p:cNvPr id="4" name="文本框 3">
            <a:extLst>
              <a:ext uri="{FF2B5EF4-FFF2-40B4-BE49-F238E27FC236}">
                <a16:creationId xmlns:a16="http://schemas.microsoft.com/office/drawing/2014/main" id="{FC82049D-7927-0C9A-EE01-6623FF14681B}"/>
              </a:ext>
            </a:extLst>
          </p:cNvPr>
          <p:cNvSpPr txBox="1"/>
          <p:nvPr/>
        </p:nvSpPr>
        <p:spPr>
          <a:xfrm>
            <a:off x="407196" y="1452238"/>
            <a:ext cx="5793580" cy="1200329"/>
          </a:xfrm>
          <a:prstGeom prst="rect">
            <a:avLst/>
          </a:prstGeom>
          <a:noFill/>
        </p:spPr>
        <p:txBody>
          <a:bodyPr wrap="square">
            <a:spAutoFit/>
          </a:bodyPr>
          <a:lstStyle/>
          <a:p>
            <a:r>
              <a:rPr lang="en-US" altLang="zh-CN" dirty="0"/>
              <a:t>python train_speaker_embeddings.py </a:t>
            </a:r>
            <a:r>
              <a:rPr lang="en-US" altLang="zh-CN" dirty="0" err="1"/>
              <a:t>hparams</a:t>
            </a:r>
            <a:r>
              <a:rPr lang="en-US" altLang="zh-CN" dirty="0"/>
              <a:t>/</a:t>
            </a:r>
            <a:r>
              <a:rPr lang="en-US" altLang="zh-CN" dirty="0" err="1"/>
              <a:t>train_x_vectors.yaml</a:t>
            </a:r>
            <a:endParaRPr lang="en-US" altLang="zh-CN" dirty="0"/>
          </a:p>
          <a:p>
            <a:r>
              <a:rPr lang="en-US" altLang="zh-CN" dirty="0"/>
              <a:t>python train_speaker_embeddings.py </a:t>
            </a:r>
            <a:r>
              <a:rPr lang="en-US" altLang="zh-CN" dirty="0" err="1"/>
              <a:t>hparams</a:t>
            </a:r>
            <a:r>
              <a:rPr lang="en-US" altLang="zh-CN" dirty="0"/>
              <a:t>/</a:t>
            </a:r>
            <a:r>
              <a:rPr lang="en-US" altLang="zh-CN" dirty="0" err="1"/>
              <a:t>train_ecapa_tdnn_big.yaml</a:t>
            </a:r>
            <a:endParaRPr lang="zh-CN" altLang="en-US" dirty="0"/>
          </a:p>
        </p:txBody>
      </p:sp>
      <p:pic>
        <p:nvPicPr>
          <p:cNvPr id="6" name="图片 5">
            <a:extLst>
              <a:ext uri="{FF2B5EF4-FFF2-40B4-BE49-F238E27FC236}">
                <a16:creationId xmlns:a16="http://schemas.microsoft.com/office/drawing/2014/main" id="{D6352CCA-383F-E002-DC8C-A3839DA418ED}"/>
              </a:ext>
            </a:extLst>
          </p:cNvPr>
          <p:cNvPicPr>
            <a:picLocks noChangeAspect="1"/>
          </p:cNvPicPr>
          <p:nvPr/>
        </p:nvPicPr>
        <p:blipFill>
          <a:blip r:embed="rId6"/>
          <a:stretch>
            <a:fillRect/>
          </a:stretch>
        </p:blipFill>
        <p:spPr>
          <a:xfrm>
            <a:off x="407196" y="3895381"/>
            <a:ext cx="6561389" cy="1005927"/>
          </a:xfrm>
          <a:prstGeom prst="rect">
            <a:avLst/>
          </a:prstGeom>
        </p:spPr>
      </p:pic>
    </p:spTree>
    <p:custDataLst>
      <p:tags r:id="rId1"/>
    </p:custDataLst>
    <p:extLst>
      <p:ext uri="{BB962C8B-B14F-4D97-AF65-F5344CB8AC3E}">
        <p14:creationId xmlns:p14="http://schemas.microsoft.com/office/powerpoint/2010/main" val="23426251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4828355" y="2162071"/>
            <a:ext cx="1393330" cy="707886"/>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Method</a:t>
            </a:r>
          </a:p>
          <a:p>
            <a:endParaRPr lang="zh-CN" altLang="en-US" sz="2000" spc="300" dirty="0">
              <a:latin typeface="方正兰亭细黑_GBK" pitchFamily="2" charset="-122"/>
              <a:ea typeface="方正兰亭细黑_GBK" pitchFamily="2" charset="-122"/>
            </a:endParaRPr>
          </a:p>
        </p:txBody>
      </p:sp>
      <p:grpSp>
        <p:nvGrpSpPr>
          <p:cNvPr id="6" name="组合 5"/>
          <p:cNvGrpSpPr/>
          <p:nvPr/>
        </p:nvGrpSpPr>
        <p:grpSpPr>
          <a:xfrm>
            <a:off x="2980431" y="1940247"/>
            <a:ext cx="1301106" cy="1301106"/>
            <a:chOff x="2683251" y="1980687"/>
            <a:chExt cx="1301106" cy="1301106"/>
          </a:xfrm>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solidFill>
              <a:schemeClr val="tx1">
                <a:lumMod val="95000"/>
                <a:lumOff val="5000"/>
              </a:scheme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3</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20178088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388522"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Dataset</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5738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6382" y="2871682"/>
            <a:ext cx="2680286" cy="400110"/>
          </a:xfrm>
          <a:prstGeom prst="rect">
            <a:avLst/>
          </a:prstGeom>
          <a:noFill/>
        </p:spPr>
        <p:txBody>
          <a:bodyPr wrap="none" rtlCol="0">
            <a:spAutoFit/>
          </a:bodyPr>
          <a:lstStyle/>
          <a:p>
            <a:r>
              <a:rPr lang="en-US" altLang="zh-CN" sz="2000" dirty="0">
                <a:solidFill>
                  <a:srgbClr val="C00000"/>
                </a:solidFill>
                <a:latin typeface="方正兰亭细黑_GBK" pitchFamily="2" charset="-122"/>
                <a:ea typeface="方正兰亭细黑_GBK" pitchFamily="2" charset="-122"/>
              </a:rPr>
              <a:t>conversion to Pinyin</a:t>
            </a:r>
            <a:endParaRPr lang="zh-CN" altLang="en-US" sz="2000" dirty="0">
              <a:solidFill>
                <a:srgbClr val="C00000"/>
              </a:solidFill>
              <a:latin typeface="方正兰亭细黑_GBK" pitchFamily="2" charset="-122"/>
              <a:ea typeface="方正兰亭细黑_GBK" pitchFamily="2" charset="-122"/>
            </a:endParaRPr>
          </a:p>
        </p:txBody>
      </p:sp>
      <p:sp>
        <p:nvSpPr>
          <p:cNvPr id="38" name="TextBox 37"/>
          <p:cNvSpPr txBox="1"/>
          <p:nvPr/>
        </p:nvSpPr>
        <p:spPr>
          <a:xfrm>
            <a:off x="6640291" y="3272556"/>
            <a:ext cx="2568717" cy="400110"/>
          </a:xfrm>
          <a:prstGeom prst="rect">
            <a:avLst/>
          </a:prstGeom>
          <a:noFill/>
        </p:spPr>
        <p:txBody>
          <a:bodyPr wrap="none" rtlCol="0">
            <a:spAutoFit/>
          </a:bodyPr>
          <a:lstStyle/>
          <a:p>
            <a:r>
              <a:rPr lang="en-US" altLang="zh-CN" sz="2000" dirty="0">
                <a:solidFill>
                  <a:srgbClr val="C00000"/>
                </a:solidFill>
                <a:latin typeface="方正兰亭细黑_GBK" pitchFamily="2" charset="-122"/>
                <a:ea typeface="方正兰亭细黑_GBK" pitchFamily="2" charset="-122"/>
              </a:rPr>
              <a:t>text, audio, speaker</a:t>
            </a:r>
            <a:endParaRPr lang="zh-CN" altLang="en-US" sz="2000" dirty="0">
              <a:solidFill>
                <a:srgbClr val="C00000"/>
              </a:solidFill>
              <a:latin typeface="方正兰亭细黑_GBK" pitchFamily="2" charset="-122"/>
              <a:ea typeface="方正兰亭细黑_GBK" pitchFamily="2" charset="-122"/>
            </a:endParaRPr>
          </a:p>
        </p:txBody>
      </p:sp>
      <p:sp>
        <p:nvSpPr>
          <p:cNvPr id="39" name="TextBox 38"/>
          <p:cNvSpPr txBox="1"/>
          <p:nvPr/>
        </p:nvSpPr>
        <p:spPr>
          <a:xfrm>
            <a:off x="1141961" y="3464731"/>
            <a:ext cx="1350050" cy="400110"/>
          </a:xfrm>
          <a:prstGeom prst="rect">
            <a:avLst/>
          </a:prstGeom>
          <a:noFill/>
        </p:spPr>
        <p:txBody>
          <a:bodyPr wrap="none" rtlCol="0">
            <a:spAutoFit/>
          </a:bodyPr>
          <a:lstStyle/>
          <a:p>
            <a:r>
              <a:rPr lang="en-US" altLang="zh-CN" sz="2000" dirty="0">
                <a:solidFill>
                  <a:srgbClr val="C00000"/>
                </a:solidFill>
                <a:latin typeface="方正兰亭细黑_GBK" pitchFamily="2" charset="-122"/>
                <a:ea typeface="方正兰亭细黑_GBK" pitchFamily="2" charset="-122"/>
              </a:rPr>
              <a:t>metadata</a:t>
            </a:r>
            <a:endParaRPr lang="zh-CN" altLang="en-US" sz="2000" dirty="0">
              <a:solidFill>
                <a:srgbClr val="C00000"/>
              </a:solidFill>
              <a:latin typeface="方正兰亭细黑_GBK" pitchFamily="2" charset="-122"/>
              <a:ea typeface="方正兰亭细黑_GBK" pitchFamily="2" charset="-122"/>
            </a:endParaRPr>
          </a:p>
        </p:txBody>
      </p:sp>
      <p:sp>
        <p:nvSpPr>
          <p:cNvPr id="40" name="TextBox 39"/>
          <p:cNvSpPr txBox="1"/>
          <p:nvPr/>
        </p:nvSpPr>
        <p:spPr>
          <a:xfrm>
            <a:off x="7524372" y="2435866"/>
            <a:ext cx="1411220" cy="400110"/>
          </a:xfrm>
          <a:prstGeom prst="rect">
            <a:avLst/>
          </a:prstGeom>
          <a:noFill/>
        </p:spPr>
        <p:txBody>
          <a:bodyPr wrap="none" rtlCol="0">
            <a:spAutoFit/>
          </a:bodyPr>
          <a:lstStyle/>
          <a:p>
            <a:r>
              <a:rPr lang="en-US" altLang="zh-CN" sz="2000" dirty="0">
                <a:solidFill>
                  <a:srgbClr val="C00000"/>
                </a:solidFill>
                <a:latin typeface="方正兰亭细黑_GBK" pitchFamily="2" charset="-122"/>
                <a:ea typeface="方正兰亭细黑_GBK" pitchFamily="2" charset="-122"/>
              </a:rPr>
              <a:t>900 hours</a:t>
            </a:r>
            <a:endParaRPr lang="zh-CN" altLang="en-US" sz="2000" dirty="0">
              <a:solidFill>
                <a:srgbClr val="C00000"/>
              </a:solidFill>
              <a:latin typeface="方正兰亭细黑_GBK" pitchFamily="2" charset="-122"/>
              <a:ea typeface="方正兰亭细黑_GBK" pitchFamily="2" charset="-122"/>
            </a:endParaRPr>
          </a:p>
        </p:txBody>
      </p:sp>
      <p:sp>
        <p:nvSpPr>
          <p:cNvPr id="41" name="TextBox 40"/>
          <p:cNvSpPr txBox="1"/>
          <p:nvPr/>
        </p:nvSpPr>
        <p:spPr>
          <a:xfrm>
            <a:off x="5657101" y="3876141"/>
            <a:ext cx="3004990" cy="400110"/>
          </a:xfrm>
          <a:prstGeom prst="rect">
            <a:avLst/>
          </a:prstGeom>
          <a:noFill/>
          <a:effectLst/>
        </p:spPr>
        <p:txBody>
          <a:bodyPr wrap="none" rtlCol="0">
            <a:spAutoFit/>
          </a:bodyPr>
          <a:lstStyle/>
          <a:p>
            <a:r>
              <a:rPr lang="en-US" altLang="zh-CN" sz="2000" dirty="0">
                <a:solidFill>
                  <a:srgbClr val="C00000"/>
                </a:solidFill>
                <a:latin typeface="方正兰亭细黑_GBK" pitchFamily="2" charset="-122"/>
                <a:ea typeface="方正兰亭细黑_GBK" pitchFamily="2" charset="-122"/>
              </a:rPr>
              <a:t>noise and mute reduce</a:t>
            </a:r>
            <a:endParaRPr lang="zh-CN" altLang="en-US" sz="2000" dirty="0">
              <a:solidFill>
                <a:srgbClr val="C00000"/>
              </a:solidFill>
              <a:latin typeface="方正兰亭细黑_GBK" pitchFamily="2" charset="-122"/>
              <a:ea typeface="方正兰亭细黑_GBK" pitchFamily="2" charset="-122"/>
            </a:endParaRPr>
          </a:p>
        </p:txBody>
      </p:sp>
      <p:sp>
        <p:nvSpPr>
          <p:cNvPr id="42" name="TextBox 41"/>
          <p:cNvSpPr txBox="1"/>
          <p:nvPr/>
        </p:nvSpPr>
        <p:spPr>
          <a:xfrm>
            <a:off x="1113652" y="4126324"/>
            <a:ext cx="2420343" cy="400110"/>
          </a:xfrm>
          <a:prstGeom prst="rect">
            <a:avLst/>
          </a:prstGeom>
          <a:noFill/>
          <a:effectLst/>
        </p:spPr>
        <p:txBody>
          <a:bodyPr wrap="none" rtlCol="0">
            <a:spAutoFit/>
          </a:bodyPr>
          <a:lstStyle/>
          <a:p>
            <a:r>
              <a:rPr lang="en-US" altLang="zh-CN" sz="2000" dirty="0">
                <a:solidFill>
                  <a:srgbClr val="C00000"/>
                </a:solidFill>
                <a:latin typeface="方正兰亭细黑_GBK" pitchFamily="2" charset="-122"/>
                <a:ea typeface="方正兰亭细黑_GBK" pitchFamily="2" charset="-122"/>
              </a:rPr>
              <a:t>text </a:t>
            </a:r>
            <a:r>
              <a:rPr lang="en-US" altLang="zh-CN" sz="2000" dirty="0" err="1">
                <a:solidFill>
                  <a:srgbClr val="C00000"/>
                </a:solidFill>
                <a:latin typeface="方正兰亭细黑_GBK" pitchFamily="2" charset="-122"/>
                <a:ea typeface="方正兰亭细黑_GBK" pitchFamily="2" charset="-122"/>
              </a:rPr>
              <a:t>nomarlization</a:t>
            </a:r>
            <a:endParaRPr lang="zh-CN" altLang="en-US" sz="2000" dirty="0">
              <a:solidFill>
                <a:srgbClr val="C00000"/>
              </a:solidFill>
              <a:latin typeface="方正兰亭细黑_GBK" pitchFamily="2" charset="-122"/>
              <a:ea typeface="方正兰亭细黑_GBK" pitchFamily="2" charset="-122"/>
            </a:endParaRPr>
          </a:p>
        </p:txBody>
      </p:sp>
      <p:cxnSp>
        <p:nvCxnSpPr>
          <p:cNvPr id="58" name="直接连接符 57"/>
          <p:cNvCxnSpPr/>
          <p:nvPr/>
        </p:nvCxnSpPr>
        <p:spPr>
          <a:xfrm flipV="1">
            <a:off x="2140758" y="1864286"/>
            <a:ext cx="2412192" cy="701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2846347" y="1864286"/>
            <a:ext cx="1706603" cy="153772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3902570" y="1864286"/>
            <a:ext cx="650380" cy="202786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4552950" y="1864286"/>
            <a:ext cx="574541" cy="20755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flipV="1">
            <a:off x="4552950" y="1864286"/>
            <a:ext cx="1647314" cy="153772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552950" y="1864286"/>
            <a:ext cx="2437224" cy="75731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2491278" y="3066785"/>
            <a:ext cx="710139" cy="710139"/>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547501" y="3584792"/>
            <a:ext cx="710139" cy="710139"/>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765040" y="3584792"/>
            <a:ext cx="710139" cy="710139"/>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845195" y="3046939"/>
            <a:ext cx="710139" cy="710139"/>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635105" y="2266529"/>
            <a:ext cx="710139" cy="710139"/>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830068" y="2177000"/>
            <a:ext cx="710139" cy="710139"/>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851771" y="1163107"/>
            <a:ext cx="1402358" cy="1402358"/>
            <a:chOff x="3851771" y="1163107"/>
            <a:chExt cx="1402358" cy="1402358"/>
          </a:xfrm>
        </p:grpSpPr>
        <p:grpSp>
          <p:nvGrpSpPr>
            <p:cNvPr id="43" name="组合 42"/>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3" y="760412"/>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TextBox 79"/>
            <p:cNvSpPr txBox="1"/>
            <p:nvPr/>
          </p:nvSpPr>
          <p:spPr>
            <a:xfrm>
              <a:off x="3940671" y="1708199"/>
              <a:ext cx="1100429" cy="307777"/>
            </a:xfrm>
            <a:prstGeom prst="rect">
              <a:avLst/>
            </a:prstGeom>
            <a:noFill/>
          </p:spPr>
          <p:txBody>
            <a:bodyPr wrap="none" rtlCol="0">
              <a:spAutoFit/>
            </a:bodyPr>
            <a:lstStyle/>
            <a:p>
              <a:r>
                <a:rPr lang="en-US" altLang="zh-CN" sz="1400" spc="300" dirty="0" err="1">
                  <a:solidFill>
                    <a:srgbClr val="C00000"/>
                  </a:solidFill>
                  <a:latin typeface="方正兰亭细黑_GBK" pitchFamily="2" charset="-122"/>
                  <a:ea typeface="方正兰亭细黑_GBK" pitchFamily="2" charset="-122"/>
                </a:rPr>
                <a:t>zhvoice</a:t>
              </a:r>
              <a:endParaRPr lang="zh-CN" altLang="en-US" sz="1400" spc="300" dirty="0">
                <a:solidFill>
                  <a:srgbClr val="C00000"/>
                </a:solidFill>
                <a:latin typeface="方正兰亭细黑_GBK" pitchFamily="2" charset="-122"/>
                <a:ea typeface="方正兰亭细黑_GBK" pitchFamily="2" charset="-122"/>
              </a:endParaRPr>
            </a:p>
          </p:txBody>
        </p:sp>
      </p:grpSp>
      <p:sp>
        <p:nvSpPr>
          <p:cNvPr id="31" name="TextBox 30"/>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1293808042"/>
      </p:ext>
    </p:extLst>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2" presetClass="entr" presetSubtype="4" fill="hold" nodeType="afterEffect" p14:presetBounceEnd="44000">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44000">
                                          <p:cBhvr additive="base">
                                            <p:cTn id="24" dur="500" fill="hold"/>
                                            <p:tgtEl>
                                              <p:spTgt spid="19"/>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8" presetClass="entr" presetSubtype="12"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strips(downLeft)">
                                          <p:cBhvr>
                                            <p:cTn id="29" dur="500"/>
                                            <p:tgtEl>
                                              <p:spTgt spid="58"/>
                                            </p:tgtEl>
                                          </p:cBhvr>
                                        </p:animEffect>
                                      </p:childTnLst>
                                    </p:cTn>
                                  </p:par>
                                  <p:par>
                                    <p:cTn id="30" presetID="18" presetClass="entr" presetSubtype="12"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strips(downLeft)">
                                          <p:cBhvr>
                                            <p:cTn id="32" dur="500"/>
                                            <p:tgtEl>
                                              <p:spTgt spid="61"/>
                                            </p:tgtEl>
                                          </p:cBhvr>
                                        </p:animEffect>
                                      </p:childTnLst>
                                    </p:cTn>
                                  </p:par>
                                  <p:par>
                                    <p:cTn id="33" presetID="18" presetClass="entr" presetSubtype="12"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strips(downLeft)">
                                          <p:cBhvr>
                                            <p:cTn id="35" dur="500"/>
                                            <p:tgtEl>
                                              <p:spTgt spid="64"/>
                                            </p:tgtEl>
                                          </p:cBhvr>
                                        </p:animEffect>
                                      </p:childTnLst>
                                    </p:cTn>
                                  </p:par>
                                  <p:par>
                                    <p:cTn id="36" presetID="18" presetClass="entr" presetSubtype="6" fill="hold"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strips(downRight)">
                                          <p:cBhvr>
                                            <p:cTn id="38" dur="500"/>
                                            <p:tgtEl>
                                              <p:spTgt spid="65"/>
                                            </p:tgtEl>
                                          </p:cBhvr>
                                        </p:animEffect>
                                      </p:childTnLst>
                                    </p:cTn>
                                  </p:par>
                                  <p:par>
                                    <p:cTn id="39" presetID="18" presetClass="entr" presetSubtype="6"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strips(downRight)">
                                          <p:cBhvr>
                                            <p:cTn id="41" dur="500"/>
                                            <p:tgtEl>
                                              <p:spTgt spid="66"/>
                                            </p:tgtEl>
                                          </p:cBhvr>
                                        </p:animEffect>
                                      </p:childTnLst>
                                    </p:cTn>
                                  </p:par>
                                  <p:par>
                                    <p:cTn id="42" presetID="18" presetClass="entr" presetSubtype="6"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strips(downRight)">
                                          <p:cBhvr>
                                            <p:cTn id="44" dur="500"/>
                                            <p:tgtEl>
                                              <p:spTgt spid="6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animEffect transition="in" filter="fade">
                                          <p:cBhvr>
                                            <p:cTn id="49" dur="500"/>
                                            <p:tgtEl>
                                              <p:spTgt spid="5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Effect transition="in" filter="fade">
                                          <p:cBhvr>
                                            <p:cTn id="54" dur="500"/>
                                            <p:tgtEl>
                                              <p:spTgt spid="46"/>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50"/>
                                            </p:tgtEl>
                                            <p:attrNameLst>
                                              <p:attrName>style.visibility</p:attrName>
                                            </p:attrNameLst>
                                          </p:cBhvr>
                                          <p:to>
                                            <p:strVal val="visible"/>
                                          </p:to>
                                        </p:set>
                                        <p:anim calcmode="lin" valueType="num">
                                          <p:cBhvr>
                                            <p:cTn id="57" dur="500" fill="hold"/>
                                            <p:tgtEl>
                                              <p:spTgt spid="50"/>
                                            </p:tgtEl>
                                            <p:attrNameLst>
                                              <p:attrName>ppt_w</p:attrName>
                                            </p:attrNameLst>
                                          </p:cBhvr>
                                          <p:tavLst>
                                            <p:tav tm="0">
                                              <p:val>
                                                <p:fltVal val="0"/>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animEffect transition="in" filter="fade">
                                          <p:cBhvr>
                                            <p:cTn id="59" dur="500"/>
                                            <p:tgtEl>
                                              <p:spTgt spid="50"/>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53" presetClass="entr" presetSubtype="16" fill="hold" grpId="0" nodeType="withEffect">
                                      <p:stCondLst>
                                        <p:cond delay="300"/>
                                      </p:stCondLst>
                                      <p:childTnLst>
                                        <p:set>
                                          <p:cBhvr>
                                            <p:cTn id="66" dur="1" fill="hold">
                                              <p:stCondLst>
                                                <p:cond delay="0"/>
                                              </p:stCondLst>
                                            </p:cTn>
                                            <p:tgtEl>
                                              <p:spTgt spid="52"/>
                                            </p:tgtEl>
                                            <p:attrNameLst>
                                              <p:attrName>style.visibility</p:attrName>
                                            </p:attrNameLst>
                                          </p:cBhvr>
                                          <p:to>
                                            <p:strVal val="visible"/>
                                          </p:to>
                                        </p:set>
                                        <p:anim calcmode="lin" valueType="num">
                                          <p:cBhvr>
                                            <p:cTn id="67" dur="500" fill="hold"/>
                                            <p:tgtEl>
                                              <p:spTgt spid="52"/>
                                            </p:tgtEl>
                                            <p:attrNameLst>
                                              <p:attrName>ppt_w</p:attrName>
                                            </p:attrNameLst>
                                          </p:cBhvr>
                                          <p:tavLst>
                                            <p:tav tm="0">
                                              <p:val>
                                                <p:fltVal val="0"/>
                                              </p:val>
                                            </p:tav>
                                            <p:tav tm="100000">
                                              <p:val>
                                                <p:strVal val="#ppt_w"/>
                                              </p:val>
                                            </p:tav>
                                          </p:tavLst>
                                        </p:anim>
                                        <p:anim calcmode="lin" valueType="num">
                                          <p:cBhvr>
                                            <p:cTn id="68" dur="500" fill="hold"/>
                                            <p:tgtEl>
                                              <p:spTgt spid="52"/>
                                            </p:tgtEl>
                                            <p:attrNameLst>
                                              <p:attrName>ppt_h</p:attrName>
                                            </p:attrNameLst>
                                          </p:cBhvr>
                                          <p:tavLst>
                                            <p:tav tm="0">
                                              <p:val>
                                                <p:fltVal val="0"/>
                                              </p:val>
                                            </p:tav>
                                            <p:tav tm="100000">
                                              <p:val>
                                                <p:strVal val="#ppt_h"/>
                                              </p:val>
                                            </p:tav>
                                          </p:tavLst>
                                        </p:anim>
                                        <p:animEffect transition="in" filter="fade">
                                          <p:cBhvr>
                                            <p:cTn id="69" dur="500"/>
                                            <p:tgtEl>
                                              <p:spTgt spid="52"/>
                                            </p:tgtEl>
                                          </p:cBhvr>
                                        </p:animEffect>
                                      </p:childTnLst>
                                    </p:cTn>
                                  </p:par>
                                  <p:par>
                                    <p:cTn id="70" presetID="53" presetClass="entr" presetSubtype="16" fill="hold" grpId="0" nodeType="withEffect">
                                      <p:stCondLst>
                                        <p:cond delay="300"/>
                                      </p:stCondLst>
                                      <p:childTnLst>
                                        <p:set>
                                          <p:cBhvr>
                                            <p:cTn id="71" dur="1" fill="hold">
                                              <p:stCondLst>
                                                <p:cond delay="0"/>
                                              </p:stCondLst>
                                            </p:cTn>
                                            <p:tgtEl>
                                              <p:spTgt spid="53"/>
                                            </p:tgtEl>
                                            <p:attrNameLst>
                                              <p:attrName>style.visibility</p:attrName>
                                            </p:attrNameLst>
                                          </p:cBhvr>
                                          <p:to>
                                            <p:strVal val="visible"/>
                                          </p:to>
                                        </p:set>
                                        <p:anim calcmode="lin" valueType="num">
                                          <p:cBhvr>
                                            <p:cTn id="72" dur="500" fill="hold"/>
                                            <p:tgtEl>
                                              <p:spTgt spid="53"/>
                                            </p:tgtEl>
                                            <p:attrNameLst>
                                              <p:attrName>ppt_w</p:attrName>
                                            </p:attrNameLst>
                                          </p:cBhvr>
                                          <p:tavLst>
                                            <p:tav tm="0">
                                              <p:val>
                                                <p:fltVal val="0"/>
                                              </p:val>
                                            </p:tav>
                                            <p:tav tm="100000">
                                              <p:val>
                                                <p:strVal val="#ppt_w"/>
                                              </p:val>
                                            </p:tav>
                                          </p:tavLst>
                                        </p:anim>
                                        <p:anim calcmode="lin" valueType="num">
                                          <p:cBhvr>
                                            <p:cTn id="73" dur="500" fill="hold"/>
                                            <p:tgtEl>
                                              <p:spTgt spid="53"/>
                                            </p:tgtEl>
                                            <p:attrNameLst>
                                              <p:attrName>ppt_h</p:attrName>
                                            </p:attrNameLst>
                                          </p:cBhvr>
                                          <p:tavLst>
                                            <p:tav tm="0">
                                              <p:val>
                                                <p:fltVal val="0"/>
                                              </p:val>
                                            </p:tav>
                                            <p:tav tm="100000">
                                              <p:val>
                                                <p:strVal val="#ppt_h"/>
                                              </p:val>
                                            </p:tav>
                                          </p:tavLst>
                                        </p:anim>
                                        <p:animEffect transition="in" filter="fade">
                                          <p:cBhvr>
                                            <p:cTn id="74" dur="500"/>
                                            <p:tgtEl>
                                              <p:spTgt spid="53"/>
                                            </p:tgtEl>
                                          </p:cBhvr>
                                        </p:animEffect>
                                      </p:childTnLst>
                                    </p:cTn>
                                  </p:par>
                                </p:childTnLst>
                              </p:cTn>
                            </p:par>
                            <p:par>
                              <p:cTn id="75" fill="hold">
                                <p:stCondLst>
                                  <p:cond delay="2400"/>
                                </p:stCondLst>
                                <p:childTnLst>
                                  <p:par>
                                    <p:cTn id="76" presetID="12" presetClass="entr" presetSubtype="2"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p:tgtEl>
                                              <p:spTgt spid="37"/>
                                            </p:tgtEl>
                                            <p:attrNameLst>
                                              <p:attrName>ppt_x</p:attrName>
                                            </p:attrNameLst>
                                          </p:cBhvr>
                                          <p:tavLst>
                                            <p:tav tm="0">
                                              <p:val>
                                                <p:strVal val="#ppt_x+#ppt_w*1.125000"/>
                                              </p:val>
                                            </p:tav>
                                            <p:tav tm="100000">
                                              <p:val>
                                                <p:strVal val="#ppt_x"/>
                                              </p:val>
                                            </p:tav>
                                          </p:tavLst>
                                        </p:anim>
                                        <p:animEffect transition="in" filter="wipe(left)">
                                          <p:cBhvr>
                                            <p:cTn id="79" dur="500"/>
                                            <p:tgtEl>
                                              <p:spTgt spid="37"/>
                                            </p:tgtEl>
                                          </p:cBhvr>
                                        </p:animEffect>
                                      </p:childTnLst>
                                    </p:cTn>
                                  </p:par>
                                  <p:par>
                                    <p:cTn id="80" presetID="12" presetClass="entr" presetSubtype="2"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 calcmode="lin" valueType="num">
                                          <p:cBhvr additive="base">
                                            <p:cTn id="82" dur="500"/>
                                            <p:tgtEl>
                                              <p:spTgt spid="39"/>
                                            </p:tgtEl>
                                            <p:attrNameLst>
                                              <p:attrName>ppt_x</p:attrName>
                                            </p:attrNameLst>
                                          </p:cBhvr>
                                          <p:tavLst>
                                            <p:tav tm="0">
                                              <p:val>
                                                <p:strVal val="#ppt_x+#ppt_w*1.125000"/>
                                              </p:val>
                                            </p:tav>
                                            <p:tav tm="100000">
                                              <p:val>
                                                <p:strVal val="#ppt_x"/>
                                              </p:val>
                                            </p:tav>
                                          </p:tavLst>
                                        </p:anim>
                                        <p:animEffect transition="in" filter="wipe(left)">
                                          <p:cBhvr>
                                            <p:cTn id="83" dur="500"/>
                                            <p:tgtEl>
                                              <p:spTgt spid="39"/>
                                            </p:tgtEl>
                                          </p:cBhvr>
                                        </p:animEffect>
                                      </p:childTnLst>
                                    </p:cTn>
                                  </p:par>
                                  <p:par>
                                    <p:cTn id="84" presetID="12" presetClass="entr" presetSubtype="2"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500"/>
                                            <p:tgtEl>
                                              <p:spTgt spid="42"/>
                                            </p:tgtEl>
                                            <p:attrNameLst>
                                              <p:attrName>ppt_x</p:attrName>
                                            </p:attrNameLst>
                                          </p:cBhvr>
                                          <p:tavLst>
                                            <p:tav tm="0">
                                              <p:val>
                                                <p:strVal val="#ppt_x+#ppt_w*1.125000"/>
                                              </p:val>
                                            </p:tav>
                                            <p:tav tm="100000">
                                              <p:val>
                                                <p:strVal val="#ppt_x"/>
                                              </p:val>
                                            </p:tav>
                                          </p:tavLst>
                                        </p:anim>
                                        <p:animEffect transition="in" filter="wipe(left)">
                                          <p:cBhvr>
                                            <p:cTn id="87" dur="500"/>
                                            <p:tgtEl>
                                              <p:spTgt spid="42"/>
                                            </p:tgtEl>
                                          </p:cBhvr>
                                        </p:animEffect>
                                      </p:childTnLst>
                                    </p:cTn>
                                  </p:par>
                                  <p:par>
                                    <p:cTn id="88" presetID="12" presetClass="entr" presetSubtype="8"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additive="base">
                                            <p:cTn id="90" dur="500"/>
                                            <p:tgtEl>
                                              <p:spTgt spid="41"/>
                                            </p:tgtEl>
                                            <p:attrNameLst>
                                              <p:attrName>ppt_x</p:attrName>
                                            </p:attrNameLst>
                                          </p:cBhvr>
                                          <p:tavLst>
                                            <p:tav tm="0">
                                              <p:val>
                                                <p:strVal val="#ppt_x-#ppt_w*1.125000"/>
                                              </p:val>
                                            </p:tav>
                                            <p:tav tm="100000">
                                              <p:val>
                                                <p:strVal val="#ppt_x"/>
                                              </p:val>
                                            </p:tav>
                                          </p:tavLst>
                                        </p:anim>
                                        <p:animEffect transition="in" filter="wipe(right)">
                                          <p:cBhvr>
                                            <p:cTn id="91" dur="500"/>
                                            <p:tgtEl>
                                              <p:spTgt spid="41"/>
                                            </p:tgtEl>
                                          </p:cBhvr>
                                        </p:animEffect>
                                      </p:childTnLst>
                                    </p:cTn>
                                  </p:par>
                                  <p:par>
                                    <p:cTn id="92" presetID="12" presetClass="entr" presetSubtype="8"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additive="base">
                                            <p:cTn id="94" dur="500"/>
                                            <p:tgtEl>
                                              <p:spTgt spid="38"/>
                                            </p:tgtEl>
                                            <p:attrNameLst>
                                              <p:attrName>ppt_x</p:attrName>
                                            </p:attrNameLst>
                                          </p:cBhvr>
                                          <p:tavLst>
                                            <p:tav tm="0">
                                              <p:val>
                                                <p:strVal val="#ppt_x-#ppt_w*1.125000"/>
                                              </p:val>
                                            </p:tav>
                                            <p:tav tm="100000">
                                              <p:val>
                                                <p:strVal val="#ppt_x"/>
                                              </p:val>
                                            </p:tav>
                                          </p:tavLst>
                                        </p:anim>
                                        <p:animEffect transition="in" filter="wipe(right)">
                                          <p:cBhvr>
                                            <p:cTn id="95" dur="500"/>
                                            <p:tgtEl>
                                              <p:spTgt spid="38"/>
                                            </p:tgtEl>
                                          </p:cBhvr>
                                        </p:animEffect>
                                      </p:childTnLst>
                                    </p:cTn>
                                  </p:par>
                                  <p:par>
                                    <p:cTn id="96" presetID="12" presetClass="entr" presetSubtype="8"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 calcmode="lin" valueType="num">
                                          <p:cBhvr additive="base">
                                            <p:cTn id="98" dur="500"/>
                                            <p:tgtEl>
                                              <p:spTgt spid="40"/>
                                            </p:tgtEl>
                                            <p:attrNameLst>
                                              <p:attrName>ppt_x</p:attrName>
                                            </p:attrNameLst>
                                          </p:cBhvr>
                                          <p:tavLst>
                                            <p:tav tm="0">
                                              <p:val>
                                                <p:strVal val="#ppt_x-#ppt_w*1.125000"/>
                                              </p:val>
                                            </p:tav>
                                            <p:tav tm="100000">
                                              <p:val>
                                                <p:strVal val="#ppt_x"/>
                                              </p:val>
                                            </p:tav>
                                          </p:tavLst>
                                        </p:anim>
                                        <p:animEffect transition="in" filter="wipe(right)">
                                          <p:cBhvr>
                                            <p:cTn id="99" dur="500"/>
                                            <p:tgtEl>
                                              <p:spTgt spid="40"/>
                                            </p:tgtEl>
                                          </p:cBhvr>
                                        </p:animEffect>
                                      </p:childTnLst>
                                    </p:cTn>
                                  </p:par>
                                </p:childTnLst>
                              </p:cTn>
                            </p:par>
                            <p:par>
                              <p:cTn id="100" fill="hold">
                                <p:stCondLst>
                                  <p:cond delay="2900"/>
                                </p:stCondLst>
                                <p:childTnLst>
                                  <p:par>
                                    <p:cTn id="101" presetID="10" presetClass="entr" presetSubtype="0"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37" grpId="0"/>
          <p:bldP spid="38" grpId="0"/>
          <p:bldP spid="39" grpId="0"/>
          <p:bldP spid="40" grpId="0"/>
          <p:bldP spid="41" grpId="0"/>
          <p:bldP spid="42" grpId="0"/>
          <p:bldP spid="46" grpId="0" animBg="1"/>
          <p:bldP spid="50" grpId="0" animBg="1"/>
          <p:bldP spid="51" grpId="0" animBg="1"/>
          <p:bldP spid="52" grpId="0" animBg="1"/>
          <p:bldP spid="53" grpId="0" animBg="1"/>
          <p:bldP spid="54" grpId="0" animBg="1"/>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8" presetClass="entr" presetSubtype="12"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strips(downLeft)">
                                          <p:cBhvr>
                                            <p:cTn id="29" dur="500"/>
                                            <p:tgtEl>
                                              <p:spTgt spid="58"/>
                                            </p:tgtEl>
                                          </p:cBhvr>
                                        </p:animEffect>
                                      </p:childTnLst>
                                    </p:cTn>
                                  </p:par>
                                  <p:par>
                                    <p:cTn id="30" presetID="18" presetClass="entr" presetSubtype="12"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strips(downLeft)">
                                          <p:cBhvr>
                                            <p:cTn id="32" dur="500"/>
                                            <p:tgtEl>
                                              <p:spTgt spid="61"/>
                                            </p:tgtEl>
                                          </p:cBhvr>
                                        </p:animEffect>
                                      </p:childTnLst>
                                    </p:cTn>
                                  </p:par>
                                  <p:par>
                                    <p:cTn id="33" presetID="18" presetClass="entr" presetSubtype="12"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strips(downLeft)">
                                          <p:cBhvr>
                                            <p:cTn id="35" dur="500"/>
                                            <p:tgtEl>
                                              <p:spTgt spid="64"/>
                                            </p:tgtEl>
                                          </p:cBhvr>
                                        </p:animEffect>
                                      </p:childTnLst>
                                    </p:cTn>
                                  </p:par>
                                  <p:par>
                                    <p:cTn id="36" presetID="18" presetClass="entr" presetSubtype="6" fill="hold"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strips(downRight)">
                                          <p:cBhvr>
                                            <p:cTn id="38" dur="500"/>
                                            <p:tgtEl>
                                              <p:spTgt spid="65"/>
                                            </p:tgtEl>
                                          </p:cBhvr>
                                        </p:animEffect>
                                      </p:childTnLst>
                                    </p:cTn>
                                  </p:par>
                                  <p:par>
                                    <p:cTn id="39" presetID="18" presetClass="entr" presetSubtype="6"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strips(downRight)">
                                          <p:cBhvr>
                                            <p:cTn id="41" dur="500"/>
                                            <p:tgtEl>
                                              <p:spTgt spid="66"/>
                                            </p:tgtEl>
                                          </p:cBhvr>
                                        </p:animEffect>
                                      </p:childTnLst>
                                    </p:cTn>
                                  </p:par>
                                  <p:par>
                                    <p:cTn id="42" presetID="18" presetClass="entr" presetSubtype="6"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strips(downRight)">
                                          <p:cBhvr>
                                            <p:cTn id="44" dur="500"/>
                                            <p:tgtEl>
                                              <p:spTgt spid="6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animEffect transition="in" filter="fade">
                                          <p:cBhvr>
                                            <p:cTn id="49" dur="500"/>
                                            <p:tgtEl>
                                              <p:spTgt spid="5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Effect transition="in" filter="fade">
                                          <p:cBhvr>
                                            <p:cTn id="54" dur="500"/>
                                            <p:tgtEl>
                                              <p:spTgt spid="46"/>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50"/>
                                            </p:tgtEl>
                                            <p:attrNameLst>
                                              <p:attrName>style.visibility</p:attrName>
                                            </p:attrNameLst>
                                          </p:cBhvr>
                                          <p:to>
                                            <p:strVal val="visible"/>
                                          </p:to>
                                        </p:set>
                                        <p:anim calcmode="lin" valueType="num">
                                          <p:cBhvr>
                                            <p:cTn id="57" dur="500" fill="hold"/>
                                            <p:tgtEl>
                                              <p:spTgt spid="50"/>
                                            </p:tgtEl>
                                            <p:attrNameLst>
                                              <p:attrName>ppt_w</p:attrName>
                                            </p:attrNameLst>
                                          </p:cBhvr>
                                          <p:tavLst>
                                            <p:tav tm="0">
                                              <p:val>
                                                <p:fltVal val="0"/>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animEffect transition="in" filter="fade">
                                          <p:cBhvr>
                                            <p:cTn id="59" dur="500"/>
                                            <p:tgtEl>
                                              <p:spTgt spid="50"/>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53" presetClass="entr" presetSubtype="16" fill="hold" grpId="0" nodeType="withEffect">
                                      <p:stCondLst>
                                        <p:cond delay="300"/>
                                      </p:stCondLst>
                                      <p:childTnLst>
                                        <p:set>
                                          <p:cBhvr>
                                            <p:cTn id="66" dur="1" fill="hold">
                                              <p:stCondLst>
                                                <p:cond delay="0"/>
                                              </p:stCondLst>
                                            </p:cTn>
                                            <p:tgtEl>
                                              <p:spTgt spid="52"/>
                                            </p:tgtEl>
                                            <p:attrNameLst>
                                              <p:attrName>style.visibility</p:attrName>
                                            </p:attrNameLst>
                                          </p:cBhvr>
                                          <p:to>
                                            <p:strVal val="visible"/>
                                          </p:to>
                                        </p:set>
                                        <p:anim calcmode="lin" valueType="num">
                                          <p:cBhvr>
                                            <p:cTn id="67" dur="500" fill="hold"/>
                                            <p:tgtEl>
                                              <p:spTgt spid="52"/>
                                            </p:tgtEl>
                                            <p:attrNameLst>
                                              <p:attrName>ppt_w</p:attrName>
                                            </p:attrNameLst>
                                          </p:cBhvr>
                                          <p:tavLst>
                                            <p:tav tm="0">
                                              <p:val>
                                                <p:fltVal val="0"/>
                                              </p:val>
                                            </p:tav>
                                            <p:tav tm="100000">
                                              <p:val>
                                                <p:strVal val="#ppt_w"/>
                                              </p:val>
                                            </p:tav>
                                          </p:tavLst>
                                        </p:anim>
                                        <p:anim calcmode="lin" valueType="num">
                                          <p:cBhvr>
                                            <p:cTn id="68" dur="500" fill="hold"/>
                                            <p:tgtEl>
                                              <p:spTgt spid="52"/>
                                            </p:tgtEl>
                                            <p:attrNameLst>
                                              <p:attrName>ppt_h</p:attrName>
                                            </p:attrNameLst>
                                          </p:cBhvr>
                                          <p:tavLst>
                                            <p:tav tm="0">
                                              <p:val>
                                                <p:fltVal val="0"/>
                                              </p:val>
                                            </p:tav>
                                            <p:tav tm="100000">
                                              <p:val>
                                                <p:strVal val="#ppt_h"/>
                                              </p:val>
                                            </p:tav>
                                          </p:tavLst>
                                        </p:anim>
                                        <p:animEffect transition="in" filter="fade">
                                          <p:cBhvr>
                                            <p:cTn id="69" dur="500"/>
                                            <p:tgtEl>
                                              <p:spTgt spid="52"/>
                                            </p:tgtEl>
                                          </p:cBhvr>
                                        </p:animEffect>
                                      </p:childTnLst>
                                    </p:cTn>
                                  </p:par>
                                  <p:par>
                                    <p:cTn id="70" presetID="53" presetClass="entr" presetSubtype="16" fill="hold" grpId="0" nodeType="withEffect">
                                      <p:stCondLst>
                                        <p:cond delay="300"/>
                                      </p:stCondLst>
                                      <p:childTnLst>
                                        <p:set>
                                          <p:cBhvr>
                                            <p:cTn id="71" dur="1" fill="hold">
                                              <p:stCondLst>
                                                <p:cond delay="0"/>
                                              </p:stCondLst>
                                            </p:cTn>
                                            <p:tgtEl>
                                              <p:spTgt spid="53"/>
                                            </p:tgtEl>
                                            <p:attrNameLst>
                                              <p:attrName>style.visibility</p:attrName>
                                            </p:attrNameLst>
                                          </p:cBhvr>
                                          <p:to>
                                            <p:strVal val="visible"/>
                                          </p:to>
                                        </p:set>
                                        <p:anim calcmode="lin" valueType="num">
                                          <p:cBhvr>
                                            <p:cTn id="72" dur="500" fill="hold"/>
                                            <p:tgtEl>
                                              <p:spTgt spid="53"/>
                                            </p:tgtEl>
                                            <p:attrNameLst>
                                              <p:attrName>ppt_w</p:attrName>
                                            </p:attrNameLst>
                                          </p:cBhvr>
                                          <p:tavLst>
                                            <p:tav tm="0">
                                              <p:val>
                                                <p:fltVal val="0"/>
                                              </p:val>
                                            </p:tav>
                                            <p:tav tm="100000">
                                              <p:val>
                                                <p:strVal val="#ppt_w"/>
                                              </p:val>
                                            </p:tav>
                                          </p:tavLst>
                                        </p:anim>
                                        <p:anim calcmode="lin" valueType="num">
                                          <p:cBhvr>
                                            <p:cTn id="73" dur="500" fill="hold"/>
                                            <p:tgtEl>
                                              <p:spTgt spid="53"/>
                                            </p:tgtEl>
                                            <p:attrNameLst>
                                              <p:attrName>ppt_h</p:attrName>
                                            </p:attrNameLst>
                                          </p:cBhvr>
                                          <p:tavLst>
                                            <p:tav tm="0">
                                              <p:val>
                                                <p:fltVal val="0"/>
                                              </p:val>
                                            </p:tav>
                                            <p:tav tm="100000">
                                              <p:val>
                                                <p:strVal val="#ppt_h"/>
                                              </p:val>
                                            </p:tav>
                                          </p:tavLst>
                                        </p:anim>
                                        <p:animEffect transition="in" filter="fade">
                                          <p:cBhvr>
                                            <p:cTn id="74" dur="500"/>
                                            <p:tgtEl>
                                              <p:spTgt spid="53"/>
                                            </p:tgtEl>
                                          </p:cBhvr>
                                        </p:animEffect>
                                      </p:childTnLst>
                                    </p:cTn>
                                  </p:par>
                                </p:childTnLst>
                              </p:cTn>
                            </p:par>
                            <p:par>
                              <p:cTn id="75" fill="hold">
                                <p:stCondLst>
                                  <p:cond delay="2400"/>
                                </p:stCondLst>
                                <p:childTnLst>
                                  <p:par>
                                    <p:cTn id="76" presetID="12" presetClass="entr" presetSubtype="2"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p:tgtEl>
                                              <p:spTgt spid="37"/>
                                            </p:tgtEl>
                                            <p:attrNameLst>
                                              <p:attrName>ppt_x</p:attrName>
                                            </p:attrNameLst>
                                          </p:cBhvr>
                                          <p:tavLst>
                                            <p:tav tm="0">
                                              <p:val>
                                                <p:strVal val="#ppt_x+#ppt_w*1.125000"/>
                                              </p:val>
                                            </p:tav>
                                            <p:tav tm="100000">
                                              <p:val>
                                                <p:strVal val="#ppt_x"/>
                                              </p:val>
                                            </p:tav>
                                          </p:tavLst>
                                        </p:anim>
                                        <p:animEffect transition="in" filter="wipe(left)">
                                          <p:cBhvr>
                                            <p:cTn id="79" dur="500"/>
                                            <p:tgtEl>
                                              <p:spTgt spid="37"/>
                                            </p:tgtEl>
                                          </p:cBhvr>
                                        </p:animEffect>
                                      </p:childTnLst>
                                    </p:cTn>
                                  </p:par>
                                  <p:par>
                                    <p:cTn id="80" presetID="12" presetClass="entr" presetSubtype="2"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 calcmode="lin" valueType="num">
                                          <p:cBhvr additive="base">
                                            <p:cTn id="82" dur="500"/>
                                            <p:tgtEl>
                                              <p:spTgt spid="39"/>
                                            </p:tgtEl>
                                            <p:attrNameLst>
                                              <p:attrName>ppt_x</p:attrName>
                                            </p:attrNameLst>
                                          </p:cBhvr>
                                          <p:tavLst>
                                            <p:tav tm="0">
                                              <p:val>
                                                <p:strVal val="#ppt_x+#ppt_w*1.125000"/>
                                              </p:val>
                                            </p:tav>
                                            <p:tav tm="100000">
                                              <p:val>
                                                <p:strVal val="#ppt_x"/>
                                              </p:val>
                                            </p:tav>
                                          </p:tavLst>
                                        </p:anim>
                                        <p:animEffect transition="in" filter="wipe(left)">
                                          <p:cBhvr>
                                            <p:cTn id="83" dur="500"/>
                                            <p:tgtEl>
                                              <p:spTgt spid="39"/>
                                            </p:tgtEl>
                                          </p:cBhvr>
                                        </p:animEffect>
                                      </p:childTnLst>
                                    </p:cTn>
                                  </p:par>
                                  <p:par>
                                    <p:cTn id="84" presetID="12" presetClass="entr" presetSubtype="2"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500"/>
                                            <p:tgtEl>
                                              <p:spTgt spid="42"/>
                                            </p:tgtEl>
                                            <p:attrNameLst>
                                              <p:attrName>ppt_x</p:attrName>
                                            </p:attrNameLst>
                                          </p:cBhvr>
                                          <p:tavLst>
                                            <p:tav tm="0">
                                              <p:val>
                                                <p:strVal val="#ppt_x+#ppt_w*1.125000"/>
                                              </p:val>
                                            </p:tav>
                                            <p:tav tm="100000">
                                              <p:val>
                                                <p:strVal val="#ppt_x"/>
                                              </p:val>
                                            </p:tav>
                                          </p:tavLst>
                                        </p:anim>
                                        <p:animEffect transition="in" filter="wipe(left)">
                                          <p:cBhvr>
                                            <p:cTn id="87" dur="500"/>
                                            <p:tgtEl>
                                              <p:spTgt spid="42"/>
                                            </p:tgtEl>
                                          </p:cBhvr>
                                        </p:animEffect>
                                      </p:childTnLst>
                                    </p:cTn>
                                  </p:par>
                                  <p:par>
                                    <p:cTn id="88" presetID="12" presetClass="entr" presetSubtype="8"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additive="base">
                                            <p:cTn id="90" dur="500"/>
                                            <p:tgtEl>
                                              <p:spTgt spid="41"/>
                                            </p:tgtEl>
                                            <p:attrNameLst>
                                              <p:attrName>ppt_x</p:attrName>
                                            </p:attrNameLst>
                                          </p:cBhvr>
                                          <p:tavLst>
                                            <p:tav tm="0">
                                              <p:val>
                                                <p:strVal val="#ppt_x-#ppt_w*1.125000"/>
                                              </p:val>
                                            </p:tav>
                                            <p:tav tm="100000">
                                              <p:val>
                                                <p:strVal val="#ppt_x"/>
                                              </p:val>
                                            </p:tav>
                                          </p:tavLst>
                                        </p:anim>
                                        <p:animEffect transition="in" filter="wipe(right)">
                                          <p:cBhvr>
                                            <p:cTn id="91" dur="500"/>
                                            <p:tgtEl>
                                              <p:spTgt spid="41"/>
                                            </p:tgtEl>
                                          </p:cBhvr>
                                        </p:animEffect>
                                      </p:childTnLst>
                                    </p:cTn>
                                  </p:par>
                                  <p:par>
                                    <p:cTn id="92" presetID="12" presetClass="entr" presetSubtype="8"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additive="base">
                                            <p:cTn id="94" dur="500"/>
                                            <p:tgtEl>
                                              <p:spTgt spid="38"/>
                                            </p:tgtEl>
                                            <p:attrNameLst>
                                              <p:attrName>ppt_x</p:attrName>
                                            </p:attrNameLst>
                                          </p:cBhvr>
                                          <p:tavLst>
                                            <p:tav tm="0">
                                              <p:val>
                                                <p:strVal val="#ppt_x-#ppt_w*1.125000"/>
                                              </p:val>
                                            </p:tav>
                                            <p:tav tm="100000">
                                              <p:val>
                                                <p:strVal val="#ppt_x"/>
                                              </p:val>
                                            </p:tav>
                                          </p:tavLst>
                                        </p:anim>
                                        <p:animEffect transition="in" filter="wipe(right)">
                                          <p:cBhvr>
                                            <p:cTn id="95" dur="500"/>
                                            <p:tgtEl>
                                              <p:spTgt spid="38"/>
                                            </p:tgtEl>
                                          </p:cBhvr>
                                        </p:animEffect>
                                      </p:childTnLst>
                                    </p:cTn>
                                  </p:par>
                                  <p:par>
                                    <p:cTn id="96" presetID="12" presetClass="entr" presetSubtype="8"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 calcmode="lin" valueType="num">
                                          <p:cBhvr additive="base">
                                            <p:cTn id="98" dur="500"/>
                                            <p:tgtEl>
                                              <p:spTgt spid="40"/>
                                            </p:tgtEl>
                                            <p:attrNameLst>
                                              <p:attrName>ppt_x</p:attrName>
                                            </p:attrNameLst>
                                          </p:cBhvr>
                                          <p:tavLst>
                                            <p:tav tm="0">
                                              <p:val>
                                                <p:strVal val="#ppt_x-#ppt_w*1.125000"/>
                                              </p:val>
                                            </p:tav>
                                            <p:tav tm="100000">
                                              <p:val>
                                                <p:strVal val="#ppt_x"/>
                                              </p:val>
                                            </p:tav>
                                          </p:tavLst>
                                        </p:anim>
                                        <p:animEffect transition="in" filter="wipe(right)">
                                          <p:cBhvr>
                                            <p:cTn id="99" dur="500"/>
                                            <p:tgtEl>
                                              <p:spTgt spid="40"/>
                                            </p:tgtEl>
                                          </p:cBhvr>
                                        </p:animEffect>
                                      </p:childTnLst>
                                    </p:cTn>
                                  </p:par>
                                </p:childTnLst>
                              </p:cTn>
                            </p:par>
                            <p:par>
                              <p:cTn id="100" fill="hold">
                                <p:stCondLst>
                                  <p:cond delay="2900"/>
                                </p:stCondLst>
                                <p:childTnLst>
                                  <p:par>
                                    <p:cTn id="101" presetID="10" presetClass="entr" presetSubtype="0"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37" grpId="0"/>
          <p:bldP spid="38" grpId="0"/>
          <p:bldP spid="39" grpId="0"/>
          <p:bldP spid="40" grpId="0"/>
          <p:bldP spid="41" grpId="0"/>
          <p:bldP spid="42" grpId="0"/>
          <p:bldP spid="46" grpId="0" animBg="1"/>
          <p:bldP spid="50" grpId="0" animBg="1"/>
          <p:bldP spid="51" grpId="0" animBg="1"/>
          <p:bldP spid="52" grpId="0" animBg="1"/>
          <p:bldP spid="53" grpId="0" animBg="1"/>
          <p:bldP spid="54" grpId="0" animBg="1"/>
          <p:bldP spid="31"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966931"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Train</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030903"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9404" y="957262"/>
            <a:ext cx="2212209" cy="276999"/>
          </a:xfrm>
          <a:prstGeom prst="rect">
            <a:avLst/>
          </a:prstGeom>
          <a:noFill/>
        </p:spPr>
        <p:txBody>
          <a:bodyPr wrap="none" rtlCol="0">
            <a:spAutoFit/>
          </a:bodyPr>
          <a:lstStyle/>
          <a:p>
            <a:r>
              <a:rPr lang="en-US" altLang="zh-CN" sz="1200" dirty="0">
                <a:latin typeface="方正兰亭细黑_GBK_M" pitchFamily="2" charset="2"/>
                <a:ea typeface="方正兰亭细黑_GBK_M" pitchFamily="2" charset="2"/>
                <a:cs typeface="方正兰亭细黑_GBK_M" pitchFamily="2" charset="2"/>
              </a:rPr>
              <a:t>Pre-trained model with </a:t>
            </a:r>
            <a:r>
              <a:rPr lang="en-US" altLang="zh-CN" sz="1200" dirty="0" err="1">
                <a:latin typeface="方正兰亭细黑_GBK_M" pitchFamily="2" charset="2"/>
                <a:ea typeface="方正兰亭细黑_GBK_M" pitchFamily="2" charset="2"/>
                <a:cs typeface="方正兰亭细黑_GBK_M" pitchFamily="2" charset="2"/>
              </a:rPr>
              <a:t>voxceleb</a:t>
            </a:r>
            <a:endParaRPr lang="en-US" altLang="zh-CN" sz="1200" dirty="0">
              <a:latin typeface="方正兰亭细黑_GBK_M" pitchFamily="2" charset="2"/>
              <a:ea typeface="方正兰亭细黑_GBK_M" pitchFamily="2" charset="2"/>
              <a:cs typeface="方正兰亭细黑_GBK_M" pitchFamily="2" charset="2"/>
            </a:endParaRPr>
          </a:p>
        </p:txBody>
      </p:sp>
      <p:sp>
        <p:nvSpPr>
          <p:cNvPr id="25" name="TextBox 2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pic>
        <p:nvPicPr>
          <p:cNvPr id="2" name="图片 1">
            <a:extLst>
              <a:ext uri="{FF2B5EF4-FFF2-40B4-BE49-F238E27FC236}">
                <a16:creationId xmlns:a16="http://schemas.microsoft.com/office/drawing/2014/main" id="{16CC5710-C27A-64FC-9D45-81235E785717}"/>
              </a:ext>
            </a:extLst>
          </p:cNvPr>
          <p:cNvPicPr>
            <a:picLocks noChangeAspect="1"/>
          </p:cNvPicPr>
          <p:nvPr/>
        </p:nvPicPr>
        <p:blipFill rotWithShape="1">
          <a:blip r:embed="rId5"/>
          <a:srcRect l="7149" t="9491" r="6300" b="8417"/>
          <a:stretch/>
        </p:blipFill>
        <p:spPr>
          <a:xfrm>
            <a:off x="709404" y="1617096"/>
            <a:ext cx="3693318" cy="2533423"/>
          </a:xfrm>
          <a:prstGeom prst="rect">
            <a:avLst/>
          </a:prstGeom>
        </p:spPr>
      </p:pic>
      <p:pic>
        <p:nvPicPr>
          <p:cNvPr id="6" name="图片 5">
            <a:extLst>
              <a:ext uri="{FF2B5EF4-FFF2-40B4-BE49-F238E27FC236}">
                <a16:creationId xmlns:a16="http://schemas.microsoft.com/office/drawing/2014/main" id="{B6E5A211-2558-DFBF-F4FE-CA638C3701B0}"/>
              </a:ext>
            </a:extLst>
          </p:cNvPr>
          <p:cNvPicPr>
            <a:picLocks noChangeAspect="1"/>
          </p:cNvPicPr>
          <p:nvPr/>
        </p:nvPicPr>
        <p:blipFill>
          <a:blip r:embed="rId6"/>
          <a:stretch>
            <a:fillRect/>
          </a:stretch>
        </p:blipFill>
        <p:spPr>
          <a:xfrm>
            <a:off x="4670058" y="1617096"/>
            <a:ext cx="4206605" cy="457240"/>
          </a:xfrm>
          <a:prstGeom prst="rect">
            <a:avLst/>
          </a:prstGeom>
        </p:spPr>
      </p:pic>
      <p:pic>
        <p:nvPicPr>
          <p:cNvPr id="9" name="图片 8">
            <a:extLst>
              <a:ext uri="{FF2B5EF4-FFF2-40B4-BE49-F238E27FC236}">
                <a16:creationId xmlns:a16="http://schemas.microsoft.com/office/drawing/2014/main" id="{8DC66AB4-3B4D-6F12-F227-3AC7C4E334F6}"/>
              </a:ext>
            </a:extLst>
          </p:cNvPr>
          <p:cNvPicPr>
            <a:picLocks noChangeAspect="1"/>
          </p:cNvPicPr>
          <p:nvPr/>
        </p:nvPicPr>
        <p:blipFill>
          <a:blip r:embed="rId7"/>
          <a:stretch>
            <a:fillRect/>
          </a:stretch>
        </p:blipFill>
        <p:spPr>
          <a:xfrm>
            <a:off x="4670058" y="3196165"/>
            <a:ext cx="4345355" cy="457240"/>
          </a:xfrm>
          <a:prstGeom prst="rect">
            <a:avLst/>
          </a:prstGeom>
        </p:spPr>
      </p:pic>
    </p:spTree>
    <p:custDataLst>
      <p:tags r:id="rId1"/>
    </p:custDataLst>
    <p:extLst>
      <p:ext uri="{BB962C8B-B14F-4D97-AF65-F5344CB8AC3E}">
        <p14:creationId xmlns:p14="http://schemas.microsoft.com/office/powerpoint/2010/main" val="10523527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strips(upRight)">
                                      <p:cBhvr>
                                        <p:cTn id="24" dur="500"/>
                                        <p:tgtEl>
                                          <p:spTgt spid="29"/>
                                        </p:tgtEl>
                                      </p:cBhvr>
                                    </p:animEffect>
                                  </p:childTnLst>
                                </p:cTn>
                              </p:par>
                            </p:childTnLst>
                          </p:cTn>
                        </p:par>
                        <p:par>
                          <p:cTn id="25" fill="hold">
                            <p:stCondLst>
                              <p:cond delay="1600"/>
                            </p:stCondLst>
                            <p:childTnLst>
                              <p:par>
                                <p:cTn id="26" presetID="10" presetClass="entr" presetSubtype="0"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29"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4828355" y="2162071"/>
            <a:ext cx="1162754"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Result</a:t>
            </a:r>
            <a:endParaRPr lang="zh-CN" altLang="en-US" sz="2000" spc="300" dirty="0">
              <a:latin typeface="方正兰亭细黑_GBK" pitchFamily="2" charset="-122"/>
              <a:ea typeface="方正兰亭细黑_GBK" pitchFamily="2" charset="-122"/>
            </a:endParaRPr>
          </a:p>
        </p:txBody>
      </p:sp>
      <p:grpSp>
        <p:nvGrpSpPr>
          <p:cNvPr id="6" name="组合 5"/>
          <p:cNvGrpSpPr/>
          <p:nvPr/>
        </p:nvGrpSpPr>
        <p:grpSpPr>
          <a:xfrm>
            <a:off x="2980431" y="1940247"/>
            <a:ext cx="1301106" cy="1301106"/>
            <a:chOff x="2683251" y="1980687"/>
            <a:chExt cx="1301106" cy="1301106"/>
          </a:xfrm>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solidFill>
              <a:schemeClr val="tx1">
                <a:lumMod val="95000"/>
                <a:lumOff val="5000"/>
              </a:scheme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4</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41840809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162754"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Result</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pic>
        <p:nvPicPr>
          <p:cNvPr id="3" name="图片 2">
            <a:extLst>
              <a:ext uri="{FF2B5EF4-FFF2-40B4-BE49-F238E27FC236}">
                <a16:creationId xmlns:a16="http://schemas.microsoft.com/office/drawing/2014/main" id="{D2EBEA88-9DB5-C934-E338-95954F231A5E}"/>
              </a:ext>
            </a:extLst>
          </p:cNvPr>
          <p:cNvPicPr>
            <a:picLocks noChangeAspect="1"/>
          </p:cNvPicPr>
          <p:nvPr/>
        </p:nvPicPr>
        <p:blipFill>
          <a:blip r:embed="rId5"/>
          <a:stretch>
            <a:fillRect/>
          </a:stretch>
        </p:blipFill>
        <p:spPr>
          <a:xfrm>
            <a:off x="784268" y="781496"/>
            <a:ext cx="2629128" cy="609653"/>
          </a:xfrm>
          <a:prstGeom prst="rect">
            <a:avLst/>
          </a:prstGeom>
        </p:spPr>
      </p:pic>
      <p:pic>
        <p:nvPicPr>
          <p:cNvPr id="4" name="图片 3">
            <a:extLst>
              <a:ext uri="{FF2B5EF4-FFF2-40B4-BE49-F238E27FC236}">
                <a16:creationId xmlns:a16="http://schemas.microsoft.com/office/drawing/2014/main" id="{D2B5A631-2204-426C-6278-70309843B8B2}"/>
              </a:ext>
            </a:extLst>
          </p:cNvPr>
          <p:cNvPicPr>
            <a:picLocks noChangeAspect="1"/>
          </p:cNvPicPr>
          <p:nvPr/>
        </p:nvPicPr>
        <p:blipFill>
          <a:blip r:embed="rId6"/>
          <a:stretch>
            <a:fillRect/>
          </a:stretch>
        </p:blipFill>
        <p:spPr>
          <a:xfrm>
            <a:off x="784268" y="1565823"/>
            <a:ext cx="6559865" cy="1005927"/>
          </a:xfrm>
          <a:prstGeom prst="rect">
            <a:avLst/>
          </a:prstGeom>
        </p:spPr>
      </p:pic>
      <p:pic>
        <p:nvPicPr>
          <p:cNvPr id="6" name="图片 5">
            <a:extLst>
              <a:ext uri="{FF2B5EF4-FFF2-40B4-BE49-F238E27FC236}">
                <a16:creationId xmlns:a16="http://schemas.microsoft.com/office/drawing/2014/main" id="{72F45F8A-2E68-8178-A7FA-C8DF93E86000}"/>
              </a:ext>
            </a:extLst>
          </p:cNvPr>
          <p:cNvPicPr>
            <a:picLocks noChangeAspect="1"/>
          </p:cNvPicPr>
          <p:nvPr/>
        </p:nvPicPr>
        <p:blipFill>
          <a:blip r:embed="rId7"/>
          <a:stretch>
            <a:fillRect/>
          </a:stretch>
        </p:blipFill>
        <p:spPr>
          <a:xfrm>
            <a:off x="784268" y="2661946"/>
            <a:ext cx="4682134" cy="2822693"/>
          </a:xfrm>
          <a:prstGeom prst="rect">
            <a:avLst/>
          </a:prstGeom>
        </p:spPr>
      </p:pic>
      <p:pic>
        <p:nvPicPr>
          <p:cNvPr id="15" name="图片 14">
            <a:extLst>
              <a:ext uri="{FF2B5EF4-FFF2-40B4-BE49-F238E27FC236}">
                <a16:creationId xmlns:a16="http://schemas.microsoft.com/office/drawing/2014/main" id="{FB3D8F5B-E1CE-CA4C-3204-DC62D7AD0743}"/>
              </a:ext>
            </a:extLst>
          </p:cNvPr>
          <p:cNvPicPr>
            <a:picLocks noChangeAspect="1"/>
          </p:cNvPicPr>
          <p:nvPr/>
        </p:nvPicPr>
        <p:blipFill>
          <a:blip r:embed="rId8"/>
          <a:stretch>
            <a:fillRect/>
          </a:stretch>
        </p:blipFill>
        <p:spPr>
          <a:xfrm>
            <a:off x="6062122" y="3135585"/>
            <a:ext cx="1463167" cy="1044030"/>
          </a:xfrm>
          <a:prstGeom prst="rect">
            <a:avLst/>
          </a:prstGeom>
        </p:spPr>
      </p:pic>
    </p:spTree>
    <p:custDataLst>
      <p:tags r:id="rId1"/>
    </p:custDataLst>
    <p:extLst>
      <p:ext uri="{BB962C8B-B14F-4D97-AF65-F5344CB8AC3E}">
        <p14:creationId xmlns:p14="http://schemas.microsoft.com/office/powerpoint/2010/main" val="36939227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97457" y="195631"/>
            <a:ext cx="1742593"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Reference</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740050" y="291390"/>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3" name="文本框 2">
            <a:extLst>
              <a:ext uri="{FF2B5EF4-FFF2-40B4-BE49-F238E27FC236}">
                <a16:creationId xmlns:a16="http://schemas.microsoft.com/office/drawing/2014/main" id="{F5F62AD3-281B-17EA-7192-00BF05517625}"/>
              </a:ext>
            </a:extLst>
          </p:cNvPr>
          <p:cNvSpPr txBox="1"/>
          <p:nvPr/>
        </p:nvSpPr>
        <p:spPr>
          <a:xfrm>
            <a:off x="515257" y="837933"/>
            <a:ext cx="8113486" cy="2308324"/>
          </a:xfrm>
          <a:prstGeom prst="rect">
            <a:avLst/>
          </a:prstGeom>
          <a:noFill/>
        </p:spPr>
        <p:txBody>
          <a:bodyPr wrap="square">
            <a:spAutoFit/>
          </a:bodyPr>
          <a:lstStyle/>
          <a:p>
            <a:pPr marL="342900" indent="-342900">
              <a:buAutoNum type="arabicPeriod"/>
            </a:pPr>
            <a:r>
              <a:rPr lang="en-US" altLang="zh-CN" dirty="0"/>
              <a:t>Emphasized channel attention, propagation and aggregation in </a:t>
            </a:r>
            <a:r>
              <a:rPr lang="en-US" altLang="zh-CN" dirty="0" err="1"/>
              <a:t>tdnn</a:t>
            </a:r>
            <a:r>
              <a:rPr lang="en-US" altLang="zh-CN" dirty="0"/>
              <a:t> based speaker verification</a:t>
            </a:r>
          </a:p>
          <a:p>
            <a:pPr marL="342900" indent="-342900">
              <a:buAutoNum type="arabicPeriod"/>
            </a:pPr>
            <a:r>
              <a:rPr lang="en-US" altLang="zh-CN" dirty="0"/>
              <a:t>VoxCeleb2: Deep Speaker Recognition</a:t>
            </a:r>
          </a:p>
          <a:p>
            <a:pPr marL="342900" indent="-342900">
              <a:buFontTx/>
              <a:buAutoNum type="arabicPeriod"/>
            </a:pPr>
            <a:r>
              <a:rPr lang="en-US" altLang="zh-CN" dirty="0"/>
              <a:t>X-vectors: Robust DNN Embedding for Speaker Recognition</a:t>
            </a:r>
          </a:p>
          <a:p>
            <a:pPr marL="342900" indent="-342900">
              <a:buFontTx/>
              <a:buAutoNum type="arabicPeriod"/>
            </a:pPr>
            <a:r>
              <a:rPr lang="en-US" altLang="zh-CN" dirty="0"/>
              <a:t>Speaker verification using adapted gaussian mixture models</a:t>
            </a:r>
          </a:p>
          <a:p>
            <a:pPr marL="342900" indent="-342900">
              <a:buFontTx/>
              <a:buAutoNum type="arabicPeriod"/>
            </a:pPr>
            <a:r>
              <a:rPr lang="en-US" altLang="zh-CN" dirty="0"/>
              <a:t>Support vector machines for speaker and language recognition</a:t>
            </a:r>
          </a:p>
          <a:p>
            <a:pPr marL="342900" indent="-342900">
              <a:buAutoNum type="arabicPeriod"/>
            </a:pPr>
            <a:endParaRPr lang="en-US" altLang="zh-CN" dirty="0"/>
          </a:p>
          <a:p>
            <a:pPr marL="342900" indent="-342900">
              <a:buAutoNum type="arabicPeriod"/>
            </a:pPr>
            <a:endParaRPr lang="en-US" altLang="zh-CN" dirty="0"/>
          </a:p>
        </p:txBody>
      </p:sp>
    </p:spTree>
    <p:custDataLst>
      <p:tags r:id="rId1"/>
    </p:custDataLst>
    <p:extLst>
      <p:ext uri="{BB962C8B-B14F-4D97-AF65-F5344CB8AC3E}">
        <p14:creationId xmlns:p14="http://schemas.microsoft.com/office/powerpoint/2010/main" val="6936816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1021197" y="3291201"/>
            <a:ext cx="677676" cy="677676"/>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898898" y="50768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4534785" y="105481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49298" y="4510926"/>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1871562" y="1627928"/>
            <a:ext cx="2212593" cy="369332"/>
          </a:xfrm>
          <a:prstGeom prst="rect">
            <a:avLst/>
          </a:prstGeom>
          <a:noFill/>
          <a:effectLst/>
        </p:spPr>
        <p:txBody>
          <a:bodyPr wrap="none" rtlCol="0">
            <a:spAutoFit/>
          </a:bodyPr>
          <a:lstStyle/>
          <a:p>
            <a:r>
              <a:rPr lang="en-US" altLang="zh-CN" dirty="0">
                <a:solidFill>
                  <a:srgbClr val="C00000"/>
                </a:solidFill>
                <a:latin typeface="Earth" pitchFamily="34" charset="0"/>
                <a:ea typeface="造字工房俊雅锐宋体验版常规体" pitchFamily="50" charset="-122"/>
              </a:rPr>
              <a:t>Thanks and questions</a:t>
            </a:r>
            <a:endParaRPr lang="zh-CN" altLang="en-US" dirty="0">
              <a:solidFill>
                <a:srgbClr val="C00000"/>
              </a:solidFill>
              <a:latin typeface="Earth" pitchFamily="34" charset="0"/>
              <a:ea typeface="造字工房俊雅锐宋体验版常规体" pitchFamily="50" charset="-122"/>
            </a:endParaRPr>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11887565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3"/>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3"/>
                                        </p:tgtEl>
                                        <p:attrNameLst>
                                          <p:attrName>style.visibility</p:attrName>
                                        </p:attrNameLst>
                                      </p:cBhvr>
                                      <p:to>
                                        <p:strVal val="visible"/>
                                      </p:to>
                                    </p:set>
                                    <p:anim calcmode="lin" valueType="num">
                                      <p:cBhvr>
                                        <p:cTn id="9" dur="1000" fill="hold"/>
                                        <p:tgtEl>
                                          <p:spTgt spid="33"/>
                                        </p:tgtEl>
                                        <p:attrNameLst>
                                          <p:attrName>ppt_w</p:attrName>
                                        </p:attrNameLst>
                                      </p:cBhvr>
                                      <p:tavLst>
                                        <p:tav tm="0">
                                          <p:val>
                                            <p:fltVal val="0"/>
                                          </p:val>
                                        </p:tav>
                                        <p:tav tm="100000">
                                          <p:val>
                                            <p:strVal val="#ppt_w"/>
                                          </p:val>
                                        </p:tav>
                                      </p:tavLst>
                                    </p:anim>
                                    <p:anim calcmode="lin" valueType="num">
                                      <p:cBhvr>
                                        <p:cTn id="10" dur="1000" fill="hold"/>
                                        <p:tgtEl>
                                          <p:spTgt spid="33"/>
                                        </p:tgtEl>
                                        <p:attrNameLst>
                                          <p:attrName>ppt_h</p:attrName>
                                        </p:attrNameLst>
                                      </p:cBhvr>
                                      <p:tavLst>
                                        <p:tav tm="0">
                                          <p:val>
                                            <p:fltVal val="0"/>
                                          </p:val>
                                        </p:tav>
                                        <p:tav tm="100000">
                                          <p:val>
                                            <p:strVal val="#ppt_h"/>
                                          </p:val>
                                        </p:tav>
                                      </p:tavLst>
                                    </p:anim>
                                    <p:animEffect transition="in" filter="fade">
                                      <p:cBhvr>
                                        <p:cTn id="11" dur="1000"/>
                                        <p:tgtEl>
                                          <p:spTgt spid="33"/>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3"/>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4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Effect transition="in" filter="fade">
                                      <p:cBhvr>
                                        <p:cTn id="20" dur="1000"/>
                                        <p:tgtEl>
                                          <p:spTgt spid="4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4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4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fltVal val="0"/>
                                          </p:val>
                                        </p:tav>
                                        <p:tav tm="100000">
                                          <p:val>
                                            <p:strVal val="#ppt_w"/>
                                          </p:val>
                                        </p:tav>
                                      </p:tavLst>
                                    </p:anim>
                                    <p:anim calcmode="lin" valueType="num">
                                      <p:cBhvr>
                                        <p:cTn id="28" dur="1000" fill="hold"/>
                                        <p:tgtEl>
                                          <p:spTgt spid="42"/>
                                        </p:tgtEl>
                                        <p:attrNameLst>
                                          <p:attrName>ppt_h</p:attrName>
                                        </p:attrNameLst>
                                      </p:cBhvr>
                                      <p:tavLst>
                                        <p:tav tm="0">
                                          <p:val>
                                            <p:fltVal val="0"/>
                                          </p:val>
                                        </p:tav>
                                        <p:tav tm="100000">
                                          <p:val>
                                            <p:strVal val="#ppt_h"/>
                                          </p:val>
                                        </p:tav>
                                      </p:tavLst>
                                    </p:anim>
                                    <p:animEffect transition="in" filter="fade">
                                      <p:cBhvr>
                                        <p:cTn id="29" dur="1000"/>
                                        <p:tgtEl>
                                          <p:spTgt spid="4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4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65"/>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75"/>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5"/>
                                        </p:tgtEl>
                                        <p:attrNameLst>
                                          <p:attrName>style.visibility</p:attrName>
                                        </p:attrNameLst>
                                      </p:cBhvr>
                                      <p:to>
                                        <p:strVal val="visible"/>
                                      </p:to>
                                    </p:set>
                                    <p:anim calcmode="lin" valueType="num">
                                      <p:cBhvr>
                                        <p:cTn id="45" dur="1000" fill="hold"/>
                                        <p:tgtEl>
                                          <p:spTgt spid="75"/>
                                        </p:tgtEl>
                                        <p:attrNameLst>
                                          <p:attrName>ppt_w</p:attrName>
                                        </p:attrNameLst>
                                      </p:cBhvr>
                                      <p:tavLst>
                                        <p:tav tm="0">
                                          <p:val>
                                            <p:fltVal val="0"/>
                                          </p:val>
                                        </p:tav>
                                        <p:tav tm="100000">
                                          <p:val>
                                            <p:strVal val="#ppt_w"/>
                                          </p:val>
                                        </p:tav>
                                      </p:tavLst>
                                    </p:anim>
                                    <p:anim calcmode="lin" valueType="num">
                                      <p:cBhvr>
                                        <p:cTn id="46" dur="1000" fill="hold"/>
                                        <p:tgtEl>
                                          <p:spTgt spid="75"/>
                                        </p:tgtEl>
                                        <p:attrNameLst>
                                          <p:attrName>ppt_h</p:attrName>
                                        </p:attrNameLst>
                                      </p:cBhvr>
                                      <p:tavLst>
                                        <p:tav tm="0">
                                          <p:val>
                                            <p:fltVal val="0"/>
                                          </p:val>
                                        </p:tav>
                                        <p:tav tm="100000">
                                          <p:val>
                                            <p:strVal val="#ppt_h"/>
                                          </p:val>
                                        </p:tav>
                                      </p:tavLst>
                                    </p:anim>
                                    <p:animEffect transition="in" filter="fade">
                                      <p:cBhvr>
                                        <p:cTn id="47" dur="1000"/>
                                        <p:tgtEl>
                                          <p:spTgt spid="75"/>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5"/>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76"/>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76"/>
                                        </p:tgtEl>
                                        <p:attrNameLst>
                                          <p:attrName>style.visibility</p:attrName>
                                        </p:attrNameLst>
                                      </p:cBhvr>
                                      <p:to>
                                        <p:strVal val="visible"/>
                                      </p:to>
                                    </p:set>
                                    <p:anim calcmode="lin" valueType="num">
                                      <p:cBhvr>
                                        <p:cTn id="54" dur="1000" fill="hold"/>
                                        <p:tgtEl>
                                          <p:spTgt spid="76"/>
                                        </p:tgtEl>
                                        <p:attrNameLst>
                                          <p:attrName>ppt_w</p:attrName>
                                        </p:attrNameLst>
                                      </p:cBhvr>
                                      <p:tavLst>
                                        <p:tav tm="0">
                                          <p:val>
                                            <p:fltVal val="0"/>
                                          </p:val>
                                        </p:tav>
                                        <p:tav tm="100000">
                                          <p:val>
                                            <p:strVal val="#ppt_w"/>
                                          </p:val>
                                        </p:tav>
                                      </p:tavLst>
                                    </p:anim>
                                    <p:anim calcmode="lin" valueType="num">
                                      <p:cBhvr>
                                        <p:cTn id="55" dur="1000" fill="hold"/>
                                        <p:tgtEl>
                                          <p:spTgt spid="76"/>
                                        </p:tgtEl>
                                        <p:attrNameLst>
                                          <p:attrName>ppt_h</p:attrName>
                                        </p:attrNameLst>
                                      </p:cBhvr>
                                      <p:tavLst>
                                        <p:tav tm="0">
                                          <p:val>
                                            <p:fltVal val="0"/>
                                          </p:val>
                                        </p:tav>
                                        <p:tav tm="100000">
                                          <p:val>
                                            <p:strVal val="#ppt_h"/>
                                          </p:val>
                                        </p:tav>
                                      </p:tavLst>
                                    </p:anim>
                                    <p:animEffect transition="in" filter="fade">
                                      <p:cBhvr>
                                        <p:cTn id="56" dur="1000"/>
                                        <p:tgtEl>
                                          <p:spTgt spid="76"/>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76"/>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40"/>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40"/>
                                        </p:tgtEl>
                                        <p:attrNameLst>
                                          <p:attrName>style.visibility</p:attrName>
                                        </p:attrNameLst>
                                      </p:cBhvr>
                                      <p:to>
                                        <p:strVal val="visible"/>
                                      </p:to>
                                    </p:set>
                                    <p:anim calcmode="lin" valueType="num">
                                      <p:cBhvr>
                                        <p:cTn id="63" dur="1000" fill="hold"/>
                                        <p:tgtEl>
                                          <p:spTgt spid="40"/>
                                        </p:tgtEl>
                                        <p:attrNameLst>
                                          <p:attrName>ppt_w</p:attrName>
                                        </p:attrNameLst>
                                      </p:cBhvr>
                                      <p:tavLst>
                                        <p:tav tm="0">
                                          <p:val>
                                            <p:fltVal val="0"/>
                                          </p:val>
                                        </p:tav>
                                        <p:tav tm="100000">
                                          <p:val>
                                            <p:strVal val="#ppt_w"/>
                                          </p:val>
                                        </p:tav>
                                      </p:tavLst>
                                    </p:anim>
                                    <p:anim calcmode="lin" valueType="num">
                                      <p:cBhvr>
                                        <p:cTn id="64" dur="1000" fill="hold"/>
                                        <p:tgtEl>
                                          <p:spTgt spid="40"/>
                                        </p:tgtEl>
                                        <p:attrNameLst>
                                          <p:attrName>ppt_h</p:attrName>
                                        </p:attrNameLst>
                                      </p:cBhvr>
                                      <p:tavLst>
                                        <p:tav tm="0">
                                          <p:val>
                                            <p:fltVal val="0"/>
                                          </p:val>
                                        </p:tav>
                                        <p:tav tm="100000">
                                          <p:val>
                                            <p:strVal val="#ppt_h"/>
                                          </p:val>
                                        </p:tav>
                                      </p:tavLst>
                                    </p:anim>
                                    <p:animEffect transition="in" filter="fade">
                                      <p:cBhvr>
                                        <p:cTn id="65" dur="1000"/>
                                        <p:tgtEl>
                                          <p:spTgt spid="40"/>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40"/>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69"/>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69"/>
                                        </p:tgtEl>
                                        <p:attrNameLst>
                                          <p:attrName>style.visibility</p:attrName>
                                        </p:attrNameLst>
                                      </p:cBhvr>
                                      <p:to>
                                        <p:strVal val="visible"/>
                                      </p:to>
                                    </p:set>
                                    <p:anim calcmode="lin" valueType="num">
                                      <p:cBhvr>
                                        <p:cTn id="72" dur="1000" fill="hold"/>
                                        <p:tgtEl>
                                          <p:spTgt spid="69"/>
                                        </p:tgtEl>
                                        <p:attrNameLst>
                                          <p:attrName>ppt_w</p:attrName>
                                        </p:attrNameLst>
                                      </p:cBhvr>
                                      <p:tavLst>
                                        <p:tav tm="0">
                                          <p:val>
                                            <p:fltVal val="0"/>
                                          </p:val>
                                        </p:tav>
                                        <p:tav tm="100000">
                                          <p:val>
                                            <p:strVal val="#ppt_w"/>
                                          </p:val>
                                        </p:tav>
                                      </p:tavLst>
                                    </p:anim>
                                    <p:anim calcmode="lin" valueType="num">
                                      <p:cBhvr>
                                        <p:cTn id="73" dur="1000" fill="hold"/>
                                        <p:tgtEl>
                                          <p:spTgt spid="69"/>
                                        </p:tgtEl>
                                        <p:attrNameLst>
                                          <p:attrName>ppt_h</p:attrName>
                                        </p:attrNameLst>
                                      </p:cBhvr>
                                      <p:tavLst>
                                        <p:tav tm="0">
                                          <p:val>
                                            <p:fltVal val="0"/>
                                          </p:val>
                                        </p:tav>
                                        <p:tav tm="100000">
                                          <p:val>
                                            <p:strVal val="#ppt_h"/>
                                          </p:val>
                                        </p:tav>
                                      </p:tavLst>
                                    </p:anim>
                                    <p:animEffect transition="in" filter="fade">
                                      <p:cBhvr>
                                        <p:cTn id="74" dur="1000"/>
                                        <p:tgtEl>
                                          <p:spTgt spid="69"/>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69"/>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72"/>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72"/>
                                        </p:tgtEl>
                                        <p:attrNameLst>
                                          <p:attrName>style.visibility</p:attrName>
                                        </p:attrNameLst>
                                      </p:cBhvr>
                                      <p:to>
                                        <p:strVal val="visible"/>
                                      </p:to>
                                    </p:set>
                                    <p:anim calcmode="lin" valueType="num">
                                      <p:cBhvr>
                                        <p:cTn id="81" dur="1000" fill="hold"/>
                                        <p:tgtEl>
                                          <p:spTgt spid="72"/>
                                        </p:tgtEl>
                                        <p:attrNameLst>
                                          <p:attrName>ppt_w</p:attrName>
                                        </p:attrNameLst>
                                      </p:cBhvr>
                                      <p:tavLst>
                                        <p:tav tm="0">
                                          <p:val>
                                            <p:fltVal val="0"/>
                                          </p:val>
                                        </p:tav>
                                        <p:tav tm="100000">
                                          <p:val>
                                            <p:strVal val="#ppt_w"/>
                                          </p:val>
                                        </p:tav>
                                      </p:tavLst>
                                    </p:anim>
                                    <p:anim calcmode="lin" valueType="num">
                                      <p:cBhvr>
                                        <p:cTn id="82" dur="1000" fill="hold"/>
                                        <p:tgtEl>
                                          <p:spTgt spid="72"/>
                                        </p:tgtEl>
                                        <p:attrNameLst>
                                          <p:attrName>ppt_h</p:attrName>
                                        </p:attrNameLst>
                                      </p:cBhvr>
                                      <p:tavLst>
                                        <p:tav tm="0">
                                          <p:val>
                                            <p:fltVal val="0"/>
                                          </p:val>
                                        </p:tav>
                                        <p:tav tm="100000">
                                          <p:val>
                                            <p:strVal val="#ppt_h"/>
                                          </p:val>
                                        </p:tav>
                                      </p:tavLst>
                                    </p:anim>
                                    <p:animEffect transition="in" filter="fade">
                                      <p:cBhvr>
                                        <p:cTn id="83" dur="1000"/>
                                        <p:tgtEl>
                                          <p:spTgt spid="72"/>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72"/>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77"/>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77"/>
                                        </p:tgtEl>
                                        <p:attrNameLst>
                                          <p:attrName>style.visibility</p:attrName>
                                        </p:attrNameLst>
                                      </p:cBhvr>
                                      <p:to>
                                        <p:strVal val="visible"/>
                                      </p:to>
                                    </p:set>
                                    <p:anim calcmode="lin" valueType="num">
                                      <p:cBhvr>
                                        <p:cTn id="90" dur="1000" fill="hold"/>
                                        <p:tgtEl>
                                          <p:spTgt spid="77"/>
                                        </p:tgtEl>
                                        <p:attrNameLst>
                                          <p:attrName>ppt_w</p:attrName>
                                        </p:attrNameLst>
                                      </p:cBhvr>
                                      <p:tavLst>
                                        <p:tav tm="0">
                                          <p:val>
                                            <p:fltVal val="0"/>
                                          </p:val>
                                        </p:tav>
                                        <p:tav tm="100000">
                                          <p:val>
                                            <p:strVal val="#ppt_w"/>
                                          </p:val>
                                        </p:tav>
                                      </p:tavLst>
                                    </p:anim>
                                    <p:anim calcmode="lin" valueType="num">
                                      <p:cBhvr>
                                        <p:cTn id="91" dur="1000" fill="hold"/>
                                        <p:tgtEl>
                                          <p:spTgt spid="77"/>
                                        </p:tgtEl>
                                        <p:attrNameLst>
                                          <p:attrName>ppt_h</p:attrName>
                                        </p:attrNameLst>
                                      </p:cBhvr>
                                      <p:tavLst>
                                        <p:tav tm="0">
                                          <p:val>
                                            <p:fltVal val="0"/>
                                          </p:val>
                                        </p:tav>
                                        <p:tav tm="100000">
                                          <p:val>
                                            <p:strVal val="#ppt_h"/>
                                          </p:val>
                                        </p:tav>
                                      </p:tavLst>
                                    </p:anim>
                                    <p:animEffect transition="in" filter="fade">
                                      <p:cBhvr>
                                        <p:cTn id="92" dur="1000"/>
                                        <p:tgtEl>
                                          <p:spTgt spid="77"/>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77"/>
                                        </p:tgtEl>
                                        <p:attrNameLst>
                                          <p:attrName>ppt_x</p:attrName>
                                          <p:attrName>ppt_y</p:attrName>
                                        </p:attrNameLst>
                                      </p:cBhvr>
                                      <p:rCtr x="-32066" y="-47482"/>
                                    </p:animMotion>
                                  </p:childTnLst>
                                </p:cTn>
                              </p:par>
                            </p:childTnLst>
                          </p:cTn>
                        </p:par>
                        <p:par>
                          <p:cTn id="95" fill="hold">
                            <p:stCondLst>
                              <p:cond delay="1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childTnLst>
                          </p:cTn>
                        </p:par>
                        <p:par>
                          <p:cTn id="99" fill="hold">
                            <p:stCondLst>
                              <p:cond delay="1900"/>
                            </p:stCondLst>
                            <p:childTnLst>
                              <p:par>
                                <p:cTn id="100" presetID="34" presetClass="emph" presetSubtype="0" fill="hold" grpId="1" nodeType="afterEffect">
                                  <p:stCondLst>
                                    <p:cond delay="0"/>
                                  </p:stCondLst>
                                  <p:iterate type="lt">
                                    <p:tmPct val="10000"/>
                                  </p:iterate>
                                  <p:childTnLst>
                                    <p:animMotion origin="layout" path="M -4.44444E-6 -4.93827E-7 L -4.44444E-6 -0.07222 " pathEditMode="relative" rAng="0" ptsTypes="AA">
                                      <p:cBhvr>
                                        <p:cTn id="101" dur="250" accel="50000" decel="50000" autoRev="1" fill="hold">
                                          <p:stCondLst>
                                            <p:cond delay="0"/>
                                          </p:stCondLst>
                                        </p:cTn>
                                        <p:tgtEl>
                                          <p:spTgt spid="81"/>
                                        </p:tgtEl>
                                        <p:attrNameLst>
                                          <p:attrName>ppt_x</p:attrName>
                                          <p:attrName>ppt_y</p:attrName>
                                        </p:attrNameLst>
                                      </p:cBhvr>
                                      <p:rCtr x="0" y="-3611"/>
                                    </p:animMotion>
                                    <p:animRot by="1500000">
                                      <p:cBhvr>
                                        <p:cTn id="102" dur="125" fill="hold">
                                          <p:stCondLst>
                                            <p:cond delay="0"/>
                                          </p:stCondLst>
                                        </p:cTn>
                                        <p:tgtEl>
                                          <p:spTgt spid="81"/>
                                        </p:tgtEl>
                                        <p:attrNameLst>
                                          <p:attrName>r</p:attrName>
                                        </p:attrNameLst>
                                      </p:cBhvr>
                                    </p:animRot>
                                    <p:animRot by="-1500000">
                                      <p:cBhvr>
                                        <p:cTn id="103" dur="125" fill="hold">
                                          <p:stCondLst>
                                            <p:cond delay="125"/>
                                          </p:stCondLst>
                                        </p:cTn>
                                        <p:tgtEl>
                                          <p:spTgt spid="81"/>
                                        </p:tgtEl>
                                        <p:attrNameLst>
                                          <p:attrName>r</p:attrName>
                                        </p:attrNameLst>
                                      </p:cBhvr>
                                    </p:animRot>
                                    <p:animRot by="-1500000">
                                      <p:cBhvr>
                                        <p:cTn id="104" dur="125" fill="hold">
                                          <p:stCondLst>
                                            <p:cond delay="250"/>
                                          </p:stCondLst>
                                        </p:cTn>
                                        <p:tgtEl>
                                          <p:spTgt spid="81"/>
                                        </p:tgtEl>
                                        <p:attrNameLst>
                                          <p:attrName>r</p:attrName>
                                        </p:attrNameLst>
                                      </p:cBhvr>
                                    </p:animRot>
                                    <p:animRot by="1500000">
                                      <p:cBhvr>
                                        <p:cTn id="105" dur="125" fill="hold">
                                          <p:stCondLst>
                                            <p:cond delay="375"/>
                                          </p:stCondLst>
                                        </p:cTn>
                                        <p:tgtEl>
                                          <p:spTgt spid="81"/>
                                        </p:tgtEl>
                                        <p:attrNameLst>
                                          <p:attrName>r</p:attrName>
                                        </p:attrNameLst>
                                      </p:cBhvr>
                                    </p:animRot>
                                  </p:childTnLst>
                                </p:cTn>
                              </p:par>
                            </p:childTnLst>
                          </p:cTn>
                        </p:par>
                        <p:par>
                          <p:cTn id="106" fill="hold">
                            <p:stCondLst>
                              <p:cond delay="3250"/>
                            </p:stCondLst>
                            <p:childTnLst>
                              <p:par>
                                <p:cTn id="107" presetID="10" presetClass="entr" presetSubtype="0" fill="hold" grpId="0" nodeType="after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1651000" y="2133588"/>
            <a:ext cx="5689600" cy="1079512"/>
          </a:xfrm>
          <a:custGeom>
            <a:avLst/>
            <a:gdLst>
              <a:gd name="connsiteX0" fmla="*/ 0 w 5689600"/>
              <a:gd name="connsiteY0" fmla="*/ 1079512 h 1079512"/>
              <a:gd name="connsiteX1" fmla="*/ 1917700 w 5689600"/>
              <a:gd name="connsiteY1" fmla="*/ 12 h 1079512"/>
              <a:gd name="connsiteX2" fmla="*/ 3810000 w 5689600"/>
              <a:gd name="connsiteY2" fmla="*/ 1054112 h 1079512"/>
              <a:gd name="connsiteX3" fmla="*/ 5689600 w 5689600"/>
              <a:gd name="connsiteY3" fmla="*/ 12712 h 1079512"/>
            </a:gdLst>
            <a:ahLst/>
            <a:cxnLst>
              <a:cxn ang="0">
                <a:pos x="connsiteX0" y="connsiteY0"/>
              </a:cxn>
              <a:cxn ang="0">
                <a:pos x="connsiteX1" y="connsiteY1"/>
              </a:cxn>
              <a:cxn ang="0">
                <a:pos x="connsiteX2" y="connsiteY2"/>
              </a:cxn>
              <a:cxn ang="0">
                <a:pos x="connsiteX3" y="connsiteY3"/>
              </a:cxn>
            </a:cxnLst>
            <a:rect l="l" t="t" r="r" b="b"/>
            <a:pathLst>
              <a:path w="5689600" h="1079512">
                <a:moveTo>
                  <a:pt x="0" y="1079512"/>
                </a:moveTo>
                <a:cubicBezTo>
                  <a:pt x="641350" y="541878"/>
                  <a:pt x="1282700" y="4245"/>
                  <a:pt x="1917700" y="12"/>
                </a:cubicBezTo>
                <a:cubicBezTo>
                  <a:pt x="2552700" y="-4221"/>
                  <a:pt x="3181350" y="1051995"/>
                  <a:pt x="3810000" y="1054112"/>
                </a:cubicBezTo>
                <a:cubicBezTo>
                  <a:pt x="4438650" y="1056229"/>
                  <a:pt x="5372100" y="158762"/>
                  <a:pt x="5689600" y="12712"/>
                </a:cubicBezTo>
              </a:path>
            </a:pathLst>
          </a:cu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TextBox 6"/>
          <p:cNvSpPr txBox="1">
            <a:spLocks noChangeArrowheads="1"/>
          </p:cNvSpPr>
          <p:nvPr/>
        </p:nvSpPr>
        <p:spPr bwMode="auto">
          <a:xfrm>
            <a:off x="487534" y="1793558"/>
            <a:ext cx="1566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dirty="0">
                <a:latin typeface="方正兰亭细黑_GBK" pitchFamily="2" charset="-122"/>
                <a:ea typeface="方正兰亭细黑_GBK" pitchFamily="2" charset="-122"/>
              </a:rPr>
              <a:t>Speaker Recognition</a:t>
            </a:r>
            <a:endParaRPr lang="zh-CN" dirty="0">
              <a:latin typeface="方正兰亭细黑_GBK" pitchFamily="2" charset="-122"/>
              <a:ea typeface="方正兰亭细黑_GBK" pitchFamily="2" charset="-122"/>
            </a:endParaRPr>
          </a:p>
        </p:txBody>
      </p:sp>
      <p:sp>
        <p:nvSpPr>
          <p:cNvPr id="105" name="TextBox 6"/>
          <p:cNvSpPr txBox="1">
            <a:spLocks noChangeArrowheads="1"/>
          </p:cNvSpPr>
          <p:nvPr/>
        </p:nvSpPr>
        <p:spPr bwMode="auto">
          <a:xfrm>
            <a:off x="2859494" y="3176336"/>
            <a:ext cx="15867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dirty="0" err="1">
                <a:latin typeface="方正兰亭细黑_GBK" pitchFamily="2" charset="-122"/>
                <a:ea typeface="方正兰亭细黑_GBK" pitchFamily="2" charset="-122"/>
              </a:rPr>
              <a:t>Speechbrain</a:t>
            </a:r>
            <a:endParaRPr lang="zh-CN" dirty="0">
              <a:latin typeface="方正兰亭细黑_GBK" pitchFamily="2" charset="-122"/>
              <a:ea typeface="方正兰亭细黑_GBK" pitchFamily="2" charset="-122"/>
            </a:endParaRPr>
          </a:p>
        </p:txBody>
      </p:sp>
      <p:sp>
        <p:nvSpPr>
          <p:cNvPr id="106" name="TextBox 6"/>
          <p:cNvSpPr txBox="1">
            <a:spLocks noChangeArrowheads="1"/>
          </p:cNvSpPr>
          <p:nvPr/>
        </p:nvSpPr>
        <p:spPr bwMode="auto">
          <a:xfrm>
            <a:off x="4893354" y="1801020"/>
            <a:ext cx="1421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dirty="0">
                <a:latin typeface="方正兰亭细黑_GBK" pitchFamily="2" charset="-122"/>
                <a:ea typeface="方正兰亭细黑_GBK" pitchFamily="2" charset="-122"/>
              </a:rPr>
              <a:t>Method</a:t>
            </a:r>
            <a:endParaRPr lang="zh-CN" dirty="0">
              <a:latin typeface="方正兰亭细黑_GBK" pitchFamily="2" charset="-122"/>
              <a:ea typeface="方正兰亭细黑_GBK" pitchFamily="2" charset="-122"/>
            </a:endParaRPr>
          </a:p>
        </p:txBody>
      </p:sp>
      <p:sp>
        <p:nvSpPr>
          <p:cNvPr id="107" name="TextBox 6"/>
          <p:cNvSpPr txBox="1">
            <a:spLocks noChangeArrowheads="1"/>
          </p:cNvSpPr>
          <p:nvPr/>
        </p:nvSpPr>
        <p:spPr bwMode="auto">
          <a:xfrm>
            <a:off x="6816048" y="3119204"/>
            <a:ext cx="1421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dirty="0">
                <a:latin typeface="方正兰亭细黑_GBK" pitchFamily="2" charset="-122"/>
                <a:ea typeface="方正兰亭细黑_GBK" pitchFamily="2" charset="-122"/>
              </a:rPr>
              <a:t>Result</a:t>
            </a:r>
            <a:endParaRPr lang="zh-CN" dirty="0">
              <a:latin typeface="方正兰亭细黑_GBK" pitchFamily="2" charset="-122"/>
              <a:ea typeface="方正兰亭细黑_GBK" pitchFamily="2" charset="-122"/>
            </a:endParaRPr>
          </a:p>
        </p:txBody>
      </p: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1132026" y="187427"/>
            <a:ext cx="1399229"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content</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662463" y="283186"/>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008115" y="2542722"/>
            <a:ext cx="1360493" cy="1360493"/>
            <a:chOff x="1008115" y="2542722"/>
            <a:chExt cx="1360493" cy="1360493"/>
          </a:xfrm>
        </p:grpSpPr>
        <p:grpSp>
          <p:nvGrpSpPr>
            <p:cNvPr id="86" name="组合 85"/>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87" name="同心圆 8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8" name="椭圆 8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8" name="TextBox 107"/>
            <p:cNvSpPr txBox="1"/>
            <p:nvPr/>
          </p:nvSpPr>
          <p:spPr>
            <a:xfrm>
              <a:off x="1357180" y="2796039"/>
              <a:ext cx="662361" cy="830997"/>
            </a:xfrm>
            <a:prstGeom prst="rect">
              <a:avLst/>
            </a:prstGeom>
            <a:noFill/>
          </p:spPr>
          <p:txBody>
            <a:bodyPr wrap="none" rtlCol="0">
              <a:spAutoFit/>
            </a:bodyPr>
            <a:lstStyle/>
            <a:p>
              <a:r>
                <a:rPr lang="en-US" altLang="zh-CN" sz="4800" dirty="0">
                  <a:latin typeface="Watford DB" pitchFamily="2" charset="0"/>
                  <a:ea typeface="造字工房劲黑（非商用）常规体" pitchFamily="50" charset="-122"/>
                </a:rPr>
                <a:t>1</a:t>
              </a:r>
              <a:endParaRPr lang="zh-CN" altLang="en-US" sz="4800" dirty="0">
                <a:latin typeface="Watford DB" pitchFamily="2" charset="0"/>
                <a:ea typeface="造字工房劲黑（非商用）常规体" pitchFamily="50" charset="-122"/>
              </a:endParaRPr>
            </a:p>
          </p:txBody>
        </p:sp>
      </p:grpSp>
      <p:grpSp>
        <p:nvGrpSpPr>
          <p:cNvPr id="24" name="组合 23"/>
          <p:cNvGrpSpPr/>
          <p:nvPr/>
        </p:nvGrpSpPr>
        <p:grpSpPr>
          <a:xfrm>
            <a:off x="4770261" y="2542722"/>
            <a:ext cx="1360493" cy="1360493"/>
            <a:chOff x="4770261" y="2542722"/>
            <a:chExt cx="1360493" cy="1360493"/>
          </a:xfrm>
        </p:grpSpPr>
        <p:grpSp>
          <p:nvGrpSpPr>
            <p:cNvPr id="89" name="组合 88"/>
            <p:cNvGrpSpPr/>
            <p:nvPr/>
          </p:nvGrpSpPr>
          <p:grpSpPr>
            <a:xfrm>
              <a:off x="4770261" y="2542722"/>
              <a:ext cx="1360493" cy="1360493"/>
              <a:chOff x="304800" y="673100"/>
              <a:chExt cx="4000500" cy="4000500"/>
            </a:xfrm>
            <a:effectLst>
              <a:outerShdw blurRad="444500" dist="254000" dir="8100000" algn="tr" rotWithShape="0">
                <a:prstClr val="black">
                  <a:alpha val="50000"/>
                </a:prstClr>
              </a:outerShdw>
            </a:effectLst>
          </p:grpSpPr>
          <p:sp>
            <p:nvSpPr>
              <p:cNvPr id="90" name="同心圆 8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 name="椭圆 9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TextBox 108"/>
            <p:cNvSpPr txBox="1"/>
            <p:nvPr/>
          </p:nvSpPr>
          <p:spPr>
            <a:xfrm>
              <a:off x="5119326" y="2780033"/>
              <a:ext cx="662361" cy="830997"/>
            </a:xfrm>
            <a:prstGeom prst="rect">
              <a:avLst/>
            </a:prstGeom>
            <a:noFill/>
          </p:spPr>
          <p:txBody>
            <a:bodyPr wrap="none" rtlCol="0">
              <a:spAutoFit/>
            </a:bodyPr>
            <a:lstStyle/>
            <a:p>
              <a:r>
                <a:rPr lang="en-US" altLang="zh-CN" sz="4800" dirty="0">
                  <a:latin typeface="Watford DB" pitchFamily="2" charset="0"/>
                  <a:ea typeface="造字工房劲黑（非商用）常规体" pitchFamily="50" charset="-122"/>
                </a:rPr>
                <a:t>3</a:t>
              </a:r>
              <a:endParaRPr lang="zh-CN" altLang="en-US" sz="4800" dirty="0">
                <a:latin typeface="Watford DB" pitchFamily="2" charset="0"/>
                <a:ea typeface="造字工房劲黑（非商用）常规体" pitchFamily="50" charset="-122"/>
              </a:endParaRPr>
            </a:p>
          </p:txBody>
        </p:sp>
      </p:grpSp>
      <p:grpSp>
        <p:nvGrpSpPr>
          <p:cNvPr id="23" name="组合 22"/>
          <p:cNvGrpSpPr/>
          <p:nvPr/>
        </p:nvGrpSpPr>
        <p:grpSpPr>
          <a:xfrm>
            <a:off x="2889188" y="1494971"/>
            <a:ext cx="1360493" cy="1360493"/>
            <a:chOff x="2889188" y="1494971"/>
            <a:chExt cx="1360493" cy="1360493"/>
          </a:xfrm>
        </p:grpSpPr>
        <p:grpSp>
          <p:nvGrpSpPr>
            <p:cNvPr id="80" name="组合 79"/>
            <p:cNvGrpSpPr/>
            <p:nvPr/>
          </p:nvGrpSpPr>
          <p:grpSpPr>
            <a:xfrm>
              <a:off x="2889188" y="1494971"/>
              <a:ext cx="1360493" cy="1360493"/>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椭圆 8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TextBox 109"/>
            <p:cNvSpPr txBox="1"/>
            <p:nvPr/>
          </p:nvSpPr>
          <p:spPr>
            <a:xfrm>
              <a:off x="3238253" y="1729519"/>
              <a:ext cx="662361" cy="830997"/>
            </a:xfrm>
            <a:prstGeom prst="rect">
              <a:avLst/>
            </a:prstGeom>
            <a:noFill/>
          </p:spPr>
          <p:txBody>
            <a:bodyPr wrap="none" rtlCol="0">
              <a:spAutoFit/>
            </a:bodyPr>
            <a:lstStyle/>
            <a:p>
              <a:r>
                <a:rPr lang="en-US" altLang="zh-CN" sz="4800" dirty="0">
                  <a:latin typeface="Watford DB" pitchFamily="2" charset="0"/>
                  <a:ea typeface="造字工房劲黑（非商用）常规体" pitchFamily="50" charset="-122"/>
                </a:rPr>
                <a:t>2</a:t>
              </a:r>
              <a:endParaRPr lang="zh-CN" altLang="en-US" sz="4800" dirty="0">
                <a:latin typeface="Watford DB" pitchFamily="2" charset="0"/>
                <a:ea typeface="造字工房劲黑（非商用）常规体" pitchFamily="50" charset="-122"/>
              </a:endParaRPr>
            </a:p>
          </p:txBody>
        </p:sp>
      </p:grpSp>
      <p:grpSp>
        <p:nvGrpSpPr>
          <p:cNvPr id="25" name="组合 24"/>
          <p:cNvGrpSpPr/>
          <p:nvPr/>
        </p:nvGrpSpPr>
        <p:grpSpPr>
          <a:xfrm>
            <a:off x="6651335" y="1494971"/>
            <a:ext cx="1360493" cy="1360493"/>
            <a:chOff x="6651335" y="1494971"/>
            <a:chExt cx="1360493" cy="1360493"/>
          </a:xfrm>
        </p:grpSpPr>
        <p:grpSp>
          <p:nvGrpSpPr>
            <p:cNvPr id="83" name="组合 8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TextBox 110"/>
            <p:cNvSpPr txBox="1"/>
            <p:nvPr/>
          </p:nvSpPr>
          <p:spPr>
            <a:xfrm>
              <a:off x="6958619" y="1702647"/>
              <a:ext cx="662361" cy="830997"/>
            </a:xfrm>
            <a:prstGeom prst="rect">
              <a:avLst/>
            </a:prstGeom>
            <a:noFill/>
          </p:spPr>
          <p:txBody>
            <a:bodyPr wrap="none" rtlCol="0">
              <a:spAutoFit/>
            </a:bodyPr>
            <a:lstStyle/>
            <a:p>
              <a:r>
                <a:rPr lang="en-US" altLang="zh-CN" sz="4800" dirty="0">
                  <a:latin typeface="Watford DB" pitchFamily="2" charset="0"/>
                  <a:ea typeface="造字工房劲黑（非商用）常规体" pitchFamily="50" charset="-122"/>
                </a:rPr>
                <a:t>4</a:t>
              </a:r>
              <a:endParaRPr lang="zh-CN" altLang="en-US" sz="4800" dirty="0">
                <a:latin typeface="Watford DB" pitchFamily="2" charset="0"/>
                <a:ea typeface="造字工房劲黑（非商用）常规体" pitchFamily="50" charset="-122"/>
              </a:endParaRPr>
            </a:p>
          </p:txBody>
        </p:sp>
      </p:grpSp>
      <p:sp>
        <p:nvSpPr>
          <p:cNvPr id="38" name="TextBox 37"/>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32916065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53" presetClass="entr" presetSubtype="16"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Effect transition="in" filter="fade">
                                      <p:cBhvr>
                                        <p:cTn id="26" dur="500"/>
                                        <p:tgtEl>
                                          <p:spTgt spid="22"/>
                                        </p:tgtEl>
                                      </p:cBhvr>
                                    </p:animEffect>
                                  </p:childTnLst>
                                </p:cTn>
                              </p:par>
                            </p:childTnLst>
                          </p:cTn>
                        </p:par>
                        <p:par>
                          <p:cTn id="27" fill="hold">
                            <p:stCondLst>
                              <p:cond delay="16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2000"/>
                                        <p:tgtEl>
                                          <p:spTgt spid="9"/>
                                        </p:tgtEl>
                                      </p:cBhvr>
                                    </p:animEffect>
                                  </p:childTnLst>
                                </p:cTn>
                              </p:par>
                              <p:par>
                                <p:cTn id="31" presetID="53" presetClass="entr" presetSubtype="16" fill="hold" nodeType="withEffect">
                                  <p:stCondLst>
                                    <p:cond delay="30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nodeType="withEffect">
                                  <p:stCondLst>
                                    <p:cond delay="9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nodeType="withEffect">
                                  <p:stCondLst>
                                    <p:cond delay="140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1000"/>
                                        <p:tgtEl>
                                          <p:spTgt spid="104"/>
                                        </p:tgtEl>
                                      </p:cBhvr>
                                    </p:animEffect>
                                    <p:anim calcmode="lin" valueType="num">
                                      <p:cBhvr>
                                        <p:cTn id="49" dur="1000" fill="hold"/>
                                        <p:tgtEl>
                                          <p:spTgt spid="104"/>
                                        </p:tgtEl>
                                        <p:attrNameLst>
                                          <p:attrName>ppt_x</p:attrName>
                                        </p:attrNameLst>
                                      </p:cBhvr>
                                      <p:tavLst>
                                        <p:tav tm="0">
                                          <p:val>
                                            <p:strVal val="#ppt_x"/>
                                          </p:val>
                                        </p:tav>
                                        <p:tav tm="100000">
                                          <p:val>
                                            <p:strVal val="#ppt_x"/>
                                          </p:val>
                                        </p:tav>
                                      </p:tavLst>
                                    </p:anim>
                                    <p:anim calcmode="lin" valueType="num">
                                      <p:cBhvr>
                                        <p:cTn id="50" dur="1000" fill="hold"/>
                                        <p:tgtEl>
                                          <p:spTgt spid="104"/>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800"/>
                                  </p:stCondLst>
                                  <p:childTnLst>
                                    <p:set>
                                      <p:cBhvr>
                                        <p:cTn id="52" dur="1" fill="hold">
                                          <p:stCondLst>
                                            <p:cond delay="0"/>
                                          </p:stCondLst>
                                        </p:cTn>
                                        <p:tgtEl>
                                          <p:spTgt spid="105"/>
                                        </p:tgtEl>
                                        <p:attrNameLst>
                                          <p:attrName>style.visibility</p:attrName>
                                        </p:attrNameLst>
                                      </p:cBhvr>
                                      <p:to>
                                        <p:strVal val="visible"/>
                                      </p:to>
                                    </p:set>
                                    <p:animEffect transition="in" filter="fade">
                                      <p:cBhvr>
                                        <p:cTn id="53" dur="1000"/>
                                        <p:tgtEl>
                                          <p:spTgt spid="105"/>
                                        </p:tgtEl>
                                      </p:cBhvr>
                                    </p:animEffect>
                                    <p:anim calcmode="lin" valueType="num">
                                      <p:cBhvr>
                                        <p:cTn id="54" dur="1000" fill="hold"/>
                                        <p:tgtEl>
                                          <p:spTgt spid="105"/>
                                        </p:tgtEl>
                                        <p:attrNameLst>
                                          <p:attrName>ppt_x</p:attrName>
                                        </p:attrNameLst>
                                      </p:cBhvr>
                                      <p:tavLst>
                                        <p:tav tm="0">
                                          <p:val>
                                            <p:strVal val="#ppt_x"/>
                                          </p:val>
                                        </p:tav>
                                        <p:tav tm="100000">
                                          <p:val>
                                            <p:strVal val="#ppt_x"/>
                                          </p:val>
                                        </p:tav>
                                      </p:tavLst>
                                    </p:anim>
                                    <p:anim calcmode="lin" valueType="num">
                                      <p:cBhvr>
                                        <p:cTn id="55" dur="1000" fill="hold"/>
                                        <p:tgtEl>
                                          <p:spTgt spid="10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1400"/>
                                  </p:stCondLst>
                                  <p:childTnLst>
                                    <p:set>
                                      <p:cBhvr>
                                        <p:cTn id="57" dur="1" fill="hold">
                                          <p:stCondLst>
                                            <p:cond delay="0"/>
                                          </p:stCondLst>
                                        </p:cTn>
                                        <p:tgtEl>
                                          <p:spTgt spid="106"/>
                                        </p:tgtEl>
                                        <p:attrNameLst>
                                          <p:attrName>style.visibility</p:attrName>
                                        </p:attrNameLst>
                                      </p:cBhvr>
                                      <p:to>
                                        <p:strVal val="visible"/>
                                      </p:to>
                                    </p:set>
                                    <p:animEffect transition="in" filter="fade">
                                      <p:cBhvr>
                                        <p:cTn id="58" dur="1000"/>
                                        <p:tgtEl>
                                          <p:spTgt spid="106"/>
                                        </p:tgtEl>
                                      </p:cBhvr>
                                    </p:animEffect>
                                    <p:anim calcmode="lin" valueType="num">
                                      <p:cBhvr>
                                        <p:cTn id="59" dur="1000" fill="hold"/>
                                        <p:tgtEl>
                                          <p:spTgt spid="106"/>
                                        </p:tgtEl>
                                        <p:attrNameLst>
                                          <p:attrName>ppt_x</p:attrName>
                                        </p:attrNameLst>
                                      </p:cBhvr>
                                      <p:tavLst>
                                        <p:tav tm="0">
                                          <p:val>
                                            <p:strVal val="#ppt_x"/>
                                          </p:val>
                                        </p:tav>
                                        <p:tav tm="100000">
                                          <p:val>
                                            <p:strVal val="#ppt_x"/>
                                          </p:val>
                                        </p:tav>
                                      </p:tavLst>
                                    </p:anim>
                                    <p:anim calcmode="lin" valueType="num">
                                      <p:cBhvr>
                                        <p:cTn id="60" dur="1000" fill="hold"/>
                                        <p:tgtEl>
                                          <p:spTgt spid="106"/>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1900"/>
                                  </p:stCondLst>
                                  <p:childTnLst>
                                    <p:set>
                                      <p:cBhvr>
                                        <p:cTn id="62" dur="1" fill="hold">
                                          <p:stCondLst>
                                            <p:cond delay="0"/>
                                          </p:stCondLst>
                                        </p:cTn>
                                        <p:tgtEl>
                                          <p:spTgt spid="107"/>
                                        </p:tgtEl>
                                        <p:attrNameLst>
                                          <p:attrName>style.visibility</p:attrName>
                                        </p:attrNameLst>
                                      </p:cBhvr>
                                      <p:to>
                                        <p:strVal val="visible"/>
                                      </p:to>
                                    </p:set>
                                    <p:animEffect transition="in" filter="fade">
                                      <p:cBhvr>
                                        <p:cTn id="63" dur="1000"/>
                                        <p:tgtEl>
                                          <p:spTgt spid="107"/>
                                        </p:tgtEl>
                                      </p:cBhvr>
                                    </p:animEffect>
                                    <p:anim calcmode="lin" valueType="num">
                                      <p:cBhvr>
                                        <p:cTn id="64" dur="1000" fill="hold"/>
                                        <p:tgtEl>
                                          <p:spTgt spid="107"/>
                                        </p:tgtEl>
                                        <p:attrNameLst>
                                          <p:attrName>ppt_x</p:attrName>
                                        </p:attrNameLst>
                                      </p:cBhvr>
                                      <p:tavLst>
                                        <p:tav tm="0">
                                          <p:val>
                                            <p:strVal val="#ppt_x"/>
                                          </p:val>
                                        </p:tav>
                                        <p:tav tm="100000">
                                          <p:val>
                                            <p:strVal val="#ppt_x"/>
                                          </p:val>
                                        </p:tav>
                                      </p:tavLst>
                                    </p:anim>
                                    <p:anim calcmode="lin" valueType="num">
                                      <p:cBhvr>
                                        <p:cTn id="65" dur="1000" fill="hold"/>
                                        <p:tgtEl>
                                          <p:spTgt spid="107"/>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10" presetClass="entr" presetSubtype="0"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4" grpId="0"/>
      <p:bldP spid="105" grpId="0"/>
      <p:bldP spid="106" grpId="0"/>
      <p:bldP spid="107" grpId="0"/>
      <p:bldP spid="103" grpId="0" animBg="1"/>
      <p:bldP spid="94"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4828355" y="2162071"/>
            <a:ext cx="3334118"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Speaker </a:t>
            </a:r>
            <a:r>
              <a:rPr lang="en-US" altLang="zh-CN" sz="2000" spc="300" dirty="0" err="1">
                <a:latin typeface="方正兰亭细黑_GBK" pitchFamily="2" charset="-122"/>
                <a:ea typeface="方正兰亭细黑_GBK" pitchFamily="2" charset="-122"/>
              </a:rPr>
              <a:t>Recogntion</a:t>
            </a:r>
            <a:endParaRPr lang="zh-CN" altLang="en-US" sz="2000" spc="300" dirty="0">
              <a:latin typeface="方正兰亭细黑_GBK" pitchFamily="2" charset="-122"/>
              <a:ea typeface="方正兰亭细黑_GBK" pitchFamily="2" charset="-122"/>
            </a:endParaRPr>
          </a:p>
        </p:txBody>
      </p:sp>
      <p:grpSp>
        <p:nvGrpSpPr>
          <p:cNvPr id="6" name="组合 5"/>
          <p:cNvGrpSpPr/>
          <p:nvPr/>
        </p:nvGrpSpPr>
        <p:grpSpPr>
          <a:xfrm>
            <a:off x="2980431" y="1940247"/>
            <a:ext cx="1301106" cy="1301106"/>
            <a:chOff x="2683251" y="1980687"/>
            <a:chExt cx="1301106" cy="1301106"/>
          </a:xfrm>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solidFill>
              <a:schemeClr val="tx1">
                <a:lumMod val="95000"/>
                <a:lumOff val="5000"/>
              </a:scheme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1</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33475611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285434"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History of SR</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341756"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5128485" y="1197868"/>
            <a:ext cx="630230" cy="630230"/>
            <a:chOff x="304800" y="673100"/>
            <a:chExt cx="4000500" cy="4000500"/>
          </a:xfrm>
          <a:effectLst>
            <a:outerShdw blurRad="444500" dist="254000" dir="8100000" algn="tr" rotWithShape="0">
              <a:prstClr val="black">
                <a:alpha val="50000"/>
              </a:prstClr>
            </a:outerShdw>
          </a:effectLst>
        </p:grpSpPr>
        <p:sp>
          <p:nvSpPr>
            <p:cNvPr id="99" name="同心圆 9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00" name="椭圆 9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93" name="椭圆 92"/>
          <p:cNvSpPr/>
          <p:nvPr/>
        </p:nvSpPr>
        <p:spPr>
          <a:xfrm>
            <a:off x="5476941" y="1719263"/>
            <a:ext cx="699328" cy="699328"/>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nvGrpSpPr>
          <p:cNvPr id="95" name="组合 94"/>
          <p:cNvGrpSpPr/>
          <p:nvPr/>
        </p:nvGrpSpPr>
        <p:grpSpPr>
          <a:xfrm>
            <a:off x="5407025" y="2421766"/>
            <a:ext cx="890519" cy="890519"/>
            <a:chOff x="304800" y="673100"/>
            <a:chExt cx="4000500" cy="4000500"/>
          </a:xfrm>
          <a:effectLst>
            <a:outerShdw blurRad="444500" dist="254000" dir="8100000" algn="tr" rotWithShape="0">
              <a:prstClr val="black">
                <a:alpha val="50000"/>
              </a:prstClr>
            </a:outerShdw>
          </a:effectLst>
        </p:grpSpPr>
        <p:sp>
          <p:nvSpPr>
            <p:cNvPr id="96" name="同心圆 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97" name="椭圆 9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92" name="椭圆 91"/>
          <p:cNvSpPr/>
          <p:nvPr/>
        </p:nvSpPr>
        <p:spPr>
          <a:xfrm>
            <a:off x="4635500" y="2978887"/>
            <a:ext cx="986506" cy="986506"/>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3275007" y="2762199"/>
            <a:ext cx="1360493" cy="1360493"/>
            <a:chOff x="304800" y="673100"/>
            <a:chExt cx="4000500" cy="4000500"/>
          </a:xfrm>
          <a:effectLst>
            <a:outerShdw blurRad="444500" dist="254000" dir="8100000" algn="tr" rotWithShape="0">
              <a:prstClr val="black">
                <a:alpha val="50000"/>
              </a:prstClr>
            </a:outerShdw>
          </a:effectLst>
        </p:grpSpPr>
        <p:sp>
          <p:nvSpPr>
            <p:cNvPr id="85" name="同心圆 8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6" name="椭圆 8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椭圆 79"/>
          <p:cNvSpPr/>
          <p:nvPr/>
        </p:nvSpPr>
        <p:spPr>
          <a:xfrm>
            <a:off x="2540000" y="1285842"/>
            <a:ext cx="1603512" cy="1603512"/>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TextBox 142"/>
          <p:cNvSpPr txBox="1"/>
          <p:nvPr/>
        </p:nvSpPr>
        <p:spPr>
          <a:xfrm>
            <a:off x="6928961" y="1244382"/>
            <a:ext cx="1747594" cy="276999"/>
          </a:xfrm>
          <a:prstGeom prst="rect">
            <a:avLst/>
          </a:prstGeom>
          <a:noFill/>
        </p:spPr>
        <p:txBody>
          <a:bodyPr wrap="none" rtlCol="0">
            <a:spAutoFit/>
          </a:bodyPr>
          <a:lstStyle/>
          <a:p>
            <a:r>
              <a:rPr lang="en-US" altLang="zh-CN" sz="1200" dirty="0">
                <a:latin typeface="方正兰亭细黑_GBK_M" pitchFamily="2" charset="2"/>
                <a:ea typeface="方正兰亭细黑_GBK_M" pitchFamily="2" charset="2"/>
                <a:cs typeface="方正兰亭细黑_GBK_M" pitchFamily="2" charset="2"/>
              </a:rPr>
              <a:t>Gaussian mixture model</a:t>
            </a:r>
          </a:p>
        </p:txBody>
      </p:sp>
      <p:sp>
        <p:nvSpPr>
          <p:cNvPr id="145" name="TextBox 144"/>
          <p:cNvSpPr txBox="1"/>
          <p:nvPr/>
        </p:nvSpPr>
        <p:spPr>
          <a:xfrm>
            <a:off x="5829827" y="1336715"/>
            <a:ext cx="498855" cy="276999"/>
          </a:xfrm>
          <a:prstGeom prst="rect">
            <a:avLst/>
          </a:prstGeom>
          <a:noFill/>
        </p:spPr>
        <p:txBody>
          <a:bodyPr wrap="none" rtlCol="0">
            <a:spAutoFit/>
          </a:bodyPr>
          <a:lstStyle/>
          <a:p>
            <a:r>
              <a:rPr lang="en-US" altLang="zh-CN" sz="1200" dirty="0">
                <a:solidFill>
                  <a:srgbClr val="C00000"/>
                </a:solidFill>
                <a:latin typeface="方正兰亭细黑_GBK_M" pitchFamily="2" charset="2"/>
                <a:ea typeface="方正兰亭细黑_GBK_M" pitchFamily="2" charset="2"/>
                <a:cs typeface="方正兰亭细黑_GBK_M" pitchFamily="2" charset="2"/>
              </a:rPr>
              <a:t>1997</a:t>
            </a:r>
          </a:p>
        </p:txBody>
      </p:sp>
      <p:sp>
        <p:nvSpPr>
          <p:cNvPr id="137" name="TextBox 136"/>
          <p:cNvSpPr txBox="1"/>
          <p:nvPr/>
        </p:nvSpPr>
        <p:spPr>
          <a:xfrm>
            <a:off x="7332293" y="1930967"/>
            <a:ext cx="906017" cy="276999"/>
          </a:xfrm>
          <a:prstGeom prst="rect">
            <a:avLst/>
          </a:prstGeom>
          <a:noFill/>
        </p:spPr>
        <p:txBody>
          <a:bodyPr wrap="none" rtlCol="0">
            <a:spAutoFit/>
          </a:bodyPr>
          <a:lstStyle/>
          <a:p>
            <a:r>
              <a:rPr lang="en-US" altLang="zh-CN" sz="1200" dirty="0">
                <a:latin typeface="方正兰亭细黑_GBK_M" pitchFamily="2" charset="2"/>
                <a:ea typeface="方正兰亭细黑_GBK_M" pitchFamily="2" charset="2"/>
                <a:cs typeface="方正兰亭细黑_GBK_M" pitchFamily="2" charset="2"/>
              </a:rPr>
              <a:t>GMM-UBM</a:t>
            </a:r>
          </a:p>
        </p:txBody>
      </p:sp>
      <p:sp>
        <p:nvSpPr>
          <p:cNvPr id="139" name="TextBox 138"/>
          <p:cNvSpPr txBox="1"/>
          <p:nvPr/>
        </p:nvSpPr>
        <p:spPr>
          <a:xfrm>
            <a:off x="6271636" y="2023301"/>
            <a:ext cx="498855" cy="276999"/>
          </a:xfrm>
          <a:prstGeom prst="rect">
            <a:avLst/>
          </a:prstGeom>
          <a:noFill/>
        </p:spPr>
        <p:txBody>
          <a:bodyPr wrap="none" rtlCol="0">
            <a:spAutoFit/>
          </a:bodyPr>
          <a:lstStyle/>
          <a:p>
            <a:r>
              <a:rPr lang="en-US" altLang="zh-CN" sz="1200" dirty="0">
                <a:solidFill>
                  <a:srgbClr val="C00000"/>
                </a:solidFill>
                <a:latin typeface="方正兰亭细黑_GBK_M" pitchFamily="2" charset="2"/>
                <a:ea typeface="方正兰亭细黑_GBK_M" pitchFamily="2" charset="2"/>
                <a:cs typeface="方正兰亭细黑_GBK_M" pitchFamily="2" charset="2"/>
              </a:rPr>
              <a:t>2000</a:t>
            </a:r>
          </a:p>
        </p:txBody>
      </p:sp>
      <p:sp>
        <p:nvSpPr>
          <p:cNvPr id="131" name="TextBox 130"/>
          <p:cNvSpPr txBox="1"/>
          <p:nvPr/>
        </p:nvSpPr>
        <p:spPr>
          <a:xfrm>
            <a:off x="7507703" y="2651760"/>
            <a:ext cx="472181" cy="276999"/>
          </a:xfrm>
          <a:prstGeom prst="rect">
            <a:avLst/>
          </a:prstGeom>
          <a:noFill/>
        </p:spPr>
        <p:txBody>
          <a:bodyPr wrap="none" rtlCol="0">
            <a:spAutoFit/>
          </a:bodyPr>
          <a:lstStyle/>
          <a:p>
            <a:r>
              <a:rPr lang="en-US" altLang="zh-CN" sz="1200" dirty="0">
                <a:latin typeface="方正兰亭细黑_GBK_M" pitchFamily="2" charset="2"/>
                <a:ea typeface="方正兰亭细黑_GBK_M" pitchFamily="2" charset="2"/>
                <a:cs typeface="方正兰亭细黑_GBK_M" pitchFamily="2" charset="2"/>
              </a:rPr>
              <a:t>SVM</a:t>
            </a:r>
          </a:p>
        </p:txBody>
      </p:sp>
      <p:sp>
        <p:nvSpPr>
          <p:cNvPr id="133" name="TextBox 132"/>
          <p:cNvSpPr txBox="1"/>
          <p:nvPr/>
        </p:nvSpPr>
        <p:spPr>
          <a:xfrm>
            <a:off x="6427583" y="2744093"/>
            <a:ext cx="498855" cy="276999"/>
          </a:xfrm>
          <a:prstGeom prst="rect">
            <a:avLst/>
          </a:prstGeom>
          <a:noFill/>
        </p:spPr>
        <p:txBody>
          <a:bodyPr wrap="none" rtlCol="0">
            <a:spAutoFit/>
          </a:bodyPr>
          <a:lstStyle/>
          <a:p>
            <a:r>
              <a:rPr lang="en-US" altLang="zh-CN" sz="1200" dirty="0">
                <a:solidFill>
                  <a:srgbClr val="C00000"/>
                </a:solidFill>
                <a:latin typeface="方正兰亭细黑_GBK_M" pitchFamily="2" charset="2"/>
                <a:ea typeface="方正兰亭细黑_GBK_M" pitchFamily="2" charset="2"/>
                <a:cs typeface="方正兰亭细黑_GBK_M" pitchFamily="2" charset="2"/>
              </a:rPr>
              <a:t>2006</a:t>
            </a:r>
          </a:p>
        </p:txBody>
      </p:sp>
      <p:sp>
        <p:nvSpPr>
          <p:cNvPr id="125" name="TextBox 124"/>
          <p:cNvSpPr txBox="1"/>
          <p:nvPr/>
        </p:nvSpPr>
        <p:spPr>
          <a:xfrm>
            <a:off x="6866483" y="3430068"/>
            <a:ext cx="1406860" cy="276999"/>
          </a:xfrm>
          <a:prstGeom prst="rect">
            <a:avLst/>
          </a:prstGeom>
          <a:noFill/>
        </p:spPr>
        <p:txBody>
          <a:bodyPr wrap="none" rtlCol="0">
            <a:spAutoFit/>
          </a:bodyPr>
          <a:lstStyle/>
          <a:p>
            <a:r>
              <a:rPr lang="en-US" altLang="zh-CN" sz="1200" dirty="0">
                <a:latin typeface="方正兰亭细黑_GBK_M" pitchFamily="2" charset="2"/>
                <a:ea typeface="方正兰亭细黑_GBK_M" pitchFamily="2" charset="2"/>
                <a:cs typeface="方正兰亭细黑_GBK_M" pitchFamily="2" charset="2"/>
              </a:rPr>
              <a:t>Joint factor analysis</a:t>
            </a:r>
          </a:p>
        </p:txBody>
      </p:sp>
      <p:sp>
        <p:nvSpPr>
          <p:cNvPr id="127" name="TextBox 126"/>
          <p:cNvSpPr txBox="1"/>
          <p:nvPr/>
        </p:nvSpPr>
        <p:spPr>
          <a:xfrm>
            <a:off x="5790680" y="3516051"/>
            <a:ext cx="498855" cy="276999"/>
          </a:xfrm>
          <a:prstGeom prst="rect">
            <a:avLst/>
          </a:prstGeom>
          <a:noFill/>
        </p:spPr>
        <p:txBody>
          <a:bodyPr wrap="none" rtlCol="0">
            <a:spAutoFit/>
          </a:bodyPr>
          <a:lstStyle/>
          <a:p>
            <a:r>
              <a:rPr lang="en-US" altLang="zh-CN" sz="1200" dirty="0">
                <a:solidFill>
                  <a:srgbClr val="C00000"/>
                </a:solidFill>
                <a:latin typeface="方正兰亭细黑_GBK_M" pitchFamily="2" charset="2"/>
                <a:ea typeface="方正兰亭细黑_GBK_M" pitchFamily="2" charset="2"/>
                <a:cs typeface="方正兰亭细黑_GBK_M" pitchFamily="2" charset="2"/>
              </a:rPr>
              <a:t>2007</a:t>
            </a:r>
          </a:p>
        </p:txBody>
      </p:sp>
      <p:sp>
        <p:nvSpPr>
          <p:cNvPr id="119" name="TextBox 118"/>
          <p:cNvSpPr txBox="1"/>
          <p:nvPr/>
        </p:nvSpPr>
        <p:spPr>
          <a:xfrm>
            <a:off x="1892927" y="3406170"/>
            <a:ext cx="675634" cy="276999"/>
          </a:xfrm>
          <a:prstGeom prst="rect">
            <a:avLst/>
          </a:prstGeom>
          <a:noFill/>
        </p:spPr>
        <p:txBody>
          <a:bodyPr wrap="none" rtlCol="0">
            <a:spAutoFit/>
          </a:bodyPr>
          <a:lstStyle/>
          <a:p>
            <a:r>
              <a:rPr lang="en-US" altLang="zh-CN" sz="1200" dirty="0">
                <a:latin typeface="方正兰亭细黑_GBK_M" pitchFamily="2" charset="2"/>
                <a:ea typeface="方正兰亭细黑_GBK_M" pitchFamily="2" charset="2"/>
                <a:cs typeface="方正兰亭细黑_GBK_M" pitchFamily="2" charset="2"/>
              </a:rPr>
              <a:t>I-Vector</a:t>
            </a:r>
          </a:p>
        </p:txBody>
      </p:sp>
      <p:sp>
        <p:nvSpPr>
          <p:cNvPr id="121" name="TextBox 120"/>
          <p:cNvSpPr txBox="1"/>
          <p:nvPr/>
        </p:nvSpPr>
        <p:spPr>
          <a:xfrm>
            <a:off x="1189432" y="3492235"/>
            <a:ext cx="498855" cy="276999"/>
          </a:xfrm>
          <a:prstGeom prst="rect">
            <a:avLst/>
          </a:prstGeom>
          <a:noFill/>
        </p:spPr>
        <p:txBody>
          <a:bodyPr wrap="none" rtlCol="0">
            <a:spAutoFit/>
          </a:bodyPr>
          <a:lstStyle/>
          <a:p>
            <a:r>
              <a:rPr lang="en-US" altLang="zh-CN" sz="1200" dirty="0">
                <a:solidFill>
                  <a:srgbClr val="C00000"/>
                </a:solidFill>
                <a:latin typeface="方正兰亭细黑_GBK_M" pitchFamily="2" charset="2"/>
                <a:ea typeface="方正兰亭细黑_GBK_M" pitchFamily="2" charset="2"/>
                <a:cs typeface="方正兰亭细黑_GBK_M" pitchFamily="2" charset="2"/>
              </a:rPr>
              <a:t>2010</a:t>
            </a:r>
          </a:p>
        </p:txBody>
      </p:sp>
      <p:sp>
        <p:nvSpPr>
          <p:cNvPr id="112" name="TextBox 111"/>
          <p:cNvSpPr txBox="1"/>
          <p:nvPr/>
        </p:nvSpPr>
        <p:spPr>
          <a:xfrm>
            <a:off x="1285469" y="1929174"/>
            <a:ext cx="717312" cy="276999"/>
          </a:xfrm>
          <a:prstGeom prst="rect">
            <a:avLst/>
          </a:prstGeom>
          <a:noFill/>
        </p:spPr>
        <p:txBody>
          <a:bodyPr wrap="none" rtlCol="0">
            <a:spAutoFit/>
          </a:bodyPr>
          <a:lstStyle/>
          <a:p>
            <a:r>
              <a:rPr lang="en-US" altLang="zh-CN" sz="1200" dirty="0">
                <a:latin typeface="方正兰亭细黑_GBK_M" pitchFamily="2" charset="2"/>
                <a:ea typeface="方正兰亭细黑_GBK_M" pitchFamily="2" charset="2"/>
                <a:cs typeface="方正兰亭细黑_GBK_M" pitchFamily="2" charset="2"/>
              </a:rPr>
              <a:t>X-Vector</a:t>
            </a:r>
          </a:p>
        </p:txBody>
      </p:sp>
      <p:sp>
        <p:nvSpPr>
          <p:cNvPr id="114" name="TextBox 113"/>
          <p:cNvSpPr txBox="1"/>
          <p:nvPr/>
        </p:nvSpPr>
        <p:spPr>
          <a:xfrm>
            <a:off x="720971" y="1929174"/>
            <a:ext cx="498855" cy="276999"/>
          </a:xfrm>
          <a:prstGeom prst="rect">
            <a:avLst/>
          </a:prstGeom>
          <a:noFill/>
        </p:spPr>
        <p:txBody>
          <a:bodyPr wrap="none" rtlCol="0">
            <a:spAutoFit/>
          </a:bodyPr>
          <a:lstStyle/>
          <a:p>
            <a:r>
              <a:rPr lang="en-US" altLang="zh-CN" sz="1200" dirty="0">
                <a:solidFill>
                  <a:srgbClr val="C00000"/>
                </a:solidFill>
                <a:latin typeface="方正兰亭细黑_GBK_M" pitchFamily="2" charset="2"/>
                <a:ea typeface="方正兰亭细黑_GBK_M" pitchFamily="2" charset="2"/>
                <a:cs typeface="方正兰亭细黑_GBK_M" pitchFamily="2" charset="2"/>
              </a:rPr>
              <a:t>2018</a:t>
            </a:r>
          </a:p>
        </p:txBody>
      </p:sp>
      <p:cxnSp>
        <p:nvCxnSpPr>
          <p:cNvPr id="146" name="直接连接符 145"/>
          <p:cNvCxnSpPr/>
          <p:nvPr/>
        </p:nvCxnSpPr>
        <p:spPr>
          <a:xfrm flipV="1">
            <a:off x="6896230" y="1295188"/>
            <a:ext cx="0" cy="3600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7486164" y="2710603"/>
            <a:ext cx="0" cy="3600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7335617" y="1990772"/>
            <a:ext cx="0" cy="3600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6841083" y="3474524"/>
            <a:ext cx="0" cy="3600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1846800" y="3473103"/>
            <a:ext cx="0" cy="3600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1274389" y="1945552"/>
            <a:ext cx="0" cy="22524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3658593370"/>
      </p:ext>
    </p:extLst>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2" presetClass="entr" presetSubtype="4" fill="hold" nodeType="afterEffect" p14:presetBounceEnd="40000">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14:bounceEnd="40000">
                                          <p:cBhvr additive="base">
                                            <p:cTn id="24" dur="500" fill="hold"/>
                                            <p:tgtEl>
                                              <p:spTgt spid="98"/>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98"/>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143"/>
                                            </p:tgtEl>
                                            <p:attrNameLst>
                                              <p:attrName>style.visibility</p:attrName>
                                            </p:attrNameLst>
                                          </p:cBhvr>
                                          <p:to>
                                            <p:strVal val="visible"/>
                                          </p:to>
                                        </p:set>
                                        <p:anim calcmode="lin" valueType="num">
                                          <p:cBhvr additive="base">
                                            <p:cTn id="29" dur="500"/>
                                            <p:tgtEl>
                                              <p:spTgt spid="143"/>
                                            </p:tgtEl>
                                            <p:attrNameLst>
                                              <p:attrName>ppt_x</p:attrName>
                                            </p:attrNameLst>
                                          </p:cBhvr>
                                          <p:tavLst>
                                            <p:tav tm="0">
                                              <p:val>
                                                <p:strVal val="#ppt_x-#ppt_w*1.125000"/>
                                              </p:val>
                                            </p:tav>
                                            <p:tav tm="100000">
                                              <p:val>
                                                <p:strVal val="#ppt_x"/>
                                              </p:val>
                                            </p:tav>
                                          </p:tavLst>
                                        </p:anim>
                                        <p:animEffect transition="in" filter="wipe(right)">
                                          <p:cBhvr>
                                            <p:cTn id="30" dur="500"/>
                                            <p:tgtEl>
                                              <p:spTgt spid="143"/>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45"/>
                                            </p:tgtEl>
                                            <p:attrNameLst>
                                              <p:attrName>style.visibility</p:attrName>
                                            </p:attrNameLst>
                                          </p:cBhvr>
                                          <p:to>
                                            <p:strVal val="visible"/>
                                          </p:to>
                                        </p:set>
                                        <p:anim calcmode="lin" valueType="num">
                                          <p:cBhvr additive="base">
                                            <p:cTn id="33" dur="500"/>
                                            <p:tgtEl>
                                              <p:spTgt spid="145"/>
                                            </p:tgtEl>
                                            <p:attrNameLst>
                                              <p:attrName>ppt_x</p:attrName>
                                            </p:attrNameLst>
                                          </p:cBhvr>
                                          <p:tavLst>
                                            <p:tav tm="0">
                                              <p:val>
                                                <p:strVal val="#ppt_x-#ppt_w*1.125000"/>
                                              </p:val>
                                            </p:tav>
                                            <p:tav tm="100000">
                                              <p:val>
                                                <p:strVal val="#ppt_x"/>
                                              </p:val>
                                            </p:tav>
                                          </p:tavLst>
                                        </p:anim>
                                        <p:animEffect transition="in" filter="wipe(right)">
                                          <p:cBhvr>
                                            <p:cTn id="34" dur="500"/>
                                            <p:tgtEl>
                                              <p:spTgt spid="145"/>
                                            </p:tgtEl>
                                          </p:cBhvr>
                                        </p:animEffect>
                                      </p:childTnLst>
                                    </p:cTn>
                                  </p:par>
                                  <p:par>
                                    <p:cTn id="35" presetID="12" presetClass="entr" presetSubtype="8" fill="hold" nodeType="withEffect">
                                      <p:stCondLst>
                                        <p:cond delay="0"/>
                                      </p:stCondLst>
                                      <p:childTnLst>
                                        <p:set>
                                          <p:cBhvr>
                                            <p:cTn id="36" dur="1" fill="hold">
                                              <p:stCondLst>
                                                <p:cond delay="0"/>
                                              </p:stCondLst>
                                            </p:cTn>
                                            <p:tgtEl>
                                              <p:spTgt spid="146"/>
                                            </p:tgtEl>
                                            <p:attrNameLst>
                                              <p:attrName>style.visibility</p:attrName>
                                            </p:attrNameLst>
                                          </p:cBhvr>
                                          <p:to>
                                            <p:strVal val="visible"/>
                                          </p:to>
                                        </p:set>
                                        <p:anim calcmode="lin" valueType="num">
                                          <p:cBhvr additive="base">
                                            <p:cTn id="37" dur="500"/>
                                            <p:tgtEl>
                                              <p:spTgt spid="146"/>
                                            </p:tgtEl>
                                            <p:attrNameLst>
                                              <p:attrName>ppt_x</p:attrName>
                                            </p:attrNameLst>
                                          </p:cBhvr>
                                          <p:tavLst>
                                            <p:tav tm="0">
                                              <p:val>
                                                <p:strVal val="#ppt_x-#ppt_w*1.125000"/>
                                              </p:val>
                                            </p:tav>
                                            <p:tav tm="100000">
                                              <p:val>
                                                <p:strVal val="#ppt_x"/>
                                              </p:val>
                                            </p:tav>
                                          </p:tavLst>
                                        </p:anim>
                                        <p:animEffect transition="in" filter="wipe(right)">
                                          <p:cBhvr>
                                            <p:cTn id="38" dur="500"/>
                                            <p:tgtEl>
                                              <p:spTgt spid="146"/>
                                            </p:tgtEl>
                                          </p:cBhvr>
                                        </p:animEffect>
                                      </p:childTnLst>
                                    </p:cTn>
                                  </p:par>
                                </p:childTnLst>
                              </p:cTn>
                            </p:par>
                            <p:par>
                              <p:cTn id="39" fill="hold">
                                <p:stCondLst>
                                  <p:cond delay="2100"/>
                                </p:stCondLst>
                                <p:childTnLst>
                                  <p:par>
                                    <p:cTn id="40" presetID="2" presetClass="entr" presetSubtype="4" fill="hold" grpId="0" nodeType="afterEffect" p14:presetBounceEnd="40000">
                                      <p:stCondLst>
                                        <p:cond delay="0"/>
                                      </p:stCondLst>
                                      <p:childTnLst>
                                        <p:set>
                                          <p:cBhvr>
                                            <p:cTn id="41" dur="1" fill="hold">
                                              <p:stCondLst>
                                                <p:cond delay="0"/>
                                              </p:stCondLst>
                                            </p:cTn>
                                            <p:tgtEl>
                                              <p:spTgt spid="93"/>
                                            </p:tgtEl>
                                            <p:attrNameLst>
                                              <p:attrName>style.visibility</p:attrName>
                                            </p:attrNameLst>
                                          </p:cBhvr>
                                          <p:to>
                                            <p:strVal val="visible"/>
                                          </p:to>
                                        </p:set>
                                        <p:anim calcmode="lin" valueType="num" p14:bounceEnd="40000">
                                          <p:cBhvr additive="base">
                                            <p:cTn id="42" dur="500" fill="hold"/>
                                            <p:tgtEl>
                                              <p:spTgt spid="93"/>
                                            </p:tgtEl>
                                            <p:attrNameLst>
                                              <p:attrName>ppt_x</p:attrName>
                                            </p:attrNameLst>
                                          </p:cBhvr>
                                          <p:tavLst>
                                            <p:tav tm="0">
                                              <p:val>
                                                <p:strVal val="#ppt_x"/>
                                              </p:val>
                                            </p:tav>
                                            <p:tav tm="100000">
                                              <p:val>
                                                <p:strVal val="#ppt_x"/>
                                              </p:val>
                                            </p:tav>
                                          </p:tavLst>
                                        </p:anim>
                                        <p:anim calcmode="lin" valueType="num" p14:bounceEnd="40000">
                                          <p:cBhvr additive="base">
                                            <p:cTn id="43" dur="500" fill="hold"/>
                                            <p:tgtEl>
                                              <p:spTgt spid="93"/>
                                            </p:tgtEl>
                                            <p:attrNameLst>
                                              <p:attrName>ppt_y</p:attrName>
                                            </p:attrNameLst>
                                          </p:cBhvr>
                                          <p:tavLst>
                                            <p:tav tm="0">
                                              <p:val>
                                                <p:strVal val="1+#ppt_h/2"/>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139"/>
                                            </p:tgtEl>
                                            <p:attrNameLst>
                                              <p:attrName>style.visibility</p:attrName>
                                            </p:attrNameLst>
                                          </p:cBhvr>
                                          <p:to>
                                            <p:strVal val="visible"/>
                                          </p:to>
                                        </p:set>
                                        <p:anim calcmode="lin" valueType="num">
                                          <p:cBhvr additive="base">
                                            <p:cTn id="47" dur="500"/>
                                            <p:tgtEl>
                                              <p:spTgt spid="139"/>
                                            </p:tgtEl>
                                            <p:attrNameLst>
                                              <p:attrName>ppt_x</p:attrName>
                                            </p:attrNameLst>
                                          </p:cBhvr>
                                          <p:tavLst>
                                            <p:tav tm="0">
                                              <p:val>
                                                <p:strVal val="#ppt_x-#ppt_w*1.125000"/>
                                              </p:val>
                                            </p:tav>
                                            <p:tav tm="100000">
                                              <p:val>
                                                <p:strVal val="#ppt_x"/>
                                              </p:val>
                                            </p:tav>
                                          </p:tavLst>
                                        </p:anim>
                                        <p:animEffect transition="in" filter="wipe(right)">
                                          <p:cBhvr>
                                            <p:cTn id="48" dur="500"/>
                                            <p:tgtEl>
                                              <p:spTgt spid="139"/>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137"/>
                                            </p:tgtEl>
                                            <p:attrNameLst>
                                              <p:attrName>style.visibility</p:attrName>
                                            </p:attrNameLst>
                                          </p:cBhvr>
                                          <p:to>
                                            <p:strVal val="visible"/>
                                          </p:to>
                                        </p:set>
                                        <p:anim calcmode="lin" valueType="num">
                                          <p:cBhvr additive="base">
                                            <p:cTn id="51" dur="500"/>
                                            <p:tgtEl>
                                              <p:spTgt spid="137"/>
                                            </p:tgtEl>
                                            <p:attrNameLst>
                                              <p:attrName>ppt_x</p:attrName>
                                            </p:attrNameLst>
                                          </p:cBhvr>
                                          <p:tavLst>
                                            <p:tav tm="0">
                                              <p:val>
                                                <p:strVal val="#ppt_x-#ppt_w*1.125000"/>
                                              </p:val>
                                            </p:tav>
                                            <p:tav tm="100000">
                                              <p:val>
                                                <p:strVal val="#ppt_x"/>
                                              </p:val>
                                            </p:tav>
                                          </p:tavLst>
                                        </p:anim>
                                        <p:animEffect transition="in" filter="wipe(right)">
                                          <p:cBhvr>
                                            <p:cTn id="52" dur="500"/>
                                            <p:tgtEl>
                                              <p:spTgt spid="137"/>
                                            </p:tgtEl>
                                          </p:cBhvr>
                                        </p:animEffect>
                                      </p:childTnLst>
                                    </p:cTn>
                                  </p:par>
                                  <p:par>
                                    <p:cTn id="53" presetID="12" presetClass="entr" presetSubtype="8" fill="hold" nodeType="withEffect">
                                      <p:stCondLst>
                                        <p:cond delay="0"/>
                                      </p:stCondLst>
                                      <p:childTnLst>
                                        <p:set>
                                          <p:cBhvr>
                                            <p:cTn id="54" dur="1" fill="hold">
                                              <p:stCondLst>
                                                <p:cond delay="0"/>
                                              </p:stCondLst>
                                            </p:cTn>
                                            <p:tgtEl>
                                              <p:spTgt spid="148"/>
                                            </p:tgtEl>
                                            <p:attrNameLst>
                                              <p:attrName>style.visibility</p:attrName>
                                            </p:attrNameLst>
                                          </p:cBhvr>
                                          <p:to>
                                            <p:strVal val="visible"/>
                                          </p:to>
                                        </p:set>
                                        <p:anim calcmode="lin" valueType="num">
                                          <p:cBhvr additive="base">
                                            <p:cTn id="55" dur="500"/>
                                            <p:tgtEl>
                                              <p:spTgt spid="148"/>
                                            </p:tgtEl>
                                            <p:attrNameLst>
                                              <p:attrName>ppt_x</p:attrName>
                                            </p:attrNameLst>
                                          </p:cBhvr>
                                          <p:tavLst>
                                            <p:tav tm="0">
                                              <p:val>
                                                <p:strVal val="#ppt_x-#ppt_w*1.125000"/>
                                              </p:val>
                                            </p:tav>
                                            <p:tav tm="100000">
                                              <p:val>
                                                <p:strVal val="#ppt_x"/>
                                              </p:val>
                                            </p:tav>
                                          </p:tavLst>
                                        </p:anim>
                                        <p:animEffect transition="in" filter="wipe(right)">
                                          <p:cBhvr>
                                            <p:cTn id="56" dur="500"/>
                                            <p:tgtEl>
                                              <p:spTgt spid="148"/>
                                            </p:tgtEl>
                                          </p:cBhvr>
                                        </p:animEffect>
                                      </p:childTnLst>
                                    </p:cTn>
                                  </p:par>
                                </p:childTnLst>
                              </p:cTn>
                            </p:par>
                            <p:par>
                              <p:cTn id="57" fill="hold">
                                <p:stCondLst>
                                  <p:cond delay="3100"/>
                                </p:stCondLst>
                                <p:childTnLst>
                                  <p:par>
                                    <p:cTn id="58" presetID="2" presetClass="entr" presetSubtype="4" fill="hold" nodeType="afterEffect" p14:presetBounceEnd="40000">
                                      <p:stCondLst>
                                        <p:cond delay="0"/>
                                      </p:stCondLst>
                                      <p:childTnLst>
                                        <p:set>
                                          <p:cBhvr>
                                            <p:cTn id="59" dur="1" fill="hold">
                                              <p:stCondLst>
                                                <p:cond delay="0"/>
                                              </p:stCondLst>
                                            </p:cTn>
                                            <p:tgtEl>
                                              <p:spTgt spid="95"/>
                                            </p:tgtEl>
                                            <p:attrNameLst>
                                              <p:attrName>style.visibility</p:attrName>
                                            </p:attrNameLst>
                                          </p:cBhvr>
                                          <p:to>
                                            <p:strVal val="visible"/>
                                          </p:to>
                                        </p:set>
                                        <p:anim calcmode="lin" valueType="num" p14:bounceEnd="40000">
                                          <p:cBhvr additive="base">
                                            <p:cTn id="6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61" dur="500" fill="hold"/>
                                            <p:tgtEl>
                                              <p:spTgt spid="95"/>
                                            </p:tgtEl>
                                            <p:attrNameLst>
                                              <p:attrName>ppt_y</p:attrName>
                                            </p:attrNameLst>
                                          </p:cBhvr>
                                          <p:tavLst>
                                            <p:tav tm="0">
                                              <p:val>
                                                <p:strVal val="1+#ppt_h/2"/>
                                              </p:val>
                                            </p:tav>
                                            <p:tav tm="100000">
                                              <p:val>
                                                <p:strVal val="#ppt_y"/>
                                              </p:val>
                                            </p:tav>
                                          </p:tavLst>
                                        </p:anim>
                                      </p:childTnLst>
                                    </p:cTn>
                                  </p:par>
                                </p:childTnLst>
                              </p:cTn>
                            </p:par>
                            <p:par>
                              <p:cTn id="62" fill="hold">
                                <p:stCondLst>
                                  <p:cond delay="3600"/>
                                </p:stCondLst>
                                <p:childTnLst>
                                  <p:par>
                                    <p:cTn id="63" presetID="12" presetClass="entr" presetSubtype="8" fill="hold" grpId="0" nodeType="afterEffect">
                                      <p:stCondLst>
                                        <p:cond delay="0"/>
                                      </p:stCondLst>
                                      <p:childTnLst>
                                        <p:set>
                                          <p:cBhvr>
                                            <p:cTn id="64" dur="1" fill="hold">
                                              <p:stCondLst>
                                                <p:cond delay="0"/>
                                              </p:stCondLst>
                                            </p:cTn>
                                            <p:tgtEl>
                                              <p:spTgt spid="131"/>
                                            </p:tgtEl>
                                            <p:attrNameLst>
                                              <p:attrName>style.visibility</p:attrName>
                                            </p:attrNameLst>
                                          </p:cBhvr>
                                          <p:to>
                                            <p:strVal val="visible"/>
                                          </p:to>
                                        </p:set>
                                        <p:anim calcmode="lin" valueType="num">
                                          <p:cBhvr additive="base">
                                            <p:cTn id="65" dur="500"/>
                                            <p:tgtEl>
                                              <p:spTgt spid="131"/>
                                            </p:tgtEl>
                                            <p:attrNameLst>
                                              <p:attrName>ppt_x</p:attrName>
                                            </p:attrNameLst>
                                          </p:cBhvr>
                                          <p:tavLst>
                                            <p:tav tm="0">
                                              <p:val>
                                                <p:strVal val="#ppt_x-#ppt_w*1.125000"/>
                                              </p:val>
                                            </p:tav>
                                            <p:tav tm="100000">
                                              <p:val>
                                                <p:strVal val="#ppt_x"/>
                                              </p:val>
                                            </p:tav>
                                          </p:tavLst>
                                        </p:anim>
                                        <p:animEffect transition="in" filter="wipe(right)">
                                          <p:cBhvr>
                                            <p:cTn id="66" dur="500"/>
                                            <p:tgtEl>
                                              <p:spTgt spid="131"/>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133"/>
                                            </p:tgtEl>
                                            <p:attrNameLst>
                                              <p:attrName>style.visibility</p:attrName>
                                            </p:attrNameLst>
                                          </p:cBhvr>
                                          <p:to>
                                            <p:strVal val="visible"/>
                                          </p:to>
                                        </p:set>
                                        <p:anim calcmode="lin" valueType="num">
                                          <p:cBhvr additive="base">
                                            <p:cTn id="69" dur="500"/>
                                            <p:tgtEl>
                                              <p:spTgt spid="133"/>
                                            </p:tgtEl>
                                            <p:attrNameLst>
                                              <p:attrName>ppt_x</p:attrName>
                                            </p:attrNameLst>
                                          </p:cBhvr>
                                          <p:tavLst>
                                            <p:tav tm="0">
                                              <p:val>
                                                <p:strVal val="#ppt_x-#ppt_w*1.125000"/>
                                              </p:val>
                                            </p:tav>
                                            <p:tav tm="100000">
                                              <p:val>
                                                <p:strVal val="#ppt_x"/>
                                              </p:val>
                                            </p:tav>
                                          </p:tavLst>
                                        </p:anim>
                                        <p:animEffect transition="in" filter="wipe(right)">
                                          <p:cBhvr>
                                            <p:cTn id="70" dur="500"/>
                                            <p:tgtEl>
                                              <p:spTgt spid="133"/>
                                            </p:tgtEl>
                                          </p:cBhvr>
                                        </p:animEffect>
                                      </p:childTnLst>
                                    </p:cTn>
                                  </p:par>
                                  <p:par>
                                    <p:cTn id="71" presetID="12" presetClass="entr" presetSubtype="8" fill="hold" nodeType="withEffect">
                                      <p:stCondLst>
                                        <p:cond delay="0"/>
                                      </p:stCondLst>
                                      <p:childTnLst>
                                        <p:set>
                                          <p:cBhvr>
                                            <p:cTn id="72" dur="1" fill="hold">
                                              <p:stCondLst>
                                                <p:cond delay="0"/>
                                              </p:stCondLst>
                                            </p:cTn>
                                            <p:tgtEl>
                                              <p:spTgt spid="147"/>
                                            </p:tgtEl>
                                            <p:attrNameLst>
                                              <p:attrName>style.visibility</p:attrName>
                                            </p:attrNameLst>
                                          </p:cBhvr>
                                          <p:to>
                                            <p:strVal val="visible"/>
                                          </p:to>
                                        </p:set>
                                        <p:anim calcmode="lin" valueType="num">
                                          <p:cBhvr additive="base">
                                            <p:cTn id="73" dur="500"/>
                                            <p:tgtEl>
                                              <p:spTgt spid="147"/>
                                            </p:tgtEl>
                                            <p:attrNameLst>
                                              <p:attrName>ppt_x</p:attrName>
                                            </p:attrNameLst>
                                          </p:cBhvr>
                                          <p:tavLst>
                                            <p:tav tm="0">
                                              <p:val>
                                                <p:strVal val="#ppt_x-#ppt_w*1.125000"/>
                                              </p:val>
                                            </p:tav>
                                            <p:tav tm="100000">
                                              <p:val>
                                                <p:strVal val="#ppt_x"/>
                                              </p:val>
                                            </p:tav>
                                          </p:tavLst>
                                        </p:anim>
                                        <p:animEffect transition="in" filter="wipe(right)">
                                          <p:cBhvr>
                                            <p:cTn id="74" dur="500"/>
                                            <p:tgtEl>
                                              <p:spTgt spid="147"/>
                                            </p:tgtEl>
                                          </p:cBhvr>
                                        </p:animEffect>
                                      </p:childTnLst>
                                    </p:cTn>
                                  </p:par>
                                </p:childTnLst>
                              </p:cTn>
                            </p:par>
                            <p:par>
                              <p:cTn id="75" fill="hold">
                                <p:stCondLst>
                                  <p:cond delay="4100"/>
                                </p:stCondLst>
                                <p:childTnLst>
                                  <p:par>
                                    <p:cTn id="76" presetID="2" presetClass="entr" presetSubtype="4" fill="hold" grpId="0" nodeType="afterEffect" p14:presetBounceEnd="40000">
                                      <p:stCondLst>
                                        <p:cond delay="0"/>
                                      </p:stCondLst>
                                      <p:childTnLst>
                                        <p:set>
                                          <p:cBhvr>
                                            <p:cTn id="77" dur="1" fill="hold">
                                              <p:stCondLst>
                                                <p:cond delay="0"/>
                                              </p:stCondLst>
                                            </p:cTn>
                                            <p:tgtEl>
                                              <p:spTgt spid="92"/>
                                            </p:tgtEl>
                                            <p:attrNameLst>
                                              <p:attrName>style.visibility</p:attrName>
                                            </p:attrNameLst>
                                          </p:cBhvr>
                                          <p:to>
                                            <p:strVal val="visible"/>
                                          </p:to>
                                        </p:set>
                                        <p:anim calcmode="lin" valueType="num" p14:bounceEnd="40000">
                                          <p:cBhvr additive="base">
                                            <p:cTn id="78" dur="500" fill="hold"/>
                                            <p:tgtEl>
                                              <p:spTgt spid="92"/>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92"/>
                                            </p:tgtEl>
                                            <p:attrNameLst>
                                              <p:attrName>ppt_y</p:attrName>
                                            </p:attrNameLst>
                                          </p:cBhvr>
                                          <p:tavLst>
                                            <p:tav tm="0">
                                              <p:val>
                                                <p:strVal val="1+#ppt_h/2"/>
                                              </p:val>
                                            </p:tav>
                                            <p:tav tm="100000">
                                              <p:val>
                                                <p:strVal val="#ppt_y"/>
                                              </p:val>
                                            </p:tav>
                                          </p:tavLst>
                                        </p:anim>
                                      </p:childTnLst>
                                    </p:cTn>
                                  </p:par>
                                </p:childTnLst>
                              </p:cTn>
                            </p:par>
                            <p:par>
                              <p:cTn id="80" fill="hold">
                                <p:stCondLst>
                                  <p:cond delay="4600"/>
                                </p:stCondLst>
                                <p:childTnLst>
                                  <p:par>
                                    <p:cTn id="81" presetID="12" presetClass="entr" presetSubtype="8" fill="hold" grpId="0" nodeType="afterEffect">
                                      <p:stCondLst>
                                        <p:cond delay="0"/>
                                      </p:stCondLst>
                                      <p:childTnLst>
                                        <p:set>
                                          <p:cBhvr>
                                            <p:cTn id="82" dur="1" fill="hold">
                                              <p:stCondLst>
                                                <p:cond delay="0"/>
                                              </p:stCondLst>
                                            </p:cTn>
                                            <p:tgtEl>
                                              <p:spTgt spid="125"/>
                                            </p:tgtEl>
                                            <p:attrNameLst>
                                              <p:attrName>style.visibility</p:attrName>
                                            </p:attrNameLst>
                                          </p:cBhvr>
                                          <p:to>
                                            <p:strVal val="visible"/>
                                          </p:to>
                                        </p:set>
                                        <p:anim calcmode="lin" valueType="num">
                                          <p:cBhvr additive="base">
                                            <p:cTn id="83" dur="500"/>
                                            <p:tgtEl>
                                              <p:spTgt spid="125"/>
                                            </p:tgtEl>
                                            <p:attrNameLst>
                                              <p:attrName>ppt_x</p:attrName>
                                            </p:attrNameLst>
                                          </p:cBhvr>
                                          <p:tavLst>
                                            <p:tav tm="0">
                                              <p:val>
                                                <p:strVal val="#ppt_x-#ppt_w*1.125000"/>
                                              </p:val>
                                            </p:tav>
                                            <p:tav tm="100000">
                                              <p:val>
                                                <p:strVal val="#ppt_x"/>
                                              </p:val>
                                            </p:tav>
                                          </p:tavLst>
                                        </p:anim>
                                        <p:animEffect transition="in" filter="wipe(right)">
                                          <p:cBhvr>
                                            <p:cTn id="84" dur="500"/>
                                            <p:tgtEl>
                                              <p:spTgt spid="125"/>
                                            </p:tgtEl>
                                          </p:cBhvr>
                                        </p:animEffect>
                                      </p:childTnLst>
                                    </p:cTn>
                                  </p:par>
                                  <p:par>
                                    <p:cTn id="85" presetID="12" presetClass="entr" presetSubtype="8" fill="hold" nodeType="withEffect">
                                      <p:stCondLst>
                                        <p:cond delay="0"/>
                                      </p:stCondLst>
                                      <p:childTnLst>
                                        <p:set>
                                          <p:cBhvr>
                                            <p:cTn id="86" dur="1" fill="hold">
                                              <p:stCondLst>
                                                <p:cond delay="0"/>
                                              </p:stCondLst>
                                            </p:cTn>
                                            <p:tgtEl>
                                              <p:spTgt spid="149"/>
                                            </p:tgtEl>
                                            <p:attrNameLst>
                                              <p:attrName>style.visibility</p:attrName>
                                            </p:attrNameLst>
                                          </p:cBhvr>
                                          <p:to>
                                            <p:strVal val="visible"/>
                                          </p:to>
                                        </p:set>
                                        <p:anim calcmode="lin" valueType="num">
                                          <p:cBhvr additive="base">
                                            <p:cTn id="87" dur="500"/>
                                            <p:tgtEl>
                                              <p:spTgt spid="149"/>
                                            </p:tgtEl>
                                            <p:attrNameLst>
                                              <p:attrName>ppt_x</p:attrName>
                                            </p:attrNameLst>
                                          </p:cBhvr>
                                          <p:tavLst>
                                            <p:tav tm="0">
                                              <p:val>
                                                <p:strVal val="#ppt_x-#ppt_w*1.125000"/>
                                              </p:val>
                                            </p:tav>
                                            <p:tav tm="100000">
                                              <p:val>
                                                <p:strVal val="#ppt_x"/>
                                              </p:val>
                                            </p:tav>
                                          </p:tavLst>
                                        </p:anim>
                                        <p:animEffect transition="in" filter="wipe(right)">
                                          <p:cBhvr>
                                            <p:cTn id="88" dur="500"/>
                                            <p:tgtEl>
                                              <p:spTgt spid="149"/>
                                            </p:tgtEl>
                                          </p:cBhvr>
                                        </p:animEffect>
                                      </p:childTnLst>
                                    </p:cTn>
                                  </p:par>
                                  <p:par>
                                    <p:cTn id="89" presetID="12" presetClass="entr" presetSubtype="8" fill="hold" grpId="0" nodeType="withEffect">
                                      <p:stCondLst>
                                        <p:cond delay="0"/>
                                      </p:stCondLst>
                                      <p:childTnLst>
                                        <p:set>
                                          <p:cBhvr>
                                            <p:cTn id="90" dur="1" fill="hold">
                                              <p:stCondLst>
                                                <p:cond delay="0"/>
                                              </p:stCondLst>
                                            </p:cTn>
                                            <p:tgtEl>
                                              <p:spTgt spid="127"/>
                                            </p:tgtEl>
                                            <p:attrNameLst>
                                              <p:attrName>style.visibility</p:attrName>
                                            </p:attrNameLst>
                                          </p:cBhvr>
                                          <p:to>
                                            <p:strVal val="visible"/>
                                          </p:to>
                                        </p:set>
                                        <p:anim calcmode="lin" valueType="num">
                                          <p:cBhvr additive="base">
                                            <p:cTn id="91" dur="500"/>
                                            <p:tgtEl>
                                              <p:spTgt spid="127"/>
                                            </p:tgtEl>
                                            <p:attrNameLst>
                                              <p:attrName>ppt_x</p:attrName>
                                            </p:attrNameLst>
                                          </p:cBhvr>
                                          <p:tavLst>
                                            <p:tav tm="0">
                                              <p:val>
                                                <p:strVal val="#ppt_x-#ppt_w*1.125000"/>
                                              </p:val>
                                            </p:tav>
                                            <p:tav tm="100000">
                                              <p:val>
                                                <p:strVal val="#ppt_x"/>
                                              </p:val>
                                            </p:tav>
                                          </p:tavLst>
                                        </p:anim>
                                        <p:animEffect transition="in" filter="wipe(right)">
                                          <p:cBhvr>
                                            <p:cTn id="92" dur="500"/>
                                            <p:tgtEl>
                                              <p:spTgt spid="127"/>
                                            </p:tgtEl>
                                          </p:cBhvr>
                                        </p:animEffect>
                                      </p:childTnLst>
                                    </p:cTn>
                                  </p:par>
                                </p:childTnLst>
                              </p:cTn>
                            </p:par>
                            <p:par>
                              <p:cTn id="93" fill="hold">
                                <p:stCondLst>
                                  <p:cond delay="5100"/>
                                </p:stCondLst>
                                <p:childTnLst>
                                  <p:par>
                                    <p:cTn id="94" presetID="2" presetClass="entr" presetSubtype="4" fill="hold" nodeType="afterEffect" p14:presetBounceEnd="40000">
                                      <p:stCondLst>
                                        <p:cond delay="0"/>
                                      </p:stCondLst>
                                      <p:childTnLst>
                                        <p:set>
                                          <p:cBhvr>
                                            <p:cTn id="95" dur="1" fill="hold">
                                              <p:stCondLst>
                                                <p:cond delay="0"/>
                                              </p:stCondLst>
                                            </p:cTn>
                                            <p:tgtEl>
                                              <p:spTgt spid="83"/>
                                            </p:tgtEl>
                                            <p:attrNameLst>
                                              <p:attrName>style.visibility</p:attrName>
                                            </p:attrNameLst>
                                          </p:cBhvr>
                                          <p:to>
                                            <p:strVal val="visible"/>
                                          </p:to>
                                        </p:set>
                                        <p:anim calcmode="lin" valueType="num" p14:bounceEnd="40000">
                                          <p:cBhvr additive="base">
                                            <p:cTn id="96" dur="500" fill="hold"/>
                                            <p:tgtEl>
                                              <p:spTgt spid="83"/>
                                            </p:tgtEl>
                                            <p:attrNameLst>
                                              <p:attrName>ppt_x</p:attrName>
                                            </p:attrNameLst>
                                          </p:cBhvr>
                                          <p:tavLst>
                                            <p:tav tm="0">
                                              <p:val>
                                                <p:strVal val="#ppt_x"/>
                                              </p:val>
                                            </p:tav>
                                            <p:tav tm="100000">
                                              <p:val>
                                                <p:strVal val="#ppt_x"/>
                                              </p:val>
                                            </p:tav>
                                          </p:tavLst>
                                        </p:anim>
                                        <p:anim calcmode="lin" valueType="num" p14:bounceEnd="40000">
                                          <p:cBhvr additive="base">
                                            <p:cTn id="97" dur="500" fill="hold"/>
                                            <p:tgtEl>
                                              <p:spTgt spid="83"/>
                                            </p:tgtEl>
                                            <p:attrNameLst>
                                              <p:attrName>ppt_y</p:attrName>
                                            </p:attrNameLst>
                                          </p:cBhvr>
                                          <p:tavLst>
                                            <p:tav tm="0">
                                              <p:val>
                                                <p:strVal val="1+#ppt_h/2"/>
                                              </p:val>
                                            </p:tav>
                                            <p:tav tm="100000">
                                              <p:val>
                                                <p:strVal val="#ppt_y"/>
                                              </p:val>
                                            </p:tav>
                                          </p:tavLst>
                                        </p:anim>
                                      </p:childTnLst>
                                    </p:cTn>
                                  </p:par>
                                </p:childTnLst>
                              </p:cTn>
                            </p:par>
                            <p:par>
                              <p:cTn id="98" fill="hold">
                                <p:stCondLst>
                                  <p:cond delay="5600"/>
                                </p:stCondLst>
                                <p:childTnLst>
                                  <p:par>
                                    <p:cTn id="99" presetID="12" presetClass="entr" presetSubtype="2" fill="hold" grpId="0" nodeType="afterEffect">
                                      <p:stCondLst>
                                        <p:cond delay="0"/>
                                      </p:stCondLst>
                                      <p:childTnLst>
                                        <p:set>
                                          <p:cBhvr>
                                            <p:cTn id="100" dur="1" fill="hold">
                                              <p:stCondLst>
                                                <p:cond delay="0"/>
                                              </p:stCondLst>
                                            </p:cTn>
                                            <p:tgtEl>
                                              <p:spTgt spid="119"/>
                                            </p:tgtEl>
                                            <p:attrNameLst>
                                              <p:attrName>style.visibility</p:attrName>
                                            </p:attrNameLst>
                                          </p:cBhvr>
                                          <p:to>
                                            <p:strVal val="visible"/>
                                          </p:to>
                                        </p:set>
                                        <p:anim calcmode="lin" valueType="num">
                                          <p:cBhvr additive="base">
                                            <p:cTn id="101" dur="500"/>
                                            <p:tgtEl>
                                              <p:spTgt spid="119"/>
                                            </p:tgtEl>
                                            <p:attrNameLst>
                                              <p:attrName>ppt_x</p:attrName>
                                            </p:attrNameLst>
                                          </p:cBhvr>
                                          <p:tavLst>
                                            <p:tav tm="0">
                                              <p:val>
                                                <p:strVal val="#ppt_x+#ppt_w*1.125000"/>
                                              </p:val>
                                            </p:tav>
                                            <p:tav tm="100000">
                                              <p:val>
                                                <p:strVal val="#ppt_x"/>
                                              </p:val>
                                            </p:tav>
                                          </p:tavLst>
                                        </p:anim>
                                        <p:animEffect transition="in" filter="wipe(left)">
                                          <p:cBhvr>
                                            <p:cTn id="102" dur="500"/>
                                            <p:tgtEl>
                                              <p:spTgt spid="119"/>
                                            </p:tgtEl>
                                          </p:cBhvr>
                                        </p:animEffect>
                                      </p:childTnLst>
                                    </p:cTn>
                                  </p:par>
                                  <p:par>
                                    <p:cTn id="103" presetID="12" presetClass="entr" presetSubtype="2" fill="hold" grpId="0" nodeType="withEffect">
                                      <p:stCondLst>
                                        <p:cond delay="0"/>
                                      </p:stCondLst>
                                      <p:childTnLst>
                                        <p:set>
                                          <p:cBhvr>
                                            <p:cTn id="104" dur="1" fill="hold">
                                              <p:stCondLst>
                                                <p:cond delay="0"/>
                                              </p:stCondLst>
                                            </p:cTn>
                                            <p:tgtEl>
                                              <p:spTgt spid="121"/>
                                            </p:tgtEl>
                                            <p:attrNameLst>
                                              <p:attrName>style.visibility</p:attrName>
                                            </p:attrNameLst>
                                          </p:cBhvr>
                                          <p:to>
                                            <p:strVal val="visible"/>
                                          </p:to>
                                        </p:set>
                                        <p:anim calcmode="lin" valueType="num">
                                          <p:cBhvr additive="base">
                                            <p:cTn id="105" dur="500"/>
                                            <p:tgtEl>
                                              <p:spTgt spid="121"/>
                                            </p:tgtEl>
                                            <p:attrNameLst>
                                              <p:attrName>ppt_x</p:attrName>
                                            </p:attrNameLst>
                                          </p:cBhvr>
                                          <p:tavLst>
                                            <p:tav tm="0">
                                              <p:val>
                                                <p:strVal val="#ppt_x+#ppt_w*1.125000"/>
                                              </p:val>
                                            </p:tav>
                                            <p:tav tm="100000">
                                              <p:val>
                                                <p:strVal val="#ppt_x"/>
                                              </p:val>
                                            </p:tav>
                                          </p:tavLst>
                                        </p:anim>
                                        <p:animEffect transition="in" filter="wipe(left)">
                                          <p:cBhvr>
                                            <p:cTn id="106" dur="500"/>
                                            <p:tgtEl>
                                              <p:spTgt spid="121"/>
                                            </p:tgtEl>
                                          </p:cBhvr>
                                        </p:animEffect>
                                      </p:childTnLst>
                                    </p:cTn>
                                  </p:par>
                                  <p:par>
                                    <p:cTn id="107" presetID="12" presetClass="entr" presetSubtype="2"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anim calcmode="lin" valueType="num">
                                          <p:cBhvr additive="base">
                                            <p:cTn id="109" dur="500"/>
                                            <p:tgtEl>
                                              <p:spTgt spid="150"/>
                                            </p:tgtEl>
                                            <p:attrNameLst>
                                              <p:attrName>ppt_x</p:attrName>
                                            </p:attrNameLst>
                                          </p:cBhvr>
                                          <p:tavLst>
                                            <p:tav tm="0">
                                              <p:val>
                                                <p:strVal val="#ppt_x+#ppt_w*1.125000"/>
                                              </p:val>
                                            </p:tav>
                                            <p:tav tm="100000">
                                              <p:val>
                                                <p:strVal val="#ppt_x"/>
                                              </p:val>
                                            </p:tav>
                                          </p:tavLst>
                                        </p:anim>
                                        <p:animEffect transition="in" filter="wipe(left)">
                                          <p:cBhvr>
                                            <p:cTn id="110" dur="500"/>
                                            <p:tgtEl>
                                              <p:spTgt spid="150"/>
                                            </p:tgtEl>
                                          </p:cBhvr>
                                        </p:animEffect>
                                      </p:childTnLst>
                                    </p:cTn>
                                  </p:par>
                                </p:childTnLst>
                              </p:cTn>
                            </p:par>
                            <p:par>
                              <p:cTn id="111" fill="hold">
                                <p:stCondLst>
                                  <p:cond delay="6100"/>
                                </p:stCondLst>
                                <p:childTnLst>
                                  <p:par>
                                    <p:cTn id="112" presetID="2" presetClass="entr" presetSubtype="4" fill="hold" grpId="0" nodeType="afterEffect" p14:presetBounceEnd="40000">
                                      <p:stCondLst>
                                        <p:cond delay="0"/>
                                      </p:stCondLst>
                                      <p:childTnLst>
                                        <p:set>
                                          <p:cBhvr>
                                            <p:cTn id="113" dur="1" fill="hold">
                                              <p:stCondLst>
                                                <p:cond delay="0"/>
                                              </p:stCondLst>
                                            </p:cTn>
                                            <p:tgtEl>
                                              <p:spTgt spid="80"/>
                                            </p:tgtEl>
                                            <p:attrNameLst>
                                              <p:attrName>style.visibility</p:attrName>
                                            </p:attrNameLst>
                                          </p:cBhvr>
                                          <p:to>
                                            <p:strVal val="visible"/>
                                          </p:to>
                                        </p:set>
                                        <p:anim calcmode="lin" valueType="num" p14:bounceEnd="40000">
                                          <p:cBhvr additive="base">
                                            <p:cTn id="114" dur="500" fill="hold"/>
                                            <p:tgtEl>
                                              <p:spTgt spid="80"/>
                                            </p:tgtEl>
                                            <p:attrNameLst>
                                              <p:attrName>ppt_x</p:attrName>
                                            </p:attrNameLst>
                                          </p:cBhvr>
                                          <p:tavLst>
                                            <p:tav tm="0">
                                              <p:val>
                                                <p:strVal val="#ppt_x"/>
                                              </p:val>
                                            </p:tav>
                                            <p:tav tm="100000">
                                              <p:val>
                                                <p:strVal val="#ppt_x"/>
                                              </p:val>
                                            </p:tav>
                                          </p:tavLst>
                                        </p:anim>
                                        <p:anim calcmode="lin" valueType="num" p14:bounceEnd="40000">
                                          <p:cBhvr additive="base">
                                            <p:cTn id="115" dur="500" fill="hold"/>
                                            <p:tgtEl>
                                              <p:spTgt spid="80"/>
                                            </p:tgtEl>
                                            <p:attrNameLst>
                                              <p:attrName>ppt_y</p:attrName>
                                            </p:attrNameLst>
                                          </p:cBhvr>
                                          <p:tavLst>
                                            <p:tav tm="0">
                                              <p:val>
                                                <p:strVal val="1+#ppt_h/2"/>
                                              </p:val>
                                            </p:tav>
                                            <p:tav tm="100000">
                                              <p:val>
                                                <p:strVal val="#ppt_y"/>
                                              </p:val>
                                            </p:tav>
                                          </p:tavLst>
                                        </p:anim>
                                      </p:childTnLst>
                                    </p:cTn>
                                  </p:par>
                                </p:childTnLst>
                              </p:cTn>
                            </p:par>
                            <p:par>
                              <p:cTn id="116" fill="hold">
                                <p:stCondLst>
                                  <p:cond delay="6600"/>
                                </p:stCondLst>
                                <p:childTnLst>
                                  <p:par>
                                    <p:cTn id="117" presetID="12" presetClass="entr" presetSubtype="2" fill="hold" grpId="0" nodeType="afterEffect">
                                      <p:stCondLst>
                                        <p:cond delay="0"/>
                                      </p:stCondLst>
                                      <p:childTnLst>
                                        <p:set>
                                          <p:cBhvr>
                                            <p:cTn id="118" dur="1" fill="hold">
                                              <p:stCondLst>
                                                <p:cond delay="0"/>
                                              </p:stCondLst>
                                            </p:cTn>
                                            <p:tgtEl>
                                              <p:spTgt spid="112"/>
                                            </p:tgtEl>
                                            <p:attrNameLst>
                                              <p:attrName>style.visibility</p:attrName>
                                            </p:attrNameLst>
                                          </p:cBhvr>
                                          <p:to>
                                            <p:strVal val="visible"/>
                                          </p:to>
                                        </p:set>
                                        <p:anim calcmode="lin" valueType="num">
                                          <p:cBhvr additive="base">
                                            <p:cTn id="119" dur="500"/>
                                            <p:tgtEl>
                                              <p:spTgt spid="112"/>
                                            </p:tgtEl>
                                            <p:attrNameLst>
                                              <p:attrName>ppt_x</p:attrName>
                                            </p:attrNameLst>
                                          </p:cBhvr>
                                          <p:tavLst>
                                            <p:tav tm="0">
                                              <p:val>
                                                <p:strVal val="#ppt_x+#ppt_w*1.125000"/>
                                              </p:val>
                                            </p:tav>
                                            <p:tav tm="100000">
                                              <p:val>
                                                <p:strVal val="#ppt_x"/>
                                              </p:val>
                                            </p:tav>
                                          </p:tavLst>
                                        </p:anim>
                                        <p:animEffect transition="in" filter="wipe(left)">
                                          <p:cBhvr>
                                            <p:cTn id="120" dur="500"/>
                                            <p:tgtEl>
                                              <p:spTgt spid="112"/>
                                            </p:tgtEl>
                                          </p:cBhvr>
                                        </p:animEffect>
                                      </p:childTnLst>
                                    </p:cTn>
                                  </p:par>
                                  <p:par>
                                    <p:cTn id="121" presetID="12" presetClass="entr" presetSubtype="2" fill="hold" grpId="0" nodeType="withEffect">
                                      <p:stCondLst>
                                        <p:cond delay="0"/>
                                      </p:stCondLst>
                                      <p:childTnLst>
                                        <p:set>
                                          <p:cBhvr>
                                            <p:cTn id="122" dur="1" fill="hold">
                                              <p:stCondLst>
                                                <p:cond delay="0"/>
                                              </p:stCondLst>
                                            </p:cTn>
                                            <p:tgtEl>
                                              <p:spTgt spid="114"/>
                                            </p:tgtEl>
                                            <p:attrNameLst>
                                              <p:attrName>style.visibility</p:attrName>
                                            </p:attrNameLst>
                                          </p:cBhvr>
                                          <p:to>
                                            <p:strVal val="visible"/>
                                          </p:to>
                                        </p:set>
                                        <p:anim calcmode="lin" valueType="num">
                                          <p:cBhvr additive="base">
                                            <p:cTn id="123" dur="500"/>
                                            <p:tgtEl>
                                              <p:spTgt spid="114"/>
                                            </p:tgtEl>
                                            <p:attrNameLst>
                                              <p:attrName>ppt_x</p:attrName>
                                            </p:attrNameLst>
                                          </p:cBhvr>
                                          <p:tavLst>
                                            <p:tav tm="0">
                                              <p:val>
                                                <p:strVal val="#ppt_x+#ppt_w*1.125000"/>
                                              </p:val>
                                            </p:tav>
                                            <p:tav tm="100000">
                                              <p:val>
                                                <p:strVal val="#ppt_x"/>
                                              </p:val>
                                            </p:tav>
                                          </p:tavLst>
                                        </p:anim>
                                        <p:animEffect transition="in" filter="wipe(left)">
                                          <p:cBhvr>
                                            <p:cTn id="124" dur="500"/>
                                            <p:tgtEl>
                                              <p:spTgt spid="114"/>
                                            </p:tgtEl>
                                          </p:cBhvr>
                                        </p:animEffect>
                                      </p:childTnLst>
                                    </p:cTn>
                                  </p:par>
                                  <p:par>
                                    <p:cTn id="125" presetID="12" presetClass="entr" presetSubtype="2" fill="hold" nodeType="withEffect">
                                      <p:stCondLst>
                                        <p:cond delay="0"/>
                                      </p:stCondLst>
                                      <p:childTnLst>
                                        <p:set>
                                          <p:cBhvr>
                                            <p:cTn id="126" dur="1" fill="hold">
                                              <p:stCondLst>
                                                <p:cond delay="0"/>
                                              </p:stCondLst>
                                            </p:cTn>
                                            <p:tgtEl>
                                              <p:spTgt spid="151"/>
                                            </p:tgtEl>
                                            <p:attrNameLst>
                                              <p:attrName>style.visibility</p:attrName>
                                            </p:attrNameLst>
                                          </p:cBhvr>
                                          <p:to>
                                            <p:strVal val="visible"/>
                                          </p:to>
                                        </p:set>
                                        <p:anim calcmode="lin" valueType="num">
                                          <p:cBhvr additive="base">
                                            <p:cTn id="127" dur="500"/>
                                            <p:tgtEl>
                                              <p:spTgt spid="151"/>
                                            </p:tgtEl>
                                            <p:attrNameLst>
                                              <p:attrName>ppt_x</p:attrName>
                                            </p:attrNameLst>
                                          </p:cBhvr>
                                          <p:tavLst>
                                            <p:tav tm="0">
                                              <p:val>
                                                <p:strVal val="#ppt_x+#ppt_w*1.125000"/>
                                              </p:val>
                                            </p:tav>
                                            <p:tav tm="100000">
                                              <p:val>
                                                <p:strVal val="#ppt_x"/>
                                              </p:val>
                                            </p:tav>
                                          </p:tavLst>
                                        </p:anim>
                                        <p:animEffect transition="in" filter="wipe(left)">
                                          <p:cBhvr>
                                            <p:cTn id="128" dur="500"/>
                                            <p:tgtEl>
                                              <p:spTgt spid="151"/>
                                            </p:tgtEl>
                                          </p:cBhvr>
                                        </p:animEffect>
                                      </p:childTnLst>
                                    </p:cTn>
                                  </p:par>
                                </p:childTnLst>
                              </p:cTn>
                            </p:par>
                            <p:par>
                              <p:cTn id="129" fill="hold">
                                <p:stCondLst>
                                  <p:cond delay="7100"/>
                                </p:stCondLst>
                                <p:childTnLst>
                                  <p:par>
                                    <p:cTn id="130" presetID="10" presetClass="entr" presetSubtype="0" fill="hold" grpId="0"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93" grpId="0" animBg="1"/>
          <p:bldP spid="92" grpId="0" animBg="1"/>
          <p:bldP spid="80" grpId="0" animBg="1"/>
          <p:bldP spid="143" grpId="0"/>
          <p:bldP spid="145" grpId="0"/>
          <p:bldP spid="137" grpId="0"/>
          <p:bldP spid="139" grpId="0"/>
          <p:bldP spid="131" grpId="0"/>
          <p:bldP spid="133" grpId="0"/>
          <p:bldP spid="125" grpId="0"/>
          <p:bldP spid="127" grpId="0"/>
          <p:bldP spid="119" grpId="0"/>
          <p:bldP spid="121" grpId="0"/>
          <p:bldP spid="112" grpId="0"/>
          <p:bldP spid="114" grpId="0"/>
          <p:bldP spid="3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additive="base">
                                            <p:cTn id="24" dur="500" fill="hold"/>
                                            <p:tgtEl>
                                              <p:spTgt spid="98"/>
                                            </p:tgtEl>
                                            <p:attrNameLst>
                                              <p:attrName>ppt_x</p:attrName>
                                            </p:attrNameLst>
                                          </p:cBhvr>
                                          <p:tavLst>
                                            <p:tav tm="0">
                                              <p:val>
                                                <p:strVal val="#ppt_x"/>
                                              </p:val>
                                            </p:tav>
                                            <p:tav tm="100000">
                                              <p:val>
                                                <p:strVal val="#ppt_x"/>
                                              </p:val>
                                            </p:tav>
                                          </p:tavLst>
                                        </p:anim>
                                        <p:anim calcmode="lin" valueType="num">
                                          <p:cBhvr additive="base">
                                            <p:cTn id="25" dur="500" fill="hold"/>
                                            <p:tgtEl>
                                              <p:spTgt spid="98"/>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143"/>
                                            </p:tgtEl>
                                            <p:attrNameLst>
                                              <p:attrName>style.visibility</p:attrName>
                                            </p:attrNameLst>
                                          </p:cBhvr>
                                          <p:to>
                                            <p:strVal val="visible"/>
                                          </p:to>
                                        </p:set>
                                        <p:anim calcmode="lin" valueType="num">
                                          <p:cBhvr additive="base">
                                            <p:cTn id="29" dur="500"/>
                                            <p:tgtEl>
                                              <p:spTgt spid="143"/>
                                            </p:tgtEl>
                                            <p:attrNameLst>
                                              <p:attrName>ppt_x</p:attrName>
                                            </p:attrNameLst>
                                          </p:cBhvr>
                                          <p:tavLst>
                                            <p:tav tm="0">
                                              <p:val>
                                                <p:strVal val="#ppt_x-#ppt_w*1.125000"/>
                                              </p:val>
                                            </p:tav>
                                            <p:tav tm="100000">
                                              <p:val>
                                                <p:strVal val="#ppt_x"/>
                                              </p:val>
                                            </p:tav>
                                          </p:tavLst>
                                        </p:anim>
                                        <p:animEffect transition="in" filter="wipe(right)">
                                          <p:cBhvr>
                                            <p:cTn id="30" dur="500"/>
                                            <p:tgtEl>
                                              <p:spTgt spid="143"/>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45"/>
                                            </p:tgtEl>
                                            <p:attrNameLst>
                                              <p:attrName>style.visibility</p:attrName>
                                            </p:attrNameLst>
                                          </p:cBhvr>
                                          <p:to>
                                            <p:strVal val="visible"/>
                                          </p:to>
                                        </p:set>
                                        <p:anim calcmode="lin" valueType="num">
                                          <p:cBhvr additive="base">
                                            <p:cTn id="33" dur="500"/>
                                            <p:tgtEl>
                                              <p:spTgt spid="145"/>
                                            </p:tgtEl>
                                            <p:attrNameLst>
                                              <p:attrName>ppt_x</p:attrName>
                                            </p:attrNameLst>
                                          </p:cBhvr>
                                          <p:tavLst>
                                            <p:tav tm="0">
                                              <p:val>
                                                <p:strVal val="#ppt_x-#ppt_w*1.125000"/>
                                              </p:val>
                                            </p:tav>
                                            <p:tav tm="100000">
                                              <p:val>
                                                <p:strVal val="#ppt_x"/>
                                              </p:val>
                                            </p:tav>
                                          </p:tavLst>
                                        </p:anim>
                                        <p:animEffect transition="in" filter="wipe(right)">
                                          <p:cBhvr>
                                            <p:cTn id="34" dur="500"/>
                                            <p:tgtEl>
                                              <p:spTgt spid="145"/>
                                            </p:tgtEl>
                                          </p:cBhvr>
                                        </p:animEffect>
                                      </p:childTnLst>
                                    </p:cTn>
                                  </p:par>
                                  <p:par>
                                    <p:cTn id="35" presetID="12" presetClass="entr" presetSubtype="8" fill="hold" nodeType="withEffect">
                                      <p:stCondLst>
                                        <p:cond delay="0"/>
                                      </p:stCondLst>
                                      <p:childTnLst>
                                        <p:set>
                                          <p:cBhvr>
                                            <p:cTn id="36" dur="1" fill="hold">
                                              <p:stCondLst>
                                                <p:cond delay="0"/>
                                              </p:stCondLst>
                                            </p:cTn>
                                            <p:tgtEl>
                                              <p:spTgt spid="146"/>
                                            </p:tgtEl>
                                            <p:attrNameLst>
                                              <p:attrName>style.visibility</p:attrName>
                                            </p:attrNameLst>
                                          </p:cBhvr>
                                          <p:to>
                                            <p:strVal val="visible"/>
                                          </p:to>
                                        </p:set>
                                        <p:anim calcmode="lin" valueType="num">
                                          <p:cBhvr additive="base">
                                            <p:cTn id="37" dur="500"/>
                                            <p:tgtEl>
                                              <p:spTgt spid="146"/>
                                            </p:tgtEl>
                                            <p:attrNameLst>
                                              <p:attrName>ppt_x</p:attrName>
                                            </p:attrNameLst>
                                          </p:cBhvr>
                                          <p:tavLst>
                                            <p:tav tm="0">
                                              <p:val>
                                                <p:strVal val="#ppt_x-#ppt_w*1.125000"/>
                                              </p:val>
                                            </p:tav>
                                            <p:tav tm="100000">
                                              <p:val>
                                                <p:strVal val="#ppt_x"/>
                                              </p:val>
                                            </p:tav>
                                          </p:tavLst>
                                        </p:anim>
                                        <p:animEffect transition="in" filter="wipe(right)">
                                          <p:cBhvr>
                                            <p:cTn id="38" dur="500"/>
                                            <p:tgtEl>
                                              <p:spTgt spid="146"/>
                                            </p:tgtEl>
                                          </p:cBhvr>
                                        </p:animEffect>
                                      </p:childTnLst>
                                    </p:cTn>
                                  </p:par>
                                </p:childTnLst>
                              </p:cTn>
                            </p:par>
                            <p:par>
                              <p:cTn id="39" fill="hold">
                                <p:stCondLst>
                                  <p:cond delay="2100"/>
                                </p:stCondLst>
                                <p:childTnLst>
                                  <p:par>
                                    <p:cTn id="40" presetID="2" presetClass="entr" presetSubtype="4" fill="hold" grpId="0" nodeType="afterEffect">
                                      <p:stCondLst>
                                        <p:cond delay="0"/>
                                      </p:stCondLst>
                                      <p:childTnLst>
                                        <p:set>
                                          <p:cBhvr>
                                            <p:cTn id="41" dur="1" fill="hold">
                                              <p:stCondLst>
                                                <p:cond delay="0"/>
                                              </p:stCondLst>
                                            </p:cTn>
                                            <p:tgtEl>
                                              <p:spTgt spid="93"/>
                                            </p:tgtEl>
                                            <p:attrNameLst>
                                              <p:attrName>style.visibility</p:attrName>
                                            </p:attrNameLst>
                                          </p:cBhvr>
                                          <p:to>
                                            <p:strVal val="visible"/>
                                          </p:to>
                                        </p:set>
                                        <p:anim calcmode="lin" valueType="num">
                                          <p:cBhvr additive="base">
                                            <p:cTn id="42" dur="500" fill="hold"/>
                                            <p:tgtEl>
                                              <p:spTgt spid="93"/>
                                            </p:tgtEl>
                                            <p:attrNameLst>
                                              <p:attrName>ppt_x</p:attrName>
                                            </p:attrNameLst>
                                          </p:cBhvr>
                                          <p:tavLst>
                                            <p:tav tm="0">
                                              <p:val>
                                                <p:strVal val="#ppt_x"/>
                                              </p:val>
                                            </p:tav>
                                            <p:tav tm="100000">
                                              <p:val>
                                                <p:strVal val="#ppt_x"/>
                                              </p:val>
                                            </p:tav>
                                          </p:tavLst>
                                        </p:anim>
                                        <p:anim calcmode="lin" valueType="num">
                                          <p:cBhvr additive="base">
                                            <p:cTn id="43" dur="500" fill="hold"/>
                                            <p:tgtEl>
                                              <p:spTgt spid="93"/>
                                            </p:tgtEl>
                                            <p:attrNameLst>
                                              <p:attrName>ppt_y</p:attrName>
                                            </p:attrNameLst>
                                          </p:cBhvr>
                                          <p:tavLst>
                                            <p:tav tm="0">
                                              <p:val>
                                                <p:strVal val="1+#ppt_h/2"/>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139"/>
                                            </p:tgtEl>
                                            <p:attrNameLst>
                                              <p:attrName>style.visibility</p:attrName>
                                            </p:attrNameLst>
                                          </p:cBhvr>
                                          <p:to>
                                            <p:strVal val="visible"/>
                                          </p:to>
                                        </p:set>
                                        <p:anim calcmode="lin" valueType="num">
                                          <p:cBhvr additive="base">
                                            <p:cTn id="47" dur="500"/>
                                            <p:tgtEl>
                                              <p:spTgt spid="139"/>
                                            </p:tgtEl>
                                            <p:attrNameLst>
                                              <p:attrName>ppt_x</p:attrName>
                                            </p:attrNameLst>
                                          </p:cBhvr>
                                          <p:tavLst>
                                            <p:tav tm="0">
                                              <p:val>
                                                <p:strVal val="#ppt_x-#ppt_w*1.125000"/>
                                              </p:val>
                                            </p:tav>
                                            <p:tav tm="100000">
                                              <p:val>
                                                <p:strVal val="#ppt_x"/>
                                              </p:val>
                                            </p:tav>
                                          </p:tavLst>
                                        </p:anim>
                                        <p:animEffect transition="in" filter="wipe(right)">
                                          <p:cBhvr>
                                            <p:cTn id="48" dur="500"/>
                                            <p:tgtEl>
                                              <p:spTgt spid="139"/>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137"/>
                                            </p:tgtEl>
                                            <p:attrNameLst>
                                              <p:attrName>style.visibility</p:attrName>
                                            </p:attrNameLst>
                                          </p:cBhvr>
                                          <p:to>
                                            <p:strVal val="visible"/>
                                          </p:to>
                                        </p:set>
                                        <p:anim calcmode="lin" valueType="num">
                                          <p:cBhvr additive="base">
                                            <p:cTn id="51" dur="500"/>
                                            <p:tgtEl>
                                              <p:spTgt spid="137"/>
                                            </p:tgtEl>
                                            <p:attrNameLst>
                                              <p:attrName>ppt_x</p:attrName>
                                            </p:attrNameLst>
                                          </p:cBhvr>
                                          <p:tavLst>
                                            <p:tav tm="0">
                                              <p:val>
                                                <p:strVal val="#ppt_x-#ppt_w*1.125000"/>
                                              </p:val>
                                            </p:tav>
                                            <p:tav tm="100000">
                                              <p:val>
                                                <p:strVal val="#ppt_x"/>
                                              </p:val>
                                            </p:tav>
                                          </p:tavLst>
                                        </p:anim>
                                        <p:animEffect transition="in" filter="wipe(right)">
                                          <p:cBhvr>
                                            <p:cTn id="52" dur="500"/>
                                            <p:tgtEl>
                                              <p:spTgt spid="137"/>
                                            </p:tgtEl>
                                          </p:cBhvr>
                                        </p:animEffect>
                                      </p:childTnLst>
                                    </p:cTn>
                                  </p:par>
                                  <p:par>
                                    <p:cTn id="53" presetID="12" presetClass="entr" presetSubtype="8" fill="hold" nodeType="withEffect">
                                      <p:stCondLst>
                                        <p:cond delay="0"/>
                                      </p:stCondLst>
                                      <p:childTnLst>
                                        <p:set>
                                          <p:cBhvr>
                                            <p:cTn id="54" dur="1" fill="hold">
                                              <p:stCondLst>
                                                <p:cond delay="0"/>
                                              </p:stCondLst>
                                            </p:cTn>
                                            <p:tgtEl>
                                              <p:spTgt spid="148"/>
                                            </p:tgtEl>
                                            <p:attrNameLst>
                                              <p:attrName>style.visibility</p:attrName>
                                            </p:attrNameLst>
                                          </p:cBhvr>
                                          <p:to>
                                            <p:strVal val="visible"/>
                                          </p:to>
                                        </p:set>
                                        <p:anim calcmode="lin" valueType="num">
                                          <p:cBhvr additive="base">
                                            <p:cTn id="55" dur="500"/>
                                            <p:tgtEl>
                                              <p:spTgt spid="148"/>
                                            </p:tgtEl>
                                            <p:attrNameLst>
                                              <p:attrName>ppt_x</p:attrName>
                                            </p:attrNameLst>
                                          </p:cBhvr>
                                          <p:tavLst>
                                            <p:tav tm="0">
                                              <p:val>
                                                <p:strVal val="#ppt_x-#ppt_w*1.125000"/>
                                              </p:val>
                                            </p:tav>
                                            <p:tav tm="100000">
                                              <p:val>
                                                <p:strVal val="#ppt_x"/>
                                              </p:val>
                                            </p:tav>
                                          </p:tavLst>
                                        </p:anim>
                                        <p:animEffect transition="in" filter="wipe(right)">
                                          <p:cBhvr>
                                            <p:cTn id="56" dur="500"/>
                                            <p:tgtEl>
                                              <p:spTgt spid="148"/>
                                            </p:tgtEl>
                                          </p:cBhvr>
                                        </p:animEffect>
                                      </p:childTnLst>
                                    </p:cTn>
                                  </p:par>
                                </p:childTnLst>
                              </p:cTn>
                            </p:par>
                            <p:par>
                              <p:cTn id="57" fill="hold">
                                <p:stCondLst>
                                  <p:cond delay="3100"/>
                                </p:stCondLst>
                                <p:childTnLst>
                                  <p:par>
                                    <p:cTn id="58" presetID="2" presetClass="entr" presetSubtype="4" fill="hold" nodeType="afterEffect">
                                      <p:stCondLst>
                                        <p:cond delay="0"/>
                                      </p:stCondLst>
                                      <p:childTnLst>
                                        <p:set>
                                          <p:cBhvr>
                                            <p:cTn id="59" dur="1" fill="hold">
                                              <p:stCondLst>
                                                <p:cond delay="0"/>
                                              </p:stCondLst>
                                            </p:cTn>
                                            <p:tgtEl>
                                              <p:spTgt spid="95"/>
                                            </p:tgtEl>
                                            <p:attrNameLst>
                                              <p:attrName>style.visibility</p:attrName>
                                            </p:attrNameLst>
                                          </p:cBhvr>
                                          <p:to>
                                            <p:strVal val="visible"/>
                                          </p:to>
                                        </p:set>
                                        <p:anim calcmode="lin" valueType="num">
                                          <p:cBhvr additive="base">
                                            <p:cTn id="60" dur="500" fill="hold"/>
                                            <p:tgtEl>
                                              <p:spTgt spid="95"/>
                                            </p:tgtEl>
                                            <p:attrNameLst>
                                              <p:attrName>ppt_x</p:attrName>
                                            </p:attrNameLst>
                                          </p:cBhvr>
                                          <p:tavLst>
                                            <p:tav tm="0">
                                              <p:val>
                                                <p:strVal val="#ppt_x"/>
                                              </p:val>
                                            </p:tav>
                                            <p:tav tm="100000">
                                              <p:val>
                                                <p:strVal val="#ppt_x"/>
                                              </p:val>
                                            </p:tav>
                                          </p:tavLst>
                                        </p:anim>
                                        <p:anim calcmode="lin" valueType="num">
                                          <p:cBhvr additive="base">
                                            <p:cTn id="61" dur="500" fill="hold"/>
                                            <p:tgtEl>
                                              <p:spTgt spid="95"/>
                                            </p:tgtEl>
                                            <p:attrNameLst>
                                              <p:attrName>ppt_y</p:attrName>
                                            </p:attrNameLst>
                                          </p:cBhvr>
                                          <p:tavLst>
                                            <p:tav tm="0">
                                              <p:val>
                                                <p:strVal val="1+#ppt_h/2"/>
                                              </p:val>
                                            </p:tav>
                                            <p:tav tm="100000">
                                              <p:val>
                                                <p:strVal val="#ppt_y"/>
                                              </p:val>
                                            </p:tav>
                                          </p:tavLst>
                                        </p:anim>
                                      </p:childTnLst>
                                    </p:cTn>
                                  </p:par>
                                </p:childTnLst>
                              </p:cTn>
                            </p:par>
                            <p:par>
                              <p:cTn id="62" fill="hold">
                                <p:stCondLst>
                                  <p:cond delay="3600"/>
                                </p:stCondLst>
                                <p:childTnLst>
                                  <p:par>
                                    <p:cTn id="63" presetID="12" presetClass="entr" presetSubtype="8" fill="hold" grpId="0" nodeType="afterEffect">
                                      <p:stCondLst>
                                        <p:cond delay="0"/>
                                      </p:stCondLst>
                                      <p:childTnLst>
                                        <p:set>
                                          <p:cBhvr>
                                            <p:cTn id="64" dur="1" fill="hold">
                                              <p:stCondLst>
                                                <p:cond delay="0"/>
                                              </p:stCondLst>
                                            </p:cTn>
                                            <p:tgtEl>
                                              <p:spTgt spid="131"/>
                                            </p:tgtEl>
                                            <p:attrNameLst>
                                              <p:attrName>style.visibility</p:attrName>
                                            </p:attrNameLst>
                                          </p:cBhvr>
                                          <p:to>
                                            <p:strVal val="visible"/>
                                          </p:to>
                                        </p:set>
                                        <p:anim calcmode="lin" valueType="num">
                                          <p:cBhvr additive="base">
                                            <p:cTn id="65" dur="500"/>
                                            <p:tgtEl>
                                              <p:spTgt spid="131"/>
                                            </p:tgtEl>
                                            <p:attrNameLst>
                                              <p:attrName>ppt_x</p:attrName>
                                            </p:attrNameLst>
                                          </p:cBhvr>
                                          <p:tavLst>
                                            <p:tav tm="0">
                                              <p:val>
                                                <p:strVal val="#ppt_x-#ppt_w*1.125000"/>
                                              </p:val>
                                            </p:tav>
                                            <p:tav tm="100000">
                                              <p:val>
                                                <p:strVal val="#ppt_x"/>
                                              </p:val>
                                            </p:tav>
                                          </p:tavLst>
                                        </p:anim>
                                        <p:animEffect transition="in" filter="wipe(right)">
                                          <p:cBhvr>
                                            <p:cTn id="66" dur="500"/>
                                            <p:tgtEl>
                                              <p:spTgt spid="131"/>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133"/>
                                            </p:tgtEl>
                                            <p:attrNameLst>
                                              <p:attrName>style.visibility</p:attrName>
                                            </p:attrNameLst>
                                          </p:cBhvr>
                                          <p:to>
                                            <p:strVal val="visible"/>
                                          </p:to>
                                        </p:set>
                                        <p:anim calcmode="lin" valueType="num">
                                          <p:cBhvr additive="base">
                                            <p:cTn id="69" dur="500"/>
                                            <p:tgtEl>
                                              <p:spTgt spid="133"/>
                                            </p:tgtEl>
                                            <p:attrNameLst>
                                              <p:attrName>ppt_x</p:attrName>
                                            </p:attrNameLst>
                                          </p:cBhvr>
                                          <p:tavLst>
                                            <p:tav tm="0">
                                              <p:val>
                                                <p:strVal val="#ppt_x-#ppt_w*1.125000"/>
                                              </p:val>
                                            </p:tav>
                                            <p:tav tm="100000">
                                              <p:val>
                                                <p:strVal val="#ppt_x"/>
                                              </p:val>
                                            </p:tav>
                                          </p:tavLst>
                                        </p:anim>
                                        <p:animEffect transition="in" filter="wipe(right)">
                                          <p:cBhvr>
                                            <p:cTn id="70" dur="500"/>
                                            <p:tgtEl>
                                              <p:spTgt spid="133"/>
                                            </p:tgtEl>
                                          </p:cBhvr>
                                        </p:animEffect>
                                      </p:childTnLst>
                                    </p:cTn>
                                  </p:par>
                                  <p:par>
                                    <p:cTn id="71" presetID="12" presetClass="entr" presetSubtype="8" fill="hold" nodeType="withEffect">
                                      <p:stCondLst>
                                        <p:cond delay="0"/>
                                      </p:stCondLst>
                                      <p:childTnLst>
                                        <p:set>
                                          <p:cBhvr>
                                            <p:cTn id="72" dur="1" fill="hold">
                                              <p:stCondLst>
                                                <p:cond delay="0"/>
                                              </p:stCondLst>
                                            </p:cTn>
                                            <p:tgtEl>
                                              <p:spTgt spid="147"/>
                                            </p:tgtEl>
                                            <p:attrNameLst>
                                              <p:attrName>style.visibility</p:attrName>
                                            </p:attrNameLst>
                                          </p:cBhvr>
                                          <p:to>
                                            <p:strVal val="visible"/>
                                          </p:to>
                                        </p:set>
                                        <p:anim calcmode="lin" valueType="num">
                                          <p:cBhvr additive="base">
                                            <p:cTn id="73" dur="500"/>
                                            <p:tgtEl>
                                              <p:spTgt spid="147"/>
                                            </p:tgtEl>
                                            <p:attrNameLst>
                                              <p:attrName>ppt_x</p:attrName>
                                            </p:attrNameLst>
                                          </p:cBhvr>
                                          <p:tavLst>
                                            <p:tav tm="0">
                                              <p:val>
                                                <p:strVal val="#ppt_x-#ppt_w*1.125000"/>
                                              </p:val>
                                            </p:tav>
                                            <p:tav tm="100000">
                                              <p:val>
                                                <p:strVal val="#ppt_x"/>
                                              </p:val>
                                            </p:tav>
                                          </p:tavLst>
                                        </p:anim>
                                        <p:animEffect transition="in" filter="wipe(right)">
                                          <p:cBhvr>
                                            <p:cTn id="74" dur="500"/>
                                            <p:tgtEl>
                                              <p:spTgt spid="147"/>
                                            </p:tgtEl>
                                          </p:cBhvr>
                                        </p:animEffect>
                                      </p:childTnLst>
                                    </p:cTn>
                                  </p:par>
                                </p:childTnLst>
                              </p:cTn>
                            </p:par>
                            <p:par>
                              <p:cTn id="75" fill="hold">
                                <p:stCondLst>
                                  <p:cond delay="4100"/>
                                </p:stCondLst>
                                <p:childTnLst>
                                  <p:par>
                                    <p:cTn id="76" presetID="2" presetClass="entr" presetSubtype="4" fill="hold" grpId="0" nodeType="afterEffect">
                                      <p:stCondLst>
                                        <p:cond delay="0"/>
                                      </p:stCondLst>
                                      <p:childTnLst>
                                        <p:set>
                                          <p:cBhvr>
                                            <p:cTn id="77" dur="1" fill="hold">
                                              <p:stCondLst>
                                                <p:cond delay="0"/>
                                              </p:stCondLst>
                                            </p:cTn>
                                            <p:tgtEl>
                                              <p:spTgt spid="92"/>
                                            </p:tgtEl>
                                            <p:attrNameLst>
                                              <p:attrName>style.visibility</p:attrName>
                                            </p:attrNameLst>
                                          </p:cBhvr>
                                          <p:to>
                                            <p:strVal val="visible"/>
                                          </p:to>
                                        </p:set>
                                        <p:anim calcmode="lin" valueType="num">
                                          <p:cBhvr additive="base">
                                            <p:cTn id="78" dur="500" fill="hold"/>
                                            <p:tgtEl>
                                              <p:spTgt spid="92"/>
                                            </p:tgtEl>
                                            <p:attrNameLst>
                                              <p:attrName>ppt_x</p:attrName>
                                            </p:attrNameLst>
                                          </p:cBhvr>
                                          <p:tavLst>
                                            <p:tav tm="0">
                                              <p:val>
                                                <p:strVal val="#ppt_x"/>
                                              </p:val>
                                            </p:tav>
                                            <p:tav tm="100000">
                                              <p:val>
                                                <p:strVal val="#ppt_x"/>
                                              </p:val>
                                            </p:tav>
                                          </p:tavLst>
                                        </p:anim>
                                        <p:anim calcmode="lin" valueType="num">
                                          <p:cBhvr additive="base">
                                            <p:cTn id="79" dur="500" fill="hold"/>
                                            <p:tgtEl>
                                              <p:spTgt spid="92"/>
                                            </p:tgtEl>
                                            <p:attrNameLst>
                                              <p:attrName>ppt_y</p:attrName>
                                            </p:attrNameLst>
                                          </p:cBhvr>
                                          <p:tavLst>
                                            <p:tav tm="0">
                                              <p:val>
                                                <p:strVal val="1+#ppt_h/2"/>
                                              </p:val>
                                            </p:tav>
                                            <p:tav tm="100000">
                                              <p:val>
                                                <p:strVal val="#ppt_y"/>
                                              </p:val>
                                            </p:tav>
                                          </p:tavLst>
                                        </p:anim>
                                      </p:childTnLst>
                                    </p:cTn>
                                  </p:par>
                                </p:childTnLst>
                              </p:cTn>
                            </p:par>
                            <p:par>
                              <p:cTn id="80" fill="hold">
                                <p:stCondLst>
                                  <p:cond delay="4600"/>
                                </p:stCondLst>
                                <p:childTnLst>
                                  <p:par>
                                    <p:cTn id="81" presetID="12" presetClass="entr" presetSubtype="8" fill="hold" grpId="0" nodeType="afterEffect">
                                      <p:stCondLst>
                                        <p:cond delay="0"/>
                                      </p:stCondLst>
                                      <p:childTnLst>
                                        <p:set>
                                          <p:cBhvr>
                                            <p:cTn id="82" dur="1" fill="hold">
                                              <p:stCondLst>
                                                <p:cond delay="0"/>
                                              </p:stCondLst>
                                            </p:cTn>
                                            <p:tgtEl>
                                              <p:spTgt spid="125"/>
                                            </p:tgtEl>
                                            <p:attrNameLst>
                                              <p:attrName>style.visibility</p:attrName>
                                            </p:attrNameLst>
                                          </p:cBhvr>
                                          <p:to>
                                            <p:strVal val="visible"/>
                                          </p:to>
                                        </p:set>
                                        <p:anim calcmode="lin" valueType="num">
                                          <p:cBhvr additive="base">
                                            <p:cTn id="83" dur="500"/>
                                            <p:tgtEl>
                                              <p:spTgt spid="125"/>
                                            </p:tgtEl>
                                            <p:attrNameLst>
                                              <p:attrName>ppt_x</p:attrName>
                                            </p:attrNameLst>
                                          </p:cBhvr>
                                          <p:tavLst>
                                            <p:tav tm="0">
                                              <p:val>
                                                <p:strVal val="#ppt_x-#ppt_w*1.125000"/>
                                              </p:val>
                                            </p:tav>
                                            <p:tav tm="100000">
                                              <p:val>
                                                <p:strVal val="#ppt_x"/>
                                              </p:val>
                                            </p:tav>
                                          </p:tavLst>
                                        </p:anim>
                                        <p:animEffect transition="in" filter="wipe(right)">
                                          <p:cBhvr>
                                            <p:cTn id="84" dur="500"/>
                                            <p:tgtEl>
                                              <p:spTgt spid="125"/>
                                            </p:tgtEl>
                                          </p:cBhvr>
                                        </p:animEffect>
                                      </p:childTnLst>
                                    </p:cTn>
                                  </p:par>
                                  <p:par>
                                    <p:cTn id="85" presetID="12" presetClass="entr" presetSubtype="8" fill="hold" nodeType="withEffect">
                                      <p:stCondLst>
                                        <p:cond delay="0"/>
                                      </p:stCondLst>
                                      <p:childTnLst>
                                        <p:set>
                                          <p:cBhvr>
                                            <p:cTn id="86" dur="1" fill="hold">
                                              <p:stCondLst>
                                                <p:cond delay="0"/>
                                              </p:stCondLst>
                                            </p:cTn>
                                            <p:tgtEl>
                                              <p:spTgt spid="149"/>
                                            </p:tgtEl>
                                            <p:attrNameLst>
                                              <p:attrName>style.visibility</p:attrName>
                                            </p:attrNameLst>
                                          </p:cBhvr>
                                          <p:to>
                                            <p:strVal val="visible"/>
                                          </p:to>
                                        </p:set>
                                        <p:anim calcmode="lin" valueType="num">
                                          <p:cBhvr additive="base">
                                            <p:cTn id="87" dur="500"/>
                                            <p:tgtEl>
                                              <p:spTgt spid="149"/>
                                            </p:tgtEl>
                                            <p:attrNameLst>
                                              <p:attrName>ppt_x</p:attrName>
                                            </p:attrNameLst>
                                          </p:cBhvr>
                                          <p:tavLst>
                                            <p:tav tm="0">
                                              <p:val>
                                                <p:strVal val="#ppt_x-#ppt_w*1.125000"/>
                                              </p:val>
                                            </p:tav>
                                            <p:tav tm="100000">
                                              <p:val>
                                                <p:strVal val="#ppt_x"/>
                                              </p:val>
                                            </p:tav>
                                          </p:tavLst>
                                        </p:anim>
                                        <p:animEffect transition="in" filter="wipe(right)">
                                          <p:cBhvr>
                                            <p:cTn id="88" dur="500"/>
                                            <p:tgtEl>
                                              <p:spTgt spid="149"/>
                                            </p:tgtEl>
                                          </p:cBhvr>
                                        </p:animEffect>
                                      </p:childTnLst>
                                    </p:cTn>
                                  </p:par>
                                  <p:par>
                                    <p:cTn id="89" presetID="12" presetClass="entr" presetSubtype="8" fill="hold" grpId="0" nodeType="withEffect">
                                      <p:stCondLst>
                                        <p:cond delay="0"/>
                                      </p:stCondLst>
                                      <p:childTnLst>
                                        <p:set>
                                          <p:cBhvr>
                                            <p:cTn id="90" dur="1" fill="hold">
                                              <p:stCondLst>
                                                <p:cond delay="0"/>
                                              </p:stCondLst>
                                            </p:cTn>
                                            <p:tgtEl>
                                              <p:spTgt spid="127"/>
                                            </p:tgtEl>
                                            <p:attrNameLst>
                                              <p:attrName>style.visibility</p:attrName>
                                            </p:attrNameLst>
                                          </p:cBhvr>
                                          <p:to>
                                            <p:strVal val="visible"/>
                                          </p:to>
                                        </p:set>
                                        <p:anim calcmode="lin" valueType="num">
                                          <p:cBhvr additive="base">
                                            <p:cTn id="91" dur="500"/>
                                            <p:tgtEl>
                                              <p:spTgt spid="127"/>
                                            </p:tgtEl>
                                            <p:attrNameLst>
                                              <p:attrName>ppt_x</p:attrName>
                                            </p:attrNameLst>
                                          </p:cBhvr>
                                          <p:tavLst>
                                            <p:tav tm="0">
                                              <p:val>
                                                <p:strVal val="#ppt_x-#ppt_w*1.125000"/>
                                              </p:val>
                                            </p:tav>
                                            <p:tav tm="100000">
                                              <p:val>
                                                <p:strVal val="#ppt_x"/>
                                              </p:val>
                                            </p:tav>
                                          </p:tavLst>
                                        </p:anim>
                                        <p:animEffect transition="in" filter="wipe(right)">
                                          <p:cBhvr>
                                            <p:cTn id="92" dur="500"/>
                                            <p:tgtEl>
                                              <p:spTgt spid="127"/>
                                            </p:tgtEl>
                                          </p:cBhvr>
                                        </p:animEffect>
                                      </p:childTnLst>
                                    </p:cTn>
                                  </p:par>
                                </p:childTnLst>
                              </p:cTn>
                            </p:par>
                            <p:par>
                              <p:cTn id="93" fill="hold">
                                <p:stCondLst>
                                  <p:cond delay="5100"/>
                                </p:stCondLst>
                                <p:childTnLst>
                                  <p:par>
                                    <p:cTn id="94" presetID="2" presetClass="entr" presetSubtype="4" fill="hold" nodeType="afterEffect">
                                      <p:stCondLst>
                                        <p:cond delay="0"/>
                                      </p:stCondLst>
                                      <p:childTnLst>
                                        <p:set>
                                          <p:cBhvr>
                                            <p:cTn id="95" dur="1" fill="hold">
                                              <p:stCondLst>
                                                <p:cond delay="0"/>
                                              </p:stCondLst>
                                            </p:cTn>
                                            <p:tgtEl>
                                              <p:spTgt spid="83"/>
                                            </p:tgtEl>
                                            <p:attrNameLst>
                                              <p:attrName>style.visibility</p:attrName>
                                            </p:attrNameLst>
                                          </p:cBhvr>
                                          <p:to>
                                            <p:strVal val="visible"/>
                                          </p:to>
                                        </p:set>
                                        <p:anim calcmode="lin" valueType="num">
                                          <p:cBhvr additive="base">
                                            <p:cTn id="96" dur="500" fill="hold"/>
                                            <p:tgtEl>
                                              <p:spTgt spid="83"/>
                                            </p:tgtEl>
                                            <p:attrNameLst>
                                              <p:attrName>ppt_x</p:attrName>
                                            </p:attrNameLst>
                                          </p:cBhvr>
                                          <p:tavLst>
                                            <p:tav tm="0">
                                              <p:val>
                                                <p:strVal val="#ppt_x"/>
                                              </p:val>
                                            </p:tav>
                                            <p:tav tm="100000">
                                              <p:val>
                                                <p:strVal val="#ppt_x"/>
                                              </p:val>
                                            </p:tav>
                                          </p:tavLst>
                                        </p:anim>
                                        <p:anim calcmode="lin" valueType="num">
                                          <p:cBhvr additive="base">
                                            <p:cTn id="97" dur="500" fill="hold"/>
                                            <p:tgtEl>
                                              <p:spTgt spid="83"/>
                                            </p:tgtEl>
                                            <p:attrNameLst>
                                              <p:attrName>ppt_y</p:attrName>
                                            </p:attrNameLst>
                                          </p:cBhvr>
                                          <p:tavLst>
                                            <p:tav tm="0">
                                              <p:val>
                                                <p:strVal val="1+#ppt_h/2"/>
                                              </p:val>
                                            </p:tav>
                                            <p:tav tm="100000">
                                              <p:val>
                                                <p:strVal val="#ppt_y"/>
                                              </p:val>
                                            </p:tav>
                                          </p:tavLst>
                                        </p:anim>
                                      </p:childTnLst>
                                    </p:cTn>
                                  </p:par>
                                </p:childTnLst>
                              </p:cTn>
                            </p:par>
                            <p:par>
                              <p:cTn id="98" fill="hold">
                                <p:stCondLst>
                                  <p:cond delay="5600"/>
                                </p:stCondLst>
                                <p:childTnLst>
                                  <p:par>
                                    <p:cTn id="99" presetID="12" presetClass="entr" presetSubtype="2" fill="hold" grpId="0" nodeType="afterEffect">
                                      <p:stCondLst>
                                        <p:cond delay="0"/>
                                      </p:stCondLst>
                                      <p:childTnLst>
                                        <p:set>
                                          <p:cBhvr>
                                            <p:cTn id="100" dur="1" fill="hold">
                                              <p:stCondLst>
                                                <p:cond delay="0"/>
                                              </p:stCondLst>
                                            </p:cTn>
                                            <p:tgtEl>
                                              <p:spTgt spid="119"/>
                                            </p:tgtEl>
                                            <p:attrNameLst>
                                              <p:attrName>style.visibility</p:attrName>
                                            </p:attrNameLst>
                                          </p:cBhvr>
                                          <p:to>
                                            <p:strVal val="visible"/>
                                          </p:to>
                                        </p:set>
                                        <p:anim calcmode="lin" valueType="num">
                                          <p:cBhvr additive="base">
                                            <p:cTn id="101" dur="500"/>
                                            <p:tgtEl>
                                              <p:spTgt spid="119"/>
                                            </p:tgtEl>
                                            <p:attrNameLst>
                                              <p:attrName>ppt_x</p:attrName>
                                            </p:attrNameLst>
                                          </p:cBhvr>
                                          <p:tavLst>
                                            <p:tav tm="0">
                                              <p:val>
                                                <p:strVal val="#ppt_x+#ppt_w*1.125000"/>
                                              </p:val>
                                            </p:tav>
                                            <p:tav tm="100000">
                                              <p:val>
                                                <p:strVal val="#ppt_x"/>
                                              </p:val>
                                            </p:tav>
                                          </p:tavLst>
                                        </p:anim>
                                        <p:animEffect transition="in" filter="wipe(left)">
                                          <p:cBhvr>
                                            <p:cTn id="102" dur="500"/>
                                            <p:tgtEl>
                                              <p:spTgt spid="119"/>
                                            </p:tgtEl>
                                          </p:cBhvr>
                                        </p:animEffect>
                                      </p:childTnLst>
                                    </p:cTn>
                                  </p:par>
                                  <p:par>
                                    <p:cTn id="103" presetID="12" presetClass="entr" presetSubtype="2" fill="hold" grpId="0" nodeType="withEffect">
                                      <p:stCondLst>
                                        <p:cond delay="0"/>
                                      </p:stCondLst>
                                      <p:childTnLst>
                                        <p:set>
                                          <p:cBhvr>
                                            <p:cTn id="104" dur="1" fill="hold">
                                              <p:stCondLst>
                                                <p:cond delay="0"/>
                                              </p:stCondLst>
                                            </p:cTn>
                                            <p:tgtEl>
                                              <p:spTgt spid="121"/>
                                            </p:tgtEl>
                                            <p:attrNameLst>
                                              <p:attrName>style.visibility</p:attrName>
                                            </p:attrNameLst>
                                          </p:cBhvr>
                                          <p:to>
                                            <p:strVal val="visible"/>
                                          </p:to>
                                        </p:set>
                                        <p:anim calcmode="lin" valueType="num">
                                          <p:cBhvr additive="base">
                                            <p:cTn id="105" dur="500"/>
                                            <p:tgtEl>
                                              <p:spTgt spid="121"/>
                                            </p:tgtEl>
                                            <p:attrNameLst>
                                              <p:attrName>ppt_x</p:attrName>
                                            </p:attrNameLst>
                                          </p:cBhvr>
                                          <p:tavLst>
                                            <p:tav tm="0">
                                              <p:val>
                                                <p:strVal val="#ppt_x+#ppt_w*1.125000"/>
                                              </p:val>
                                            </p:tav>
                                            <p:tav tm="100000">
                                              <p:val>
                                                <p:strVal val="#ppt_x"/>
                                              </p:val>
                                            </p:tav>
                                          </p:tavLst>
                                        </p:anim>
                                        <p:animEffect transition="in" filter="wipe(left)">
                                          <p:cBhvr>
                                            <p:cTn id="106" dur="500"/>
                                            <p:tgtEl>
                                              <p:spTgt spid="121"/>
                                            </p:tgtEl>
                                          </p:cBhvr>
                                        </p:animEffect>
                                      </p:childTnLst>
                                    </p:cTn>
                                  </p:par>
                                  <p:par>
                                    <p:cTn id="107" presetID="12" presetClass="entr" presetSubtype="2"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anim calcmode="lin" valueType="num">
                                          <p:cBhvr additive="base">
                                            <p:cTn id="109" dur="500"/>
                                            <p:tgtEl>
                                              <p:spTgt spid="150"/>
                                            </p:tgtEl>
                                            <p:attrNameLst>
                                              <p:attrName>ppt_x</p:attrName>
                                            </p:attrNameLst>
                                          </p:cBhvr>
                                          <p:tavLst>
                                            <p:tav tm="0">
                                              <p:val>
                                                <p:strVal val="#ppt_x+#ppt_w*1.125000"/>
                                              </p:val>
                                            </p:tav>
                                            <p:tav tm="100000">
                                              <p:val>
                                                <p:strVal val="#ppt_x"/>
                                              </p:val>
                                            </p:tav>
                                          </p:tavLst>
                                        </p:anim>
                                        <p:animEffect transition="in" filter="wipe(left)">
                                          <p:cBhvr>
                                            <p:cTn id="110" dur="500"/>
                                            <p:tgtEl>
                                              <p:spTgt spid="150"/>
                                            </p:tgtEl>
                                          </p:cBhvr>
                                        </p:animEffect>
                                      </p:childTnLst>
                                    </p:cTn>
                                  </p:par>
                                </p:childTnLst>
                              </p:cTn>
                            </p:par>
                            <p:par>
                              <p:cTn id="111" fill="hold">
                                <p:stCondLst>
                                  <p:cond delay="6100"/>
                                </p:stCondLst>
                                <p:childTnLst>
                                  <p:par>
                                    <p:cTn id="112" presetID="2" presetClass="entr" presetSubtype="4" fill="hold" grpId="0" nodeType="afterEffect">
                                      <p:stCondLst>
                                        <p:cond delay="0"/>
                                      </p:stCondLst>
                                      <p:childTnLst>
                                        <p:set>
                                          <p:cBhvr>
                                            <p:cTn id="113" dur="1" fill="hold">
                                              <p:stCondLst>
                                                <p:cond delay="0"/>
                                              </p:stCondLst>
                                            </p:cTn>
                                            <p:tgtEl>
                                              <p:spTgt spid="80"/>
                                            </p:tgtEl>
                                            <p:attrNameLst>
                                              <p:attrName>style.visibility</p:attrName>
                                            </p:attrNameLst>
                                          </p:cBhvr>
                                          <p:to>
                                            <p:strVal val="visible"/>
                                          </p:to>
                                        </p:set>
                                        <p:anim calcmode="lin" valueType="num">
                                          <p:cBhvr additive="base">
                                            <p:cTn id="114" dur="500" fill="hold"/>
                                            <p:tgtEl>
                                              <p:spTgt spid="80"/>
                                            </p:tgtEl>
                                            <p:attrNameLst>
                                              <p:attrName>ppt_x</p:attrName>
                                            </p:attrNameLst>
                                          </p:cBhvr>
                                          <p:tavLst>
                                            <p:tav tm="0">
                                              <p:val>
                                                <p:strVal val="#ppt_x"/>
                                              </p:val>
                                            </p:tav>
                                            <p:tav tm="100000">
                                              <p:val>
                                                <p:strVal val="#ppt_x"/>
                                              </p:val>
                                            </p:tav>
                                          </p:tavLst>
                                        </p:anim>
                                        <p:anim calcmode="lin" valueType="num">
                                          <p:cBhvr additive="base">
                                            <p:cTn id="115" dur="500" fill="hold"/>
                                            <p:tgtEl>
                                              <p:spTgt spid="80"/>
                                            </p:tgtEl>
                                            <p:attrNameLst>
                                              <p:attrName>ppt_y</p:attrName>
                                            </p:attrNameLst>
                                          </p:cBhvr>
                                          <p:tavLst>
                                            <p:tav tm="0">
                                              <p:val>
                                                <p:strVal val="1+#ppt_h/2"/>
                                              </p:val>
                                            </p:tav>
                                            <p:tav tm="100000">
                                              <p:val>
                                                <p:strVal val="#ppt_y"/>
                                              </p:val>
                                            </p:tav>
                                          </p:tavLst>
                                        </p:anim>
                                      </p:childTnLst>
                                    </p:cTn>
                                  </p:par>
                                </p:childTnLst>
                              </p:cTn>
                            </p:par>
                            <p:par>
                              <p:cTn id="116" fill="hold">
                                <p:stCondLst>
                                  <p:cond delay="6600"/>
                                </p:stCondLst>
                                <p:childTnLst>
                                  <p:par>
                                    <p:cTn id="117" presetID="12" presetClass="entr" presetSubtype="2" fill="hold" grpId="0" nodeType="afterEffect">
                                      <p:stCondLst>
                                        <p:cond delay="0"/>
                                      </p:stCondLst>
                                      <p:childTnLst>
                                        <p:set>
                                          <p:cBhvr>
                                            <p:cTn id="118" dur="1" fill="hold">
                                              <p:stCondLst>
                                                <p:cond delay="0"/>
                                              </p:stCondLst>
                                            </p:cTn>
                                            <p:tgtEl>
                                              <p:spTgt spid="112"/>
                                            </p:tgtEl>
                                            <p:attrNameLst>
                                              <p:attrName>style.visibility</p:attrName>
                                            </p:attrNameLst>
                                          </p:cBhvr>
                                          <p:to>
                                            <p:strVal val="visible"/>
                                          </p:to>
                                        </p:set>
                                        <p:anim calcmode="lin" valueType="num">
                                          <p:cBhvr additive="base">
                                            <p:cTn id="119" dur="500"/>
                                            <p:tgtEl>
                                              <p:spTgt spid="112"/>
                                            </p:tgtEl>
                                            <p:attrNameLst>
                                              <p:attrName>ppt_x</p:attrName>
                                            </p:attrNameLst>
                                          </p:cBhvr>
                                          <p:tavLst>
                                            <p:tav tm="0">
                                              <p:val>
                                                <p:strVal val="#ppt_x+#ppt_w*1.125000"/>
                                              </p:val>
                                            </p:tav>
                                            <p:tav tm="100000">
                                              <p:val>
                                                <p:strVal val="#ppt_x"/>
                                              </p:val>
                                            </p:tav>
                                          </p:tavLst>
                                        </p:anim>
                                        <p:animEffect transition="in" filter="wipe(left)">
                                          <p:cBhvr>
                                            <p:cTn id="120" dur="500"/>
                                            <p:tgtEl>
                                              <p:spTgt spid="112"/>
                                            </p:tgtEl>
                                          </p:cBhvr>
                                        </p:animEffect>
                                      </p:childTnLst>
                                    </p:cTn>
                                  </p:par>
                                  <p:par>
                                    <p:cTn id="121" presetID="12" presetClass="entr" presetSubtype="2" fill="hold" grpId="0" nodeType="withEffect">
                                      <p:stCondLst>
                                        <p:cond delay="0"/>
                                      </p:stCondLst>
                                      <p:childTnLst>
                                        <p:set>
                                          <p:cBhvr>
                                            <p:cTn id="122" dur="1" fill="hold">
                                              <p:stCondLst>
                                                <p:cond delay="0"/>
                                              </p:stCondLst>
                                            </p:cTn>
                                            <p:tgtEl>
                                              <p:spTgt spid="114"/>
                                            </p:tgtEl>
                                            <p:attrNameLst>
                                              <p:attrName>style.visibility</p:attrName>
                                            </p:attrNameLst>
                                          </p:cBhvr>
                                          <p:to>
                                            <p:strVal val="visible"/>
                                          </p:to>
                                        </p:set>
                                        <p:anim calcmode="lin" valueType="num">
                                          <p:cBhvr additive="base">
                                            <p:cTn id="123" dur="500"/>
                                            <p:tgtEl>
                                              <p:spTgt spid="114"/>
                                            </p:tgtEl>
                                            <p:attrNameLst>
                                              <p:attrName>ppt_x</p:attrName>
                                            </p:attrNameLst>
                                          </p:cBhvr>
                                          <p:tavLst>
                                            <p:tav tm="0">
                                              <p:val>
                                                <p:strVal val="#ppt_x+#ppt_w*1.125000"/>
                                              </p:val>
                                            </p:tav>
                                            <p:tav tm="100000">
                                              <p:val>
                                                <p:strVal val="#ppt_x"/>
                                              </p:val>
                                            </p:tav>
                                          </p:tavLst>
                                        </p:anim>
                                        <p:animEffect transition="in" filter="wipe(left)">
                                          <p:cBhvr>
                                            <p:cTn id="124" dur="500"/>
                                            <p:tgtEl>
                                              <p:spTgt spid="114"/>
                                            </p:tgtEl>
                                          </p:cBhvr>
                                        </p:animEffect>
                                      </p:childTnLst>
                                    </p:cTn>
                                  </p:par>
                                  <p:par>
                                    <p:cTn id="125" presetID="12" presetClass="entr" presetSubtype="2" fill="hold" nodeType="withEffect">
                                      <p:stCondLst>
                                        <p:cond delay="0"/>
                                      </p:stCondLst>
                                      <p:childTnLst>
                                        <p:set>
                                          <p:cBhvr>
                                            <p:cTn id="126" dur="1" fill="hold">
                                              <p:stCondLst>
                                                <p:cond delay="0"/>
                                              </p:stCondLst>
                                            </p:cTn>
                                            <p:tgtEl>
                                              <p:spTgt spid="151"/>
                                            </p:tgtEl>
                                            <p:attrNameLst>
                                              <p:attrName>style.visibility</p:attrName>
                                            </p:attrNameLst>
                                          </p:cBhvr>
                                          <p:to>
                                            <p:strVal val="visible"/>
                                          </p:to>
                                        </p:set>
                                        <p:anim calcmode="lin" valueType="num">
                                          <p:cBhvr additive="base">
                                            <p:cTn id="127" dur="500"/>
                                            <p:tgtEl>
                                              <p:spTgt spid="151"/>
                                            </p:tgtEl>
                                            <p:attrNameLst>
                                              <p:attrName>ppt_x</p:attrName>
                                            </p:attrNameLst>
                                          </p:cBhvr>
                                          <p:tavLst>
                                            <p:tav tm="0">
                                              <p:val>
                                                <p:strVal val="#ppt_x+#ppt_w*1.125000"/>
                                              </p:val>
                                            </p:tav>
                                            <p:tav tm="100000">
                                              <p:val>
                                                <p:strVal val="#ppt_x"/>
                                              </p:val>
                                            </p:tav>
                                          </p:tavLst>
                                        </p:anim>
                                        <p:animEffect transition="in" filter="wipe(left)">
                                          <p:cBhvr>
                                            <p:cTn id="128" dur="500"/>
                                            <p:tgtEl>
                                              <p:spTgt spid="151"/>
                                            </p:tgtEl>
                                          </p:cBhvr>
                                        </p:animEffect>
                                      </p:childTnLst>
                                    </p:cTn>
                                  </p:par>
                                </p:childTnLst>
                              </p:cTn>
                            </p:par>
                            <p:par>
                              <p:cTn id="129" fill="hold">
                                <p:stCondLst>
                                  <p:cond delay="7100"/>
                                </p:stCondLst>
                                <p:childTnLst>
                                  <p:par>
                                    <p:cTn id="130" presetID="10" presetClass="entr" presetSubtype="0" fill="hold" grpId="0"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93" grpId="0" animBg="1"/>
          <p:bldP spid="92" grpId="0" animBg="1"/>
          <p:bldP spid="80" grpId="0" animBg="1"/>
          <p:bldP spid="143" grpId="0"/>
          <p:bldP spid="145" grpId="0"/>
          <p:bldP spid="137" grpId="0"/>
          <p:bldP spid="139" grpId="0"/>
          <p:bldP spid="131" grpId="0"/>
          <p:bldP spid="133" grpId="0"/>
          <p:bldP spid="125" grpId="0"/>
          <p:bldP spid="127" grpId="0"/>
          <p:bldP spid="119" grpId="0"/>
          <p:bldP spid="121" grpId="0"/>
          <p:bldP spid="112" grpId="0"/>
          <p:bldP spid="114" grpId="0"/>
          <p:bldP spid="38"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285434"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History of SR</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364403"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pic>
        <p:nvPicPr>
          <p:cNvPr id="8" name="图片 7">
            <a:extLst>
              <a:ext uri="{FF2B5EF4-FFF2-40B4-BE49-F238E27FC236}">
                <a16:creationId xmlns:a16="http://schemas.microsoft.com/office/drawing/2014/main" id="{0073A134-750A-DB19-A4F7-E3E0890466FD}"/>
              </a:ext>
            </a:extLst>
          </p:cNvPr>
          <p:cNvPicPr>
            <a:picLocks noChangeAspect="1"/>
          </p:cNvPicPr>
          <p:nvPr/>
        </p:nvPicPr>
        <p:blipFill>
          <a:blip r:embed="rId5"/>
          <a:stretch>
            <a:fillRect/>
          </a:stretch>
        </p:blipFill>
        <p:spPr>
          <a:xfrm>
            <a:off x="31952" y="641789"/>
            <a:ext cx="4039443" cy="2272860"/>
          </a:xfrm>
          <a:prstGeom prst="rect">
            <a:avLst/>
          </a:prstGeom>
        </p:spPr>
      </p:pic>
      <p:sp>
        <p:nvSpPr>
          <p:cNvPr id="9" name="文本框 8">
            <a:extLst>
              <a:ext uri="{FF2B5EF4-FFF2-40B4-BE49-F238E27FC236}">
                <a16:creationId xmlns:a16="http://schemas.microsoft.com/office/drawing/2014/main" id="{A5ABC02C-8DF9-A3BD-40B7-E9CE964D5BEE}"/>
              </a:ext>
            </a:extLst>
          </p:cNvPr>
          <p:cNvSpPr txBox="1"/>
          <p:nvPr/>
        </p:nvSpPr>
        <p:spPr>
          <a:xfrm>
            <a:off x="4171949" y="731260"/>
            <a:ext cx="1265090" cy="369332"/>
          </a:xfrm>
          <a:prstGeom prst="rect">
            <a:avLst/>
          </a:prstGeom>
          <a:noFill/>
        </p:spPr>
        <p:txBody>
          <a:bodyPr wrap="none" rtlCol="0">
            <a:spAutoFit/>
          </a:bodyPr>
          <a:lstStyle/>
          <a:p>
            <a:r>
              <a:rPr lang="en-US" altLang="zh-CN" dirty="0"/>
              <a:t>GMM-UBM</a:t>
            </a:r>
            <a:endParaRPr lang="zh-CN" altLang="en-US" dirty="0"/>
          </a:p>
        </p:txBody>
      </p:sp>
      <p:pic>
        <p:nvPicPr>
          <p:cNvPr id="10" name="图片 9">
            <a:extLst>
              <a:ext uri="{FF2B5EF4-FFF2-40B4-BE49-F238E27FC236}">
                <a16:creationId xmlns:a16="http://schemas.microsoft.com/office/drawing/2014/main" id="{289466E2-57DD-AA03-7E1A-F319B76A37D8}"/>
              </a:ext>
            </a:extLst>
          </p:cNvPr>
          <p:cNvPicPr>
            <a:picLocks noChangeAspect="1"/>
          </p:cNvPicPr>
          <p:nvPr/>
        </p:nvPicPr>
        <p:blipFill>
          <a:blip r:embed="rId6"/>
          <a:stretch>
            <a:fillRect/>
          </a:stretch>
        </p:blipFill>
        <p:spPr>
          <a:xfrm>
            <a:off x="31952" y="2634577"/>
            <a:ext cx="1961154" cy="1646320"/>
          </a:xfrm>
          <a:prstGeom prst="rect">
            <a:avLst/>
          </a:prstGeom>
        </p:spPr>
      </p:pic>
      <p:pic>
        <p:nvPicPr>
          <p:cNvPr id="11" name="图片 10">
            <a:extLst>
              <a:ext uri="{FF2B5EF4-FFF2-40B4-BE49-F238E27FC236}">
                <a16:creationId xmlns:a16="http://schemas.microsoft.com/office/drawing/2014/main" id="{CE11CD98-86AC-3347-5684-13FDAE991735}"/>
              </a:ext>
            </a:extLst>
          </p:cNvPr>
          <p:cNvPicPr>
            <a:picLocks noChangeAspect="1"/>
          </p:cNvPicPr>
          <p:nvPr/>
        </p:nvPicPr>
        <p:blipFill>
          <a:blip r:embed="rId7"/>
          <a:stretch>
            <a:fillRect/>
          </a:stretch>
        </p:blipFill>
        <p:spPr>
          <a:xfrm>
            <a:off x="1993106" y="2638424"/>
            <a:ext cx="2143125" cy="552450"/>
          </a:xfrm>
          <a:prstGeom prst="rect">
            <a:avLst/>
          </a:prstGeom>
        </p:spPr>
      </p:pic>
      <p:sp>
        <p:nvSpPr>
          <p:cNvPr id="12" name="文本框 11">
            <a:extLst>
              <a:ext uri="{FF2B5EF4-FFF2-40B4-BE49-F238E27FC236}">
                <a16:creationId xmlns:a16="http://schemas.microsoft.com/office/drawing/2014/main" id="{F4B1C53F-BC98-E333-D27E-ADA6E086277E}"/>
              </a:ext>
            </a:extLst>
          </p:cNvPr>
          <p:cNvSpPr txBox="1"/>
          <p:nvPr/>
        </p:nvSpPr>
        <p:spPr>
          <a:xfrm>
            <a:off x="4254840" y="2729983"/>
            <a:ext cx="484300" cy="369332"/>
          </a:xfrm>
          <a:prstGeom prst="rect">
            <a:avLst/>
          </a:prstGeom>
          <a:noFill/>
        </p:spPr>
        <p:txBody>
          <a:bodyPr wrap="none" rtlCol="0">
            <a:spAutoFit/>
          </a:bodyPr>
          <a:lstStyle/>
          <a:p>
            <a:r>
              <a:rPr lang="en-US" altLang="zh-CN" dirty="0"/>
              <a:t>JFA</a:t>
            </a:r>
            <a:endParaRPr lang="zh-CN" altLang="en-US" dirty="0"/>
          </a:p>
        </p:txBody>
      </p:sp>
      <p:pic>
        <p:nvPicPr>
          <p:cNvPr id="13" name="图片 12">
            <a:extLst>
              <a:ext uri="{FF2B5EF4-FFF2-40B4-BE49-F238E27FC236}">
                <a16:creationId xmlns:a16="http://schemas.microsoft.com/office/drawing/2014/main" id="{64AB0899-C977-ACA7-2B19-FAFE092097DC}"/>
              </a:ext>
            </a:extLst>
          </p:cNvPr>
          <p:cNvPicPr>
            <a:picLocks noChangeAspect="1"/>
          </p:cNvPicPr>
          <p:nvPr/>
        </p:nvPicPr>
        <p:blipFill>
          <a:blip r:embed="rId8"/>
          <a:stretch>
            <a:fillRect/>
          </a:stretch>
        </p:blipFill>
        <p:spPr>
          <a:xfrm>
            <a:off x="31952" y="4306370"/>
            <a:ext cx="2276475" cy="809625"/>
          </a:xfrm>
          <a:prstGeom prst="rect">
            <a:avLst/>
          </a:prstGeom>
        </p:spPr>
      </p:pic>
      <p:sp>
        <p:nvSpPr>
          <p:cNvPr id="15" name="文本框 14">
            <a:extLst>
              <a:ext uri="{FF2B5EF4-FFF2-40B4-BE49-F238E27FC236}">
                <a16:creationId xmlns:a16="http://schemas.microsoft.com/office/drawing/2014/main" id="{2A011FE9-E4F2-BF0F-366E-CBB6767A2C54}"/>
              </a:ext>
            </a:extLst>
          </p:cNvPr>
          <p:cNvSpPr txBox="1"/>
          <p:nvPr/>
        </p:nvSpPr>
        <p:spPr>
          <a:xfrm>
            <a:off x="4325084" y="4598339"/>
            <a:ext cx="904735" cy="369332"/>
          </a:xfrm>
          <a:prstGeom prst="rect">
            <a:avLst/>
          </a:prstGeom>
          <a:noFill/>
        </p:spPr>
        <p:txBody>
          <a:bodyPr wrap="none" rtlCol="0">
            <a:spAutoFit/>
          </a:bodyPr>
          <a:lstStyle/>
          <a:p>
            <a:r>
              <a:rPr lang="en-US" altLang="zh-CN" dirty="0"/>
              <a:t>I-vector</a:t>
            </a:r>
            <a:endParaRPr lang="zh-CN" altLang="en-US" dirty="0"/>
          </a:p>
        </p:txBody>
      </p:sp>
      <p:pic>
        <p:nvPicPr>
          <p:cNvPr id="16" name="图片 15">
            <a:extLst>
              <a:ext uri="{FF2B5EF4-FFF2-40B4-BE49-F238E27FC236}">
                <a16:creationId xmlns:a16="http://schemas.microsoft.com/office/drawing/2014/main" id="{5E62C386-FD3A-4C9A-B7BB-DD3747D3ACDB}"/>
              </a:ext>
            </a:extLst>
          </p:cNvPr>
          <p:cNvPicPr>
            <a:picLocks noChangeAspect="1"/>
          </p:cNvPicPr>
          <p:nvPr/>
        </p:nvPicPr>
        <p:blipFill>
          <a:blip r:embed="rId9"/>
          <a:stretch>
            <a:fillRect/>
          </a:stretch>
        </p:blipFill>
        <p:spPr>
          <a:xfrm>
            <a:off x="5371199" y="624114"/>
            <a:ext cx="3740849" cy="3178201"/>
          </a:xfrm>
          <a:prstGeom prst="rect">
            <a:avLst/>
          </a:prstGeom>
        </p:spPr>
      </p:pic>
      <p:sp>
        <p:nvSpPr>
          <p:cNvPr id="17" name="文本框 16">
            <a:extLst>
              <a:ext uri="{FF2B5EF4-FFF2-40B4-BE49-F238E27FC236}">
                <a16:creationId xmlns:a16="http://schemas.microsoft.com/office/drawing/2014/main" id="{4D808956-E87C-9138-9EB6-F2EF9918EE9B}"/>
              </a:ext>
            </a:extLst>
          </p:cNvPr>
          <p:cNvSpPr txBox="1"/>
          <p:nvPr/>
        </p:nvSpPr>
        <p:spPr>
          <a:xfrm>
            <a:off x="6972300" y="4306370"/>
            <a:ext cx="967252" cy="369332"/>
          </a:xfrm>
          <a:prstGeom prst="rect">
            <a:avLst/>
          </a:prstGeom>
          <a:noFill/>
        </p:spPr>
        <p:txBody>
          <a:bodyPr wrap="none" rtlCol="0">
            <a:spAutoFit/>
          </a:bodyPr>
          <a:lstStyle/>
          <a:p>
            <a:r>
              <a:rPr lang="en-US" altLang="zh-CN" dirty="0"/>
              <a:t>X-vector</a:t>
            </a:r>
            <a:endParaRPr lang="zh-CN" altLang="en-US" dirty="0"/>
          </a:p>
        </p:txBody>
      </p:sp>
    </p:spTree>
    <p:custDataLst>
      <p:tags r:id="rId1"/>
    </p:custDataLst>
    <p:extLst>
      <p:ext uri="{BB962C8B-B14F-4D97-AF65-F5344CB8AC3E}">
        <p14:creationId xmlns:p14="http://schemas.microsoft.com/office/powerpoint/2010/main" val="6744143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250360"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ECAPA-TDNN</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335828"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pic>
        <p:nvPicPr>
          <p:cNvPr id="2" name="图片 1">
            <a:extLst>
              <a:ext uri="{FF2B5EF4-FFF2-40B4-BE49-F238E27FC236}">
                <a16:creationId xmlns:a16="http://schemas.microsoft.com/office/drawing/2014/main" id="{05AD9E51-F54C-C77A-21F9-79FB0BA8DD1E}"/>
              </a:ext>
            </a:extLst>
          </p:cNvPr>
          <p:cNvPicPr>
            <a:picLocks noChangeAspect="1"/>
          </p:cNvPicPr>
          <p:nvPr/>
        </p:nvPicPr>
        <p:blipFill>
          <a:blip r:embed="rId5"/>
          <a:stretch>
            <a:fillRect/>
          </a:stretch>
        </p:blipFill>
        <p:spPr>
          <a:xfrm>
            <a:off x="646880" y="654878"/>
            <a:ext cx="3003575" cy="4496781"/>
          </a:xfrm>
          <a:prstGeom prst="rect">
            <a:avLst/>
          </a:prstGeom>
        </p:spPr>
      </p:pic>
      <p:pic>
        <p:nvPicPr>
          <p:cNvPr id="3" name="图片 2">
            <a:extLst>
              <a:ext uri="{FF2B5EF4-FFF2-40B4-BE49-F238E27FC236}">
                <a16:creationId xmlns:a16="http://schemas.microsoft.com/office/drawing/2014/main" id="{AA760EC7-D02D-FE62-1874-4CD4654A1B7F}"/>
              </a:ext>
            </a:extLst>
          </p:cNvPr>
          <p:cNvPicPr>
            <a:picLocks noChangeAspect="1"/>
          </p:cNvPicPr>
          <p:nvPr/>
        </p:nvPicPr>
        <p:blipFill>
          <a:blip r:embed="rId6"/>
          <a:stretch>
            <a:fillRect/>
          </a:stretch>
        </p:blipFill>
        <p:spPr>
          <a:xfrm>
            <a:off x="4026694" y="624114"/>
            <a:ext cx="2790825" cy="3648075"/>
          </a:xfrm>
          <a:prstGeom prst="rect">
            <a:avLst/>
          </a:prstGeom>
        </p:spPr>
      </p:pic>
    </p:spTree>
    <p:custDataLst>
      <p:tags r:id="rId1"/>
    </p:custDataLst>
    <p:extLst>
      <p:ext uri="{BB962C8B-B14F-4D97-AF65-F5344CB8AC3E}">
        <p14:creationId xmlns:p14="http://schemas.microsoft.com/office/powerpoint/2010/main" val="7427393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pic>
        <p:nvPicPr>
          <p:cNvPr id="3" name="图片 2">
            <a:extLst>
              <a:ext uri="{FF2B5EF4-FFF2-40B4-BE49-F238E27FC236}">
                <a16:creationId xmlns:a16="http://schemas.microsoft.com/office/drawing/2014/main" id="{B8D50BAF-94DB-E649-C4D3-EB1CB57235DA}"/>
              </a:ext>
            </a:extLst>
          </p:cNvPr>
          <p:cNvPicPr>
            <a:picLocks noChangeAspect="1"/>
          </p:cNvPicPr>
          <p:nvPr/>
        </p:nvPicPr>
        <p:blipFill>
          <a:blip r:embed="rId5"/>
          <a:stretch>
            <a:fillRect/>
          </a:stretch>
        </p:blipFill>
        <p:spPr>
          <a:xfrm>
            <a:off x="324092" y="731260"/>
            <a:ext cx="5955264" cy="4272985"/>
          </a:xfrm>
          <a:prstGeom prst="rect">
            <a:avLst/>
          </a:prstGeom>
        </p:spPr>
      </p:pic>
    </p:spTree>
    <p:custDataLst>
      <p:tags r:id="rId1"/>
    </p:custDataLst>
    <p:extLst>
      <p:ext uri="{BB962C8B-B14F-4D97-AF65-F5344CB8AC3E}">
        <p14:creationId xmlns:p14="http://schemas.microsoft.com/office/powerpoint/2010/main" val="3656045794"/>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16"/>
                                            </p:tgtEl>
                                            <p:attrNameLst>
                                              <p:attrName>style.visibility</p:attrName>
                                            </p:attrNameLst>
                                          </p:cBhvr>
                                          <p:to>
                                            <p:strVal val="visible"/>
                                          </p:to>
                                        </p:set>
                                        <p:anim calcmode="lin" valueType="num">
                                          <p:cBhvr additive="base">
                                            <p:cTn id="23" dur="500"/>
                                            <p:tgtEl>
                                              <p:spTgt spid="116"/>
                                            </p:tgtEl>
                                            <p:attrNameLst>
                                              <p:attrName>ppt_x</p:attrName>
                                            </p:attrNameLst>
                                          </p:cBhvr>
                                          <p:tavLst>
                                            <p:tav tm="0">
                                              <p:val>
                                                <p:strVal val="#ppt_x-#ppt_w*1.125000"/>
                                              </p:val>
                                            </p:tav>
                                            <p:tav tm="100000">
                                              <p:val>
                                                <p:strVal val="#ppt_x"/>
                                              </p:val>
                                            </p:tav>
                                          </p:tavLst>
                                        </p:anim>
                                        <p:animEffect transition="in" filter="wipe(right)">
                                          <p:cBhvr>
                                            <p:cTn id="24" dur="500"/>
                                            <p:tgtEl>
                                              <p:spTgt spid="116"/>
                                            </p:tgtEl>
                                          </p:cBhvr>
                                        </p:animEffect>
                                      </p:childTnLst>
                                    </p:cTn>
                                  </p:par>
                                </p:childTnLst>
                              </p:cTn>
                            </p:par>
                            <p:par>
                              <p:cTn id="25" fill="hold">
                                <p:stCondLst>
                                  <p:cond delay="1100"/>
                                </p:stCondLst>
                                <p:childTnLst>
                                  <p:par>
                                    <p:cTn id="26" presetID="2" presetClass="entr" presetSubtype="4" fill="hold" grpId="0" nodeType="after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ppt_x"/>
                                              </p:val>
                                            </p:tav>
                                            <p:tav tm="100000">
                                              <p:val>
                                                <p:strVal val="#ppt_x"/>
                                              </p:val>
                                            </p:tav>
                                          </p:tavLst>
                                        </p:anim>
                                        <p:anim calcmode="lin" valueType="num">
                                          <p:cBhvr additive="base">
                                            <p:cTn id="29" dur="500" fill="hold"/>
                                            <p:tgtEl>
                                              <p:spTgt spid="63"/>
                                            </p:tgtEl>
                                            <p:attrNameLst>
                                              <p:attrName>ppt_y</p:attrName>
                                            </p:attrNameLst>
                                          </p:cBhvr>
                                          <p:tavLst>
                                            <p:tav tm="0">
                                              <p:val>
                                                <p:strVal val="1+#ppt_h/2"/>
                                              </p:val>
                                            </p:tav>
                                            <p:tav tm="100000">
                                              <p:val>
                                                <p:strVal val="#ppt_y"/>
                                              </p:val>
                                            </p:tav>
                                          </p:tavLst>
                                        </p:anim>
                                      </p:childTnLst>
                                    </p:cTn>
                                  </p:par>
                                  <p:par>
                                    <p:cTn id="30" presetID="2" presetClass="entr" presetSubtype="1"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additive="base">
                                            <p:cTn id="32" dur="500" fill="hold"/>
                                            <p:tgtEl>
                                              <p:spTgt spid="64"/>
                                            </p:tgtEl>
                                            <p:attrNameLst>
                                              <p:attrName>ppt_x</p:attrName>
                                            </p:attrNameLst>
                                          </p:cBhvr>
                                          <p:tavLst>
                                            <p:tav tm="0">
                                              <p:val>
                                                <p:strVal val="#ppt_x"/>
                                              </p:val>
                                            </p:tav>
                                            <p:tav tm="100000">
                                              <p:val>
                                                <p:strVal val="#ppt_x"/>
                                              </p:val>
                                            </p:tav>
                                          </p:tavLst>
                                        </p:anim>
                                        <p:anim calcmode="lin" valueType="num">
                                          <p:cBhvr additive="base">
                                            <p:cTn id="33" dur="500" fill="hold"/>
                                            <p:tgtEl>
                                              <p:spTgt spid="64"/>
                                            </p:tgtEl>
                                            <p:attrNameLst>
                                              <p:attrName>ppt_y</p:attrName>
                                            </p:attrNameLst>
                                          </p:cBhvr>
                                          <p:tavLst>
                                            <p:tav tm="0">
                                              <p:val>
                                                <p:strVal val="0-#ppt_h/2"/>
                                              </p:val>
                                            </p:tav>
                                            <p:tav tm="100000">
                                              <p:val>
                                                <p:strVal val="#ppt_y"/>
                                              </p:val>
                                            </p:tav>
                                          </p:tavLst>
                                        </p:anim>
                                      </p:childTnLst>
                                    </p:cTn>
                                  </p:par>
                                </p:childTnLst>
                              </p:cTn>
                            </p:par>
                            <p:par>
                              <p:cTn id="34" fill="hold">
                                <p:stCondLst>
                                  <p:cond delay="1600"/>
                                </p:stCondLst>
                                <p:childTnLst>
                                  <p:par>
                                    <p:cTn id="35" presetID="16" presetClass="entr" presetSubtype="21"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2100"/>
                                </p:stCondLst>
                                <p:childTnLst>
                                  <p:par>
                                    <p:cTn id="39" presetID="26" presetClass="emph" presetSubtype="0" repeatCount="15000" fill="hold" nodeType="afterEffect">
                                      <p:stCondLst>
                                        <p:cond delay="0"/>
                                      </p:stCondLst>
                                      <p:childTnLst>
                                        <p:animEffect transition="out" filter="fade">
                                          <p:cBhvr>
                                            <p:cTn id="40" dur="100" tmFilter="0, 0; .2, .5; .8, .5; 1, 0"/>
                                            <p:tgtEl>
                                              <p:spTgt spid="4"/>
                                            </p:tgtEl>
                                          </p:cBhvr>
                                        </p:animEffect>
                                        <p:animScale>
                                          <p:cBhvr>
                                            <p:cTn id="41" dur="50" autoRev="1" fill="hold"/>
                                            <p:tgtEl>
                                              <p:spTgt spid="4"/>
                                            </p:tgtEl>
                                          </p:cBhvr>
                                          <p:by x="105000" y="105000"/>
                                        </p:animScale>
                                      </p:childTnLst>
                                    </p:cTn>
                                  </p:par>
                                  <p:par>
                                    <p:cTn id="42" presetID="12" presetClass="entr" presetSubtype="2"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1000"/>
                                            <p:tgtEl>
                                              <p:spTgt spid="26"/>
                                            </p:tgtEl>
                                            <p:attrNameLst>
                                              <p:attrName>ppt_x</p:attrName>
                                            </p:attrNameLst>
                                          </p:cBhvr>
                                          <p:tavLst>
                                            <p:tav tm="0">
                                              <p:val>
                                                <p:strVal val="#ppt_x+#ppt_w*1.125000"/>
                                              </p:val>
                                            </p:tav>
                                            <p:tav tm="100000">
                                              <p:val>
                                                <p:strVal val="#ppt_x"/>
                                              </p:val>
                                            </p:tav>
                                          </p:tavLst>
                                        </p:anim>
                                        <p:animEffect transition="in" filter="wipe(left)">
                                          <p:cBhvr>
                                            <p:cTn id="45" dur="1000"/>
                                            <p:tgtEl>
                                              <p:spTgt spid="26"/>
                                            </p:tgtEl>
                                          </p:cBhvr>
                                        </p:animEffect>
                                      </p:childTnLst>
                                    </p:cTn>
                                  </p:par>
                                  <p:par>
                                    <p:cTn id="46" presetID="12" presetClass="entr" presetSubtype="2"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1000"/>
                                            <p:tgtEl>
                                              <p:spTgt spid="27"/>
                                            </p:tgtEl>
                                            <p:attrNameLst>
                                              <p:attrName>ppt_x</p:attrName>
                                            </p:attrNameLst>
                                          </p:cBhvr>
                                          <p:tavLst>
                                            <p:tav tm="0">
                                              <p:val>
                                                <p:strVal val="#ppt_x+#ppt_w*1.125000"/>
                                              </p:val>
                                            </p:tav>
                                            <p:tav tm="100000">
                                              <p:val>
                                                <p:strVal val="#ppt_x"/>
                                              </p:val>
                                            </p:tav>
                                          </p:tavLst>
                                        </p:anim>
                                        <p:animEffect transition="in" filter="wipe(left)">
                                          <p:cBhvr>
                                            <p:cTn id="49" dur="1000"/>
                                            <p:tgtEl>
                                              <p:spTgt spid="27"/>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1000"/>
                                            <p:tgtEl>
                                              <p:spTgt spid="43"/>
                                            </p:tgtEl>
                                            <p:attrNameLst>
                                              <p:attrName>ppt_x</p:attrName>
                                            </p:attrNameLst>
                                          </p:cBhvr>
                                          <p:tavLst>
                                            <p:tav tm="0">
                                              <p:val>
                                                <p:strVal val="#ppt_x-#ppt_w*1.125000"/>
                                              </p:val>
                                            </p:tav>
                                            <p:tav tm="100000">
                                              <p:val>
                                                <p:strVal val="#ppt_x"/>
                                              </p:val>
                                            </p:tav>
                                          </p:tavLst>
                                        </p:anim>
                                        <p:animEffect transition="in" filter="wipe(right)">
                                          <p:cBhvr>
                                            <p:cTn id="53" dur="1000"/>
                                            <p:tgtEl>
                                              <p:spTgt spid="43"/>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 calcmode="lin" valueType="num">
                                          <p:cBhvr additive="base">
                                            <p:cTn id="56" dur="1000"/>
                                            <p:tgtEl>
                                              <p:spTgt spid="55"/>
                                            </p:tgtEl>
                                            <p:attrNameLst>
                                              <p:attrName>ppt_x</p:attrName>
                                            </p:attrNameLst>
                                          </p:cBhvr>
                                          <p:tavLst>
                                            <p:tav tm="0">
                                              <p:val>
                                                <p:strVal val="#ppt_x-#ppt_w*1.125000"/>
                                              </p:val>
                                            </p:tav>
                                            <p:tav tm="100000">
                                              <p:val>
                                                <p:strVal val="#ppt_x"/>
                                              </p:val>
                                            </p:tav>
                                          </p:tavLst>
                                        </p:anim>
                                        <p:animEffect transition="in" filter="wipe(right)">
                                          <p:cBhvr>
                                            <p:cTn id="57" dur="1000"/>
                                            <p:tgtEl>
                                              <p:spTgt spid="55"/>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additive="base">
                                            <p:cTn id="60" dur="1000"/>
                                            <p:tgtEl>
                                              <p:spTgt spid="44"/>
                                            </p:tgtEl>
                                            <p:attrNameLst>
                                              <p:attrName>ppt_x</p:attrName>
                                            </p:attrNameLst>
                                          </p:cBhvr>
                                          <p:tavLst>
                                            <p:tav tm="0">
                                              <p:val>
                                                <p:strVal val="#ppt_x-#ppt_w*1.125000"/>
                                              </p:val>
                                            </p:tav>
                                            <p:tav tm="100000">
                                              <p:val>
                                                <p:strVal val="#ppt_x"/>
                                              </p:val>
                                            </p:tav>
                                          </p:tavLst>
                                        </p:anim>
                                        <p:animEffect transition="in" filter="wipe(right)">
                                          <p:cBhvr>
                                            <p:cTn id="61" dur="1000"/>
                                            <p:tgtEl>
                                              <p:spTgt spid="44"/>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1000"/>
                                            <p:tgtEl>
                                              <p:spTgt spid="42"/>
                                            </p:tgtEl>
                                            <p:attrNameLst>
                                              <p:attrName>ppt_x</p:attrName>
                                            </p:attrNameLst>
                                          </p:cBhvr>
                                          <p:tavLst>
                                            <p:tav tm="0">
                                              <p:val>
                                                <p:strVal val="#ppt_x-#ppt_w*1.125000"/>
                                              </p:val>
                                            </p:tav>
                                            <p:tav tm="100000">
                                              <p:val>
                                                <p:strVal val="#ppt_x"/>
                                              </p:val>
                                            </p:tav>
                                          </p:tavLst>
                                        </p:anim>
                                        <p:animEffect transition="in" filter="wipe(right)">
                                          <p:cBhvr>
                                            <p:cTn id="65" dur="1000"/>
                                            <p:tgtEl>
                                              <p:spTgt spid="42"/>
                                            </p:tgtEl>
                                          </p:cBhvr>
                                        </p:animEffect>
                                      </p:childTnLst>
                                    </p:cTn>
                                  </p:par>
                                </p:childTnLst>
                              </p:cTn>
                            </p:par>
                            <p:par>
                              <p:cTn id="66" fill="hold">
                                <p:stCondLst>
                                  <p:cond delay="3600"/>
                                </p:stCondLst>
                                <p:childTnLst>
                                  <p:par>
                                    <p:cTn id="67" presetID="10"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116" grpId="0"/>
          <p:bldP spid="26" grpId="0"/>
          <p:bldP spid="27" grpId="0"/>
          <p:bldP spid="42" grpId="0"/>
          <p:bldP spid="43" grpId="0"/>
          <p:bldP spid="44" grpId="0"/>
          <p:bldP spid="55" grpId="0"/>
          <p:bldP spid="63" grpId="0" animBg="1"/>
          <p:bldP spid="2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4828355" y="2162071"/>
            <a:ext cx="2127505" cy="400110"/>
          </a:xfrm>
          <a:prstGeom prst="rect">
            <a:avLst/>
          </a:prstGeom>
          <a:noFill/>
        </p:spPr>
        <p:txBody>
          <a:bodyPr wrap="none" rtlCol="0">
            <a:spAutoFit/>
          </a:bodyPr>
          <a:lstStyle/>
          <a:p>
            <a:r>
              <a:rPr lang="en-US" altLang="zh-CN" sz="2000" spc="300" dirty="0" err="1">
                <a:latin typeface="方正兰亭细黑_GBK" pitchFamily="2" charset="-122"/>
                <a:ea typeface="方正兰亭细黑_GBK" pitchFamily="2" charset="-122"/>
              </a:rPr>
              <a:t>Speechbrain</a:t>
            </a:r>
            <a:endParaRPr lang="zh-CN" altLang="en-US" sz="2000" spc="300" dirty="0">
              <a:latin typeface="方正兰亭细黑_GBK" pitchFamily="2" charset="-122"/>
              <a:ea typeface="方正兰亭细黑_GBK" pitchFamily="2" charset="-122"/>
            </a:endParaRPr>
          </a:p>
        </p:txBody>
      </p:sp>
      <p:grpSp>
        <p:nvGrpSpPr>
          <p:cNvPr id="6" name="组合 5"/>
          <p:cNvGrpSpPr/>
          <p:nvPr/>
        </p:nvGrpSpPr>
        <p:grpSpPr>
          <a:xfrm>
            <a:off x="2980431" y="1940247"/>
            <a:ext cx="1301106" cy="1301106"/>
            <a:chOff x="2683251" y="1980687"/>
            <a:chExt cx="1301106" cy="1301106"/>
          </a:xfrm>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solidFill>
              <a:schemeClr val="tx1">
                <a:lumMod val="95000"/>
                <a:lumOff val="5000"/>
              </a:scheme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2</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25212713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127505" cy="400110"/>
          </a:xfrm>
          <a:prstGeom prst="rect">
            <a:avLst/>
          </a:prstGeom>
          <a:noFill/>
        </p:spPr>
        <p:txBody>
          <a:bodyPr wrap="none" rtlCol="0">
            <a:spAutoFit/>
          </a:bodyPr>
          <a:lstStyle/>
          <a:p>
            <a:r>
              <a:rPr lang="en-US" altLang="zh-CN" sz="2000" spc="300" dirty="0" err="1">
                <a:latin typeface="方正兰亭细黑_GBK" pitchFamily="2" charset="-122"/>
                <a:ea typeface="方正兰亭细黑_GBK" pitchFamily="2" charset="-122"/>
              </a:rPr>
              <a:t>Speechbrain</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164378" y="30208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6350" y="950663"/>
            <a:ext cx="7842393" cy="954107"/>
          </a:xfrm>
          <a:prstGeom prst="rect">
            <a:avLst/>
          </a:prstGeom>
          <a:noFill/>
        </p:spPr>
        <p:txBody>
          <a:bodyPr wrap="square" rtlCol="0">
            <a:spAutoFit/>
          </a:bodyPr>
          <a:lstStyle/>
          <a:p>
            <a:r>
              <a:rPr lang="en-US" altLang="zh-CN" sz="1400" dirty="0" err="1">
                <a:latin typeface="方正兰亭细黑_GBK_M" pitchFamily="2" charset="2"/>
                <a:ea typeface="方正兰亭细黑_GBK_M" pitchFamily="2" charset="2"/>
                <a:cs typeface="方正兰亭细黑_GBK_M" pitchFamily="2" charset="2"/>
              </a:rPr>
              <a:t>Speechbrain</a:t>
            </a:r>
            <a:r>
              <a:rPr lang="en-US" altLang="zh-CN" sz="1400" dirty="0">
                <a:latin typeface="方正兰亭细黑_GBK_M" pitchFamily="2" charset="2"/>
                <a:ea typeface="方正兰亭细黑_GBK_M" pitchFamily="2" charset="2"/>
                <a:cs typeface="方正兰亭细黑_GBK_M" pitchFamily="2" charset="2"/>
              </a:rPr>
              <a:t> is a </a:t>
            </a:r>
            <a:r>
              <a:rPr lang="en-US" altLang="zh-CN" sz="1400" dirty="0" err="1">
                <a:latin typeface="方正兰亭细黑_GBK_M" pitchFamily="2" charset="2"/>
                <a:ea typeface="方正兰亭细黑_GBK_M" pitchFamily="2" charset="2"/>
                <a:cs typeface="方正兰亭细黑_GBK_M" pitchFamily="2" charset="2"/>
              </a:rPr>
              <a:t>pytorch</a:t>
            </a:r>
            <a:r>
              <a:rPr lang="en-US" altLang="zh-CN" sz="1400" dirty="0">
                <a:latin typeface="方正兰亭细黑_GBK_M" pitchFamily="2" charset="2"/>
                <a:ea typeface="方正兰亭细黑_GBK_M" pitchFamily="2" charset="2"/>
                <a:cs typeface="方正兰亭细黑_GBK_M" pitchFamily="2" charset="2"/>
              </a:rPr>
              <a:t>-based speech toolkit. Its ambitions are also great. It is positioned as a speech toolkit that integrates all functions. It involves various speech technologies, such as speech recognition system, speaker recognition system, speech enhancement system, multi-microphone signal processing system and so on.</a:t>
            </a:r>
          </a:p>
        </p:txBody>
      </p:sp>
      <p:sp>
        <p:nvSpPr>
          <p:cNvPr id="22" name="TextBox 21"/>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pic>
        <p:nvPicPr>
          <p:cNvPr id="2" name="图片 1">
            <a:extLst>
              <a:ext uri="{FF2B5EF4-FFF2-40B4-BE49-F238E27FC236}">
                <a16:creationId xmlns:a16="http://schemas.microsoft.com/office/drawing/2014/main" id="{022D63F6-0738-C687-3473-3871D33567DB}"/>
              </a:ext>
            </a:extLst>
          </p:cNvPr>
          <p:cNvPicPr>
            <a:picLocks noChangeAspect="1"/>
          </p:cNvPicPr>
          <p:nvPr/>
        </p:nvPicPr>
        <p:blipFill>
          <a:blip r:embed="rId5"/>
          <a:stretch>
            <a:fillRect/>
          </a:stretch>
        </p:blipFill>
        <p:spPr>
          <a:xfrm>
            <a:off x="150019" y="1992109"/>
            <a:ext cx="8993981" cy="3064051"/>
          </a:xfrm>
          <a:prstGeom prst="rect">
            <a:avLst/>
          </a:prstGeom>
        </p:spPr>
      </p:pic>
    </p:spTree>
    <p:custDataLst>
      <p:tags r:id="rId1"/>
    </p:custDataLst>
    <p:extLst>
      <p:ext uri="{BB962C8B-B14F-4D97-AF65-F5344CB8AC3E}">
        <p14:creationId xmlns:p14="http://schemas.microsoft.com/office/powerpoint/2010/main" val="38014839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strips(upRight)">
                                      <p:cBhvr>
                                        <p:cTn id="24" dur="500"/>
                                        <p:tgtEl>
                                          <p:spTgt spid="24"/>
                                        </p:tgtEl>
                                      </p:cBhvr>
                                    </p:animEffect>
                                  </p:childTnLst>
                                </p:cTn>
                              </p:par>
                            </p:childTnLst>
                          </p:cTn>
                        </p:par>
                        <p:par>
                          <p:cTn id="25" fill="hold">
                            <p:stCondLst>
                              <p:cond delay="16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24" grpId="0"/>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16.xml><?xml version="1.0" encoding="utf-8"?>
<p:tagLst xmlns:a="http://schemas.openxmlformats.org/drawingml/2006/main" xmlns:r="http://schemas.openxmlformats.org/officeDocument/2006/relationships" xmlns:p="http://schemas.openxmlformats.org/presentationml/2006/main">
  <p:tag name="SELECTED" val="True"/>
</p:tagLst>
</file>

<file path=ppt/tags/tag17.xml><?xml version="1.0" encoding="utf-8"?>
<p:tagLst xmlns:a="http://schemas.openxmlformats.org/drawingml/2006/main" xmlns:r="http://schemas.openxmlformats.org/officeDocument/2006/relationships" xmlns:p="http://schemas.openxmlformats.org/presentationml/2006/main">
  <p:tag name="SELECTED" val="True"/>
</p:tagLst>
</file>

<file path=ppt/tags/tag18.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2321</TotalTime>
  <Words>380</Words>
  <Application>Microsoft Office PowerPoint</Application>
  <PresentationFormat>全屏显示(16:9)</PresentationFormat>
  <Paragraphs>102</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Earth</vt:lpstr>
      <vt:lpstr>Watford DB</vt:lpstr>
      <vt:lpstr>方正兰亭细黑_GBK</vt:lpstr>
      <vt:lpstr>方正兰亭细黑_GBK_M</vt:lpstr>
      <vt:lpstr>张海山锐线体简</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lastModifiedBy>Mei Zhengkun</cp:lastModifiedBy>
  <cp:revision>51</cp:revision>
  <dcterms:created xsi:type="dcterms:W3CDTF">2015-01-22T11:01:02Z</dcterms:created>
  <dcterms:modified xsi:type="dcterms:W3CDTF">2023-03-31T20:00:23Z</dcterms:modified>
</cp:coreProperties>
</file>