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67" r:id="rId5"/>
    <p:sldId id="259" r:id="rId6"/>
    <p:sldId id="260" r:id="rId7"/>
    <p:sldId id="261" r:id="rId8"/>
    <p:sldId id="262" r:id="rId9"/>
    <p:sldId id="263" r:id="rId10"/>
    <p:sldId id="269" r:id="rId11"/>
    <p:sldId id="268"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CA11D1-8AFD-B322-8260-1F156F26BCF8}" name="Icarus Ye" initials="IY" userId="S::zhengmao.ye@du.edu::e0742149-9d7b-4d2b-9ac6-ae8aeea230b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C731E-8BD4-8D67-F605-217A05E7EB7C}" v="241" dt="2022-03-15T01:27:20.766"/>
    <p1510:client id="{1E259DA3-5EBB-74A9-D52B-A01E9CDE1DF4}" v="1337" dt="2022-03-13T23:59:44.260"/>
    <p1510:client id="{348D2A86-B53A-774E-4E70-0370988FDBD8}" v="14" dt="2022-03-15T03:31:57.757"/>
    <p1510:client id="{D3A7A8A3-7646-B689-C0B6-273B12C15C15}" v="18" dt="2022-03-14T00:14:30.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F793BD-1CB1-413F-8FB8-1A7D1252D506}"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ADFF96-9CF2-4EC2-8DB9-95AC1F0D0530}">
      <dgm:prSet/>
      <dgm:spPr/>
      <dgm:t>
        <a:bodyPr/>
        <a:lstStyle/>
        <a:p>
          <a:pPr>
            <a:defRPr b="1"/>
          </a:pPr>
          <a:r>
            <a:rPr lang="en-US"/>
            <a:t>What are Cocktail Café's best-selling menu items and what quantity of supplies are needed?</a:t>
          </a:r>
        </a:p>
      </dgm:t>
    </dgm:pt>
    <dgm:pt modelId="{5A24D33E-A36E-444A-849D-36F00FF426FC}" type="parTrans" cxnId="{32D7DE25-ED37-42CA-9619-440CD965DA7A}">
      <dgm:prSet/>
      <dgm:spPr/>
      <dgm:t>
        <a:bodyPr/>
        <a:lstStyle/>
        <a:p>
          <a:endParaRPr lang="en-US"/>
        </a:p>
      </dgm:t>
    </dgm:pt>
    <dgm:pt modelId="{674337DC-89BB-407E-94D4-C97D22A06A61}" type="sibTrans" cxnId="{32D7DE25-ED37-42CA-9619-440CD965DA7A}">
      <dgm:prSet/>
      <dgm:spPr/>
      <dgm:t>
        <a:bodyPr/>
        <a:lstStyle/>
        <a:p>
          <a:endParaRPr lang="en-US"/>
        </a:p>
      </dgm:t>
    </dgm:pt>
    <dgm:pt modelId="{D541FB76-E7EC-432A-9913-8DD8B0DE03E9}">
      <dgm:prSet/>
      <dgm:spPr/>
      <dgm:t>
        <a:bodyPr/>
        <a:lstStyle/>
        <a:p>
          <a:r>
            <a:rPr lang="en-US"/>
            <a:t>Maximize profits</a:t>
          </a:r>
        </a:p>
      </dgm:t>
    </dgm:pt>
    <dgm:pt modelId="{1AF19105-E1BC-429C-BF76-B047512CF053}" type="parTrans" cxnId="{F8BB7995-35D4-4D6B-8881-31A7D4EA2E50}">
      <dgm:prSet/>
      <dgm:spPr/>
      <dgm:t>
        <a:bodyPr/>
        <a:lstStyle/>
        <a:p>
          <a:endParaRPr lang="en-US"/>
        </a:p>
      </dgm:t>
    </dgm:pt>
    <dgm:pt modelId="{BF60EEB1-18B6-4487-B91A-6F34B64A88C8}" type="sibTrans" cxnId="{F8BB7995-35D4-4D6B-8881-31A7D4EA2E50}">
      <dgm:prSet/>
      <dgm:spPr/>
      <dgm:t>
        <a:bodyPr/>
        <a:lstStyle/>
        <a:p>
          <a:endParaRPr lang="en-US"/>
        </a:p>
      </dgm:t>
    </dgm:pt>
    <dgm:pt modelId="{341438A0-90BB-4A3C-9868-F1FCA93BD41B}">
      <dgm:prSet/>
      <dgm:spPr/>
      <dgm:t>
        <a:bodyPr/>
        <a:lstStyle/>
        <a:p>
          <a:r>
            <a:rPr lang="en-US"/>
            <a:t>Increase efficiencies </a:t>
          </a:r>
        </a:p>
      </dgm:t>
    </dgm:pt>
    <dgm:pt modelId="{C26E6654-FEE3-4A95-88E1-0C35345433D4}" type="parTrans" cxnId="{F4FE25D0-0020-4CE2-9256-9816F0006DCA}">
      <dgm:prSet/>
      <dgm:spPr/>
      <dgm:t>
        <a:bodyPr/>
        <a:lstStyle/>
        <a:p>
          <a:endParaRPr lang="en-US"/>
        </a:p>
      </dgm:t>
    </dgm:pt>
    <dgm:pt modelId="{F484D426-5233-4DAF-99B2-B6A952639DB3}" type="sibTrans" cxnId="{F4FE25D0-0020-4CE2-9256-9816F0006DCA}">
      <dgm:prSet/>
      <dgm:spPr/>
      <dgm:t>
        <a:bodyPr/>
        <a:lstStyle/>
        <a:p>
          <a:endParaRPr lang="en-US"/>
        </a:p>
      </dgm:t>
    </dgm:pt>
    <dgm:pt modelId="{CFE03D96-45A5-4185-8BFF-A0D94CF84859}">
      <dgm:prSet/>
      <dgm:spPr/>
      <dgm:t>
        <a:bodyPr/>
        <a:lstStyle/>
        <a:p>
          <a:r>
            <a:rPr lang="en-US"/>
            <a:t>Support demand </a:t>
          </a:r>
        </a:p>
      </dgm:t>
    </dgm:pt>
    <dgm:pt modelId="{DBB3E49B-43B3-47EA-BF26-47188FFDF975}" type="parTrans" cxnId="{A7E2AE5A-988B-4886-8916-258D47E5ABC2}">
      <dgm:prSet/>
      <dgm:spPr/>
      <dgm:t>
        <a:bodyPr/>
        <a:lstStyle/>
        <a:p>
          <a:endParaRPr lang="en-US"/>
        </a:p>
      </dgm:t>
    </dgm:pt>
    <dgm:pt modelId="{EC132489-D6B9-4367-B56A-899DB39F3939}" type="sibTrans" cxnId="{A7E2AE5A-988B-4886-8916-258D47E5ABC2}">
      <dgm:prSet/>
      <dgm:spPr/>
      <dgm:t>
        <a:bodyPr/>
        <a:lstStyle/>
        <a:p>
          <a:endParaRPr lang="en-US"/>
        </a:p>
      </dgm:t>
    </dgm:pt>
    <dgm:pt modelId="{0E73E3A7-F1BA-4915-94E7-007CA691B419}">
      <dgm:prSet/>
      <dgm:spPr/>
      <dgm:t>
        <a:bodyPr/>
        <a:lstStyle/>
        <a:p>
          <a:pPr>
            <a:defRPr b="1"/>
          </a:pPr>
          <a:r>
            <a:rPr lang="en-US"/>
            <a:t>Which are the busiest stores and is staffing optimal?</a:t>
          </a:r>
        </a:p>
      </dgm:t>
    </dgm:pt>
    <dgm:pt modelId="{6E116DE6-41B6-4588-9754-9D4218BCC8AF}" type="parTrans" cxnId="{C76FE4E6-2776-4F7D-BDA7-82AFF8002038}">
      <dgm:prSet/>
      <dgm:spPr/>
      <dgm:t>
        <a:bodyPr/>
        <a:lstStyle/>
        <a:p>
          <a:endParaRPr lang="en-US"/>
        </a:p>
      </dgm:t>
    </dgm:pt>
    <dgm:pt modelId="{8E46F3DA-58A0-4147-9BDF-68951E04649D}" type="sibTrans" cxnId="{C76FE4E6-2776-4F7D-BDA7-82AFF8002038}">
      <dgm:prSet/>
      <dgm:spPr/>
      <dgm:t>
        <a:bodyPr/>
        <a:lstStyle/>
        <a:p>
          <a:endParaRPr lang="en-US"/>
        </a:p>
      </dgm:t>
    </dgm:pt>
    <dgm:pt modelId="{718C436B-8996-4CF6-B78C-48647F6B191A}">
      <dgm:prSet/>
      <dgm:spPr/>
      <dgm:t>
        <a:bodyPr/>
        <a:lstStyle/>
        <a:p>
          <a:r>
            <a:rPr lang="en-US"/>
            <a:t>Do any adjustments need to be made to support peak-hours?</a:t>
          </a:r>
        </a:p>
      </dgm:t>
    </dgm:pt>
    <dgm:pt modelId="{F46E2060-E71D-4089-AEBC-37F293664124}" type="parTrans" cxnId="{2EC3788E-A7A3-4244-A287-4DF3DDB45B7B}">
      <dgm:prSet/>
      <dgm:spPr/>
      <dgm:t>
        <a:bodyPr/>
        <a:lstStyle/>
        <a:p>
          <a:endParaRPr lang="en-US"/>
        </a:p>
      </dgm:t>
    </dgm:pt>
    <dgm:pt modelId="{5B9B12EF-DDF0-4BF1-AA69-DF300A22F80D}" type="sibTrans" cxnId="{2EC3788E-A7A3-4244-A287-4DF3DDB45B7B}">
      <dgm:prSet/>
      <dgm:spPr/>
      <dgm:t>
        <a:bodyPr/>
        <a:lstStyle/>
        <a:p>
          <a:endParaRPr lang="en-US"/>
        </a:p>
      </dgm:t>
    </dgm:pt>
    <dgm:pt modelId="{558ABF7F-5611-41FA-94E1-84989C849E3D}">
      <dgm:prSet/>
      <dgm:spPr/>
      <dgm:t>
        <a:bodyPr/>
        <a:lstStyle/>
        <a:p>
          <a:r>
            <a:rPr lang="en-US"/>
            <a:t>Are stores maximizing hours and labor efficiently?</a:t>
          </a:r>
        </a:p>
      </dgm:t>
    </dgm:pt>
    <dgm:pt modelId="{5D218081-9B88-4A1A-AFAC-25738E174AEB}" type="parTrans" cxnId="{73880D6B-B5AA-4AA7-B416-5E1E9C73D573}">
      <dgm:prSet/>
      <dgm:spPr/>
      <dgm:t>
        <a:bodyPr/>
        <a:lstStyle/>
        <a:p>
          <a:endParaRPr lang="en-US"/>
        </a:p>
      </dgm:t>
    </dgm:pt>
    <dgm:pt modelId="{0E61BFFF-C166-441F-B847-B156A0A255FA}" type="sibTrans" cxnId="{73880D6B-B5AA-4AA7-B416-5E1E9C73D573}">
      <dgm:prSet/>
      <dgm:spPr/>
      <dgm:t>
        <a:bodyPr/>
        <a:lstStyle/>
        <a:p>
          <a:endParaRPr lang="en-US"/>
        </a:p>
      </dgm:t>
    </dgm:pt>
    <dgm:pt modelId="{AF52691B-7BEF-4B99-91B8-532D01636E00}">
      <dgm:prSet/>
      <dgm:spPr/>
      <dgm:t>
        <a:bodyPr/>
        <a:lstStyle/>
        <a:p>
          <a:pPr rtl="0">
            <a:defRPr b="1"/>
          </a:pPr>
          <a:r>
            <a:rPr lang="en-US"/>
            <a:t>Which menu items require the highest cost of supplies and could be removed from the menu?</a:t>
          </a:r>
          <a:r>
            <a:rPr lang="en-US">
              <a:latin typeface="Avenir Next LT Pro"/>
            </a:rPr>
            <a:t> Would a membership program increase visit per customer?</a:t>
          </a:r>
          <a:endParaRPr lang="en-US"/>
        </a:p>
      </dgm:t>
    </dgm:pt>
    <dgm:pt modelId="{F7D621BA-3160-4886-A754-177895F77C23}" type="parTrans" cxnId="{D09D2FAA-9B90-40AF-8A75-13EB6385C317}">
      <dgm:prSet/>
      <dgm:spPr/>
      <dgm:t>
        <a:bodyPr/>
        <a:lstStyle/>
        <a:p>
          <a:endParaRPr lang="en-US"/>
        </a:p>
      </dgm:t>
    </dgm:pt>
    <dgm:pt modelId="{4BC1DD1B-30C0-40A2-8C7C-9E1CC9A6D472}" type="sibTrans" cxnId="{D09D2FAA-9B90-40AF-8A75-13EB6385C317}">
      <dgm:prSet/>
      <dgm:spPr/>
      <dgm:t>
        <a:bodyPr/>
        <a:lstStyle/>
        <a:p>
          <a:endParaRPr lang="en-US"/>
        </a:p>
      </dgm:t>
    </dgm:pt>
    <dgm:pt modelId="{4A28A4BD-BE03-4B69-B03F-C548E7C9A073}">
      <dgm:prSet/>
      <dgm:spPr/>
      <dgm:t>
        <a:bodyPr/>
        <a:lstStyle/>
        <a:p>
          <a:r>
            <a:rPr lang="en-US"/>
            <a:t>Are any pricy drinks not performing well and can be removed?</a:t>
          </a:r>
        </a:p>
      </dgm:t>
    </dgm:pt>
    <dgm:pt modelId="{AAEEEA60-8976-47F4-9E80-F9B71743CEEF}" type="parTrans" cxnId="{AE65A948-83C0-444D-BB58-BB1AB97FF83F}">
      <dgm:prSet/>
      <dgm:spPr/>
      <dgm:t>
        <a:bodyPr/>
        <a:lstStyle/>
        <a:p>
          <a:endParaRPr lang="en-US"/>
        </a:p>
      </dgm:t>
    </dgm:pt>
    <dgm:pt modelId="{F779589D-2C08-4D9C-9689-D5D39F6704D8}" type="sibTrans" cxnId="{AE65A948-83C0-444D-BB58-BB1AB97FF83F}">
      <dgm:prSet/>
      <dgm:spPr/>
      <dgm:t>
        <a:bodyPr/>
        <a:lstStyle/>
        <a:p>
          <a:endParaRPr lang="en-US"/>
        </a:p>
      </dgm:t>
    </dgm:pt>
    <dgm:pt modelId="{390C729B-73B8-425D-9597-98A5158EC3EB}">
      <dgm:prSet/>
      <dgm:spPr/>
      <dgm:t>
        <a:bodyPr/>
        <a:lstStyle/>
        <a:p>
          <a:r>
            <a:rPr lang="en-US"/>
            <a:t>Maximize profits on strong performing items</a:t>
          </a:r>
        </a:p>
      </dgm:t>
    </dgm:pt>
    <dgm:pt modelId="{5D43F78B-0C6F-4945-9AB1-8E0B19934CCC}" type="parTrans" cxnId="{7EFDAB15-0134-433D-B20E-586D3A1E8924}">
      <dgm:prSet/>
      <dgm:spPr/>
      <dgm:t>
        <a:bodyPr/>
        <a:lstStyle/>
        <a:p>
          <a:endParaRPr lang="en-US"/>
        </a:p>
      </dgm:t>
    </dgm:pt>
    <dgm:pt modelId="{6E8CFCBA-2C13-45B5-9567-5D019AB9932D}" type="sibTrans" cxnId="{7EFDAB15-0134-433D-B20E-586D3A1E8924}">
      <dgm:prSet/>
      <dgm:spPr/>
      <dgm:t>
        <a:bodyPr/>
        <a:lstStyle/>
        <a:p>
          <a:endParaRPr lang="en-US"/>
        </a:p>
      </dgm:t>
    </dgm:pt>
    <dgm:pt modelId="{639DF19F-5D68-4F2C-B420-2A0018784339}" type="pres">
      <dgm:prSet presAssocID="{6BF793BD-1CB1-413F-8FB8-1A7D1252D506}" presName="root" presStyleCnt="0">
        <dgm:presLayoutVars>
          <dgm:dir/>
          <dgm:resizeHandles val="exact"/>
        </dgm:presLayoutVars>
      </dgm:prSet>
      <dgm:spPr/>
    </dgm:pt>
    <dgm:pt modelId="{252AD96E-A88C-4782-BE76-C1B979D84435}" type="pres">
      <dgm:prSet presAssocID="{13ADFF96-9CF2-4EC2-8DB9-95AC1F0D0530}" presName="compNode" presStyleCnt="0"/>
      <dgm:spPr/>
    </dgm:pt>
    <dgm:pt modelId="{4B7350BE-FF0A-4679-8F91-9C89A7160931}" type="pres">
      <dgm:prSet presAssocID="{13ADFF96-9CF2-4EC2-8DB9-95AC1F0D053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mpagne Glasses"/>
        </a:ext>
      </dgm:extLst>
    </dgm:pt>
    <dgm:pt modelId="{C3FA1BEA-51DC-451D-BC54-0FC72ABDF865}" type="pres">
      <dgm:prSet presAssocID="{13ADFF96-9CF2-4EC2-8DB9-95AC1F0D0530}" presName="iconSpace" presStyleCnt="0"/>
      <dgm:spPr/>
    </dgm:pt>
    <dgm:pt modelId="{F1F026E5-7B12-46C5-9462-0389A65AE9E8}" type="pres">
      <dgm:prSet presAssocID="{13ADFF96-9CF2-4EC2-8DB9-95AC1F0D0530}" presName="parTx" presStyleLbl="revTx" presStyleIdx="0" presStyleCnt="6">
        <dgm:presLayoutVars>
          <dgm:chMax val="0"/>
          <dgm:chPref val="0"/>
        </dgm:presLayoutVars>
      </dgm:prSet>
      <dgm:spPr/>
    </dgm:pt>
    <dgm:pt modelId="{D1C53072-453D-428E-B2D8-072B237FA2BC}" type="pres">
      <dgm:prSet presAssocID="{13ADFF96-9CF2-4EC2-8DB9-95AC1F0D0530}" presName="txSpace" presStyleCnt="0"/>
      <dgm:spPr/>
    </dgm:pt>
    <dgm:pt modelId="{1A1515C0-784B-4772-A678-8004A653EC36}" type="pres">
      <dgm:prSet presAssocID="{13ADFF96-9CF2-4EC2-8DB9-95AC1F0D0530}" presName="desTx" presStyleLbl="revTx" presStyleIdx="1" presStyleCnt="6">
        <dgm:presLayoutVars/>
      </dgm:prSet>
      <dgm:spPr/>
    </dgm:pt>
    <dgm:pt modelId="{141414EB-2FEC-41D6-B2EC-AC49EF699741}" type="pres">
      <dgm:prSet presAssocID="{674337DC-89BB-407E-94D4-C97D22A06A61}" presName="sibTrans" presStyleCnt="0"/>
      <dgm:spPr/>
    </dgm:pt>
    <dgm:pt modelId="{24A47F27-4E2E-42AB-B720-16AC54D77F15}" type="pres">
      <dgm:prSet presAssocID="{0E73E3A7-F1BA-4915-94E7-007CA691B419}" presName="compNode" presStyleCnt="0"/>
      <dgm:spPr/>
    </dgm:pt>
    <dgm:pt modelId="{699AB6C7-4638-4130-B26E-C55CB888F482}" type="pres">
      <dgm:prSet presAssocID="{0E73E3A7-F1BA-4915-94E7-007CA691B4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C72AC4F8-E3F4-4926-B01E-428758F9F2AD}" type="pres">
      <dgm:prSet presAssocID="{0E73E3A7-F1BA-4915-94E7-007CA691B419}" presName="iconSpace" presStyleCnt="0"/>
      <dgm:spPr/>
    </dgm:pt>
    <dgm:pt modelId="{5C5C315D-12F8-42A4-BED7-8FAD36EC020B}" type="pres">
      <dgm:prSet presAssocID="{0E73E3A7-F1BA-4915-94E7-007CA691B419}" presName="parTx" presStyleLbl="revTx" presStyleIdx="2" presStyleCnt="6">
        <dgm:presLayoutVars>
          <dgm:chMax val="0"/>
          <dgm:chPref val="0"/>
        </dgm:presLayoutVars>
      </dgm:prSet>
      <dgm:spPr/>
    </dgm:pt>
    <dgm:pt modelId="{5BCE774E-9B33-48FA-94DE-894C67911270}" type="pres">
      <dgm:prSet presAssocID="{0E73E3A7-F1BA-4915-94E7-007CA691B419}" presName="txSpace" presStyleCnt="0"/>
      <dgm:spPr/>
    </dgm:pt>
    <dgm:pt modelId="{144E80E6-D4E6-4B49-A85A-9B699B30FCFF}" type="pres">
      <dgm:prSet presAssocID="{0E73E3A7-F1BA-4915-94E7-007CA691B419}" presName="desTx" presStyleLbl="revTx" presStyleIdx="3" presStyleCnt="6">
        <dgm:presLayoutVars/>
      </dgm:prSet>
      <dgm:spPr/>
    </dgm:pt>
    <dgm:pt modelId="{35265EEF-1063-4FFB-BB81-6A7B7CC7F05B}" type="pres">
      <dgm:prSet presAssocID="{8E46F3DA-58A0-4147-9BDF-68951E04649D}" presName="sibTrans" presStyleCnt="0"/>
      <dgm:spPr/>
    </dgm:pt>
    <dgm:pt modelId="{069C3113-B4C6-402D-8B92-9F61ABE2534F}" type="pres">
      <dgm:prSet presAssocID="{AF52691B-7BEF-4B99-91B8-532D01636E00}" presName="compNode" presStyleCnt="0"/>
      <dgm:spPr/>
    </dgm:pt>
    <dgm:pt modelId="{02A39653-3138-4EC9-A3C3-01436C1A5CE3}" type="pres">
      <dgm:prSet presAssocID="{AF52691B-7BEF-4B99-91B8-532D01636E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ini"/>
        </a:ext>
      </dgm:extLst>
    </dgm:pt>
    <dgm:pt modelId="{7D04A697-DA4C-4538-9F79-D531D59D4871}" type="pres">
      <dgm:prSet presAssocID="{AF52691B-7BEF-4B99-91B8-532D01636E00}" presName="iconSpace" presStyleCnt="0"/>
      <dgm:spPr/>
    </dgm:pt>
    <dgm:pt modelId="{B442F782-7447-4B81-9B51-3BF2113C0752}" type="pres">
      <dgm:prSet presAssocID="{AF52691B-7BEF-4B99-91B8-532D01636E00}" presName="parTx" presStyleLbl="revTx" presStyleIdx="4" presStyleCnt="6">
        <dgm:presLayoutVars>
          <dgm:chMax val="0"/>
          <dgm:chPref val="0"/>
        </dgm:presLayoutVars>
      </dgm:prSet>
      <dgm:spPr/>
    </dgm:pt>
    <dgm:pt modelId="{C38B4E73-7A6B-4061-B062-207EC313E797}" type="pres">
      <dgm:prSet presAssocID="{AF52691B-7BEF-4B99-91B8-532D01636E00}" presName="txSpace" presStyleCnt="0"/>
      <dgm:spPr/>
    </dgm:pt>
    <dgm:pt modelId="{1A490C51-247D-4C5C-BA31-DA0A6B8D7667}" type="pres">
      <dgm:prSet presAssocID="{AF52691B-7BEF-4B99-91B8-532D01636E00}" presName="desTx" presStyleLbl="revTx" presStyleIdx="5" presStyleCnt="6">
        <dgm:presLayoutVars/>
      </dgm:prSet>
      <dgm:spPr/>
    </dgm:pt>
  </dgm:ptLst>
  <dgm:cxnLst>
    <dgm:cxn modelId="{7EFDAB15-0134-433D-B20E-586D3A1E8924}" srcId="{AF52691B-7BEF-4B99-91B8-532D01636E00}" destId="{390C729B-73B8-425D-9597-98A5158EC3EB}" srcOrd="1" destOrd="0" parTransId="{5D43F78B-0C6F-4945-9AB1-8E0B19934CCC}" sibTransId="{6E8CFCBA-2C13-45B5-9567-5D019AB9932D}"/>
    <dgm:cxn modelId="{05BAB823-91E2-425C-816D-ADCB07899149}" type="presOf" srcId="{D541FB76-E7EC-432A-9913-8DD8B0DE03E9}" destId="{1A1515C0-784B-4772-A678-8004A653EC36}" srcOrd="0" destOrd="0" presId="urn:microsoft.com/office/officeart/2018/2/layout/IconLabelDescriptionList"/>
    <dgm:cxn modelId="{32D7DE25-ED37-42CA-9619-440CD965DA7A}" srcId="{6BF793BD-1CB1-413F-8FB8-1A7D1252D506}" destId="{13ADFF96-9CF2-4EC2-8DB9-95AC1F0D0530}" srcOrd="0" destOrd="0" parTransId="{5A24D33E-A36E-444A-849D-36F00FF426FC}" sibTransId="{674337DC-89BB-407E-94D4-C97D22A06A61}"/>
    <dgm:cxn modelId="{C4716F63-E83A-4393-878D-29BBFCD697B5}" type="presOf" srcId="{13ADFF96-9CF2-4EC2-8DB9-95AC1F0D0530}" destId="{F1F026E5-7B12-46C5-9462-0389A65AE9E8}" srcOrd="0" destOrd="0" presId="urn:microsoft.com/office/officeart/2018/2/layout/IconLabelDescriptionList"/>
    <dgm:cxn modelId="{2AC1C167-561A-49E8-A1A9-271DC6B240BC}" type="presOf" srcId="{341438A0-90BB-4A3C-9868-F1FCA93BD41B}" destId="{1A1515C0-784B-4772-A678-8004A653EC36}" srcOrd="0" destOrd="1" presId="urn:microsoft.com/office/officeart/2018/2/layout/IconLabelDescriptionList"/>
    <dgm:cxn modelId="{AE65A948-83C0-444D-BB58-BB1AB97FF83F}" srcId="{AF52691B-7BEF-4B99-91B8-532D01636E00}" destId="{4A28A4BD-BE03-4B69-B03F-C548E7C9A073}" srcOrd="0" destOrd="0" parTransId="{AAEEEA60-8976-47F4-9E80-F9B71743CEEF}" sibTransId="{F779589D-2C08-4D9C-9689-D5D39F6704D8}"/>
    <dgm:cxn modelId="{73880D6B-B5AA-4AA7-B416-5E1E9C73D573}" srcId="{0E73E3A7-F1BA-4915-94E7-007CA691B419}" destId="{558ABF7F-5611-41FA-94E1-84989C849E3D}" srcOrd="1" destOrd="0" parTransId="{5D218081-9B88-4A1A-AFAC-25738E174AEB}" sibTransId="{0E61BFFF-C166-441F-B847-B156A0A255FA}"/>
    <dgm:cxn modelId="{62717377-E20B-4291-9606-3BA258F05160}" type="presOf" srcId="{0E73E3A7-F1BA-4915-94E7-007CA691B419}" destId="{5C5C315D-12F8-42A4-BED7-8FAD36EC020B}" srcOrd="0" destOrd="0" presId="urn:microsoft.com/office/officeart/2018/2/layout/IconLabelDescriptionList"/>
    <dgm:cxn modelId="{A7E2AE5A-988B-4886-8916-258D47E5ABC2}" srcId="{13ADFF96-9CF2-4EC2-8DB9-95AC1F0D0530}" destId="{CFE03D96-45A5-4185-8BFF-A0D94CF84859}" srcOrd="2" destOrd="0" parTransId="{DBB3E49B-43B3-47EA-BF26-47188FFDF975}" sibTransId="{EC132489-D6B9-4367-B56A-899DB39F3939}"/>
    <dgm:cxn modelId="{617D218D-E04D-4EB8-BC83-381C8CA9B9D0}" type="presOf" srcId="{6BF793BD-1CB1-413F-8FB8-1A7D1252D506}" destId="{639DF19F-5D68-4F2C-B420-2A0018784339}" srcOrd="0" destOrd="0" presId="urn:microsoft.com/office/officeart/2018/2/layout/IconLabelDescriptionList"/>
    <dgm:cxn modelId="{2EC3788E-A7A3-4244-A287-4DF3DDB45B7B}" srcId="{0E73E3A7-F1BA-4915-94E7-007CA691B419}" destId="{718C436B-8996-4CF6-B78C-48647F6B191A}" srcOrd="0" destOrd="0" parTransId="{F46E2060-E71D-4089-AEBC-37F293664124}" sibTransId="{5B9B12EF-DDF0-4BF1-AA69-DF300A22F80D}"/>
    <dgm:cxn modelId="{F8BB7995-35D4-4D6B-8881-31A7D4EA2E50}" srcId="{13ADFF96-9CF2-4EC2-8DB9-95AC1F0D0530}" destId="{D541FB76-E7EC-432A-9913-8DD8B0DE03E9}" srcOrd="0" destOrd="0" parTransId="{1AF19105-E1BC-429C-BF76-B047512CF053}" sibTransId="{BF60EEB1-18B6-4487-B91A-6F34B64A88C8}"/>
    <dgm:cxn modelId="{2991B1A2-7795-4740-9711-9B1CF219142D}" type="presOf" srcId="{CFE03D96-45A5-4185-8BFF-A0D94CF84859}" destId="{1A1515C0-784B-4772-A678-8004A653EC36}" srcOrd="0" destOrd="2" presId="urn:microsoft.com/office/officeart/2018/2/layout/IconLabelDescriptionList"/>
    <dgm:cxn modelId="{D09D2FAA-9B90-40AF-8A75-13EB6385C317}" srcId="{6BF793BD-1CB1-413F-8FB8-1A7D1252D506}" destId="{AF52691B-7BEF-4B99-91B8-532D01636E00}" srcOrd="2" destOrd="0" parTransId="{F7D621BA-3160-4886-A754-177895F77C23}" sibTransId="{4BC1DD1B-30C0-40A2-8C7C-9E1CC9A6D472}"/>
    <dgm:cxn modelId="{2D55C5B4-0F40-4AED-98C9-CA91DA43A843}" type="presOf" srcId="{558ABF7F-5611-41FA-94E1-84989C849E3D}" destId="{144E80E6-D4E6-4B49-A85A-9B699B30FCFF}" srcOrd="0" destOrd="1" presId="urn:microsoft.com/office/officeart/2018/2/layout/IconLabelDescriptionList"/>
    <dgm:cxn modelId="{F4FE25D0-0020-4CE2-9256-9816F0006DCA}" srcId="{13ADFF96-9CF2-4EC2-8DB9-95AC1F0D0530}" destId="{341438A0-90BB-4A3C-9868-F1FCA93BD41B}" srcOrd="1" destOrd="0" parTransId="{C26E6654-FEE3-4A95-88E1-0C35345433D4}" sibTransId="{F484D426-5233-4DAF-99B2-B6A952639DB3}"/>
    <dgm:cxn modelId="{F01FB8D4-1774-4650-A7AF-0A19DD8D1656}" type="presOf" srcId="{AF52691B-7BEF-4B99-91B8-532D01636E00}" destId="{B442F782-7447-4B81-9B51-3BF2113C0752}" srcOrd="0" destOrd="0" presId="urn:microsoft.com/office/officeart/2018/2/layout/IconLabelDescriptionList"/>
    <dgm:cxn modelId="{393733D9-4F2B-47C6-B6BC-65BDCA4FF1B3}" type="presOf" srcId="{718C436B-8996-4CF6-B78C-48647F6B191A}" destId="{144E80E6-D4E6-4B49-A85A-9B699B30FCFF}" srcOrd="0" destOrd="0" presId="urn:microsoft.com/office/officeart/2018/2/layout/IconLabelDescriptionList"/>
    <dgm:cxn modelId="{C76FE4E6-2776-4F7D-BDA7-82AFF8002038}" srcId="{6BF793BD-1CB1-413F-8FB8-1A7D1252D506}" destId="{0E73E3A7-F1BA-4915-94E7-007CA691B419}" srcOrd="1" destOrd="0" parTransId="{6E116DE6-41B6-4588-9754-9D4218BCC8AF}" sibTransId="{8E46F3DA-58A0-4147-9BDF-68951E04649D}"/>
    <dgm:cxn modelId="{0F7EBFF2-1D51-43AD-B57A-588E7F5A75A3}" type="presOf" srcId="{4A28A4BD-BE03-4B69-B03F-C548E7C9A073}" destId="{1A490C51-247D-4C5C-BA31-DA0A6B8D7667}" srcOrd="0" destOrd="0" presId="urn:microsoft.com/office/officeart/2018/2/layout/IconLabelDescriptionList"/>
    <dgm:cxn modelId="{466633F5-81E1-42AE-BD21-D75C87AD8FBF}" type="presOf" srcId="{390C729B-73B8-425D-9597-98A5158EC3EB}" destId="{1A490C51-247D-4C5C-BA31-DA0A6B8D7667}" srcOrd="0" destOrd="1" presId="urn:microsoft.com/office/officeart/2018/2/layout/IconLabelDescriptionList"/>
    <dgm:cxn modelId="{D8C05A78-14DB-4E26-8D3A-79B9B55451EF}" type="presParOf" srcId="{639DF19F-5D68-4F2C-B420-2A0018784339}" destId="{252AD96E-A88C-4782-BE76-C1B979D84435}" srcOrd="0" destOrd="0" presId="urn:microsoft.com/office/officeart/2018/2/layout/IconLabelDescriptionList"/>
    <dgm:cxn modelId="{1E4434AD-A96E-459B-9457-BE188AB0812A}" type="presParOf" srcId="{252AD96E-A88C-4782-BE76-C1B979D84435}" destId="{4B7350BE-FF0A-4679-8F91-9C89A7160931}" srcOrd="0" destOrd="0" presId="urn:microsoft.com/office/officeart/2018/2/layout/IconLabelDescriptionList"/>
    <dgm:cxn modelId="{D0D6F423-FE6C-43F5-9084-3B3F9ABC33AB}" type="presParOf" srcId="{252AD96E-A88C-4782-BE76-C1B979D84435}" destId="{C3FA1BEA-51DC-451D-BC54-0FC72ABDF865}" srcOrd="1" destOrd="0" presId="urn:microsoft.com/office/officeart/2018/2/layout/IconLabelDescriptionList"/>
    <dgm:cxn modelId="{F02371D6-08E9-476D-BCEF-42086CD3B812}" type="presParOf" srcId="{252AD96E-A88C-4782-BE76-C1B979D84435}" destId="{F1F026E5-7B12-46C5-9462-0389A65AE9E8}" srcOrd="2" destOrd="0" presId="urn:microsoft.com/office/officeart/2018/2/layout/IconLabelDescriptionList"/>
    <dgm:cxn modelId="{3953493C-B47D-4231-A794-EF9216E1ED7C}" type="presParOf" srcId="{252AD96E-A88C-4782-BE76-C1B979D84435}" destId="{D1C53072-453D-428E-B2D8-072B237FA2BC}" srcOrd="3" destOrd="0" presId="urn:microsoft.com/office/officeart/2018/2/layout/IconLabelDescriptionList"/>
    <dgm:cxn modelId="{EAC0FFF4-ABA9-4FF2-AC57-1D13808594FE}" type="presParOf" srcId="{252AD96E-A88C-4782-BE76-C1B979D84435}" destId="{1A1515C0-784B-4772-A678-8004A653EC36}" srcOrd="4" destOrd="0" presId="urn:microsoft.com/office/officeart/2018/2/layout/IconLabelDescriptionList"/>
    <dgm:cxn modelId="{91A84780-6C40-4B4D-8591-0CCA69280E96}" type="presParOf" srcId="{639DF19F-5D68-4F2C-B420-2A0018784339}" destId="{141414EB-2FEC-41D6-B2EC-AC49EF699741}" srcOrd="1" destOrd="0" presId="urn:microsoft.com/office/officeart/2018/2/layout/IconLabelDescriptionList"/>
    <dgm:cxn modelId="{88C6FF80-F64F-4E48-8A2F-9CF1C18104A9}" type="presParOf" srcId="{639DF19F-5D68-4F2C-B420-2A0018784339}" destId="{24A47F27-4E2E-42AB-B720-16AC54D77F15}" srcOrd="2" destOrd="0" presId="urn:microsoft.com/office/officeart/2018/2/layout/IconLabelDescriptionList"/>
    <dgm:cxn modelId="{EBD9CD6E-859A-4958-A8F5-1C187BCFAD5A}" type="presParOf" srcId="{24A47F27-4E2E-42AB-B720-16AC54D77F15}" destId="{699AB6C7-4638-4130-B26E-C55CB888F482}" srcOrd="0" destOrd="0" presId="urn:microsoft.com/office/officeart/2018/2/layout/IconLabelDescriptionList"/>
    <dgm:cxn modelId="{F2A71BEE-363F-481B-A145-6DDF2CC9A464}" type="presParOf" srcId="{24A47F27-4E2E-42AB-B720-16AC54D77F15}" destId="{C72AC4F8-E3F4-4926-B01E-428758F9F2AD}" srcOrd="1" destOrd="0" presId="urn:microsoft.com/office/officeart/2018/2/layout/IconLabelDescriptionList"/>
    <dgm:cxn modelId="{AC14DC15-26A5-450A-88BD-943F619D8B59}" type="presParOf" srcId="{24A47F27-4E2E-42AB-B720-16AC54D77F15}" destId="{5C5C315D-12F8-42A4-BED7-8FAD36EC020B}" srcOrd="2" destOrd="0" presId="urn:microsoft.com/office/officeart/2018/2/layout/IconLabelDescriptionList"/>
    <dgm:cxn modelId="{FD8E1B17-B427-4FF4-9195-90A4DDBD2CF2}" type="presParOf" srcId="{24A47F27-4E2E-42AB-B720-16AC54D77F15}" destId="{5BCE774E-9B33-48FA-94DE-894C67911270}" srcOrd="3" destOrd="0" presId="urn:microsoft.com/office/officeart/2018/2/layout/IconLabelDescriptionList"/>
    <dgm:cxn modelId="{B8767157-515E-4C64-8526-A63C63E157E2}" type="presParOf" srcId="{24A47F27-4E2E-42AB-B720-16AC54D77F15}" destId="{144E80E6-D4E6-4B49-A85A-9B699B30FCFF}" srcOrd="4" destOrd="0" presId="urn:microsoft.com/office/officeart/2018/2/layout/IconLabelDescriptionList"/>
    <dgm:cxn modelId="{23B71993-CD57-4507-92BA-697FD3482BC3}" type="presParOf" srcId="{639DF19F-5D68-4F2C-B420-2A0018784339}" destId="{35265EEF-1063-4FFB-BB81-6A7B7CC7F05B}" srcOrd="3" destOrd="0" presId="urn:microsoft.com/office/officeart/2018/2/layout/IconLabelDescriptionList"/>
    <dgm:cxn modelId="{ADF6629E-1444-43AD-AF50-5908436DA779}" type="presParOf" srcId="{639DF19F-5D68-4F2C-B420-2A0018784339}" destId="{069C3113-B4C6-402D-8B92-9F61ABE2534F}" srcOrd="4" destOrd="0" presId="urn:microsoft.com/office/officeart/2018/2/layout/IconLabelDescriptionList"/>
    <dgm:cxn modelId="{90445535-BD84-4910-B393-1BB4A53F5FFF}" type="presParOf" srcId="{069C3113-B4C6-402D-8B92-9F61ABE2534F}" destId="{02A39653-3138-4EC9-A3C3-01436C1A5CE3}" srcOrd="0" destOrd="0" presId="urn:microsoft.com/office/officeart/2018/2/layout/IconLabelDescriptionList"/>
    <dgm:cxn modelId="{A8EE41AA-29C9-4061-8941-62FDA119ACE5}" type="presParOf" srcId="{069C3113-B4C6-402D-8B92-9F61ABE2534F}" destId="{7D04A697-DA4C-4538-9F79-D531D59D4871}" srcOrd="1" destOrd="0" presId="urn:microsoft.com/office/officeart/2018/2/layout/IconLabelDescriptionList"/>
    <dgm:cxn modelId="{57D8D440-7BDF-4205-BA4C-C9D84DAEA1C1}" type="presParOf" srcId="{069C3113-B4C6-402D-8B92-9F61ABE2534F}" destId="{B442F782-7447-4B81-9B51-3BF2113C0752}" srcOrd="2" destOrd="0" presId="urn:microsoft.com/office/officeart/2018/2/layout/IconLabelDescriptionList"/>
    <dgm:cxn modelId="{0A780870-F493-453B-8988-177770FEBC0E}" type="presParOf" srcId="{069C3113-B4C6-402D-8B92-9F61ABE2534F}" destId="{C38B4E73-7A6B-4061-B062-207EC313E797}" srcOrd="3" destOrd="0" presId="urn:microsoft.com/office/officeart/2018/2/layout/IconLabelDescriptionList"/>
    <dgm:cxn modelId="{5E4D6DC3-55F7-4BD7-AB0E-324E5D079EAC}" type="presParOf" srcId="{069C3113-B4C6-402D-8B92-9F61ABE2534F}" destId="{1A490C51-247D-4C5C-BA31-DA0A6B8D766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A16586-989B-4463-B05A-2695EB3C912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93B4239-9827-4EDC-90CD-962A5EE7E67D}">
      <dgm:prSet phldrT="[Text]" phldr="0"/>
      <dgm:spPr/>
      <dgm:t>
        <a:bodyPr/>
        <a:lstStyle/>
        <a:p>
          <a:pPr rtl="0"/>
          <a:r>
            <a:rPr lang="en-US" dirty="0">
              <a:latin typeface="Avenir Next LT Pro"/>
            </a:rPr>
            <a:t>Data Warehouse</a:t>
          </a:r>
          <a:endParaRPr lang="en-US" dirty="0"/>
        </a:p>
      </dgm:t>
    </dgm:pt>
    <dgm:pt modelId="{9D678CFE-60D6-4AD1-BCF5-59851A6318D3}" type="parTrans" cxnId="{70FFA7B9-22C7-4CCB-B6B9-5DAD94AFBE07}">
      <dgm:prSet/>
      <dgm:spPr/>
      <dgm:t>
        <a:bodyPr/>
        <a:lstStyle/>
        <a:p>
          <a:endParaRPr lang="en-US"/>
        </a:p>
      </dgm:t>
    </dgm:pt>
    <dgm:pt modelId="{7C428012-F459-4C68-AE37-5D2A09749B11}" type="sibTrans" cxnId="{70FFA7B9-22C7-4CCB-B6B9-5DAD94AFBE07}">
      <dgm:prSet/>
      <dgm:spPr/>
      <dgm:t>
        <a:bodyPr/>
        <a:lstStyle/>
        <a:p>
          <a:endParaRPr lang="en-US"/>
        </a:p>
      </dgm:t>
    </dgm:pt>
    <dgm:pt modelId="{C270ED2C-D8D1-4977-803F-890C8D71CA6D}">
      <dgm:prSet phldrT="[Text]" phldr="0"/>
      <dgm:spPr/>
      <dgm:t>
        <a:bodyPr/>
        <a:lstStyle/>
        <a:p>
          <a:pPr rtl="0"/>
          <a:r>
            <a:rPr lang="en-US" dirty="0">
              <a:latin typeface="Avenir Next LT Pro"/>
            </a:rPr>
            <a:t>Data Mart</a:t>
          </a:r>
          <a:endParaRPr lang="en-US" dirty="0"/>
        </a:p>
      </dgm:t>
    </dgm:pt>
    <dgm:pt modelId="{45967D8D-CC8E-4851-94BF-6C520D3B6ACD}" type="parTrans" cxnId="{740D566C-A171-413E-9831-9D87ABF0D5BF}">
      <dgm:prSet/>
      <dgm:spPr/>
      <dgm:t>
        <a:bodyPr/>
        <a:lstStyle/>
        <a:p>
          <a:endParaRPr lang="en-US"/>
        </a:p>
      </dgm:t>
    </dgm:pt>
    <dgm:pt modelId="{595C1003-0287-4B6E-84F9-327F485C30F1}" type="sibTrans" cxnId="{740D566C-A171-413E-9831-9D87ABF0D5BF}">
      <dgm:prSet/>
      <dgm:spPr/>
      <dgm:t>
        <a:bodyPr/>
        <a:lstStyle/>
        <a:p>
          <a:endParaRPr lang="en-US"/>
        </a:p>
      </dgm:t>
    </dgm:pt>
    <dgm:pt modelId="{6FDDF5EE-D4CF-4884-BE40-743008E2A550}">
      <dgm:prSet phldrT="[Text]" phldr="0"/>
      <dgm:spPr/>
      <dgm:t>
        <a:bodyPr/>
        <a:lstStyle/>
        <a:p>
          <a:pPr rtl="0"/>
          <a:r>
            <a:rPr lang="en-US" dirty="0">
              <a:latin typeface="Avenir Next LT Pro"/>
            </a:rPr>
            <a:t>Visio Studio</a:t>
          </a:r>
          <a:endParaRPr lang="en-US" dirty="0"/>
        </a:p>
      </dgm:t>
    </dgm:pt>
    <dgm:pt modelId="{710AACFB-1FDC-4FF0-8C66-D76E5587618A}" type="parTrans" cxnId="{A92FB97A-E648-4CFA-BF6F-6FF4D47B1D70}">
      <dgm:prSet/>
      <dgm:spPr/>
      <dgm:t>
        <a:bodyPr/>
        <a:lstStyle/>
        <a:p>
          <a:endParaRPr lang="en-US"/>
        </a:p>
      </dgm:t>
    </dgm:pt>
    <dgm:pt modelId="{D616930F-E13B-4AD9-95E7-0B5BF2C55477}" type="sibTrans" cxnId="{A92FB97A-E648-4CFA-BF6F-6FF4D47B1D70}">
      <dgm:prSet/>
      <dgm:spPr/>
      <dgm:t>
        <a:bodyPr/>
        <a:lstStyle/>
        <a:p>
          <a:endParaRPr lang="en-US"/>
        </a:p>
      </dgm:t>
    </dgm:pt>
    <dgm:pt modelId="{9067D016-BFB0-49B2-B212-6B958EA3DB35}">
      <dgm:prSet phldrT="[Text]" phldr="0"/>
      <dgm:spPr/>
      <dgm:t>
        <a:bodyPr/>
        <a:lstStyle/>
        <a:p>
          <a:pPr rtl="0"/>
          <a:r>
            <a:rPr lang="en-US" dirty="0">
              <a:latin typeface="Avenir Next LT Pro"/>
            </a:rPr>
            <a:t>Bulk Load Data</a:t>
          </a:r>
        </a:p>
      </dgm:t>
    </dgm:pt>
    <dgm:pt modelId="{F72F9064-1474-4D8B-A469-6208C4411EEE}" type="parTrans" cxnId="{4A535612-8076-4DC0-8F29-2505BCF20AE9}">
      <dgm:prSet/>
      <dgm:spPr/>
      <dgm:t>
        <a:bodyPr/>
        <a:lstStyle/>
        <a:p>
          <a:endParaRPr lang="en-US"/>
        </a:p>
      </dgm:t>
    </dgm:pt>
    <dgm:pt modelId="{FFFA71C8-716C-46C0-BBA5-8EA27B4F949F}" type="sibTrans" cxnId="{4A535612-8076-4DC0-8F29-2505BCF20AE9}">
      <dgm:prSet/>
      <dgm:spPr/>
      <dgm:t>
        <a:bodyPr/>
        <a:lstStyle/>
        <a:p>
          <a:endParaRPr lang="en-US"/>
        </a:p>
      </dgm:t>
    </dgm:pt>
    <dgm:pt modelId="{7148E477-1358-493B-8631-ECCD59F7AE8F}" type="pres">
      <dgm:prSet presAssocID="{48A16586-989B-4463-B05A-2695EB3C9124}" presName="diagram" presStyleCnt="0">
        <dgm:presLayoutVars>
          <dgm:dir/>
          <dgm:resizeHandles val="exact"/>
        </dgm:presLayoutVars>
      </dgm:prSet>
      <dgm:spPr/>
    </dgm:pt>
    <dgm:pt modelId="{AE90A9EE-F604-4BF4-A375-3CDAEA482B98}" type="pres">
      <dgm:prSet presAssocID="{693B4239-9827-4EDC-90CD-962A5EE7E67D}" presName="node" presStyleLbl="node1" presStyleIdx="0" presStyleCnt="4">
        <dgm:presLayoutVars>
          <dgm:bulletEnabled val="1"/>
        </dgm:presLayoutVars>
      </dgm:prSet>
      <dgm:spPr/>
    </dgm:pt>
    <dgm:pt modelId="{13C7FDDD-E629-4BC2-8FDD-AFA314372336}" type="pres">
      <dgm:prSet presAssocID="{7C428012-F459-4C68-AE37-5D2A09749B11}" presName="sibTrans" presStyleCnt="0"/>
      <dgm:spPr/>
    </dgm:pt>
    <dgm:pt modelId="{73B429A2-1B6B-427E-9DA2-04445B19D1A0}" type="pres">
      <dgm:prSet presAssocID="{C270ED2C-D8D1-4977-803F-890C8D71CA6D}" presName="node" presStyleLbl="node1" presStyleIdx="1" presStyleCnt="4">
        <dgm:presLayoutVars>
          <dgm:bulletEnabled val="1"/>
        </dgm:presLayoutVars>
      </dgm:prSet>
      <dgm:spPr/>
    </dgm:pt>
    <dgm:pt modelId="{27561625-61CB-4232-BFEC-53627855F4A0}" type="pres">
      <dgm:prSet presAssocID="{595C1003-0287-4B6E-84F9-327F485C30F1}" presName="sibTrans" presStyleCnt="0"/>
      <dgm:spPr/>
    </dgm:pt>
    <dgm:pt modelId="{F4E055E9-CB70-47D0-BF97-AB77844E4B33}" type="pres">
      <dgm:prSet presAssocID="{6FDDF5EE-D4CF-4884-BE40-743008E2A550}" presName="node" presStyleLbl="node1" presStyleIdx="2" presStyleCnt="4">
        <dgm:presLayoutVars>
          <dgm:bulletEnabled val="1"/>
        </dgm:presLayoutVars>
      </dgm:prSet>
      <dgm:spPr/>
    </dgm:pt>
    <dgm:pt modelId="{D52EC639-D7BC-43A5-88F6-1CCDC38D712C}" type="pres">
      <dgm:prSet presAssocID="{D616930F-E13B-4AD9-95E7-0B5BF2C55477}" presName="sibTrans" presStyleCnt="0"/>
      <dgm:spPr/>
    </dgm:pt>
    <dgm:pt modelId="{011D01FC-2021-4957-8931-B12C03283202}" type="pres">
      <dgm:prSet presAssocID="{9067D016-BFB0-49B2-B212-6B958EA3DB35}" presName="node" presStyleLbl="node1" presStyleIdx="3" presStyleCnt="4">
        <dgm:presLayoutVars>
          <dgm:bulletEnabled val="1"/>
        </dgm:presLayoutVars>
      </dgm:prSet>
      <dgm:spPr/>
    </dgm:pt>
  </dgm:ptLst>
  <dgm:cxnLst>
    <dgm:cxn modelId="{1CD4E40B-DBC5-41B0-A47F-4D0256FFE6A0}" type="presOf" srcId="{C270ED2C-D8D1-4977-803F-890C8D71CA6D}" destId="{73B429A2-1B6B-427E-9DA2-04445B19D1A0}" srcOrd="0" destOrd="0" presId="urn:microsoft.com/office/officeart/2005/8/layout/default"/>
    <dgm:cxn modelId="{4A535612-8076-4DC0-8F29-2505BCF20AE9}" srcId="{48A16586-989B-4463-B05A-2695EB3C9124}" destId="{9067D016-BFB0-49B2-B212-6B958EA3DB35}" srcOrd="3" destOrd="0" parTransId="{F72F9064-1474-4D8B-A469-6208C4411EEE}" sibTransId="{FFFA71C8-716C-46C0-BBA5-8EA27B4F949F}"/>
    <dgm:cxn modelId="{319E1036-9380-48E7-B3BD-9475D0633F5B}" type="presOf" srcId="{48A16586-989B-4463-B05A-2695EB3C9124}" destId="{7148E477-1358-493B-8631-ECCD59F7AE8F}" srcOrd="0" destOrd="0" presId="urn:microsoft.com/office/officeart/2005/8/layout/default"/>
    <dgm:cxn modelId="{F0FD8446-AC1D-47C4-81B6-E845322F7C6A}" type="presOf" srcId="{6FDDF5EE-D4CF-4884-BE40-743008E2A550}" destId="{F4E055E9-CB70-47D0-BF97-AB77844E4B33}" srcOrd="0" destOrd="0" presId="urn:microsoft.com/office/officeart/2005/8/layout/default"/>
    <dgm:cxn modelId="{740D566C-A171-413E-9831-9D87ABF0D5BF}" srcId="{48A16586-989B-4463-B05A-2695EB3C9124}" destId="{C270ED2C-D8D1-4977-803F-890C8D71CA6D}" srcOrd="1" destOrd="0" parTransId="{45967D8D-CC8E-4851-94BF-6C520D3B6ACD}" sibTransId="{595C1003-0287-4B6E-84F9-327F485C30F1}"/>
    <dgm:cxn modelId="{838D1472-B517-4C18-AE9F-382BC9125268}" type="presOf" srcId="{9067D016-BFB0-49B2-B212-6B958EA3DB35}" destId="{011D01FC-2021-4957-8931-B12C03283202}" srcOrd="0" destOrd="0" presId="urn:microsoft.com/office/officeart/2005/8/layout/default"/>
    <dgm:cxn modelId="{A92FB97A-E648-4CFA-BF6F-6FF4D47B1D70}" srcId="{48A16586-989B-4463-B05A-2695EB3C9124}" destId="{6FDDF5EE-D4CF-4884-BE40-743008E2A550}" srcOrd="2" destOrd="0" parTransId="{710AACFB-1FDC-4FF0-8C66-D76E5587618A}" sibTransId="{D616930F-E13B-4AD9-95E7-0B5BF2C55477}"/>
    <dgm:cxn modelId="{70FFA7B9-22C7-4CCB-B6B9-5DAD94AFBE07}" srcId="{48A16586-989B-4463-B05A-2695EB3C9124}" destId="{693B4239-9827-4EDC-90CD-962A5EE7E67D}" srcOrd="0" destOrd="0" parTransId="{9D678CFE-60D6-4AD1-BCF5-59851A6318D3}" sibTransId="{7C428012-F459-4C68-AE37-5D2A09749B11}"/>
    <dgm:cxn modelId="{161F84C2-CE22-4E20-8054-24EA4EFA5CB8}" type="presOf" srcId="{693B4239-9827-4EDC-90CD-962A5EE7E67D}" destId="{AE90A9EE-F604-4BF4-A375-3CDAEA482B98}" srcOrd="0" destOrd="0" presId="urn:microsoft.com/office/officeart/2005/8/layout/default"/>
    <dgm:cxn modelId="{2ACC5208-1305-43CE-BD00-A04E837237D0}" type="presParOf" srcId="{7148E477-1358-493B-8631-ECCD59F7AE8F}" destId="{AE90A9EE-F604-4BF4-A375-3CDAEA482B98}" srcOrd="0" destOrd="0" presId="urn:microsoft.com/office/officeart/2005/8/layout/default"/>
    <dgm:cxn modelId="{C75ED510-AC95-47FB-88D6-DA971629F83C}" type="presParOf" srcId="{7148E477-1358-493B-8631-ECCD59F7AE8F}" destId="{13C7FDDD-E629-4BC2-8FDD-AFA314372336}" srcOrd="1" destOrd="0" presId="urn:microsoft.com/office/officeart/2005/8/layout/default"/>
    <dgm:cxn modelId="{AFE50CC6-98C7-4B46-8B9F-59632C692B14}" type="presParOf" srcId="{7148E477-1358-493B-8631-ECCD59F7AE8F}" destId="{73B429A2-1B6B-427E-9DA2-04445B19D1A0}" srcOrd="2" destOrd="0" presId="urn:microsoft.com/office/officeart/2005/8/layout/default"/>
    <dgm:cxn modelId="{C7553D46-9529-40CD-A0D4-2660603003B5}" type="presParOf" srcId="{7148E477-1358-493B-8631-ECCD59F7AE8F}" destId="{27561625-61CB-4232-BFEC-53627855F4A0}" srcOrd="3" destOrd="0" presId="urn:microsoft.com/office/officeart/2005/8/layout/default"/>
    <dgm:cxn modelId="{1E8AEF5A-CBF0-4D6B-ACA1-71422DBDAEE1}" type="presParOf" srcId="{7148E477-1358-493B-8631-ECCD59F7AE8F}" destId="{F4E055E9-CB70-47D0-BF97-AB77844E4B33}" srcOrd="4" destOrd="0" presId="urn:microsoft.com/office/officeart/2005/8/layout/default"/>
    <dgm:cxn modelId="{7426B40B-1D94-4669-A741-6D563C881B33}" type="presParOf" srcId="{7148E477-1358-493B-8631-ECCD59F7AE8F}" destId="{D52EC639-D7BC-43A5-88F6-1CCDC38D712C}" srcOrd="5" destOrd="0" presId="urn:microsoft.com/office/officeart/2005/8/layout/default"/>
    <dgm:cxn modelId="{D56BD59F-379F-48F2-A31E-AAFD8BC85385}" type="presParOf" srcId="{7148E477-1358-493B-8631-ECCD59F7AE8F}" destId="{011D01FC-2021-4957-8931-B12C03283202}"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350BE-FF0A-4679-8F91-9C89A7160931}">
      <dsp:nvSpPr>
        <dsp:cNvPr id="0" name=""/>
        <dsp:cNvSpPr/>
      </dsp:nvSpPr>
      <dsp:spPr>
        <a:xfrm>
          <a:off x="393" y="763042"/>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F026E5-7B12-46C5-9462-0389A65AE9E8}">
      <dsp:nvSpPr>
        <dsp:cNvPr id="0" name=""/>
        <dsp:cNvSpPr/>
      </dsp:nvSpPr>
      <dsp:spPr>
        <a:xfrm>
          <a:off x="393" y="1983356"/>
          <a:ext cx="3138750" cy="974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What are Cocktail Café's best-selling menu items and what quantity of supplies are needed?</a:t>
          </a:r>
        </a:p>
      </dsp:txBody>
      <dsp:txXfrm>
        <a:off x="393" y="1983356"/>
        <a:ext cx="3138750" cy="974729"/>
      </dsp:txXfrm>
    </dsp:sp>
    <dsp:sp modelId="{1A1515C0-784B-4772-A678-8004A653EC36}">
      <dsp:nvSpPr>
        <dsp:cNvPr id="0" name=""/>
        <dsp:cNvSpPr/>
      </dsp:nvSpPr>
      <dsp:spPr>
        <a:xfrm>
          <a:off x="393" y="3014714"/>
          <a:ext cx="3138750" cy="579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Maximize profits</a:t>
          </a:r>
        </a:p>
        <a:p>
          <a:pPr marL="0" lvl="0" indent="0" algn="l" defTabSz="488950">
            <a:lnSpc>
              <a:spcPct val="90000"/>
            </a:lnSpc>
            <a:spcBef>
              <a:spcPct val="0"/>
            </a:spcBef>
            <a:spcAft>
              <a:spcPct val="35000"/>
            </a:spcAft>
            <a:buNone/>
          </a:pPr>
          <a:r>
            <a:rPr lang="en-US" sz="1100" kern="1200"/>
            <a:t>Increase efficiencies </a:t>
          </a:r>
        </a:p>
        <a:p>
          <a:pPr marL="0" lvl="0" indent="0" algn="l" defTabSz="488950">
            <a:lnSpc>
              <a:spcPct val="90000"/>
            </a:lnSpc>
            <a:spcBef>
              <a:spcPct val="0"/>
            </a:spcBef>
            <a:spcAft>
              <a:spcPct val="35000"/>
            </a:spcAft>
            <a:buNone/>
          </a:pPr>
          <a:r>
            <a:rPr lang="en-US" sz="1100" kern="1200"/>
            <a:t>Support demand </a:t>
          </a:r>
        </a:p>
      </dsp:txBody>
      <dsp:txXfrm>
        <a:off x="393" y="3014714"/>
        <a:ext cx="3138750" cy="579767"/>
      </dsp:txXfrm>
    </dsp:sp>
    <dsp:sp modelId="{699AB6C7-4638-4130-B26E-C55CB888F482}">
      <dsp:nvSpPr>
        <dsp:cNvPr id="0" name=""/>
        <dsp:cNvSpPr/>
      </dsp:nvSpPr>
      <dsp:spPr>
        <a:xfrm>
          <a:off x="3688425" y="714739"/>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5C315D-12F8-42A4-BED7-8FAD36EC020B}">
      <dsp:nvSpPr>
        <dsp:cNvPr id="0" name=""/>
        <dsp:cNvSpPr/>
      </dsp:nvSpPr>
      <dsp:spPr>
        <a:xfrm>
          <a:off x="3688425" y="1939207"/>
          <a:ext cx="3138750" cy="974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Which are the busiest stores and is staffing optimal?</a:t>
          </a:r>
        </a:p>
      </dsp:txBody>
      <dsp:txXfrm>
        <a:off x="3688425" y="1939207"/>
        <a:ext cx="3138750" cy="974729"/>
      </dsp:txXfrm>
    </dsp:sp>
    <dsp:sp modelId="{144E80E6-D4E6-4B49-A85A-9B699B30FCFF}">
      <dsp:nvSpPr>
        <dsp:cNvPr id="0" name=""/>
        <dsp:cNvSpPr/>
      </dsp:nvSpPr>
      <dsp:spPr>
        <a:xfrm>
          <a:off x="3688425" y="2972497"/>
          <a:ext cx="3138750" cy="67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Do any adjustments need to be made to support peak-hours?</a:t>
          </a:r>
        </a:p>
        <a:p>
          <a:pPr marL="0" lvl="0" indent="0" algn="l" defTabSz="488950">
            <a:lnSpc>
              <a:spcPct val="90000"/>
            </a:lnSpc>
            <a:spcBef>
              <a:spcPct val="0"/>
            </a:spcBef>
            <a:spcAft>
              <a:spcPct val="35000"/>
            </a:spcAft>
            <a:buNone/>
          </a:pPr>
          <a:r>
            <a:rPr lang="en-US" sz="1100" kern="1200"/>
            <a:t>Are stores maximizing hours and labor efficiently?</a:t>
          </a:r>
        </a:p>
      </dsp:txBody>
      <dsp:txXfrm>
        <a:off x="3688425" y="2972497"/>
        <a:ext cx="3138750" cy="670287"/>
      </dsp:txXfrm>
    </dsp:sp>
    <dsp:sp modelId="{02A39653-3138-4EC9-A3C3-01436C1A5CE3}">
      <dsp:nvSpPr>
        <dsp:cNvPr id="0" name=""/>
        <dsp:cNvSpPr/>
      </dsp:nvSpPr>
      <dsp:spPr>
        <a:xfrm>
          <a:off x="7376456" y="714739"/>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42F782-7447-4B81-9B51-3BF2113C0752}">
      <dsp:nvSpPr>
        <dsp:cNvPr id="0" name=""/>
        <dsp:cNvSpPr/>
      </dsp:nvSpPr>
      <dsp:spPr>
        <a:xfrm>
          <a:off x="7376456" y="1939207"/>
          <a:ext cx="3138750" cy="974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90000"/>
            </a:lnSpc>
            <a:spcBef>
              <a:spcPct val="0"/>
            </a:spcBef>
            <a:spcAft>
              <a:spcPct val="35000"/>
            </a:spcAft>
            <a:buNone/>
            <a:defRPr b="1"/>
          </a:pPr>
          <a:r>
            <a:rPr lang="en-US" sz="1400" kern="1200"/>
            <a:t>Which menu items require the highest cost of supplies and could be removed from the menu?</a:t>
          </a:r>
          <a:r>
            <a:rPr lang="en-US" sz="1400" kern="1200">
              <a:latin typeface="Avenir Next LT Pro"/>
            </a:rPr>
            <a:t> Would a membership program increase visit per customer?</a:t>
          </a:r>
          <a:endParaRPr lang="en-US" sz="1400" kern="1200"/>
        </a:p>
      </dsp:txBody>
      <dsp:txXfrm>
        <a:off x="7376456" y="1939207"/>
        <a:ext cx="3138750" cy="974729"/>
      </dsp:txXfrm>
    </dsp:sp>
    <dsp:sp modelId="{1A490C51-247D-4C5C-BA31-DA0A6B8D7667}">
      <dsp:nvSpPr>
        <dsp:cNvPr id="0" name=""/>
        <dsp:cNvSpPr/>
      </dsp:nvSpPr>
      <dsp:spPr>
        <a:xfrm>
          <a:off x="7376456" y="2972497"/>
          <a:ext cx="3138750" cy="67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Are any pricy drinks not performing well and can be removed?</a:t>
          </a:r>
        </a:p>
        <a:p>
          <a:pPr marL="0" lvl="0" indent="0" algn="l" defTabSz="488950">
            <a:lnSpc>
              <a:spcPct val="90000"/>
            </a:lnSpc>
            <a:spcBef>
              <a:spcPct val="0"/>
            </a:spcBef>
            <a:spcAft>
              <a:spcPct val="35000"/>
            </a:spcAft>
            <a:buNone/>
          </a:pPr>
          <a:r>
            <a:rPr lang="en-US" sz="1100" kern="1200"/>
            <a:t>Maximize profits on strong performing items</a:t>
          </a:r>
        </a:p>
      </dsp:txBody>
      <dsp:txXfrm>
        <a:off x="7376456" y="2972497"/>
        <a:ext cx="3138750" cy="670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0A9EE-F604-4BF4-A375-3CDAEA482B98}">
      <dsp:nvSpPr>
        <dsp:cNvPr id="0" name=""/>
        <dsp:cNvSpPr/>
      </dsp:nvSpPr>
      <dsp:spPr>
        <a:xfrm>
          <a:off x="602" y="319271"/>
          <a:ext cx="2350437" cy="1410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latin typeface="Avenir Next LT Pro"/>
            </a:rPr>
            <a:t>Data Warehouse</a:t>
          </a:r>
          <a:endParaRPr lang="en-US" sz="3200" kern="1200" dirty="0"/>
        </a:p>
      </dsp:txBody>
      <dsp:txXfrm>
        <a:off x="602" y="319271"/>
        <a:ext cx="2350437" cy="1410262"/>
      </dsp:txXfrm>
    </dsp:sp>
    <dsp:sp modelId="{73B429A2-1B6B-427E-9DA2-04445B19D1A0}">
      <dsp:nvSpPr>
        <dsp:cNvPr id="0" name=""/>
        <dsp:cNvSpPr/>
      </dsp:nvSpPr>
      <dsp:spPr>
        <a:xfrm>
          <a:off x="2586084" y="319271"/>
          <a:ext cx="2350437" cy="1410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latin typeface="Avenir Next LT Pro"/>
            </a:rPr>
            <a:t>Data Mart</a:t>
          </a:r>
          <a:endParaRPr lang="en-US" sz="3200" kern="1200" dirty="0"/>
        </a:p>
      </dsp:txBody>
      <dsp:txXfrm>
        <a:off x="2586084" y="319271"/>
        <a:ext cx="2350437" cy="1410262"/>
      </dsp:txXfrm>
    </dsp:sp>
    <dsp:sp modelId="{F4E055E9-CB70-47D0-BF97-AB77844E4B33}">
      <dsp:nvSpPr>
        <dsp:cNvPr id="0" name=""/>
        <dsp:cNvSpPr/>
      </dsp:nvSpPr>
      <dsp:spPr>
        <a:xfrm>
          <a:off x="602" y="1964577"/>
          <a:ext cx="2350437" cy="1410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latin typeface="Avenir Next LT Pro"/>
            </a:rPr>
            <a:t>Visio Studio</a:t>
          </a:r>
          <a:endParaRPr lang="en-US" sz="3200" kern="1200" dirty="0"/>
        </a:p>
      </dsp:txBody>
      <dsp:txXfrm>
        <a:off x="602" y="1964577"/>
        <a:ext cx="2350437" cy="1410262"/>
      </dsp:txXfrm>
    </dsp:sp>
    <dsp:sp modelId="{011D01FC-2021-4957-8931-B12C03283202}">
      <dsp:nvSpPr>
        <dsp:cNvPr id="0" name=""/>
        <dsp:cNvSpPr/>
      </dsp:nvSpPr>
      <dsp:spPr>
        <a:xfrm>
          <a:off x="2586084" y="1964577"/>
          <a:ext cx="2350437" cy="1410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latin typeface="Avenir Next LT Pro"/>
            </a:rPr>
            <a:t>Bulk Load Data</a:t>
          </a:r>
        </a:p>
      </dsp:txBody>
      <dsp:txXfrm>
        <a:off x="2586084" y="1964577"/>
        <a:ext cx="2350437" cy="14102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3/17/2022</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22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3/17/2022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372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3/17/2022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507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3/17/2022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931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3/17/2022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057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3/17/2022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405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3/17/2022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1385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3/17/2022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116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3/17/2022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84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3/17/2022</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3357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3/17/2022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315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3/17/2022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5229614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27">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29">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1" descr="Hexagon line pattern on white background">
            <a:extLst>
              <a:ext uri="{FF2B5EF4-FFF2-40B4-BE49-F238E27FC236}">
                <a16:creationId xmlns:a16="http://schemas.microsoft.com/office/drawing/2014/main" id="{3761A132-4F69-00ED-06DE-DCF9FC70C5A1}"/>
              </a:ext>
            </a:extLst>
          </p:cNvPr>
          <p:cNvPicPr>
            <a:picLocks noChangeAspect="1"/>
          </p:cNvPicPr>
          <p:nvPr/>
        </p:nvPicPr>
        <p:blipFill rotWithShape="1">
          <a:blip r:embed="rId2"/>
          <a:srcRect t="21080" r="1" b="27319"/>
          <a:stretch/>
        </p:blipFill>
        <p:spPr>
          <a:xfrm>
            <a:off x="583656" y="499236"/>
            <a:ext cx="11024687" cy="5688918"/>
          </a:xfrm>
          <a:prstGeom prst="rect">
            <a:avLst/>
          </a:prstGeom>
        </p:spPr>
      </p:pic>
      <p:sp>
        <p:nvSpPr>
          <p:cNvPr id="3" name="TextBox 2">
            <a:extLst>
              <a:ext uri="{FF2B5EF4-FFF2-40B4-BE49-F238E27FC236}">
                <a16:creationId xmlns:a16="http://schemas.microsoft.com/office/drawing/2014/main" id="{5AB71193-321E-4287-B4B5-983F40DACFFC}"/>
              </a:ext>
            </a:extLst>
          </p:cNvPr>
          <p:cNvSpPr txBox="1"/>
          <p:nvPr/>
        </p:nvSpPr>
        <p:spPr>
          <a:xfrm>
            <a:off x="994611" y="994611"/>
            <a:ext cx="636604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a:solidFill>
                  <a:srgbClr val="EF6C00"/>
                </a:solidFill>
                <a:latin typeface="PT Sans Narrow"/>
              </a:rPr>
              <a:t>Cocktail Cafe</a:t>
            </a:r>
            <a:br>
              <a:rPr lang="en-US"/>
            </a:br>
            <a:r>
              <a:rPr lang="en-US" sz="3200">
                <a:solidFill>
                  <a:srgbClr val="695D46"/>
                </a:solidFill>
                <a:latin typeface="Open Sans"/>
                <a:ea typeface="Open Sans"/>
                <a:cs typeface="Open Sans"/>
              </a:rPr>
              <a:t>Coffee shop environment serving classic cafe drinks and alcoholic indulgences.</a:t>
            </a:r>
            <a:endParaRPr lang="en-US" sz="3200"/>
          </a:p>
        </p:txBody>
      </p:sp>
    </p:spTree>
    <p:extLst>
      <p:ext uri="{BB962C8B-B14F-4D97-AF65-F5344CB8AC3E}">
        <p14:creationId xmlns:p14="http://schemas.microsoft.com/office/powerpoint/2010/main" val="217995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DCA6-ACC9-4D05-9262-EB149C42F1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20DC48-8664-4F3B-8AB4-64D1799EB51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10D60761-55CF-4092-AE01-E3C1F4AA2D4C}"/>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455A8F6E-4199-436A-874A-BCBA2437BBBF}"/>
              </a:ext>
            </a:extLst>
          </p:cNvPr>
          <p:cNvPicPr>
            <a:picLocks noChangeAspect="1"/>
          </p:cNvPicPr>
          <p:nvPr/>
        </p:nvPicPr>
        <p:blipFill>
          <a:blip r:embed="rId2"/>
          <a:stretch>
            <a:fillRect/>
          </a:stretch>
        </p:blipFill>
        <p:spPr>
          <a:xfrm>
            <a:off x="69574" y="200078"/>
            <a:ext cx="12192000" cy="6756018"/>
          </a:xfrm>
          <a:prstGeom prst="rect">
            <a:avLst/>
          </a:prstGeom>
        </p:spPr>
      </p:pic>
    </p:spTree>
    <p:extLst>
      <p:ext uri="{BB962C8B-B14F-4D97-AF65-F5344CB8AC3E}">
        <p14:creationId xmlns:p14="http://schemas.microsoft.com/office/powerpoint/2010/main" val="83362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7236-EA91-4812-9F4F-D3464A831A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5D6735-7545-484E-8B27-F2A3D921A29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C272F15-3B5F-4976-BC9B-A9AF06559728}"/>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B24E7246-EA91-4E96-9CFC-5BE389BD490C}"/>
              </a:ext>
            </a:extLst>
          </p:cNvPr>
          <p:cNvPicPr>
            <a:picLocks noChangeAspect="1"/>
          </p:cNvPicPr>
          <p:nvPr/>
        </p:nvPicPr>
        <p:blipFill>
          <a:blip r:embed="rId2"/>
          <a:stretch>
            <a:fillRect/>
          </a:stretch>
        </p:blipFill>
        <p:spPr>
          <a:xfrm>
            <a:off x="42502" y="168966"/>
            <a:ext cx="12149498" cy="6858000"/>
          </a:xfrm>
          <a:prstGeom prst="rect">
            <a:avLst/>
          </a:prstGeom>
        </p:spPr>
      </p:pic>
    </p:spTree>
    <p:extLst>
      <p:ext uri="{BB962C8B-B14F-4D97-AF65-F5344CB8AC3E}">
        <p14:creationId xmlns:p14="http://schemas.microsoft.com/office/powerpoint/2010/main" val="240682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0A5C-CE5E-428C-94C5-A0C5003E0F2D}"/>
              </a:ext>
            </a:extLst>
          </p:cNvPr>
          <p:cNvSpPr>
            <a:spLocks noGrp="1"/>
          </p:cNvSpPr>
          <p:nvPr>
            <p:ph type="title"/>
          </p:nvPr>
        </p:nvSpPr>
        <p:spPr/>
        <p:txBody>
          <a:bodyPr/>
          <a:lstStyle/>
          <a:p>
            <a:r>
              <a:rPr lang="en-US"/>
              <a:t>Power BI Dashboard I.</a:t>
            </a:r>
          </a:p>
        </p:txBody>
      </p:sp>
      <p:sp>
        <p:nvSpPr>
          <p:cNvPr id="3" name="Content Placeholder 2">
            <a:extLst>
              <a:ext uri="{FF2B5EF4-FFF2-40B4-BE49-F238E27FC236}">
                <a16:creationId xmlns:a16="http://schemas.microsoft.com/office/drawing/2014/main" id="{53D45778-A7FC-47B0-BA96-540FE4417B8C}"/>
              </a:ext>
            </a:extLst>
          </p:cNvPr>
          <p:cNvSpPr>
            <a:spLocks noGrp="1"/>
          </p:cNvSpPr>
          <p:nvPr>
            <p:ph sz="half" idx="1"/>
          </p:nvPr>
        </p:nvSpPr>
        <p:spPr/>
        <p:txBody>
          <a:bodyPr vert="horz" lIns="91440" tIns="45720" rIns="91440" bIns="45720" rtlCol="0" anchor="t">
            <a:normAutofit fontScale="62500" lnSpcReduction="20000"/>
          </a:bodyPr>
          <a:lstStyle/>
          <a:p>
            <a:pPr marL="0" indent="0">
              <a:buNone/>
            </a:pPr>
            <a:r>
              <a:rPr lang="en-US"/>
              <a:t>Analysis</a:t>
            </a:r>
          </a:p>
          <a:p>
            <a:r>
              <a:rPr lang="en-US"/>
              <a:t>Given we have stores in two states, we consider the sales and ingredients used in each location. From the large graph, there is some value in the ingredients used in that some bring in higher sales than others that do not. From the graph, drinks 18, 19, and 29 bring in the most profits and do not require as many ingredients. Some drinks use many ingredients and do not bring in a lot of profits. Drink 20 is the top performer because it does not require any additional ingredients and brings in quite a bit of sales. </a:t>
            </a:r>
          </a:p>
        </p:txBody>
      </p:sp>
      <p:sp>
        <p:nvSpPr>
          <p:cNvPr id="4" name="Content Placeholder 3">
            <a:extLst>
              <a:ext uri="{FF2B5EF4-FFF2-40B4-BE49-F238E27FC236}">
                <a16:creationId xmlns:a16="http://schemas.microsoft.com/office/drawing/2014/main" id="{576006D4-D9C9-4402-9FCE-107E109C0AC7}"/>
              </a:ext>
            </a:extLst>
          </p:cNvPr>
          <p:cNvSpPr>
            <a:spLocks noGrp="1"/>
          </p:cNvSpPr>
          <p:nvPr>
            <p:ph sz="half" idx="2"/>
          </p:nvPr>
        </p:nvSpPr>
        <p:spPr/>
        <p:txBody>
          <a:bodyPr vert="horz" lIns="91440" tIns="45720" rIns="91440" bIns="45720" rtlCol="0" anchor="t">
            <a:normAutofit fontScale="62500" lnSpcReduction="20000"/>
          </a:bodyPr>
          <a:lstStyle/>
          <a:p>
            <a:pPr marL="0" indent="0">
              <a:buNone/>
            </a:pPr>
            <a:r>
              <a:rPr lang="en-US"/>
              <a:t>Business Recommendation</a:t>
            </a:r>
          </a:p>
          <a:p>
            <a:r>
              <a:rPr lang="en-US"/>
              <a:t>From the analysis, the recommended course of action would be to remove the drinks that use the most amount of ingredients and bring in the least number of sales. By doing so, the cafes can either introduce new drinks that may be appealing to current customers, or they can choose to continue operating under their current offerings and increase profits selling those they know have a history of performing well. </a:t>
            </a:r>
          </a:p>
        </p:txBody>
      </p:sp>
    </p:spTree>
    <p:extLst>
      <p:ext uri="{BB962C8B-B14F-4D97-AF65-F5344CB8AC3E}">
        <p14:creationId xmlns:p14="http://schemas.microsoft.com/office/powerpoint/2010/main" val="314137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8D6BCBA9-04DA-45B7-9672-9C9F2C196872}"/>
              </a:ext>
            </a:extLst>
          </p:cNvPr>
          <p:cNvPicPr>
            <a:picLocks noChangeAspect="1"/>
          </p:cNvPicPr>
          <p:nvPr/>
        </p:nvPicPr>
        <p:blipFill>
          <a:blip r:embed="rId2"/>
          <a:stretch>
            <a:fillRect/>
          </a:stretch>
        </p:blipFill>
        <p:spPr>
          <a:xfrm>
            <a:off x="609600" y="433906"/>
            <a:ext cx="11338560" cy="5929227"/>
          </a:xfrm>
          <a:prstGeom prst="rect">
            <a:avLst/>
          </a:prstGeom>
        </p:spPr>
      </p:pic>
    </p:spTree>
    <p:extLst>
      <p:ext uri="{BB962C8B-B14F-4D97-AF65-F5344CB8AC3E}">
        <p14:creationId xmlns:p14="http://schemas.microsoft.com/office/powerpoint/2010/main" val="83623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0A5C-CE5E-428C-94C5-A0C5003E0F2D}"/>
              </a:ext>
            </a:extLst>
          </p:cNvPr>
          <p:cNvSpPr>
            <a:spLocks noGrp="1"/>
          </p:cNvSpPr>
          <p:nvPr>
            <p:ph type="title"/>
          </p:nvPr>
        </p:nvSpPr>
        <p:spPr/>
        <p:txBody>
          <a:bodyPr/>
          <a:lstStyle/>
          <a:p>
            <a:r>
              <a:rPr lang="en-US"/>
              <a:t>Power BI Dashboard II.</a:t>
            </a:r>
          </a:p>
        </p:txBody>
      </p:sp>
      <p:sp>
        <p:nvSpPr>
          <p:cNvPr id="3" name="Content Placeholder 2">
            <a:extLst>
              <a:ext uri="{FF2B5EF4-FFF2-40B4-BE49-F238E27FC236}">
                <a16:creationId xmlns:a16="http://schemas.microsoft.com/office/drawing/2014/main" id="{53D45778-A7FC-47B0-BA96-540FE4417B8C}"/>
              </a:ext>
            </a:extLst>
          </p:cNvPr>
          <p:cNvSpPr>
            <a:spLocks noGrp="1"/>
          </p:cNvSpPr>
          <p:nvPr>
            <p:ph sz="half" idx="1"/>
          </p:nvPr>
        </p:nvSpPr>
        <p:spPr/>
        <p:txBody>
          <a:bodyPr vert="horz" lIns="91440" tIns="45720" rIns="91440" bIns="45720" rtlCol="0" anchor="t">
            <a:normAutofit fontScale="55000" lnSpcReduction="20000"/>
          </a:bodyPr>
          <a:lstStyle/>
          <a:p>
            <a:pPr marL="0" indent="0">
              <a:buNone/>
            </a:pPr>
            <a:r>
              <a:rPr lang="en-US" b="1"/>
              <a:t>Analysis</a:t>
            </a:r>
          </a:p>
          <a:p>
            <a:pPr>
              <a:buNone/>
            </a:pPr>
            <a:r>
              <a:rPr lang="en-US">
                <a:ea typeface="+mn-lt"/>
                <a:cs typeface="+mn-lt"/>
              </a:rPr>
              <a:t>Seeing the number of sales from the returning customers gives us a basis for considering a membership program. We can see the number of repeating sales by customer and know how many times they visit and how much they have spent at our cafes. Our original customers are those who repeat the most times and spend the most money. Looking at customers one through 10 visit over and over. As new customers try our establishment, however, we see the amount of sales dip significantly. </a:t>
            </a:r>
            <a:endParaRPr lang="en-US"/>
          </a:p>
          <a:p>
            <a:pPr>
              <a:buNone/>
            </a:pPr>
            <a:r>
              <a:rPr lang="en-US">
                <a:ea typeface="+mn-lt"/>
                <a:cs typeface="+mn-lt"/>
              </a:rPr>
              <a:t>We can also see that so far; all our customers do return at least once (circle chart) and the resulting sales from those customers. </a:t>
            </a:r>
            <a:endParaRPr lang="en-US"/>
          </a:p>
          <a:p>
            <a:pPr marL="0" indent="0">
              <a:buNone/>
            </a:pPr>
            <a:endParaRPr lang="en-US"/>
          </a:p>
          <a:p>
            <a:pPr marL="0" indent="0">
              <a:buNone/>
            </a:pPr>
            <a:endParaRPr lang="en-US"/>
          </a:p>
          <a:p>
            <a:endParaRPr lang="en-US"/>
          </a:p>
        </p:txBody>
      </p:sp>
      <p:sp>
        <p:nvSpPr>
          <p:cNvPr id="4" name="Content Placeholder 3">
            <a:extLst>
              <a:ext uri="{FF2B5EF4-FFF2-40B4-BE49-F238E27FC236}">
                <a16:creationId xmlns:a16="http://schemas.microsoft.com/office/drawing/2014/main" id="{576006D4-D9C9-4402-9FCE-107E109C0AC7}"/>
              </a:ext>
            </a:extLst>
          </p:cNvPr>
          <p:cNvSpPr>
            <a:spLocks noGrp="1"/>
          </p:cNvSpPr>
          <p:nvPr>
            <p:ph sz="half" idx="2"/>
          </p:nvPr>
        </p:nvSpPr>
        <p:spPr/>
        <p:txBody>
          <a:bodyPr vert="horz" lIns="91440" tIns="45720" rIns="91440" bIns="45720" rtlCol="0" anchor="t">
            <a:normAutofit fontScale="55000" lnSpcReduction="20000"/>
          </a:bodyPr>
          <a:lstStyle/>
          <a:p>
            <a:pPr marL="0" indent="0">
              <a:buNone/>
            </a:pPr>
            <a:r>
              <a:rPr lang="en-US" b="1"/>
              <a:t>Business Recommendation</a:t>
            </a:r>
          </a:p>
          <a:p>
            <a:pPr marL="0" indent="0">
              <a:buNone/>
            </a:pPr>
            <a:r>
              <a:rPr lang="en-US">
                <a:ea typeface="+mn-lt"/>
                <a:cs typeface="+mn-lt"/>
              </a:rPr>
              <a:t>Based on the decline in new customers returning more than a few times, introducing a membership program with various rewards would increase the number of visits each individual customer visits a cafe and would also increase spend over the course of their visits. We might want to implement a first-time discount, a recurring weekly reward for those who visit on our slowest profit days. We could also offer birthday treats and consider a free drink per every 10 visits. In order to maximize profits, the membership programs and rewards will differ by region and will maximize how these customers visit in each state, and city. </a:t>
            </a:r>
            <a:endParaRPr lang="en-US"/>
          </a:p>
        </p:txBody>
      </p:sp>
    </p:spTree>
    <p:extLst>
      <p:ext uri="{BB962C8B-B14F-4D97-AF65-F5344CB8AC3E}">
        <p14:creationId xmlns:p14="http://schemas.microsoft.com/office/powerpoint/2010/main" val="248312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8FE10-F88C-4BA1-87D8-E69CCEEC3FD7}"/>
              </a:ext>
            </a:extLst>
          </p:cNvPr>
          <p:cNvSpPr>
            <a:spLocks noGrp="1"/>
          </p:cNvSpPr>
          <p:nvPr>
            <p:ph type="title"/>
          </p:nvPr>
        </p:nvSpPr>
        <p:spPr>
          <a:xfrm>
            <a:off x="841248" y="256032"/>
            <a:ext cx="10506456" cy="1014984"/>
          </a:xfrm>
        </p:spPr>
        <p:txBody>
          <a:bodyPr anchor="b">
            <a:normAutofit/>
          </a:bodyPr>
          <a:lstStyle/>
          <a:p>
            <a:r>
              <a:rPr lang="en-US"/>
              <a:t>Business Questions - Objective</a:t>
            </a:r>
          </a:p>
        </p:txBody>
      </p:sp>
      <p:sp>
        <p:nvSpPr>
          <p:cNvPr id="31"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3" name="Content Placeholder 2">
            <a:extLst>
              <a:ext uri="{FF2B5EF4-FFF2-40B4-BE49-F238E27FC236}">
                <a16:creationId xmlns:a16="http://schemas.microsoft.com/office/drawing/2014/main" id="{405F3770-2A43-0409-0927-F01F9D2E069E}"/>
              </a:ext>
            </a:extLst>
          </p:cNvPr>
          <p:cNvGraphicFramePr>
            <a:graphicFrameLocks noGrp="1"/>
          </p:cNvGraphicFramePr>
          <p:nvPr>
            <p:ph idx="1"/>
            <p:extLst>
              <p:ext uri="{D42A27DB-BD31-4B8C-83A1-F6EECF244321}">
                <p14:modId xmlns:p14="http://schemas.microsoft.com/office/powerpoint/2010/main" val="317809882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890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0FAB-8DC0-4047-A70E-F1BB158599E1}"/>
              </a:ext>
            </a:extLst>
          </p:cNvPr>
          <p:cNvSpPr>
            <a:spLocks noGrp="1"/>
          </p:cNvSpPr>
          <p:nvPr>
            <p:ph type="title"/>
          </p:nvPr>
        </p:nvSpPr>
        <p:spPr/>
        <p:txBody>
          <a:bodyPr>
            <a:normAutofit fontScale="90000"/>
          </a:bodyPr>
          <a:lstStyle/>
          <a:p>
            <a:r>
              <a:rPr lang="en-US"/>
              <a:t>Business Questions – DM/DW Process and Lessons Learned</a:t>
            </a:r>
          </a:p>
        </p:txBody>
      </p:sp>
      <p:graphicFrame>
        <p:nvGraphicFramePr>
          <p:cNvPr id="5" name="Diagram 5">
            <a:extLst>
              <a:ext uri="{FF2B5EF4-FFF2-40B4-BE49-F238E27FC236}">
                <a16:creationId xmlns:a16="http://schemas.microsoft.com/office/drawing/2014/main" id="{43D65F90-1DC3-41E1-B779-F4E2D8CF3F20}"/>
              </a:ext>
            </a:extLst>
          </p:cNvPr>
          <p:cNvGraphicFramePr>
            <a:graphicFrameLocks noGrp="1"/>
          </p:cNvGraphicFramePr>
          <p:nvPr>
            <p:ph sz="half" idx="1"/>
          </p:nvPr>
        </p:nvGraphicFramePr>
        <p:xfrm>
          <a:off x="1116013" y="2478088"/>
          <a:ext cx="4937125" cy="3694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5BB1BD0D-2B00-4CE4-82F7-F4B9156CA36F}"/>
              </a:ext>
            </a:extLst>
          </p:cNvPr>
          <p:cNvSpPr>
            <a:spLocks noGrp="1"/>
          </p:cNvSpPr>
          <p:nvPr>
            <p:ph sz="half" idx="2"/>
          </p:nvPr>
        </p:nvSpPr>
        <p:spPr/>
        <p:txBody>
          <a:bodyPr vert="horz" lIns="91440" tIns="45720" rIns="91440" bIns="45720" rtlCol="0" anchor="t">
            <a:normAutofit/>
          </a:bodyPr>
          <a:lstStyle/>
          <a:p>
            <a:r>
              <a:rPr lang="en-US" dirty="0"/>
              <a:t>We considered our business questions to accurately build our Data Mart. </a:t>
            </a:r>
          </a:p>
        </p:txBody>
      </p:sp>
    </p:spTree>
    <p:extLst>
      <p:ext uri="{BB962C8B-B14F-4D97-AF65-F5344CB8AC3E}">
        <p14:creationId xmlns:p14="http://schemas.microsoft.com/office/powerpoint/2010/main" val="357215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FF3D-1C3E-45AD-AC3B-606D06FDEEC4}"/>
              </a:ext>
            </a:extLst>
          </p:cNvPr>
          <p:cNvSpPr>
            <a:spLocks noGrp="1"/>
          </p:cNvSpPr>
          <p:nvPr>
            <p:ph type="title"/>
          </p:nvPr>
        </p:nvSpPr>
        <p:spPr/>
        <p:txBody>
          <a:bodyPr/>
          <a:lstStyle/>
          <a:p>
            <a:r>
              <a:rPr lang="en-US" sz="3600" dirty="0"/>
              <a:t>Problem</a:t>
            </a:r>
            <a:r>
              <a:rPr lang="en-US" dirty="0"/>
              <a:t> Occurred</a:t>
            </a:r>
          </a:p>
        </p:txBody>
      </p:sp>
      <p:sp>
        <p:nvSpPr>
          <p:cNvPr id="3" name="Content Placeholder 2">
            <a:extLst>
              <a:ext uri="{FF2B5EF4-FFF2-40B4-BE49-F238E27FC236}">
                <a16:creationId xmlns:a16="http://schemas.microsoft.com/office/drawing/2014/main" id="{2507DBF0-A5F4-425E-A329-C433BB680425}"/>
              </a:ext>
            </a:extLst>
          </p:cNvPr>
          <p:cNvSpPr>
            <a:spLocks noGrp="1"/>
          </p:cNvSpPr>
          <p:nvPr>
            <p:ph sz="half" idx="1"/>
          </p:nvPr>
        </p:nvSpPr>
        <p:spPr>
          <a:xfrm>
            <a:off x="1115568" y="2478024"/>
            <a:ext cx="10624327" cy="3694176"/>
          </a:xfrm>
        </p:spPr>
        <p:txBody>
          <a:bodyPr vert="horz" lIns="91440" tIns="45720" rIns="91440" bIns="45720" rtlCol="0" anchor="t">
            <a:normAutofit/>
          </a:bodyPr>
          <a:lstStyle/>
          <a:p>
            <a:r>
              <a:rPr lang="en-US" dirty="0"/>
              <a:t>Linking Table</a:t>
            </a:r>
          </a:p>
          <a:p>
            <a:r>
              <a:rPr lang="en-US" i="1" dirty="0"/>
              <a:t>Small</a:t>
            </a:r>
            <a:r>
              <a:rPr lang="en-US" dirty="0"/>
              <a:t> Data Type</a:t>
            </a:r>
          </a:p>
          <a:p>
            <a:r>
              <a:rPr lang="en-US" dirty="0"/>
              <a:t>Data Type Issue</a:t>
            </a:r>
          </a:p>
          <a:p>
            <a:r>
              <a:rPr lang="en-US" dirty="0"/>
              <a:t>Delete In Reverse Order</a:t>
            </a:r>
          </a:p>
          <a:p>
            <a:endParaRPr lang="en-US" i="1" dirty="0"/>
          </a:p>
          <a:p>
            <a:r>
              <a:rPr lang="en-US" dirty="0"/>
              <a:t>Slowly Changing Dimension</a:t>
            </a:r>
          </a:p>
          <a:p>
            <a:endParaRPr lang="en-US" i="1" dirty="0"/>
          </a:p>
          <a:p>
            <a:endParaRPr lang="en-US" i="1"/>
          </a:p>
        </p:txBody>
      </p:sp>
    </p:spTree>
    <p:extLst>
      <p:ext uri="{BB962C8B-B14F-4D97-AF65-F5344CB8AC3E}">
        <p14:creationId xmlns:p14="http://schemas.microsoft.com/office/powerpoint/2010/main" val="114849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histogram&#10;&#10;Description automatically generated">
            <a:extLst>
              <a:ext uri="{FF2B5EF4-FFF2-40B4-BE49-F238E27FC236}">
                <a16:creationId xmlns:a16="http://schemas.microsoft.com/office/drawing/2014/main" id="{33CCC600-9A1C-4B47-8B39-01EA4DB2BA33}"/>
              </a:ext>
            </a:extLst>
          </p:cNvPr>
          <p:cNvPicPr>
            <a:picLocks noChangeAspect="1"/>
          </p:cNvPicPr>
          <p:nvPr/>
        </p:nvPicPr>
        <p:blipFill>
          <a:blip r:embed="rId2"/>
          <a:stretch>
            <a:fillRect/>
          </a:stretch>
        </p:blipFill>
        <p:spPr>
          <a:xfrm>
            <a:off x="3340609" y="55479"/>
            <a:ext cx="8844815" cy="6739559"/>
          </a:xfrm>
          <a:prstGeom prst="rect">
            <a:avLst/>
          </a:prstGeom>
        </p:spPr>
      </p:pic>
      <p:sp>
        <p:nvSpPr>
          <p:cNvPr id="7" name="TextBox 6">
            <a:extLst>
              <a:ext uri="{FF2B5EF4-FFF2-40B4-BE49-F238E27FC236}">
                <a16:creationId xmlns:a16="http://schemas.microsoft.com/office/drawing/2014/main" id="{064AA52B-755D-4B48-AB0F-D1CBF32205F4}"/>
              </a:ext>
            </a:extLst>
          </p:cNvPr>
          <p:cNvSpPr txBox="1"/>
          <p:nvPr/>
        </p:nvSpPr>
        <p:spPr>
          <a:xfrm>
            <a:off x="308754" y="926980"/>
            <a:ext cx="2743200" cy="26468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Business Requirement: </a:t>
            </a:r>
            <a:r>
              <a:rPr lang="en-US" b="1">
                <a:ea typeface="+mn-lt"/>
                <a:cs typeface="+mn-lt"/>
              </a:rPr>
              <a:t>What are the best-selling menu items in each state and what quantity of supplies </a:t>
            </a:r>
            <a:endParaRPr lang="en-US"/>
          </a:p>
          <a:p>
            <a:r>
              <a:rPr lang="en-US" b="1">
                <a:ea typeface="+mn-lt"/>
                <a:cs typeface="+mn-lt"/>
              </a:rPr>
              <a:t>are needed to support demand over time? </a:t>
            </a:r>
            <a:endParaRPr lang="en-US"/>
          </a:p>
          <a:p>
            <a:endParaRPr lang="en-US"/>
          </a:p>
        </p:txBody>
      </p:sp>
    </p:spTree>
    <p:extLst>
      <p:ext uri="{BB962C8B-B14F-4D97-AF65-F5344CB8AC3E}">
        <p14:creationId xmlns:p14="http://schemas.microsoft.com/office/powerpoint/2010/main" val="23237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88CB-76C3-4E62-848D-5D7E8718EC5A}"/>
              </a:ext>
            </a:extLst>
          </p:cNvPr>
          <p:cNvSpPr>
            <a:spLocks noGrp="1"/>
          </p:cNvSpPr>
          <p:nvPr>
            <p:ph type="title"/>
          </p:nvPr>
        </p:nvSpPr>
        <p:spPr/>
        <p:txBody>
          <a:bodyPr/>
          <a:lstStyle/>
          <a:p>
            <a:r>
              <a:rPr lang="en-US"/>
              <a:t>Power Pivot Dashboard I.</a:t>
            </a:r>
          </a:p>
        </p:txBody>
      </p:sp>
      <p:sp>
        <p:nvSpPr>
          <p:cNvPr id="3" name="Content Placeholder 2">
            <a:extLst>
              <a:ext uri="{FF2B5EF4-FFF2-40B4-BE49-F238E27FC236}">
                <a16:creationId xmlns:a16="http://schemas.microsoft.com/office/drawing/2014/main" id="{5F90264B-B987-4984-A2BC-375179ED627C}"/>
              </a:ext>
            </a:extLst>
          </p:cNvPr>
          <p:cNvSpPr>
            <a:spLocks noGrp="1"/>
          </p:cNvSpPr>
          <p:nvPr>
            <p:ph sz="half" idx="1"/>
          </p:nvPr>
        </p:nvSpPr>
        <p:spPr>
          <a:xfrm>
            <a:off x="741757" y="2276741"/>
            <a:ext cx="4937760" cy="4211760"/>
          </a:xfrm>
        </p:spPr>
        <p:txBody>
          <a:bodyPr vert="horz" lIns="91440" tIns="45720" rIns="91440" bIns="45720" rtlCol="0" anchor="t">
            <a:normAutofit fontScale="40000" lnSpcReduction="20000"/>
          </a:bodyPr>
          <a:lstStyle/>
          <a:p>
            <a:pPr marL="0" indent="0">
              <a:buNone/>
            </a:pPr>
            <a:r>
              <a:rPr lang="en-US" sz="2900" b="1">
                <a:ea typeface="+mn-lt"/>
                <a:cs typeface="+mn-lt"/>
              </a:rPr>
              <a:t>Analysis: </a:t>
            </a:r>
            <a:endParaRPr lang="en-US" sz="2900"/>
          </a:p>
          <a:p>
            <a:r>
              <a:rPr lang="en-US" sz="3400">
                <a:ea typeface="+mn-lt"/>
                <a:cs typeface="+mn-lt"/>
              </a:rPr>
              <a:t>Looking at the graph on the left, we can see how many of each drink is ordered, how much revenue that drink brings in, and the sum of all sales for that drink. In some cases, the sum of order amount does not equal a higher sum of sales. For example, drink 20 only had an amount of $400 but brought in the highest volume of sales. </a:t>
            </a:r>
            <a:endParaRPr lang="en-US" sz="3400"/>
          </a:p>
          <a:p>
            <a:r>
              <a:rPr lang="en-US" sz="3400">
                <a:ea typeface="+mn-lt"/>
                <a:cs typeface="+mn-lt"/>
              </a:rPr>
              <a:t>By comparing this information to the two graphs, we can see this information relayed again while also showing how many ingredients those corresponding drinks each need. In Colorado, drink 6, 7, and 10 are three top selling items. Drink 6 requires 4 ingredients. Drink 7 requires 8 ingredients. Drink 10 requires 10 ingredients. Among the 3 drinks, their profits are similar.  In California, Drink 8, 15, and 18 are three top selling items. Drink 8 and 15 both</a:t>
            </a:r>
            <a:r>
              <a:rPr lang="en-US" sz="4000">
                <a:ea typeface="+mn-lt"/>
                <a:cs typeface="+mn-lt"/>
              </a:rPr>
              <a:t> requir</a:t>
            </a:r>
            <a:r>
              <a:rPr lang="en-US" sz="3500">
                <a:ea typeface="+mn-lt"/>
                <a:cs typeface="+mn-lt"/>
              </a:rPr>
              <a:t>e 9 Ingredients and drink 18 requires 8 ingredients. </a:t>
            </a:r>
            <a:endParaRPr lang="en-US" sz="3500"/>
          </a:p>
          <a:p>
            <a:endParaRPr lang="en-US"/>
          </a:p>
        </p:txBody>
      </p:sp>
      <p:sp>
        <p:nvSpPr>
          <p:cNvPr id="4" name="Content Placeholder 3">
            <a:extLst>
              <a:ext uri="{FF2B5EF4-FFF2-40B4-BE49-F238E27FC236}">
                <a16:creationId xmlns:a16="http://schemas.microsoft.com/office/drawing/2014/main" id="{892B3789-D739-4A32-ACD0-9E32573C662F}"/>
              </a:ext>
            </a:extLst>
          </p:cNvPr>
          <p:cNvSpPr>
            <a:spLocks noGrp="1"/>
          </p:cNvSpPr>
          <p:nvPr>
            <p:ph sz="half" idx="2"/>
          </p:nvPr>
        </p:nvSpPr>
        <p:spPr>
          <a:xfrm>
            <a:off x="6202162" y="2276741"/>
            <a:ext cx="4937760" cy="3694176"/>
          </a:xfrm>
        </p:spPr>
        <p:txBody>
          <a:bodyPr vert="horz" lIns="91440" tIns="45720" rIns="91440" bIns="45720" rtlCol="0" anchor="t">
            <a:noAutofit/>
          </a:bodyPr>
          <a:lstStyle/>
          <a:p>
            <a:pPr marL="0" indent="0">
              <a:buNone/>
            </a:pPr>
            <a:r>
              <a:rPr lang="en-US" sz="1200" b="1">
                <a:ea typeface="+mn-lt"/>
                <a:cs typeface="+mn-lt"/>
              </a:rPr>
              <a:t>Business Recommendations:</a:t>
            </a:r>
            <a:endParaRPr lang="en-US" sz="1200"/>
          </a:p>
          <a:p>
            <a:r>
              <a:rPr lang="en-US" sz="1200">
                <a:ea typeface="+mn-lt"/>
                <a:cs typeface="+mn-lt"/>
              </a:rPr>
              <a:t>From looking at the information in these three graphs, we can see that drinks 7,8,and 10 in Colorado all bring in similar profits and are equally ordered. The ingredients needed to make these three drinks should be always kept on hand. We can also recommend possibly cutting out a drink that requires a lot of ingredients and but does not bring in much profit; for example, drink 15 uses 9 ingredients and brings in a low amount of sales in Colorado.</a:t>
            </a:r>
            <a:endParaRPr lang="en-US" sz="1200"/>
          </a:p>
          <a:p>
            <a:r>
              <a:rPr lang="en-US" sz="1200">
                <a:ea typeface="+mn-lt"/>
                <a:cs typeface="+mn-lt"/>
              </a:rPr>
              <a:t>Conversely, in California, we can recommend these stores always stock ingredients for drink 15 since it brings in much higher sales that in Colorado. This drink may be iced and much more popular in the warmer California weather than in cold Colorado. We would also recommend California stores cut drink 2 from their menus since it requires 8 ingredients and doesn't bring in enough sales to remain on the menu. By removing drinks each year and offering new ones, both States' stores can continue to bring in customers looking for something 'new' and get existing customers to find a new favorite, as well.</a:t>
            </a:r>
            <a:endParaRPr lang="en-US" sz="1200"/>
          </a:p>
          <a:p>
            <a:endParaRPr lang="en-US"/>
          </a:p>
        </p:txBody>
      </p:sp>
    </p:spTree>
    <p:extLst>
      <p:ext uri="{BB962C8B-B14F-4D97-AF65-F5344CB8AC3E}">
        <p14:creationId xmlns:p14="http://schemas.microsoft.com/office/powerpoint/2010/main" val="144646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64AA52B-755D-4B48-AB0F-D1CBF32205F4}"/>
              </a:ext>
            </a:extLst>
          </p:cNvPr>
          <p:cNvSpPr txBox="1"/>
          <p:nvPr/>
        </p:nvSpPr>
        <p:spPr>
          <a:xfrm>
            <a:off x="567547" y="4765735"/>
            <a:ext cx="10837652"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Business Requirement: </a:t>
            </a:r>
            <a:endParaRPr lang="en-US" b="1"/>
          </a:p>
          <a:p>
            <a:r>
              <a:rPr lang="en-US" b="1">
                <a:ea typeface="+mn-lt"/>
                <a:cs typeface="+mn-lt"/>
              </a:rPr>
              <a:t>How many customers come back more than once in each city and would Cocktail Café benefit from introducing a membership program? </a:t>
            </a:r>
            <a:endParaRPr lang="en-US"/>
          </a:p>
          <a:p>
            <a:endParaRPr lang="en-US"/>
          </a:p>
        </p:txBody>
      </p:sp>
      <p:pic>
        <p:nvPicPr>
          <p:cNvPr id="2" name="Picture 2" descr="Chart&#10;&#10;Description automatically generated">
            <a:extLst>
              <a:ext uri="{FF2B5EF4-FFF2-40B4-BE49-F238E27FC236}">
                <a16:creationId xmlns:a16="http://schemas.microsoft.com/office/drawing/2014/main" id="{BC4AFF67-128E-41AB-B68D-BA34376D9DB6}"/>
              </a:ext>
            </a:extLst>
          </p:cNvPr>
          <p:cNvPicPr>
            <a:picLocks noChangeAspect="1"/>
          </p:cNvPicPr>
          <p:nvPr/>
        </p:nvPicPr>
        <p:blipFill>
          <a:blip r:embed="rId2"/>
          <a:stretch>
            <a:fillRect/>
          </a:stretch>
        </p:blipFill>
        <p:spPr>
          <a:xfrm>
            <a:off x="468702" y="1041790"/>
            <a:ext cx="11513387" cy="3293552"/>
          </a:xfrm>
          <a:prstGeom prst="rect">
            <a:avLst/>
          </a:prstGeom>
        </p:spPr>
      </p:pic>
    </p:spTree>
    <p:extLst>
      <p:ext uri="{BB962C8B-B14F-4D97-AF65-F5344CB8AC3E}">
        <p14:creationId xmlns:p14="http://schemas.microsoft.com/office/powerpoint/2010/main" val="2753242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7340-5BA6-410C-A6A6-63D4919591EC}"/>
              </a:ext>
            </a:extLst>
          </p:cNvPr>
          <p:cNvSpPr>
            <a:spLocks noGrp="1"/>
          </p:cNvSpPr>
          <p:nvPr>
            <p:ph type="title"/>
          </p:nvPr>
        </p:nvSpPr>
        <p:spPr/>
        <p:txBody>
          <a:bodyPr/>
          <a:lstStyle/>
          <a:p>
            <a:r>
              <a:rPr lang="en-US"/>
              <a:t>Power Pivot Dashboard II.</a:t>
            </a:r>
          </a:p>
        </p:txBody>
      </p:sp>
      <p:sp>
        <p:nvSpPr>
          <p:cNvPr id="3" name="Content Placeholder 2">
            <a:extLst>
              <a:ext uri="{FF2B5EF4-FFF2-40B4-BE49-F238E27FC236}">
                <a16:creationId xmlns:a16="http://schemas.microsoft.com/office/drawing/2014/main" id="{2DCB652A-1405-4201-8900-5A2DF41789CB}"/>
              </a:ext>
            </a:extLst>
          </p:cNvPr>
          <p:cNvSpPr>
            <a:spLocks noGrp="1"/>
          </p:cNvSpPr>
          <p:nvPr>
            <p:ph sz="half" idx="1"/>
          </p:nvPr>
        </p:nvSpPr>
        <p:spPr>
          <a:xfrm>
            <a:off x="698625" y="2348628"/>
            <a:ext cx="4937760" cy="3694176"/>
          </a:xfrm>
        </p:spPr>
        <p:txBody>
          <a:bodyPr vert="horz" lIns="91440" tIns="45720" rIns="91440" bIns="45720" rtlCol="0" anchor="t">
            <a:noAutofit/>
          </a:bodyPr>
          <a:lstStyle/>
          <a:p>
            <a:pPr marL="0" indent="0">
              <a:buNone/>
            </a:pPr>
            <a:r>
              <a:rPr lang="en-US" sz="1200" b="1">
                <a:ea typeface="+mn-lt"/>
                <a:cs typeface="+mn-lt"/>
              </a:rPr>
              <a:t>Analysis:</a:t>
            </a:r>
            <a:endParaRPr lang="en-US" sz="1200"/>
          </a:p>
          <a:p>
            <a:r>
              <a:rPr lang="en-US" sz="1200">
                <a:ea typeface="+mn-lt"/>
                <a:cs typeface="+mn-lt"/>
              </a:rPr>
              <a:t>From all three graphs, we can see that over time, clients gradually stop frequenting Cocktail Cafe's establishments in both California and Colorado. If trends continue </a:t>
            </a:r>
            <a:endParaRPr lang="en-US" sz="1200"/>
          </a:p>
          <a:p>
            <a:r>
              <a:rPr lang="en-US" sz="1200">
                <a:ea typeface="+mn-lt"/>
                <a:cs typeface="+mn-lt"/>
              </a:rPr>
              <a:t>this way without a change being made, business will suffer. We can see that sales stay strong, and even increase, after a customer's first visit. Visits increase around</a:t>
            </a:r>
            <a:endParaRPr lang="en-US" sz="1200"/>
          </a:p>
          <a:p>
            <a:r>
              <a:rPr lang="en-US" sz="1200">
                <a:ea typeface="+mn-lt"/>
                <a:cs typeface="+mn-lt"/>
              </a:rPr>
              <a:t>the second and fifth visit, and then slowly decline after this. In Colorado, all the customers are returning customers. There are 5 customers who have already visited </a:t>
            </a:r>
            <a:endParaRPr lang="en-US" sz="1200"/>
          </a:p>
          <a:p>
            <a:r>
              <a:rPr lang="en-US" sz="1200" err="1">
                <a:ea typeface="+mn-lt"/>
                <a:cs typeface="+mn-lt"/>
              </a:rPr>
              <a:t>CocktailCafe</a:t>
            </a:r>
            <a:r>
              <a:rPr lang="en-US" sz="1200">
                <a:ea typeface="+mn-lt"/>
                <a:cs typeface="+mn-lt"/>
              </a:rPr>
              <a:t> for more than 10 times. In California, all the customers are returning customers. Most of the returning members has visited </a:t>
            </a:r>
            <a:r>
              <a:rPr lang="en-US" sz="1200" err="1">
                <a:ea typeface="+mn-lt"/>
                <a:cs typeface="+mn-lt"/>
              </a:rPr>
              <a:t>CocktailCafe</a:t>
            </a:r>
            <a:r>
              <a:rPr lang="en-US" sz="1200">
                <a:ea typeface="+mn-lt"/>
                <a:cs typeface="+mn-lt"/>
              </a:rPr>
              <a:t> for more than 70 times. </a:t>
            </a:r>
            <a:endParaRPr lang="en-US" sz="1400"/>
          </a:p>
          <a:p>
            <a:endParaRPr lang="en-US"/>
          </a:p>
        </p:txBody>
      </p:sp>
      <p:sp>
        <p:nvSpPr>
          <p:cNvPr id="4" name="Content Placeholder 3">
            <a:extLst>
              <a:ext uri="{FF2B5EF4-FFF2-40B4-BE49-F238E27FC236}">
                <a16:creationId xmlns:a16="http://schemas.microsoft.com/office/drawing/2014/main" id="{B50432B9-FE4A-4B9B-8144-9FF494CC260C}"/>
              </a:ext>
            </a:extLst>
          </p:cNvPr>
          <p:cNvSpPr>
            <a:spLocks noGrp="1"/>
          </p:cNvSpPr>
          <p:nvPr>
            <p:ph sz="half" idx="2"/>
          </p:nvPr>
        </p:nvSpPr>
        <p:spPr>
          <a:xfrm>
            <a:off x="6101521" y="2348628"/>
            <a:ext cx="4937760" cy="3694176"/>
          </a:xfrm>
        </p:spPr>
        <p:txBody>
          <a:bodyPr vert="horz" lIns="91440" tIns="45720" rIns="91440" bIns="45720" rtlCol="0" anchor="t">
            <a:noAutofit/>
          </a:bodyPr>
          <a:lstStyle/>
          <a:p>
            <a:pPr marL="0" indent="0">
              <a:buNone/>
            </a:pPr>
            <a:r>
              <a:rPr lang="en-US" sz="1400" b="1">
                <a:ea typeface="+mn-lt"/>
                <a:cs typeface="+mn-lt"/>
              </a:rPr>
              <a:t>Business Recommendation:</a:t>
            </a:r>
            <a:endParaRPr lang="en-US" sz="1400"/>
          </a:p>
          <a:p>
            <a:r>
              <a:rPr lang="en-US" sz="1400">
                <a:ea typeface="+mn-lt"/>
                <a:cs typeface="+mn-lt"/>
              </a:rPr>
              <a:t>Based on this analysis, it is necessary to implement a membership program in California and consider implementing a different membership program in Colorado. Given the </a:t>
            </a:r>
            <a:endParaRPr lang="en-US" sz="1400"/>
          </a:p>
          <a:p>
            <a:r>
              <a:rPr lang="en-US" sz="1400">
                <a:ea typeface="+mn-lt"/>
                <a:cs typeface="+mn-lt"/>
              </a:rPr>
              <a:t>trends of drinks purchased in California compared to Colorado, we can predict the same membership program will not work the same in both states. The level or visit at which they receive perks should differ to incentivize customers to come back again and again. However, given Colorado's sales are stronger during customer's first visits, opening more locations may produce more sales than a membership program.</a:t>
            </a:r>
            <a:endParaRPr lang="en-US" sz="1400"/>
          </a:p>
          <a:p>
            <a:endParaRPr lang="en-US"/>
          </a:p>
        </p:txBody>
      </p:sp>
    </p:spTree>
    <p:extLst>
      <p:ext uri="{BB962C8B-B14F-4D97-AF65-F5344CB8AC3E}">
        <p14:creationId xmlns:p14="http://schemas.microsoft.com/office/powerpoint/2010/main" val="173670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treemap chart&#10;&#10;Description automatically generated">
            <a:extLst>
              <a:ext uri="{FF2B5EF4-FFF2-40B4-BE49-F238E27FC236}">
                <a16:creationId xmlns:a16="http://schemas.microsoft.com/office/drawing/2014/main" id="{8B5DD4C4-1922-4A37-B81D-03B22A2D8776}"/>
              </a:ext>
            </a:extLst>
          </p:cNvPr>
          <p:cNvPicPr>
            <a:picLocks noChangeAspect="1"/>
          </p:cNvPicPr>
          <p:nvPr/>
        </p:nvPicPr>
        <p:blipFill>
          <a:blip r:embed="rId2"/>
          <a:stretch>
            <a:fillRect/>
          </a:stretch>
        </p:blipFill>
        <p:spPr>
          <a:xfrm>
            <a:off x="680720" y="449272"/>
            <a:ext cx="11033760" cy="5674976"/>
          </a:xfrm>
          <a:prstGeom prst="rect">
            <a:avLst/>
          </a:prstGeom>
        </p:spPr>
      </p:pic>
    </p:spTree>
    <p:extLst>
      <p:ext uri="{BB962C8B-B14F-4D97-AF65-F5344CB8AC3E}">
        <p14:creationId xmlns:p14="http://schemas.microsoft.com/office/powerpoint/2010/main" val="409938744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1262</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Calibri</vt:lpstr>
      <vt:lpstr>Open Sans</vt:lpstr>
      <vt:lpstr>PT Sans Narrow</vt:lpstr>
      <vt:lpstr>AccentBoxVTI</vt:lpstr>
      <vt:lpstr>PowerPoint Presentation</vt:lpstr>
      <vt:lpstr>Business Questions - Objective</vt:lpstr>
      <vt:lpstr>Business Questions – DM/DW Process and Lessons Learned</vt:lpstr>
      <vt:lpstr>Problem Occurred</vt:lpstr>
      <vt:lpstr>PowerPoint Presentation</vt:lpstr>
      <vt:lpstr>Power Pivot Dashboard I.</vt:lpstr>
      <vt:lpstr>PowerPoint Presentation</vt:lpstr>
      <vt:lpstr>Power Pivot Dashboard II.</vt:lpstr>
      <vt:lpstr>PowerPoint Presentation</vt:lpstr>
      <vt:lpstr>PowerPoint Presentation</vt:lpstr>
      <vt:lpstr>PowerPoint Presentation</vt:lpstr>
      <vt:lpstr>Power BI Dashboard I.</vt:lpstr>
      <vt:lpstr>PowerPoint Presentation</vt:lpstr>
      <vt:lpstr>Power BI Dashboard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icarusye@gmail.com</cp:lastModifiedBy>
  <cp:revision>78</cp:revision>
  <dcterms:created xsi:type="dcterms:W3CDTF">2013-07-15T20:26:40Z</dcterms:created>
  <dcterms:modified xsi:type="dcterms:W3CDTF">2022-03-18T00:32:01Z</dcterms:modified>
</cp:coreProperties>
</file>