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3"/>
  </p:notesMasterIdLst>
  <p:handoutMasterIdLst>
    <p:handoutMasterId r:id="rId54"/>
  </p:handoutMasterIdLst>
  <p:sldIdLst>
    <p:sldId id="256" r:id="rId3"/>
    <p:sldId id="258" r:id="rId4"/>
    <p:sldId id="296" r:id="rId5"/>
    <p:sldId id="288" r:id="rId6"/>
    <p:sldId id="374" r:id="rId7"/>
    <p:sldId id="300" r:id="rId8"/>
    <p:sldId id="301" r:id="rId9"/>
    <p:sldId id="338" r:id="rId10"/>
    <p:sldId id="302" r:id="rId11"/>
    <p:sldId id="304" r:id="rId12"/>
    <p:sldId id="306" r:id="rId13"/>
    <p:sldId id="307" r:id="rId14"/>
    <p:sldId id="310" r:id="rId15"/>
    <p:sldId id="303" r:id="rId16"/>
    <p:sldId id="311" r:id="rId17"/>
    <p:sldId id="312" r:id="rId18"/>
    <p:sldId id="314" r:id="rId19"/>
    <p:sldId id="315" r:id="rId20"/>
    <p:sldId id="316" r:id="rId21"/>
    <p:sldId id="341" r:id="rId22"/>
    <p:sldId id="313" r:id="rId23"/>
    <p:sldId id="340" r:id="rId24"/>
    <p:sldId id="339" r:id="rId25"/>
    <p:sldId id="318" r:id="rId26"/>
    <p:sldId id="319" r:id="rId27"/>
    <p:sldId id="320" r:id="rId28"/>
    <p:sldId id="321" r:id="rId29"/>
    <p:sldId id="326" r:id="rId30"/>
    <p:sldId id="432" r:id="rId31"/>
    <p:sldId id="433" r:id="rId32"/>
    <p:sldId id="434" r:id="rId33"/>
    <p:sldId id="435" r:id="rId34"/>
    <p:sldId id="436" r:id="rId35"/>
    <p:sldId id="437" r:id="rId36"/>
    <p:sldId id="438" r:id="rId37"/>
    <p:sldId id="439" r:id="rId38"/>
    <p:sldId id="440" r:id="rId39"/>
    <p:sldId id="441" r:id="rId40"/>
    <p:sldId id="442" r:id="rId41"/>
    <p:sldId id="443" r:id="rId42"/>
    <p:sldId id="444" r:id="rId43"/>
    <p:sldId id="445" r:id="rId44"/>
    <p:sldId id="446" r:id="rId45"/>
    <p:sldId id="447" r:id="rId46"/>
    <p:sldId id="448" r:id="rId47"/>
    <p:sldId id="449" r:id="rId48"/>
    <p:sldId id="450" r:id="rId49"/>
    <p:sldId id="451" r:id="rId50"/>
    <p:sldId id="452" r:id="rId51"/>
    <p:sldId id="260" r:id="rId52"/>
  </p:sldIdLst>
  <p:sldSz cx="12192000" cy="6858000"/>
  <p:notesSz cx="6858000" cy="9144000"/>
  <p:custDataLst>
    <p:tags r:id="rId5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Office" lastIdx="1" clrIdx="0"/>
  <p:cmAuthor id="2" name="Hu Xuhang" initials="HX"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B537B"/>
    <a:srgbClr val="4CA535"/>
    <a:srgbClr val="FFFFFF"/>
    <a:srgbClr val="CFEBB2"/>
    <a:srgbClr val="C3EBB1"/>
    <a:srgbClr val="4EA936"/>
    <a:srgbClr val="51B039"/>
    <a:srgbClr val="EDF9E8"/>
    <a:srgbClr val="E2F6D9"/>
    <a:srgbClr val="74D24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437" autoAdjust="0"/>
    <p:restoredTop sz="95952"/>
  </p:normalViewPr>
  <p:slideViewPr>
    <p:cSldViewPr snapToGrid="0">
      <p:cViewPr varScale="1">
        <p:scale>
          <a:sx n="86" d="100"/>
          <a:sy n="86" d="100"/>
        </p:scale>
        <p:origin x="907" y="62"/>
      </p:cViewPr>
      <p:guideLst/>
    </p:cSldViewPr>
  </p:slideViewPr>
  <p:notesTextViewPr>
    <p:cViewPr>
      <p:scale>
        <a:sx n="1" d="1"/>
        <a:sy n="1" d="1"/>
      </p:scale>
      <p:origin x="0" y="0"/>
    </p:cViewPr>
  </p:notesTextViewPr>
  <p:notesViewPr>
    <p:cSldViewPr snapToGrid="0">
      <p:cViewPr varScale="1">
        <p:scale>
          <a:sx n="108" d="100"/>
          <a:sy n="108" d="100"/>
        </p:scale>
        <p:origin x="3200" y="19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9" Type="http://schemas.openxmlformats.org/officeDocument/2006/relationships/tags" Target="tags/tag9.xml"/><Relationship Id="rId58" Type="http://schemas.openxmlformats.org/officeDocument/2006/relationships/commentAuthors" Target="commentAuthors.xml"/><Relationship Id="rId57" Type="http://schemas.openxmlformats.org/officeDocument/2006/relationships/tableStyles" Target="tableStyles.xml"/><Relationship Id="rId56" Type="http://schemas.openxmlformats.org/officeDocument/2006/relationships/viewProps" Target="viewProps.xml"/><Relationship Id="rId55" Type="http://schemas.openxmlformats.org/officeDocument/2006/relationships/presProps" Target="presProps.xml"/><Relationship Id="rId54" Type="http://schemas.openxmlformats.org/officeDocument/2006/relationships/handoutMaster" Target="handoutMasters/handoutMaster1.xml"/><Relationship Id="rId53" Type="http://schemas.openxmlformats.org/officeDocument/2006/relationships/notesMaster" Target="notesMasters/notesMaster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F0B5594-8969-0F44-8644-785B750ED823}" type="datetimeFigureOut">
              <a:rPr kumimoji="1" lang="zh-CN" altLang="en-US" smtClean="0"/>
            </a:fld>
            <a:endParaRPr kumimoji="1"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112B6B7-2E7F-014C-89ED-EA69AA143821}"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5C1F42-ECD1-A844-BD79-87180DFC5CC6}" type="datetimeFigureOut">
              <a:rPr kumimoji="1" lang="zh-CN" altLang="en-US" smtClean="0"/>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B1ABD4-D939-EC45-BBC8-A72315F5142F}"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4" Type="http://schemas.openxmlformats.org/officeDocument/2006/relationships/image" Target="../media/image4.png"/><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4" Type="http://schemas.openxmlformats.org/officeDocument/2006/relationships/image" Target="../media/image4.png"/><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4" Type="http://schemas.openxmlformats.org/officeDocument/2006/relationships/image" Target="../media/image4.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6" Type="http://schemas.openxmlformats.org/officeDocument/2006/relationships/image" Target="../media/image4.png"/><Relationship Id="rId5" Type="http://schemas.openxmlformats.org/officeDocument/2006/relationships/image" Target="../media/image8.png"/><Relationship Id="rId4" Type="http://schemas.openxmlformats.org/officeDocument/2006/relationships/image" Target="../media/image7.png"/><Relationship Id="rId3" Type="http://schemas.openxmlformats.org/officeDocument/2006/relationships/tags" Target="../tags/tag1.xm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7206BC94-5586-0D45-B237-83CE90C71E41}"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EABBB61-A03B-4825-86E3-F3B026BA70D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封面">
    <p:bg>
      <p:bgPr>
        <a:solidFill>
          <a:schemeClr val="bg1"/>
        </a:solidFill>
        <a:effectLst/>
      </p:bgPr>
    </p:bg>
    <p:spTree>
      <p:nvGrpSpPr>
        <p:cNvPr id="1" name=""/>
        <p:cNvGrpSpPr/>
        <p:nvPr/>
      </p:nvGrpSpPr>
      <p:grpSpPr>
        <a:xfrm>
          <a:off x="0" y="0"/>
          <a:ext cx="0" cy="0"/>
          <a:chOff x="0" y="0"/>
          <a:chExt cx="0" cy="0"/>
        </a:xfrm>
      </p:grpSpPr>
      <p:pic>
        <p:nvPicPr>
          <p:cNvPr id="3" name="图片 2" descr="logo底纹png"/>
          <p:cNvPicPr>
            <a:picLocks noChangeAspect="1"/>
          </p:cNvPicPr>
          <p:nvPr userDrawn="1"/>
        </p:nvPicPr>
        <p:blipFill rotWithShape="1">
          <a:blip r:embed="rId2">
            <a:alphaModFix amt="5000"/>
          </a:blip>
          <a:srcRect l="18727" r="24773" b="43797"/>
          <a:stretch>
            <a:fillRect/>
          </a:stretch>
        </p:blipFill>
        <p:spPr>
          <a:xfrm>
            <a:off x="3383280" y="1927225"/>
            <a:ext cx="8808720" cy="4930775"/>
          </a:xfrm>
          <a:prstGeom prst="rect">
            <a:avLst/>
          </a:prstGeom>
        </p:spPr>
      </p:pic>
      <p:pic>
        <p:nvPicPr>
          <p:cNvPr id="5" name="图片 4" descr="logo底纹png"/>
          <p:cNvPicPr>
            <a:picLocks noChangeAspect="1"/>
          </p:cNvPicPr>
          <p:nvPr userDrawn="1"/>
        </p:nvPicPr>
        <p:blipFill rotWithShape="1">
          <a:blip r:embed="rId2">
            <a:alphaModFix amt="10000"/>
          </a:blip>
          <a:srcRect b="53770"/>
          <a:stretch>
            <a:fillRect/>
          </a:stretch>
        </p:blipFill>
        <p:spPr>
          <a:xfrm rot="10800000">
            <a:off x="3583304" y="-1"/>
            <a:ext cx="7406005" cy="1927225"/>
          </a:xfrm>
          <a:prstGeom prst="rect">
            <a:avLst/>
          </a:prstGeom>
        </p:spPr>
      </p:pic>
      <p:pic>
        <p:nvPicPr>
          <p:cNvPr id="4" name="图片 3" descr="进"/>
          <p:cNvPicPr>
            <a:picLocks noChangeAspect="1"/>
          </p:cNvPicPr>
          <p:nvPr userDrawn="1"/>
        </p:nvPicPr>
        <p:blipFill>
          <a:blip r:embed="rId3"/>
          <a:stretch>
            <a:fillRect/>
          </a:stretch>
        </p:blipFill>
        <p:spPr>
          <a:xfrm>
            <a:off x="9230360" y="1067435"/>
            <a:ext cx="1403985" cy="1431925"/>
          </a:xfrm>
          <a:prstGeom prst="rect">
            <a:avLst/>
          </a:prstGeom>
        </p:spPr>
      </p:pic>
      <p:pic>
        <p:nvPicPr>
          <p:cNvPr id="6" name="图片 5" descr="取"/>
          <p:cNvPicPr>
            <a:picLocks noChangeAspect="1"/>
          </p:cNvPicPr>
          <p:nvPr userDrawn="1"/>
        </p:nvPicPr>
        <p:blipFill>
          <a:blip r:embed="rId4"/>
          <a:stretch>
            <a:fillRect/>
          </a:stretch>
        </p:blipFill>
        <p:spPr>
          <a:xfrm>
            <a:off x="10038080" y="2595880"/>
            <a:ext cx="1621155" cy="1440815"/>
          </a:xfrm>
          <a:prstGeom prst="rect">
            <a:avLst/>
          </a:prstGeom>
        </p:spPr>
      </p:pic>
      <p:sp>
        <p:nvSpPr>
          <p:cNvPr id="29" name="文本框 28"/>
          <p:cNvSpPr txBox="1"/>
          <p:nvPr userDrawn="1"/>
        </p:nvSpPr>
        <p:spPr>
          <a:xfrm>
            <a:off x="1107440" y="1373504"/>
            <a:ext cx="1534160" cy="523220"/>
          </a:xfrm>
          <a:prstGeom prst="rect">
            <a:avLst/>
          </a:prstGeom>
          <a:solidFill>
            <a:srgbClr val="4CA535"/>
          </a:solidFill>
          <a:effectLst>
            <a:outerShdw blurRad="50800" dist="38100" dir="2700000" algn="tl" rotWithShape="0">
              <a:prstClr val="black">
                <a:alpha val="40000"/>
              </a:prstClr>
            </a:outerShdw>
          </a:effectLst>
        </p:spPr>
        <p:txBody>
          <a:bodyPr wrap="square" rtlCol="0">
            <a:spAutoFit/>
          </a:bodyPr>
          <a:lstStyle/>
          <a:p>
            <a:pPr algn="ctr"/>
            <a:r>
              <a:rPr lang="en-US" altLang="zh-CN" sz="2800" b="1" dirty="0">
                <a:solidFill>
                  <a:schemeClr val="bg1"/>
                </a:solidFill>
                <a:latin typeface="微软雅黑" panose="020B0503020204020204" charset="-122"/>
                <a:ea typeface="微软雅黑" panose="020B0503020204020204" charset="-122"/>
              </a:rPr>
              <a:t>2022</a:t>
            </a:r>
            <a:endParaRPr lang="en-US" altLang="zh-CN" sz="2800" b="1" dirty="0">
              <a:solidFill>
                <a:schemeClr val="bg1"/>
              </a:solidFill>
              <a:latin typeface="微软雅黑" panose="020B0503020204020204" charset="-122"/>
              <a:ea typeface="微软雅黑" panose="020B0503020204020204" charset="-122"/>
            </a:endParaRPr>
          </a:p>
        </p:txBody>
      </p:sp>
      <p:sp>
        <p:nvSpPr>
          <p:cNvPr id="7" name="文本框 6"/>
          <p:cNvSpPr txBox="1"/>
          <p:nvPr userDrawn="1"/>
        </p:nvSpPr>
        <p:spPr>
          <a:xfrm>
            <a:off x="7308214" y="6513195"/>
            <a:ext cx="4883785" cy="246221"/>
          </a:xfrm>
          <a:prstGeom prst="rect">
            <a:avLst/>
          </a:prstGeom>
          <a:noFill/>
        </p:spPr>
        <p:txBody>
          <a:bodyPr wrap="square" rtlCol="0">
            <a:spAutoFit/>
          </a:bodyPr>
          <a:lstStyle/>
          <a:p>
            <a:r>
              <a:rPr lang="zh-CN" altLang="en-US" sz="1000" dirty="0">
                <a:solidFill>
                  <a:srgbClr val="43902E"/>
                </a:solidFill>
                <a:latin typeface="微软雅黑" panose="020B0503020204020204" charset="-122"/>
                <a:ea typeface="微软雅黑" panose="020B0503020204020204" charset="-122"/>
              </a:rPr>
              <a:t>©</a:t>
            </a:r>
            <a:r>
              <a:rPr lang="en-US" altLang="zh-CN" sz="1000" dirty="0">
                <a:solidFill>
                  <a:srgbClr val="43902E"/>
                </a:solidFill>
                <a:latin typeface="微软雅黑" panose="020B0503020204020204" charset="-122"/>
                <a:ea typeface="微软雅黑" panose="020B0503020204020204" charset="-122"/>
              </a:rPr>
              <a:t> 2022 </a:t>
            </a:r>
            <a:r>
              <a:rPr lang="zh-CN" altLang="en-US" sz="1000" dirty="0">
                <a:solidFill>
                  <a:srgbClr val="43902E"/>
                </a:solidFill>
                <a:latin typeface="微软雅黑" panose="020B0503020204020204" charset="-122"/>
                <a:ea typeface="微软雅黑" panose="020B0503020204020204" charset="-122"/>
              </a:rPr>
              <a:t>Micronet </a:t>
            </a:r>
            <a:r>
              <a:rPr lang="en-US" altLang="zh-CN" sz="1000" dirty="0">
                <a:solidFill>
                  <a:srgbClr val="43902E"/>
                </a:solidFill>
                <a:latin typeface="微软雅黑" panose="020B0503020204020204" charset="-122"/>
                <a:ea typeface="微软雅黑" panose="020B0503020204020204" charset="-122"/>
              </a:rPr>
              <a:t>U</a:t>
            </a:r>
            <a:r>
              <a:rPr lang="zh-CN" altLang="en-US" sz="1000" dirty="0">
                <a:solidFill>
                  <a:srgbClr val="43902E"/>
                </a:solidFill>
                <a:latin typeface="微软雅黑" panose="020B0503020204020204" charset="-122"/>
                <a:ea typeface="微软雅黑" panose="020B0503020204020204" charset="-122"/>
              </a:rPr>
              <a:t>nion Technology (Chengdu) Co., Ltd. All </a:t>
            </a:r>
            <a:r>
              <a:rPr lang="en-US" altLang="zh-CN" sz="1000" dirty="0">
                <a:solidFill>
                  <a:srgbClr val="43902E"/>
                </a:solidFill>
                <a:latin typeface="微软雅黑" panose="020B0503020204020204" charset="-122"/>
                <a:ea typeface="微软雅黑" panose="020B0503020204020204" charset="-122"/>
              </a:rPr>
              <a:t>R</a:t>
            </a:r>
            <a:r>
              <a:rPr lang="zh-CN" altLang="en-US" sz="1000" dirty="0">
                <a:solidFill>
                  <a:srgbClr val="43902E"/>
                </a:solidFill>
                <a:latin typeface="微软雅黑" panose="020B0503020204020204" charset="-122"/>
                <a:ea typeface="微软雅黑" panose="020B0503020204020204" charset="-122"/>
              </a:rPr>
              <a:t>ights </a:t>
            </a:r>
            <a:r>
              <a:rPr lang="en-US" altLang="zh-CN" sz="1000" dirty="0">
                <a:solidFill>
                  <a:srgbClr val="43902E"/>
                </a:solidFill>
                <a:latin typeface="微软雅黑" panose="020B0503020204020204" charset="-122"/>
                <a:ea typeface="微软雅黑" panose="020B0503020204020204" charset="-122"/>
              </a:rPr>
              <a:t>R</a:t>
            </a:r>
            <a:r>
              <a:rPr lang="zh-CN" altLang="en-US" sz="1000" dirty="0">
                <a:solidFill>
                  <a:srgbClr val="43902E"/>
                </a:solidFill>
                <a:latin typeface="微软雅黑" panose="020B0503020204020204" charset="-122"/>
                <a:ea typeface="微软雅黑" panose="020B0503020204020204" charset="-122"/>
              </a:rPr>
              <a:t>eserved</a:t>
            </a:r>
            <a:endParaRPr lang="zh-CN" altLang="en-US" sz="1000" dirty="0">
              <a:solidFill>
                <a:srgbClr val="43902E"/>
              </a:solidFill>
              <a:latin typeface="微软雅黑" panose="020B0503020204020204" charset="-122"/>
              <a:ea typeface="微软雅黑" panose="020B0503020204020204" charset="-122"/>
            </a:endParaRPr>
          </a:p>
        </p:txBody>
      </p:sp>
      <p:sp>
        <p:nvSpPr>
          <p:cNvPr id="8" name="文本框 7"/>
          <p:cNvSpPr txBox="1"/>
          <p:nvPr userDrawn="1"/>
        </p:nvSpPr>
        <p:spPr>
          <a:xfrm>
            <a:off x="219075" y="6334760"/>
            <a:ext cx="3032760" cy="414020"/>
          </a:xfrm>
          <a:prstGeom prst="rect">
            <a:avLst/>
          </a:prstGeom>
          <a:noFill/>
        </p:spPr>
        <p:txBody>
          <a:bodyPr wrap="square" rtlCol="0">
            <a:spAutoFit/>
          </a:bodyPr>
          <a:lstStyle/>
          <a:p>
            <a:pPr algn="dist">
              <a:lnSpc>
                <a:spcPct val="150000"/>
              </a:lnSpc>
            </a:pPr>
            <a:r>
              <a:rPr kumimoji="1" lang="zh-CN" altLang="en-US" sz="1400" spc="300" dirty="0">
                <a:solidFill>
                  <a:srgbClr val="4EA936"/>
                </a:solidFill>
                <a:latin typeface="微软雅黑" panose="020B0503020204020204" charset="-122"/>
                <a:ea typeface="微软雅黑" panose="020B0503020204020204" charset="-122"/>
                <a:cs typeface="微软雅黑" panose="020B0503020204020204" charset="-122"/>
              </a:rPr>
              <a:t>与有梦想的人同行</a:t>
            </a:r>
            <a:endParaRPr kumimoji="1" lang="zh-CN" altLang="en-US" sz="1400" spc="300" dirty="0">
              <a:solidFill>
                <a:srgbClr val="4EA936"/>
              </a:solidFill>
              <a:latin typeface="微软雅黑" panose="020B0503020204020204" charset="-122"/>
              <a:ea typeface="微软雅黑" panose="020B0503020204020204" charset="-122"/>
              <a:cs typeface="微软雅黑" panose="020B0503020204020204" charset="-122"/>
            </a:endParaRPr>
          </a:p>
        </p:txBody>
      </p:sp>
      <p:pic>
        <p:nvPicPr>
          <p:cNvPr id="9" name="图片 8" descr="优联高清logo"/>
          <p:cNvPicPr>
            <a:picLocks noChangeAspect="1"/>
          </p:cNvPicPr>
          <p:nvPr userDrawn="1"/>
        </p:nvPicPr>
        <p:blipFill>
          <a:blip r:embed="rId5"/>
          <a:stretch>
            <a:fillRect/>
          </a:stretch>
        </p:blipFill>
        <p:spPr>
          <a:xfrm>
            <a:off x="10487340" y="119380"/>
            <a:ext cx="1403985" cy="424156"/>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pic>
        <p:nvPicPr>
          <p:cNvPr id="5" name="图片 4" descr="logo底纹png"/>
          <p:cNvPicPr>
            <a:picLocks noChangeAspect="1"/>
          </p:cNvPicPr>
          <p:nvPr userDrawn="1"/>
        </p:nvPicPr>
        <p:blipFill rotWithShape="1">
          <a:blip r:embed="rId2">
            <a:alphaModFix amt="10000"/>
          </a:blip>
          <a:srcRect l="40805" t="86374" r="35264" b="428"/>
          <a:stretch>
            <a:fillRect/>
          </a:stretch>
        </p:blipFill>
        <p:spPr>
          <a:xfrm>
            <a:off x="1" y="0"/>
            <a:ext cx="3535680" cy="1097280"/>
          </a:xfrm>
          <a:prstGeom prst="rect">
            <a:avLst/>
          </a:prstGeom>
        </p:spPr>
      </p:pic>
      <p:pic>
        <p:nvPicPr>
          <p:cNvPr id="6" name="图片 5" descr="logo底纹png"/>
          <p:cNvPicPr>
            <a:picLocks noChangeAspect="1"/>
          </p:cNvPicPr>
          <p:nvPr userDrawn="1"/>
        </p:nvPicPr>
        <p:blipFill rotWithShape="1">
          <a:blip r:embed="rId2">
            <a:alphaModFix amt="7000"/>
          </a:blip>
          <a:srcRect r="25830" b="46312"/>
          <a:stretch>
            <a:fillRect/>
          </a:stretch>
        </p:blipFill>
        <p:spPr>
          <a:xfrm>
            <a:off x="5452745" y="4112895"/>
            <a:ext cx="6739255" cy="2745105"/>
          </a:xfrm>
          <a:prstGeom prst="rect">
            <a:avLst/>
          </a:prstGeom>
        </p:spPr>
      </p:pic>
      <p:pic>
        <p:nvPicPr>
          <p:cNvPr id="11" name="图片 10" descr="进取2 白字绿底"/>
          <p:cNvPicPr>
            <a:picLocks noChangeAspect="1"/>
          </p:cNvPicPr>
          <p:nvPr userDrawn="1"/>
        </p:nvPicPr>
        <p:blipFill>
          <a:blip r:embed="rId3"/>
          <a:stretch>
            <a:fillRect/>
          </a:stretch>
        </p:blipFill>
        <p:spPr>
          <a:xfrm>
            <a:off x="113030" y="106680"/>
            <a:ext cx="1363980" cy="741680"/>
          </a:xfrm>
          <a:prstGeom prst="rect">
            <a:avLst/>
          </a:prstGeom>
        </p:spPr>
      </p:pic>
      <p:sp>
        <p:nvSpPr>
          <p:cNvPr id="3" name="文本框 2"/>
          <p:cNvSpPr txBox="1"/>
          <p:nvPr userDrawn="1"/>
        </p:nvSpPr>
        <p:spPr>
          <a:xfrm>
            <a:off x="113030" y="6446520"/>
            <a:ext cx="4863416" cy="246221"/>
          </a:xfrm>
          <a:prstGeom prst="rect">
            <a:avLst/>
          </a:prstGeom>
          <a:noFill/>
        </p:spPr>
        <p:txBody>
          <a:bodyPr wrap="square" rtlCol="0">
            <a:spAutoFit/>
          </a:bodyPr>
          <a:lstStyle/>
          <a:p>
            <a:r>
              <a:rPr lang="zh-CN" altLang="en-US" sz="1000" dirty="0">
                <a:solidFill>
                  <a:srgbClr val="43902E"/>
                </a:solidFill>
                <a:latin typeface="微软雅黑" panose="020B0503020204020204" charset="-122"/>
                <a:ea typeface="微软雅黑" panose="020B0503020204020204" charset="-122"/>
              </a:rPr>
              <a:t>©</a:t>
            </a:r>
            <a:r>
              <a:rPr lang="en-US" altLang="zh-CN" sz="1000" dirty="0">
                <a:solidFill>
                  <a:srgbClr val="43902E"/>
                </a:solidFill>
                <a:latin typeface="微软雅黑" panose="020B0503020204020204" charset="-122"/>
                <a:ea typeface="微软雅黑" panose="020B0503020204020204" charset="-122"/>
              </a:rPr>
              <a:t> 2022 </a:t>
            </a:r>
            <a:r>
              <a:rPr lang="zh-CN" altLang="en-US" sz="1000" dirty="0">
                <a:solidFill>
                  <a:srgbClr val="43902E"/>
                </a:solidFill>
                <a:latin typeface="微软雅黑" panose="020B0503020204020204" charset="-122"/>
                <a:ea typeface="微软雅黑" panose="020B0503020204020204" charset="-122"/>
              </a:rPr>
              <a:t>Micronet </a:t>
            </a:r>
            <a:r>
              <a:rPr lang="en-US" altLang="zh-CN" sz="1000" dirty="0">
                <a:solidFill>
                  <a:srgbClr val="43902E"/>
                </a:solidFill>
                <a:latin typeface="微软雅黑" panose="020B0503020204020204" charset="-122"/>
                <a:ea typeface="微软雅黑" panose="020B0503020204020204" charset="-122"/>
              </a:rPr>
              <a:t>U</a:t>
            </a:r>
            <a:r>
              <a:rPr lang="zh-CN" altLang="en-US" sz="1000" dirty="0">
                <a:solidFill>
                  <a:srgbClr val="43902E"/>
                </a:solidFill>
                <a:latin typeface="微软雅黑" panose="020B0503020204020204" charset="-122"/>
                <a:ea typeface="微软雅黑" panose="020B0503020204020204" charset="-122"/>
              </a:rPr>
              <a:t>nion Technology (Chengdu) Co., Ltd. All </a:t>
            </a:r>
            <a:r>
              <a:rPr lang="en-US" altLang="zh-CN" sz="1000" dirty="0">
                <a:solidFill>
                  <a:srgbClr val="43902E"/>
                </a:solidFill>
                <a:latin typeface="微软雅黑" panose="020B0503020204020204" charset="-122"/>
                <a:ea typeface="微软雅黑" panose="020B0503020204020204" charset="-122"/>
              </a:rPr>
              <a:t>R</a:t>
            </a:r>
            <a:r>
              <a:rPr lang="zh-CN" altLang="en-US" sz="1000" dirty="0">
                <a:solidFill>
                  <a:srgbClr val="43902E"/>
                </a:solidFill>
                <a:latin typeface="微软雅黑" panose="020B0503020204020204" charset="-122"/>
                <a:ea typeface="微软雅黑" panose="020B0503020204020204" charset="-122"/>
              </a:rPr>
              <a:t>ights </a:t>
            </a:r>
            <a:r>
              <a:rPr lang="en-US" altLang="zh-CN" sz="1000" dirty="0">
                <a:solidFill>
                  <a:srgbClr val="43902E"/>
                </a:solidFill>
                <a:latin typeface="微软雅黑" panose="020B0503020204020204" charset="-122"/>
                <a:ea typeface="微软雅黑" panose="020B0503020204020204" charset="-122"/>
              </a:rPr>
              <a:t>R</a:t>
            </a:r>
            <a:r>
              <a:rPr lang="zh-CN" altLang="en-US" sz="1000" dirty="0">
                <a:solidFill>
                  <a:srgbClr val="43902E"/>
                </a:solidFill>
                <a:latin typeface="微软雅黑" panose="020B0503020204020204" charset="-122"/>
                <a:ea typeface="微软雅黑" panose="020B0503020204020204" charset="-122"/>
              </a:rPr>
              <a:t>eserved</a:t>
            </a:r>
            <a:endParaRPr lang="zh-CN" altLang="en-US" sz="1000" dirty="0">
              <a:solidFill>
                <a:srgbClr val="43902E"/>
              </a:solidFill>
              <a:latin typeface="微软雅黑" panose="020B0503020204020204" charset="-122"/>
              <a:ea typeface="微软雅黑" panose="020B0503020204020204" charset="-122"/>
            </a:endParaRPr>
          </a:p>
        </p:txBody>
      </p:sp>
      <p:sp>
        <p:nvSpPr>
          <p:cNvPr id="4" name="文本框 3"/>
          <p:cNvSpPr txBox="1"/>
          <p:nvPr userDrawn="1"/>
        </p:nvSpPr>
        <p:spPr>
          <a:xfrm>
            <a:off x="9008745" y="6334760"/>
            <a:ext cx="3032760" cy="414020"/>
          </a:xfrm>
          <a:prstGeom prst="rect">
            <a:avLst/>
          </a:prstGeom>
          <a:noFill/>
        </p:spPr>
        <p:txBody>
          <a:bodyPr wrap="square" rtlCol="0">
            <a:spAutoFit/>
          </a:bodyPr>
          <a:lstStyle/>
          <a:p>
            <a:pPr algn="dist">
              <a:lnSpc>
                <a:spcPct val="150000"/>
              </a:lnSpc>
            </a:pPr>
            <a:r>
              <a:rPr kumimoji="1" lang="zh-CN" altLang="en-US" sz="1400" spc="300" dirty="0">
                <a:solidFill>
                  <a:srgbClr val="4EA936"/>
                </a:solidFill>
                <a:latin typeface="微软雅黑" panose="020B0503020204020204" charset="-122"/>
                <a:ea typeface="微软雅黑" panose="020B0503020204020204" charset="-122"/>
                <a:cs typeface="微软雅黑" panose="020B0503020204020204" charset="-122"/>
              </a:rPr>
              <a:t>与有梦想的人同行</a:t>
            </a:r>
            <a:endParaRPr kumimoji="1" lang="zh-CN" altLang="en-US" sz="1400" spc="300" dirty="0">
              <a:solidFill>
                <a:srgbClr val="4EA936"/>
              </a:solidFill>
              <a:latin typeface="微软雅黑" panose="020B0503020204020204" charset="-122"/>
              <a:ea typeface="微软雅黑" panose="020B0503020204020204" charset="-122"/>
              <a:cs typeface="微软雅黑" panose="020B0503020204020204" charset="-122"/>
            </a:endParaRPr>
          </a:p>
        </p:txBody>
      </p:sp>
      <p:pic>
        <p:nvPicPr>
          <p:cNvPr id="8" name="图片 7" descr="优联高清logo"/>
          <p:cNvPicPr>
            <a:picLocks noChangeAspect="1"/>
          </p:cNvPicPr>
          <p:nvPr userDrawn="1"/>
        </p:nvPicPr>
        <p:blipFill>
          <a:blip r:embed="rId4"/>
          <a:stretch>
            <a:fillRect/>
          </a:stretch>
        </p:blipFill>
        <p:spPr>
          <a:xfrm>
            <a:off x="10487340" y="119380"/>
            <a:ext cx="1403985" cy="424156"/>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3_空白">
    <p:bg>
      <p:bgPr>
        <a:solidFill>
          <a:schemeClr val="bg1"/>
        </a:solidFill>
        <a:effectLst/>
      </p:bgPr>
    </p:bg>
    <p:spTree>
      <p:nvGrpSpPr>
        <p:cNvPr id="1" name=""/>
        <p:cNvGrpSpPr/>
        <p:nvPr/>
      </p:nvGrpSpPr>
      <p:grpSpPr>
        <a:xfrm>
          <a:off x="0" y="0"/>
          <a:ext cx="0" cy="0"/>
          <a:chOff x="0" y="0"/>
          <a:chExt cx="0" cy="0"/>
        </a:xfrm>
      </p:grpSpPr>
      <p:pic>
        <p:nvPicPr>
          <p:cNvPr id="5" name="图片 4" descr="logo底纹png"/>
          <p:cNvPicPr>
            <a:picLocks noChangeAspect="1"/>
          </p:cNvPicPr>
          <p:nvPr userDrawn="1"/>
        </p:nvPicPr>
        <p:blipFill rotWithShape="1">
          <a:blip r:embed="rId2">
            <a:alphaModFix amt="10000"/>
          </a:blip>
          <a:srcRect l="40805" t="86374" r="35264" b="428"/>
          <a:stretch>
            <a:fillRect/>
          </a:stretch>
        </p:blipFill>
        <p:spPr>
          <a:xfrm>
            <a:off x="1" y="0"/>
            <a:ext cx="3535680" cy="1097280"/>
          </a:xfrm>
          <a:prstGeom prst="rect">
            <a:avLst/>
          </a:prstGeom>
        </p:spPr>
      </p:pic>
      <p:pic>
        <p:nvPicPr>
          <p:cNvPr id="6" name="图片 5" descr="logo底纹png"/>
          <p:cNvPicPr>
            <a:picLocks noChangeAspect="1"/>
          </p:cNvPicPr>
          <p:nvPr userDrawn="1"/>
        </p:nvPicPr>
        <p:blipFill rotWithShape="1">
          <a:blip r:embed="rId2">
            <a:alphaModFix amt="7000"/>
          </a:blip>
          <a:srcRect r="25830" b="46312"/>
          <a:stretch>
            <a:fillRect/>
          </a:stretch>
        </p:blipFill>
        <p:spPr>
          <a:xfrm>
            <a:off x="5452745" y="4112895"/>
            <a:ext cx="6739255" cy="2745105"/>
          </a:xfrm>
          <a:prstGeom prst="rect">
            <a:avLst/>
          </a:prstGeom>
        </p:spPr>
      </p:pic>
      <p:pic>
        <p:nvPicPr>
          <p:cNvPr id="11" name="图片 10" descr="进取2 白字绿底"/>
          <p:cNvPicPr>
            <a:picLocks noChangeAspect="1"/>
          </p:cNvPicPr>
          <p:nvPr userDrawn="1"/>
        </p:nvPicPr>
        <p:blipFill>
          <a:blip r:embed="rId3"/>
          <a:stretch>
            <a:fillRect/>
          </a:stretch>
        </p:blipFill>
        <p:spPr>
          <a:xfrm>
            <a:off x="113030" y="106680"/>
            <a:ext cx="906780" cy="493395"/>
          </a:xfrm>
          <a:prstGeom prst="rect">
            <a:avLst/>
          </a:prstGeom>
        </p:spPr>
      </p:pic>
      <p:sp>
        <p:nvSpPr>
          <p:cNvPr id="3" name="文本框 2"/>
          <p:cNvSpPr txBox="1"/>
          <p:nvPr userDrawn="1"/>
        </p:nvSpPr>
        <p:spPr>
          <a:xfrm>
            <a:off x="7302500" y="6540500"/>
            <a:ext cx="4889500" cy="246221"/>
          </a:xfrm>
          <a:prstGeom prst="rect">
            <a:avLst/>
          </a:prstGeom>
          <a:noFill/>
        </p:spPr>
        <p:txBody>
          <a:bodyPr wrap="square" rtlCol="0">
            <a:spAutoFit/>
          </a:bodyPr>
          <a:lstStyle/>
          <a:p>
            <a:r>
              <a:rPr lang="zh-CN" altLang="en-US" sz="1000" dirty="0">
                <a:solidFill>
                  <a:srgbClr val="43902E"/>
                </a:solidFill>
                <a:latin typeface="微软雅黑" panose="020B0503020204020204" charset="-122"/>
                <a:ea typeface="微软雅黑" panose="020B0503020204020204" charset="-122"/>
              </a:rPr>
              <a:t>©</a:t>
            </a:r>
            <a:r>
              <a:rPr lang="en-US" altLang="zh-CN" sz="1000" dirty="0">
                <a:solidFill>
                  <a:srgbClr val="43902E"/>
                </a:solidFill>
                <a:latin typeface="微软雅黑" panose="020B0503020204020204" charset="-122"/>
                <a:ea typeface="微软雅黑" panose="020B0503020204020204" charset="-122"/>
              </a:rPr>
              <a:t> 2022 </a:t>
            </a:r>
            <a:r>
              <a:rPr lang="zh-CN" altLang="en-US" sz="1000" dirty="0">
                <a:solidFill>
                  <a:srgbClr val="43902E"/>
                </a:solidFill>
                <a:latin typeface="微软雅黑" panose="020B0503020204020204" charset="-122"/>
                <a:ea typeface="微软雅黑" panose="020B0503020204020204" charset="-122"/>
              </a:rPr>
              <a:t>Micronet </a:t>
            </a:r>
            <a:r>
              <a:rPr lang="en-US" altLang="zh-CN" sz="1000" dirty="0">
                <a:solidFill>
                  <a:srgbClr val="43902E"/>
                </a:solidFill>
                <a:latin typeface="微软雅黑" panose="020B0503020204020204" charset="-122"/>
                <a:ea typeface="微软雅黑" panose="020B0503020204020204" charset="-122"/>
              </a:rPr>
              <a:t>U</a:t>
            </a:r>
            <a:r>
              <a:rPr lang="zh-CN" altLang="en-US" sz="1000" dirty="0">
                <a:solidFill>
                  <a:srgbClr val="43902E"/>
                </a:solidFill>
                <a:latin typeface="微软雅黑" panose="020B0503020204020204" charset="-122"/>
                <a:ea typeface="微软雅黑" panose="020B0503020204020204" charset="-122"/>
              </a:rPr>
              <a:t>nion Technology (Chengdu) Co., Ltd. All </a:t>
            </a:r>
            <a:r>
              <a:rPr lang="en-US" altLang="zh-CN" sz="1000" dirty="0">
                <a:solidFill>
                  <a:srgbClr val="43902E"/>
                </a:solidFill>
                <a:latin typeface="微软雅黑" panose="020B0503020204020204" charset="-122"/>
                <a:ea typeface="微软雅黑" panose="020B0503020204020204" charset="-122"/>
              </a:rPr>
              <a:t>R</a:t>
            </a:r>
            <a:r>
              <a:rPr lang="zh-CN" altLang="en-US" sz="1000" dirty="0">
                <a:solidFill>
                  <a:srgbClr val="43902E"/>
                </a:solidFill>
                <a:latin typeface="微软雅黑" panose="020B0503020204020204" charset="-122"/>
                <a:ea typeface="微软雅黑" panose="020B0503020204020204" charset="-122"/>
              </a:rPr>
              <a:t>ights </a:t>
            </a:r>
            <a:r>
              <a:rPr lang="en-US" altLang="zh-CN" sz="1000" dirty="0">
                <a:solidFill>
                  <a:srgbClr val="43902E"/>
                </a:solidFill>
                <a:latin typeface="微软雅黑" panose="020B0503020204020204" charset="-122"/>
                <a:ea typeface="微软雅黑" panose="020B0503020204020204" charset="-122"/>
              </a:rPr>
              <a:t>R</a:t>
            </a:r>
            <a:r>
              <a:rPr lang="zh-CN" altLang="en-US" sz="1000" dirty="0">
                <a:solidFill>
                  <a:srgbClr val="43902E"/>
                </a:solidFill>
                <a:latin typeface="微软雅黑" panose="020B0503020204020204" charset="-122"/>
                <a:ea typeface="微软雅黑" panose="020B0503020204020204" charset="-122"/>
              </a:rPr>
              <a:t>eserved</a:t>
            </a:r>
            <a:endParaRPr lang="zh-CN" altLang="en-US" sz="1000" dirty="0">
              <a:solidFill>
                <a:srgbClr val="43902E"/>
              </a:solidFill>
              <a:latin typeface="微软雅黑" panose="020B0503020204020204" charset="-122"/>
              <a:ea typeface="微软雅黑" panose="020B0503020204020204" charset="-122"/>
            </a:endParaRPr>
          </a:p>
        </p:txBody>
      </p:sp>
      <p:sp>
        <p:nvSpPr>
          <p:cNvPr id="4" name="文本框 3"/>
          <p:cNvSpPr txBox="1"/>
          <p:nvPr userDrawn="1"/>
        </p:nvSpPr>
        <p:spPr>
          <a:xfrm>
            <a:off x="8987790" y="6211570"/>
            <a:ext cx="3032760" cy="414020"/>
          </a:xfrm>
          <a:prstGeom prst="rect">
            <a:avLst/>
          </a:prstGeom>
          <a:noFill/>
        </p:spPr>
        <p:txBody>
          <a:bodyPr wrap="square" rtlCol="0">
            <a:spAutoFit/>
          </a:bodyPr>
          <a:lstStyle/>
          <a:p>
            <a:pPr algn="dist">
              <a:lnSpc>
                <a:spcPct val="150000"/>
              </a:lnSpc>
            </a:pPr>
            <a:r>
              <a:rPr kumimoji="1" lang="zh-CN" altLang="en-US" sz="1400" spc="300" dirty="0">
                <a:solidFill>
                  <a:srgbClr val="4EA936"/>
                </a:solidFill>
                <a:latin typeface="微软雅黑" panose="020B0503020204020204" charset="-122"/>
                <a:ea typeface="微软雅黑" panose="020B0503020204020204" charset="-122"/>
                <a:cs typeface="微软雅黑" panose="020B0503020204020204" charset="-122"/>
              </a:rPr>
              <a:t>与有梦想的人同行</a:t>
            </a:r>
            <a:endParaRPr kumimoji="1" lang="zh-CN" altLang="en-US" sz="1400" spc="300" dirty="0">
              <a:solidFill>
                <a:srgbClr val="4EA936"/>
              </a:solidFill>
              <a:latin typeface="微软雅黑" panose="020B0503020204020204" charset="-122"/>
              <a:ea typeface="微软雅黑" panose="020B0503020204020204" charset="-122"/>
              <a:cs typeface="微软雅黑" panose="020B0503020204020204" charset="-122"/>
            </a:endParaRPr>
          </a:p>
        </p:txBody>
      </p:sp>
      <p:pic>
        <p:nvPicPr>
          <p:cNvPr id="8" name="图片 7" descr="优联高清logo"/>
          <p:cNvPicPr>
            <a:picLocks noChangeAspect="1"/>
          </p:cNvPicPr>
          <p:nvPr userDrawn="1"/>
        </p:nvPicPr>
        <p:blipFill>
          <a:blip r:embed="rId4"/>
          <a:stretch>
            <a:fillRect/>
          </a:stretch>
        </p:blipFill>
        <p:spPr>
          <a:xfrm>
            <a:off x="10487340" y="119380"/>
            <a:ext cx="1403985" cy="424156"/>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1_空白">
    <p:bg>
      <p:bgPr>
        <a:solidFill>
          <a:schemeClr val="bg1"/>
        </a:solidFill>
        <a:effectLst/>
      </p:bgPr>
    </p:bg>
    <p:spTree>
      <p:nvGrpSpPr>
        <p:cNvPr id="1" name=""/>
        <p:cNvGrpSpPr/>
        <p:nvPr/>
      </p:nvGrpSpPr>
      <p:grpSpPr>
        <a:xfrm>
          <a:off x="0" y="0"/>
          <a:ext cx="0" cy="0"/>
          <a:chOff x="0" y="0"/>
          <a:chExt cx="0" cy="0"/>
        </a:xfrm>
      </p:grpSpPr>
      <p:pic>
        <p:nvPicPr>
          <p:cNvPr id="11" name="图片 10" descr="进取2 白字绿底"/>
          <p:cNvPicPr>
            <a:picLocks noChangeAspect="1"/>
          </p:cNvPicPr>
          <p:nvPr userDrawn="1"/>
        </p:nvPicPr>
        <p:blipFill>
          <a:blip r:embed="rId2"/>
          <a:stretch>
            <a:fillRect/>
          </a:stretch>
        </p:blipFill>
        <p:spPr>
          <a:xfrm>
            <a:off x="0" y="30480"/>
            <a:ext cx="992505" cy="539750"/>
          </a:xfrm>
          <a:prstGeom prst="rect">
            <a:avLst/>
          </a:prstGeom>
        </p:spPr>
      </p:pic>
      <p:cxnSp>
        <p:nvCxnSpPr>
          <p:cNvPr id="12" name="直接连接符 11"/>
          <p:cNvCxnSpPr/>
          <p:nvPr userDrawn="1"/>
        </p:nvCxnSpPr>
        <p:spPr>
          <a:xfrm>
            <a:off x="-19050" y="551180"/>
            <a:ext cx="12231370" cy="0"/>
          </a:xfrm>
          <a:prstGeom prst="line">
            <a:avLst/>
          </a:prstGeom>
          <a:ln w="19050">
            <a:solidFill>
              <a:srgbClr val="4CA535"/>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userDrawn="1"/>
        </p:nvPicPr>
        <p:blipFill rotWithShape="1">
          <a:blip r:embed="rId3"/>
          <a:srcRect l="5527" t="37099" b="45062"/>
          <a:stretch>
            <a:fillRect/>
          </a:stretch>
        </p:blipFill>
        <p:spPr>
          <a:xfrm>
            <a:off x="-154306" y="5789294"/>
            <a:ext cx="5817189" cy="1097281"/>
          </a:xfrm>
          <a:prstGeom prst="rect">
            <a:avLst/>
          </a:prstGeom>
        </p:spPr>
      </p:pic>
      <p:sp>
        <p:nvSpPr>
          <p:cNvPr id="3" name="文本框 2"/>
          <p:cNvSpPr txBox="1"/>
          <p:nvPr userDrawn="1"/>
        </p:nvSpPr>
        <p:spPr>
          <a:xfrm>
            <a:off x="157480" y="6494145"/>
            <a:ext cx="5056358" cy="246221"/>
          </a:xfrm>
          <a:prstGeom prst="rect">
            <a:avLst/>
          </a:prstGeom>
          <a:noFill/>
        </p:spPr>
        <p:txBody>
          <a:bodyPr wrap="square" rtlCol="0">
            <a:spAutoFit/>
          </a:bodyPr>
          <a:lstStyle/>
          <a:p>
            <a:r>
              <a:rPr lang="zh-CN" altLang="en-US" sz="1000" dirty="0">
                <a:solidFill>
                  <a:srgbClr val="43902E"/>
                </a:solidFill>
                <a:latin typeface="微软雅黑" panose="020B0503020204020204" charset="-122"/>
                <a:ea typeface="微软雅黑" panose="020B0503020204020204" charset="-122"/>
              </a:rPr>
              <a:t>©</a:t>
            </a:r>
            <a:r>
              <a:rPr lang="en-US" altLang="zh-CN" sz="1000" dirty="0">
                <a:solidFill>
                  <a:srgbClr val="43902E"/>
                </a:solidFill>
                <a:latin typeface="微软雅黑" panose="020B0503020204020204" charset="-122"/>
                <a:ea typeface="微软雅黑" panose="020B0503020204020204" charset="-122"/>
              </a:rPr>
              <a:t> 2022 </a:t>
            </a:r>
            <a:r>
              <a:rPr lang="zh-CN" altLang="en-US" sz="1000" dirty="0">
                <a:solidFill>
                  <a:srgbClr val="43902E"/>
                </a:solidFill>
                <a:latin typeface="微软雅黑" panose="020B0503020204020204" charset="-122"/>
                <a:ea typeface="微软雅黑" panose="020B0503020204020204" charset="-122"/>
              </a:rPr>
              <a:t>Micronet </a:t>
            </a:r>
            <a:r>
              <a:rPr lang="en-US" altLang="zh-CN" sz="1000" dirty="0">
                <a:solidFill>
                  <a:srgbClr val="43902E"/>
                </a:solidFill>
                <a:latin typeface="微软雅黑" panose="020B0503020204020204" charset="-122"/>
                <a:ea typeface="微软雅黑" panose="020B0503020204020204" charset="-122"/>
              </a:rPr>
              <a:t>U</a:t>
            </a:r>
            <a:r>
              <a:rPr lang="zh-CN" altLang="en-US" sz="1000" dirty="0">
                <a:solidFill>
                  <a:srgbClr val="43902E"/>
                </a:solidFill>
                <a:latin typeface="微软雅黑" panose="020B0503020204020204" charset="-122"/>
                <a:ea typeface="微软雅黑" panose="020B0503020204020204" charset="-122"/>
              </a:rPr>
              <a:t>nion Technology (Chengdu) Co., Ltd. All </a:t>
            </a:r>
            <a:r>
              <a:rPr lang="en-US" altLang="zh-CN" sz="1000" dirty="0">
                <a:solidFill>
                  <a:srgbClr val="43902E"/>
                </a:solidFill>
                <a:latin typeface="微软雅黑" panose="020B0503020204020204" charset="-122"/>
                <a:ea typeface="微软雅黑" panose="020B0503020204020204" charset="-122"/>
              </a:rPr>
              <a:t>R</a:t>
            </a:r>
            <a:r>
              <a:rPr lang="zh-CN" altLang="en-US" sz="1000" dirty="0">
                <a:solidFill>
                  <a:srgbClr val="43902E"/>
                </a:solidFill>
                <a:latin typeface="微软雅黑" panose="020B0503020204020204" charset="-122"/>
                <a:ea typeface="微软雅黑" panose="020B0503020204020204" charset="-122"/>
              </a:rPr>
              <a:t>ights </a:t>
            </a:r>
            <a:r>
              <a:rPr lang="en-US" altLang="zh-CN" sz="1000" dirty="0">
                <a:solidFill>
                  <a:srgbClr val="43902E"/>
                </a:solidFill>
                <a:latin typeface="微软雅黑" panose="020B0503020204020204" charset="-122"/>
                <a:ea typeface="微软雅黑" panose="020B0503020204020204" charset="-122"/>
              </a:rPr>
              <a:t>R</a:t>
            </a:r>
            <a:r>
              <a:rPr lang="zh-CN" altLang="en-US" sz="1000" dirty="0">
                <a:solidFill>
                  <a:srgbClr val="43902E"/>
                </a:solidFill>
                <a:latin typeface="微软雅黑" panose="020B0503020204020204" charset="-122"/>
                <a:ea typeface="微软雅黑" panose="020B0503020204020204" charset="-122"/>
              </a:rPr>
              <a:t>eserved</a:t>
            </a:r>
            <a:endParaRPr lang="zh-CN" altLang="en-US" sz="1000" dirty="0">
              <a:solidFill>
                <a:srgbClr val="43902E"/>
              </a:solidFill>
              <a:latin typeface="微软雅黑" panose="020B0503020204020204" charset="-122"/>
              <a:ea typeface="微软雅黑" panose="020B0503020204020204" charset="-122"/>
            </a:endParaRPr>
          </a:p>
        </p:txBody>
      </p:sp>
      <p:sp>
        <p:nvSpPr>
          <p:cNvPr id="4" name="文本框 3"/>
          <p:cNvSpPr txBox="1"/>
          <p:nvPr userDrawn="1"/>
        </p:nvSpPr>
        <p:spPr>
          <a:xfrm>
            <a:off x="9008745" y="6334760"/>
            <a:ext cx="3032760" cy="414020"/>
          </a:xfrm>
          <a:prstGeom prst="rect">
            <a:avLst/>
          </a:prstGeom>
          <a:noFill/>
        </p:spPr>
        <p:txBody>
          <a:bodyPr wrap="square" rtlCol="0">
            <a:spAutoFit/>
          </a:bodyPr>
          <a:lstStyle/>
          <a:p>
            <a:pPr algn="dist">
              <a:lnSpc>
                <a:spcPct val="150000"/>
              </a:lnSpc>
            </a:pPr>
            <a:r>
              <a:rPr kumimoji="1" lang="zh-CN" altLang="en-US" sz="1400" spc="300" dirty="0">
                <a:solidFill>
                  <a:srgbClr val="4EA936"/>
                </a:solidFill>
                <a:latin typeface="微软雅黑" panose="020B0503020204020204" charset="-122"/>
                <a:ea typeface="微软雅黑" panose="020B0503020204020204" charset="-122"/>
                <a:cs typeface="微软雅黑" panose="020B0503020204020204" charset="-122"/>
              </a:rPr>
              <a:t>与有梦想的人同行</a:t>
            </a:r>
            <a:endParaRPr kumimoji="1" lang="zh-CN" altLang="en-US" sz="1400" spc="300" dirty="0">
              <a:solidFill>
                <a:srgbClr val="4EA936"/>
              </a:solidFill>
              <a:latin typeface="微软雅黑" panose="020B0503020204020204" charset="-122"/>
              <a:ea typeface="微软雅黑" panose="020B0503020204020204" charset="-122"/>
              <a:cs typeface="微软雅黑" panose="020B0503020204020204" charset="-122"/>
            </a:endParaRPr>
          </a:p>
        </p:txBody>
      </p:sp>
      <p:pic>
        <p:nvPicPr>
          <p:cNvPr id="8" name="图片 7" descr="优联高清logo"/>
          <p:cNvPicPr>
            <a:picLocks noChangeAspect="1"/>
          </p:cNvPicPr>
          <p:nvPr userDrawn="1"/>
        </p:nvPicPr>
        <p:blipFill>
          <a:blip r:embed="rId4"/>
          <a:stretch>
            <a:fillRect/>
          </a:stretch>
        </p:blipFill>
        <p:spPr>
          <a:xfrm>
            <a:off x="10487340" y="119380"/>
            <a:ext cx="1403985" cy="424156"/>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2_空白">
    <p:bg>
      <p:bgPr>
        <a:solidFill>
          <a:schemeClr val="bg1"/>
        </a:solidFill>
        <a:effectLst/>
      </p:bgPr>
    </p:bg>
    <p:spTree>
      <p:nvGrpSpPr>
        <p:cNvPr id="1" name=""/>
        <p:cNvGrpSpPr/>
        <p:nvPr/>
      </p:nvGrpSpPr>
      <p:grpSpPr>
        <a:xfrm>
          <a:off x="0" y="0"/>
          <a:ext cx="0" cy="0"/>
          <a:chOff x="0" y="0"/>
          <a:chExt cx="0" cy="0"/>
        </a:xfrm>
      </p:grpSpPr>
      <p:sp>
        <p:nvSpPr>
          <p:cNvPr id="14" name="矩形 13"/>
          <p:cNvSpPr/>
          <p:nvPr userDrawn="1"/>
        </p:nvSpPr>
        <p:spPr>
          <a:xfrm>
            <a:off x="0" y="0"/>
            <a:ext cx="12192635" cy="607060"/>
          </a:xfrm>
          <a:prstGeom prst="rect">
            <a:avLst/>
          </a:prstGeom>
          <a:solidFill>
            <a:srgbClr val="4CA535"/>
          </a:solidFill>
          <a:ln>
            <a:solidFill>
              <a:srgbClr val="4CA5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descr="logo底纹png"/>
          <p:cNvPicPr>
            <a:picLocks noChangeAspect="1"/>
          </p:cNvPicPr>
          <p:nvPr userDrawn="1"/>
        </p:nvPicPr>
        <p:blipFill rotWithShape="1">
          <a:blip r:embed="rId2">
            <a:alphaModFix amt="10000"/>
          </a:blip>
          <a:srcRect l="40805" t="89414"/>
          <a:stretch>
            <a:fillRect/>
          </a:stretch>
        </p:blipFill>
        <p:spPr>
          <a:xfrm>
            <a:off x="0" y="300990"/>
            <a:ext cx="8745855" cy="880110"/>
          </a:xfrm>
          <a:prstGeom prst="rect">
            <a:avLst/>
          </a:prstGeom>
        </p:spPr>
      </p:pic>
      <p:pic>
        <p:nvPicPr>
          <p:cNvPr id="6" name="图片 5" descr="logo底纹png"/>
          <p:cNvPicPr>
            <a:picLocks noChangeAspect="1"/>
          </p:cNvPicPr>
          <p:nvPr userDrawn="1">
            <p:custDataLst>
              <p:tags r:id="rId3"/>
            </p:custDataLst>
          </p:nvPr>
        </p:nvPicPr>
        <p:blipFill rotWithShape="1">
          <a:blip r:embed="rId2">
            <a:alphaModFix amt="7000"/>
          </a:blip>
          <a:srcRect r="25830" b="46672"/>
          <a:stretch>
            <a:fillRect/>
          </a:stretch>
        </p:blipFill>
        <p:spPr>
          <a:xfrm>
            <a:off x="5452745" y="4131310"/>
            <a:ext cx="6739255" cy="2726690"/>
          </a:xfrm>
          <a:prstGeom prst="rect">
            <a:avLst/>
          </a:prstGeom>
        </p:spPr>
      </p:pic>
      <p:pic>
        <p:nvPicPr>
          <p:cNvPr id="10" name="图片 9" descr="logo白"/>
          <p:cNvPicPr>
            <a:picLocks noChangeAspect="1"/>
          </p:cNvPicPr>
          <p:nvPr userDrawn="1"/>
        </p:nvPicPr>
        <p:blipFill>
          <a:blip r:embed="rId4"/>
          <a:stretch>
            <a:fillRect/>
          </a:stretch>
        </p:blipFill>
        <p:spPr>
          <a:xfrm>
            <a:off x="1168400" y="5403850"/>
            <a:ext cx="1296035" cy="704850"/>
          </a:xfrm>
          <a:prstGeom prst="rect">
            <a:avLst/>
          </a:prstGeom>
        </p:spPr>
      </p:pic>
      <p:pic>
        <p:nvPicPr>
          <p:cNvPr id="12" name="图片 11" descr="绿字白底"/>
          <p:cNvPicPr>
            <a:picLocks noChangeAspect="1"/>
          </p:cNvPicPr>
          <p:nvPr userDrawn="1"/>
        </p:nvPicPr>
        <p:blipFill>
          <a:blip r:embed="rId5"/>
          <a:stretch>
            <a:fillRect/>
          </a:stretch>
        </p:blipFill>
        <p:spPr>
          <a:xfrm>
            <a:off x="0" y="45085"/>
            <a:ext cx="1055370" cy="574040"/>
          </a:xfrm>
          <a:prstGeom prst="rect">
            <a:avLst/>
          </a:prstGeom>
        </p:spPr>
      </p:pic>
      <p:sp>
        <p:nvSpPr>
          <p:cNvPr id="3" name="文本框 2"/>
          <p:cNvSpPr txBox="1"/>
          <p:nvPr userDrawn="1"/>
        </p:nvSpPr>
        <p:spPr>
          <a:xfrm>
            <a:off x="148590" y="6494145"/>
            <a:ext cx="5153660" cy="246221"/>
          </a:xfrm>
          <a:prstGeom prst="rect">
            <a:avLst/>
          </a:prstGeom>
          <a:noFill/>
        </p:spPr>
        <p:txBody>
          <a:bodyPr wrap="square" rtlCol="0">
            <a:spAutoFit/>
          </a:bodyPr>
          <a:lstStyle/>
          <a:p>
            <a:r>
              <a:rPr lang="zh-CN" altLang="en-US" sz="1000" dirty="0">
                <a:solidFill>
                  <a:srgbClr val="43902E"/>
                </a:solidFill>
                <a:latin typeface="微软雅黑" panose="020B0503020204020204" charset="-122"/>
                <a:ea typeface="微软雅黑" panose="020B0503020204020204" charset="-122"/>
              </a:rPr>
              <a:t>©</a:t>
            </a:r>
            <a:r>
              <a:rPr lang="en-US" altLang="zh-CN" sz="1000" dirty="0">
                <a:solidFill>
                  <a:srgbClr val="43902E"/>
                </a:solidFill>
                <a:latin typeface="微软雅黑" panose="020B0503020204020204" charset="-122"/>
                <a:ea typeface="微软雅黑" panose="020B0503020204020204" charset="-122"/>
              </a:rPr>
              <a:t> 2022 </a:t>
            </a:r>
            <a:r>
              <a:rPr lang="zh-CN" altLang="en-US" sz="1000" dirty="0">
                <a:solidFill>
                  <a:srgbClr val="43902E"/>
                </a:solidFill>
                <a:latin typeface="微软雅黑" panose="020B0503020204020204" charset="-122"/>
                <a:ea typeface="微软雅黑" panose="020B0503020204020204" charset="-122"/>
              </a:rPr>
              <a:t>Micronet </a:t>
            </a:r>
            <a:r>
              <a:rPr lang="en-US" altLang="zh-CN" sz="1000" dirty="0">
                <a:solidFill>
                  <a:srgbClr val="43902E"/>
                </a:solidFill>
                <a:latin typeface="微软雅黑" panose="020B0503020204020204" charset="-122"/>
                <a:ea typeface="微软雅黑" panose="020B0503020204020204" charset="-122"/>
              </a:rPr>
              <a:t>U</a:t>
            </a:r>
            <a:r>
              <a:rPr lang="zh-CN" altLang="en-US" sz="1000" dirty="0">
                <a:solidFill>
                  <a:srgbClr val="43902E"/>
                </a:solidFill>
                <a:latin typeface="微软雅黑" panose="020B0503020204020204" charset="-122"/>
                <a:ea typeface="微软雅黑" panose="020B0503020204020204" charset="-122"/>
              </a:rPr>
              <a:t>nion Technology (Chengdu) Co., Ltd. All </a:t>
            </a:r>
            <a:r>
              <a:rPr lang="en-US" altLang="zh-CN" sz="1000" dirty="0">
                <a:solidFill>
                  <a:srgbClr val="43902E"/>
                </a:solidFill>
                <a:latin typeface="微软雅黑" panose="020B0503020204020204" charset="-122"/>
                <a:ea typeface="微软雅黑" panose="020B0503020204020204" charset="-122"/>
              </a:rPr>
              <a:t>R</a:t>
            </a:r>
            <a:r>
              <a:rPr lang="zh-CN" altLang="en-US" sz="1000" dirty="0">
                <a:solidFill>
                  <a:srgbClr val="43902E"/>
                </a:solidFill>
                <a:latin typeface="微软雅黑" panose="020B0503020204020204" charset="-122"/>
                <a:ea typeface="微软雅黑" panose="020B0503020204020204" charset="-122"/>
              </a:rPr>
              <a:t>ights </a:t>
            </a:r>
            <a:r>
              <a:rPr lang="en-US" altLang="zh-CN" sz="1000" dirty="0">
                <a:solidFill>
                  <a:srgbClr val="43902E"/>
                </a:solidFill>
                <a:latin typeface="微软雅黑" panose="020B0503020204020204" charset="-122"/>
                <a:ea typeface="微软雅黑" panose="020B0503020204020204" charset="-122"/>
              </a:rPr>
              <a:t>R</a:t>
            </a:r>
            <a:r>
              <a:rPr lang="zh-CN" altLang="en-US" sz="1000" dirty="0">
                <a:solidFill>
                  <a:srgbClr val="43902E"/>
                </a:solidFill>
                <a:latin typeface="微软雅黑" panose="020B0503020204020204" charset="-122"/>
                <a:ea typeface="微软雅黑" panose="020B0503020204020204" charset="-122"/>
              </a:rPr>
              <a:t>eserved</a:t>
            </a:r>
            <a:endParaRPr lang="zh-CN" altLang="en-US" sz="1000" dirty="0">
              <a:solidFill>
                <a:srgbClr val="43902E"/>
              </a:solidFill>
              <a:latin typeface="微软雅黑" panose="020B0503020204020204" charset="-122"/>
              <a:ea typeface="微软雅黑" panose="020B0503020204020204" charset="-122"/>
            </a:endParaRPr>
          </a:p>
        </p:txBody>
      </p:sp>
      <p:sp>
        <p:nvSpPr>
          <p:cNvPr id="2" name="文本框 1"/>
          <p:cNvSpPr txBox="1"/>
          <p:nvPr userDrawn="1"/>
        </p:nvSpPr>
        <p:spPr>
          <a:xfrm>
            <a:off x="9008745" y="6334760"/>
            <a:ext cx="3032760" cy="414020"/>
          </a:xfrm>
          <a:prstGeom prst="rect">
            <a:avLst/>
          </a:prstGeom>
          <a:noFill/>
        </p:spPr>
        <p:txBody>
          <a:bodyPr wrap="square" rtlCol="0">
            <a:spAutoFit/>
          </a:bodyPr>
          <a:lstStyle/>
          <a:p>
            <a:pPr algn="dist">
              <a:lnSpc>
                <a:spcPct val="150000"/>
              </a:lnSpc>
            </a:pPr>
            <a:r>
              <a:rPr kumimoji="1" lang="zh-CN" altLang="en-US" sz="1400" spc="300" dirty="0">
                <a:solidFill>
                  <a:srgbClr val="4EA936"/>
                </a:solidFill>
                <a:latin typeface="微软雅黑" panose="020B0503020204020204" charset="-122"/>
                <a:ea typeface="微软雅黑" panose="020B0503020204020204" charset="-122"/>
                <a:cs typeface="微软雅黑" panose="020B0503020204020204" charset="-122"/>
              </a:rPr>
              <a:t>与有梦想的人同行</a:t>
            </a:r>
            <a:endParaRPr kumimoji="1" lang="zh-CN" altLang="en-US" sz="1400" spc="300" dirty="0">
              <a:solidFill>
                <a:srgbClr val="4EA936"/>
              </a:solidFill>
              <a:latin typeface="微软雅黑" panose="020B0503020204020204" charset="-122"/>
              <a:ea typeface="微软雅黑" panose="020B0503020204020204" charset="-122"/>
              <a:cs typeface="微软雅黑" panose="020B0503020204020204" charset="-122"/>
            </a:endParaRPr>
          </a:p>
        </p:txBody>
      </p:sp>
      <p:pic>
        <p:nvPicPr>
          <p:cNvPr id="11" name="图片 10" descr="优联高清logo"/>
          <p:cNvPicPr>
            <a:picLocks noChangeAspect="1"/>
          </p:cNvPicPr>
          <p:nvPr userDrawn="1"/>
        </p:nvPicPr>
        <p:blipFill>
          <a:blip r:embed="rId6">
            <a:biLevel thresh="25000"/>
          </a:blip>
          <a:stretch>
            <a:fillRect/>
          </a:stretch>
        </p:blipFill>
        <p:spPr>
          <a:xfrm>
            <a:off x="10487340" y="119380"/>
            <a:ext cx="1403985" cy="424156"/>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过渡页">
    <p:bg>
      <p:bgPr>
        <a:solidFill>
          <a:schemeClr val="bg1"/>
        </a:solidFill>
        <a:effectLst/>
      </p:bgPr>
    </p:bg>
    <p:spTree>
      <p:nvGrpSpPr>
        <p:cNvPr id="1" name=""/>
        <p:cNvGrpSpPr/>
        <p:nvPr/>
      </p:nvGrpSpPr>
      <p:grpSpPr>
        <a:xfrm>
          <a:off x="0" y="0"/>
          <a:ext cx="0" cy="0"/>
          <a:chOff x="0" y="0"/>
          <a:chExt cx="0" cy="0"/>
        </a:xfrm>
      </p:grpSpPr>
      <p:pic>
        <p:nvPicPr>
          <p:cNvPr id="6" name="图片 5" descr="logo底纹png"/>
          <p:cNvPicPr>
            <a:picLocks noChangeAspect="1"/>
          </p:cNvPicPr>
          <p:nvPr userDrawn="1"/>
        </p:nvPicPr>
        <p:blipFill rotWithShape="1">
          <a:blip r:embed="rId2">
            <a:alphaModFix amt="5000"/>
          </a:blip>
          <a:srcRect l="18336" r="24772" b="43797"/>
          <a:stretch>
            <a:fillRect/>
          </a:stretch>
        </p:blipFill>
        <p:spPr>
          <a:xfrm>
            <a:off x="3322320" y="1927225"/>
            <a:ext cx="8869680" cy="4930775"/>
          </a:xfrm>
          <a:prstGeom prst="rect">
            <a:avLst/>
          </a:prstGeom>
        </p:spPr>
      </p:pic>
      <p:pic>
        <p:nvPicPr>
          <p:cNvPr id="7" name="图片 6" descr="logo底纹png"/>
          <p:cNvPicPr>
            <a:picLocks noChangeAspect="1"/>
          </p:cNvPicPr>
          <p:nvPr userDrawn="1"/>
        </p:nvPicPr>
        <p:blipFill rotWithShape="1">
          <a:blip r:embed="rId2">
            <a:alphaModFix amt="10000"/>
          </a:blip>
          <a:srcRect b="53770"/>
          <a:stretch>
            <a:fillRect/>
          </a:stretch>
        </p:blipFill>
        <p:spPr>
          <a:xfrm rot="10800000">
            <a:off x="3592829" y="-1"/>
            <a:ext cx="7406005" cy="1927225"/>
          </a:xfrm>
          <a:prstGeom prst="rect">
            <a:avLst/>
          </a:prstGeom>
        </p:spPr>
      </p:pic>
      <p:pic>
        <p:nvPicPr>
          <p:cNvPr id="5" name="图片 4" descr="进"/>
          <p:cNvPicPr>
            <a:picLocks noChangeAspect="1"/>
          </p:cNvPicPr>
          <p:nvPr userDrawn="1"/>
        </p:nvPicPr>
        <p:blipFill>
          <a:blip r:embed="rId3"/>
          <a:stretch>
            <a:fillRect/>
          </a:stretch>
        </p:blipFill>
        <p:spPr>
          <a:xfrm>
            <a:off x="9353550" y="1143000"/>
            <a:ext cx="1403985" cy="1431925"/>
          </a:xfrm>
          <a:prstGeom prst="rect">
            <a:avLst/>
          </a:prstGeom>
        </p:spPr>
      </p:pic>
      <p:pic>
        <p:nvPicPr>
          <p:cNvPr id="8" name="图片 7" descr="取"/>
          <p:cNvPicPr>
            <a:picLocks noChangeAspect="1"/>
          </p:cNvPicPr>
          <p:nvPr userDrawn="1"/>
        </p:nvPicPr>
        <p:blipFill>
          <a:blip r:embed="rId4"/>
          <a:stretch>
            <a:fillRect/>
          </a:stretch>
        </p:blipFill>
        <p:spPr>
          <a:xfrm>
            <a:off x="10188575" y="2708910"/>
            <a:ext cx="1621155" cy="1440815"/>
          </a:xfrm>
          <a:prstGeom prst="rect">
            <a:avLst/>
          </a:prstGeom>
        </p:spPr>
      </p:pic>
      <p:sp>
        <p:nvSpPr>
          <p:cNvPr id="11" name="文本框 10"/>
          <p:cNvSpPr txBox="1"/>
          <p:nvPr userDrawn="1"/>
        </p:nvSpPr>
        <p:spPr>
          <a:xfrm>
            <a:off x="7308214" y="6513195"/>
            <a:ext cx="4883785" cy="246221"/>
          </a:xfrm>
          <a:prstGeom prst="rect">
            <a:avLst/>
          </a:prstGeom>
          <a:noFill/>
        </p:spPr>
        <p:txBody>
          <a:bodyPr wrap="square" rtlCol="0">
            <a:spAutoFit/>
          </a:bodyPr>
          <a:lstStyle/>
          <a:p>
            <a:r>
              <a:rPr lang="zh-CN" altLang="en-US" sz="1000" dirty="0">
                <a:solidFill>
                  <a:srgbClr val="43902E"/>
                </a:solidFill>
                <a:latin typeface="微软雅黑" panose="020B0503020204020204" charset="-122"/>
                <a:ea typeface="微软雅黑" panose="020B0503020204020204" charset="-122"/>
              </a:rPr>
              <a:t>©</a:t>
            </a:r>
            <a:r>
              <a:rPr lang="en-US" altLang="zh-CN" sz="1000" dirty="0">
                <a:solidFill>
                  <a:srgbClr val="43902E"/>
                </a:solidFill>
                <a:latin typeface="微软雅黑" panose="020B0503020204020204" charset="-122"/>
                <a:ea typeface="微软雅黑" panose="020B0503020204020204" charset="-122"/>
              </a:rPr>
              <a:t> 2022 </a:t>
            </a:r>
            <a:r>
              <a:rPr lang="zh-CN" altLang="en-US" sz="1000" dirty="0">
                <a:solidFill>
                  <a:srgbClr val="43902E"/>
                </a:solidFill>
                <a:latin typeface="微软雅黑" panose="020B0503020204020204" charset="-122"/>
                <a:ea typeface="微软雅黑" panose="020B0503020204020204" charset="-122"/>
              </a:rPr>
              <a:t>Micronet </a:t>
            </a:r>
            <a:r>
              <a:rPr lang="en-US" altLang="zh-CN" sz="1000" dirty="0">
                <a:solidFill>
                  <a:srgbClr val="43902E"/>
                </a:solidFill>
                <a:latin typeface="微软雅黑" panose="020B0503020204020204" charset="-122"/>
                <a:ea typeface="微软雅黑" panose="020B0503020204020204" charset="-122"/>
              </a:rPr>
              <a:t>U</a:t>
            </a:r>
            <a:r>
              <a:rPr lang="zh-CN" altLang="en-US" sz="1000" dirty="0">
                <a:solidFill>
                  <a:srgbClr val="43902E"/>
                </a:solidFill>
                <a:latin typeface="微软雅黑" panose="020B0503020204020204" charset="-122"/>
                <a:ea typeface="微软雅黑" panose="020B0503020204020204" charset="-122"/>
              </a:rPr>
              <a:t>nion Technology (Chengdu) Co., Ltd. All </a:t>
            </a:r>
            <a:r>
              <a:rPr lang="en-US" altLang="zh-CN" sz="1000" dirty="0">
                <a:solidFill>
                  <a:srgbClr val="43902E"/>
                </a:solidFill>
                <a:latin typeface="微软雅黑" panose="020B0503020204020204" charset="-122"/>
                <a:ea typeface="微软雅黑" panose="020B0503020204020204" charset="-122"/>
              </a:rPr>
              <a:t>R</a:t>
            </a:r>
            <a:r>
              <a:rPr lang="zh-CN" altLang="en-US" sz="1000" dirty="0">
                <a:solidFill>
                  <a:srgbClr val="43902E"/>
                </a:solidFill>
                <a:latin typeface="微软雅黑" panose="020B0503020204020204" charset="-122"/>
                <a:ea typeface="微软雅黑" panose="020B0503020204020204" charset="-122"/>
              </a:rPr>
              <a:t>ights </a:t>
            </a:r>
            <a:r>
              <a:rPr lang="en-US" altLang="zh-CN" sz="1000" dirty="0">
                <a:solidFill>
                  <a:srgbClr val="43902E"/>
                </a:solidFill>
                <a:latin typeface="微软雅黑" panose="020B0503020204020204" charset="-122"/>
                <a:ea typeface="微软雅黑" panose="020B0503020204020204" charset="-122"/>
              </a:rPr>
              <a:t>R</a:t>
            </a:r>
            <a:r>
              <a:rPr lang="zh-CN" altLang="en-US" sz="1000" dirty="0">
                <a:solidFill>
                  <a:srgbClr val="43902E"/>
                </a:solidFill>
                <a:latin typeface="微软雅黑" panose="020B0503020204020204" charset="-122"/>
                <a:ea typeface="微软雅黑" panose="020B0503020204020204" charset="-122"/>
              </a:rPr>
              <a:t>eserved</a:t>
            </a:r>
            <a:endParaRPr lang="zh-CN" altLang="en-US" sz="1000" dirty="0">
              <a:solidFill>
                <a:srgbClr val="43902E"/>
              </a:solidFill>
              <a:latin typeface="微软雅黑" panose="020B0503020204020204" charset="-122"/>
              <a:ea typeface="微软雅黑" panose="020B0503020204020204" charset="-122"/>
            </a:endParaRPr>
          </a:p>
        </p:txBody>
      </p:sp>
      <p:sp>
        <p:nvSpPr>
          <p:cNvPr id="2" name="文本框 1"/>
          <p:cNvSpPr txBox="1"/>
          <p:nvPr userDrawn="1"/>
        </p:nvSpPr>
        <p:spPr>
          <a:xfrm>
            <a:off x="219075" y="6334760"/>
            <a:ext cx="3032760" cy="414020"/>
          </a:xfrm>
          <a:prstGeom prst="rect">
            <a:avLst/>
          </a:prstGeom>
          <a:noFill/>
        </p:spPr>
        <p:txBody>
          <a:bodyPr wrap="square" rtlCol="0">
            <a:spAutoFit/>
          </a:bodyPr>
          <a:lstStyle/>
          <a:p>
            <a:pPr algn="dist">
              <a:lnSpc>
                <a:spcPct val="150000"/>
              </a:lnSpc>
            </a:pPr>
            <a:r>
              <a:rPr kumimoji="1" lang="zh-CN" altLang="en-US" sz="1400" spc="300" dirty="0">
                <a:solidFill>
                  <a:srgbClr val="4EA936"/>
                </a:solidFill>
                <a:latin typeface="微软雅黑" panose="020B0503020204020204" charset="-122"/>
                <a:ea typeface="微软雅黑" panose="020B0503020204020204" charset="-122"/>
                <a:cs typeface="微软雅黑" panose="020B0503020204020204" charset="-122"/>
              </a:rPr>
              <a:t>与有梦想的人同行</a:t>
            </a:r>
            <a:endParaRPr kumimoji="1" lang="zh-CN" altLang="en-US" sz="1400" spc="300" dirty="0">
              <a:solidFill>
                <a:srgbClr val="4EA936"/>
              </a:solidFill>
              <a:latin typeface="微软雅黑" panose="020B0503020204020204" charset="-122"/>
              <a:ea typeface="微软雅黑" panose="020B0503020204020204" charset="-122"/>
              <a:cs typeface="微软雅黑" panose="020B0503020204020204" charset="-122"/>
            </a:endParaRPr>
          </a:p>
        </p:txBody>
      </p:sp>
      <p:pic>
        <p:nvPicPr>
          <p:cNvPr id="10" name="图片 9" descr="优联高清logo"/>
          <p:cNvPicPr>
            <a:picLocks noChangeAspect="1"/>
          </p:cNvPicPr>
          <p:nvPr userDrawn="1"/>
        </p:nvPicPr>
        <p:blipFill>
          <a:blip r:embed="rId5"/>
          <a:stretch>
            <a:fillRect/>
          </a:stretch>
        </p:blipFill>
        <p:spPr>
          <a:xfrm>
            <a:off x="10487340" y="119380"/>
            <a:ext cx="1403985" cy="424156"/>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58812" y="476250"/>
            <a:ext cx="10874375" cy="1214437"/>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658812" y="1825624"/>
            <a:ext cx="10874376" cy="4556125"/>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658812" y="6492876"/>
            <a:ext cx="2743200" cy="228600"/>
          </a:xfrm>
          <a:prstGeom prst="rect">
            <a:avLst/>
          </a:prstGeom>
        </p:spPr>
        <p:txBody>
          <a:bodyPr vert="horz" lIns="91440" tIns="45720" rIns="91440" bIns="45720" rtlCol="0" anchor="ctr"/>
          <a:lstStyle>
            <a:lvl1pPr algn="l">
              <a:defRPr sz="1000">
                <a:solidFill>
                  <a:schemeClr val="accent1"/>
                </a:solidFill>
              </a:defRPr>
            </a:lvl1pPr>
          </a:lstStyle>
          <a:p>
            <a:fld id="{917E80AC-E8BD-5645-8640-DBA955253DA4}" type="datetime1">
              <a:rPr lang="zh-CN" altLang="en-US" smtClean="0"/>
            </a:fld>
            <a:endParaRPr lang="zh-CN" altLang="en-US"/>
          </a:p>
        </p:txBody>
      </p:sp>
      <p:sp>
        <p:nvSpPr>
          <p:cNvPr id="5" name="页脚占位符 4"/>
          <p:cNvSpPr>
            <a:spLocks noGrp="1"/>
          </p:cNvSpPr>
          <p:nvPr>
            <p:ph type="ftr" sz="quarter" idx="3"/>
          </p:nvPr>
        </p:nvSpPr>
        <p:spPr>
          <a:xfrm>
            <a:off x="4038600" y="6489700"/>
            <a:ext cx="4114800" cy="231775"/>
          </a:xfrm>
          <a:prstGeom prst="rect">
            <a:avLst/>
          </a:prstGeom>
        </p:spPr>
        <p:txBody>
          <a:bodyPr vert="horz" lIns="91440" tIns="45720" rIns="91440" bIns="45720" rtlCol="0" anchor="ctr"/>
          <a:lstStyle>
            <a:lvl1pPr algn="ctr">
              <a:defRPr sz="1000">
                <a:solidFill>
                  <a:schemeClr val="accent1"/>
                </a:solidFill>
              </a:defRPr>
            </a:lvl1pPr>
          </a:lstStyle>
          <a:p>
            <a:endParaRPr lang="zh-CN" altLang="en-US" dirty="0"/>
          </a:p>
        </p:txBody>
      </p:sp>
      <p:sp>
        <p:nvSpPr>
          <p:cNvPr id="6" name="灯片编号占位符 5"/>
          <p:cNvSpPr>
            <a:spLocks noGrp="1"/>
          </p:cNvSpPr>
          <p:nvPr>
            <p:ph type="sldNum" sz="quarter" idx="4"/>
          </p:nvPr>
        </p:nvSpPr>
        <p:spPr>
          <a:xfrm>
            <a:off x="8789987" y="6489700"/>
            <a:ext cx="2743200" cy="231775"/>
          </a:xfrm>
          <a:prstGeom prst="rect">
            <a:avLst/>
          </a:prstGeom>
        </p:spPr>
        <p:txBody>
          <a:bodyPr vert="horz" lIns="91440" tIns="45720" rIns="91440" bIns="45720" rtlCol="0" anchor="ctr"/>
          <a:lstStyle>
            <a:lvl1pPr algn="r">
              <a:defRPr sz="1000">
                <a:solidFill>
                  <a:schemeClr val="accent1"/>
                </a:solidFill>
                <a:latin typeface="+mj-ea"/>
                <a:ea typeface="+mj-ea"/>
              </a:defRPr>
            </a:lvl1pPr>
          </a:lstStyle>
          <a:p>
            <a:fld id="{0EABBB61-A03B-4825-86E3-F3B026BA70D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14.png"/><Relationship Id="rId1"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5" Type="http://schemas.openxmlformats.org/officeDocument/2006/relationships/slideLayout" Target="../slideLayouts/slideLayout5.xml"/><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23.png"/><Relationship Id="rId1" Type="http://schemas.openxmlformats.org/officeDocument/2006/relationships/image" Target="../media/image22.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4.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5.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27.png"/><Relationship Id="rId1" Type="http://schemas.openxmlformats.org/officeDocument/2006/relationships/image" Target="../media/image26.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29.png"/><Relationship Id="rId1" Type="http://schemas.openxmlformats.org/officeDocument/2006/relationships/image" Target="../media/image28.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30.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31.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3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3.png"/></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34.png"/><Relationship Id="rId1" Type="http://schemas.openxmlformats.org/officeDocument/2006/relationships/tags" Target="../tags/tag2.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36.png"/><Relationship Id="rId1" Type="http://schemas.openxmlformats.org/officeDocument/2006/relationships/image" Target="../media/image35.png"/></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34.png"/><Relationship Id="rId1" Type="http://schemas.openxmlformats.org/officeDocument/2006/relationships/tags" Target="../tags/tag3.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7.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4.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34.png"/><Relationship Id="rId1" Type="http://schemas.openxmlformats.org/officeDocument/2006/relationships/tags" Target="../tags/tag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39.png"/><Relationship Id="rId1" Type="http://schemas.openxmlformats.org/officeDocument/2006/relationships/tags" Target="../tags/tag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文本框 14"/>
          <p:cNvSpPr txBox="1"/>
          <p:nvPr/>
        </p:nvSpPr>
        <p:spPr>
          <a:xfrm>
            <a:off x="1035685" y="2440940"/>
            <a:ext cx="4413250" cy="768350"/>
          </a:xfrm>
          <a:prstGeom prst="rect">
            <a:avLst/>
          </a:prstGeom>
          <a:noFill/>
        </p:spPr>
        <p:txBody>
          <a:bodyPr wrap="square" rtlCol="0">
            <a:spAutoFit/>
          </a:bodyPr>
          <a:lstStyle/>
          <a:p>
            <a:pPr algn="dist"/>
            <a:r>
              <a:rPr kumimoji="1" lang="en-US" altLang="zh-CN" sz="4400" b="1" dirty="0">
                <a:solidFill>
                  <a:srgbClr val="4CA535"/>
                </a:solidFill>
                <a:latin typeface="微软雅黑" panose="020B0503020204020204" charset="-122"/>
                <a:ea typeface="微软雅黑" panose="020B0503020204020204" charset="-122"/>
                <a:cs typeface="微软雅黑" panose="020B0503020204020204" charset="-122"/>
              </a:rPr>
              <a:t>Linux</a:t>
            </a:r>
            <a:r>
              <a:rPr kumimoji="1" lang="zh-CN" altLang="en-US" sz="4400" b="1" dirty="0">
                <a:solidFill>
                  <a:srgbClr val="4CA535"/>
                </a:solidFill>
                <a:latin typeface="微软雅黑" panose="020B0503020204020204" charset="-122"/>
                <a:ea typeface="微软雅黑" panose="020B0503020204020204" charset="-122"/>
                <a:cs typeface="微软雅黑" panose="020B0503020204020204" charset="-122"/>
              </a:rPr>
              <a:t>之时间系统</a:t>
            </a:r>
            <a:endParaRPr kumimoji="1" lang="zh-CN" altLang="en-US" sz="4400" b="1" dirty="0">
              <a:solidFill>
                <a:srgbClr val="4CA535"/>
              </a:solidFill>
              <a:latin typeface="微软雅黑" panose="020B0503020204020204" charset="-122"/>
              <a:ea typeface="微软雅黑" panose="020B0503020204020204" charset="-122"/>
              <a:cs typeface="微软雅黑" panose="020B0503020204020204" charset="-122"/>
            </a:endParaRPr>
          </a:p>
        </p:txBody>
      </p:sp>
      <p:sp>
        <p:nvSpPr>
          <p:cNvPr id="22" name="文本框 21"/>
          <p:cNvSpPr txBox="1"/>
          <p:nvPr/>
        </p:nvSpPr>
        <p:spPr>
          <a:xfrm>
            <a:off x="1035368" y="4309801"/>
            <a:ext cx="5249618" cy="337185"/>
          </a:xfrm>
          <a:prstGeom prst="rect">
            <a:avLst/>
          </a:prstGeom>
          <a:noFill/>
        </p:spPr>
        <p:txBody>
          <a:bodyPr wrap="square" rtlCol="0">
            <a:spAutoFit/>
          </a:bodyPr>
          <a:lstStyle/>
          <a:p>
            <a:r>
              <a:rPr kumimoji="1" lang="zh-CN" altLang="en-US" sz="1600" spc="300" dirty="0">
                <a:solidFill>
                  <a:srgbClr val="4CA535"/>
                </a:solidFill>
                <a:latin typeface="微软雅黑" panose="020B0503020204020204" charset="-122"/>
                <a:ea typeface="微软雅黑" panose="020B0503020204020204" charset="-122"/>
              </a:rPr>
              <a:t>汇报人：杨贵龙</a:t>
            </a:r>
            <a:r>
              <a:rPr kumimoji="1" lang="en-US" altLang="zh-CN" sz="1600" spc="300" dirty="0">
                <a:solidFill>
                  <a:srgbClr val="4CA535"/>
                </a:solidFill>
                <a:latin typeface="微软雅黑" panose="020B0503020204020204" charset="-122"/>
                <a:ea typeface="微软雅黑" panose="020B0503020204020204" charset="-122"/>
              </a:rPr>
              <a:t> </a:t>
            </a:r>
            <a:r>
              <a:rPr kumimoji="1" lang="zh-CN" altLang="en-US" sz="1600" spc="300" dirty="0">
                <a:solidFill>
                  <a:srgbClr val="4CA535"/>
                </a:solidFill>
                <a:latin typeface="微软雅黑" panose="020B0503020204020204" charset="-122"/>
                <a:ea typeface="微软雅黑" panose="020B0503020204020204" charset="-122"/>
              </a:rPr>
              <a:t>张锐</a:t>
            </a:r>
            <a:endParaRPr kumimoji="1" lang="zh-CN" altLang="en-US" sz="1600" spc="300" dirty="0">
              <a:solidFill>
                <a:srgbClr val="4CA535"/>
              </a:solidFill>
              <a:latin typeface="微软雅黑" panose="020B0503020204020204" charset="-122"/>
              <a:ea typeface="微软雅黑" panose="020B0503020204020204" charset="-122"/>
            </a:endParaRPr>
          </a:p>
        </p:txBody>
      </p:sp>
      <p:cxnSp>
        <p:nvCxnSpPr>
          <p:cNvPr id="23" name="直线连接符 22"/>
          <p:cNvCxnSpPr/>
          <p:nvPr/>
        </p:nvCxnSpPr>
        <p:spPr>
          <a:xfrm>
            <a:off x="1128395" y="3481705"/>
            <a:ext cx="4150995" cy="4445"/>
          </a:xfrm>
          <a:prstGeom prst="line">
            <a:avLst/>
          </a:prstGeom>
          <a:ln w="12700">
            <a:solidFill>
              <a:srgbClr val="4CA535"/>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035368" y="4866061"/>
            <a:ext cx="5249618" cy="337185"/>
          </a:xfrm>
          <a:prstGeom prst="rect">
            <a:avLst/>
          </a:prstGeom>
          <a:noFill/>
        </p:spPr>
        <p:txBody>
          <a:bodyPr wrap="square" rtlCol="0">
            <a:spAutoFit/>
          </a:bodyPr>
          <a:lstStyle/>
          <a:p>
            <a:r>
              <a:rPr kumimoji="1" lang="zh-CN" altLang="en-US" sz="1600" spc="300" dirty="0">
                <a:solidFill>
                  <a:srgbClr val="4CA535"/>
                </a:solidFill>
                <a:latin typeface="微软雅黑" panose="020B0503020204020204" charset="-122"/>
                <a:ea typeface="微软雅黑" panose="020B0503020204020204" charset="-122"/>
              </a:rPr>
              <a:t>日期：</a:t>
            </a:r>
            <a:r>
              <a:rPr kumimoji="1" lang="en-US" altLang="zh-CN" sz="1600" spc="300" dirty="0">
                <a:solidFill>
                  <a:srgbClr val="4CA535"/>
                </a:solidFill>
                <a:latin typeface="微软雅黑" panose="020B0503020204020204" charset="-122"/>
                <a:ea typeface="微软雅黑" panose="020B0503020204020204" charset="-122"/>
              </a:rPr>
              <a:t>2022.09.29</a:t>
            </a:r>
            <a:endParaRPr kumimoji="1" lang="en-US" altLang="zh-CN" sz="1600" spc="300" dirty="0">
              <a:solidFill>
                <a:srgbClr val="4CA535"/>
              </a:solidFill>
              <a:latin typeface="微软雅黑" panose="020B0503020204020204" charset="-122"/>
              <a:ea typeface="微软雅黑" panose="020B0503020204020204" charset="-122"/>
            </a:endParaRPr>
          </a:p>
        </p:txBody>
      </p:sp>
      <p:sp>
        <p:nvSpPr>
          <p:cNvPr id="3" name="文本框 2"/>
          <p:cNvSpPr txBox="1"/>
          <p:nvPr/>
        </p:nvSpPr>
        <p:spPr>
          <a:xfrm>
            <a:off x="1035368" y="3754176"/>
            <a:ext cx="5249618" cy="337185"/>
          </a:xfrm>
          <a:prstGeom prst="rect">
            <a:avLst/>
          </a:prstGeom>
          <a:noFill/>
        </p:spPr>
        <p:txBody>
          <a:bodyPr wrap="square" rtlCol="0">
            <a:spAutoFit/>
          </a:bodyPr>
          <a:p>
            <a:r>
              <a:rPr kumimoji="1" lang="zh-CN" altLang="en-US" sz="1600" spc="300" dirty="0">
                <a:solidFill>
                  <a:srgbClr val="4CA535"/>
                </a:solidFill>
                <a:latin typeface="微软雅黑" panose="020B0503020204020204" charset="-122"/>
                <a:ea typeface="微软雅黑" panose="020B0503020204020204" charset="-122"/>
              </a:rPr>
              <a:t>部门：成都软件研发组</a:t>
            </a:r>
            <a:endParaRPr kumimoji="1" lang="zh-CN" altLang="en-US" sz="1600" spc="300" dirty="0">
              <a:solidFill>
                <a:srgbClr val="4CA535"/>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076325" y="0"/>
            <a:ext cx="6464300" cy="553085"/>
          </a:xfrm>
          <a:prstGeom prst="rect">
            <a:avLst/>
          </a:prstGeom>
          <a:noFill/>
        </p:spPr>
        <p:txBody>
          <a:bodyPr wrap="square" rtlCol="0">
            <a:spAutoFit/>
          </a:bodyPr>
          <a:lstStyle/>
          <a:p>
            <a:r>
              <a:rPr kumimoji="1" lang="zh-CN" sz="3000" b="1" dirty="0">
                <a:solidFill>
                  <a:srgbClr val="4CA535"/>
                </a:solidFill>
                <a:latin typeface="微软雅黑" panose="020B0503020204020204" charset="-122"/>
                <a:ea typeface="微软雅黑" panose="020B0503020204020204" charset="-122"/>
                <a:cs typeface="微软雅黑" panose="020B0503020204020204" charset="-122"/>
                <a:sym typeface="+mn-ea"/>
              </a:rPr>
              <a:t>硬件时间</a:t>
            </a:r>
            <a:endParaRPr kumimoji="1" lang="zh-CN" sz="3000" b="1" dirty="0">
              <a:solidFill>
                <a:srgbClr val="4CA535"/>
              </a:solidFill>
              <a:latin typeface="微软雅黑" panose="020B0503020204020204" charset="-122"/>
              <a:ea typeface="微软雅黑" panose="020B0503020204020204" charset="-122"/>
              <a:cs typeface="微软雅黑" panose="020B0503020204020204" charset="-122"/>
            </a:endParaRPr>
          </a:p>
        </p:txBody>
      </p:sp>
      <p:grpSp>
        <p:nvGrpSpPr>
          <p:cNvPr id="9" name="组合 8"/>
          <p:cNvGrpSpPr/>
          <p:nvPr/>
        </p:nvGrpSpPr>
        <p:grpSpPr>
          <a:xfrm>
            <a:off x="606425" y="901065"/>
            <a:ext cx="6779260" cy="6217285"/>
            <a:chOff x="955" y="1419"/>
            <a:chExt cx="10676" cy="9791"/>
          </a:xfrm>
        </p:grpSpPr>
        <p:sp>
          <p:nvSpPr>
            <p:cNvPr id="2" name="文本框 1"/>
            <p:cNvSpPr txBox="1"/>
            <p:nvPr/>
          </p:nvSpPr>
          <p:spPr>
            <a:xfrm>
              <a:off x="955" y="1419"/>
              <a:ext cx="10180" cy="871"/>
            </a:xfrm>
            <a:prstGeom prst="rect">
              <a:avLst/>
            </a:prstGeom>
            <a:noFill/>
          </p:spPr>
          <p:txBody>
            <a:bodyPr wrap="square" rtlCol="0">
              <a:spAutoFit/>
            </a:bodyPr>
            <a:p>
              <a:r>
                <a:rPr kumimoji="1" lang="zh-CN" altLang="en-US" sz="3000" b="1" dirty="0">
                  <a:solidFill>
                    <a:srgbClr val="4CA535"/>
                  </a:solidFill>
                  <a:latin typeface="微软雅黑" panose="020B0503020204020204" charset="-122"/>
                  <a:ea typeface="微软雅黑" panose="020B0503020204020204" charset="-122"/>
                  <a:cs typeface="微软雅黑" panose="020B0503020204020204" charset="-122"/>
                </a:rPr>
                <a:t>硬件时间：</a:t>
              </a:r>
              <a:endParaRPr kumimoji="1" lang="zh-CN" altLang="en-US" sz="3000" b="1" dirty="0">
                <a:solidFill>
                  <a:srgbClr val="4CA535"/>
                </a:solidFill>
                <a:latin typeface="微软雅黑" panose="020B0503020204020204" charset="-122"/>
                <a:ea typeface="微软雅黑" panose="020B0503020204020204" charset="-122"/>
                <a:cs typeface="微软雅黑" panose="020B0503020204020204" charset="-122"/>
              </a:endParaRPr>
            </a:p>
          </p:txBody>
        </p:sp>
        <p:sp>
          <p:nvSpPr>
            <p:cNvPr id="3" name="文本框 2"/>
            <p:cNvSpPr txBox="1"/>
            <p:nvPr/>
          </p:nvSpPr>
          <p:spPr>
            <a:xfrm>
              <a:off x="955" y="2290"/>
              <a:ext cx="10677" cy="8921"/>
            </a:xfrm>
            <a:prstGeom prst="rect">
              <a:avLst/>
            </a:prstGeom>
            <a:noFill/>
          </p:spPr>
          <p:txBody>
            <a:bodyPr wrap="square" rtlCol="0">
              <a:spAutoFit/>
            </a:bodyPr>
            <a:p>
              <a:pPr fontAlgn="auto">
                <a:lnSpc>
                  <a:spcPct val="110000"/>
                </a:lnSpc>
              </a:pPr>
              <a:r>
                <a:rPr kumimoji="1" lang="en-US" altLang="zh-CN" b="1" dirty="0">
                  <a:solidFill>
                    <a:srgbClr val="4CA535"/>
                  </a:solidFill>
                  <a:latin typeface="微软雅黑" panose="020B0503020204020204" charset="-122"/>
                  <a:ea typeface="微软雅黑" panose="020B0503020204020204" charset="-122"/>
                  <a:cs typeface="微软雅黑" panose="020B0503020204020204" charset="-122"/>
                </a:rPr>
                <a:t>	</a:t>
              </a:r>
              <a:r>
                <a:rPr kumimoji="1" lang="zh-CN" altLang="en-US" sz="2200" dirty="0">
                  <a:latin typeface="微软雅黑" panose="020B0503020204020204" charset="-122"/>
                  <a:ea typeface="微软雅黑" panose="020B0503020204020204" charset="-122"/>
                  <a:cs typeface="微软雅黑" panose="020B0503020204020204" charset="-122"/>
                </a:rPr>
                <a:t>也叫</a:t>
              </a:r>
              <a:r>
                <a:rPr kumimoji="1" lang="en-US" altLang="zh-CN" sz="2200" dirty="0">
                  <a:latin typeface="微软雅黑" panose="020B0503020204020204" charset="-122"/>
                  <a:ea typeface="微软雅黑" panose="020B0503020204020204" charset="-122"/>
                  <a:cs typeface="微软雅黑" panose="020B0503020204020204" charset="-122"/>
                </a:rPr>
                <a:t>R</a:t>
              </a:r>
              <a:r>
                <a:rPr kumimoji="1" lang="zh-CN" altLang="en-US" sz="2200" dirty="0">
                  <a:latin typeface="微软雅黑" panose="020B0503020204020204" charset="-122"/>
                  <a:ea typeface="微软雅黑" panose="020B0503020204020204" charset="-122"/>
                  <a:cs typeface="微软雅黑" panose="020B0503020204020204" charset="-122"/>
                </a:rPr>
                <a:t>TC或CMOS时钟，它独立于操作系统，是PC主机板上的一块芯片，一般由一块纽扣电池供电。</a:t>
              </a:r>
              <a:r>
                <a:rPr kumimoji="1" lang="zh-CN" altLang="en-US" sz="2200" dirty="0">
                  <a:latin typeface="微软雅黑" panose="020B0503020204020204" charset="-122"/>
                  <a:ea typeface="微软雅黑" panose="020B0503020204020204" charset="-122"/>
                  <a:cs typeface="微软雅黑" panose="020B0503020204020204" charset="-122"/>
                  <a:sym typeface="+mn-ea"/>
                </a:rPr>
                <a:t>它为计算机提供一个计时标准，是最原始最底层的时钟数据。</a:t>
              </a:r>
              <a:endParaRPr kumimoji="1" lang="zh-CN" altLang="en-US" sz="2200" dirty="0">
                <a:latin typeface="微软雅黑" panose="020B0503020204020204" charset="-122"/>
                <a:ea typeface="微软雅黑" panose="020B0503020204020204" charset="-122"/>
                <a:cs typeface="微软雅黑" panose="020B0503020204020204" charset="-122"/>
              </a:endParaRPr>
            </a:p>
            <a:p>
              <a:pPr fontAlgn="auto">
                <a:lnSpc>
                  <a:spcPct val="110000"/>
                </a:lnSpc>
              </a:pPr>
              <a:r>
                <a:rPr kumimoji="1" lang="en-US" altLang="zh-CN" sz="2200" dirty="0">
                  <a:latin typeface="微软雅黑" panose="020B0503020204020204" charset="-122"/>
                  <a:ea typeface="微软雅黑" panose="020B0503020204020204" charset="-122"/>
                  <a:cs typeface="微软雅黑" panose="020B0503020204020204" charset="-122"/>
                </a:rPr>
                <a:t>	</a:t>
              </a:r>
              <a:r>
                <a:rPr kumimoji="1" lang="zh-CN" altLang="en-US" sz="2200" dirty="0">
                  <a:latin typeface="微软雅黑" panose="020B0503020204020204" charset="-122"/>
                  <a:ea typeface="微软雅黑" panose="020B0503020204020204" charset="-122"/>
                  <a:cs typeface="微软雅黑" panose="020B0503020204020204" charset="-122"/>
                </a:rPr>
                <a:t>当操作系统关机的时候，用它来记录时间。当系统启动时，内核通过</a:t>
              </a:r>
              <a:r>
                <a:rPr kumimoji="1" lang="zh-CN" altLang="en-US" sz="2200" b="1" dirty="0">
                  <a:latin typeface="微软雅黑" panose="020B0503020204020204" charset="-122"/>
                  <a:ea typeface="微软雅黑" panose="020B0503020204020204" charset="-122"/>
                  <a:cs typeface="微软雅黑" panose="020B0503020204020204" charset="-122"/>
                </a:rPr>
                <a:t>读取RTC来初始化系统时钟</a:t>
              </a:r>
              <a:r>
                <a:rPr kumimoji="1" lang="zh-CN" altLang="en-US" sz="2200" dirty="0">
                  <a:latin typeface="微软雅黑" panose="020B0503020204020204" charset="-122"/>
                  <a:ea typeface="微软雅黑" panose="020B0503020204020204" charset="-122"/>
                  <a:cs typeface="微软雅黑" panose="020B0503020204020204" charset="-122"/>
                </a:rPr>
                <a:t>，在此之后二者就保持同步运行，共同维护着系统的时间。</a:t>
              </a:r>
              <a:endParaRPr kumimoji="1" lang="zh-CN" altLang="en-US" sz="2200" dirty="0">
                <a:latin typeface="微软雅黑" panose="020B0503020204020204" charset="-122"/>
                <a:ea typeface="微软雅黑" panose="020B0503020204020204" charset="-122"/>
                <a:cs typeface="微软雅黑" panose="020B0503020204020204" charset="-122"/>
              </a:endParaRPr>
            </a:p>
            <a:p>
              <a:pPr fontAlgn="auto">
                <a:lnSpc>
                  <a:spcPct val="110000"/>
                </a:lnSpc>
              </a:pPr>
              <a:r>
                <a:rPr kumimoji="1" lang="en-US" altLang="zh-CN" sz="2200" dirty="0">
                  <a:latin typeface="微软雅黑" panose="020B0503020204020204" charset="-122"/>
                  <a:ea typeface="微软雅黑" panose="020B0503020204020204" charset="-122"/>
                  <a:cs typeface="微软雅黑" panose="020B0503020204020204" charset="-122"/>
                </a:rPr>
                <a:t>	</a:t>
              </a:r>
              <a:r>
                <a:rPr kumimoji="1" lang="zh-CN" altLang="en-US" sz="2200" dirty="0">
                  <a:latin typeface="微软雅黑" panose="020B0503020204020204" charset="-122"/>
                  <a:ea typeface="微软雅黑" panose="020B0503020204020204" charset="-122"/>
                  <a:cs typeface="微软雅黑" panose="020B0503020204020204" charset="-122"/>
                </a:rPr>
                <a:t>系统时钟和RTC时钟要通过BIOS的连接是因为PC的BIOS中固化有对RTC进行有关操作的函数，通常操作系统也直接利用这些函数对RTC进行操作。Linux在内核初始化完成以后就完全地抛弃了BIOS中的程序，之后完全由操作系统控制。</a:t>
              </a:r>
              <a:endParaRPr kumimoji="1" lang="zh-CN" altLang="en-US" sz="2200" dirty="0">
                <a:latin typeface="微软雅黑" panose="020B0503020204020204" charset="-122"/>
                <a:ea typeface="微软雅黑" panose="020B0503020204020204" charset="-122"/>
                <a:cs typeface="微软雅黑" panose="020B0503020204020204" charset="-122"/>
              </a:endParaRPr>
            </a:p>
            <a:p>
              <a:r>
                <a:rPr kumimoji="1" lang="en-US" altLang="zh-CN" sz="2400" dirty="0">
                  <a:solidFill>
                    <a:schemeClr val="tx1"/>
                  </a:solidFill>
                  <a:latin typeface="微软雅黑" panose="020B0503020204020204" charset="-122"/>
                  <a:ea typeface="微软雅黑" panose="020B0503020204020204" charset="-122"/>
                  <a:cs typeface="微软雅黑" panose="020B0503020204020204" charset="-122"/>
                </a:rPr>
                <a:t>	</a:t>
              </a:r>
              <a:endParaRPr kumimoji="1" lang="zh-CN" altLang="en-US" sz="2400" dirty="0">
                <a:solidFill>
                  <a:schemeClr val="tx1"/>
                </a:solidFill>
                <a:latin typeface="微软雅黑" panose="020B0503020204020204" charset="-122"/>
                <a:ea typeface="微软雅黑" panose="020B0503020204020204" charset="-122"/>
                <a:cs typeface="微软雅黑" panose="020B0503020204020204" charset="-122"/>
              </a:endParaRPr>
            </a:p>
            <a:p>
              <a:endParaRPr kumimoji="1" lang="zh-CN" altLang="en-US" sz="2400" dirty="0">
                <a:solidFill>
                  <a:schemeClr val="tx1"/>
                </a:solidFill>
                <a:latin typeface="微软雅黑" panose="020B0503020204020204" charset="-122"/>
                <a:ea typeface="微软雅黑" panose="020B0503020204020204" charset="-122"/>
                <a:cs typeface="微软雅黑" panose="020B0503020204020204" charset="-122"/>
              </a:endParaRPr>
            </a:p>
          </p:txBody>
        </p:sp>
      </p:grpSp>
      <p:pic>
        <p:nvPicPr>
          <p:cNvPr id="8" name="图片 7"/>
          <p:cNvPicPr>
            <a:picLocks noChangeAspect="1"/>
          </p:cNvPicPr>
          <p:nvPr/>
        </p:nvPicPr>
        <p:blipFill>
          <a:blip r:embed="rId1"/>
          <a:stretch>
            <a:fillRect/>
          </a:stretch>
        </p:blipFill>
        <p:spPr>
          <a:xfrm>
            <a:off x="7386320" y="963930"/>
            <a:ext cx="4381500" cy="527685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086485" y="0"/>
            <a:ext cx="6464300" cy="553085"/>
          </a:xfrm>
          <a:prstGeom prst="rect">
            <a:avLst/>
          </a:prstGeom>
          <a:noFill/>
        </p:spPr>
        <p:txBody>
          <a:bodyPr wrap="square" rtlCol="0">
            <a:spAutoFit/>
          </a:bodyPr>
          <a:lstStyle/>
          <a:p>
            <a:r>
              <a:rPr kumimoji="1" lang="zh-CN" sz="3000" b="1" dirty="0">
                <a:solidFill>
                  <a:srgbClr val="4CA535"/>
                </a:solidFill>
                <a:latin typeface="微软雅黑" panose="020B0503020204020204" charset="-122"/>
                <a:ea typeface="微软雅黑" panose="020B0503020204020204" charset="-122"/>
                <a:cs typeface="微软雅黑" panose="020B0503020204020204" charset="-122"/>
                <a:sym typeface="+mn-ea"/>
              </a:rPr>
              <a:t>系统时间</a:t>
            </a:r>
            <a:endParaRPr kumimoji="1" lang="zh-CN" sz="3000" b="1" dirty="0">
              <a:solidFill>
                <a:srgbClr val="4CA535"/>
              </a:solidFill>
              <a:latin typeface="微软雅黑" panose="020B0503020204020204" charset="-122"/>
              <a:ea typeface="微软雅黑" panose="020B0503020204020204" charset="-122"/>
              <a:cs typeface="微软雅黑" panose="020B0503020204020204" charset="-122"/>
            </a:endParaRPr>
          </a:p>
        </p:txBody>
      </p:sp>
      <p:grpSp>
        <p:nvGrpSpPr>
          <p:cNvPr id="32" name="组合 31"/>
          <p:cNvGrpSpPr/>
          <p:nvPr/>
        </p:nvGrpSpPr>
        <p:grpSpPr>
          <a:xfrm>
            <a:off x="669290" y="1026795"/>
            <a:ext cx="6402070" cy="4874260"/>
            <a:chOff x="1054" y="1617"/>
            <a:chExt cx="10082" cy="7676"/>
          </a:xfrm>
        </p:grpSpPr>
        <p:sp>
          <p:nvSpPr>
            <p:cNvPr id="2" name="文本框 1"/>
            <p:cNvSpPr txBox="1"/>
            <p:nvPr/>
          </p:nvSpPr>
          <p:spPr>
            <a:xfrm>
              <a:off x="1054" y="1617"/>
              <a:ext cx="7909" cy="871"/>
            </a:xfrm>
            <a:prstGeom prst="rect">
              <a:avLst/>
            </a:prstGeom>
            <a:noFill/>
          </p:spPr>
          <p:txBody>
            <a:bodyPr wrap="square" rtlCol="0">
              <a:spAutoFit/>
            </a:bodyPr>
            <a:p>
              <a:r>
                <a:rPr kumimoji="1" lang="zh-CN" altLang="en-US" sz="3000" b="1" dirty="0">
                  <a:solidFill>
                    <a:srgbClr val="4CA535"/>
                  </a:solidFill>
                  <a:latin typeface="微软雅黑" panose="020B0503020204020204" charset="-122"/>
                  <a:ea typeface="微软雅黑" panose="020B0503020204020204" charset="-122"/>
                  <a:cs typeface="微软雅黑" panose="020B0503020204020204" charset="-122"/>
                </a:rPr>
                <a:t>系统时间：</a:t>
              </a:r>
              <a:endParaRPr kumimoji="1" lang="zh-CN" altLang="en-US" sz="3000" b="1" dirty="0">
                <a:solidFill>
                  <a:srgbClr val="4CA535"/>
                </a:solidFill>
                <a:latin typeface="微软雅黑" panose="020B0503020204020204" charset="-122"/>
                <a:ea typeface="微软雅黑" panose="020B0503020204020204" charset="-122"/>
                <a:cs typeface="微软雅黑" panose="020B0503020204020204" charset="-122"/>
              </a:endParaRPr>
            </a:p>
          </p:txBody>
        </p:sp>
        <p:sp>
          <p:nvSpPr>
            <p:cNvPr id="3" name="文本框 2"/>
            <p:cNvSpPr txBox="1"/>
            <p:nvPr/>
          </p:nvSpPr>
          <p:spPr>
            <a:xfrm>
              <a:off x="1054" y="2751"/>
              <a:ext cx="10082" cy="6542"/>
            </a:xfrm>
            <a:prstGeom prst="rect">
              <a:avLst/>
            </a:prstGeom>
            <a:noFill/>
          </p:spPr>
          <p:txBody>
            <a:bodyPr wrap="square" rtlCol="0">
              <a:spAutoFit/>
            </a:bodyPr>
            <a:p>
              <a:pPr fontAlgn="auto">
                <a:lnSpc>
                  <a:spcPct val="120000"/>
                </a:lnSpc>
              </a:pPr>
              <a:r>
                <a:rPr kumimoji="1" lang="en-US" altLang="zh-CN" b="1" dirty="0">
                  <a:solidFill>
                    <a:srgbClr val="4CA535"/>
                  </a:solidFill>
                  <a:latin typeface="微软雅黑" panose="020B0503020204020204" charset="-122"/>
                  <a:ea typeface="微软雅黑" panose="020B0503020204020204" charset="-122"/>
                  <a:cs typeface="微软雅黑" panose="020B0503020204020204" charset="-122"/>
                </a:rPr>
                <a:t>	</a:t>
              </a:r>
              <a:r>
                <a:rPr kumimoji="1" lang="zh-CN" sz="2000" dirty="0">
                  <a:latin typeface="微软雅黑" panose="020B0503020204020204" charset="-122"/>
                  <a:ea typeface="微软雅黑" panose="020B0503020204020204" charset="-122"/>
                  <a:cs typeface="微软雅黑" panose="020B0503020204020204" charset="-122"/>
                </a:rPr>
                <a:t>即系统</a:t>
              </a:r>
              <a:r>
                <a:rPr kumimoji="1" sz="2000" dirty="0">
                  <a:latin typeface="微软雅黑" panose="020B0503020204020204" charset="-122"/>
                  <a:ea typeface="微软雅黑" panose="020B0503020204020204" charset="-122"/>
                  <a:cs typeface="微软雅黑" panose="020B0503020204020204" charset="-122"/>
                </a:rPr>
                <a:t>时钟</a:t>
              </a:r>
              <a:r>
                <a:rPr kumimoji="1" lang="zh-CN" sz="2000" dirty="0">
                  <a:latin typeface="微软雅黑" panose="020B0503020204020204" charset="-122"/>
                  <a:ea typeface="微软雅黑" panose="020B0503020204020204" charset="-122"/>
                  <a:cs typeface="微软雅黑" panose="020B0503020204020204" charset="-122"/>
                </a:rPr>
                <a:t>，又称</a:t>
              </a:r>
              <a:r>
                <a:rPr kumimoji="1" lang="en-US" altLang="zh-CN" sz="2000" dirty="0">
                  <a:latin typeface="微软雅黑" panose="020B0503020204020204" charset="-122"/>
                  <a:ea typeface="微软雅黑" panose="020B0503020204020204" charset="-122"/>
                  <a:cs typeface="微软雅黑" panose="020B0503020204020204" charset="-122"/>
                </a:rPr>
                <a:t>OS</a:t>
              </a:r>
              <a:r>
                <a:rPr kumimoji="1" lang="zh-CN" altLang="en-US" sz="2000" dirty="0">
                  <a:latin typeface="微软雅黑" panose="020B0503020204020204" charset="-122"/>
                  <a:ea typeface="微软雅黑" panose="020B0503020204020204" charset="-122"/>
                  <a:cs typeface="微软雅黑" panose="020B0503020204020204" charset="-122"/>
                </a:rPr>
                <a:t>时钟、软时钟。</a:t>
              </a:r>
              <a:r>
                <a:rPr kumimoji="1" lang="zh-CN" altLang="en-US" sz="2000" dirty="0">
                  <a:latin typeface="微软雅黑" panose="020B0503020204020204" charset="-122"/>
                  <a:ea typeface="微软雅黑" panose="020B0503020204020204" charset="-122"/>
                  <a:cs typeface="微软雅黑" panose="020B0503020204020204" charset="-122"/>
                  <a:sym typeface="+mn-ea"/>
                </a:rPr>
                <a:t>它</a:t>
              </a:r>
              <a:r>
                <a:rPr kumimoji="1" lang="en-US" altLang="zh-CN" sz="2000" dirty="0">
                  <a:latin typeface="微软雅黑" panose="020B0503020204020204" charset="-122"/>
                  <a:ea typeface="微软雅黑" panose="020B0503020204020204" charset="-122"/>
                  <a:cs typeface="微软雅黑" panose="020B0503020204020204" charset="-122"/>
                  <a:sym typeface="+mn-ea"/>
                </a:rPr>
                <a:t>是由</a:t>
              </a:r>
              <a:r>
                <a:rPr kumimoji="1" sz="2000" dirty="0">
                  <a:latin typeface="微软雅黑" panose="020B0503020204020204" charset="-122"/>
                  <a:ea typeface="微软雅黑" panose="020B0503020204020204" charset="-122"/>
                  <a:cs typeface="微软雅黑" panose="020B0503020204020204" charset="-122"/>
                  <a:sym typeface="+mn-ea"/>
                </a:rPr>
                <a:t>PC主板上</a:t>
              </a:r>
              <a:r>
                <a:rPr kumimoji="1" lang="en-US" altLang="zh-CN" sz="2000" dirty="0">
                  <a:latin typeface="微软雅黑" panose="020B0503020204020204" charset="-122"/>
                  <a:ea typeface="微软雅黑" panose="020B0503020204020204" charset="-122"/>
                  <a:cs typeface="微软雅黑" panose="020B0503020204020204" charset="-122"/>
                  <a:sym typeface="+mn-ea"/>
                </a:rPr>
                <a:t>可编程定时/计数器产生的输出脉冲触发</a:t>
              </a:r>
              <a:r>
                <a:rPr kumimoji="1" lang="zh-CN" altLang="en-US" sz="2000" b="1" dirty="0">
                  <a:latin typeface="微软雅黑" panose="020B0503020204020204" charset="-122"/>
                  <a:ea typeface="微软雅黑" panose="020B0503020204020204" charset="-122"/>
                  <a:cs typeface="微软雅黑" panose="020B0503020204020204" charset="-122"/>
                  <a:sym typeface="+mn-ea"/>
                </a:rPr>
                <a:t>时钟</a:t>
              </a:r>
              <a:r>
                <a:rPr kumimoji="1" lang="en-US" altLang="zh-CN" sz="2000" b="1" dirty="0">
                  <a:latin typeface="微软雅黑" panose="020B0503020204020204" charset="-122"/>
                  <a:ea typeface="微软雅黑" panose="020B0503020204020204" charset="-122"/>
                  <a:cs typeface="微软雅黑" panose="020B0503020204020204" charset="-122"/>
                  <a:sym typeface="+mn-ea"/>
                </a:rPr>
                <a:t>中断</a:t>
              </a:r>
              <a:r>
                <a:rPr kumimoji="1" lang="en-US" altLang="zh-CN" sz="2000" dirty="0">
                  <a:latin typeface="微软雅黑" panose="020B0503020204020204" charset="-122"/>
                  <a:ea typeface="微软雅黑" panose="020B0503020204020204" charset="-122"/>
                  <a:cs typeface="微软雅黑" panose="020B0503020204020204" charset="-122"/>
                  <a:sym typeface="+mn-ea"/>
                </a:rPr>
                <a:t>而产生的</a:t>
              </a:r>
              <a:r>
                <a:rPr kumimoji="1" lang="zh-CN" altLang="en-US" sz="2000" dirty="0">
                  <a:latin typeface="微软雅黑" panose="020B0503020204020204" charset="-122"/>
                  <a:ea typeface="微软雅黑" panose="020B0503020204020204" charset="-122"/>
                  <a:cs typeface="微软雅黑" panose="020B0503020204020204" charset="-122"/>
                  <a:sym typeface="+mn-ea"/>
                </a:rPr>
                <a:t>。</a:t>
              </a:r>
              <a:r>
                <a:rPr kumimoji="1" lang="en-US" altLang="zh-CN" sz="2000" b="1" dirty="0">
                  <a:latin typeface="微软雅黑" panose="020B0503020204020204" charset="-122"/>
                  <a:ea typeface="微软雅黑" panose="020B0503020204020204" charset="-122"/>
                  <a:cs typeface="微软雅黑" panose="020B0503020204020204" charset="-122"/>
                  <a:sym typeface="+mn-ea"/>
                </a:rPr>
                <a:t>Linux</a:t>
              </a:r>
              <a:r>
                <a:rPr kumimoji="1" lang="zh-CN" sz="2000" b="1" dirty="0">
                  <a:latin typeface="微软雅黑" panose="020B0503020204020204" charset="-122"/>
                  <a:ea typeface="微软雅黑" panose="020B0503020204020204" charset="-122"/>
                  <a:cs typeface="微软雅黑" panose="020B0503020204020204" charset="-122"/>
                  <a:sym typeface="+mn-ea"/>
                </a:rPr>
                <a:t>系统中与时间有关的应用程序和服务都是通过系统时钟提供的</a:t>
              </a:r>
              <a:r>
                <a:rPr kumimoji="1" lang="zh-CN" sz="2000" dirty="0">
                  <a:latin typeface="微软雅黑" panose="020B0503020204020204" charset="-122"/>
                  <a:ea typeface="微软雅黑" panose="020B0503020204020204" charset="-122"/>
                  <a:cs typeface="微软雅黑" panose="020B0503020204020204" charset="-122"/>
                  <a:sym typeface="+mn-ea"/>
                </a:rPr>
                <a:t>。</a:t>
              </a:r>
              <a:endParaRPr kumimoji="1" lang="zh-CN" altLang="en-US" sz="2000" dirty="0">
                <a:latin typeface="微软雅黑" panose="020B0503020204020204" charset="-122"/>
                <a:ea typeface="微软雅黑" panose="020B0503020204020204" charset="-122"/>
                <a:cs typeface="微软雅黑" panose="020B0503020204020204" charset="-122"/>
                <a:sym typeface="+mn-ea"/>
              </a:endParaRPr>
            </a:p>
            <a:p>
              <a:pPr fontAlgn="auto">
                <a:lnSpc>
                  <a:spcPct val="120000"/>
                </a:lnSpc>
              </a:pPr>
              <a:r>
                <a:rPr kumimoji="1" lang="en-US" altLang="zh-CN" sz="2000" dirty="0">
                  <a:latin typeface="微软雅黑" panose="020B0503020204020204" charset="-122"/>
                  <a:ea typeface="微软雅黑" panose="020B0503020204020204" charset="-122"/>
                  <a:cs typeface="微软雅黑" panose="020B0503020204020204" charset="-122"/>
                  <a:sym typeface="+mn-ea"/>
                </a:rPr>
                <a:t>	</a:t>
              </a:r>
              <a:r>
                <a:rPr kumimoji="1" sz="2000" dirty="0">
                  <a:latin typeface="微软雅黑" panose="020B0503020204020204" charset="-122"/>
                  <a:ea typeface="微软雅黑" panose="020B0503020204020204" charset="-122"/>
                  <a:cs typeface="微软雅黑" panose="020B0503020204020204" charset="-122"/>
                </a:rPr>
                <a:t>在开机时操作系统取得</a:t>
              </a:r>
              <a:r>
                <a:rPr kumimoji="1" sz="2000" b="1" dirty="0">
                  <a:latin typeface="微软雅黑" panose="020B0503020204020204" charset="-122"/>
                  <a:ea typeface="微软雅黑" panose="020B0503020204020204" charset="-122"/>
                  <a:cs typeface="微软雅黑" panose="020B0503020204020204" charset="-122"/>
                </a:rPr>
                <a:t>RTC中的时间</a:t>
              </a:r>
              <a:r>
                <a:rPr kumimoji="1" sz="2000" dirty="0">
                  <a:latin typeface="微软雅黑" panose="020B0503020204020204" charset="-122"/>
                  <a:ea typeface="微软雅黑" panose="020B0503020204020204" charset="-122"/>
                  <a:cs typeface="微软雅黑" panose="020B0503020204020204" charset="-122"/>
                </a:rPr>
                <a:t>数据来初始化</a:t>
              </a:r>
              <a:r>
                <a:rPr kumimoji="1" lang="zh-CN" sz="2000" dirty="0">
                  <a:latin typeface="微软雅黑" panose="020B0503020204020204" charset="-122"/>
                  <a:ea typeface="微软雅黑" panose="020B0503020204020204" charset="-122"/>
                  <a:cs typeface="微软雅黑" panose="020B0503020204020204" charset="-122"/>
                  <a:sym typeface="+mn-ea"/>
                </a:rPr>
                <a:t>系统</a:t>
              </a:r>
              <a:r>
                <a:rPr kumimoji="1" sz="2000" dirty="0">
                  <a:latin typeface="微软雅黑" panose="020B0503020204020204" charset="-122"/>
                  <a:ea typeface="微软雅黑" panose="020B0503020204020204" charset="-122"/>
                  <a:cs typeface="微软雅黑" panose="020B0503020204020204" charset="-122"/>
                </a:rPr>
                <a:t>时钟，初始化后由操作系统完全管理</a:t>
              </a:r>
              <a:r>
                <a:rPr kumimoji="1" lang="zh-CN" sz="2000" dirty="0">
                  <a:latin typeface="微软雅黑" panose="020B0503020204020204" charset="-122"/>
                  <a:ea typeface="微软雅黑" panose="020B0503020204020204" charset="-122"/>
                  <a:cs typeface="微软雅黑" panose="020B0503020204020204" charset="-122"/>
                </a:rPr>
                <a:t>。</a:t>
              </a:r>
              <a:r>
                <a:rPr kumimoji="1" lang="en-US" altLang="zh-CN" sz="2000" dirty="0">
                  <a:latin typeface="微软雅黑" panose="020B0503020204020204" charset="-122"/>
                  <a:ea typeface="微软雅黑" panose="020B0503020204020204" charset="-122"/>
                  <a:cs typeface="微软雅黑" panose="020B0503020204020204" charset="-122"/>
                  <a:sym typeface="+mn-ea"/>
                </a:rPr>
                <a:t>可编程定时/计数器</a:t>
              </a:r>
              <a:r>
                <a:rPr kumimoji="1" lang="en-US" altLang="zh-CN" sz="2000" dirty="0">
                  <a:latin typeface="微软雅黑" panose="020B0503020204020204" charset="-122"/>
                  <a:ea typeface="微软雅黑" panose="020B0503020204020204" charset="-122"/>
                  <a:cs typeface="微软雅黑" panose="020B0503020204020204" charset="-122"/>
                </a:rPr>
                <a:t>输出脉冲</a:t>
              </a:r>
              <a:r>
                <a:rPr kumimoji="1" lang="zh-CN" altLang="en-US" sz="2000" dirty="0">
                  <a:latin typeface="微软雅黑" panose="020B0503020204020204" charset="-122"/>
                  <a:ea typeface="微软雅黑" panose="020B0503020204020204" charset="-122"/>
                  <a:cs typeface="微软雅黑" panose="020B0503020204020204" charset="-122"/>
                </a:rPr>
                <a:t>时就会产生时钟中断，一次时钟中断的时间就</a:t>
              </a:r>
              <a:r>
                <a:rPr kumimoji="1" lang="en-US" altLang="zh-CN" sz="2000" dirty="0">
                  <a:latin typeface="微软雅黑" panose="020B0503020204020204" charset="-122"/>
                  <a:ea typeface="微软雅黑" panose="020B0503020204020204" charset="-122"/>
                  <a:cs typeface="微软雅黑" panose="020B0503020204020204" charset="-122"/>
                </a:rPr>
                <a:t>叫做一个“</a:t>
              </a:r>
              <a:r>
                <a:rPr kumimoji="1" lang="zh-CN" altLang="en-US" sz="2000" b="1" dirty="0">
                  <a:latin typeface="微软雅黑" panose="020B0503020204020204" charset="-122"/>
                  <a:ea typeface="微软雅黑" panose="020B0503020204020204" charset="-122"/>
                  <a:cs typeface="微软雅黑" panose="020B0503020204020204" charset="-122"/>
                </a:rPr>
                <a:t>时钟节拍（滴答）</a:t>
              </a:r>
              <a:r>
                <a:rPr kumimoji="1" lang="en-US" altLang="zh-CN" sz="2000" dirty="0">
                  <a:latin typeface="微软雅黑" panose="020B0503020204020204" charset="-122"/>
                  <a:ea typeface="微软雅黑" panose="020B0503020204020204" charset="-122"/>
                  <a:cs typeface="微软雅黑" panose="020B0503020204020204" charset="-122"/>
                </a:rPr>
                <a:t>”。</a:t>
              </a:r>
              <a:endParaRPr kumimoji="1" lang="en-US" altLang="zh-CN" sz="2000" dirty="0">
                <a:latin typeface="微软雅黑" panose="020B0503020204020204" charset="-122"/>
                <a:ea typeface="微软雅黑" panose="020B0503020204020204" charset="-122"/>
                <a:cs typeface="微软雅黑" panose="020B0503020204020204" charset="-122"/>
              </a:endParaRPr>
            </a:p>
            <a:p>
              <a:pPr fontAlgn="auto">
                <a:lnSpc>
                  <a:spcPct val="120000"/>
                </a:lnSpc>
              </a:pPr>
              <a:r>
                <a:rPr kumimoji="1" lang="en-US" altLang="zh-CN" sz="2000" dirty="0">
                  <a:latin typeface="微软雅黑" panose="020B0503020204020204" charset="-122"/>
                  <a:ea typeface="微软雅黑" panose="020B0503020204020204" charset="-122"/>
                  <a:cs typeface="微软雅黑" panose="020B0503020204020204" charset="-122"/>
                </a:rPr>
                <a:t>	Linux</a:t>
              </a:r>
              <a:r>
                <a:rPr kumimoji="1" lang="zh-CN" altLang="en-US" sz="2000" dirty="0">
                  <a:latin typeface="微软雅黑" panose="020B0503020204020204" charset="-122"/>
                  <a:ea typeface="微软雅黑" panose="020B0503020204020204" charset="-122"/>
                  <a:cs typeface="微软雅黑" panose="020B0503020204020204" charset="-122"/>
                </a:rPr>
                <a:t>系统</a:t>
              </a:r>
              <a:r>
                <a:rPr kumimoji="1" lang="en-US" altLang="zh-CN" sz="2000" dirty="0">
                  <a:latin typeface="微软雅黑" panose="020B0503020204020204" charset="-122"/>
                  <a:ea typeface="微软雅黑" panose="020B0503020204020204" charset="-122"/>
                  <a:cs typeface="微软雅黑" panose="020B0503020204020204" charset="-122"/>
                </a:rPr>
                <a:t>中的时间是</a:t>
              </a:r>
              <a:r>
                <a:rPr kumimoji="1" lang="en-US" altLang="zh-CN" sz="2000" b="1" dirty="0">
                  <a:latin typeface="微软雅黑" panose="020B0503020204020204" charset="-122"/>
                  <a:ea typeface="微软雅黑" panose="020B0503020204020204" charset="-122"/>
                  <a:cs typeface="微软雅黑" panose="020B0503020204020204" charset="-122"/>
                </a:rPr>
                <a:t>以</a:t>
              </a:r>
              <a:r>
                <a:rPr kumimoji="1" lang="zh-CN" altLang="en-US" sz="2000" b="1" dirty="0">
                  <a:latin typeface="微软雅黑" panose="020B0503020204020204" charset="-122"/>
                  <a:ea typeface="微软雅黑" panose="020B0503020204020204" charset="-122"/>
                  <a:cs typeface="微软雅黑" panose="020B0503020204020204" charset="-122"/>
                </a:rPr>
                <a:t>节拍</a:t>
              </a:r>
              <a:r>
                <a:rPr kumimoji="1" lang="en-US" altLang="zh-CN" sz="2000" b="1" dirty="0">
                  <a:latin typeface="微软雅黑" panose="020B0503020204020204" charset="-122"/>
                  <a:ea typeface="微软雅黑" panose="020B0503020204020204" charset="-122"/>
                  <a:cs typeface="微软雅黑" panose="020B0503020204020204" charset="-122"/>
                </a:rPr>
                <a:t>为单位</a:t>
              </a:r>
              <a:r>
                <a:rPr kumimoji="1" lang="en-US" altLang="zh-CN" sz="2000" dirty="0">
                  <a:latin typeface="微软雅黑" panose="020B0503020204020204" charset="-122"/>
                  <a:ea typeface="微软雅黑" panose="020B0503020204020204" charset="-122"/>
                  <a:cs typeface="微软雅黑" panose="020B0503020204020204" charset="-122"/>
                </a:rPr>
                <a:t>的，每</a:t>
              </a:r>
              <a:r>
                <a:rPr kumimoji="1" lang="zh-CN" altLang="en-US" sz="2000" dirty="0">
                  <a:latin typeface="微软雅黑" panose="020B0503020204020204" charset="-122"/>
                  <a:ea typeface="微软雅黑" panose="020B0503020204020204" charset="-122"/>
                  <a:cs typeface="微软雅黑" panose="020B0503020204020204" charset="-122"/>
                </a:rPr>
                <a:t>过一个节拍</a:t>
              </a:r>
              <a:r>
                <a:rPr kumimoji="1" lang="en-US" altLang="zh-CN" sz="2000" dirty="0">
                  <a:latin typeface="微软雅黑" panose="020B0503020204020204" charset="-122"/>
                  <a:ea typeface="微软雅黑" panose="020B0503020204020204" charset="-122"/>
                  <a:cs typeface="微软雅黑" panose="020B0503020204020204" charset="-122"/>
                </a:rPr>
                <a:t>，系统时间就会加1。系统根据当前</a:t>
              </a:r>
              <a:r>
                <a:rPr kumimoji="1" lang="zh-CN" altLang="en-US" sz="2000" dirty="0">
                  <a:latin typeface="微软雅黑" panose="020B0503020204020204" charset="-122"/>
                  <a:ea typeface="微软雅黑" panose="020B0503020204020204" charset="-122"/>
                  <a:cs typeface="微软雅黑" panose="020B0503020204020204" charset="-122"/>
                </a:rPr>
                <a:t>节拍</a:t>
              </a:r>
              <a:r>
                <a:rPr kumimoji="1" lang="en-US" altLang="zh-CN" sz="2000" dirty="0">
                  <a:latin typeface="微软雅黑" panose="020B0503020204020204" charset="-122"/>
                  <a:ea typeface="微软雅黑" panose="020B0503020204020204" charset="-122"/>
                  <a:cs typeface="微软雅黑" panose="020B0503020204020204" charset="-122"/>
                </a:rPr>
                <a:t>数就可以得到以秒或毫秒等为单位的其他时间格式。</a:t>
              </a:r>
              <a:endParaRPr kumimoji="1" lang="en-US" altLang="zh-CN" sz="2000" dirty="0">
                <a:latin typeface="微软雅黑" panose="020B0503020204020204" charset="-122"/>
                <a:ea typeface="微软雅黑" panose="020B0503020204020204" charset="-122"/>
                <a:cs typeface="微软雅黑" panose="020B0503020204020204" charset="-122"/>
              </a:endParaRPr>
            </a:p>
          </p:txBody>
        </p:sp>
      </p:grpSp>
      <p:grpSp>
        <p:nvGrpSpPr>
          <p:cNvPr id="31" name="组合 30"/>
          <p:cNvGrpSpPr/>
          <p:nvPr/>
        </p:nvGrpSpPr>
        <p:grpSpPr>
          <a:xfrm>
            <a:off x="7295515" y="1862455"/>
            <a:ext cx="4408170" cy="3659505"/>
            <a:chOff x="11556" y="2290"/>
            <a:chExt cx="6942" cy="5763"/>
          </a:xfrm>
        </p:grpSpPr>
        <p:sp>
          <p:nvSpPr>
            <p:cNvPr id="9" name="圆角矩形 8"/>
            <p:cNvSpPr/>
            <p:nvPr/>
          </p:nvSpPr>
          <p:spPr>
            <a:xfrm>
              <a:off x="11556" y="2290"/>
              <a:ext cx="2668" cy="955"/>
            </a:xfrm>
            <a:prstGeom prst="roundRect">
              <a:avLst/>
            </a:prstGeom>
            <a:solidFill>
              <a:srgbClr val="4CA535"/>
            </a:solidFill>
            <a:ln>
              <a:solidFill>
                <a:srgbClr val="CFEBB2"/>
              </a:solidFill>
            </a:ln>
          </p:spPr>
          <p:style>
            <a:lnRef idx="2">
              <a:schemeClr val="accent5">
                <a:shade val="50000"/>
              </a:schemeClr>
            </a:lnRef>
            <a:fillRef idx="1">
              <a:schemeClr val="accent5"/>
            </a:fillRef>
            <a:effectRef idx="0">
              <a:schemeClr val="accent5"/>
            </a:effectRef>
            <a:fontRef idx="minor">
              <a:schemeClr val="lt1"/>
            </a:fontRef>
          </p:style>
          <p:txBody>
            <a:bodyPr rtlCol="0" anchor="ctr"/>
            <a:p>
              <a:pPr algn="ctr"/>
              <a:r>
                <a:rPr lang="zh-CN" altLang="en-US" sz="1600"/>
                <a:t>与时间相关的应用程序、服务</a:t>
              </a:r>
              <a:endParaRPr lang="zh-CN" altLang="en-US" sz="1600"/>
            </a:p>
          </p:txBody>
        </p:sp>
        <p:sp>
          <p:nvSpPr>
            <p:cNvPr id="11" name="圆角矩形 10"/>
            <p:cNvSpPr/>
            <p:nvPr/>
          </p:nvSpPr>
          <p:spPr>
            <a:xfrm>
              <a:off x="11556" y="3893"/>
              <a:ext cx="2668" cy="955"/>
            </a:xfrm>
            <a:prstGeom prst="roundRect">
              <a:avLst/>
            </a:prstGeom>
            <a:solidFill>
              <a:srgbClr val="4CA535"/>
            </a:solidFill>
            <a:ln>
              <a:solidFill>
                <a:srgbClr val="CFEBB2"/>
              </a:solidFill>
            </a:ln>
          </p:spPr>
          <p:style>
            <a:lnRef idx="2">
              <a:schemeClr val="accent5">
                <a:shade val="50000"/>
              </a:schemeClr>
            </a:lnRef>
            <a:fillRef idx="1">
              <a:schemeClr val="accent5"/>
            </a:fillRef>
            <a:effectRef idx="0">
              <a:schemeClr val="accent5"/>
            </a:effectRef>
            <a:fontRef idx="minor">
              <a:schemeClr val="lt1"/>
            </a:fontRef>
          </p:style>
          <p:txBody>
            <a:bodyPr rtlCol="0" anchor="ctr"/>
            <a:p>
              <a:pPr algn="ctr"/>
              <a:r>
                <a:rPr lang="zh-CN" altLang="en-US" sz="2000"/>
                <a:t>系统时钟</a:t>
              </a:r>
              <a:endParaRPr lang="zh-CN" altLang="en-US" sz="2000"/>
            </a:p>
          </p:txBody>
        </p:sp>
        <p:sp>
          <p:nvSpPr>
            <p:cNvPr id="12" name="圆角矩形 11"/>
            <p:cNvSpPr/>
            <p:nvPr/>
          </p:nvSpPr>
          <p:spPr>
            <a:xfrm>
              <a:off x="11556" y="5496"/>
              <a:ext cx="2668" cy="955"/>
            </a:xfrm>
            <a:prstGeom prst="roundRect">
              <a:avLst/>
            </a:prstGeom>
            <a:solidFill>
              <a:srgbClr val="4CA535"/>
            </a:solidFill>
            <a:ln>
              <a:solidFill>
                <a:srgbClr val="CFEBB2"/>
              </a:solidFill>
            </a:ln>
          </p:spPr>
          <p:style>
            <a:lnRef idx="2">
              <a:schemeClr val="accent5">
                <a:shade val="50000"/>
              </a:schemeClr>
            </a:lnRef>
            <a:fillRef idx="1">
              <a:schemeClr val="accent5"/>
            </a:fillRef>
            <a:effectRef idx="0">
              <a:schemeClr val="accent5"/>
            </a:effectRef>
            <a:fontRef idx="minor">
              <a:schemeClr val="lt1"/>
            </a:fontRef>
          </p:style>
          <p:txBody>
            <a:bodyPr rtlCol="0" anchor="ctr"/>
            <a:p>
              <a:pPr algn="ctr"/>
              <a:r>
                <a:rPr lang="en-US" altLang="zh-CN" sz="1600"/>
                <a:t>BIOS</a:t>
              </a:r>
              <a:r>
                <a:rPr lang="zh-CN" altLang="en-US" sz="1600">
                  <a:ea typeface="宋体" panose="02010600030101010101" pitchFamily="2" charset="-122"/>
                </a:rPr>
                <a:t>提供与</a:t>
              </a:r>
              <a:r>
                <a:rPr lang="en-US" altLang="zh-CN" sz="1600">
                  <a:ea typeface="宋体" panose="02010600030101010101" pitchFamily="2" charset="-122"/>
                </a:rPr>
                <a:t>RTC</a:t>
              </a:r>
              <a:r>
                <a:rPr lang="zh-CN" altLang="en-US" sz="1600">
                  <a:ea typeface="宋体" panose="02010600030101010101" pitchFamily="2" charset="-122"/>
                </a:rPr>
                <a:t>相关接口</a:t>
              </a:r>
              <a:endParaRPr lang="zh-CN" altLang="en-US" sz="1600">
                <a:ea typeface="宋体" panose="02010600030101010101" pitchFamily="2" charset="-122"/>
              </a:endParaRPr>
            </a:p>
          </p:txBody>
        </p:sp>
        <p:sp>
          <p:nvSpPr>
            <p:cNvPr id="13" name="圆角矩形 12"/>
            <p:cNvSpPr/>
            <p:nvPr/>
          </p:nvSpPr>
          <p:spPr>
            <a:xfrm>
              <a:off x="11556" y="7099"/>
              <a:ext cx="2668" cy="955"/>
            </a:xfrm>
            <a:prstGeom prst="roundRect">
              <a:avLst/>
            </a:prstGeom>
            <a:solidFill>
              <a:srgbClr val="4CA535"/>
            </a:solidFill>
            <a:ln>
              <a:solidFill>
                <a:srgbClr val="CFEBB2"/>
              </a:solidFill>
            </a:ln>
          </p:spPr>
          <p:style>
            <a:lnRef idx="2">
              <a:schemeClr val="accent5">
                <a:shade val="50000"/>
              </a:schemeClr>
            </a:lnRef>
            <a:fillRef idx="1">
              <a:schemeClr val="accent5"/>
            </a:fillRef>
            <a:effectRef idx="0">
              <a:schemeClr val="accent5"/>
            </a:effectRef>
            <a:fontRef idx="minor">
              <a:schemeClr val="lt1"/>
            </a:fontRef>
          </p:style>
          <p:txBody>
            <a:bodyPr rtlCol="0" anchor="ctr"/>
            <a:p>
              <a:pPr algn="ctr"/>
              <a:r>
                <a:rPr lang="en-US" altLang="zh-CN" sz="2000"/>
                <a:t>RTC</a:t>
              </a:r>
              <a:endParaRPr lang="en-US" altLang="zh-CN" sz="2000"/>
            </a:p>
          </p:txBody>
        </p:sp>
        <p:sp>
          <p:nvSpPr>
            <p:cNvPr id="16" name="上下箭头 15"/>
            <p:cNvSpPr/>
            <p:nvPr/>
          </p:nvSpPr>
          <p:spPr>
            <a:xfrm>
              <a:off x="12685" y="3268"/>
              <a:ext cx="411" cy="625"/>
            </a:xfrm>
            <a:prstGeom prst="upDownArrow">
              <a:avLst/>
            </a:prstGeom>
            <a:solidFill>
              <a:srgbClr val="C3EBB1"/>
            </a:solidFill>
            <a:ln>
              <a:gradFill>
                <a:gsLst>
                  <a:gs pos="0">
                    <a:srgbClr val="14CD68"/>
                  </a:gs>
                  <a:gs pos="100000">
                    <a:srgbClr val="035C7D"/>
                  </a:gs>
                </a:gsLst>
              </a:gra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 name="上下箭头 18"/>
            <p:cNvSpPr/>
            <p:nvPr/>
          </p:nvSpPr>
          <p:spPr>
            <a:xfrm>
              <a:off x="12685" y="4859"/>
              <a:ext cx="411" cy="625"/>
            </a:xfrm>
            <a:prstGeom prst="upDownArrow">
              <a:avLst/>
            </a:prstGeom>
            <a:solidFill>
              <a:srgbClr val="C3EBB1"/>
            </a:solidFill>
            <a:ln>
              <a:gradFill>
                <a:gsLst>
                  <a:gs pos="0">
                    <a:srgbClr val="14CD68"/>
                  </a:gs>
                  <a:gs pos="100000">
                    <a:srgbClr val="035C7D"/>
                  </a:gs>
                </a:gsLst>
              </a:gra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 name="上下箭头 19"/>
            <p:cNvSpPr/>
            <p:nvPr/>
          </p:nvSpPr>
          <p:spPr>
            <a:xfrm>
              <a:off x="12685" y="6450"/>
              <a:ext cx="411" cy="625"/>
            </a:xfrm>
            <a:prstGeom prst="upDownArrow">
              <a:avLst/>
            </a:prstGeom>
            <a:solidFill>
              <a:srgbClr val="C3EBB1"/>
            </a:solidFill>
            <a:ln>
              <a:gradFill>
                <a:gsLst>
                  <a:gs pos="0">
                    <a:srgbClr val="14CD68"/>
                  </a:gs>
                  <a:gs pos="100000">
                    <a:srgbClr val="035C7D"/>
                  </a:gs>
                </a:gsLst>
              </a:gra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22" name="直接连接符 21"/>
            <p:cNvCxnSpPr/>
            <p:nvPr/>
          </p:nvCxnSpPr>
          <p:spPr>
            <a:xfrm flipV="1">
              <a:off x="14224" y="4360"/>
              <a:ext cx="4141" cy="5"/>
            </a:xfrm>
            <a:prstGeom prst="line">
              <a:avLst/>
            </a:prstGeom>
            <a:ln>
              <a:gradFill>
                <a:gsLst>
                  <a:gs pos="0">
                    <a:srgbClr val="14CD68"/>
                  </a:gs>
                  <a:gs pos="100000">
                    <a:srgbClr val="0B6E38"/>
                  </a:gs>
                </a:gsLst>
              </a:gradFill>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13712" y="3071"/>
              <a:ext cx="4470" cy="996"/>
            </a:xfrm>
            <a:prstGeom prst="rect">
              <a:avLst/>
            </a:prstGeom>
            <a:noFill/>
          </p:spPr>
          <p:txBody>
            <a:bodyPr wrap="square" rtlCol="0">
              <a:spAutoFit/>
            </a:bodyPr>
            <a:p>
              <a:pPr algn="ctr" fontAlgn="auto">
                <a:lnSpc>
                  <a:spcPct val="110000"/>
                </a:lnSpc>
              </a:pPr>
              <a:r>
                <a:rPr kumimoji="1" lang="zh-CN" altLang="en-US" sz="1600" dirty="0">
                  <a:latin typeface="微软雅黑" panose="020B0503020204020204" charset="-122"/>
                  <a:ea typeface="微软雅黑" panose="020B0503020204020204" charset="-122"/>
                  <a:cs typeface="微软雅黑" panose="020B0503020204020204" charset="-122"/>
                  <a:sym typeface="+mn-ea"/>
                </a:rPr>
                <a:t>应用程序从系统时钟</a:t>
              </a:r>
              <a:endParaRPr kumimoji="1" lang="zh-CN" altLang="en-US" sz="1600" dirty="0">
                <a:latin typeface="微软雅黑" panose="020B0503020204020204" charset="-122"/>
                <a:ea typeface="微软雅黑" panose="020B0503020204020204" charset="-122"/>
                <a:cs typeface="微软雅黑" panose="020B0503020204020204" charset="-122"/>
                <a:sym typeface="+mn-ea"/>
              </a:endParaRPr>
            </a:p>
            <a:p>
              <a:pPr algn="ctr" fontAlgn="auto">
                <a:lnSpc>
                  <a:spcPct val="110000"/>
                </a:lnSpc>
              </a:pPr>
              <a:r>
                <a:rPr kumimoji="1" lang="zh-CN" altLang="en-US" sz="1600" dirty="0">
                  <a:latin typeface="微软雅黑" panose="020B0503020204020204" charset="-122"/>
                  <a:ea typeface="微软雅黑" panose="020B0503020204020204" charset="-122"/>
                  <a:cs typeface="微软雅黑" panose="020B0503020204020204" charset="-122"/>
                  <a:sym typeface="+mn-ea"/>
                </a:rPr>
                <a:t>中获取时间</a:t>
              </a:r>
              <a:endParaRPr kumimoji="1" lang="zh-CN" altLang="en-US" sz="1600" dirty="0">
                <a:latin typeface="微软雅黑" panose="020B0503020204020204" charset="-122"/>
                <a:ea typeface="微软雅黑" panose="020B0503020204020204" charset="-122"/>
                <a:cs typeface="微软雅黑" panose="020B0503020204020204" charset="-122"/>
                <a:sym typeface="+mn-ea"/>
              </a:endParaRPr>
            </a:p>
          </p:txBody>
        </p:sp>
        <p:sp>
          <p:nvSpPr>
            <p:cNvPr id="26" name="文本框 25"/>
            <p:cNvSpPr txBox="1"/>
            <p:nvPr/>
          </p:nvSpPr>
          <p:spPr>
            <a:xfrm>
              <a:off x="14028" y="4461"/>
              <a:ext cx="4470" cy="1422"/>
            </a:xfrm>
            <a:prstGeom prst="rect">
              <a:avLst/>
            </a:prstGeom>
            <a:noFill/>
          </p:spPr>
          <p:txBody>
            <a:bodyPr wrap="square" rtlCol="0">
              <a:spAutoFit/>
            </a:bodyPr>
            <a:p>
              <a:pPr algn="ctr" fontAlgn="auto">
                <a:lnSpc>
                  <a:spcPct val="110000"/>
                </a:lnSpc>
              </a:pPr>
              <a:r>
                <a:rPr kumimoji="1" lang="zh-CN" altLang="en-US" sz="1600" dirty="0">
                  <a:latin typeface="微软雅黑" panose="020B0503020204020204" charset="-122"/>
                  <a:ea typeface="微软雅黑" panose="020B0503020204020204" charset="-122"/>
                  <a:cs typeface="微软雅黑" panose="020B0503020204020204" charset="-122"/>
                  <a:sym typeface="+mn-ea"/>
                </a:rPr>
                <a:t>操作系统启动时，从</a:t>
              </a:r>
              <a:r>
                <a:rPr kumimoji="1" lang="en-US" altLang="zh-CN" sz="1600" dirty="0">
                  <a:latin typeface="微软雅黑" panose="020B0503020204020204" charset="-122"/>
                  <a:ea typeface="微软雅黑" panose="020B0503020204020204" charset="-122"/>
                  <a:cs typeface="微软雅黑" panose="020B0503020204020204" charset="-122"/>
                  <a:sym typeface="+mn-ea"/>
                </a:rPr>
                <a:t>BIOS</a:t>
              </a:r>
              <a:endParaRPr kumimoji="1" lang="en-US" altLang="zh-CN" sz="1600" dirty="0">
                <a:latin typeface="微软雅黑" panose="020B0503020204020204" charset="-122"/>
                <a:ea typeface="微软雅黑" panose="020B0503020204020204" charset="-122"/>
                <a:cs typeface="微软雅黑" panose="020B0503020204020204" charset="-122"/>
                <a:sym typeface="+mn-ea"/>
              </a:endParaRPr>
            </a:p>
            <a:p>
              <a:pPr algn="ctr" fontAlgn="auto">
                <a:lnSpc>
                  <a:spcPct val="110000"/>
                </a:lnSpc>
              </a:pPr>
              <a:r>
                <a:rPr kumimoji="1" lang="en-US" altLang="zh-CN" sz="1600" dirty="0">
                  <a:latin typeface="微软雅黑" panose="020B0503020204020204" charset="-122"/>
                  <a:ea typeface="微软雅黑" panose="020B0503020204020204" charset="-122"/>
                  <a:cs typeface="微软雅黑" panose="020B0503020204020204" charset="-122"/>
                  <a:sym typeface="+mn-ea"/>
                </a:rPr>
                <a:t>    </a:t>
              </a:r>
              <a:r>
                <a:rPr kumimoji="1" lang="zh-CN" altLang="en-US" sz="1600" dirty="0">
                  <a:latin typeface="微软雅黑" panose="020B0503020204020204" charset="-122"/>
                  <a:ea typeface="微软雅黑" panose="020B0503020204020204" charset="-122"/>
                  <a:cs typeface="微软雅黑" panose="020B0503020204020204" charset="-122"/>
                  <a:sym typeface="+mn-ea"/>
                </a:rPr>
                <a:t>中获取时间初始化系统时钟，</a:t>
              </a:r>
              <a:endParaRPr kumimoji="1" lang="zh-CN" altLang="en-US" sz="1600" dirty="0">
                <a:latin typeface="微软雅黑" panose="020B0503020204020204" charset="-122"/>
                <a:ea typeface="微软雅黑" panose="020B0503020204020204" charset="-122"/>
                <a:cs typeface="微软雅黑" panose="020B0503020204020204" charset="-122"/>
                <a:sym typeface="+mn-ea"/>
              </a:endParaRPr>
            </a:p>
            <a:p>
              <a:pPr algn="ctr" fontAlgn="auto">
                <a:lnSpc>
                  <a:spcPct val="110000"/>
                </a:lnSpc>
              </a:pPr>
              <a:r>
                <a:rPr kumimoji="1" lang="zh-CN" altLang="en-US" sz="1600" dirty="0">
                  <a:latin typeface="微软雅黑" panose="020B0503020204020204" charset="-122"/>
                  <a:ea typeface="微软雅黑" panose="020B0503020204020204" charset="-122"/>
                  <a:cs typeface="微软雅黑" panose="020B0503020204020204" charset="-122"/>
                  <a:sym typeface="+mn-ea"/>
                </a:rPr>
                <a:t>然后自己维护系统时钟</a:t>
              </a:r>
              <a:endParaRPr kumimoji="1" lang="zh-CN" altLang="en-US" sz="1600" dirty="0">
                <a:latin typeface="微软雅黑" panose="020B0503020204020204" charset="-122"/>
                <a:ea typeface="微软雅黑" panose="020B0503020204020204" charset="-122"/>
                <a:cs typeface="微软雅黑" panose="020B0503020204020204" charset="-122"/>
                <a:sym typeface="+mn-ea"/>
              </a:endParaRPr>
            </a:p>
          </p:txBody>
        </p:sp>
        <p:sp>
          <p:nvSpPr>
            <p:cNvPr id="27" name="文本框 26"/>
            <p:cNvSpPr txBox="1"/>
            <p:nvPr/>
          </p:nvSpPr>
          <p:spPr>
            <a:xfrm>
              <a:off x="13895" y="6277"/>
              <a:ext cx="4470" cy="996"/>
            </a:xfrm>
            <a:prstGeom prst="rect">
              <a:avLst/>
            </a:prstGeom>
            <a:noFill/>
          </p:spPr>
          <p:txBody>
            <a:bodyPr wrap="square" rtlCol="0">
              <a:spAutoFit/>
            </a:bodyPr>
            <a:p>
              <a:pPr algn="ctr" fontAlgn="auto">
                <a:lnSpc>
                  <a:spcPct val="110000"/>
                </a:lnSpc>
              </a:pPr>
              <a:r>
                <a:rPr kumimoji="1" lang="en-US" altLang="zh-CN" sz="1600" dirty="0">
                  <a:latin typeface="微软雅黑" panose="020B0503020204020204" charset="-122"/>
                  <a:ea typeface="微软雅黑" panose="020B0503020204020204" charset="-122"/>
                  <a:cs typeface="微软雅黑" panose="020B0503020204020204" charset="-122"/>
                  <a:sym typeface="+mn-ea"/>
                </a:rPr>
                <a:t>BIOS</a:t>
              </a:r>
              <a:r>
                <a:rPr kumimoji="1" lang="zh-CN" altLang="en-US" sz="1600" dirty="0">
                  <a:latin typeface="微软雅黑" panose="020B0503020204020204" charset="-122"/>
                  <a:ea typeface="微软雅黑" panose="020B0503020204020204" charset="-122"/>
                  <a:cs typeface="微软雅黑" panose="020B0503020204020204" charset="-122"/>
                  <a:sym typeface="+mn-ea"/>
                </a:rPr>
                <a:t>从</a:t>
              </a:r>
              <a:r>
                <a:rPr kumimoji="1" lang="en-US" altLang="zh-CN" sz="1600" dirty="0">
                  <a:latin typeface="微软雅黑" panose="020B0503020204020204" charset="-122"/>
                  <a:ea typeface="微软雅黑" panose="020B0503020204020204" charset="-122"/>
                  <a:cs typeface="微软雅黑" panose="020B0503020204020204" charset="-122"/>
                  <a:sym typeface="+mn-ea"/>
                </a:rPr>
                <a:t>RTC</a:t>
              </a:r>
              <a:r>
                <a:rPr kumimoji="1" lang="zh-CN" altLang="en-US" sz="1600" dirty="0">
                  <a:latin typeface="微软雅黑" panose="020B0503020204020204" charset="-122"/>
                  <a:ea typeface="微软雅黑" panose="020B0503020204020204" charset="-122"/>
                  <a:cs typeface="微软雅黑" panose="020B0503020204020204" charset="-122"/>
                  <a:sym typeface="+mn-ea"/>
                </a:rPr>
                <a:t>中</a:t>
              </a:r>
              <a:endParaRPr kumimoji="1" lang="zh-CN" altLang="en-US" sz="1600" dirty="0">
                <a:latin typeface="微软雅黑" panose="020B0503020204020204" charset="-122"/>
                <a:ea typeface="微软雅黑" panose="020B0503020204020204" charset="-122"/>
                <a:cs typeface="微软雅黑" panose="020B0503020204020204" charset="-122"/>
                <a:sym typeface="+mn-ea"/>
              </a:endParaRPr>
            </a:p>
            <a:p>
              <a:pPr algn="ctr" fontAlgn="auto">
                <a:lnSpc>
                  <a:spcPct val="110000"/>
                </a:lnSpc>
              </a:pPr>
              <a:r>
                <a:rPr kumimoji="1" lang="zh-CN" altLang="en-US" sz="1600" dirty="0">
                  <a:latin typeface="微软雅黑" panose="020B0503020204020204" charset="-122"/>
                  <a:ea typeface="微软雅黑" panose="020B0503020204020204" charset="-122"/>
                  <a:cs typeface="微软雅黑" panose="020B0503020204020204" charset="-122"/>
                  <a:sym typeface="+mn-ea"/>
                </a:rPr>
                <a:t>获取时间</a:t>
              </a:r>
              <a:endParaRPr kumimoji="1" lang="zh-CN" altLang="en-US" sz="1600" dirty="0">
                <a:latin typeface="微软雅黑" panose="020B0503020204020204" charset="-122"/>
                <a:ea typeface="微软雅黑" panose="020B0503020204020204" charset="-122"/>
                <a:cs typeface="微软雅黑" panose="020B0503020204020204" charset="-122"/>
                <a:sym typeface="+mn-ea"/>
              </a:endParaRPr>
            </a:p>
          </p:txBody>
        </p:sp>
        <p:cxnSp>
          <p:nvCxnSpPr>
            <p:cNvPr id="28" name="直接连接符 27"/>
            <p:cNvCxnSpPr/>
            <p:nvPr/>
          </p:nvCxnSpPr>
          <p:spPr>
            <a:xfrm flipV="1">
              <a:off x="14224" y="2773"/>
              <a:ext cx="4141" cy="5"/>
            </a:xfrm>
            <a:prstGeom prst="line">
              <a:avLst/>
            </a:prstGeom>
            <a:ln>
              <a:gradFill>
                <a:gsLst>
                  <a:gs pos="0">
                    <a:srgbClr val="14CD68"/>
                  </a:gs>
                  <a:gs pos="100000">
                    <a:srgbClr val="0B6E38"/>
                  </a:gs>
                </a:gsLst>
              </a:gra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V="1">
              <a:off x="14224" y="5947"/>
              <a:ext cx="4141" cy="5"/>
            </a:xfrm>
            <a:prstGeom prst="line">
              <a:avLst/>
            </a:prstGeom>
            <a:ln>
              <a:gradFill>
                <a:gsLst>
                  <a:gs pos="0">
                    <a:srgbClr val="14CD68"/>
                  </a:gs>
                  <a:gs pos="100000">
                    <a:srgbClr val="0B6E38"/>
                  </a:gs>
                </a:gsLst>
              </a:gra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V="1">
              <a:off x="14224" y="7667"/>
              <a:ext cx="4141" cy="5"/>
            </a:xfrm>
            <a:prstGeom prst="line">
              <a:avLst/>
            </a:prstGeom>
            <a:ln>
              <a:gradFill>
                <a:gsLst>
                  <a:gs pos="0">
                    <a:srgbClr val="14CD68"/>
                  </a:gs>
                  <a:gs pos="100000">
                    <a:srgbClr val="0B6E38"/>
                  </a:gs>
                </a:gsLst>
              </a:gra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086485" y="0"/>
            <a:ext cx="6464300" cy="553085"/>
          </a:xfrm>
          <a:prstGeom prst="rect">
            <a:avLst/>
          </a:prstGeom>
          <a:noFill/>
        </p:spPr>
        <p:txBody>
          <a:bodyPr wrap="square" rtlCol="0">
            <a:spAutoFit/>
          </a:bodyPr>
          <a:lstStyle/>
          <a:p>
            <a:r>
              <a:rPr kumimoji="1" lang="zh-CN" sz="3000" b="1" dirty="0">
                <a:solidFill>
                  <a:srgbClr val="4CA535"/>
                </a:solidFill>
                <a:latin typeface="微软雅黑" panose="020B0503020204020204" charset="-122"/>
                <a:ea typeface="微软雅黑" panose="020B0503020204020204" charset="-122"/>
                <a:cs typeface="微软雅黑" panose="020B0503020204020204" charset="-122"/>
                <a:sym typeface="+mn-ea"/>
              </a:rPr>
              <a:t>时钟中断</a:t>
            </a:r>
            <a:endParaRPr kumimoji="1" lang="zh-CN" sz="3000" b="1" dirty="0">
              <a:solidFill>
                <a:srgbClr val="4CA535"/>
              </a:solidFill>
              <a:latin typeface="微软雅黑" panose="020B0503020204020204" charset="-122"/>
              <a:ea typeface="微软雅黑" panose="020B0503020204020204" charset="-122"/>
              <a:cs typeface="微软雅黑" panose="020B0503020204020204" charset="-122"/>
            </a:endParaRPr>
          </a:p>
        </p:txBody>
      </p:sp>
      <p:grpSp>
        <p:nvGrpSpPr>
          <p:cNvPr id="5" name="组合 4"/>
          <p:cNvGrpSpPr/>
          <p:nvPr/>
        </p:nvGrpSpPr>
        <p:grpSpPr>
          <a:xfrm>
            <a:off x="594995" y="901065"/>
            <a:ext cx="5294630" cy="4707255"/>
            <a:chOff x="937" y="1419"/>
            <a:chExt cx="8338" cy="7413"/>
          </a:xfrm>
        </p:grpSpPr>
        <p:sp>
          <p:nvSpPr>
            <p:cNvPr id="6" name="文本框 5"/>
            <p:cNvSpPr txBox="1"/>
            <p:nvPr/>
          </p:nvSpPr>
          <p:spPr>
            <a:xfrm>
              <a:off x="937" y="1419"/>
              <a:ext cx="7711" cy="871"/>
            </a:xfrm>
            <a:prstGeom prst="rect">
              <a:avLst/>
            </a:prstGeom>
            <a:noFill/>
          </p:spPr>
          <p:txBody>
            <a:bodyPr wrap="square" rtlCol="0">
              <a:spAutoFit/>
            </a:bodyPr>
            <a:p>
              <a:r>
                <a:rPr kumimoji="1" lang="zh-CN" altLang="en-US" sz="3000" b="1" dirty="0">
                  <a:solidFill>
                    <a:srgbClr val="4CA535"/>
                  </a:solidFill>
                  <a:latin typeface="微软雅黑" panose="020B0503020204020204" charset="-122"/>
                  <a:ea typeface="微软雅黑" panose="020B0503020204020204" charset="-122"/>
                  <a:cs typeface="微软雅黑" panose="020B0503020204020204" charset="-122"/>
                </a:rPr>
                <a:t>时钟中断：</a:t>
              </a:r>
              <a:endParaRPr kumimoji="1" lang="zh-CN" altLang="en-US" sz="3000" b="1" dirty="0">
                <a:solidFill>
                  <a:srgbClr val="4CA535"/>
                </a:solidFill>
                <a:latin typeface="微软雅黑" panose="020B0503020204020204" charset="-122"/>
                <a:ea typeface="微软雅黑" panose="020B0503020204020204" charset="-122"/>
                <a:cs typeface="微软雅黑" panose="020B0503020204020204" charset="-122"/>
              </a:endParaRPr>
            </a:p>
          </p:txBody>
        </p:sp>
        <p:sp>
          <p:nvSpPr>
            <p:cNvPr id="7" name="文本框 6"/>
            <p:cNvSpPr txBox="1"/>
            <p:nvPr/>
          </p:nvSpPr>
          <p:spPr>
            <a:xfrm>
              <a:off x="937" y="2290"/>
              <a:ext cx="8338" cy="6542"/>
            </a:xfrm>
            <a:prstGeom prst="rect">
              <a:avLst/>
            </a:prstGeom>
            <a:noFill/>
          </p:spPr>
          <p:txBody>
            <a:bodyPr wrap="square" rtlCol="0">
              <a:spAutoFit/>
            </a:bodyPr>
            <a:p>
              <a:pPr fontAlgn="auto">
                <a:lnSpc>
                  <a:spcPct val="120000"/>
                </a:lnSpc>
              </a:pPr>
              <a:r>
                <a:rPr kumimoji="1" lang="en-US" altLang="zh-CN" b="1" dirty="0">
                  <a:solidFill>
                    <a:srgbClr val="4CA535"/>
                  </a:solidFill>
                  <a:latin typeface="微软雅黑" panose="020B0503020204020204" charset="-122"/>
                  <a:ea typeface="微软雅黑" panose="020B0503020204020204" charset="-122"/>
                  <a:cs typeface="微软雅黑" panose="020B0503020204020204" charset="-122"/>
                </a:rPr>
                <a:t>	</a:t>
              </a:r>
              <a:r>
                <a:rPr kumimoji="1" sz="2000" dirty="0">
                  <a:latin typeface="微软雅黑" panose="020B0503020204020204" charset="-122"/>
                  <a:ea typeface="微软雅黑" panose="020B0503020204020204" charset="-122"/>
                  <a:cs typeface="微软雅黑" panose="020B0503020204020204" charset="-122"/>
                </a:rPr>
                <a:t>时钟中断是非常重要的一个中断,因为系统的活动都受到它的激励</a:t>
              </a:r>
              <a:r>
                <a:rPr kumimoji="1" lang="zh-CN" sz="2000" dirty="0">
                  <a:latin typeface="微软雅黑" panose="020B0503020204020204" charset="-122"/>
                  <a:ea typeface="微软雅黑" panose="020B0503020204020204" charset="-122"/>
                  <a:cs typeface="微软雅黑" panose="020B0503020204020204" charset="-122"/>
                </a:rPr>
                <a:t>，</a:t>
              </a:r>
              <a:r>
                <a:rPr kumimoji="1" sz="2000" dirty="0">
                  <a:latin typeface="微软雅黑" panose="020B0503020204020204" charset="-122"/>
                  <a:ea typeface="微软雅黑" panose="020B0503020204020204" charset="-122"/>
                  <a:cs typeface="微软雅黑" panose="020B0503020204020204" charset="-122"/>
                </a:rPr>
                <a:t>系统利用时钟中断维持系统事件</a:t>
              </a:r>
              <a:r>
                <a:rPr kumimoji="1" lang="zh-CN" sz="2000" dirty="0">
                  <a:latin typeface="微软雅黑" panose="020B0503020204020204" charset="-122"/>
                  <a:ea typeface="微软雅黑" panose="020B0503020204020204" charset="-122"/>
                  <a:cs typeface="微软雅黑" panose="020B0503020204020204" charset="-122"/>
                </a:rPr>
                <a:t>；</a:t>
              </a:r>
              <a:r>
                <a:rPr kumimoji="1" sz="2000" dirty="0">
                  <a:latin typeface="微软雅黑" panose="020B0503020204020204" charset="-122"/>
                  <a:ea typeface="微软雅黑" panose="020B0503020204020204" charset="-122"/>
                  <a:cs typeface="微软雅黑" panose="020B0503020204020204" charset="-122"/>
                </a:rPr>
                <a:t>促使进程的切换</a:t>
              </a:r>
              <a:r>
                <a:rPr kumimoji="1" lang="zh-CN" sz="2000" dirty="0">
                  <a:latin typeface="微软雅黑" panose="020B0503020204020204" charset="-122"/>
                  <a:ea typeface="微软雅黑" panose="020B0503020204020204" charset="-122"/>
                  <a:cs typeface="微软雅黑" panose="020B0503020204020204" charset="-122"/>
                </a:rPr>
                <a:t>，</a:t>
              </a:r>
              <a:r>
                <a:rPr kumimoji="1" sz="2000" dirty="0">
                  <a:latin typeface="微软雅黑" panose="020B0503020204020204" charset="-122"/>
                  <a:ea typeface="微软雅黑" panose="020B0503020204020204" charset="-122"/>
                  <a:cs typeface="微软雅黑" panose="020B0503020204020204" charset="-122"/>
                </a:rPr>
                <a:t>以保证所有进程共享CPU</a:t>
              </a:r>
              <a:r>
                <a:rPr kumimoji="1" lang="zh-CN" sz="2000" dirty="0">
                  <a:latin typeface="微软雅黑" panose="020B0503020204020204" charset="-122"/>
                  <a:ea typeface="微软雅黑" panose="020B0503020204020204" charset="-122"/>
                  <a:cs typeface="微软雅黑" panose="020B0503020204020204" charset="-122"/>
                </a:rPr>
                <a:t>；</a:t>
              </a:r>
              <a:r>
                <a:rPr kumimoji="1" sz="2000" dirty="0">
                  <a:latin typeface="微软雅黑" panose="020B0503020204020204" charset="-122"/>
                  <a:ea typeface="微软雅黑" panose="020B0503020204020204" charset="-122"/>
                  <a:cs typeface="微软雅黑" panose="020B0503020204020204" charset="-122"/>
                </a:rPr>
                <a:t>监督系统工作以及确定未来的调度优先级等工作</a:t>
              </a:r>
              <a:r>
                <a:rPr kumimoji="1" lang="zh-CN" sz="2000" dirty="0">
                  <a:latin typeface="微软雅黑" panose="020B0503020204020204" charset="-122"/>
                  <a:ea typeface="微软雅黑" panose="020B0503020204020204" charset="-122"/>
                  <a:cs typeface="微软雅黑" panose="020B0503020204020204" charset="-122"/>
                </a:rPr>
                <a:t>。</a:t>
              </a:r>
              <a:endParaRPr kumimoji="1" lang="zh-CN" sz="2000" dirty="0">
                <a:latin typeface="微软雅黑" panose="020B0503020204020204" charset="-122"/>
                <a:ea typeface="微软雅黑" panose="020B0503020204020204" charset="-122"/>
                <a:cs typeface="微软雅黑" panose="020B0503020204020204" charset="-122"/>
              </a:endParaRPr>
            </a:p>
            <a:p>
              <a:pPr fontAlgn="auto">
                <a:lnSpc>
                  <a:spcPct val="120000"/>
                </a:lnSpc>
              </a:pPr>
              <a:r>
                <a:rPr kumimoji="1" lang="en-US" altLang="zh-CN" sz="2000" dirty="0">
                  <a:latin typeface="微软雅黑" panose="020B0503020204020204" charset="-122"/>
                  <a:ea typeface="微软雅黑" panose="020B0503020204020204" charset="-122"/>
                  <a:cs typeface="微软雅黑" panose="020B0503020204020204" charset="-122"/>
                </a:rPr>
                <a:t>	可编程定时/计数器产生的输出脉冲送入CPU以后</a:t>
              </a:r>
              <a:r>
                <a:rPr kumimoji="1" lang="zh-CN" altLang="en-US" sz="2000" dirty="0">
                  <a:latin typeface="微软雅黑" panose="020B0503020204020204" charset="-122"/>
                  <a:ea typeface="微软雅黑" panose="020B0503020204020204" charset="-122"/>
                  <a:cs typeface="微软雅黑" panose="020B0503020204020204" charset="-122"/>
                </a:rPr>
                <a:t>，</a:t>
              </a:r>
              <a:r>
                <a:rPr kumimoji="1" lang="en-US" altLang="zh-CN" sz="2000" dirty="0">
                  <a:latin typeface="微软雅黑" panose="020B0503020204020204" charset="-122"/>
                  <a:ea typeface="微软雅黑" panose="020B0503020204020204" charset="-122"/>
                  <a:cs typeface="微软雅黑" panose="020B0503020204020204" charset="-122"/>
                </a:rPr>
                <a:t>就可以引发一个中断请求信号</a:t>
              </a:r>
              <a:r>
                <a:rPr kumimoji="1" lang="zh-CN" altLang="en-US" sz="2000" dirty="0">
                  <a:latin typeface="微软雅黑" panose="020B0503020204020204" charset="-122"/>
                  <a:ea typeface="微软雅黑" panose="020B0503020204020204" charset="-122"/>
                  <a:cs typeface="微软雅黑" panose="020B0503020204020204" charset="-122"/>
                </a:rPr>
                <a:t>，这就是时钟中断。</a:t>
              </a:r>
              <a:r>
                <a:rPr kumimoji="1" lang="en-US" altLang="zh-CN" sz="2000" dirty="0">
                  <a:latin typeface="微软雅黑" panose="020B0503020204020204" charset="-122"/>
                  <a:ea typeface="微软雅黑" panose="020B0503020204020204" charset="-122"/>
                  <a:cs typeface="微软雅黑" panose="020B0503020204020204" charset="-122"/>
                </a:rPr>
                <a:t>时钟中断的周期也就是</a:t>
              </a:r>
              <a:r>
                <a:rPr kumimoji="1" lang="zh-CN" altLang="en-US" sz="2000" dirty="0">
                  <a:latin typeface="微软雅黑" panose="020B0503020204020204" charset="-122"/>
                  <a:ea typeface="微软雅黑" panose="020B0503020204020204" charset="-122"/>
                  <a:cs typeface="微软雅黑" panose="020B0503020204020204" charset="-122"/>
                </a:rPr>
                <a:t>一个</a:t>
              </a:r>
              <a:r>
                <a:rPr kumimoji="1" lang="en-US" altLang="zh-CN" sz="2000" dirty="0">
                  <a:latin typeface="微软雅黑" panose="020B0503020204020204" charset="-122"/>
                  <a:ea typeface="微软雅黑" panose="020B0503020204020204" charset="-122"/>
                  <a:cs typeface="微软雅黑" panose="020B0503020204020204" charset="-122"/>
                  <a:sym typeface="+mn-ea"/>
                </a:rPr>
                <a:t>一个“</a:t>
              </a:r>
              <a:r>
                <a:rPr kumimoji="1" lang="zh-CN" altLang="en-US" sz="2000" b="1" dirty="0">
                  <a:latin typeface="微软雅黑" panose="020B0503020204020204" charset="-122"/>
                  <a:ea typeface="微软雅黑" panose="020B0503020204020204" charset="-122"/>
                  <a:cs typeface="微软雅黑" panose="020B0503020204020204" charset="-122"/>
                  <a:sym typeface="+mn-ea"/>
                </a:rPr>
                <a:t>时钟节拍（滴答）</a:t>
              </a:r>
              <a:r>
                <a:rPr kumimoji="1" lang="en-US" altLang="zh-CN" sz="2000" dirty="0">
                  <a:latin typeface="微软雅黑" panose="020B0503020204020204" charset="-122"/>
                  <a:ea typeface="微软雅黑" panose="020B0503020204020204" charset="-122"/>
                  <a:cs typeface="微软雅黑" panose="020B0503020204020204" charset="-122"/>
                  <a:sym typeface="+mn-ea"/>
                </a:rPr>
                <a:t>”</a:t>
              </a:r>
              <a:r>
                <a:rPr kumimoji="1" lang="zh-CN" altLang="en-US" sz="2000" dirty="0">
                  <a:latin typeface="微软雅黑" panose="020B0503020204020204" charset="-122"/>
                  <a:ea typeface="微软雅黑" panose="020B0503020204020204" charset="-122"/>
                  <a:cs typeface="微软雅黑" panose="020B0503020204020204" charset="-122"/>
                  <a:sym typeface="+mn-ea"/>
                </a:rPr>
                <a:t>。</a:t>
              </a:r>
              <a:endParaRPr kumimoji="1" lang="zh-CN" altLang="en-US" sz="2000" dirty="0">
                <a:latin typeface="微软雅黑" panose="020B0503020204020204" charset="-122"/>
                <a:ea typeface="微软雅黑" panose="020B0503020204020204" charset="-122"/>
                <a:cs typeface="微软雅黑" panose="020B0503020204020204" charset="-122"/>
                <a:sym typeface="+mn-ea"/>
              </a:endParaRPr>
            </a:p>
            <a:p>
              <a:pPr fontAlgn="auto">
                <a:lnSpc>
                  <a:spcPct val="120000"/>
                </a:lnSpc>
              </a:pPr>
              <a:r>
                <a:rPr kumimoji="1" lang="en-US" altLang="zh-CN" sz="2000" dirty="0">
                  <a:latin typeface="微软雅黑" panose="020B0503020204020204" charset="-122"/>
                  <a:ea typeface="微软雅黑" panose="020B0503020204020204" charset="-122"/>
                  <a:cs typeface="微软雅黑" panose="020B0503020204020204" charset="-122"/>
                  <a:sym typeface="+mn-ea"/>
                </a:rPr>
                <a:t>	时钟中断的频率</a:t>
              </a:r>
              <a:r>
                <a:rPr kumimoji="1" lang="zh-CN" altLang="en-US" sz="2000" dirty="0">
                  <a:latin typeface="微软雅黑" panose="020B0503020204020204" charset="-122"/>
                  <a:ea typeface="微软雅黑" panose="020B0503020204020204" charset="-122"/>
                  <a:cs typeface="微软雅黑" panose="020B0503020204020204" charset="-122"/>
                  <a:sym typeface="+mn-ea"/>
                </a:rPr>
                <a:t>在</a:t>
              </a:r>
              <a:r>
                <a:rPr kumimoji="1" lang="en-US" altLang="zh-CN" sz="2000" dirty="0">
                  <a:latin typeface="微软雅黑" panose="020B0503020204020204" charset="-122"/>
                  <a:ea typeface="微软雅黑" panose="020B0503020204020204" charset="-122"/>
                  <a:cs typeface="微软雅黑" panose="020B0503020204020204" charset="-122"/>
                  <a:sym typeface="+mn-ea"/>
                </a:rPr>
                <a:t>Linux</a:t>
              </a:r>
              <a:r>
                <a:rPr kumimoji="1" lang="zh-CN" altLang="en-US" sz="2000" dirty="0">
                  <a:latin typeface="微软雅黑" panose="020B0503020204020204" charset="-122"/>
                  <a:ea typeface="微软雅黑" panose="020B0503020204020204" charset="-122"/>
                  <a:cs typeface="微软雅黑" panose="020B0503020204020204" charset="-122"/>
                  <a:sym typeface="+mn-ea"/>
                </a:rPr>
                <a:t>系统中记为</a:t>
              </a:r>
              <a:r>
                <a:rPr kumimoji="1" lang="en-US" altLang="zh-CN" sz="2000" dirty="0">
                  <a:latin typeface="微软雅黑" panose="020B0503020204020204" charset="-122"/>
                  <a:ea typeface="微软雅黑" panose="020B0503020204020204" charset="-122"/>
                  <a:cs typeface="微软雅黑" panose="020B0503020204020204" charset="-122"/>
                  <a:sym typeface="+mn-ea"/>
                </a:rPr>
                <a:t>HZ</a:t>
              </a:r>
              <a:r>
                <a:rPr kumimoji="1" lang="zh-CN" altLang="en-US" sz="2000" dirty="0">
                  <a:latin typeface="微软雅黑" panose="020B0503020204020204" charset="-122"/>
                  <a:ea typeface="微软雅黑" panose="020B0503020204020204" charset="-122"/>
                  <a:cs typeface="微软雅黑" panose="020B0503020204020204" charset="-122"/>
                  <a:sym typeface="+mn-ea"/>
                </a:rPr>
                <a:t>，</a:t>
              </a:r>
              <a:r>
                <a:rPr kumimoji="1" lang="en-US" altLang="zh-CN" sz="2000" b="1" dirty="0">
                  <a:latin typeface="微软雅黑" panose="020B0503020204020204" charset="-122"/>
                  <a:ea typeface="微软雅黑" panose="020B0503020204020204" charset="-122"/>
                  <a:cs typeface="微软雅黑" panose="020B0503020204020204" charset="-122"/>
                  <a:sym typeface="+mn-ea"/>
                </a:rPr>
                <a:t>HZ决定了一个时钟节拍的长短</a:t>
              </a:r>
              <a:r>
                <a:rPr kumimoji="1" lang="en-US" altLang="zh-CN" sz="2000" dirty="0">
                  <a:latin typeface="微软雅黑" panose="020B0503020204020204" charset="-122"/>
                  <a:ea typeface="微软雅黑" panose="020B0503020204020204" charset="-122"/>
                  <a:cs typeface="微软雅黑" panose="020B0503020204020204" charset="-122"/>
                  <a:sym typeface="+mn-ea"/>
                </a:rPr>
                <a:t>。</a:t>
              </a:r>
              <a:endParaRPr kumimoji="1" lang="en-US" altLang="zh-CN" sz="2000" dirty="0">
                <a:latin typeface="微软雅黑" panose="020B0503020204020204" charset="-122"/>
                <a:ea typeface="微软雅黑" panose="020B0503020204020204" charset="-122"/>
                <a:cs typeface="微软雅黑" panose="020B0503020204020204" charset="-122"/>
                <a:sym typeface="+mn-ea"/>
              </a:endParaRPr>
            </a:p>
          </p:txBody>
        </p:sp>
      </p:grpSp>
      <p:sp>
        <p:nvSpPr>
          <p:cNvPr id="11" name="文本框 10"/>
          <p:cNvSpPr txBox="1"/>
          <p:nvPr/>
        </p:nvSpPr>
        <p:spPr>
          <a:xfrm>
            <a:off x="6268720" y="1454150"/>
            <a:ext cx="4425950" cy="4154170"/>
          </a:xfrm>
          <a:prstGeom prst="rect">
            <a:avLst/>
          </a:prstGeom>
          <a:noFill/>
        </p:spPr>
        <p:txBody>
          <a:bodyPr wrap="square" rtlCol="0">
            <a:spAutoFit/>
          </a:bodyPr>
          <a:p>
            <a:pPr fontAlgn="auto">
              <a:lnSpc>
                <a:spcPct val="120000"/>
              </a:lnSpc>
            </a:pPr>
            <a:r>
              <a:rPr kumimoji="1" lang="en-US" altLang="zh-CN" sz="2000" dirty="0">
                <a:latin typeface="微软雅黑" panose="020B0503020204020204" charset="-122"/>
                <a:ea typeface="微软雅黑" panose="020B0503020204020204" charset="-122"/>
                <a:cs typeface="微软雅黑" panose="020B0503020204020204" charset="-122"/>
                <a:sym typeface="+mn-ea"/>
              </a:rPr>
              <a:t>	</a:t>
            </a:r>
            <a:r>
              <a:rPr kumimoji="1" lang="zh-CN" altLang="en-US" sz="2000" dirty="0">
                <a:latin typeface="微软雅黑" panose="020B0503020204020204" charset="-122"/>
                <a:ea typeface="微软雅黑" panose="020B0503020204020204" charset="-122"/>
                <a:cs typeface="微软雅黑" panose="020B0503020204020204" charset="-122"/>
                <a:sym typeface="+mn-ea"/>
              </a:rPr>
              <a:t>在目前的</a:t>
            </a:r>
            <a:r>
              <a:rPr kumimoji="1" lang="en-US" altLang="zh-CN" sz="2000" dirty="0">
                <a:latin typeface="微软雅黑" panose="020B0503020204020204" charset="-122"/>
                <a:ea typeface="微软雅黑" panose="020B0503020204020204" charset="-122"/>
                <a:cs typeface="微软雅黑" panose="020B0503020204020204" charset="-122"/>
                <a:sym typeface="+mn-ea"/>
              </a:rPr>
              <a:t>Linux</a:t>
            </a:r>
            <a:r>
              <a:rPr kumimoji="1" lang="zh-CN" altLang="en-US" sz="2000" dirty="0">
                <a:latin typeface="微软雅黑" panose="020B0503020204020204" charset="-122"/>
                <a:ea typeface="微软雅黑" panose="020B0503020204020204" charset="-122"/>
                <a:cs typeface="微软雅黑" panose="020B0503020204020204" charset="-122"/>
                <a:sym typeface="+mn-ea"/>
              </a:rPr>
              <a:t>内核中</a:t>
            </a:r>
            <a:r>
              <a:rPr kumimoji="1" sz="2000" dirty="0">
                <a:latin typeface="微软雅黑" panose="020B0503020204020204" charset="-122"/>
                <a:ea typeface="微软雅黑" panose="020B0503020204020204" charset="-122"/>
                <a:cs typeface="微软雅黑" panose="020B0503020204020204" charset="-122"/>
                <a:sym typeface="+mn-ea"/>
              </a:rPr>
              <a:t>，</a:t>
            </a:r>
            <a:r>
              <a:rPr kumimoji="1" lang="en-US" sz="2000" dirty="0">
                <a:latin typeface="微软雅黑" panose="020B0503020204020204" charset="-122"/>
                <a:ea typeface="微软雅黑" panose="020B0503020204020204" charset="-122"/>
                <a:cs typeface="微软雅黑" panose="020B0503020204020204" charset="-122"/>
                <a:sym typeface="+mn-ea"/>
              </a:rPr>
              <a:t>HZ</a:t>
            </a:r>
            <a:r>
              <a:rPr kumimoji="1" lang="zh-CN" altLang="en-US" sz="2000" dirty="0">
                <a:latin typeface="微软雅黑" panose="020B0503020204020204" charset="-122"/>
                <a:ea typeface="微软雅黑" panose="020B0503020204020204" charset="-122"/>
                <a:cs typeface="微软雅黑" panose="020B0503020204020204" charset="-122"/>
                <a:sym typeface="+mn-ea"/>
              </a:rPr>
              <a:t>通常为</a:t>
            </a:r>
            <a:r>
              <a:rPr kumimoji="1" lang="en-US" altLang="zh-CN" sz="2000" dirty="0">
                <a:latin typeface="微软雅黑" panose="020B0503020204020204" charset="-122"/>
                <a:ea typeface="微软雅黑" panose="020B0503020204020204" charset="-122"/>
                <a:cs typeface="微软雅黑" panose="020B0503020204020204" charset="-122"/>
                <a:sym typeface="+mn-ea"/>
              </a:rPr>
              <a:t>1000</a:t>
            </a:r>
            <a:r>
              <a:rPr kumimoji="1" lang="zh-CN" altLang="en-US" sz="2000" dirty="0">
                <a:latin typeface="微软雅黑" panose="020B0503020204020204" charset="-122"/>
                <a:ea typeface="微软雅黑" panose="020B0503020204020204" charset="-122"/>
                <a:cs typeface="微软雅黑" panose="020B0503020204020204" charset="-122"/>
                <a:sym typeface="+mn-ea"/>
              </a:rPr>
              <a:t>，</a:t>
            </a:r>
            <a:r>
              <a:rPr kumimoji="1" lang="zh-CN" sz="2000" dirty="0">
                <a:latin typeface="微软雅黑" panose="020B0503020204020204" charset="-122"/>
                <a:ea typeface="微软雅黑" panose="020B0503020204020204" charset="-122"/>
                <a:cs typeface="微软雅黑" panose="020B0503020204020204" charset="-122"/>
              </a:rPr>
              <a:t>即</a:t>
            </a:r>
            <a:r>
              <a:rPr kumimoji="1" sz="2000" dirty="0">
                <a:latin typeface="微软雅黑" panose="020B0503020204020204" charset="-122"/>
                <a:ea typeface="微软雅黑" panose="020B0503020204020204" charset="-122"/>
                <a:cs typeface="微软雅黑" panose="020B0503020204020204" charset="-122"/>
              </a:rPr>
              <a:t>每秒有100</a:t>
            </a:r>
            <a:r>
              <a:rPr kumimoji="1" lang="en-US" sz="2000" dirty="0">
                <a:latin typeface="微软雅黑" panose="020B0503020204020204" charset="-122"/>
                <a:ea typeface="微软雅黑" panose="020B0503020204020204" charset="-122"/>
                <a:cs typeface="微软雅黑" panose="020B0503020204020204" charset="-122"/>
              </a:rPr>
              <a:t>0</a:t>
            </a:r>
            <a:r>
              <a:rPr kumimoji="1" sz="2000" dirty="0">
                <a:latin typeface="微软雅黑" panose="020B0503020204020204" charset="-122"/>
                <a:ea typeface="微软雅黑" panose="020B0503020204020204" charset="-122"/>
                <a:cs typeface="微软雅黑" panose="020B0503020204020204" charset="-122"/>
              </a:rPr>
              <a:t>次时钟中断，那么一个时钟</a:t>
            </a:r>
            <a:r>
              <a:rPr kumimoji="1" lang="zh-CN" sz="2000" dirty="0">
                <a:latin typeface="微软雅黑" panose="020B0503020204020204" charset="-122"/>
                <a:ea typeface="微软雅黑" panose="020B0503020204020204" charset="-122"/>
                <a:cs typeface="微软雅黑" panose="020B0503020204020204" charset="-122"/>
              </a:rPr>
              <a:t>节拍</a:t>
            </a:r>
            <a:r>
              <a:rPr kumimoji="1" sz="2000" dirty="0">
                <a:latin typeface="微软雅黑" panose="020B0503020204020204" charset="-122"/>
                <a:ea typeface="微软雅黑" panose="020B0503020204020204" charset="-122"/>
                <a:cs typeface="微软雅黑" panose="020B0503020204020204" charset="-122"/>
              </a:rPr>
              <a:t>的</a:t>
            </a:r>
            <a:r>
              <a:rPr kumimoji="1" lang="zh-CN" sz="2000" dirty="0">
                <a:latin typeface="微软雅黑" panose="020B0503020204020204" charset="-122"/>
                <a:ea typeface="微软雅黑" panose="020B0503020204020204" charset="-122"/>
                <a:cs typeface="微软雅黑" panose="020B0503020204020204" charset="-122"/>
              </a:rPr>
              <a:t>时间</a:t>
            </a:r>
            <a:r>
              <a:rPr kumimoji="1" sz="2000" dirty="0">
                <a:latin typeface="微软雅黑" panose="020B0503020204020204" charset="-122"/>
                <a:ea typeface="微软雅黑" panose="020B0503020204020204" charset="-122"/>
                <a:cs typeface="微软雅黑" panose="020B0503020204020204" charset="-122"/>
              </a:rPr>
              <a:t>就是1</a:t>
            </a:r>
            <a:r>
              <a:rPr kumimoji="1" lang="en-US" sz="2000" dirty="0">
                <a:latin typeface="微软雅黑" panose="020B0503020204020204" charset="-122"/>
                <a:ea typeface="微软雅黑" panose="020B0503020204020204" charset="-122"/>
                <a:cs typeface="微软雅黑" panose="020B0503020204020204" charset="-122"/>
              </a:rPr>
              <a:t>ms</a:t>
            </a:r>
            <a:r>
              <a:rPr kumimoji="1" sz="2000" dirty="0">
                <a:latin typeface="微软雅黑" panose="020B0503020204020204" charset="-122"/>
                <a:ea typeface="微软雅黑" panose="020B0503020204020204" charset="-122"/>
                <a:cs typeface="微软雅黑" panose="020B0503020204020204" charset="-122"/>
              </a:rPr>
              <a:t>，相应地系统时间就会每1ms增</a:t>
            </a:r>
            <a:r>
              <a:rPr kumimoji="1" lang="zh-CN" sz="2000" dirty="0">
                <a:latin typeface="微软雅黑" panose="020B0503020204020204" charset="-122"/>
                <a:ea typeface="微软雅黑" panose="020B0503020204020204" charset="-122"/>
                <a:cs typeface="微软雅黑" panose="020B0503020204020204" charset="-122"/>
              </a:rPr>
              <a:t>加</a:t>
            </a:r>
            <a:r>
              <a:rPr kumimoji="1" sz="2000" dirty="0">
                <a:latin typeface="微软雅黑" panose="020B0503020204020204" charset="-122"/>
                <a:ea typeface="微软雅黑" panose="020B0503020204020204" charset="-122"/>
                <a:cs typeface="微软雅黑" panose="020B0503020204020204" charset="-122"/>
              </a:rPr>
              <a:t>1。</a:t>
            </a:r>
            <a:endParaRPr kumimoji="1" sz="2000" dirty="0">
              <a:latin typeface="微软雅黑" panose="020B0503020204020204" charset="-122"/>
              <a:ea typeface="微软雅黑" panose="020B0503020204020204" charset="-122"/>
              <a:cs typeface="微软雅黑" panose="020B0503020204020204" charset="-122"/>
            </a:endParaRPr>
          </a:p>
          <a:p>
            <a:pPr fontAlgn="auto">
              <a:lnSpc>
                <a:spcPct val="120000"/>
              </a:lnSpc>
            </a:pPr>
            <a:r>
              <a:rPr kumimoji="1" lang="en-US" altLang="zh-CN" sz="2000" dirty="0">
                <a:latin typeface="微软雅黑" panose="020B0503020204020204" charset="-122"/>
                <a:ea typeface="微软雅黑" panose="020B0503020204020204" charset="-122"/>
                <a:cs typeface="微软雅黑" panose="020B0503020204020204" charset="-122"/>
              </a:rPr>
              <a:t>	</a:t>
            </a:r>
            <a:r>
              <a:rPr kumimoji="1" lang="zh-CN" altLang="en-US" sz="2000" dirty="0">
                <a:latin typeface="微软雅黑" panose="020B0503020204020204" charset="-122"/>
                <a:ea typeface="微软雅黑" panose="020B0503020204020204" charset="-122"/>
                <a:cs typeface="微软雅黑" panose="020B0503020204020204" charset="-122"/>
              </a:rPr>
              <a:t>但对于用户来说内核HZ几乎完全隐藏，用户空间可见的</a:t>
            </a:r>
            <a:r>
              <a:rPr kumimoji="1" lang="en-US" altLang="zh-CN" sz="2000" dirty="0">
                <a:latin typeface="微软雅黑" panose="020B0503020204020204" charset="-122"/>
                <a:ea typeface="微软雅黑" panose="020B0503020204020204" charset="-122"/>
                <a:cs typeface="微软雅黑" panose="020B0503020204020204" charset="-122"/>
              </a:rPr>
              <a:t>HZ</a:t>
            </a:r>
            <a:r>
              <a:rPr kumimoji="1" lang="zh-CN" altLang="en-US" sz="2000" dirty="0">
                <a:latin typeface="微软雅黑" panose="020B0503020204020204" charset="-122"/>
                <a:ea typeface="微软雅黑" panose="020B0503020204020204" charset="-122"/>
                <a:cs typeface="微软雅黑" panose="020B0503020204020204" charset="-122"/>
              </a:rPr>
              <a:t>通常被定义为</a:t>
            </a:r>
            <a:r>
              <a:rPr kumimoji="1" lang="en-US" altLang="zh-CN" sz="2000" dirty="0">
                <a:latin typeface="微软雅黑" panose="020B0503020204020204" charset="-122"/>
                <a:ea typeface="微软雅黑" panose="020B0503020204020204" charset="-122"/>
                <a:cs typeface="微软雅黑" panose="020B0503020204020204" charset="-122"/>
              </a:rPr>
              <a:t>100</a:t>
            </a:r>
            <a:r>
              <a:rPr kumimoji="1" lang="zh-CN" altLang="en-US" sz="2000" dirty="0">
                <a:latin typeface="微软雅黑" panose="020B0503020204020204" charset="-122"/>
                <a:ea typeface="微软雅黑" panose="020B0503020204020204" charset="-122"/>
                <a:cs typeface="微软雅黑" panose="020B0503020204020204" charset="-122"/>
              </a:rPr>
              <a:t>，每个报告给用户空间的计数器都做了相应转换。</a:t>
            </a:r>
            <a:endParaRPr kumimoji="1" lang="zh-CN" altLang="en-US" sz="2000" dirty="0">
              <a:latin typeface="微软雅黑" panose="020B0503020204020204" charset="-122"/>
              <a:ea typeface="微软雅黑" panose="020B0503020204020204" charset="-122"/>
              <a:cs typeface="微软雅黑" panose="020B0503020204020204" charset="-122"/>
            </a:endParaRPr>
          </a:p>
          <a:p>
            <a:pPr fontAlgn="auto">
              <a:lnSpc>
                <a:spcPct val="120000"/>
              </a:lnSpc>
            </a:pPr>
            <a:r>
              <a:rPr kumimoji="1" lang="en-US" altLang="zh-CN" sz="2000" dirty="0">
                <a:latin typeface="微软雅黑" panose="020B0503020204020204" charset="-122"/>
                <a:ea typeface="微软雅黑" panose="020B0503020204020204" charset="-122"/>
                <a:cs typeface="微软雅黑" panose="020B0503020204020204" charset="-122"/>
              </a:rPr>
              <a:t>	</a:t>
            </a:r>
            <a:r>
              <a:rPr kumimoji="1" lang="zh-CN" altLang="en-US" sz="2000" dirty="0">
                <a:latin typeface="微软雅黑" panose="020B0503020204020204" charset="-122"/>
                <a:ea typeface="微软雅黑" panose="020B0503020204020204" charset="-122"/>
                <a:cs typeface="微软雅黑" panose="020B0503020204020204" charset="-122"/>
              </a:rPr>
              <a:t>用户可以通过sysconf(_SC_CLK_TCK)函数查看用户</a:t>
            </a:r>
            <a:r>
              <a:rPr kumimoji="1" lang="en-US" altLang="zh-CN" sz="2000" dirty="0">
                <a:latin typeface="微软雅黑" panose="020B0503020204020204" charset="-122"/>
                <a:ea typeface="微软雅黑" panose="020B0503020204020204" charset="-122"/>
                <a:cs typeface="微软雅黑" panose="020B0503020204020204" charset="-122"/>
              </a:rPr>
              <a:t>HZ</a:t>
            </a:r>
            <a:r>
              <a:rPr kumimoji="1" lang="zh-CN" altLang="en-US" sz="2000" dirty="0">
                <a:latin typeface="微软雅黑" panose="020B0503020204020204" charset="-122"/>
                <a:ea typeface="微软雅黑" panose="020B0503020204020204" charset="-122"/>
                <a:cs typeface="微软雅黑" panose="020B0503020204020204" charset="-122"/>
              </a:rPr>
              <a:t>。</a:t>
            </a:r>
            <a:endParaRPr kumimoji="1" lang="zh-CN" altLang="en-US" sz="20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076325" y="0"/>
            <a:ext cx="6464300" cy="553085"/>
          </a:xfrm>
          <a:prstGeom prst="rect">
            <a:avLst/>
          </a:prstGeom>
          <a:noFill/>
        </p:spPr>
        <p:txBody>
          <a:bodyPr wrap="square" rtlCol="0">
            <a:spAutoFit/>
          </a:bodyPr>
          <a:lstStyle/>
          <a:p>
            <a:r>
              <a:rPr kumimoji="1" lang="en-US" altLang="zh-CN" sz="3000" b="1" dirty="0">
                <a:solidFill>
                  <a:srgbClr val="4CA535"/>
                </a:solidFill>
                <a:latin typeface="微软雅黑" panose="020B0503020204020204" charset="-122"/>
                <a:ea typeface="微软雅黑" panose="020B0503020204020204" charset="-122"/>
                <a:cs typeface="微软雅黑" panose="020B0503020204020204" charset="-122"/>
                <a:sym typeface="+mn-ea"/>
              </a:rPr>
              <a:t>jiffies</a:t>
            </a:r>
            <a:endParaRPr kumimoji="1" lang="en-US" altLang="zh-CN" sz="3000" b="1" dirty="0">
              <a:solidFill>
                <a:srgbClr val="4CA535"/>
              </a:solidFill>
              <a:latin typeface="微软雅黑" panose="020B0503020204020204" charset="-122"/>
              <a:ea typeface="微软雅黑" panose="020B0503020204020204" charset="-122"/>
              <a:cs typeface="微软雅黑" panose="020B0503020204020204" charset="-122"/>
              <a:sym typeface="+mn-ea"/>
            </a:endParaRPr>
          </a:p>
        </p:txBody>
      </p:sp>
      <p:sp>
        <p:nvSpPr>
          <p:cNvPr id="5" name="文本框 4"/>
          <p:cNvSpPr txBox="1"/>
          <p:nvPr/>
        </p:nvSpPr>
        <p:spPr>
          <a:xfrm>
            <a:off x="510540" y="763905"/>
            <a:ext cx="4896485" cy="553085"/>
          </a:xfrm>
          <a:prstGeom prst="rect">
            <a:avLst/>
          </a:prstGeom>
          <a:noFill/>
        </p:spPr>
        <p:txBody>
          <a:bodyPr wrap="square" rtlCol="0">
            <a:spAutoFit/>
          </a:bodyPr>
          <a:p>
            <a:r>
              <a:rPr kumimoji="1" lang="en-US" altLang="zh-CN" sz="3000" b="1" dirty="0">
                <a:solidFill>
                  <a:srgbClr val="4CA535"/>
                </a:solidFill>
                <a:latin typeface="微软雅黑" panose="020B0503020204020204" charset="-122"/>
                <a:ea typeface="微软雅黑" panose="020B0503020204020204" charset="-122"/>
                <a:cs typeface="微软雅黑" panose="020B0503020204020204" charset="-122"/>
                <a:sym typeface="+mn-ea"/>
              </a:rPr>
              <a:t>jiffies</a:t>
            </a:r>
            <a:r>
              <a:rPr kumimoji="1" lang="en-US" altLang="zh-CN" sz="3000" b="1" dirty="0">
                <a:solidFill>
                  <a:srgbClr val="4CA535"/>
                </a:solidFill>
                <a:latin typeface="微软雅黑" panose="020B0503020204020204" charset="-122"/>
                <a:ea typeface="微软雅黑" panose="020B0503020204020204" charset="-122"/>
                <a:cs typeface="微软雅黑" panose="020B0503020204020204" charset="-122"/>
                <a:sym typeface="+mn-ea"/>
              </a:rPr>
              <a:t>（</a:t>
            </a:r>
            <a:r>
              <a:rPr kumimoji="1" lang="en-US" altLang="zh-CN" sz="3000" b="1" dirty="0">
                <a:solidFill>
                  <a:srgbClr val="4CA535"/>
                </a:solidFill>
                <a:latin typeface="微软雅黑" panose="020B0503020204020204" charset="-122"/>
                <a:ea typeface="微软雅黑" panose="020B0503020204020204" charset="-122"/>
                <a:cs typeface="微软雅黑" panose="020B0503020204020204" charset="-122"/>
                <a:sym typeface="+mn-ea"/>
              </a:rPr>
              <a:t>节拍数</a:t>
            </a:r>
            <a:r>
              <a:rPr kumimoji="1" lang="en-US" altLang="zh-CN" sz="3000" b="1" dirty="0">
                <a:solidFill>
                  <a:srgbClr val="4CA535"/>
                </a:solidFill>
                <a:latin typeface="微软雅黑" panose="020B0503020204020204" charset="-122"/>
                <a:ea typeface="微软雅黑" panose="020B0503020204020204" charset="-122"/>
                <a:cs typeface="微软雅黑" panose="020B0503020204020204" charset="-122"/>
                <a:sym typeface="+mn-ea"/>
              </a:rPr>
              <a:t>）</a:t>
            </a:r>
            <a:r>
              <a:rPr kumimoji="1" lang="zh-CN" altLang="en-US" sz="3000" b="1" dirty="0">
                <a:solidFill>
                  <a:srgbClr val="4CA535"/>
                </a:solidFill>
                <a:latin typeface="微软雅黑" panose="020B0503020204020204" charset="-122"/>
                <a:ea typeface="微软雅黑" panose="020B0503020204020204" charset="-122"/>
                <a:cs typeface="微软雅黑" panose="020B0503020204020204" charset="-122"/>
              </a:rPr>
              <a:t>：</a:t>
            </a:r>
            <a:endParaRPr kumimoji="1" lang="zh-CN" altLang="en-US" sz="3000" b="1" dirty="0">
              <a:solidFill>
                <a:srgbClr val="4CA535"/>
              </a:solidFill>
              <a:latin typeface="微软雅黑" panose="020B0503020204020204" charset="-122"/>
              <a:ea typeface="微软雅黑" panose="020B0503020204020204" charset="-122"/>
              <a:cs typeface="微软雅黑" panose="020B0503020204020204" charset="-122"/>
            </a:endParaRPr>
          </a:p>
        </p:txBody>
      </p:sp>
      <p:sp>
        <p:nvSpPr>
          <p:cNvPr id="8" name="文本框 7"/>
          <p:cNvSpPr txBox="1"/>
          <p:nvPr/>
        </p:nvSpPr>
        <p:spPr>
          <a:xfrm>
            <a:off x="510540" y="1316990"/>
            <a:ext cx="10805160" cy="3046095"/>
          </a:xfrm>
          <a:prstGeom prst="rect">
            <a:avLst/>
          </a:prstGeom>
          <a:noFill/>
        </p:spPr>
        <p:txBody>
          <a:bodyPr wrap="square" rtlCol="0">
            <a:spAutoFit/>
          </a:bodyPr>
          <a:p>
            <a:pPr fontAlgn="auto">
              <a:lnSpc>
                <a:spcPct val="120000"/>
              </a:lnSpc>
            </a:pPr>
            <a:r>
              <a:rPr kumimoji="1" lang="en-US" altLang="zh-CN" b="1" dirty="0">
                <a:solidFill>
                  <a:srgbClr val="4CA535"/>
                </a:solidFill>
                <a:latin typeface="微软雅黑" panose="020B0503020204020204" charset="-122"/>
                <a:ea typeface="微软雅黑" panose="020B0503020204020204" charset="-122"/>
                <a:cs typeface="微软雅黑" panose="020B0503020204020204" charset="-122"/>
              </a:rPr>
              <a:t>	</a:t>
            </a:r>
            <a:r>
              <a:rPr kumimoji="1" sz="2000" dirty="0">
                <a:latin typeface="微软雅黑" panose="020B0503020204020204" charset="-122"/>
                <a:ea typeface="微软雅黑" panose="020B0503020204020204" charset="-122"/>
                <a:cs typeface="微软雅黑" panose="020B0503020204020204" charset="-122"/>
              </a:rPr>
              <a:t>内核全局变量jiffies用来记录自系统启动以来产生的节拍的总数。系统启动的时候内核将此变量初始化为0</a:t>
            </a:r>
            <a:r>
              <a:rPr kumimoji="1" lang="zh-CN" sz="2000" dirty="0">
                <a:latin typeface="微软雅黑" panose="020B0503020204020204" charset="-122"/>
                <a:ea typeface="微软雅黑" panose="020B0503020204020204" charset="-122"/>
                <a:cs typeface="微软雅黑" panose="020B0503020204020204" charset="-122"/>
              </a:rPr>
              <a:t>，</a:t>
            </a:r>
            <a:r>
              <a:rPr kumimoji="1" sz="2000" dirty="0">
                <a:latin typeface="微软雅黑" panose="020B0503020204020204" charset="-122"/>
                <a:ea typeface="微软雅黑" panose="020B0503020204020204" charset="-122"/>
                <a:cs typeface="微软雅黑" panose="020B0503020204020204" charset="-122"/>
              </a:rPr>
              <a:t>此后每次时钟中断</a:t>
            </a:r>
            <a:r>
              <a:rPr kumimoji="1" lang="zh-CN" sz="2000" dirty="0">
                <a:latin typeface="微软雅黑" panose="020B0503020204020204" charset="-122"/>
                <a:ea typeface="微软雅黑" panose="020B0503020204020204" charset="-122"/>
                <a:cs typeface="微软雅黑" panose="020B0503020204020204" charset="-122"/>
              </a:rPr>
              <a:t>全局变量</a:t>
            </a:r>
            <a:r>
              <a:rPr kumimoji="1" sz="2000" dirty="0">
                <a:latin typeface="微软雅黑" panose="020B0503020204020204" charset="-122"/>
                <a:ea typeface="微软雅黑" panose="020B0503020204020204" charset="-122"/>
                <a:cs typeface="微软雅黑" panose="020B0503020204020204" charset="-122"/>
              </a:rPr>
              <a:t>jif</a:t>
            </a:r>
            <a:r>
              <a:rPr kumimoji="1" sz="2000" dirty="0">
                <a:latin typeface="微软雅黑" panose="020B0503020204020204" charset="-122"/>
                <a:ea typeface="微软雅黑" panose="020B0503020204020204" charset="-122"/>
                <a:cs typeface="微软雅黑" panose="020B0503020204020204" charset="-122"/>
                <a:sym typeface="+mn-ea"/>
              </a:rPr>
              <a:t>fies</a:t>
            </a:r>
            <a:r>
              <a:rPr kumimoji="1" lang="zh-CN" sz="2000" dirty="0">
                <a:latin typeface="微软雅黑" panose="020B0503020204020204" charset="-122"/>
                <a:ea typeface="微软雅黑" panose="020B0503020204020204" charset="-122"/>
                <a:cs typeface="微软雅黑" panose="020B0503020204020204" charset="-122"/>
                <a:sym typeface="+mn-ea"/>
              </a:rPr>
              <a:t>就加</a:t>
            </a:r>
            <a:r>
              <a:rPr kumimoji="1" lang="en-US" altLang="zh-CN" sz="2000" dirty="0">
                <a:latin typeface="微软雅黑" panose="020B0503020204020204" charset="-122"/>
                <a:ea typeface="微软雅黑" panose="020B0503020204020204" charset="-122"/>
                <a:cs typeface="微软雅黑" panose="020B0503020204020204" charset="-122"/>
                <a:sym typeface="+mn-ea"/>
              </a:rPr>
              <a:t>1</a:t>
            </a:r>
            <a:r>
              <a:rPr kumimoji="1" lang="zh-CN" altLang="en-US" sz="2000" b="1" dirty="0">
                <a:latin typeface="微软雅黑" panose="020B0503020204020204" charset="-122"/>
                <a:ea typeface="微软雅黑" panose="020B0503020204020204" charset="-122"/>
                <a:cs typeface="微软雅黑" panose="020B0503020204020204" charset="-122"/>
                <a:sym typeface="+mn-ea"/>
              </a:rPr>
              <a:t>。</a:t>
            </a:r>
            <a:r>
              <a:rPr kumimoji="1" lang="zh-CN" altLang="en-US" sz="2000" dirty="0">
                <a:latin typeface="微软雅黑" panose="020B0503020204020204" charset="-122"/>
                <a:ea typeface="微软雅黑" panose="020B0503020204020204" charset="-122"/>
                <a:cs typeface="微软雅黑" panose="020B0503020204020204" charset="-122"/>
                <a:sym typeface="+mn-ea"/>
              </a:rPr>
              <a:t>则</a:t>
            </a:r>
            <a:r>
              <a:rPr kumimoji="1" lang="zh-CN" sz="2000" dirty="0">
                <a:latin typeface="微软雅黑" panose="020B0503020204020204" charset="-122"/>
                <a:ea typeface="微软雅黑" panose="020B0503020204020204" charset="-122"/>
                <a:cs typeface="微软雅黑" panose="020B0503020204020204" charset="-122"/>
                <a:sym typeface="+mn-ea"/>
              </a:rPr>
              <a:t>jiffies</a:t>
            </a:r>
            <a:r>
              <a:rPr kumimoji="1" lang="zh-CN" sz="2000" b="1" dirty="0">
                <a:latin typeface="微软雅黑" panose="020B0503020204020204" charset="-122"/>
                <a:ea typeface="微软雅黑" panose="020B0503020204020204" charset="-122"/>
                <a:cs typeface="微软雅黑" panose="020B0503020204020204" charset="-122"/>
                <a:sym typeface="+mn-ea"/>
              </a:rPr>
              <a:t>一秒内增加HZ</a:t>
            </a:r>
            <a:r>
              <a:rPr kumimoji="1" lang="zh-CN" sz="2000" dirty="0">
                <a:latin typeface="微软雅黑" panose="020B0503020204020204" charset="-122"/>
                <a:ea typeface="微软雅黑" panose="020B0503020204020204" charset="-122"/>
                <a:cs typeface="微软雅黑" panose="020B0503020204020204" charset="-122"/>
                <a:sym typeface="+mn-ea"/>
              </a:rPr>
              <a:t>，由此可得</a:t>
            </a:r>
            <a:r>
              <a:rPr kumimoji="1" lang="zh-CN" sz="2000" b="1" dirty="0">
                <a:latin typeface="微软雅黑" panose="020B0503020204020204" charset="-122"/>
                <a:ea typeface="微软雅黑" panose="020B0503020204020204" charset="-122"/>
                <a:cs typeface="微软雅黑" panose="020B0503020204020204" charset="-122"/>
                <a:sym typeface="+mn-ea"/>
              </a:rPr>
              <a:t>系统运行时间是jiffies/H</a:t>
            </a:r>
            <a:r>
              <a:rPr kumimoji="1" lang="en-US" altLang="zh-CN" sz="2000" b="1" dirty="0">
                <a:latin typeface="微软雅黑" panose="020B0503020204020204" charset="-122"/>
                <a:ea typeface="微软雅黑" panose="020B0503020204020204" charset="-122"/>
                <a:cs typeface="微软雅黑" panose="020B0503020204020204" charset="-122"/>
                <a:sym typeface="+mn-ea"/>
              </a:rPr>
              <a:t>Z</a:t>
            </a:r>
            <a:r>
              <a:rPr kumimoji="1" lang="zh-CN" sz="2000" b="1" dirty="0">
                <a:latin typeface="微软雅黑" panose="020B0503020204020204" charset="-122"/>
                <a:ea typeface="微软雅黑" panose="020B0503020204020204" charset="-122"/>
                <a:cs typeface="微软雅黑" panose="020B0503020204020204" charset="-122"/>
                <a:sym typeface="+mn-ea"/>
              </a:rPr>
              <a:t> 秒</a:t>
            </a:r>
            <a:r>
              <a:rPr kumimoji="1" sz="2000" dirty="0">
                <a:latin typeface="微软雅黑" panose="020B0503020204020204" charset="-122"/>
                <a:ea typeface="微软雅黑" panose="020B0503020204020204" charset="-122"/>
                <a:cs typeface="微软雅黑" panose="020B0503020204020204" charset="-122"/>
              </a:rPr>
              <a:t>。</a:t>
            </a:r>
            <a:endParaRPr kumimoji="1" sz="2000" dirty="0">
              <a:latin typeface="微软雅黑" panose="020B0503020204020204" charset="-122"/>
              <a:ea typeface="微软雅黑" panose="020B0503020204020204" charset="-122"/>
              <a:cs typeface="微软雅黑" panose="020B0503020204020204" charset="-122"/>
            </a:endParaRPr>
          </a:p>
          <a:p>
            <a:pPr fontAlgn="auto">
              <a:lnSpc>
                <a:spcPct val="120000"/>
              </a:lnSpc>
            </a:pPr>
            <a:r>
              <a:rPr kumimoji="1" lang="en-US" sz="2000" dirty="0">
                <a:latin typeface="微软雅黑" panose="020B0503020204020204" charset="-122"/>
                <a:ea typeface="微软雅黑" panose="020B0503020204020204" charset="-122"/>
                <a:cs typeface="微软雅黑" panose="020B0503020204020204" charset="-122"/>
              </a:rPr>
              <a:t>	jiffies的变量类型为</a:t>
            </a:r>
            <a:r>
              <a:rPr kumimoji="1" lang="zh-CN" altLang="en-US" sz="2000" dirty="0">
                <a:latin typeface="微软雅黑" panose="020B0503020204020204" charset="-122"/>
                <a:ea typeface="微软雅黑" panose="020B0503020204020204" charset="-122"/>
                <a:cs typeface="微软雅黑" panose="020B0503020204020204" charset="-122"/>
              </a:rPr>
              <a:t>“</a:t>
            </a:r>
            <a:r>
              <a:rPr kumimoji="1" lang="en-US" sz="2000" b="1" dirty="0">
                <a:latin typeface="微软雅黑" panose="020B0503020204020204" charset="-122"/>
                <a:ea typeface="微软雅黑" panose="020B0503020204020204" charset="-122"/>
                <a:cs typeface="微软雅黑" panose="020B0503020204020204" charset="-122"/>
              </a:rPr>
              <a:t>unsigned long</a:t>
            </a:r>
            <a:r>
              <a:rPr kumimoji="1" lang="zh-CN" altLang="en-US" sz="2000" dirty="0">
                <a:latin typeface="微软雅黑" panose="020B0503020204020204" charset="-122"/>
                <a:ea typeface="微软雅黑" panose="020B0503020204020204" charset="-122"/>
                <a:cs typeface="微软雅黑" panose="020B0503020204020204" charset="-122"/>
              </a:rPr>
              <a:t>”</a:t>
            </a:r>
            <a:r>
              <a:rPr kumimoji="1" lang="en-US" sz="2000" dirty="0">
                <a:latin typeface="微软雅黑" panose="020B0503020204020204" charset="-122"/>
                <a:ea typeface="微软雅黑" panose="020B0503020204020204" charset="-122"/>
                <a:cs typeface="微软雅黑" panose="020B0503020204020204" charset="-122"/>
              </a:rPr>
              <a:t>因</a:t>
            </a:r>
            <a:r>
              <a:rPr kumimoji="1" lang="zh-CN" altLang="en-US" sz="2000" dirty="0">
                <a:latin typeface="微软雅黑" panose="020B0503020204020204" charset="-122"/>
                <a:ea typeface="微软雅黑" panose="020B0503020204020204" charset="-122"/>
                <a:cs typeface="微软雅黑" panose="020B0503020204020204" charset="-122"/>
              </a:rPr>
              <a:t>此</a:t>
            </a:r>
            <a:r>
              <a:rPr kumimoji="1" lang="en-US" sz="2000" dirty="0">
                <a:latin typeface="微软雅黑" panose="020B0503020204020204" charset="-122"/>
                <a:ea typeface="微软雅黑" panose="020B0503020204020204" charset="-122"/>
                <a:cs typeface="微软雅黑" panose="020B0503020204020204" charset="-122"/>
              </a:rPr>
              <a:t>在32位系统上是32位</a:t>
            </a:r>
            <a:r>
              <a:rPr kumimoji="1" lang="zh-CN" altLang="en-US" sz="2000" dirty="0">
                <a:latin typeface="微软雅黑" panose="020B0503020204020204" charset="-122"/>
                <a:ea typeface="微软雅黑" panose="020B0503020204020204" charset="-122"/>
                <a:cs typeface="微软雅黑" panose="020B0503020204020204" charset="-122"/>
              </a:rPr>
              <a:t>，</a:t>
            </a:r>
            <a:r>
              <a:rPr kumimoji="1" lang="en-US" sz="2000" dirty="0">
                <a:latin typeface="微软雅黑" panose="020B0503020204020204" charset="-122"/>
                <a:ea typeface="微软雅黑" panose="020B0503020204020204" charset="-122"/>
                <a:cs typeface="微软雅黑" panose="020B0503020204020204" charset="-122"/>
              </a:rPr>
              <a:t>在64位系统上是64位</a:t>
            </a:r>
            <a:r>
              <a:rPr kumimoji="1" lang="zh-CN" altLang="en-US" sz="2000" dirty="0">
                <a:latin typeface="微软雅黑" panose="020B0503020204020204" charset="-122"/>
                <a:ea typeface="微软雅黑" panose="020B0503020204020204" charset="-122"/>
                <a:cs typeface="微软雅黑" panose="020B0503020204020204" charset="-122"/>
              </a:rPr>
              <a:t>。在</a:t>
            </a:r>
            <a:r>
              <a:rPr kumimoji="1" lang="en-US" altLang="zh-CN" sz="2000" dirty="0">
                <a:latin typeface="微软雅黑" panose="020B0503020204020204" charset="-122"/>
                <a:ea typeface="微软雅黑" panose="020B0503020204020204" charset="-122"/>
                <a:cs typeface="微软雅黑" panose="020B0503020204020204" charset="-122"/>
              </a:rPr>
              <a:t>HZ</a:t>
            </a:r>
            <a:r>
              <a:rPr kumimoji="1" lang="zh-CN" altLang="en-US" sz="2000" dirty="0">
                <a:latin typeface="微软雅黑" panose="020B0503020204020204" charset="-122"/>
                <a:ea typeface="微软雅黑" panose="020B0503020204020204" charset="-122"/>
                <a:cs typeface="微软雅黑" panose="020B0503020204020204" charset="-122"/>
              </a:rPr>
              <a:t>为</a:t>
            </a:r>
            <a:r>
              <a:rPr kumimoji="1" lang="en-US" altLang="zh-CN" sz="2000" dirty="0">
                <a:latin typeface="微软雅黑" panose="020B0503020204020204" charset="-122"/>
                <a:ea typeface="微软雅黑" panose="020B0503020204020204" charset="-122"/>
                <a:cs typeface="微软雅黑" panose="020B0503020204020204" charset="-122"/>
              </a:rPr>
              <a:t>100</a:t>
            </a:r>
            <a:r>
              <a:rPr kumimoji="1" lang="zh-CN" altLang="en-US" sz="2000" dirty="0">
                <a:latin typeface="微软雅黑" panose="020B0503020204020204" charset="-122"/>
                <a:ea typeface="微软雅黑" panose="020B0503020204020204" charset="-122"/>
                <a:cs typeface="微软雅黑" panose="020B0503020204020204" charset="-122"/>
              </a:rPr>
              <a:t>的情况下，</a:t>
            </a:r>
            <a:r>
              <a:rPr kumimoji="1" lang="en-US" sz="2000" dirty="0">
                <a:latin typeface="微软雅黑" panose="020B0503020204020204" charset="-122"/>
                <a:ea typeface="微软雅黑" panose="020B0503020204020204" charset="-122"/>
                <a:cs typeface="微软雅黑" panose="020B0503020204020204" charset="-122"/>
              </a:rPr>
              <a:t>32位的jiffies到达一定的值</a:t>
            </a:r>
            <a:r>
              <a:rPr kumimoji="1" lang="zh-CN" altLang="en-US" sz="2000" dirty="0">
                <a:latin typeface="微软雅黑" panose="020B0503020204020204" charset="-122"/>
                <a:ea typeface="微软雅黑" panose="020B0503020204020204" charset="-122"/>
                <a:cs typeface="微软雅黑" panose="020B0503020204020204" charset="-122"/>
              </a:rPr>
              <a:t>（约</a:t>
            </a:r>
            <a:r>
              <a:rPr kumimoji="1" lang="en-US" altLang="zh-CN" sz="2000" dirty="0">
                <a:latin typeface="微软雅黑" panose="020B0503020204020204" charset="-122"/>
                <a:ea typeface="微软雅黑" panose="020B0503020204020204" charset="-122"/>
                <a:cs typeface="微软雅黑" panose="020B0503020204020204" charset="-122"/>
              </a:rPr>
              <a:t>497</a:t>
            </a:r>
            <a:r>
              <a:rPr kumimoji="1" lang="zh-CN" altLang="en-US" sz="2000" dirty="0">
                <a:latin typeface="微软雅黑" panose="020B0503020204020204" charset="-122"/>
                <a:ea typeface="微软雅黑" panose="020B0503020204020204" charset="-122"/>
                <a:cs typeface="微软雅黑" panose="020B0503020204020204" charset="-122"/>
              </a:rPr>
              <a:t>天）</a:t>
            </a:r>
            <a:r>
              <a:rPr kumimoji="1" lang="en-US" sz="2000" dirty="0">
                <a:latin typeface="微软雅黑" panose="020B0503020204020204" charset="-122"/>
                <a:ea typeface="微软雅黑" panose="020B0503020204020204" charset="-122"/>
                <a:cs typeface="微软雅黑" panose="020B0503020204020204" charset="-122"/>
              </a:rPr>
              <a:t>的时候会溢出</a:t>
            </a:r>
            <a:r>
              <a:rPr kumimoji="1" lang="zh-CN" altLang="en-US" sz="2000" dirty="0">
                <a:latin typeface="微软雅黑" panose="020B0503020204020204" charset="-122"/>
                <a:ea typeface="微软雅黑" panose="020B0503020204020204" charset="-122"/>
                <a:cs typeface="微软雅黑" panose="020B0503020204020204" charset="-122"/>
              </a:rPr>
              <a:t>， 所以增加了变量 </a:t>
            </a:r>
            <a:r>
              <a:rPr kumimoji="1" lang="zh-CN" altLang="en-US" sz="2000" b="1" dirty="0">
                <a:latin typeface="微软雅黑" panose="020B0503020204020204" charset="-122"/>
                <a:ea typeface="微软雅黑" panose="020B0503020204020204" charset="-122"/>
                <a:cs typeface="微软雅黑" panose="020B0503020204020204" charset="-122"/>
              </a:rPr>
              <a:t>jiffies_64。</a:t>
            </a:r>
            <a:endParaRPr kumimoji="1" lang="zh-CN" altLang="en-US" sz="2000" b="1" dirty="0">
              <a:latin typeface="微软雅黑" panose="020B0503020204020204" charset="-122"/>
              <a:ea typeface="微软雅黑" panose="020B0503020204020204" charset="-122"/>
              <a:cs typeface="微软雅黑" panose="020B0503020204020204" charset="-122"/>
            </a:endParaRPr>
          </a:p>
          <a:p>
            <a:pPr fontAlgn="auto">
              <a:lnSpc>
                <a:spcPct val="120000"/>
              </a:lnSpc>
            </a:pPr>
            <a:r>
              <a:rPr kumimoji="1" lang="en-US" altLang="zh-CN" sz="2000" b="1" dirty="0">
                <a:latin typeface="微软雅黑" panose="020B0503020204020204" charset="-122"/>
                <a:ea typeface="微软雅黑" panose="020B0503020204020204" charset="-122"/>
                <a:cs typeface="微软雅黑" panose="020B0503020204020204" charset="-122"/>
              </a:rPr>
              <a:t>	</a:t>
            </a:r>
            <a:r>
              <a:rPr kumimoji="1" sz="2000" dirty="0">
                <a:latin typeface="微软雅黑" panose="020B0503020204020204" charset="-122"/>
                <a:ea typeface="微软雅黑" panose="020B0503020204020204" charset="-122"/>
                <a:cs typeface="微软雅黑" panose="020B0503020204020204" charset="-122"/>
                <a:sym typeface="+mn-ea"/>
              </a:rPr>
              <a:t>虽然jiffies和jiffies_64是两个变量，但它们最终指向相同的地址</a:t>
            </a:r>
            <a:r>
              <a:rPr kumimoji="1" lang="zh-CN" sz="2000" dirty="0">
                <a:latin typeface="微软雅黑" panose="020B0503020204020204" charset="-122"/>
                <a:ea typeface="微软雅黑" panose="020B0503020204020204" charset="-122"/>
                <a:cs typeface="微软雅黑" panose="020B0503020204020204" charset="-122"/>
                <a:sym typeface="+mn-ea"/>
              </a:rPr>
              <a:t>。</a:t>
            </a:r>
            <a:r>
              <a:rPr kumimoji="1" lang="zh-CN" altLang="en-US" sz="2000" dirty="0">
                <a:latin typeface="微软雅黑" panose="020B0503020204020204" charset="-122"/>
                <a:ea typeface="微软雅黑" panose="020B0503020204020204" charset="-122"/>
                <a:cs typeface="微软雅黑" panose="020B0503020204020204" charset="-122"/>
              </a:rPr>
              <a:t>它们</a:t>
            </a:r>
            <a:r>
              <a:rPr kumimoji="1" lang="zh-CN" sz="2000" dirty="0">
                <a:latin typeface="微软雅黑" panose="020B0503020204020204" charset="-122"/>
                <a:ea typeface="微软雅黑" panose="020B0503020204020204" charset="-122"/>
                <a:cs typeface="微软雅黑" panose="020B0503020204020204" charset="-122"/>
                <a:sym typeface="+mn-ea"/>
              </a:rPr>
              <a:t>在</a:t>
            </a:r>
            <a:r>
              <a:rPr kumimoji="1" sz="2000" dirty="0">
                <a:latin typeface="微软雅黑" panose="020B0503020204020204" charset="-122"/>
                <a:ea typeface="微软雅黑" panose="020B0503020204020204" charset="-122"/>
                <a:cs typeface="微软雅黑" panose="020B0503020204020204" charset="-122"/>
                <a:sym typeface="+mn-ea"/>
              </a:rPr>
              <a:t>include/linux/jiffies.h</a:t>
            </a:r>
            <a:r>
              <a:rPr kumimoji="1" sz="2000" dirty="0">
                <a:latin typeface="微软雅黑" panose="020B0503020204020204" charset="-122"/>
                <a:ea typeface="微软雅黑" panose="020B0503020204020204" charset="-122"/>
                <a:cs typeface="微软雅黑" panose="020B0503020204020204" charset="-122"/>
                <a:sym typeface="+mn-ea"/>
              </a:rPr>
              <a:t>中定义如下</a:t>
            </a:r>
            <a:r>
              <a:rPr kumimoji="1" lang="zh-CN" sz="2000" dirty="0">
                <a:latin typeface="微软雅黑" panose="020B0503020204020204" charset="-122"/>
                <a:ea typeface="微软雅黑" panose="020B0503020204020204" charset="-122"/>
                <a:cs typeface="微软雅黑" panose="020B0503020204020204" charset="-122"/>
                <a:sym typeface="+mn-ea"/>
              </a:rPr>
              <a:t>（</a:t>
            </a:r>
            <a:r>
              <a:rPr kumimoji="1" lang="en-US" altLang="zh-CN" sz="2000" dirty="0">
                <a:latin typeface="微软雅黑" panose="020B0503020204020204" charset="-122"/>
                <a:ea typeface="微软雅黑" panose="020B0503020204020204" charset="-122"/>
                <a:cs typeface="微软雅黑" panose="020B0503020204020204" charset="-122"/>
                <a:sym typeface="+mn-ea"/>
              </a:rPr>
              <a:t>Linux</a:t>
            </a:r>
            <a:r>
              <a:rPr kumimoji="1" lang="zh-CN" altLang="en-US" sz="2000" dirty="0">
                <a:latin typeface="微软雅黑" panose="020B0503020204020204" charset="-122"/>
                <a:ea typeface="微软雅黑" panose="020B0503020204020204" charset="-122"/>
                <a:cs typeface="微软雅黑" panose="020B0503020204020204" charset="-122"/>
                <a:sym typeface="+mn-ea"/>
              </a:rPr>
              <a:t>内核版本5.15</a:t>
            </a:r>
            <a:r>
              <a:rPr kumimoji="1" lang="zh-CN" sz="2000" dirty="0">
                <a:latin typeface="微软雅黑" panose="020B0503020204020204" charset="-122"/>
                <a:ea typeface="微软雅黑" panose="020B0503020204020204" charset="-122"/>
                <a:cs typeface="微软雅黑" panose="020B0503020204020204" charset="-122"/>
                <a:sym typeface="+mn-ea"/>
              </a:rPr>
              <a:t>）：</a:t>
            </a:r>
            <a:endParaRPr kumimoji="1" lang="en-US" altLang="zh-CN" sz="2000" b="1" dirty="0">
              <a:latin typeface="微软雅黑" panose="020B0503020204020204" charset="-122"/>
              <a:ea typeface="微软雅黑" panose="020B0503020204020204" charset="-122"/>
              <a:cs typeface="微软雅黑" panose="020B0503020204020204" charset="-122"/>
            </a:endParaRPr>
          </a:p>
        </p:txBody>
      </p:sp>
      <p:pic>
        <p:nvPicPr>
          <p:cNvPr id="9" name="图片 8"/>
          <p:cNvPicPr>
            <a:picLocks noChangeAspect="1"/>
          </p:cNvPicPr>
          <p:nvPr/>
        </p:nvPicPr>
        <p:blipFill>
          <a:blip r:embed="rId1"/>
          <a:srcRect l="242" r="8961" b="-160"/>
          <a:stretch>
            <a:fillRect/>
          </a:stretch>
        </p:blipFill>
        <p:spPr>
          <a:xfrm>
            <a:off x="964565" y="4304665"/>
            <a:ext cx="10262870" cy="198691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076325" y="0"/>
            <a:ext cx="6464300" cy="553085"/>
          </a:xfrm>
          <a:prstGeom prst="rect">
            <a:avLst/>
          </a:prstGeom>
          <a:noFill/>
        </p:spPr>
        <p:txBody>
          <a:bodyPr wrap="square" rtlCol="0">
            <a:spAutoFit/>
          </a:bodyPr>
          <a:lstStyle/>
          <a:p>
            <a:r>
              <a:rPr kumimoji="1" lang="en-US" sz="3000" b="1" dirty="0">
                <a:solidFill>
                  <a:srgbClr val="4CA535"/>
                </a:solidFill>
                <a:latin typeface="微软雅黑" panose="020B0503020204020204" charset="-122"/>
                <a:ea typeface="微软雅黑" panose="020B0503020204020204" charset="-122"/>
                <a:cs typeface="微软雅黑" panose="020B0503020204020204" charset="-122"/>
                <a:sym typeface="+mn-ea"/>
              </a:rPr>
              <a:t>xtime</a:t>
            </a:r>
            <a:endParaRPr kumimoji="1" lang="en-US" sz="3000" b="1" dirty="0">
              <a:solidFill>
                <a:srgbClr val="4CA535"/>
              </a:solidFill>
              <a:latin typeface="微软雅黑" panose="020B0503020204020204" charset="-122"/>
              <a:ea typeface="微软雅黑" panose="020B0503020204020204" charset="-122"/>
              <a:cs typeface="微软雅黑" panose="020B0503020204020204" charset="-122"/>
            </a:endParaRPr>
          </a:p>
        </p:txBody>
      </p:sp>
      <p:sp>
        <p:nvSpPr>
          <p:cNvPr id="5" name="文本框 4"/>
          <p:cNvSpPr txBox="1"/>
          <p:nvPr/>
        </p:nvSpPr>
        <p:spPr>
          <a:xfrm>
            <a:off x="510540" y="736600"/>
            <a:ext cx="4896485" cy="553085"/>
          </a:xfrm>
          <a:prstGeom prst="rect">
            <a:avLst/>
          </a:prstGeom>
          <a:noFill/>
        </p:spPr>
        <p:txBody>
          <a:bodyPr wrap="square" rtlCol="0">
            <a:spAutoFit/>
          </a:bodyPr>
          <a:p>
            <a:r>
              <a:rPr kumimoji="1" lang="en-US" altLang="zh-CN" sz="3000" b="1" dirty="0">
                <a:solidFill>
                  <a:srgbClr val="4CA535"/>
                </a:solidFill>
                <a:latin typeface="微软雅黑" panose="020B0503020204020204" charset="-122"/>
                <a:ea typeface="微软雅黑" panose="020B0503020204020204" charset="-122"/>
                <a:cs typeface="微软雅黑" panose="020B0503020204020204" charset="-122"/>
              </a:rPr>
              <a:t>xtime</a:t>
            </a:r>
            <a:r>
              <a:rPr kumimoji="1" lang="zh-CN" altLang="en-US" sz="3000" b="1" dirty="0">
                <a:solidFill>
                  <a:srgbClr val="4CA535"/>
                </a:solidFill>
                <a:latin typeface="微软雅黑" panose="020B0503020204020204" charset="-122"/>
                <a:ea typeface="微软雅黑" panose="020B0503020204020204" charset="-122"/>
                <a:cs typeface="微软雅黑" panose="020B0503020204020204" charset="-122"/>
              </a:rPr>
              <a:t>：</a:t>
            </a:r>
            <a:endParaRPr kumimoji="1" lang="zh-CN" altLang="en-US" sz="3000" b="1" dirty="0">
              <a:solidFill>
                <a:srgbClr val="4CA535"/>
              </a:solidFill>
              <a:latin typeface="微软雅黑" panose="020B0503020204020204" charset="-122"/>
              <a:ea typeface="微软雅黑" panose="020B0503020204020204" charset="-122"/>
              <a:cs typeface="微软雅黑" panose="020B0503020204020204" charset="-122"/>
            </a:endParaRPr>
          </a:p>
        </p:txBody>
      </p:sp>
      <p:sp>
        <p:nvSpPr>
          <p:cNvPr id="8" name="文本框 7"/>
          <p:cNvSpPr txBox="1"/>
          <p:nvPr/>
        </p:nvSpPr>
        <p:spPr>
          <a:xfrm>
            <a:off x="510540" y="1283970"/>
            <a:ext cx="5471795" cy="4154170"/>
          </a:xfrm>
          <a:prstGeom prst="rect">
            <a:avLst/>
          </a:prstGeom>
          <a:noFill/>
        </p:spPr>
        <p:txBody>
          <a:bodyPr wrap="square" rtlCol="0">
            <a:spAutoFit/>
          </a:bodyPr>
          <a:p>
            <a:pPr fontAlgn="auto">
              <a:lnSpc>
                <a:spcPct val="120000"/>
              </a:lnSpc>
            </a:pPr>
            <a:r>
              <a:rPr kumimoji="1" lang="en-US" altLang="zh-CN" b="1" dirty="0">
                <a:solidFill>
                  <a:srgbClr val="4CA535"/>
                </a:solidFill>
                <a:latin typeface="微软雅黑" panose="020B0503020204020204" charset="-122"/>
                <a:ea typeface="微软雅黑" panose="020B0503020204020204" charset="-122"/>
                <a:cs typeface="微软雅黑" panose="020B0503020204020204" charset="-122"/>
              </a:rPr>
              <a:t>	</a:t>
            </a:r>
            <a:r>
              <a:rPr kumimoji="1" lang="zh-CN" sz="2000" dirty="0">
                <a:latin typeface="微软雅黑" panose="020B0503020204020204" charset="-122"/>
                <a:ea typeface="微软雅黑" panose="020B0503020204020204" charset="-122"/>
                <a:cs typeface="微软雅黑" panose="020B0503020204020204" charset="-122"/>
                <a:sym typeface="+mn-ea"/>
              </a:rPr>
              <a:t>记录了</a:t>
            </a:r>
            <a:r>
              <a:rPr kumimoji="1" lang="zh-CN" sz="2000" b="1" dirty="0">
                <a:latin typeface="微软雅黑" panose="020B0503020204020204" charset="-122"/>
                <a:ea typeface="微软雅黑" panose="020B0503020204020204" charset="-122"/>
                <a:cs typeface="微软雅黑" panose="020B0503020204020204" charset="-122"/>
                <a:sym typeface="+mn-ea"/>
              </a:rPr>
              <a:t>自</a:t>
            </a:r>
            <a:r>
              <a:rPr kumimoji="1" lang="en-US" altLang="zh-CN" sz="2000" b="1" dirty="0">
                <a:latin typeface="微软雅黑" panose="020B0503020204020204" charset="-122"/>
                <a:ea typeface="微软雅黑" panose="020B0503020204020204" charset="-122"/>
                <a:cs typeface="微软雅黑" panose="020B0503020204020204" charset="-122"/>
                <a:sym typeface="+mn-ea"/>
              </a:rPr>
              <a:t>L</a:t>
            </a:r>
            <a:r>
              <a:rPr kumimoji="1" lang="zh-CN" sz="2000" b="1" dirty="0">
                <a:latin typeface="微软雅黑" panose="020B0503020204020204" charset="-122"/>
                <a:ea typeface="微软雅黑" panose="020B0503020204020204" charset="-122"/>
                <a:cs typeface="微软雅黑" panose="020B0503020204020204" charset="-122"/>
                <a:sym typeface="+mn-ea"/>
              </a:rPr>
              <a:t>inux </a:t>
            </a:r>
            <a:r>
              <a:rPr kumimoji="1" lang="en-US" altLang="zh-CN" sz="2000" b="1" dirty="0">
                <a:latin typeface="微软雅黑" panose="020B0503020204020204" charset="-122"/>
                <a:ea typeface="微软雅黑" panose="020B0503020204020204" charset="-122"/>
                <a:cs typeface="微软雅黑" panose="020B0503020204020204" charset="-122"/>
                <a:sym typeface="+mn-ea"/>
              </a:rPr>
              <a:t>E</a:t>
            </a:r>
            <a:r>
              <a:rPr kumimoji="1" lang="zh-CN" sz="2000" b="1" dirty="0">
                <a:latin typeface="微软雅黑" panose="020B0503020204020204" charset="-122"/>
                <a:ea typeface="微软雅黑" panose="020B0503020204020204" charset="-122"/>
                <a:cs typeface="微软雅黑" panose="020B0503020204020204" charset="-122"/>
                <a:sym typeface="+mn-ea"/>
              </a:rPr>
              <a:t>poch以来所经过的秒数</a:t>
            </a:r>
            <a:r>
              <a:rPr kumimoji="1" lang="zh-CN" sz="2000" dirty="0">
                <a:latin typeface="微软雅黑" panose="020B0503020204020204" charset="-122"/>
                <a:ea typeface="微软雅黑" panose="020B0503020204020204" charset="-122"/>
                <a:cs typeface="微软雅黑" panose="020B0503020204020204" charset="-122"/>
                <a:sym typeface="+mn-ea"/>
              </a:rPr>
              <a:t>，</a:t>
            </a:r>
            <a:r>
              <a:rPr kumimoji="1" lang="zh-CN" sz="2000" dirty="0">
                <a:latin typeface="微软雅黑" panose="020B0503020204020204" charset="-122"/>
                <a:ea typeface="微软雅黑" panose="020B0503020204020204" charset="-122"/>
                <a:cs typeface="微软雅黑" panose="020B0503020204020204" charset="-122"/>
              </a:rPr>
              <a:t>以便内核生成时间戳记录文件的创建时间、修改时间、上次访问时间等，或者供用户进程通过系统调用来使用。</a:t>
            </a:r>
            <a:endParaRPr kumimoji="1" lang="zh-CN" sz="2000" dirty="0">
              <a:latin typeface="微软雅黑" panose="020B0503020204020204" charset="-122"/>
              <a:ea typeface="微软雅黑" panose="020B0503020204020204" charset="-122"/>
              <a:cs typeface="微软雅黑" panose="020B0503020204020204" charset="-122"/>
            </a:endParaRPr>
          </a:p>
          <a:p>
            <a:pPr fontAlgn="auto">
              <a:lnSpc>
                <a:spcPct val="120000"/>
              </a:lnSpc>
            </a:pPr>
            <a:r>
              <a:rPr kumimoji="1" lang="en-US" altLang="zh-CN" sz="2000" dirty="0">
                <a:latin typeface="微软雅黑" panose="020B0503020204020204" charset="-122"/>
                <a:ea typeface="微软雅黑" panose="020B0503020204020204" charset="-122"/>
                <a:cs typeface="微软雅黑" panose="020B0503020204020204" charset="-122"/>
              </a:rPr>
              <a:t>	</a:t>
            </a:r>
            <a:r>
              <a:rPr kumimoji="1" lang="zh-CN" altLang="en-US" sz="2000" dirty="0">
                <a:latin typeface="微软雅黑" panose="020B0503020204020204" charset="-122"/>
                <a:ea typeface="微软雅黑" panose="020B0503020204020204" charset="-122"/>
                <a:cs typeface="微软雅黑" panose="020B0503020204020204" charset="-122"/>
              </a:rPr>
              <a:t>因为</a:t>
            </a:r>
            <a:r>
              <a:rPr kumimoji="1" lang="en-US" altLang="zh-CN" sz="2000" dirty="0">
                <a:latin typeface="微软雅黑" panose="020B0503020204020204" charset="-122"/>
                <a:ea typeface="微软雅黑" panose="020B0503020204020204" charset="-122"/>
                <a:cs typeface="微软雅黑" panose="020B0503020204020204" charset="-122"/>
              </a:rPr>
              <a:t>xtime</a:t>
            </a:r>
            <a:r>
              <a:rPr kumimoji="1" lang="zh-CN" altLang="en-US" sz="2000" dirty="0">
                <a:latin typeface="微软雅黑" panose="020B0503020204020204" charset="-122"/>
                <a:ea typeface="微软雅黑" panose="020B0503020204020204" charset="-122"/>
                <a:cs typeface="微软雅黑" panose="020B0503020204020204" charset="-122"/>
              </a:rPr>
              <a:t>是以秒为单位，接近我们平时生活中是用的时间格式，所以也被称为</a:t>
            </a:r>
            <a:r>
              <a:rPr kumimoji="1" lang="zh-CN" altLang="en-US" sz="2000" b="1" dirty="0">
                <a:latin typeface="微软雅黑" panose="020B0503020204020204" charset="-122"/>
                <a:ea typeface="微软雅黑" panose="020B0503020204020204" charset="-122"/>
                <a:cs typeface="微软雅黑" panose="020B0503020204020204" charset="-122"/>
              </a:rPr>
              <a:t>墙上时间</a:t>
            </a:r>
            <a:r>
              <a:rPr kumimoji="1" lang="zh-CN" altLang="en-US" sz="2000" dirty="0">
                <a:latin typeface="微软雅黑" panose="020B0503020204020204" charset="-122"/>
                <a:ea typeface="微软雅黑" panose="020B0503020204020204" charset="-122"/>
                <a:cs typeface="微软雅黑" panose="020B0503020204020204" charset="-122"/>
              </a:rPr>
              <a:t>、</a:t>
            </a:r>
            <a:r>
              <a:rPr kumimoji="1" lang="zh-CN" altLang="en-US" sz="2000" b="1" dirty="0">
                <a:latin typeface="微软雅黑" panose="020B0503020204020204" charset="-122"/>
                <a:ea typeface="微软雅黑" panose="020B0503020204020204" charset="-122"/>
                <a:cs typeface="微软雅黑" panose="020B0503020204020204" charset="-122"/>
              </a:rPr>
              <a:t>日历时间</a:t>
            </a:r>
            <a:r>
              <a:rPr kumimoji="1" lang="zh-CN" altLang="en-US" sz="2000" dirty="0">
                <a:latin typeface="微软雅黑" panose="020B0503020204020204" charset="-122"/>
                <a:ea typeface="微软雅黑" panose="020B0503020204020204" charset="-122"/>
                <a:cs typeface="微软雅黑" panose="020B0503020204020204" charset="-122"/>
              </a:rPr>
              <a:t>。</a:t>
            </a:r>
            <a:endParaRPr kumimoji="1" lang="zh-CN" sz="2000" dirty="0">
              <a:latin typeface="微软雅黑" panose="020B0503020204020204" charset="-122"/>
              <a:ea typeface="微软雅黑" panose="020B0503020204020204" charset="-122"/>
              <a:cs typeface="微软雅黑" panose="020B0503020204020204" charset="-122"/>
            </a:endParaRPr>
          </a:p>
          <a:p>
            <a:pPr fontAlgn="auto">
              <a:lnSpc>
                <a:spcPct val="120000"/>
              </a:lnSpc>
            </a:pPr>
            <a:r>
              <a:rPr kumimoji="1" lang="en-US" altLang="zh-CN" sz="2000" dirty="0">
                <a:latin typeface="微软雅黑" panose="020B0503020204020204" charset="-122"/>
                <a:ea typeface="微软雅黑" panose="020B0503020204020204" charset="-122"/>
                <a:cs typeface="微软雅黑" panose="020B0503020204020204" charset="-122"/>
              </a:rPr>
              <a:t>	xtime</a:t>
            </a:r>
            <a:r>
              <a:rPr kumimoji="1" lang="zh-CN" altLang="en-US" sz="2000" dirty="0">
                <a:latin typeface="微软雅黑" panose="020B0503020204020204" charset="-122"/>
                <a:ea typeface="微软雅黑" panose="020B0503020204020204" charset="-122"/>
                <a:cs typeface="微软雅黑" panose="020B0503020204020204" charset="-122"/>
              </a:rPr>
              <a:t>是一个</a:t>
            </a:r>
            <a:r>
              <a:rPr kumimoji="1" lang="en-US" altLang="zh-CN" sz="2000" b="1" dirty="0">
                <a:latin typeface="微软雅黑" panose="020B0503020204020204" charset="-122"/>
                <a:ea typeface="微软雅黑" panose="020B0503020204020204" charset="-122"/>
                <a:cs typeface="微软雅黑" panose="020B0503020204020204" charset="-122"/>
              </a:rPr>
              <a:t>struct timespec</a:t>
            </a:r>
            <a:r>
              <a:rPr kumimoji="1" lang="en-US" altLang="zh-CN" sz="2000" dirty="0">
                <a:latin typeface="微软雅黑" panose="020B0503020204020204" charset="-122"/>
                <a:ea typeface="微软雅黑" panose="020B0503020204020204" charset="-122"/>
                <a:cs typeface="微软雅黑" panose="020B0503020204020204" charset="-122"/>
              </a:rPr>
              <a:t>类型的变量</a:t>
            </a:r>
            <a:r>
              <a:rPr kumimoji="1" lang="zh-CN" altLang="en-US" sz="2000" dirty="0">
                <a:latin typeface="微软雅黑" panose="020B0503020204020204" charset="-122"/>
                <a:ea typeface="微软雅黑" panose="020B0503020204020204" charset="-122"/>
                <a:cs typeface="微软雅黑" panose="020B0503020204020204" charset="-122"/>
              </a:rPr>
              <a:t>，成员变量tv_sec用来记录距标准时间1970/01/01/00:00:00的秒数，成员变量tv_nsec用来记录不足一秒的纳秒值。</a:t>
            </a:r>
            <a:endParaRPr kumimoji="1" lang="zh-CN" altLang="en-US" sz="2000" dirty="0">
              <a:latin typeface="微软雅黑" panose="020B0503020204020204" charset="-122"/>
              <a:ea typeface="微软雅黑" panose="020B0503020204020204" charset="-122"/>
              <a:cs typeface="微软雅黑" panose="020B0503020204020204" charset="-122"/>
            </a:endParaRPr>
          </a:p>
        </p:txBody>
      </p:sp>
      <p:pic>
        <p:nvPicPr>
          <p:cNvPr id="11" name="图片 10"/>
          <p:cNvPicPr>
            <a:picLocks noChangeAspect="1"/>
          </p:cNvPicPr>
          <p:nvPr/>
        </p:nvPicPr>
        <p:blipFill>
          <a:blip r:embed="rId1"/>
          <a:stretch>
            <a:fillRect/>
          </a:stretch>
        </p:blipFill>
        <p:spPr>
          <a:xfrm>
            <a:off x="510540" y="5438140"/>
            <a:ext cx="5471160" cy="911860"/>
          </a:xfrm>
          <a:prstGeom prst="rect">
            <a:avLst/>
          </a:prstGeom>
        </p:spPr>
      </p:pic>
      <p:sp>
        <p:nvSpPr>
          <p:cNvPr id="12" name="文本框 11"/>
          <p:cNvSpPr txBox="1"/>
          <p:nvPr/>
        </p:nvSpPr>
        <p:spPr>
          <a:xfrm>
            <a:off x="6179820" y="1157605"/>
            <a:ext cx="5471795" cy="3784600"/>
          </a:xfrm>
          <a:prstGeom prst="rect">
            <a:avLst/>
          </a:prstGeom>
          <a:noFill/>
        </p:spPr>
        <p:txBody>
          <a:bodyPr wrap="square" rtlCol="0">
            <a:spAutoFit/>
          </a:bodyPr>
          <a:p>
            <a:pPr fontAlgn="auto">
              <a:lnSpc>
                <a:spcPct val="150000"/>
              </a:lnSpc>
            </a:pPr>
            <a:r>
              <a:rPr kumimoji="1" lang="en-US" sz="2000" dirty="0">
                <a:latin typeface="微软雅黑" panose="020B0503020204020204" charset="-122"/>
                <a:ea typeface="微软雅黑" panose="020B0503020204020204" charset="-122"/>
                <a:cs typeface="微软雅黑" panose="020B0503020204020204" charset="-122"/>
              </a:rPr>
              <a:t>xtime</a:t>
            </a:r>
            <a:r>
              <a:rPr kumimoji="1" lang="zh-CN" altLang="en-US" sz="2000" dirty="0">
                <a:latin typeface="微软雅黑" panose="020B0503020204020204" charset="-122"/>
                <a:ea typeface="微软雅黑" panose="020B0503020204020204" charset="-122"/>
                <a:cs typeface="微软雅黑" panose="020B0503020204020204" charset="-122"/>
              </a:rPr>
              <a:t>维护流程：</a:t>
            </a:r>
            <a:endParaRPr kumimoji="1" sz="2000" dirty="0">
              <a:latin typeface="微软雅黑" panose="020B0503020204020204" charset="-122"/>
              <a:ea typeface="微软雅黑" panose="020B0503020204020204" charset="-122"/>
              <a:cs typeface="微软雅黑" panose="020B0503020204020204" charset="-122"/>
            </a:endParaRPr>
          </a:p>
          <a:p>
            <a:pPr marL="342900" lvl="0" indent="-342900" fontAlgn="auto">
              <a:lnSpc>
                <a:spcPct val="150000"/>
              </a:lnSpc>
              <a:buFont typeface="Arial" panose="020B0604020202020204" pitchFamily="34" charset="0"/>
              <a:buChar char="•"/>
            </a:pPr>
            <a:r>
              <a:rPr kumimoji="1" sz="2000" dirty="0">
                <a:latin typeface="微软雅黑" panose="020B0503020204020204" charset="-122"/>
                <a:ea typeface="微软雅黑" panose="020B0503020204020204" charset="-122"/>
                <a:cs typeface="微软雅黑" panose="020B0503020204020204" charset="-122"/>
              </a:rPr>
              <a:t>在系统初始化时，通过</a:t>
            </a:r>
            <a:r>
              <a:rPr kumimoji="1" lang="en-US" sz="2000" dirty="0">
                <a:latin typeface="微软雅黑" panose="020B0503020204020204" charset="-122"/>
                <a:ea typeface="微软雅黑" panose="020B0503020204020204" charset="-122"/>
                <a:cs typeface="微软雅黑" panose="020B0503020204020204" charset="-122"/>
              </a:rPr>
              <a:t>RTC</a:t>
            </a:r>
            <a:r>
              <a:rPr kumimoji="1" sz="2000" dirty="0">
                <a:latin typeface="微软雅黑" panose="020B0503020204020204" charset="-122"/>
                <a:ea typeface="微软雅黑" panose="020B0503020204020204" charset="-122"/>
                <a:cs typeface="微软雅黑" panose="020B0503020204020204" charset="-122"/>
              </a:rPr>
              <a:t>得到当前时间</a:t>
            </a:r>
            <a:endParaRPr kumimoji="1" sz="2000" dirty="0">
              <a:latin typeface="微软雅黑" panose="020B0503020204020204" charset="-122"/>
              <a:ea typeface="微软雅黑" panose="020B0503020204020204" charset="-122"/>
              <a:cs typeface="微软雅黑" panose="020B0503020204020204" charset="-122"/>
            </a:endParaRPr>
          </a:p>
          <a:p>
            <a:pPr marL="342900" lvl="0" indent="-342900" fontAlgn="auto">
              <a:lnSpc>
                <a:spcPct val="150000"/>
              </a:lnSpc>
              <a:buFont typeface="Arial" panose="020B0604020202020204" pitchFamily="34" charset="0"/>
              <a:buChar char="•"/>
            </a:pPr>
            <a:r>
              <a:rPr kumimoji="1" sz="2000" dirty="0">
                <a:latin typeface="微软雅黑" panose="020B0503020204020204" charset="-122"/>
                <a:ea typeface="微软雅黑" panose="020B0503020204020204" charset="-122"/>
                <a:cs typeface="微软雅黑" panose="020B0503020204020204" charset="-122"/>
              </a:rPr>
              <a:t>将当前时间写入xtime中</a:t>
            </a:r>
            <a:endParaRPr kumimoji="1" sz="2000" dirty="0">
              <a:latin typeface="微软雅黑" panose="020B0503020204020204" charset="-122"/>
              <a:ea typeface="微软雅黑" panose="020B0503020204020204" charset="-122"/>
              <a:cs typeface="微软雅黑" panose="020B0503020204020204" charset="-122"/>
            </a:endParaRPr>
          </a:p>
          <a:p>
            <a:pPr marL="342900" lvl="0" indent="-342900" fontAlgn="auto">
              <a:lnSpc>
                <a:spcPct val="150000"/>
              </a:lnSpc>
              <a:buFont typeface="Arial" panose="020B0604020202020204" pitchFamily="34" charset="0"/>
              <a:buChar char="•"/>
            </a:pPr>
            <a:r>
              <a:rPr kumimoji="1" sz="2000" dirty="0">
                <a:latin typeface="微软雅黑" panose="020B0503020204020204" charset="-122"/>
                <a:ea typeface="微软雅黑" panose="020B0503020204020204" charset="-122"/>
                <a:cs typeface="微软雅黑" panose="020B0503020204020204" charset="-122"/>
              </a:rPr>
              <a:t>此</a:t>
            </a:r>
            <a:r>
              <a:rPr kumimoji="1" lang="zh-CN" sz="2000" dirty="0">
                <a:latin typeface="微软雅黑" panose="020B0503020204020204" charset="-122"/>
                <a:ea typeface="微软雅黑" panose="020B0503020204020204" charset="-122"/>
                <a:cs typeface="微软雅黑" panose="020B0503020204020204" charset="-122"/>
              </a:rPr>
              <a:t>时系统</a:t>
            </a:r>
            <a:r>
              <a:rPr kumimoji="1" sz="2000" dirty="0">
                <a:latin typeface="微软雅黑" panose="020B0503020204020204" charset="-122"/>
                <a:ea typeface="微软雅黑" panose="020B0503020204020204" charset="-122"/>
                <a:cs typeface="微软雅黑" panose="020B0503020204020204" charset="-122"/>
              </a:rPr>
              <a:t>每经过</a:t>
            </a:r>
            <a:r>
              <a:rPr kumimoji="1" lang="zh-CN" sz="2000" dirty="0">
                <a:latin typeface="微软雅黑" panose="020B0503020204020204" charset="-122"/>
                <a:ea typeface="微软雅黑" panose="020B0503020204020204" charset="-122"/>
                <a:cs typeface="微软雅黑" panose="020B0503020204020204" charset="-122"/>
              </a:rPr>
              <a:t>一个节拍</a:t>
            </a:r>
            <a:r>
              <a:rPr kumimoji="1" sz="2000" dirty="0">
                <a:latin typeface="微软雅黑" panose="020B0503020204020204" charset="-122"/>
                <a:ea typeface="微软雅黑" panose="020B0503020204020204" charset="-122"/>
                <a:cs typeface="微软雅黑" panose="020B0503020204020204" charset="-122"/>
              </a:rPr>
              <a:t>将jiffies加1</a:t>
            </a:r>
            <a:endParaRPr kumimoji="1" sz="2000" dirty="0">
              <a:latin typeface="微软雅黑" panose="020B0503020204020204" charset="-122"/>
              <a:ea typeface="微软雅黑" panose="020B0503020204020204" charset="-122"/>
              <a:cs typeface="微软雅黑" panose="020B0503020204020204" charset="-122"/>
            </a:endParaRPr>
          </a:p>
          <a:p>
            <a:pPr marL="342900" lvl="0" indent="-342900" fontAlgn="auto">
              <a:lnSpc>
                <a:spcPct val="150000"/>
              </a:lnSpc>
              <a:buFont typeface="Arial" panose="020B0604020202020204" pitchFamily="34" charset="0"/>
              <a:buChar char="•"/>
            </a:pPr>
            <a:r>
              <a:rPr kumimoji="1" sz="2000" dirty="0">
                <a:latin typeface="微软雅黑" panose="020B0503020204020204" charset="-122"/>
                <a:ea typeface="微软雅黑" panose="020B0503020204020204" charset="-122"/>
                <a:cs typeface="微软雅黑" panose="020B0503020204020204" charset="-122"/>
              </a:rPr>
              <a:t>当jiffies增加时调用update_wall_time</a:t>
            </a:r>
            <a:r>
              <a:rPr kumimoji="1" lang="zh-CN" sz="2000" dirty="0">
                <a:latin typeface="微软雅黑" panose="020B0503020204020204" charset="-122"/>
                <a:ea typeface="微软雅黑" panose="020B0503020204020204" charset="-122"/>
                <a:cs typeface="微软雅黑" panose="020B0503020204020204" charset="-122"/>
              </a:rPr>
              <a:t>函数</a:t>
            </a:r>
            <a:r>
              <a:rPr kumimoji="1" sz="2000" dirty="0">
                <a:latin typeface="微软雅黑" panose="020B0503020204020204" charset="-122"/>
                <a:ea typeface="微软雅黑" panose="020B0503020204020204" charset="-122"/>
                <a:cs typeface="微软雅黑" panose="020B0503020204020204" charset="-122"/>
              </a:rPr>
              <a:t>更新xtime 即 </a:t>
            </a:r>
            <a:r>
              <a:rPr kumimoji="1" sz="2000" b="1" dirty="0">
                <a:latin typeface="微软雅黑" panose="020B0503020204020204" charset="-122"/>
                <a:ea typeface="微软雅黑" panose="020B0503020204020204" charset="-122"/>
                <a:cs typeface="微软雅黑" panose="020B0503020204020204" charset="-122"/>
              </a:rPr>
              <a:t>xtime+tick_nsec</a:t>
            </a:r>
            <a:r>
              <a:rPr kumimoji="1" lang="zh-CN" sz="2000" b="1" dirty="0">
                <a:latin typeface="微软雅黑" panose="020B0503020204020204" charset="-122"/>
                <a:ea typeface="微软雅黑" panose="020B0503020204020204" charset="-122"/>
                <a:cs typeface="微软雅黑" panose="020B0503020204020204" charset="-122"/>
              </a:rPr>
              <a:t>（</a:t>
            </a:r>
            <a:r>
              <a:rPr kumimoji="1" sz="2000" dirty="0">
                <a:latin typeface="微软雅黑" panose="020B0503020204020204" charset="-122"/>
                <a:ea typeface="微软雅黑" panose="020B0503020204020204" charset="-122"/>
                <a:cs typeface="微软雅黑" panose="020B0503020204020204" charset="-122"/>
                <a:sym typeface="+mn-ea"/>
              </a:rPr>
              <a:t>tick_nsec保存当前HZ换算的ns值</a:t>
            </a:r>
            <a:r>
              <a:rPr kumimoji="1" lang="zh-CN" sz="2000" dirty="0">
                <a:latin typeface="微软雅黑" panose="020B0503020204020204" charset="-122"/>
                <a:ea typeface="微软雅黑" panose="020B0503020204020204" charset="-122"/>
                <a:cs typeface="微软雅黑" panose="020B0503020204020204" charset="-122"/>
                <a:sym typeface="+mn-ea"/>
              </a:rPr>
              <a:t>，</a:t>
            </a:r>
            <a:r>
              <a:rPr kumimoji="1" sz="2000" dirty="0">
                <a:latin typeface="微软雅黑" panose="020B0503020204020204" charset="-122"/>
                <a:ea typeface="微软雅黑" panose="020B0503020204020204" charset="-122"/>
                <a:cs typeface="微软雅黑" panose="020B0503020204020204" charset="-122"/>
                <a:sym typeface="+mn-ea"/>
              </a:rPr>
              <a:t>作为时间最小单位</a:t>
            </a:r>
            <a:r>
              <a:rPr kumimoji="1" lang="zh-CN" sz="2000" b="1" dirty="0">
                <a:latin typeface="微软雅黑" panose="020B0503020204020204" charset="-122"/>
                <a:ea typeface="微软雅黑" panose="020B0503020204020204" charset="-122"/>
                <a:cs typeface="微软雅黑" panose="020B0503020204020204" charset="-122"/>
              </a:rPr>
              <a:t>）</a:t>
            </a:r>
            <a:endParaRPr kumimoji="1" sz="2000" dirty="0">
              <a:latin typeface="微软雅黑" panose="020B0503020204020204" charset="-122"/>
              <a:ea typeface="微软雅黑" panose="020B0503020204020204" charset="-122"/>
              <a:cs typeface="微软雅黑" panose="020B0503020204020204" charset="-122"/>
            </a:endParaRPr>
          </a:p>
          <a:p>
            <a:pPr marL="342900" lvl="0" indent="-342900" fontAlgn="auto">
              <a:lnSpc>
                <a:spcPct val="150000"/>
              </a:lnSpc>
              <a:buFont typeface="Arial" panose="020B0604020202020204" pitchFamily="34" charset="0"/>
              <a:buChar char="•"/>
            </a:pPr>
            <a:r>
              <a:rPr kumimoji="1" sz="2000" dirty="0">
                <a:latin typeface="微软雅黑" panose="020B0503020204020204" charset="-122"/>
                <a:ea typeface="微软雅黑" panose="020B0503020204020204" charset="-122"/>
                <a:cs typeface="微软雅黑" panose="020B0503020204020204" charset="-122"/>
              </a:rPr>
              <a:t>当系统</a:t>
            </a:r>
            <a:r>
              <a:rPr kumimoji="1" lang="zh-CN" sz="2000" dirty="0">
                <a:latin typeface="微软雅黑" panose="020B0503020204020204" charset="-122"/>
                <a:ea typeface="微软雅黑" panose="020B0503020204020204" charset="-122"/>
                <a:cs typeface="微软雅黑" panose="020B0503020204020204" charset="-122"/>
              </a:rPr>
              <a:t>关机</a:t>
            </a:r>
            <a:r>
              <a:rPr kumimoji="1" sz="2000" dirty="0">
                <a:latin typeface="微软雅黑" panose="020B0503020204020204" charset="-122"/>
                <a:ea typeface="微软雅黑" panose="020B0503020204020204" charset="-122"/>
                <a:cs typeface="微软雅黑" panose="020B0503020204020204" charset="-122"/>
              </a:rPr>
              <a:t>时将系统时间写入RTC</a:t>
            </a:r>
            <a:endParaRPr kumimoji="1" lang="zh-CN" altLang="en-US" sz="20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076325" y="0"/>
            <a:ext cx="6464300" cy="553085"/>
          </a:xfrm>
          <a:prstGeom prst="rect">
            <a:avLst/>
          </a:prstGeom>
          <a:noFill/>
        </p:spPr>
        <p:txBody>
          <a:bodyPr wrap="square" rtlCol="0">
            <a:spAutoFit/>
          </a:bodyPr>
          <a:lstStyle/>
          <a:p>
            <a:r>
              <a:rPr kumimoji="1" lang="en-US" altLang="zh-CN" sz="3000" b="1" dirty="0">
                <a:solidFill>
                  <a:srgbClr val="4CA535"/>
                </a:solidFill>
                <a:latin typeface="微软雅黑" panose="020B0503020204020204" charset="-122"/>
                <a:ea typeface="微软雅黑" panose="020B0503020204020204" charset="-122"/>
                <a:cs typeface="微软雅黑" panose="020B0503020204020204" charset="-122"/>
              </a:rPr>
              <a:t>NTP</a:t>
            </a:r>
            <a:r>
              <a:rPr kumimoji="1" lang="zh-CN" altLang="en-US" sz="3000" b="1" dirty="0">
                <a:solidFill>
                  <a:srgbClr val="4CA535"/>
                </a:solidFill>
                <a:latin typeface="微软雅黑" panose="020B0503020204020204" charset="-122"/>
                <a:ea typeface="微软雅黑" panose="020B0503020204020204" charset="-122"/>
                <a:cs typeface="微软雅黑" panose="020B0503020204020204" charset="-122"/>
              </a:rPr>
              <a:t>协议</a:t>
            </a:r>
            <a:endParaRPr kumimoji="1" lang="zh-CN" altLang="en-US" sz="3000" b="1" dirty="0">
              <a:solidFill>
                <a:srgbClr val="4CA535"/>
              </a:solidFill>
              <a:latin typeface="微软雅黑" panose="020B0503020204020204" charset="-122"/>
              <a:ea typeface="微软雅黑" panose="020B0503020204020204" charset="-122"/>
              <a:cs typeface="微软雅黑" panose="020B0503020204020204" charset="-122"/>
            </a:endParaRPr>
          </a:p>
        </p:txBody>
      </p:sp>
      <p:sp>
        <p:nvSpPr>
          <p:cNvPr id="2" name="文本框 1"/>
          <p:cNvSpPr txBox="1"/>
          <p:nvPr/>
        </p:nvSpPr>
        <p:spPr>
          <a:xfrm>
            <a:off x="510540" y="763905"/>
            <a:ext cx="4896485" cy="553085"/>
          </a:xfrm>
          <a:prstGeom prst="rect">
            <a:avLst/>
          </a:prstGeom>
          <a:noFill/>
        </p:spPr>
        <p:txBody>
          <a:bodyPr wrap="square" rtlCol="0">
            <a:spAutoFit/>
          </a:bodyPr>
          <a:p>
            <a:r>
              <a:rPr kumimoji="1" lang="en-US" altLang="zh-CN" sz="3000" b="1" dirty="0">
                <a:solidFill>
                  <a:srgbClr val="4CA535"/>
                </a:solidFill>
                <a:latin typeface="微软雅黑" panose="020B0503020204020204" charset="-122"/>
                <a:ea typeface="微软雅黑" panose="020B0503020204020204" charset="-122"/>
                <a:cs typeface="微软雅黑" panose="020B0503020204020204" charset="-122"/>
              </a:rPr>
              <a:t> NTP</a:t>
            </a:r>
            <a:r>
              <a:rPr kumimoji="1" lang="zh-CN" altLang="en-US" sz="3000" b="1" dirty="0">
                <a:solidFill>
                  <a:srgbClr val="4CA535"/>
                </a:solidFill>
                <a:latin typeface="微软雅黑" panose="020B0503020204020204" charset="-122"/>
                <a:ea typeface="微软雅黑" panose="020B0503020204020204" charset="-122"/>
                <a:cs typeface="微软雅黑" panose="020B0503020204020204" charset="-122"/>
              </a:rPr>
              <a:t>协议：</a:t>
            </a:r>
            <a:endParaRPr kumimoji="1" lang="zh-CN" altLang="en-US" sz="3000" b="1" dirty="0">
              <a:solidFill>
                <a:srgbClr val="4CA535"/>
              </a:solidFill>
              <a:latin typeface="微软雅黑" panose="020B0503020204020204" charset="-122"/>
              <a:ea typeface="微软雅黑" panose="020B0503020204020204" charset="-122"/>
              <a:cs typeface="微软雅黑" panose="020B0503020204020204" charset="-122"/>
            </a:endParaRPr>
          </a:p>
        </p:txBody>
      </p:sp>
      <p:sp>
        <p:nvSpPr>
          <p:cNvPr id="3" name="文本框 2"/>
          <p:cNvSpPr txBox="1"/>
          <p:nvPr/>
        </p:nvSpPr>
        <p:spPr>
          <a:xfrm>
            <a:off x="510540" y="1527175"/>
            <a:ext cx="5849620" cy="423545"/>
          </a:xfrm>
          <a:prstGeom prst="rect">
            <a:avLst/>
          </a:prstGeom>
          <a:noFill/>
        </p:spPr>
        <p:txBody>
          <a:bodyPr wrap="square" rtlCol="0">
            <a:spAutoFit/>
          </a:bodyPr>
          <a:p>
            <a:pPr fontAlgn="auto">
              <a:lnSpc>
                <a:spcPct val="120000"/>
              </a:lnSpc>
            </a:pPr>
            <a:r>
              <a:rPr kumimoji="1" lang="en-US" altLang="zh-CN" b="1" dirty="0">
                <a:solidFill>
                  <a:srgbClr val="4CA535"/>
                </a:solidFill>
                <a:latin typeface="微软雅黑" panose="020B0503020204020204" charset="-122"/>
                <a:ea typeface="微软雅黑" panose="020B0503020204020204" charset="-122"/>
                <a:cs typeface="微软雅黑" panose="020B0503020204020204" charset="-122"/>
              </a:rPr>
              <a:t>	</a:t>
            </a:r>
            <a:endParaRPr kumimoji="1" lang="zh-CN" sz="2000" dirty="0">
              <a:latin typeface="微软雅黑" panose="020B0503020204020204" charset="-122"/>
              <a:ea typeface="微软雅黑" panose="020B0503020204020204" charset="-122"/>
              <a:cs typeface="微软雅黑" panose="020B0503020204020204" charset="-122"/>
            </a:endParaRPr>
          </a:p>
        </p:txBody>
      </p:sp>
      <p:sp>
        <p:nvSpPr>
          <p:cNvPr id="6" name="文本框 5"/>
          <p:cNvSpPr txBox="1"/>
          <p:nvPr/>
        </p:nvSpPr>
        <p:spPr>
          <a:xfrm>
            <a:off x="510540" y="1316990"/>
            <a:ext cx="5558790" cy="3080385"/>
          </a:xfrm>
          <a:prstGeom prst="rect">
            <a:avLst/>
          </a:prstGeom>
          <a:noFill/>
        </p:spPr>
        <p:txBody>
          <a:bodyPr wrap="square" rtlCol="0">
            <a:spAutoFit/>
          </a:bodyPr>
          <a:p>
            <a:pPr algn="l" fontAlgn="auto">
              <a:lnSpc>
                <a:spcPct val="120000"/>
              </a:lnSpc>
            </a:pPr>
            <a:r>
              <a:rPr lang="en-US" altLang="zh-CN"/>
              <a:t>	</a:t>
            </a:r>
            <a:r>
              <a:rPr kumimoji="1" lang="zh-CN" dirty="0">
                <a:latin typeface="微软雅黑" panose="020B0503020204020204" charset="-122"/>
                <a:ea typeface="微软雅黑" panose="020B0503020204020204" charset="-122"/>
                <a:cs typeface="微软雅黑" panose="020B0503020204020204" charset="-122"/>
              </a:rPr>
              <a:t>全称为</a:t>
            </a:r>
            <a:r>
              <a:rPr kumimoji="1" lang="zh-CN" dirty="0">
                <a:latin typeface="微软雅黑" panose="020B0503020204020204" charset="-122"/>
                <a:ea typeface="微软雅黑" panose="020B0503020204020204" charset="-122"/>
                <a:cs typeface="微软雅黑" panose="020B0503020204020204" charset="-122"/>
                <a:sym typeface="+mn-ea"/>
              </a:rPr>
              <a:t>Network Time Protocol（网络时间协议）。NTP报文通过UDP传输，端口号是123。</a:t>
            </a:r>
            <a:r>
              <a:rPr kumimoji="1" lang="zh-CN" dirty="0">
                <a:latin typeface="微软雅黑" panose="020B0503020204020204" charset="-122"/>
                <a:ea typeface="微软雅黑" panose="020B0503020204020204" charset="-122"/>
                <a:cs typeface="微软雅黑" panose="020B0503020204020204" charset="-122"/>
              </a:rPr>
              <a:t>用于网络时间同步，使网络中的计算机时钟</a:t>
            </a:r>
            <a:r>
              <a:rPr kumimoji="1" lang="zh-CN" b="1" dirty="0">
                <a:latin typeface="微软雅黑" panose="020B0503020204020204" charset="-122"/>
                <a:ea typeface="微软雅黑" panose="020B0503020204020204" charset="-122"/>
                <a:cs typeface="微软雅黑" panose="020B0503020204020204" charset="-122"/>
              </a:rPr>
              <a:t>同步到UTC</a:t>
            </a:r>
            <a:r>
              <a:rPr kumimoji="1" lang="zh-CN" dirty="0">
                <a:latin typeface="微软雅黑" panose="020B0503020204020204" charset="-122"/>
                <a:ea typeface="微软雅黑" panose="020B0503020204020204" charset="-122"/>
                <a:cs typeface="微软雅黑" panose="020B0503020204020204" charset="-122"/>
              </a:rPr>
              <a:t>，再配合各个时区的偏移调整就能实现精准同步对时功能。</a:t>
            </a:r>
            <a:endParaRPr kumimoji="1" lang="zh-CN" dirty="0">
              <a:latin typeface="微软雅黑" panose="020B0503020204020204" charset="-122"/>
              <a:ea typeface="微软雅黑" panose="020B0503020204020204" charset="-122"/>
              <a:cs typeface="微软雅黑" panose="020B0503020204020204" charset="-122"/>
            </a:endParaRPr>
          </a:p>
          <a:p>
            <a:pPr algn="l" fontAlgn="auto">
              <a:lnSpc>
                <a:spcPct val="120000"/>
              </a:lnSpc>
            </a:pPr>
            <a:r>
              <a:rPr kumimoji="1" lang="zh-CN" dirty="0">
                <a:latin typeface="微软雅黑" panose="020B0503020204020204" charset="-122"/>
                <a:ea typeface="微软雅黑" panose="020B0503020204020204" charset="-122"/>
                <a:cs typeface="微软雅黑" panose="020B0503020204020204" charset="-122"/>
              </a:rPr>
              <a:t>NTP交互过程：</a:t>
            </a:r>
            <a:endParaRPr kumimoji="1" lang="zh-CN" dirty="0">
              <a:latin typeface="微软雅黑" panose="020B0503020204020204" charset="-122"/>
              <a:ea typeface="微软雅黑" panose="020B0503020204020204" charset="-122"/>
              <a:cs typeface="微软雅黑" panose="020B0503020204020204" charset="-122"/>
            </a:endParaRPr>
          </a:p>
          <a:p>
            <a:pPr algn="l" fontAlgn="auto">
              <a:lnSpc>
                <a:spcPct val="120000"/>
              </a:lnSpc>
            </a:pPr>
            <a:r>
              <a:rPr kumimoji="1" lang="zh-CN" dirty="0">
                <a:latin typeface="微软雅黑" panose="020B0503020204020204" charset="-122"/>
                <a:ea typeface="微软雅黑" panose="020B0503020204020204" charset="-122"/>
                <a:cs typeface="微软雅黑" panose="020B0503020204020204" charset="-122"/>
              </a:rPr>
              <a:t>	当客户端要同步服务器的时间时，会构造一个NTP协议包发送到NTP</a:t>
            </a:r>
            <a:r>
              <a:rPr kumimoji="1" lang="zh-CN" dirty="0">
                <a:latin typeface="微软雅黑" panose="020B0503020204020204" charset="-122"/>
                <a:ea typeface="微软雅黑" panose="020B0503020204020204" charset="-122"/>
                <a:cs typeface="微软雅黑" panose="020B0503020204020204" charset="-122"/>
                <a:sym typeface="+mn-ea"/>
              </a:rPr>
              <a:t>服务器</a:t>
            </a:r>
            <a:r>
              <a:rPr kumimoji="1" lang="zh-CN" dirty="0">
                <a:latin typeface="微软雅黑" panose="020B0503020204020204" charset="-122"/>
                <a:ea typeface="微软雅黑" panose="020B0503020204020204" charset="-122"/>
                <a:cs typeface="微软雅黑" panose="020B0503020204020204" charset="-122"/>
              </a:rPr>
              <a:t>，客户端会记下此时发送的时间t0，经过一段网络延时传输后，服务器在t1时刻收到数据包，</a:t>
            </a:r>
            <a:endParaRPr kumimoji="1" lang="zh-CN" altLang="zh-CN" dirty="0">
              <a:latin typeface="微软雅黑" panose="020B0503020204020204" charset="-122"/>
              <a:ea typeface="微软雅黑" panose="020B0503020204020204" charset="-122"/>
              <a:cs typeface="微软雅黑" panose="020B0503020204020204" charset="-122"/>
            </a:endParaRPr>
          </a:p>
        </p:txBody>
      </p:sp>
      <p:pic>
        <p:nvPicPr>
          <p:cNvPr id="7" name="图片 6"/>
          <p:cNvPicPr>
            <a:picLocks noChangeAspect="1"/>
          </p:cNvPicPr>
          <p:nvPr/>
        </p:nvPicPr>
        <p:blipFill>
          <a:blip r:embed="rId1"/>
          <a:stretch>
            <a:fillRect/>
          </a:stretch>
        </p:blipFill>
        <p:spPr>
          <a:xfrm>
            <a:off x="892810" y="4360545"/>
            <a:ext cx="4598035" cy="2066290"/>
          </a:xfrm>
          <a:prstGeom prst="rect">
            <a:avLst/>
          </a:prstGeom>
        </p:spPr>
      </p:pic>
      <mc:AlternateContent xmlns:mc="http://schemas.openxmlformats.org/markup-compatibility/2006">
        <mc:Choice xmlns:a14="http://schemas.microsoft.com/office/drawing/2010/main" Requires="a14">
          <p:sp>
            <p:nvSpPr>
              <p:cNvPr id="10" name="文本框 9"/>
              <p:cNvSpPr txBox="1"/>
              <p:nvPr/>
            </p:nvSpPr>
            <p:spPr>
              <a:xfrm>
                <a:off x="6203315" y="1316990"/>
                <a:ext cx="5558790" cy="4352925"/>
              </a:xfrm>
              <a:prstGeom prst="rect">
                <a:avLst/>
              </a:prstGeom>
              <a:noFill/>
            </p:spPr>
            <p:txBody>
              <a:bodyPr wrap="square" rtlCol="0">
                <a:spAutoFit/>
              </a:bodyPr>
              <a:p>
                <a:pPr algn="l" fontAlgn="auto">
                  <a:lnSpc>
                    <a:spcPct val="120000"/>
                  </a:lnSpc>
                </a:pPr>
                <a:r>
                  <a:rPr kumimoji="1" lang="zh-CN" dirty="0">
                    <a:latin typeface="微软雅黑" panose="020B0503020204020204" charset="-122"/>
                    <a:ea typeface="微软雅黑" panose="020B0503020204020204" charset="-122"/>
                    <a:cs typeface="微软雅黑" panose="020B0503020204020204" charset="-122"/>
                    <a:sym typeface="+mn-ea"/>
                  </a:rPr>
                  <a:t>经过一段时间处理后在t2时刻向客户端返回数据包，再经过一段网络延时传输后客户端在t3时刻收到NTP服务器数据包。</a:t>
                </a:r>
                <a:endParaRPr kumimoji="1" lang="zh-CN" dirty="0">
                  <a:latin typeface="微软雅黑" panose="020B0503020204020204" charset="-122"/>
                  <a:ea typeface="微软雅黑" panose="020B0503020204020204" charset="-122"/>
                  <a:cs typeface="微软雅黑" panose="020B0503020204020204" charset="-122"/>
                </a:endParaRPr>
              </a:p>
              <a:p>
                <a:pPr algn="l" fontAlgn="auto">
                  <a:lnSpc>
                    <a:spcPct val="120000"/>
                  </a:lnSpc>
                </a:pPr>
                <a:r>
                  <a:rPr kumimoji="1" lang="en-US" altLang="zh-CN" dirty="0">
                    <a:latin typeface="微软雅黑" panose="020B0503020204020204" charset="-122"/>
                    <a:ea typeface="微软雅黑" panose="020B0503020204020204" charset="-122"/>
                    <a:cs typeface="微软雅黑" panose="020B0503020204020204" charset="-122"/>
                  </a:rPr>
                  <a:t>	</a:t>
                </a:r>
                <a:r>
                  <a:rPr kumimoji="1" lang="zh-CN" dirty="0">
                    <a:latin typeface="微软雅黑" panose="020B0503020204020204" charset="-122"/>
                    <a:ea typeface="微软雅黑" panose="020B0503020204020204" charset="-122"/>
                    <a:cs typeface="微软雅黑" panose="020B0503020204020204" charset="-122"/>
                  </a:rPr>
                  <a:t>将网络的往返延迟定义为</a:t>
                </a:r>
                <a14:m>
                  <m:oMath xmlns:m="http://schemas.openxmlformats.org/officeDocument/2006/math">
                    <m:r>
                      <m:rPr>
                        <m:sty m:val="p"/>
                      </m:rPr>
                      <a:rPr kumimoji="1" lang="zh-CN" dirty="0">
                        <a:latin typeface="微软雅黑" panose="020B0503020204020204" charset="-122"/>
                        <a:ea typeface="微软雅黑" panose="020B0503020204020204" charset="-122"/>
                        <a:cs typeface="微软雅黑" panose="020B0503020204020204" charset="-122"/>
                      </a:rPr>
                      <m:t>δ</m:t>
                    </m:r>
                  </m:oMath>
                </a14:m>
                <a:r>
                  <a:rPr kumimoji="1" lang="zh-CN" dirty="0">
                    <a:latin typeface="微软雅黑" panose="020B0503020204020204" charset="-122"/>
                    <a:ea typeface="微软雅黑" panose="020B0503020204020204" charset="-122"/>
                    <a:cs typeface="微软雅黑" panose="020B0503020204020204" charset="-122"/>
                  </a:rPr>
                  <a:t>，</a:t>
                </a:r>
                <a:r>
                  <a:rPr kumimoji="1" lang="zh-CN" dirty="0">
                    <a:latin typeface="微软雅黑" panose="020B0503020204020204" charset="-122"/>
                    <a:ea typeface="微软雅黑" panose="020B0503020204020204" charset="-122"/>
                    <a:cs typeface="微软雅黑" panose="020B0503020204020204" charset="-122"/>
                    <a:sym typeface="+mn-ea"/>
                  </a:rPr>
                  <a:t>客户端与服务端的时间系统的偏移定义为</a:t>
                </a:r>
                <a14:m>
                  <m:oMath xmlns:m="http://schemas.openxmlformats.org/officeDocument/2006/math">
                    <m:r>
                      <m:rPr>
                        <m:sty m:val="p"/>
                      </m:rPr>
                      <a:rPr kumimoji="1" lang="zh-CN" dirty="0">
                        <a:latin typeface="微软雅黑" panose="020B0503020204020204" charset="-122"/>
                        <a:ea typeface="微软雅黑" panose="020B0503020204020204" charset="-122"/>
                        <a:cs typeface="微软雅黑" panose="020B0503020204020204" charset="-122"/>
                        <a:sym typeface="+mn-ea"/>
                      </a:rPr>
                      <m:t>θ</m:t>
                    </m:r>
                  </m:oMath>
                </a14:m>
                <a:r>
                  <a:rPr kumimoji="1" lang="zh-CN" dirty="0">
                    <a:latin typeface="微软雅黑" panose="020B0503020204020204" charset="-122"/>
                    <a:ea typeface="微软雅黑" panose="020B0503020204020204" charset="-122"/>
                    <a:cs typeface="微软雅黑" panose="020B0503020204020204" charset="-122"/>
                    <a:sym typeface="+mn-ea"/>
                  </a:rPr>
                  <a:t>，</a:t>
                </a:r>
                <a:r>
                  <a:rPr kumimoji="1" lang="zh-CN" dirty="0">
                    <a:latin typeface="微软雅黑" panose="020B0503020204020204" charset="-122"/>
                    <a:ea typeface="微软雅黑" panose="020B0503020204020204" charset="-122"/>
                    <a:cs typeface="微软雅黑" panose="020B0503020204020204" charset="-122"/>
                  </a:rPr>
                  <a:t>则：</a:t>
                </a:r>
                <a:endParaRPr kumimoji="1" lang="zh-CN" dirty="0">
                  <a:latin typeface="微软雅黑" panose="020B0503020204020204" charset="-122"/>
                  <a:ea typeface="微软雅黑" panose="020B0503020204020204" charset="-122"/>
                  <a:cs typeface="微软雅黑" panose="020B0503020204020204" charset="-122"/>
                </a:endParaRPr>
              </a:p>
              <a:p>
                <a:pPr algn="l" fontAlgn="auto">
                  <a:lnSpc>
                    <a:spcPct val="120000"/>
                  </a:lnSpc>
                </a:pPr>
                <a:endParaRPr kumimoji="1" lang="zh-CN" dirty="0">
                  <a:latin typeface="微软雅黑" panose="020B0503020204020204" charset="-122"/>
                  <a:ea typeface="微软雅黑" panose="020B0503020204020204" charset="-122"/>
                  <a:cs typeface="微软雅黑" panose="020B0503020204020204" charset="-122"/>
                </a:endParaRPr>
              </a:p>
              <a:p>
                <a:pPr algn="l" fontAlgn="auto">
                  <a:lnSpc>
                    <a:spcPct val="130000"/>
                  </a:lnSpc>
                </a:pPr>
                <a14:m>
                  <m:oMathPara xmlns:m="http://schemas.openxmlformats.org/officeDocument/2006/math">
                    <m:oMathParaPr>
                      <m:jc m:val="centerGroup"/>
                    </m:oMathParaPr>
                    <m:oMath xmlns:m="http://schemas.openxmlformats.org/officeDocument/2006/math">
                      <m:r>
                        <a:rPr kumimoji="1" lang="en-US" altLang="zh-CN" i="1" dirty="0">
                          <a:latin typeface="DejaVu Math TeX Gyre" panose="02000503000000000000" charset="0"/>
                          <a:ea typeface="微软雅黑" panose="020B0503020204020204" charset="-122"/>
                          <a:cs typeface="DejaVu Math TeX Gyre" panose="02000503000000000000" charset="0"/>
                        </a:rPr>
                        <m:t>𝛿</m:t>
                      </m:r>
                      <m:r>
                        <a:rPr kumimoji="1" lang="en-US" altLang="zh-CN" i="1" dirty="0">
                          <a:latin typeface="DejaVu Math TeX Gyre" panose="02000503000000000000" charset="0"/>
                          <a:ea typeface="微软雅黑" panose="020B0503020204020204" charset="-122"/>
                          <a:cs typeface="DejaVu Math TeX Gyre" panose="02000503000000000000" charset="0"/>
                        </a:rPr>
                        <m:t> = </m:t>
                      </m:r>
                      <m:d>
                        <m:dPr>
                          <m:ctrlPr>
                            <a:rPr kumimoji="1" lang="en-US" altLang="zh-CN" i="1" dirty="0">
                              <a:latin typeface="DejaVu Math TeX Gyre" panose="02000503000000000000" charset="0"/>
                              <a:ea typeface="微软雅黑" panose="020B0503020204020204" charset="-122"/>
                              <a:cs typeface="DejaVu Math TeX Gyre" panose="02000503000000000000" charset="0"/>
                            </a:rPr>
                          </m:ctrlPr>
                        </m:dPr>
                        <m:e>
                          <m:sSub>
                            <m:sSubPr>
                              <m:ctrlPr>
                                <a:rPr kumimoji="1" lang="en-US" altLang="zh-CN" i="1" dirty="0">
                                  <a:latin typeface="DejaVu Math TeX Gyre" panose="02000503000000000000" charset="0"/>
                                  <a:ea typeface="微软雅黑" panose="020B0503020204020204" charset="-122"/>
                                  <a:cs typeface="DejaVu Math TeX Gyre" panose="02000503000000000000" charset="0"/>
                                </a:rPr>
                              </m:ctrlPr>
                            </m:sSubPr>
                            <m:e>
                              <m:r>
                                <a:rPr kumimoji="1" lang="en-US" altLang="zh-CN" i="1" dirty="0">
                                  <a:latin typeface="DejaVu Math TeX Gyre" panose="02000503000000000000" charset="0"/>
                                  <a:ea typeface="微软雅黑" panose="020B0503020204020204" charset="-122"/>
                                  <a:cs typeface="DejaVu Math TeX Gyre" panose="02000503000000000000" charset="0"/>
                                </a:rPr>
                                <m:t>𝑡</m:t>
                              </m:r>
                            </m:e>
                            <m:sub>
                              <m:r>
                                <a:rPr kumimoji="1" lang="en-US" altLang="zh-CN" i="1" dirty="0">
                                  <a:latin typeface="DejaVu Math TeX Gyre" panose="02000503000000000000" charset="0"/>
                                  <a:ea typeface="微软雅黑" panose="020B0503020204020204" charset="-122"/>
                                  <a:cs typeface="DejaVu Math TeX Gyre" panose="02000503000000000000" charset="0"/>
                                </a:rPr>
                                <m:t>3</m:t>
                              </m:r>
                            </m:sub>
                          </m:sSub>
                          <m:r>
                            <a:rPr kumimoji="1" lang="en-US" altLang="zh-CN" i="1" dirty="0">
                              <a:latin typeface="DejaVu Math TeX Gyre" panose="02000503000000000000" charset="0"/>
                              <a:ea typeface="微软雅黑" panose="020B0503020204020204" charset="-122"/>
                              <a:cs typeface="DejaVu Math TeX Gyre" panose="02000503000000000000" charset="0"/>
                            </a:rPr>
                            <m:t>−</m:t>
                          </m:r>
                          <m:sSub>
                            <m:sSubPr>
                              <m:ctrlPr>
                                <a:rPr kumimoji="1" lang="en-US" altLang="zh-CN" i="1" dirty="0">
                                  <a:latin typeface="DejaVu Math TeX Gyre" panose="02000503000000000000" charset="0"/>
                                  <a:ea typeface="微软雅黑" panose="020B0503020204020204" charset="-122"/>
                                  <a:cs typeface="DejaVu Math TeX Gyre" panose="02000503000000000000" charset="0"/>
                                </a:rPr>
                              </m:ctrlPr>
                            </m:sSubPr>
                            <m:e>
                              <m:r>
                                <a:rPr kumimoji="1" lang="en-US" altLang="zh-CN" i="1" dirty="0">
                                  <a:latin typeface="DejaVu Math TeX Gyre" panose="02000503000000000000" charset="0"/>
                                  <a:ea typeface="微软雅黑" panose="020B0503020204020204" charset="-122"/>
                                  <a:cs typeface="DejaVu Math TeX Gyre" panose="02000503000000000000" charset="0"/>
                                </a:rPr>
                                <m:t>𝑡</m:t>
                              </m:r>
                            </m:e>
                            <m:sub>
                              <m:r>
                                <a:rPr kumimoji="1" lang="en-US" altLang="zh-CN" i="1" dirty="0">
                                  <a:latin typeface="DejaVu Math TeX Gyre" panose="02000503000000000000" charset="0"/>
                                  <a:ea typeface="微软雅黑" panose="020B0503020204020204" charset="-122"/>
                                  <a:cs typeface="DejaVu Math TeX Gyre" panose="02000503000000000000" charset="0"/>
                                </a:rPr>
                                <m:t>2</m:t>
                              </m:r>
                            </m:sub>
                          </m:sSub>
                        </m:e>
                      </m:d>
                      <m:r>
                        <a:rPr kumimoji="1" lang="en-US" altLang="zh-CN" i="1" dirty="0">
                          <a:latin typeface="DejaVu Math TeX Gyre" panose="02000503000000000000" charset="0"/>
                          <a:ea typeface="微软雅黑" panose="020B0503020204020204" charset="-122"/>
                          <a:cs typeface="DejaVu Math TeX Gyre" panose="02000503000000000000" charset="0"/>
                        </a:rPr>
                        <m:t>+</m:t>
                      </m:r>
                      <m:d>
                        <m:dPr>
                          <m:ctrlPr>
                            <a:rPr kumimoji="1" lang="en-US" altLang="zh-CN" i="1" dirty="0">
                              <a:latin typeface="DejaVu Math TeX Gyre" panose="02000503000000000000" charset="0"/>
                              <a:ea typeface="微软雅黑" panose="020B0503020204020204" charset="-122"/>
                              <a:cs typeface="DejaVu Math TeX Gyre" panose="02000503000000000000" charset="0"/>
                            </a:rPr>
                          </m:ctrlPr>
                        </m:dPr>
                        <m:e>
                          <m:sSub>
                            <m:sSubPr>
                              <m:ctrlPr>
                                <a:rPr kumimoji="1" lang="en-US" altLang="zh-CN" i="1" dirty="0">
                                  <a:latin typeface="DejaVu Math TeX Gyre" panose="02000503000000000000" charset="0"/>
                                  <a:ea typeface="微软雅黑" panose="020B0503020204020204" charset="-122"/>
                                  <a:cs typeface="DejaVu Math TeX Gyre" panose="02000503000000000000" charset="0"/>
                                </a:rPr>
                              </m:ctrlPr>
                            </m:sSubPr>
                            <m:e>
                              <m:r>
                                <a:rPr kumimoji="1" lang="en-US" altLang="zh-CN" i="1" dirty="0">
                                  <a:latin typeface="DejaVu Math TeX Gyre" panose="02000503000000000000" charset="0"/>
                                  <a:ea typeface="微软雅黑" panose="020B0503020204020204" charset="-122"/>
                                  <a:cs typeface="DejaVu Math TeX Gyre" panose="02000503000000000000" charset="0"/>
                                </a:rPr>
                                <m:t>𝑡</m:t>
                              </m:r>
                            </m:e>
                            <m:sub>
                              <m:r>
                                <a:rPr kumimoji="1" lang="en-US" altLang="zh-CN" i="1" dirty="0">
                                  <a:latin typeface="DejaVu Math TeX Gyre" panose="02000503000000000000" charset="0"/>
                                  <a:ea typeface="微软雅黑" panose="020B0503020204020204" charset="-122"/>
                                  <a:cs typeface="DejaVu Math TeX Gyre" panose="02000503000000000000" charset="0"/>
                                </a:rPr>
                                <m:t>1</m:t>
                              </m:r>
                            </m:sub>
                          </m:sSub>
                          <m:r>
                            <a:rPr kumimoji="1" lang="en-US" altLang="zh-CN" i="1" dirty="0">
                              <a:latin typeface="DejaVu Math TeX Gyre" panose="02000503000000000000" charset="0"/>
                              <a:ea typeface="微软雅黑" panose="020B0503020204020204" charset="-122"/>
                              <a:cs typeface="DejaVu Math TeX Gyre" panose="02000503000000000000" charset="0"/>
                            </a:rPr>
                            <m:t>−</m:t>
                          </m:r>
                          <m:sSub>
                            <m:sSubPr>
                              <m:ctrlPr>
                                <a:rPr kumimoji="1" lang="en-US" altLang="zh-CN" i="1" dirty="0">
                                  <a:latin typeface="DejaVu Math TeX Gyre" panose="02000503000000000000" charset="0"/>
                                  <a:ea typeface="微软雅黑" panose="020B0503020204020204" charset="-122"/>
                                  <a:cs typeface="DejaVu Math TeX Gyre" panose="02000503000000000000" charset="0"/>
                                </a:rPr>
                              </m:ctrlPr>
                            </m:sSubPr>
                            <m:e>
                              <m:r>
                                <a:rPr kumimoji="1" lang="en-US" altLang="zh-CN" i="1" dirty="0">
                                  <a:latin typeface="DejaVu Math TeX Gyre" panose="02000503000000000000" charset="0"/>
                                  <a:ea typeface="微软雅黑" panose="020B0503020204020204" charset="-122"/>
                                  <a:cs typeface="DejaVu Math TeX Gyre" panose="02000503000000000000" charset="0"/>
                                </a:rPr>
                                <m:t>𝑡</m:t>
                              </m:r>
                            </m:e>
                            <m:sub>
                              <m:r>
                                <a:rPr kumimoji="1" lang="en-US" altLang="zh-CN" i="1" dirty="0">
                                  <a:latin typeface="DejaVu Math TeX Gyre" panose="02000503000000000000" charset="0"/>
                                  <a:ea typeface="微软雅黑" panose="020B0503020204020204" charset="-122"/>
                                  <a:cs typeface="DejaVu Math TeX Gyre" panose="02000503000000000000" charset="0"/>
                                </a:rPr>
                                <m:t>0</m:t>
                              </m:r>
                            </m:sub>
                          </m:sSub>
                        </m:e>
                      </m:d>
                    </m:oMath>
                  </m:oMathPara>
                </a14:m>
                <a:endParaRPr kumimoji="1" lang="en-US" altLang="zh-CN" i="1" dirty="0">
                  <a:latin typeface="DejaVu Math TeX Gyre" panose="02000503000000000000" charset="0"/>
                  <a:ea typeface="微软雅黑" panose="020B0503020204020204" charset="-122"/>
                  <a:cs typeface="DejaVu Math TeX Gyre" panose="02000503000000000000" charset="0"/>
                </a:endParaRPr>
              </a:p>
              <a:p>
                <a:pPr algn="l" fontAlgn="auto">
                  <a:lnSpc>
                    <a:spcPct val="130000"/>
                  </a:lnSpc>
                </a:pPr>
                <a14:m>
                  <m:oMathPara xmlns:m="http://schemas.openxmlformats.org/officeDocument/2006/math">
                    <m:oMathParaPr>
                      <m:jc m:val="centerGroup"/>
                    </m:oMathParaPr>
                    <m:oMath xmlns:m="http://schemas.openxmlformats.org/officeDocument/2006/math">
                      <m:r>
                        <a:rPr kumimoji="1" lang="en-US" altLang="zh-CN" i="1" dirty="0">
                          <a:latin typeface="DejaVu Math TeX Gyre" panose="02000503000000000000" charset="0"/>
                          <a:ea typeface="微软雅黑" panose="020B0503020204020204" charset="-122"/>
                          <a:cs typeface="DejaVu Math TeX Gyre" panose="02000503000000000000" charset="0"/>
                        </a:rPr>
                        <m:t>𝜃</m:t>
                      </m:r>
                      <m:r>
                        <a:rPr kumimoji="1" lang="en-US" altLang="zh-CN" i="1" dirty="0">
                          <a:latin typeface="DejaVu Math TeX Gyre" panose="02000503000000000000" charset="0"/>
                          <a:ea typeface="微软雅黑" panose="020B0503020204020204" charset="-122"/>
                          <a:cs typeface="DejaVu Math TeX Gyre" panose="02000503000000000000" charset="0"/>
                        </a:rPr>
                        <m:t>=</m:t>
                      </m:r>
                      <m:sSub>
                        <m:sSubPr>
                          <m:ctrlPr>
                            <a:rPr kumimoji="1" lang="en-US" altLang="zh-CN" i="1" dirty="0">
                              <a:latin typeface="DejaVu Math TeX Gyre" panose="02000503000000000000" charset="0"/>
                              <a:ea typeface="微软雅黑" panose="020B0503020204020204" charset="-122"/>
                              <a:cs typeface="DejaVu Math TeX Gyre" panose="02000503000000000000" charset="0"/>
                            </a:rPr>
                          </m:ctrlPr>
                        </m:sSubPr>
                        <m:e>
                          <m:r>
                            <a:rPr kumimoji="1" lang="en-US" altLang="zh-CN" i="1" dirty="0">
                              <a:latin typeface="DejaVu Math TeX Gyre" panose="02000503000000000000" charset="0"/>
                              <a:ea typeface="微软雅黑" panose="020B0503020204020204" charset="-122"/>
                              <a:cs typeface="DejaVu Math TeX Gyre" panose="02000503000000000000" charset="0"/>
                            </a:rPr>
                            <m:t>𝑡</m:t>
                          </m:r>
                        </m:e>
                        <m:sub>
                          <m:r>
                            <a:rPr kumimoji="1" lang="en-US" altLang="zh-CN" i="1" dirty="0">
                              <a:latin typeface="DejaVu Math TeX Gyre" panose="02000503000000000000" charset="0"/>
                              <a:ea typeface="微软雅黑" panose="020B0503020204020204" charset="-122"/>
                              <a:cs typeface="DejaVu Math TeX Gyre" panose="02000503000000000000" charset="0"/>
                            </a:rPr>
                            <m:t>3</m:t>
                          </m:r>
                        </m:sub>
                      </m:sSub>
                      <m:r>
                        <a:rPr kumimoji="1" lang="en-US" altLang="zh-CN" i="1" dirty="0">
                          <a:latin typeface="DejaVu Math TeX Gyre" panose="02000503000000000000" charset="0"/>
                          <a:ea typeface="微软雅黑" panose="020B0503020204020204" charset="-122"/>
                          <a:cs typeface="DejaVu Math TeX Gyre" panose="02000503000000000000" charset="0"/>
                        </a:rPr>
                        <m:t>+</m:t>
                      </m:r>
                      <m:r>
                        <a:rPr kumimoji="1" lang="en-US" altLang="zh-CN" i="1" dirty="0">
                          <a:latin typeface="DejaVu Math TeX Gyre" panose="02000503000000000000" charset="0"/>
                          <a:ea typeface="微软雅黑" panose="020B0503020204020204" charset="-122"/>
                          <a:cs typeface="DejaVu Math TeX Gyre" panose="02000503000000000000" charset="0"/>
                        </a:rPr>
                        <m:t>𝛿</m:t>
                      </m:r>
                      <m:r>
                        <a:rPr kumimoji="1" lang="en-US" altLang="zh-CN" i="1" dirty="0">
                          <a:latin typeface="DejaVu Math TeX Gyre" panose="02000503000000000000" charset="0"/>
                          <a:ea typeface="微软雅黑" panose="020B0503020204020204" charset="-122"/>
                          <a:cs typeface="DejaVu Math TeX Gyre" panose="02000503000000000000" charset="0"/>
                        </a:rPr>
                        <m:t>−</m:t>
                      </m:r>
                      <m:sSub>
                        <m:sSubPr>
                          <m:ctrlPr>
                            <a:rPr kumimoji="1" lang="en-US" altLang="zh-CN" i="1" dirty="0">
                              <a:latin typeface="DejaVu Math TeX Gyre" panose="02000503000000000000" charset="0"/>
                              <a:ea typeface="微软雅黑" panose="020B0503020204020204" charset="-122"/>
                              <a:cs typeface="DejaVu Math TeX Gyre" panose="02000503000000000000" charset="0"/>
                            </a:rPr>
                          </m:ctrlPr>
                        </m:sSubPr>
                        <m:e>
                          <m:r>
                            <a:rPr kumimoji="1" lang="en-US" altLang="zh-CN" i="1" dirty="0">
                              <a:latin typeface="DejaVu Math TeX Gyre" panose="02000503000000000000" charset="0"/>
                              <a:ea typeface="微软雅黑" panose="020B0503020204020204" charset="-122"/>
                              <a:cs typeface="DejaVu Math TeX Gyre" panose="02000503000000000000" charset="0"/>
                            </a:rPr>
                            <m:t>𝑡</m:t>
                          </m:r>
                        </m:e>
                        <m:sub>
                          <m:r>
                            <a:rPr kumimoji="1" lang="en-US" altLang="zh-CN" i="1" dirty="0">
                              <a:latin typeface="DejaVu Math TeX Gyre" panose="02000503000000000000" charset="0"/>
                              <a:ea typeface="微软雅黑" panose="020B0503020204020204" charset="-122"/>
                              <a:cs typeface="DejaVu Math TeX Gyre" panose="02000503000000000000" charset="0"/>
                            </a:rPr>
                            <m:t>4</m:t>
                          </m:r>
                        </m:sub>
                      </m:sSub>
                      <m:r>
                        <a:rPr kumimoji="1" lang="en-US" altLang="zh-CN" i="1" dirty="0">
                          <a:latin typeface="DejaVu Math TeX Gyre" panose="02000503000000000000" charset="0"/>
                          <a:ea typeface="微软雅黑" panose="020B0503020204020204" charset="-122"/>
                          <a:cs typeface="DejaVu Math TeX Gyre" panose="02000503000000000000" charset="0"/>
                        </a:rPr>
                        <m:t>=</m:t>
                      </m:r>
                      <m:f>
                        <m:fPr>
                          <m:ctrlPr>
                            <a:rPr kumimoji="1" lang="en-US" altLang="zh-CN" i="1" dirty="0">
                              <a:latin typeface="DejaVu Math TeX Gyre" panose="02000503000000000000" charset="0"/>
                              <a:ea typeface="微软雅黑" panose="020B0503020204020204" charset="-122"/>
                              <a:cs typeface="DejaVu Math TeX Gyre" panose="02000503000000000000" charset="0"/>
                            </a:rPr>
                          </m:ctrlPr>
                        </m:fPr>
                        <m:num>
                          <m:r>
                            <a:rPr kumimoji="1" lang="en-US" altLang="zh-CN" i="1" dirty="0">
                              <a:latin typeface="DejaVu Math TeX Gyre" panose="02000503000000000000" charset="0"/>
                              <a:ea typeface="微软雅黑" panose="020B0503020204020204" charset="-122"/>
                              <a:cs typeface="DejaVu Math TeX Gyre" panose="02000503000000000000" charset="0"/>
                            </a:rPr>
                            <m:t>(</m:t>
                          </m:r>
                          <m:sSub>
                            <m:sSubPr>
                              <m:ctrlPr>
                                <a:rPr kumimoji="1" lang="en-US" altLang="zh-CN" i="1" dirty="0">
                                  <a:latin typeface="DejaVu Math TeX Gyre" panose="02000503000000000000" charset="0"/>
                                  <a:ea typeface="微软雅黑" panose="020B0503020204020204" charset="-122"/>
                                  <a:cs typeface="DejaVu Math TeX Gyre" panose="02000503000000000000" charset="0"/>
                                </a:rPr>
                              </m:ctrlPr>
                            </m:sSubPr>
                            <m:e>
                              <m:r>
                                <a:rPr kumimoji="1" lang="en-US" altLang="zh-CN" i="1" dirty="0">
                                  <a:latin typeface="DejaVu Math TeX Gyre" panose="02000503000000000000" charset="0"/>
                                  <a:ea typeface="微软雅黑" panose="020B0503020204020204" charset="-122"/>
                                  <a:cs typeface="DejaVu Math TeX Gyre" panose="02000503000000000000" charset="0"/>
                                </a:rPr>
                                <m:t>𝑡</m:t>
                              </m:r>
                            </m:e>
                            <m:sub>
                              <m:r>
                                <a:rPr kumimoji="1" lang="en-US" altLang="zh-CN" i="1" dirty="0">
                                  <a:latin typeface="DejaVu Math TeX Gyre" panose="02000503000000000000" charset="0"/>
                                  <a:ea typeface="微软雅黑" panose="020B0503020204020204" charset="-122"/>
                                  <a:cs typeface="DejaVu Math TeX Gyre" panose="02000503000000000000" charset="0"/>
                                </a:rPr>
                                <m:t>1</m:t>
                              </m:r>
                            </m:sub>
                          </m:sSub>
                          <m:r>
                            <a:rPr kumimoji="1" lang="en-US" altLang="zh-CN" i="1" dirty="0">
                              <a:latin typeface="DejaVu Math TeX Gyre" panose="02000503000000000000" charset="0"/>
                              <a:ea typeface="微软雅黑" panose="020B0503020204020204" charset="-122"/>
                              <a:cs typeface="DejaVu Math TeX Gyre" panose="02000503000000000000" charset="0"/>
                            </a:rPr>
                            <m:t>−</m:t>
                          </m:r>
                          <m:sSub>
                            <m:sSubPr>
                              <m:ctrlPr>
                                <a:rPr kumimoji="1" lang="en-US" altLang="zh-CN" i="1" dirty="0">
                                  <a:latin typeface="DejaVu Math TeX Gyre" panose="02000503000000000000" charset="0"/>
                                  <a:ea typeface="微软雅黑" panose="020B0503020204020204" charset="-122"/>
                                  <a:cs typeface="DejaVu Math TeX Gyre" panose="02000503000000000000" charset="0"/>
                                </a:rPr>
                              </m:ctrlPr>
                            </m:sSubPr>
                            <m:e>
                              <m:r>
                                <a:rPr kumimoji="1" lang="en-US" altLang="zh-CN" i="1" dirty="0">
                                  <a:latin typeface="DejaVu Math TeX Gyre" panose="02000503000000000000" charset="0"/>
                                  <a:ea typeface="微软雅黑" panose="020B0503020204020204" charset="-122"/>
                                  <a:cs typeface="DejaVu Math TeX Gyre" panose="02000503000000000000" charset="0"/>
                                </a:rPr>
                                <m:t>𝑡</m:t>
                              </m:r>
                            </m:e>
                            <m:sub>
                              <m:r>
                                <a:rPr kumimoji="1" lang="en-US" altLang="zh-CN" i="1" dirty="0">
                                  <a:latin typeface="DejaVu Math TeX Gyre" panose="02000503000000000000" charset="0"/>
                                  <a:ea typeface="微软雅黑" panose="020B0503020204020204" charset="-122"/>
                                  <a:cs typeface="DejaVu Math TeX Gyre" panose="02000503000000000000" charset="0"/>
                                </a:rPr>
                                <m:t>0</m:t>
                              </m:r>
                            </m:sub>
                          </m:sSub>
                          <m:r>
                            <a:rPr kumimoji="1" lang="en-US" altLang="zh-CN" i="1" dirty="0">
                              <a:latin typeface="DejaVu Math TeX Gyre" panose="02000503000000000000" charset="0"/>
                              <a:ea typeface="微软雅黑" panose="020B0503020204020204" charset="-122"/>
                              <a:cs typeface="DejaVu Math TeX Gyre" panose="02000503000000000000" charset="0"/>
                            </a:rPr>
                            <m:t>)+</m:t>
                          </m:r>
                          <m:d>
                            <m:dPr>
                              <m:ctrlPr>
                                <a:rPr kumimoji="1" lang="en-US" altLang="zh-CN" i="1" dirty="0">
                                  <a:latin typeface="DejaVu Math TeX Gyre" panose="02000503000000000000" charset="0"/>
                                  <a:ea typeface="微软雅黑" panose="020B0503020204020204" charset="-122"/>
                                  <a:cs typeface="DejaVu Math TeX Gyre" panose="02000503000000000000" charset="0"/>
                                </a:rPr>
                              </m:ctrlPr>
                            </m:dPr>
                            <m:e>
                              <m:sSub>
                                <m:sSubPr>
                                  <m:ctrlPr>
                                    <a:rPr kumimoji="1" lang="en-US" altLang="zh-CN" i="1" dirty="0">
                                      <a:latin typeface="DejaVu Math TeX Gyre" panose="02000503000000000000" charset="0"/>
                                      <a:ea typeface="微软雅黑" panose="020B0503020204020204" charset="-122"/>
                                      <a:cs typeface="DejaVu Math TeX Gyre" panose="02000503000000000000" charset="0"/>
                                    </a:rPr>
                                  </m:ctrlPr>
                                </m:sSubPr>
                                <m:e>
                                  <m:r>
                                    <a:rPr kumimoji="1" lang="en-US" altLang="zh-CN" i="1" dirty="0">
                                      <a:latin typeface="DejaVu Math TeX Gyre" panose="02000503000000000000" charset="0"/>
                                      <a:ea typeface="微软雅黑" panose="020B0503020204020204" charset="-122"/>
                                      <a:cs typeface="DejaVu Math TeX Gyre" panose="02000503000000000000" charset="0"/>
                                    </a:rPr>
                                    <m:t>𝑡</m:t>
                                  </m:r>
                                </m:e>
                                <m:sub>
                                  <m:r>
                                    <a:rPr kumimoji="1" lang="en-US" altLang="zh-CN" i="1" dirty="0">
                                      <a:latin typeface="DejaVu Math TeX Gyre" panose="02000503000000000000" charset="0"/>
                                      <a:ea typeface="微软雅黑" panose="020B0503020204020204" charset="-122"/>
                                      <a:cs typeface="DejaVu Math TeX Gyre" panose="02000503000000000000" charset="0"/>
                                    </a:rPr>
                                    <m:t>2</m:t>
                                  </m:r>
                                </m:sub>
                              </m:sSub>
                              <m:r>
                                <a:rPr kumimoji="1" lang="en-US" altLang="zh-CN" i="1" dirty="0">
                                  <a:latin typeface="DejaVu Math TeX Gyre" panose="02000503000000000000" charset="0"/>
                                  <a:ea typeface="微软雅黑" panose="020B0503020204020204" charset="-122"/>
                                  <a:cs typeface="DejaVu Math TeX Gyre" panose="02000503000000000000" charset="0"/>
                                </a:rPr>
                                <m:t>−</m:t>
                              </m:r>
                              <m:sSub>
                                <m:sSubPr>
                                  <m:ctrlPr>
                                    <a:rPr kumimoji="1" lang="en-US" altLang="zh-CN" i="1" dirty="0">
                                      <a:latin typeface="DejaVu Math TeX Gyre" panose="02000503000000000000" charset="0"/>
                                      <a:ea typeface="微软雅黑" panose="020B0503020204020204" charset="-122"/>
                                      <a:cs typeface="DejaVu Math TeX Gyre" panose="02000503000000000000" charset="0"/>
                                    </a:rPr>
                                  </m:ctrlPr>
                                </m:sSubPr>
                                <m:e>
                                  <m:r>
                                    <a:rPr kumimoji="1" lang="en-US" altLang="zh-CN" i="1" dirty="0">
                                      <a:latin typeface="DejaVu Math TeX Gyre" panose="02000503000000000000" charset="0"/>
                                      <a:ea typeface="微软雅黑" panose="020B0503020204020204" charset="-122"/>
                                      <a:cs typeface="DejaVu Math TeX Gyre" panose="02000503000000000000" charset="0"/>
                                    </a:rPr>
                                    <m:t>𝑡</m:t>
                                  </m:r>
                                </m:e>
                                <m:sub>
                                  <m:r>
                                    <a:rPr kumimoji="1" lang="en-US" altLang="zh-CN" i="1" dirty="0">
                                      <a:latin typeface="DejaVu Math TeX Gyre" panose="02000503000000000000" charset="0"/>
                                      <a:ea typeface="微软雅黑" panose="020B0503020204020204" charset="-122"/>
                                      <a:cs typeface="DejaVu Math TeX Gyre" panose="02000503000000000000" charset="0"/>
                                    </a:rPr>
                                    <m:t>3</m:t>
                                  </m:r>
                                </m:sub>
                              </m:sSub>
                            </m:e>
                          </m:d>
                        </m:num>
                        <m:den>
                          <m:r>
                            <a:rPr kumimoji="1" lang="en-US" altLang="zh-CN" i="1" dirty="0">
                              <a:latin typeface="DejaVu Math TeX Gyre" panose="02000503000000000000" charset="0"/>
                              <a:ea typeface="微软雅黑" panose="020B0503020204020204" charset="-122"/>
                              <a:cs typeface="DejaVu Math TeX Gyre" panose="02000503000000000000" charset="0"/>
                            </a:rPr>
                            <m:t>2</m:t>
                          </m:r>
                        </m:den>
                      </m:f>
                    </m:oMath>
                  </m:oMathPara>
                </a14:m>
                <a:endParaRPr kumimoji="1" lang="en-US" altLang="zh-CN" i="1" dirty="0">
                  <a:latin typeface="DejaVu Math TeX Gyre" panose="02000503000000000000" charset="0"/>
                  <a:ea typeface="微软雅黑" panose="020B0503020204020204" charset="-122"/>
                  <a:cs typeface="DejaVu Math TeX Gyre" panose="02000503000000000000" charset="0"/>
                </a:endParaRPr>
              </a:p>
              <a:p>
                <a:pPr algn="l" fontAlgn="auto">
                  <a:lnSpc>
                    <a:spcPct val="130000"/>
                  </a:lnSpc>
                </a:pPr>
                <a:endParaRPr kumimoji="1" lang="en-US" altLang="zh-CN" i="1" dirty="0">
                  <a:latin typeface="DejaVu Math TeX Gyre" panose="02000503000000000000" charset="0"/>
                  <a:ea typeface="微软雅黑" panose="020B0503020204020204" charset="-122"/>
                  <a:cs typeface="DejaVu Math TeX Gyre" panose="02000503000000000000" charset="0"/>
                </a:endParaRPr>
              </a:p>
              <a:p>
                <a:pPr algn="l" fontAlgn="auto">
                  <a:lnSpc>
                    <a:spcPct val="130000"/>
                  </a:lnSpc>
                </a:pPr>
                <a:r>
                  <a:rPr kumimoji="1" lang="zh-CN" altLang="zh-CN" dirty="0">
                    <a:latin typeface="微软雅黑" panose="020B0503020204020204" charset="-122"/>
                    <a:ea typeface="微软雅黑" panose="020B0503020204020204" charset="-122"/>
                    <a:cs typeface="微软雅黑" panose="020B0503020204020204" charset="-122"/>
                  </a:rPr>
                  <a:t>NTP客户端根据计算得到Offset来调整自己的时钟，</a:t>
                </a:r>
                <a:r>
                  <a:rPr kumimoji="1" lang="zh-CN" altLang="en-US" dirty="0">
                    <a:latin typeface="微软雅黑" panose="020B0503020204020204" charset="-122"/>
                    <a:ea typeface="微软雅黑" panose="020B0503020204020204" charset="-122"/>
                    <a:cs typeface="微软雅黑" panose="020B0503020204020204" charset="-122"/>
                  </a:rPr>
                  <a:t>即可</a:t>
                </a:r>
                <a:r>
                  <a:rPr kumimoji="1" lang="zh-CN" altLang="zh-CN" dirty="0">
                    <a:latin typeface="微软雅黑" panose="020B0503020204020204" charset="-122"/>
                    <a:ea typeface="微软雅黑" panose="020B0503020204020204" charset="-122"/>
                    <a:cs typeface="微软雅黑" panose="020B0503020204020204" charset="-122"/>
                  </a:rPr>
                  <a:t>实现与NTP服务器的时钟同步。</a:t>
                </a:r>
                <a:endParaRPr kumimoji="1" lang="zh-CN" altLang="zh-CN" dirty="0">
                  <a:latin typeface="微软雅黑" panose="020B0503020204020204" charset="-122"/>
                  <a:ea typeface="微软雅黑" panose="020B0503020204020204" charset="-122"/>
                  <a:cs typeface="微软雅黑" panose="020B0503020204020204" charset="-122"/>
                </a:endParaRPr>
              </a:p>
            </p:txBody>
          </p:sp>
        </mc:Choice>
        <mc:Fallback>
          <p:sp>
            <p:nvSpPr>
              <p:cNvPr id="10" name="文本框 9"/>
              <p:cNvSpPr txBox="1">
                <a:spLocks noRot="1" noChangeAspect="1" noMove="1" noResize="1" noEditPoints="1" noAdjustHandles="1" noChangeArrowheads="1" noChangeShapeType="1" noTextEdit="1"/>
              </p:cNvSpPr>
              <p:nvPr/>
            </p:nvSpPr>
            <p:spPr>
              <a:xfrm>
                <a:off x="6203315" y="1316990"/>
                <a:ext cx="5558790" cy="4352925"/>
              </a:xfrm>
              <a:prstGeom prst="rect">
                <a:avLst/>
              </a:prstGeom>
              <a:blipFill rotWithShape="1">
                <a:blip r:embed="rId2"/>
                <a:stretch>
                  <a:fillRect b="-306"/>
                </a:stretch>
              </a:blipFill>
            </p:spPr>
            <p:txBody>
              <a:bodyPr/>
              <a:lstStyle/>
              <a:p>
                <a:r>
                  <a:rPr lang="zh-CN" altLang="en-US">
                    <a:noFill/>
                  </a:rPr>
                  <a:t> </a:t>
                </a:r>
              </a:p>
            </p:txBody>
          </p:sp>
        </mc:Fallback>
      </mc:AlternateContent>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076325" y="0"/>
            <a:ext cx="6464300" cy="553085"/>
          </a:xfrm>
          <a:prstGeom prst="rect">
            <a:avLst/>
          </a:prstGeom>
          <a:noFill/>
        </p:spPr>
        <p:txBody>
          <a:bodyPr wrap="square" rtlCol="0">
            <a:spAutoFit/>
          </a:bodyPr>
          <a:lstStyle/>
          <a:p>
            <a:r>
              <a:rPr kumimoji="1" lang="en-US" altLang="zh-CN" sz="3000" b="1" dirty="0">
                <a:solidFill>
                  <a:srgbClr val="4CA535"/>
                </a:solidFill>
                <a:latin typeface="微软雅黑" panose="020B0503020204020204" charset="-122"/>
                <a:ea typeface="微软雅黑" panose="020B0503020204020204" charset="-122"/>
                <a:cs typeface="微软雅黑" panose="020B0503020204020204" charset="-122"/>
                <a:sym typeface="+mn-ea"/>
              </a:rPr>
              <a:t>Linux</a:t>
            </a:r>
            <a:r>
              <a:rPr kumimoji="1" lang="zh-CN" altLang="en-US" sz="3000" b="1" dirty="0">
                <a:solidFill>
                  <a:srgbClr val="4CA535"/>
                </a:solidFill>
                <a:latin typeface="微软雅黑" panose="020B0503020204020204" charset="-122"/>
                <a:ea typeface="微软雅黑" panose="020B0503020204020204" charset="-122"/>
                <a:cs typeface="微软雅黑" panose="020B0503020204020204" charset="-122"/>
                <a:sym typeface="+mn-ea"/>
              </a:rPr>
              <a:t>系统中其余的时间</a:t>
            </a:r>
            <a:endParaRPr kumimoji="1" lang="en-US" altLang="zh-CN" sz="3000" b="1" dirty="0">
              <a:solidFill>
                <a:srgbClr val="4CA535"/>
              </a:solidFill>
              <a:latin typeface="微软雅黑" panose="020B0503020204020204" charset="-122"/>
              <a:ea typeface="微软雅黑" panose="020B0503020204020204" charset="-122"/>
              <a:cs typeface="微软雅黑" panose="020B0503020204020204" charset="-122"/>
            </a:endParaRPr>
          </a:p>
        </p:txBody>
      </p:sp>
      <p:sp>
        <p:nvSpPr>
          <p:cNvPr id="2" name="文本框 1"/>
          <p:cNvSpPr txBox="1"/>
          <p:nvPr/>
        </p:nvSpPr>
        <p:spPr>
          <a:xfrm>
            <a:off x="510540" y="702310"/>
            <a:ext cx="4896485" cy="553085"/>
          </a:xfrm>
          <a:prstGeom prst="rect">
            <a:avLst/>
          </a:prstGeom>
          <a:noFill/>
        </p:spPr>
        <p:txBody>
          <a:bodyPr wrap="square" rtlCol="0">
            <a:spAutoFit/>
          </a:bodyPr>
          <a:p>
            <a:r>
              <a:rPr kumimoji="1" lang="en-US" altLang="zh-CN" sz="3000" b="1" dirty="0">
                <a:solidFill>
                  <a:srgbClr val="4CA535"/>
                </a:solidFill>
                <a:latin typeface="微软雅黑" panose="020B0503020204020204" charset="-122"/>
                <a:ea typeface="微软雅黑" panose="020B0503020204020204" charset="-122"/>
                <a:cs typeface="微软雅黑" panose="020B0503020204020204" charset="-122"/>
              </a:rPr>
              <a:t> </a:t>
            </a:r>
            <a:r>
              <a:rPr kumimoji="1" sz="2800" b="1" dirty="0">
                <a:solidFill>
                  <a:srgbClr val="4CA535"/>
                </a:solidFill>
                <a:latin typeface="微软雅黑" panose="020B0503020204020204" charset="-122"/>
                <a:ea typeface="微软雅黑" panose="020B0503020204020204" charset="-122"/>
                <a:cs typeface="微软雅黑" panose="020B0503020204020204" charset="-122"/>
              </a:rPr>
              <a:t>monotonic time</a:t>
            </a:r>
            <a:r>
              <a:rPr kumimoji="1" lang="zh-CN" altLang="en-US" sz="2800" b="1" dirty="0">
                <a:solidFill>
                  <a:srgbClr val="4CA535"/>
                </a:solidFill>
                <a:latin typeface="微软雅黑" panose="020B0503020204020204" charset="-122"/>
                <a:ea typeface="微软雅黑" panose="020B0503020204020204" charset="-122"/>
                <a:cs typeface="微软雅黑" panose="020B0503020204020204" charset="-122"/>
              </a:rPr>
              <a:t>：</a:t>
            </a:r>
            <a:endParaRPr kumimoji="1" lang="zh-CN" altLang="en-US" sz="2800" b="1" dirty="0">
              <a:solidFill>
                <a:srgbClr val="4CA535"/>
              </a:solidFill>
              <a:latin typeface="微软雅黑" panose="020B0503020204020204" charset="-122"/>
              <a:ea typeface="微软雅黑" panose="020B0503020204020204" charset="-122"/>
              <a:cs typeface="微软雅黑" panose="020B0503020204020204" charset="-122"/>
            </a:endParaRPr>
          </a:p>
        </p:txBody>
      </p:sp>
      <p:sp>
        <p:nvSpPr>
          <p:cNvPr id="3" name="文本框 2"/>
          <p:cNvSpPr txBox="1"/>
          <p:nvPr/>
        </p:nvSpPr>
        <p:spPr>
          <a:xfrm>
            <a:off x="510540" y="1255395"/>
            <a:ext cx="5849620" cy="423545"/>
          </a:xfrm>
          <a:prstGeom prst="rect">
            <a:avLst/>
          </a:prstGeom>
          <a:noFill/>
        </p:spPr>
        <p:txBody>
          <a:bodyPr wrap="square" rtlCol="0">
            <a:spAutoFit/>
          </a:bodyPr>
          <a:p>
            <a:pPr fontAlgn="auto">
              <a:lnSpc>
                <a:spcPct val="120000"/>
              </a:lnSpc>
            </a:pPr>
            <a:r>
              <a:rPr kumimoji="1" lang="en-US" altLang="zh-CN" b="1" dirty="0">
                <a:solidFill>
                  <a:srgbClr val="4CA535"/>
                </a:solidFill>
                <a:latin typeface="微软雅黑" panose="020B0503020204020204" charset="-122"/>
                <a:ea typeface="微软雅黑" panose="020B0503020204020204" charset="-122"/>
                <a:cs typeface="微软雅黑" panose="020B0503020204020204" charset="-122"/>
              </a:rPr>
              <a:t>	</a:t>
            </a:r>
            <a:endParaRPr kumimoji="1" lang="zh-CN" sz="2000" dirty="0">
              <a:latin typeface="微软雅黑" panose="020B0503020204020204" charset="-122"/>
              <a:ea typeface="微软雅黑" panose="020B0503020204020204" charset="-122"/>
              <a:cs typeface="微软雅黑" panose="020B0503020204020204" charset="-122"/>
            </a:endParaRPr>
          </a:p>
        </p:txBody>
      </p:sp>
      <p:sp>
        <p:nvSpPr>
          <p:cNvPr id="6" name="文本框 5"/>
          <p:cNvSpPr txBox="1"/>
          <p:nvPr/>
        </p:nvSpPr>
        <p:spPr>
          <a:xfrm>
            <a:off x="510540" y="1246505"/>
            <a:ext cx="11277600" cy="645160"/>
          </a:xfrm>
          <a:prstGeom prst="rect">
            <a:avLst/>
          </a:prstGeom>
          <a:noFill/>
        </p:spPr>
        <p:txBody>
          <a:bodyPr wrap="square" rtlCol="0">
            <a:spAutoFit/>
          </a:bodyPr>
          <a:p>
            <a:pPr algn="l"/>
            <a:r>
              <a:rPr lang="en-US" altLang="zh-CN"/>
              <a:t>	自系统开机后就一直单调地增加</a:t>
            </a:r>
            <a:r>
              <a:rPr lang="zh-CN" altLang="en-US">
                <a:ea typeface="宋体" panose="02010600030101010101" pitchFamily="2" charset="-122"/>
              </a:rPr>
              <a:t>的时间</a:t>
            </a:r>
            <a:r>
              <a:rPr lang="en-US" altLang="zh-CN"/>
              <a:t>，它不像xtime可以因用户</a:t>
            </a:r>
            <a:r>
              <a:rPr lang="zh-CN" altLang="en-US">
                <a:ea typeface="宋体" panose="02010600030101010101" pitchFamily="2" charset="-122"/>
              </a:rPr>
              <a:t>、</a:t>
            </a:r>
            <a:r>
              <a:rPr lang="en-US" altLang="zh-CN">
                <a:ea typeface="宋体" panose="02010600030101010101" pitchFamily="2" charset="-122"/>
              </a:rPr>
              <a:t>NTP</a:t>
            </a:r>
            <a:r>
              <a:rPr lang="zh-CN" altLang="en-US">
                <a:ea typeface="宋体" panose="02010600030101010101" pitchFamily="2" charset="-122"/>
              </a:rPr>
              <a:t>协议</a:t>
            </a:r>
            <a:r>
              <a:rPr lang="en-US" altLang="zh-CN"/>
              <a:t>的调整时间而产生跳变</a:t>
            </a:r>
            <a:r>
              <a:rPr lang="zh-CN" altLang="en-US">
                <a:ea typeface="宋体" panose="02010600030101010101" pitchFamily="2" charset="-122"/>
              </a:rPr>
              <a:t>（不过可以使用adjtimex接口会影响其频率）</a:t>
            </a:r>
            <a:r>
              <a:rPr lang="en-US" altLang="zh-CN"/>
              <a:t>，不过该时间不计算系统休眠的时间</a:t>
            </a:r>
            <a:r>
              <a:rPr lang="zh-CN" altLang="en-US"/>
              <a:t>。</a:t>
            </a:r>
            <a:endParaRPr lang="zh-CN" altLang="en-US"/>
          </a:p>
        </p:txBody>
      </p:sp>
      <p:sp>
        <p:nvSpPr>
          <p:cNvPr id="5" name="文本框 4"/>
          <p:cNvSpPr txBox="1"/>
          <p:nvPr/>
        </p:nvSpPr>
        <p:spPr>
          <a:xfrm>
            <a:off x="510540" y="1804670"/>
            <a:ext cx="4896485" cy="521970"/>
          </a:xfrm>
          <a:prstGeom prst="rect">
            <a:avLst/>
          </a:prstGeom>
          <a:noFill/>
        </p:spPr>
        <p:txBody>
          <a:bodyPr wrap="square" rtlCol="0">
            <a:spAutoFit/>
          </a:bodyPr>
          <a:p>
            <a:r>
              <a:rPr kumimoji="1" sz="2800" b="1" dirty="0">
                <a:solidFill>
                  <a:srgbClr val="4CA535"/>
                </a:solidFill>
                <a:latin typeface="微软雅黑" panose="020B0503020204020204" charset="-122"/>
                <a:ea typeface="微软雅黑" panose="020B0503020204020204" charset="-122"/>
                <a:cs typeface="微软雅黑" panose="020B0503020204020204" charset="-122"/>
              </a:rPr>
              <a:t> raw monotonic time：</a:t>
            </a:r>
            <a:endParaRPr kumimoji="1" sz="2800" b="1" dirty="0">
              <a:solidFill>
                <a:srgbClr val="4CA535"/>
              </a:solidFill>
              <a:latin typeface="微软雅黑" panose="020B0503020204020204" charset="-122"/>
              <a:ea typeface="微软雅黑" panose="020B0503020204020204" charset="-122"/>
              <a:cs typeface="微软雅黑" panose="020B0503020204020204" charset="-122"/>
            </a:endParaRPr>
          </a:p>
        </p:txBody>
      </p:sp>
      <p:sp>
        <p:nvSpPr>
          <p:cNvPr id="7" name="文本框 6"/>
          <p:cNvSpPr txBox="1"/>
          <p:nvPr/>
        </p:nvSpPr>
        <p:spPr>
          <a:xfrm>
            <a:off x="459105" y="2294255"/>
            <a:ext cx="11380470" cy="755650"/>
          </a:xfrm>
          <a:prstGeom prst="rect">
            <a:avLst/>
          </a:prstGeom>
          <a:noFill/>
        </p:spPr>
        <p:txBody>
          <a:bodyPr wrap="square" rtlCol="0">
            <a:spAutoFit/>
          </a:bodyPr>
          <a:p>
            <a:pPr fontAlgn="auto">
              <a:lnSpc>
                <a:spcPct val="120000"/>
              </a:lnSpc>
            </a:pPr>
            <a:r>
              <a:rPr kumimoji="1" lang="en-US" altLang="zh-CN" b="1" dirty="0">
                <a:solidFill>
                  <a:srgbClr val="4CA535"/>
                </a:solidFill>
                <a:latin typeface="微软雅黑" panose="020B0503020204020204" charset="-122"/>
                <a:ea typeface="微软雅黑" panose="020B0503020204020204" charset="-122"/>
                <a:cs typeface="微软雅黑" panose="020B0503020204020204" charset="-122"/>
              </a:rPr>
              <a:t>	</a:t>
            </a:r>
            <a:r>
              <a:rPr lang="en-US" altLang="zh-CN"/>
              <a:t>与monotonic时间类似，也是单调递增的时间，唯一的不同是，raw monotonic time不会受到</a:t>
            </a:r>
            <a:r>
              <a:rPr lang="zh-CN" altLang="en-US">
                <a:ea typeface="宋体" panose="02010600030101010101" pitchFamily="2" charset="-122"/>
                <a:sym typeface="+mn-ea"/>
              </a:rPr>
              <a:t>adjtimex</a:t>
            </a:r>
            <a:r>
              <a:rPr lang="en-US" altLang="zh-CN"/>
              <a:t>调整的影响，它代表着系统独立时钟硬件对时间的统计</a:t>
            </a:r>
            <a:r>
              <a:rPr lang="zh-CN" altLang="en-US">
                <a:ea typeface="宋体" panose="02010600030101010101" pitchFamily="2" charset="-122"/>
              </a:rPr>
              <a:t>。</a:t>
            </a:r>
            <a:endParaRPr kumimoji="1" lang="zh-CN" altLang="en-US" b="1" dirty="0">
              <a:solidFill>
                <a:srgbClr val="4CA535"/>
              </a:solidFill>
              <a:latin typeface="微软雅黑" panose="020B0503020204020204" charset="-122"/>
              <a:ea typeface="宋体" panose="02010600030101010101" pitchFamily="2" charset="-122"/>
              <a:cs typeface="微软雅黑" panose="020B0503020204020204" charset="-122"/>
            </a:endParaRPr>
          </a:p>
        </p:txBody>
      </p:sp>
      <p:sp>
        <p:nvSpPr>
          <p:cNvPr id="9" name="文本框 8"/>
          <p:cNvSpPr txBox="1"/>
          <p:nvPr/>
        </p:nvSpPr>
        <p:spPr>
          <a:xfrm>
            <a:off x="510540" y="2983865"/>
            <a:ext cx="4896485" cy="553085"/>
          </a:xfrm>
          <a:prstGeom prst="rect">
            <a:avLst/>
          </a:prstGeom>
          <a:noFill/>
        </p:spPr>
        <p:txBody>
          <a:bodyPr wrap="square" rtlCol="0">
            <a:spAutoFit/>
          </a:bodyPr>
          <a:p>
            <a:r>
              <a:rPr kumimoji="1" lang="en-US" altLang="zh-CN" sz="3000" b="1" dirty="0">
                <a:solidFill>
                  <a:srgbClr val="4CA535"/>
                </a:solidFill>
                <a:latin typeface="微软雅黑" panose="020B0503020204020204" charset="-122"/>
                <a:ea typeface="微软雅黑" panose="020B0503020204020204" charset="-122"/>
                <a:cs typeface="微软雅黑" panose="020B0503020204020204" charset="-122"/>
              </a:rPr>
              <a:t> </a:t>
            </a:r>
            <a:r>
              <a:rPr kumimoji="1" sz="2800" b="1" dirty="0">
                <a:solidFill>
                  <a:srgbClr val="4CA535"/>
                </a:solidFill>
                <a:latin typeface="微软雅黑" panose="020B0503020204020204" charset="-122"/>
                <a:ea typeface="微软雅黑" panose="020B0503020204020204" charset="-122"/>
                <a:cs typeface="微软雅黑" panose="020B0503020204020204" charset="-122"/>
              </a:rPr>
              <a:t>boot time</a:t>
            </a:r>
            <a:r>
              <a:rPr kumimoji="1" lang="zh-CN" altLang="en-US" sz="2800" b="1" dirty="0">
                <a:solidFill>
                  <a:srgbClr val="4CA535"/>
                </a:solidFill>
                <a:latin typeface="微软雅黑" panose="020B0503020204020204" charset="-122"/>
                <a:ea typeface="微软雅黑" panose="020B0503020204020204" charset="-122"/>
                <a:cs typeface="微软雅黑" panose="020B0503020204020204" charset="-122"/>
              </a:rPr>
              <a:t>：</a:t>
            </a:r>
            <a:endParaRPr kumimoji="1" lang="zh-CN" altLang="en-US" sz="2800" b="1" dirty="0">
              <a:solidFill>
                <a:srgbClr val="4CA535"/>
              </a:solidFill>
              <a:latin typeface="微软雅黑" panose="020B0503020204020204" charset="-122"/>
              <a:ea typeface="微软雅黑" panose="020B0503020204020204" charset="-122"/>
              <a:cs typeface="微软雅黑" panose="020B0503020204020204" charset="-122"/>
            </a:endParaRPr>
          </a:p>
        </p:txBody>
      </p:sp>
      <p:sp>
        <p:nvSpPr>
          <p:cNvPr id="10" name="文本框 9"/>
          <p:cNvSpPr txBox="1"/>
          <p:nvPr/>
        </p:nvSpPr>
        <p:spPr>
          <a:xfrm>
            <a:off x="510540" y="3452495"/>
            <a:ext cx="11380470" cy="423545"/>
          </a:xfrm>
          <a:prstGeom prst="rect">
            <a:avLst/>
          </a:prstGeom>
          <a:noFill/>
        </p:spPr>
        <p:txBody>
          <a:bodyPr wrap="square" rtlCol="0">
            <a:spAutoFit/>
          </a:bodyPr>
          <a:p>
            <a:pPr fontAlgn="auto">
              <a:lnSpc>
                <a:spcPct val="120000"/>
              </a:lnSpc>
            </a:pPr>
            <a:r>
              <a:rPr kumimoji="1" lang="en-US" altLang="zh-CN" b="1" dirty="0">
                <a:solidFill>
                  <a:srgbClr val="4CA535"/>
                </a:solidFill>
                <a:latin typeface="微软雅黑" panose="020B0503020204020204" charset="-122"/>
                <a:ea typeface="微软雅黑" panose="020B0503020204020204" charset="-122"/>
                <a:cs typeface="微软雅黑" panose="020B0503020204020204" charset="-122"/>
              </a:rPr>
              <a:t>	</a:t>
            </a:r>
            <a:r>
              <a:t>与monotonic时间相同，不过会累加上系统休眠的时间，它代表着系统上电后的总时间</a:t>
            </a:r>
            <a:r>
              <a:rPr lang="zh-CN" altLang="en-US">
                <a:ea typeface="宋体" panose="02010600030101010101" pitchFamily="2" charset="-122"/>
              </a:rPr>
              <a:t>。</a:t>
            </a:r>
            <a:endParaRPr kumimoji="1" lang="zh-CN" altLang="en-US" b="1" dirty="0">
              <a:solidFill>
                <a:srgbClr val="4CA535"/>
              </a:solidFill>
              <a:latin typeface="微软雅黑" panose="020B0503020204020204" charset="-122"/>
              <a:ea typeface="宋体" panose="02010600030101010101" pitchFamily="2" charset="-122"/>
              <a:cs typeface="微软雅黑" panose="020B0503020204020204" charset="-122"/>
            </a:endParaRPr>
          </a:p>
        </p:txBody>
      </p:sp>
      <p:sp>
        <p:nvSpPr>
          <p:cNvPr id="8" name="文本框 7"/>
          <p:cNvSpPr txBox="1"/>
          <p:nvPr/>
        </p:nvSpPr>
        <p:spPr>
          <a:xfrm>
            <a:off x="510540" y="3773170"/>
            <a:ext cx="4896485" cy="553085"/>
          </a:xfrm>
          <a:prstGeom prst="rect">
            <a:avLst/>
          </a:prstGeom>
          <a:noFill/>
        </p:spPr>
        <p:txBody>
          <a:bodyPr wrap="square" rtlCol="0">
            <a:spAutoFit/>
          </a:bodyPr>
          <a:p>
            <a:r>
              <a:rPr kumimoji="1" lang="en-US" altLang="zh-CN" sz="3000" b="1" dirty="0">
                <a:solidFill>
                  <a:srgbClr val="4CA535"/>
                </a:solidFill>
                <a:latin typeface="微软雅黑" panose="020B0503020204020204" charset="-122"/>
                <a:ea typeface="微软雅黑" panose="020B0503020204020204" charset="-122"/>
                <a:cs typeface="微软雅黑" panose="020B0503020204020204" charset="-122"/>
              </a:rPr>
              <a:t> </a:t>
            </a:r>
            <a:r>
              <a:rPr kumimoji="1" lang="en-US" sz="2800" b="1" dirty="0">
                <a:solidFill>
                  <a:srgbClr val="4CA535"/>
                </a:solidFill>
                <a:latin typeface="微软雅黑" panose="020B0503020204020204" charset="-122"/>
                <a:ea typeface="微软雅黑" panose="020B0503020204020204" charset="-122"/>
                <a:cs typeface="微软雅黑" panose="020B0503020204020204" charset="-122"/>
              </a:rPr>
              <a:t>real</a:t>
            </a:r>
            <a:r>
              <a:rPr kumimoji="1" sz="2800" b="1" dirty="0">
                <a:solidFill>
                  <a:srgbClr val="4CA535"/>
                </a:solidFill>
                <a:latin typeface="微软雅黑" panose="020B0503020204020204" charset="-122"/>
                <a:ea typeface="微软雅黑" panose="020B0503020204020204" charset="-122"/>
                <a:cs typeface="微软雅黑" panose="020B0503020204020204" charset="-122"/>
              </a:rPr>
              <a:t> time</a:t>
            </a:r>
            <a:r>
              <a:rPr kumimoji="1" lang="zh-CN" altLang="en-US" sz="2800" b="1" dirty="0">
                <a:solidFill>
                  <a:srgbClr val="4CA535"/>
                </a:solidFill>
                <a:latin typeface="微软雅黑" panose="020B0503020204020204" charset="-122"/>
                <a:ea typeface="微软雅黑" panose="020B0503020204020204" charset="-122"/>
                <a:cs typeface="微软雅黑" panose="020B0503020204020204" charset="-122"/>
              </a:rPr>
              <a:t>：</a:t>
            </a:r>
            <a:endParaRPr kumimoji="1" lang="zh-CN" altLang="en-US" sz="2800" b="1" dirty="0">
              <a:solidFill>
                <a:srgbClr val="4CA535"/>
              </a:solidFill>
              <a:latin typeface="微软雅黑" panose="020B0503020204020204" charset="-122"/>
              <a:ea typeface="微软雅黑" panose="020B0503020204020204" charset="-122"/>
              <a:cs typeface="微软雅黑" panose="020B0503020204020204" charset="-122"/>
            </a:endParaRPr>
          </a:p>
        </p:txBody>
      </p:sp>
      <p:sp>
        <p:nvSpPr>
          <p:cNvPr id="11" name="文本框 10"/>
          <p:cNvSpPr txBox="1"/>
          <p:nvPr/>
        </p:nvSpPr>
        <p:spPr>
          <a:xfrm>
            <a:off x="510540" y="4251325"/>
            <a:ext cx="11380470" cy="755650"/>
          </a:xfrm>
          <a:prstGeom prst="rect">
            <a:avLst/>
          </a:prstGeom>
          <a:noFill/>
        </p:spPr>
        <p:txBody>
          <a:bodyPr wrap="square" rtlCol="0">
            <a:spAutoFit/>
          </a:bodyPr>
          <a:p>
            <a:pPr fontAlgn="auto">
              <a:lnSpc>
                <a:spcPct val="120000"/>
              </a:lnSpc>
            </a:pPr>
            <a:r>
              <a:rPr kumimoji="1" lang="en-US" altLang="zh-CN" b="1" dirty="0">
                <a:solidFill>
                  <a:srgbClr val="4CA535"/>
                </a:solidFill>
                <a:latin typeface="微软雅黑" panose="020B0503020204020204" charset="-122"/>
                <a:ea typeface="微软雅黑" panose="020B0503020204020204" charset="-122"/>
                <a:cs typeface="微软雅黑" panose="020B0503020204020204" charset="-122"/>
              </a:rPr>
              <a:t>	</a:t>
            </a:r>
            <a:r>
              <a:t>真实时间</a:t>
            </a:r>
            <a:r>
              <a:rPr lang="zh-CN">
                <a:ea typeface="宋体" panose="02010600030101010101" pitchFamily="2" charset="-122"/>
              </a:rPr>
              <a:t>，表示</a:t>
            </a:r>
            <a:r>
              <a:t>进程从开始执行到最后结束的时间，时间包括其他进程所占用的时间，和进程被阻塞时所花费的时间。</a:t>
            </a:r>
          </a:p>
        </p:txBody>
      </p:sp>
      <p:sp>
        <p:nvSpPr>
          <p:cNvPr id="16" name="文本框 15"/>
          <p:cNvSpPr txBox="1"/>
          <p:nvPr/>
        </p:nvSpPr>
        <p:spPr>
          <a:xfrm>
            <a:off x="605155" y="4907280"/>
            <a:ext cx="4896485" cy="521970"/>
          </a:xfrm>
          <a:prstGeom prst="rect">
            <a:avLst/>
          </a:prstGeom>
          <a:noFill/>
        </p:spPr>
        <p:txBody>
          <a:bodyPr wrap="square" rtlCol="0">
            <a:spAutoFit/>
          </a:bodyPr>
          <a:p>
            <a:r>
              <a:rPr kumimoji="1" lang="en-US" sz="2800" b="1" dirty="0">
                <a:solidFill>
                  <a:srgbClr val="4CA535"/>
                </a:solidFill>
                <a:latin typeface="微软雅黑" panose="020B0503020204020204" charset="-122"/>
                <a:ea typeface="微软雅黑" panose="020B0503020204020204" charset="-122"/>
                <a:cs typeface="微软雅黑" panose="020B0503020204020204" charset="-122"/>
              </a:rPr>
              <a:t>process</a:t>
            </a:r>
            <a:r>
              <a:rPr kumimoji="1" sz="2800" b="1" dirty="0">
                <a:solidFill>
                  <a:srgbClr val="4CA535"/>
                </a:solidFill>
                <a:latin typeface="微软雅黑" panose="020B0503020204020204" charset="-122"/>
                <a:ea typeface="微软雅黑" panose="020B0503020204020204" charset="-122"/>
                <a:cs typeface="微软雅黑" panose="020B0503020204020204" charset="-122"/>
              </a:rPr>
              <a:t> time</a:t>
            </a:r>
            <a:r>
              <a:rPr kumimoji="1" lang="zh-CN" altLang="en-US" sz="2800" b="1" dirty="0">
                <a:solidFill>
                  <a:srgbClr val="4CA535"/>
                </a:solidFill>
                <a:latin typeface="微软雅黑" panose="020B0503020204020204" charset="-122"/>
                <a:ea typeface="微软雅黑" panose="020B0503020204020204" charset="-122"/>
                <a:cs typeface="微软雅黑" panose="020B0503020204020204" charset="-122"/>
              </a:rPr>
              <a:t>：</a:t>
            </a:r>
            <a:endParaRPr kumimoji="1" lang="zh-CN" altLang="en-US" sz="2800" b="1" dirty="0">
              <a:solidFill>
                <a:srgbClr val="4CA535"/>
              </a:solidFill>
              <a:latin typeface="微软雅黑" panose="020B0503020204020204" charset="-122"/>
              <a:ea typeface="微软雅黑" panose="020B0503020204020204" charset="-122"/>
              <a:cs typeface="微软雅黑" panose="020B0503020204020204" charset="-122"/>
            </a:endParaRPr>
          </a:p>
        </p:txBody>
      </p:sp>
      <p:sp>
        <p:nvSpPr>
          <p:cNvPr id="17" name="文本框 16"/>
          <p:cNvSpPr txBox="1"/>
          <p:nvPr/>
        </p:nvSpPr>
        <p:spPr>
          <a:xfrm>
            <a:off x="510540" y="5382260"/>
            <a:ext cx="11380470" cy="1087755"/>
          </a:xfrm>
          <a:prstGeom prst="rect">
            <a:avLst/>
          </a:prstGeom>
          <a:noFill/>
        </p:spPr>
        <p:txBody>
          <a:bodyPr wrap="square" rtlCol="0">
            <a:spAutoFit/>
          </a:bodyPr>
          <a:p>
            <a:pPr fontAlgn="auto">
              <a:lnSpc>
                <a:spcPct val="120000"/>
              </a:lnSpc>
            </a:pPr>
            <a:r>
              <a:rPr kumimoji="1" lang="en-US" altLang="zh-CN" b="1" dirty="0">
                <a:solidFill>
                  <a:srgbClr val="4CA535"/>
                </a:solidFill>
                <a:latin typeface="微软雅黑" panose="020B0503020204020204" charset="-122"/>
                <a:ea typeface="微软雅黑" panose="020B0503020204020204" charset="-122"/>
                <a:cs typeface="微软雅黑" panose="020B0503020204020204" charset="-122"/>
              </a:rPr>
              <a:t>	</a:t>
            </a:r>
            <a:r>
              <a:t>进程时间</a:t>
            </a:r>
            <a:r>
              <a:rPr lang="zh-CN">
                <a:ea typeface="宋体" panose="02010600030101010101" pitchFamily="2" charset="-122"/>
              </a:rPr>
              <a:t>，</a:t>
            </a:r>
            <a:r>
              <a:t>定义为进程使用CPU</a:t>
            </a:r>
            <a:r>
              <a:rPr lang="zh-CN">
                <a:ea typeface="宋体" panose="02010600030101010101" pitchFamily="2" charset="-122"/>
              </a:rPr>
              <a:t>的</a:t>
            </a:r>
            <a:r>
              <a:t>时间</a:t>
            </a:r>
            <a:r>
              <a:rPr lang="zh-CN">
                <a:ea typeface="宋体" panose="02010600030101010101" pitchFamily="2" charset="-122"/>
              </a:rPr>
              <a:t>，是</a:t>
            </a:r>
            <a:r>
              <a:t>真正用于执行进程所花费的时间。又分为用户CPU时间(user CPU time)和系统CPU时间(system CPU time)。用户CPU时间是在用户</a:t>
            </a:r>
            <a:r>
              <a:rPr lang="zh-CN">
                <a:ea typeface="宋体" panose="02010600030101010101" pitchFamily="2" charset="-122"/>
              </a:rPr>
              <a:t>区</a:t>
            </a:r>
            <a:r>
              <a:t>执行代码所花费的时间</a:t>
            </a:r>
            <a:r>
              <a:rPr lang="zh-CN">
                <a:ea typeface="宋体" panose="02010600030101010101" pitchFamily="2" charset="-122"/>
              </a:rPr>
              <a:t>；</a:t>
            </a:r>
            <a:r>
              <a:t>系统CPU时间是在系统区执行的时间，如</a:t>
            </a:r>
            <a:r>
              <a:rPr lang="en-US" altLang="zh-CN">
                <a:ea typeface="宋体" panose="02010600030101010101" pitchFamily="2" charset="-122"/>
              </a:rPr>
              <a:t>(</a:t>
            </a:r>
            <a:r>
              <a:t>write，read等系统调用</a:t>
            </a:r>
            <a:r>
              <a:rPr lang="en-US"/>
              <a:t>)</a:t>
            </a:r>
            <a:r>
              <a:t>，运行的地方位于系统内存中</a:t>
            </a:r>
            <a:r>
              <a:rPr lang="zh-CN">
                <a:ea typeface="宋体" panose="02010600030101010101" pitchFamily="2" charset="-122"/>
              </a:rPr>
              <a:t>。</a:t>
            </a:r>
            <a:endParaRPr lang="zh-CN">
              <a:ea typeface="宋体" panose="02010600030101010101" pitchFamily="2"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11857" y="2768677"/>
            <a:ext cx="5765979" cy="5384800"/>
          </a:xfrm>
          <a:prstGeom prst="rect">
            <a:avLst/>
          </a:prstGeom>
          <a:noFill/>
        </p:spPr>
        <p:txBody>
          <a:bodyPr wrap="square" rtlCol="0">
            <a:spAutoFit/>
          </a:bodyPr>
          <a:lstStyle/>
          <a:p>
            <a:r>
              <a:rPr kumimoji="1" lang="en-US" altLang="zh-CN" sz="34400" b="1" dirty="0">
                <a:ln w="50800" cap="rnd">
                  <a:solidFill>
                    <a:srgbClr val="4CA535"/>
                  </a:solidFill>
                </a:ln>
                <a:noFill/>
                <a:latin typeface="微软雅黑" panose="020B0503020204020204" charset="-122"/>
                <a:ea typeface="微软雅黑" panose="020B0503020204020204" charset="-122"/>
                <a:cs typeface="阿里巴巴普惠体 Heavy" panose="00020600040101010101" pitchFamily="18" charset="-122"/>
              </a:rPr>
              <a:t>03</a:t>
            </a:r>
            <a:endParaRPr kumimoji="1" lang="en-US" altLang="zh-CN" sz="34400" b="1" dirty="0">
              <a:ln w="50800" cap="rnd">
                <a:solidFill>
                  <a:srgbClr val="4CA535"/>
                </a:solidFill>
              </a:ln>
              <a:noFill/>
              <a:latin typeface="微软雅黑" panose="020B0503020204020204" charset="-122"/>
              <a:ea typeface="微软雅黑" panose="020B0503020204020204" charset="-122"/>
              <a:cs typeface="阿里巴巴普惠体 Heavy" panose="00020600040101010101" pitchFamily="18" charset="-122"/>
            </a:endParaRPr>
          </a:p>
        </p:txBody>
      </p:sp>
      <p:sp>
        <p:nvSpPr>
          <p:cNvPr id="4" name="文本框 3"/>
          <p:cNvSpPr txBox="1"/>
          <p:nvPr/>
        </p:nvSpPr>
        <p:spPr>
          <a:xfrm>
            <a:off x="5354123" y="2476460"/>
            <a:ext cx="5954043" cy="768350"/>
          </a:xfrm>
          <a:prstGeom prst="rect">
            <a:avLst/>
          </a:prstGeom>
          <a:noFill/>
        </p:spPr>
        <p:txBody>
          <a:bodyPr wrap="square" rtlCol="0">
            <a:spAutoFit/>
          </a:bodyPr>
          <a:lstStyle/>
          <a:p>
            <a:r>
              <a:rPr lang="zh-CN" altLang="en-US" sz="4400" b="1" kern="0" noProof="0" dirty="0">
                <a:ln>
                  <a:noFill/>
                </a:ln>
                <a:solidFill>
                  <a:srgbClr val="4CA535"/>
                </a:solidFill>
                <a:effectLst/>
                <a:uLnTx/>
                <a:uFillTx/>
                <a:latin typeface="Arial" panose="020B0604020202020204"/>
                <a:ea typeface="微软雅黑" panose="020B0503020204020204" charset="-122"/>
                <a:sym typeface="+mn-ea"/>
              </a:rPr>
              <a:t>与时间相关的命令</a:t>
            </a:r>
            <a:endParaRPr kumimoji="1" lang="en-US" altLang="zh-CN" sz="4400" b="1" dirty="0">
              <a:solidFill>
                <a:srgbClr val="4CA535"/>
              </a:solidFill>
              <a:latin typeface="微软雅黑" panose="020B0503020204020204" charset="-122"/>
              <a:ea typeface="微软雅黑" panose="020B0503020204020204" charset="-122"/>
              <a:cs typeface="微软雅黑" panose="020B0503020204020204" charset="-122"/>
            </a:endParaRPr>
          </a:p>
        </p:txBody>
      </p:sp>
      <p:sp>
        <p:nvSpPr>
          <p:cNvPr id="6" name="文本框 5"/>
          <p:cNvSpPr txBox="1"/>
          <p:nvPr/>
        </p:nvSpPr>
        <p:spPr>
          <a:xfrm>
            <a:off x="5354123" y="3353646"/>
            <a:ext cx="5954043" cy="922020"/>
          </a:xfrm>
          <a:prstGeom prst="rect">
            <a:avLst/>
          </a:prstGeom>
          <a:noFill/>
        </p:spPr>
        <p:txBody>
          <a:bodyPr wrap="square" rtlCol="0">
            <a:spAutoFit/>
          </a:bodyPr>
          <a:lstStyle/>
          <a:p>
            <a:pPr>
              <a:lnSpc>
                <a:spcPct val="150000"/>
              </a:lnSpc>
            </a:pPr>
            <a:r>
              <a:rPr kumimoji="1" lang="en-US" dirty="0">
                <a:solidFill>
                  <a:srgbClr val="4CA535"/>
                </a:solidFill>
                <a:latin typeface="微软雅黑" panose="020B0503020204020204" charset="-122"/>
                <a:ea typeface="微软雅黑" panose="020B0503020204020204" charset="-122"/>
              </a:rPr>
              <a:t>time</a:t>
            </a:r>
            <a:r>
              <a:rPr kumimoji="1" lang="zh-CN" altLang="en-US" dirty="0">
                <a:solidFill>
                  <a:srgbClr val="4CA535"/>
                </a:solidFill>
                <a:latin typeface="微软雅黑" panose="020B0503020204020204" charset="-122"/>
                <a:ea typeface="微软雅黑" panose="020B0503020204020204" charset="-122"/>
              </a:rPr>
              <a:t>、crontab、</a:t>
            </a:r>
            <a:r>
              <a:rPr kumimoji="1" lang="en-US" dirty="0">
                <a:solidFill>
                  <a:srgbClr val="4CA535"/>
                </a:solidFill>
                <a:latin typeface="微软雅黑" panose="020B0503020204020204" charset="-122"/>
                <a:ea typeface="微软雅黑" panose="020B0503020204020204" charset="-122"/>
              </a:rPr>
              <a:t>timedatectl</a:t>
            </a:r>
            <a:r>
              <a:rPr kumimoji="1" lang="zh-CN" altLang="en-US" dirty="0">
                <a:solidFill>
                  <a:srgbClr val="4CA535"/>
                </a:solidFill>
                <a:latin typeface="微软雅黑" panose="020B0503020204020204" charset="-122"/>
                <a:ea typeface="微软雅黑" panose="020B0503020204020204" charset="-122"/>
              </a:rPr>
              <a:t>、</a:t>
            </a:r>
            <a:r>
              <a:rPr kumimoji="1" lang="en-US" altLang="zh-CN" dirty="0">
                <a:solidFill>
                  <a:srgbClr val="4CA535"/>
                </a:solidFill>
                <a:latin typeface="微软雅黑" panose="020B0503020204020204" charset="-122"/>
                <a:ea typeface="微软雅黑" panose="020B0503020204020204" charset="-122"/>
              </a:rPr>
              <a:t>date</a:t>
            </a:r>
            <a:r>
              <a:rPr kumimoji="1" lang="zh-CN" altLang="en-US" dirty="0">
                <a:solidFill>
                  <a:srgbClr val="4CA535"/>
                </a:solidFill>
                <a:latin typeface="微软雅黑" panose="020B0503020204020204" charset="-122"/>
                <a:ea typeface="微软雅黑" panose="020B0503020204020204" charset="-122"/>
              </a:rPr>
              <a:t>、</a:t>
            </a:r>
            <a:r>
              <a:rPr kumimoji="1" lang="en-US" altLang="zh-CN" dirty="0">
                <a:solidFill>
                  <a:srgbClr val="4CA535"/>
                </a:solidFill>
                <a:latin typeface="微软雅黑" panose="020B0503020204020204" charset="-122"/>
                <a:ea typeface="微软雅黑" panose="020B0503020204020204" charset="-122"/>
              </a:rPr>
              <a:t>cal</a:t>
            </a:r>
            <a:r>
              <a:rPr kumimoji="1" lang="zh-CN" altLang="en-US" dirty="0">
                <a:solidFill>
                  <a:srgbClr val="4CA535"/>
                </a:solidFill>
                <a:latin typeface="微软雅黑" panose="020B0503020204020204" charset="-122"/>
                <a:ea typeface="微软雅黑" panose="020B0503020204020204" charset="-122"/>
              </a:rPr>
              <a:t>、</a:t>
            </a:r>
            <a:r>
              <a:rPr kumimoji="1" lang="en-US" altLang="zh-CN" dirty="0">
                <a:solidFill>
                  <a:srgbClr val="4CA535"/>
                </a:solidFill>
                <a:latin typeface="微软雅黑" panose="020B0503020204020204" charset="-122"/>
                <a:ea typeface="微软雅黑" panose="020B0503020204020204" charset="-122"/>
              </a:rPr>
              <a:t>hwclock</a:t>
            </a:r>
            <a:r>
              <a:rPr kumimoji="1" lang="zh-CN" altLang="en-US" dirty="0">
                <a:solidFill>
                  <a:srgbClr val="4CA535"/>
                </a:solidFill>
                <a:latin typeface="微软雅黑" panose="020B0503020204020204" charset="-122"/>
                <a:ea typeface="微软雅黑" panose="020B0503020204020204" charset="-122"/>
              </a:rPr>
              <a:t>、</a:t>
            </a:r>
            <a:r>
              <a:rPr kumimoji="1" lang="en-US" altLang="zh-CN" dirty="0">
                <a:solidFill>
                  <a:srgbClr val="4CA535"/>
                </a:solidFill>
                <a:latin typeface="微软雅黑" panose="020B0503020204020204" charset="-122"/>
                <a:ea typeface="微软雅黑" panose="020B0503020204020204" charset="-122"/>
              </a:rPr>
              <a:t>ntp</a:t>
            </a:r>
            <a:r>
              <a:rPr kumimoji="1" lang="zh-CN" altLang="en-US" dirty="0">
                <a:solidFill>
                  <a:srgbClr val="4CA535"/>
                </a:solidFill>
                <a:latin typeface="微软雅黑" panose="020B0503020204020204" charset="-122"/>
                <a:ea typeface="微软雅黑" panose="020B0503020204020204" charset="-122"/>
              </a:rPr>
              <a:t>、</a:t>
            </a:r>
            <a:r>
              <a:rPr kumimoji="1" lang="en-US" altLang="zh-CN" dirty="0">
                <a:solidFill>
                  <a:srgbClr val="4CA535"/>
                </a:solidFill>
                <a:latin typeface="微软雅黑" panose="020B0503020204020204" charset="-122"/>
                <a:ea typeface="微软雅黑" panose="020B0503020204020204" charset="-122"/>
              </a:rPr>
              <a:t>adjtimex</a:t>
            </a:r>
            <a:r>
              <a:rPr kumimoji="1" lang="zh-CN" altLang="en-US" dirty="0">
                <a:solidFill>
                  <a:srgbClr val="4CA535"/>
                </a:solidFill>
                <a:latin typeface="微软雅黑" panose="020B0503020204020204" charset="-122"/>
                <a:ea typeface="微软雅黑" panose="020B0503020204020204" charset="-122"/>
              </a:rPr>
              <a:t>。</a:t>
            </a:r>
            <a:endParaRPr kumimoji="1" lang="zh-CN" altLang="en-US" dirty="0">
              <a:solidFill>
                <a:srgbClr val="4CA535"/>
              </a:solidFill>
              <a:latin typeface="微软雅黑" panose="020B0503020204020204" charset="-122"/>
              <a:ea typeface="微软雅黑" panose="020B0503020204020204"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076325" y="0"/>
            <a:ext cx="6464300" cy="553085"/>
          </a:xfrm>
          <a:prstGeom prst="rect">
            <a:avLst/>
          </a:prstGeom>
          <a:noFill/>
        </p:spPr>
        <p:txBody>
          <a:bodyPr wrap="square" rtlCol="0">
            <a:spAutoFit/>
          </a:bodyPr>
          <a:lstStyle/>
          <a:p>
            <a:r>
              <a:rPr lang="zh-CN" altLang="en-US" sz="3000" b="1" kern="0" noProof="0" dirty="0">
                <a:ln>
                  <a:noFill/>
                </a:ln>
                <a:solidFill>
                  <a:srgbClr val="4CA535"/>
                </a:solidFill>
                <a:effectLst/>
                <a:uLnTx/>
                <a:uFillTx/>
                <a:latin typeface="Arial" panose="020B0604020202020204"/>
                <a:ea typeface="微软雅黑" panose="020B0503020204020204" charset="-122"/>
                <a:sym typeface="+mn-ea"/>
              </a:rPr>
              <a:t>与时间相关的命令</a:t>
            </a:r>
            <a:endParaRPr kumimoji="1" lang="en-US" altLang="zh-CN" sz="3000" b="1" dirty="0">
              <a:solidFill>
                <a:srgbClr val="4CA535"/>
              </a:solidFill>
              <a:latin typeface="微软雅黑" panose="020B0503020204020204" charset="-122"/>
              <a:ea typeface="微软雅黑" panose="020B0503020204020204" charset="-122"/>
              <a:cs typeface="微软雅黑" panose="020B0503020204020204" charset="-122"/>
            </a:endParaRPr>
          </a:p>
        </p:txBody>
      </p:sp>
      <p:sp>
        <p:nvSpPr>
          <p:cNvPr id="2" name="文本框 1"/>
          <p:cNvSpPr txBox="1"/>
          <p:nvPr/>
        </p:nvSpPr>
        <p:spPr>
          <a:xfrm>
            <a:off x="510540" y="983615"/>
            <a:ext cx="8253095" cy="553085"/>
          </a:xfrm>
          <a:prstGeom prst="rect">
            <a:avLst/>
          </a:prstGeom>
          <a:noFill/>
        </p:spPr>
        <p:txBody>
          <a:bodyPr wrap="square" rtlCol="0">
            <a:spAutoFit/>
          </a:bodyPr>
          <a:p>
            <a:r>
              <a:rPr kumimoji="1" lang="en-US" altLang="zh-CN" sz="3000" b="1" dirty="0">
                <a:solidFill>
                  <a:srgbClr val="4CA535"/>
                </a:solidFill>
                <a:latin typeface="微软雅黑" panose="020B0503020204020204" charset="-122"/>
                <a:ea typeface="微软雅黑" panose="020B0503020204020204" charset="-122"/>
                <a:cs typeface="微软雅黑" panose="020B0503020204020204" charset="-122"/>
              </a:rPr>
              <a:t> date</a:t>
            </a:r>
            <a:r>
              <a:rPr kumimoji="1" lang="zh-CN" altLang="en-US" sz="3000" b="1" dirty="0">
                <a:solidFill>
                  <a:srgbClr val="4CA535"/>
                </a:solidFill>
                <a:latin typeface="微软雅黑" panose="020B0503020204020204" charset="-122"/>
                <a:ea typeface="微软雅黑" panose="020B0503020204020204" charset="-122"/>
                <a:cs typeface="微软雅黑" panose="020B0503020204020204" charset="-122"/>
              </a:rPr>
              <a:t>命令：</a:t>
            </a:r>
            <a:r>
              <a:rPr kumimoji="1" lang="zh-CN" altLang="en-US" sz="2800" dirty="0">
                <a:solidFill>
                  <a:schemeClr val="tx1"/>
                </a:solidFill>
                <a:latin typeface="微软雅黑" panose="020B0503020204020204" charset="-122"/>
                <a:ea typeface="微软雅黑" panose="020B0503020204020204" charset="-122"/>
                <a:cs typeface="微软雅黑" panose="020B0503020204020204" charset="-122"/>
              </a:rPr>
              <a:t>查看和修改日期</a:t>
            </a:r>
            <a:endParaRPr kumimoji="1" lang="en-US" altLang="zh-CN" sz="2800"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3" name="文本框 2"/>
          <p:cNvSpPr txBox="1"/>
          <p:nvPr/>
        </p:nvSpPr>
        <p:spPr>
          <a:xfrm>
            <a:off x="510540" y="1527175"/>
            <a:ext cx="5849620" cy="423545"/>
          </a:xfrm>
          <a:prstGeom prst="rect">
            <a:avLst/>
          </a:prstGeom>
          <a:noFill/>
        </p:spPr>
        <p:txBody>
          <a:bodyPr wrap="square" rtlCol="0">
            <a:spAutoFit/>
          </a:bodyPr>
          <a:p>
            <a:pPr fontAlgn="auto">
              <a:lnSpc>
                <a:spcPct val="120000"/>
              </a:lnSpc>
            </a:pPr>
            <a:r>
              <a:rPr kumimoji="1" lang="en-US" altLang="zh-CN" b="1" dirty="0">
                <a:solidFill>
                  <a:srgbClr val="4CA535"/>
                </a:solidFill>
                <a:latin typeface="微软雅黑" panose="020B0503020204020204" charset="-122"/>
                <a:ea typeface="微软雅黑" panose="020B0503020204020204" charset="-122"/>
                <a:cs typeface="微软雅黑" panose="020B0503020204020204" charset="-122"/>
              </a:rPr>
              <a:t>	</a:t>
            </a:r>
            <a:endParaRPr kumimoji="1" lang="zh-CN" sz="2000" dirty="0">
              <a:latin typeface="微软雅黑" panose="020B0503020204020204" charset="-122"/>
              <a:ea typeface="微软雅黑" panose="020B0503020204020204" charset="-122"/>
              <a:cs typeface="微软雅黑" panose="020B0503020204020204" charset="-122"/>
            </a:endParaRPr>
          </a:p>
        </p:txBody>
      </p:sp>
      <p:sp>
        <p:nvSpPr>
          <p:cNvPr id="15" name="文本框 14"/>
          <p:cNvSpPr txBox="1"/>
          <p:nvPr/>
        </p:nvSpPr>
        <p:spPr>
          <a:xfrm>
            <a:off x="510540" y="2496185"/>
            <a:ext cx="5398135" cy="398780"/>
          </a:xfrm>
          <a:prstGeom prst="rect">
            <a:avLst/>
          </a:prstGeom>
          <a:noFill/>
        </p:spPr>
        <p:txBody>
          <a:bodyPr wrap="square" rtlCol="0">
            <a:spAutoFit/>
          </a:bodyPr>
          <a:p>
            <a:r>
              <a:rPr kumimoji="1" lang="en-US" altLang="zh-CN" sz="2000" b="1" dirty="0">
                <a:solidFill>
                  <a:srgbClr val="4CA535"/>
                </a:solidFill>
                <a:latin typeface="微软雅黑" panose="020B0503020204020204" charset="-122"/>
                <a:ea typeface="微软雅黑" panose="020B0503020204020204" charset="-122"/>
                <a:cs typeface="微软雅黑" panose="020B0503020204020204" charset="-122"/>
              </a:rPr>
              <a:t>date -s "2022-09-24 14:00:00"</a:t>
            </a:r>
            <a:r>
              <a:rPr kumimoji="1" lang="zh-CN" altLang="en-US" sz="2000" b="1" dirty="0">
                <a:solidFill>
                  <a:srgbClr val="4CA535"/>
                </a:solidFill>
                <a:latin typeface="微软雅黑" panose="020B0503020204020204" charset="-122"/>
                <a:ea typeface="微软雅黑" panose="020B0503020204020204" charset="-122"/>
                <a:cs typeface="微软雅黑" panose="020B0503020204020204" charset="-122"/>
              </a:rPr>
              <a:t>：</a:t>
            </a:r>
            <a:r>
              <a:rPr kumimoji="1" lang="zh-CN" altLang="en-US" sz="2000" dirty="0">
                <a:solidFill>
                  <a:schemeClr val="tx1"/>
                </a:solidFill>
                <a:latin typeface="微软雅黑" panose="020B0503020204020204" charset="-122"/>
                <a:ea typeface="微软雅黑" panose="020B0503020204020204" charset="-122"/>
                <a:cs typeface="微软雅黑" panose="020B0503020204020204" charset="-122"/>
              </a:rPr>
              <a:t>设置当前日期</a:t>
            </a:r>
            <a:endParaRPr kumimoji="1" lang="en-US" altLang="zh-CN" sz="2000"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19" name="文本框 18"/>
          <p:cNvSpPr txBox="1"/>
          <p:nvPr/>
        </p:nvSpPr>
        <p:spPr>
          <a:xfrm>
            <a:off x="510540" y="3001010"/>
            <a:ext cx="5786120" cy="706755"/>
          </a:xfrm>
          <a:prstGeom prst="rect">
            <a:avLst/>
          </a:prstGeom>
          <a:noFill/>
        </p:spPr>
        <p:txBody>
          <a:bodyPr wrap="square" rtlCol="0">
            <a:spAutoFit/>
          </a:bodyPr>
          <a:p>
            <a:r>
              <a:rPr kumimoji="1" lang="en-US" altLang="zh-CN" sz="2000" b="1" dirty="0">
                <a:solidFill>
                  <a:srgbClr val="4CA535"/>
                </a:solidFill>
                <a:latin typeface="微软雅黑" panose="020B0503020204020204" charset="-122"/>
                <a:ea typeface="微软雅黑" panose="020B0503020204020204" charset="-122"/>
                <a:cs typeface="微软雅黑" panose="020B0503020204020204" charset="-122"/>
              </a:rPr>
              <a:t>date -d "9/24/2022 15:00"</a:t>
            </a:r>
            <a:r>
              <a:rPr kumimoji="1" lang="zh-CN" altLang="en-US" sz="2000" b="1" dirty="0">
                <a:solidFill>
                  <a:srgbClr val="4CA535"/>
                </a:solidFill>
                <a:latin typeface="微软雅黑" panose="020B0503020204020204" charset="-122"/>
                <a:ea typeface="微软雅黑" panose="020B0503020204020204" charset="-122"/>
                <a:cs typeface="微软雅黑" panose="020B0503020204020204" charset="-122"/>
              </a:rPr>
              <a:t>：</a:t>
            </a:r>
            <a:r>
              <a:rPr kumimoji="1" lang="zh-CN" altLang="en-US" sz="2000" dirty="0">
                <a:solidFill>
                  <a:schemeClr val="tx1"/>
                </a:solidFill>
                <a:latin typeface="微软雅黑" panose="020B0503020204020204" charset="-122"/>
                <a:ea typeface="微软雅黑" panose="020B0503020204020204" charset="-122"/>
                <a:cs typeface="微软雅黑" panose="020B0503020204020204" charset="-122"/>
              </a:rPr>
              <a:t>以字符串格式输出特定日期</a:t>
            </a:r>
            <a:endParaRPr kumimoji="1" lang="zh-CN" altLang="en-US" sz="2000" dirty="0">
              <a:solidFill>
                <a:schemeClr val="tx1"/>
              </a:solidFill>
              <a:latin typeface="微软雅黑" panose="020B0503020204020204" charset="-122"/>
              <a:ea typeface="微软雅黑" panose="020B0503020204020204" charset="-122"/>
              <a:cs typeface="微软雅黑" panose="020B0503020204020204" charset="-122"/>
            </a:endParaRPr>
          </a:p>
        </p:txBody>
      </p:sp>
      <p:pic>
        <p:nvPicPr>
          <p:cNvPr id="5" name="图片 4"/>
          <p:cNvPicPr>
            <a:picLocks noChangeAspect="1"/>
          </p:cNvPicPr>
          <p:nvPr/>
        </p:nvPicPr>
        <p:blipFill>
          <a:blip r:embed="rId1"/>
          <a:stretch>
            <a:fillRect/>
          </a:stretch>
        </p:blipFill>
        <p:spPr>
          <a:xfrm>
            <a:off x="621030" y="1642745"/>
            <a:ext cx="5530215" cy="747395"/>
          </a:xfrm>
          <a:prstGeom prst="rect">
            <a:avLst/>
          </a:prstGeom>
        </p:spPr>
      </p:pic>
      <p:sp>
        <p:nvSpPr>
          <p:cNvPr id="10" name="文本框 9"/>
          <p:cNvSpPr txBox="1"/>
          <p:nvPr/>
        </p:nvSpPr>
        <p:spPr>
          <a:xfrm>
            <a:off x="510540" y="4435475"/>
            <a:ext cx="5011420" cy="398780"/>
          </a:xfrm>
          <a:prstGeom prst="rect">
            <a:avLst/>
          </a:prstGeom>
          <a:noFill/>
        </p:spPr>
        <p:txBody>
          <a:bodyPr wrap="square" rtlCol="0">
            <a:spAutoFit/>
          </a:bodyPr>
          <a:p>
            <a:r>
              <a:rPr kumimoji="1" lang="en-US" altLang="zh-CN" sz="2000" b="1" dirty="0">
                <a:solidFill>
                  <a:srgbClr val="4CA535"/>
                </a:solidFill>
                <a:latin typeface="微软雅黑" panose="020B0503020204020204" charset="-122"/>
                <a:ea typeface="微软雅黑" panose="020B0503020204020204" charset="-122"/>
                <a:cs typeface="微软雅黑" panose="020B0503020204020204" charset="-122"/>
              </a:rPr>
              <a:t>date "+%option"</a:t>
            </a:r>
            <a:r>
              <a:rPr kumimoji="1" lang="zh-CN" altLang="en-US" sz="2000" b="1" dirty="0">
                <a:solidFill>
                  <a:srgbClr val="4CA535"/>
                </a:solidFill>
                <a:latin typeface="微软雅黑" panose="020B0503020204020204" charset="-122"/>
                <a:ea typeface="微软雅黑" panose="020B0503020204020204" charset="-122"/>
                <a:cs typeface="微软雅黑" panose="020B0503020204020204" charset="-122"/>
              </a:rPr>
              <a:t>：</a:t>
            </a:r>
            <a:r>
              <a:rPr kumimoji="1" lang="zh-CN" altLang="en-US" sz="2000" dirty="0">
                <a:latin typeface="微软雅黑" panose="020B0503020204020204" charset="-122"/>
                <a:ea typeface="微软雅黑" panose="020B0503020204020204" charset="-122"/>
                <a:cs typeface="微软雅黑" panose="020B0503020204020204" charset="-122"/>
              </a:rPr>
              <a:t>按照特定格式输出日期</a:t>
            </a:r>
            <a:endParaRPr kumimoji="1" lang="en-US" sz="2000"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8" name="文本框 7"/>
          <p:cNvSpPr txBox="1"/>
          <p:nvPr/>
        </p:nvSpPr>
        <p:spPr>
          <a:xfrm>
            <a:off x="7029450" y="1527175"/>
            <a:ext cx="5037455" cy="5015865"/>
          </a:xfrm>
          <a:prstGeom prst="rect">
            <a:avLst/>
          </a:prstGeom>
          <a:noFill/>
        </p:spPr>
        <p:txBody>
          <a:bodyPr wrap="square" rtlCol="0" anchor="t">
            <a:spAutoFit/>
          </a:bodyPr>
          <a:p>
            <a:pPr algn="l">
              <a:buClrTx/>
              <a:buSzTx/>
              <a:buFontTx/>
            </a:pPr>
            <a:r>
              <a:rPr kumimoji="1" lang="en-US" altLang="zh-CN" sz="2000" b="1" dirty="0">
                <a:solidFill>
                  <a:srgbClr val="4CA535"/>
                </a:solidFill>
                <a:latin typeface="微软雅黑" panose="020B0503020204020204" charset="-122"/>
                <a:ea typeface="微软雅黑" panose="020B0503020204020204" charset="-122"/>
                <a:cs typeface="微软雅黑" panose="020B0503020204020204" charset="-122"/>
              </a:rPr>
              <a:t>option:</a:t>
            </a:r>
            <a:endParaRPr kumimoji="1" lang="en-US" altLang="zh-CN" sz="2000" b="1" dirty="0">
              <a:solidFill>
                <a:srgbClr val="4CA535"/>
              </a:solidFill>
              <a:latin typeface="微软雅黑" panose="020B0503020204020204" charset="-122"/>
              <a:ea typeface="微软雅黑" panose="020B0503020204020204" charset="-122"/>
              <a:cs typeface="微软雅黑" panose="020B0503020204020204" charset="-122"/>
            </a:endParaRPr>
          </a:p>
          <a:p>
            <a:pPr algn="l">
              <a:buClrTx/>
              <a:buSzTx/>
              <a:buFontTx/>
            </a:pPr>
            <a:r>
              <a:rPr kumimoji="1" lang="zh-CN" altLang="en-US" sz="2000" dirty="0">
                <a:latin typeface="微软雅黑" panose="020B0503020204020204" charset="-122"/>
                <a:ea typeface="微软雅黑" panose="020B0503020204020204" charset="-122"/>
                <a:cs typeface="微软雅黑" panose="020B0503020204020204" charset="-122"/>
              </a:rPr>
              <a:t>%D – 日期显示格式为 月/日/年</a:t>
            </a:r>
            <a:endParaRPr kumimoji="1" lang="zh-CN" altLang="en-US" sz="2000" dirty="0">
              <a:latin typeface="微软雅黑" panose="020B0503020204020204" charset="-122"/>
              <a:ea typeface="微软雅黑" panose="020B0503020204020204" charset="-122"/>
              <a:cs typeface="微软雅黑" panose="020B0503020204020204" charset="-122"/>
            </a:endParaRPr>
          </a:p>
          <a:p>
            <a:pPr algn="l">
              <a:buClrTx/>
              <a:buSzTx/>
              <a:buFontTx/>
            </a:pPr>
            <a:r>
              <a:rPr kumimoji="1" lang="zh-CN" altLang="en-US" sz="2000" dirty="0">
                <a:latin typeface="微软雅黑" panose="020B0503020204020204" charset="-122"/>
                <a:ea typeface="微软雅黑" panose="020B0503020204020204" charset="-122"/>
                <a:cs typeface="微软雅黑" panose="020B0503020204020204" charset="-122"/>
              </a:rPr>
              <a:t>%Y – 年份(例如：202</a:t>
            </a:r>
            <a:r>
              <a:rPr kumimoji="1" lang="en-US" altLang="zh-CN" sz="2000" dirty="0">
                <a:latin typeface="微软雅黑" panose="020B0503020204020204" charset="-122"/>
                <a:ea typeface="微软雅黑" panose="020B0503020204020204" charset="-122"/>
                <a:cs typeface="微软雅黑" panose="020B0503020204020204" charset="-122"/>
              </a:rPr>
              <a:t>2</a:t>
            </a:r>
            <a:r>
              <a:rPr kumimoji="1" lang="zh-CN" altLang="en-US" sz="2000" dirty="0">
                <a:latin typeface="微软雅黑" panose="020B0503020204020204" charset="-122"/>
                <a:ea typeface="微软雅黑" panose="020B0503020204020204" charset="-122"/>
                <a:cs typeface="微软雅黑" panose="020B0503020204020204" charset="-122"/>
              </a:rPr>
              <a:t>)</a:t>
            </a:r>
            <a:endParaRPr kumimoji="1" lang="zh-CN" altLang="en-US" sz="2000" dirty="0">
              <a:latin typeface="微软雅黑" panose="020B0503020204020204" charset="-122"/>
              <a:ea typeface="微软雅黑" panose="020B0503020204020204" charset="-122"/>
              <a:cs typeface="微软雅黑" panose="020B0503020204020204" charset="-122"/>
            </a:endParaRPr>
          </a:p>
          <a:p>
            <a:pPr algn="l">
              <a:buClrTx/>
              <a:buSzTx/>
              <a:buFontTx/>
            </a:pPr>
            <a:r>
              <a:rPr kumimoji="1" lang="zh-CN" altLang="en-US" sz="2000" dirty="0">
                <a:latin typeface="微软雅黑" panose="020B0503020204020204" charset="-122"/>
                <a:ea typeface="微软雅黑" panose="020B0503020204020204" charset="-122"/>
                <a:cs typeface="微软雅黑" panose="020B0503020204020204" charset="-122"/>
              </a:rPr>
              <a:t>%m – 月份(01-12)</a:t>
            </a:r>
            <a:endParaRPr kumimoji="1" lang="zh-CN" altLang="en-US" sz="2000" dirty="0">
              <a:latin typeface="微软雅黑" panose="020B0503020204020204" charset="-122"/>
              <a:ea typeface="微软雅黑" panose="020B0503020204020204" charset="-122"/>
              <a:cs typeface="微软雅黑" panose="020B0503020204020204" charset="-122"/>
            </a:endParaRPr>
          </a:p>
          <a:p>
            <a:pPr algn="l">
              <a:buClrTx/>
              <a:buSzTx/>
              <a:buFontTx/>
            </a:pPr>
            <a:r>
              <a:rPr kumimoji="1" lang="zh-CN" altLang="en-US" sz="2000" dirty="0">
                <a:latin typeface="微软雅黑" panose="020B0503020204020204" charset="-122"/>
                <a:ea typeface="微软雅黑" panose="020B0503020204020204" charset="-122"/>
                <a:cs typeface="微软雅黑" panose="020B0503020204020204" charset="-122"/>
              </a:rPr>
              <a:t>%B – 月份的完整名称 (例如 January)</a:t>
            </a:r>
            <a:endParaRPr kumimoji="1" lang="zh-CN" altLang="en-US" sz="2000" dirty="0">
              <a:latin typeface="微软雅黑" panose="020B0503020204020204" charset="-122"/>
              <a:ea typeface="微软雅黑" panose="020B0503020204020204" charset="-122"/>
              <a:cs typeface="微软雅黑" panose="020B0503020204020204" charset="-122"/>
            </a:endParaRPr>
          </a:p>
          <a:p>
            <a:pPr algn="l">
              <a:buClrTx/>
              <a:buSzTx/>
              <a:buFontTx/>
            </a:pPr>
            <a:r>
              <a:rPr kumimoji="1" lang="zh-CN" altLang="en-US" sz="2000" dirty="0">
                <a:latin typeface="微软雅黑" panose="020B0503020204020204" charset="-122"/>
                <a:ea typeface="微软雅黑" panose="020B0503020204020204" charset="-122"/>
                <a:cs typeface="微软雅黑" panose="020B0503020204020204" charset="-122"/>
              </a:rPr>
              <a:t>%b – 月份的短名称 (例如 Jan)</a:t>
            </a:r>
            <a:endParaRPr kumimoji="1" lang="zh-CN" altLang="en-US" sz="2000" dirty="0">
              <a:latin typeface="微软雅黑" panose="020B0503020204020204" charset="-122"/>
              <a:ea typeface="微软雅黑" panose="020B0503020204020204" charset="-122"/>
              <a:cs typeface="微软雅黑" panose="020B0503020204020204" charset="-122"/>
            </a:endParaRPr>
          </a:p>
          <a:p>
            <a:pPr algn="l">
              <a:buClrTx/>
              <a:buSzTx/>
              <a:buFontTx/>
            </a:pPr>
            <a:r>
              <a:rPr kumimoji="1" lang="zh-CN" altLang="en-US" sz="2000" dirty="0">
                <a:latin typeface="微软雅黑" panose="020B0503020204020204" charset="-122"/>
                <a:ea typeface="微软雅黑" panose="020B0503020204020204" charset="-122"/>
                <a:cs typeface="微软雅黑" panose="020B0503020204020204" charset="-122"/>
              </a:rPr>
              <a:t>%d – 月份中的哪一天 (例如 01)</a:t>
            </a:r>
            <a:endParaRPr kumimoji="1" lang="zh-CN" altLang="en-US" sz="2000" dirty="0">
              <a:latin typeface="微软雅黑" panose="020B0503020204020204" charset="-122"/>
              <a:ea typeface="微软雅黑" panose="020B0503020204020204" charset="-122"/>
              <a:cs typeface="微软雅黑" panose="020B0503020204020204" charset="-122"/>
            </a:endParaRPr>
          </a:p>
          <a:p>
            <a:pPr algn="l">
              <a:buClrTx/>
              <a:buSzTx/>
              <a:buFontTx/>
            </a:pPr>
            <a:r>
              <a:rPr kumimoji="1" lang="zh-CN" altLang="en-US" sz="2000" dirty="0">
                <a:latin typeface="微软雅黑" panose="020B0503020204020204" charset="-122"/>
                <a:ea typeface="微软雅黑" panose="020B0503020204020204" charset="-122"/>
                <a:cs typeface="微软雅黑" panose="020B0503020204020204" charset="-122"/>
              </a:rPr>
              <a:t>%A – 星期几的全程(例如 Friday)</a:t>
            </a:r>
            <a:endParaRPr kumimoji="1" lang="zh-CN" altLang="en-US" sz="2000" dirty="0">
              <a:latin typeface="微软雅黑" panose="020B0503020204020204" charset="-122"/>
              <a:ea typeface="微软雅黑" panose="020B0503020204020204" charset="-122"/>
              <a:cs typeface="微软雅黑" panose="020B0503020204020204" charset="-122"/>
            </a:endParaRPr>
          </a:p>
          <a:p>
            <a:pPr algn="l">
              <a:buClrTx/>
              <a:buSzTx/>
              <a:buFontTx/>
            </a:pPr>
            <a:r>
              <a:rPr kumimoji="1" lang="zh-CN" altLang="en-US" sz="2000" dirty="0">
                <a:latin typeface="微软雅黑" panose="020B0503020204020204" charset="-122"/>
                <a:ea typeface="微软雅黑" panose="020B0503020204020204" charset="-122"/>
                <a:cs typeface="微软雅黑" panose="020B0503020204020204" charset="-122"/>
              </a:rPr>
              <a:t>%a – 星期几的短名称 (例如 Fri)</a:t>
            </a:r>
            <a:endParaRPr kumimoji="1" lang="zh-CN" altLang="en-US" sz="2000" dirty="0">
              <a:latin typeface="微软雅黑" panose="020B0503020204020204" charset="-122"/>
              <a:ea typeface="微软雅黑" panose="020B0503020204020204" charset="-122"/>
              <a:cs typeface="微软雅黑" panose="020B0503020204020204" charset="-122"/>
            </a:endParaRPr>
          </a:p>
          <a:p>
            <a:pPr algn="l">
              <a:buClrTx/>
              <a:buSzTx/>
              <a:buFontTx/>
            </a:pPr>
            <a:r>
              <a:rPr kumimoji="1" lang="zh-CN" altLang="en-US" sz="2000" dirty="0">
                <a:latin typeface="微软雅黑" panose="020B0503020204020204" charset="-122"/>
                <a:ea typeface="微软雅黑" panose="020B0503020204020204" charset="-122"/>
                <a:cs typeface="微软雅黑" panose="020B0503020204020204" charset="-122"/>
              </a:rPr>
              <a:t>%w </a:t>
            </a:r>
            <a:r>
              <a:rPr kumimoji="1" lang="zh-CN" altLang="en-US" sz="2000" dirty="0">
                <a:latin typeface="微软雅黑" panose="020B0503020204020204" charset="-122"/>
                <a:ea typeface="微软雅黑" panose="020B0503020204020204" charset="-122"/>
                <a:cs typeface="微软雅黑" panose="020B0503020204020204" charset="-122"/>
                <a:sym typeface="+mn-ea"/>
              </a:rPr>
              <a:t>– </a:t>
            </a:r>
            <a:r>
              <a:rPr kumimoji="1" lang="zh-CN" altLang="en-US" sz="2000" dirty="0">
                <a:latin typeface="微软雅黑" panose="020B0503020204020204" charset="-122"/>
                <a:ea typeface="微软雅黑" panose="020B0503020204020204" charset="-122"/>
                <a:cs typeface="微软雅黑" panose="020B0503020204020204" charset="-122"/>
              </a:rPr>
              <a:t>该周的天数，0代表周日，1代表周一</a:t>
            </a:r>
            <a:endParaRPr kumimoji="1" lang="zh-CN" altLang="en-US" sz="2000" dirty="0">
              <a:latin typeface="微软雅黑" panose="020B0503020204020204" charset="-122"/>
              <a:ea typeface="微软雅黑" panose="020B0503020204020204" charset="-122"/>
              <a:cs typeface="微软雅黑" panose="020B0503020204020204" charset="-122"/>
            </a:endParaRPr>
          </a:p>
          <a:p>
            <a:pPr algn="l">
              <a:buClrTx/>
              <a:buSzTx/>
              <a:buFontTx/>
            </a:pPr>
            <a:r>
              <a:rPr kumimoji="1" lang="en-US" altLang="zh-CN" sz="2000" dirty="0">
                <a:latin typeface="微软雅黑" panose="020B0503020204020204" charset="-122"/>
                <a:ea typeface="微软雅黑" panose="020B0503020204020204" charset="-122"/>
                <a:cs typeface="微软雅黑" panose="020B0503020204020204" charset="-122"/>
              </a:rPr>
              <a:t>%T </a:t>
            </a:r>
            <a:r>
              <a:rPr kumimoji="1" lang="zh-CN" altLang="en-US" sz="2000" dirty="0">
                <a:latin typeface="微软雅黑" panose="020B0503020204020204" charset="-122"/>
                <a:ea typeface="微软雅黑" panose="020B0503020204020204" charset="-122"/>
                <a:cs typeface="微软雅黑" panose="020B0503020204020204" charset="-122"/>
                <a:sym typeface="+mn-ea"/>
              </a:rPr>
              <a:t>– 输出时分秒</a:t>
            </a:r>
            <a:endParaRPr kumimoji="1" lang="zh-CN" altLang="en-US" sz="2000" dirty="0">
              <a:latin typeface="微软雅黑" panose="020B0503020204020204" charset="-122"/>
              <a:ea typeface="微软雅黑" panose="020B0503020204020204" charset="-122"/>
              <a:cs typeface="微软雅黑" panose="020B0503020204020204" charset="-122"/>
            </a:endParaRPr>
          </a:p>
          <a:p>
            <a:pPr algn="l">
              <a:buClrTx/>
              <a:buSzTx/>
              <a:buFontTx/>
            </a:pPr>
            <a:r>
              <a:rPr kumimoji="1" lang="zh-CN" altLang="en-US" sz="2000" dirty="0">
                <a:latin typeface="微软雅黑" panose="020B0503020204020204" charset="-122"/>
                <a:ea typeface="微软雅黑" panose="020B0503020204020204" charset="-122"/>
                <a:cs typeface="微软雅黑" panose="020B0503020204020204" charset="-122"/>
              </a:rPr>
              <a:t>%H – 小时，24小时制 </a:t>
            </a:r>
            <a:endParaRPr kumimoji="1" lang="zh-CN" altLang="en-US" sz="2000" dirty="0">
              <a:latin typeface="微软雅黑" panose="020B0503020204020204" charset="-122"/>
              <a:ea typeface="微软雅黑" panose="020B0503020204020204" charset="-122"/>
              <a:cs typeface="微软雅黑" panose="020B0503020204020204" charset="-122"/>
            </a:endParaRPr>
          </a:p>
          <a:p>
            <a:pPr algn="l">
              <a:buClrTx/>
              <a:buSzTx/>
              <a:buFontTx/>
            </a:pPr>
            <a:r>
              <a:rPr kumimoji="1" lang="zh-CN" altLang="en-US" sz="2000" dirty="0">
                <a:latin typeface="微软雅黑" panose="020B0503020204020204" charset="-122"/>
                <a:ea typeface="微软雅黑" panose="020B0503020204020204" charset="-122"/>
                <a:cs typeface="微软雅黑" panose="020B0503020204020204" charset="-122"/>
              </a:rPr>
              <a:t>%I – 小时，12小时制 </a:t>
            </a:r>
            <a:endParaRPr kumimoji="1" lang="zh-CN" altLang="en-US" sz="2000" dirty="0">
              <a:latin typeface="微软雅黑" panose="020B0503020204020204" charset="-122"/>
              <a:ea typeface="微软雅黑" panose="020B0503020204020204" charset="-122"/>
              <a:cs typeface="微软雅黑" panose="020B0503020204020204" charset="-122"/>
            </a:endParaRPr>
          </a:p>
          <a:p>
            <a:pPr algn="l">
              <a:buClrTx/>
              <a:buSzTx/>
              <a:buFontTx/>
            </a:pPr>
            <a:r>
              <a:rPr kumimoji="1" lang="en-US" altLang="zh-CN" sz="2000" dirty="0">
                <a:latin typeface="微软雅黑" panose="020B0503020204020204" charset="-122"/>
                <a:ea typeface="微软雅黑" panose="020B0503020204020204" charset="-122"/>
                <a:cs typeface="微软雅黑" panose="020B0503020204020204" charset="-122"/>
              </a:rPr>
              <a:t>%</a:t>
            </a:r>
            <a:r>
              <a:rPr kumimoji="1" lang="zh-CN" altLang="en-US" sz="2000" dirty="0">
                <a:latin typeface="微软雅黑" panose="020B0503020204020204" charset="-122"/>
                <a:ea typeface="微软雅黑" panose="020B0503020204020204" charset="-122"/>
                <a:cs typeface="微软雅黑" panose="020B0503020204020204" charset="-122"/>
              </a:rPr>
              <a:t>P </a:t>
            </a:r>
            <a:r>
              <a:rPr kumimoji="1" lang="zh-CN" altLang="en-US" sz="2000" dirty="0">
                <a:latin typeface="微软雅黑" panose="020B0503020204020204" charset="-122"/>
                <a:ea typeface="微软雅黑" panose="020B0503020204020204" charset="-122"/>
                <a:cs typeface="微软雅黑" panose="020B0503020204020204" charset="-122"/>
                <a:sym typeface="+mn-ea"/>
              </a:rPr>
              <a:t>– </a:t>
            </a:r>
            <a:r>
              <a:rPr kumimoji="1" lang="zh-CN" altLang="en-US" sz="2000" dirty="0">
                <a:latin typeface="微软雅黑" panose="020B0503020204020204" charset="-122"/>
                <a:ea typeface="微软雅黑" panose="020B0503020204020204" charset="-122"/>
                <a:cs typeface="微软雅黑" panose="020B0503020204020204" charset="-122"/>
              </a:rPr>
              <a:t>AM或PM</a:t>
            </a:r>
            <a:endParaRPr kumimoji="1" lang="zh-CN" altLang="en-US" sz="2000" dirty="0">
              <a:latin typeface="微软雅黑" panose="020B0503020204020204" charset="-122"/>
              <a:ea typeface="微软雅黑" panose="020B0503020204020204" charset="-122"/>
              <a:cs typeface="微软雅黑" panose="020B0503020204020204" charset="-122"/>
            </a:endParaRPr>
          </a:p>
          <a:p>
            <a:pPr algn="l">
              <a:buClrTx/>
              <a:buSzTx/>
              <a:buFontTx/>
            </a:pPr>
            <a:r>
              <a:rPr kumimoji="1" lang="zh-CN" altLang="en-US" sz="2000" dirty="0">
                <a:latin typeface="微软雅黑" panose="020B0503020204020204" charset="-122"/>
                <a:ea typeface="微软雅黑" panose="020B0503020204020204" charset="-122"/>
                <a:cs typeface="微软雅黑" panose="020B0503020204020204" charset="-122"/>
              </a:rPr>
              <a:t>%M – 分钟 </a:t>
            </a:r>
            <a:endParaRPr kumimoji="1" lang="zh-CN" altLang="en-US" sz="2000" dirty="0">
              <a:latin typeface="微软雅黑" panose="020B0503020204020204" charset="-122"/>
              <a:ea typeface="微软雅黑" panose="020B0503020204020204" charset="-122"/>
              <a:cs typeface="微软雅黑" panose="020B0503020204020204" charset="-122"/>
            </a:endParaRPr>
          </a:p>
          <a:p>
            <a:pPr algn="l">
              <a:buClrTx/>
              <a:buSzTx/>
              <a:buFontTx/>
            </a:pPr>
            <a:r>
              <a:rPr kumimoji="1" lang="zh-CN" altLang="en-US" sz="2000" dirty="0">
                <a:latin typeface="微软雅黑" panose="020B0503020204020204" charset="-122"/>
                <a:ea typeface="微软雅黑" panose="020B0503020204020204" charset="-122"/>
                <a:cs typeface="微软雅黑" panose="020B0503020204020204" charset="-122"/>
              </a:rPr>
              <a:t>%S – 秒 </a:t>
            </a:r>
            <a:endParaRPr lang="zh-CN" altLang="en-US"/>
          </a:p>
        </p:txBody>
      </p:sp>
      <p:pic>
        <p:nvPicPr>
          <p:cNvPr id="14" name="图片 13"/>
          <p:cNvPicPr>
            <a:picLocks noChangeAspect="1"/>
          </p:cNvPicPr>
          <p:nvPr/>
        </p:nvPicPr>
        <p:blipFill>
          <a:blip r:embed="rId2"/>
          <a:stretch>
            <a:fillRect/>
          </a:stretch>
        </p:blipFill>
        <p:spPr>
          <a:xfrm>
            <a:off x="621030" y="3749675"/>
            <a:ext cx="5473065" cy="572770"/>
          </a:xfrm>
          <a:prstGeom prst="rect">
            <a:avLst/>
          </a:prstGeom>
        </p:spPr>
      </p:pic>
      <p:pic>
        <p:nvPicPr>
          <p:cNvPr id="16" name="图片 15"/>
          <p:cNvPicPr>
            <a:picLocks noChangeAspect="1"/>
          </p:cNvPicPr>
          <p:nvPr/>
        </p:nvPicPr>
        <p:blipFill>
          <a:blip r:embed="rId3"/>
          <a:stretch>
            <a:fillRect/>
          </a:stretch>
        </p:blipFill>
        <p:spPr>
          <a:xfrm>
            <a:off x="621030" y="4947285"/>
            <a:ext cx="6029960" cy="503555"/>
          </a:xfrm>
          <a:prstGeom prst="rect">
            <a:avLst/>
          </a:prstGeom>
        </p:spPr>
      </p:pic>
      <p:pic>
        <p:nvPicPr>
          <p:cNvPr id="17" name="图片 16"/>
          <p:cNvPicPr>
            <a:picLocks noChangeAspect="1"/>
          </p:cNvPicPr>
          <p:nvPr/>
        </p:nvPicPr>
        <p:blipFill>
          <a:blip r:embed="rId4"/>
          <a:stretch>
            <a:fillRect/>
          </a:stretch>
        </p:blipFill>
        <p:spPr>
          <a:xfrm>
            <a:off x="621030" y="5681980"/>
            <a:ext cx="6003290" cy="55816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59:morph option="byObject"/>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076325" y="0"/>
            <a:ext cx="6464300" cy="553085"/>
          </a:xfrm>
          <a:prstGeom prst="rect">
            <a:avLst/>
          </a:prstGeom>
          <a:noFill/>
        </p:spPr>
        <p:txBody>
          <a:bodyPr wrap="square" rtlCol="0">
            <a:spAutoFit/>
          </a:bodyPr>
          <a:lstStyle/>
          <a:p>
            <a:r>
              <a:rPr lang="en-US" altLang="zh-CN" sz="3000" b="1" kern="0" noProof="0" dirty="0">
                <a:ln>
                  <a:noFill/>
                </a:ln>
                <a:solidFill>
                  <a:srgbClr val="4CA535"/>
                </a:solidFill>
                <a:effectLst/>
                <a:uLnTx/>
                <a:uFillTx/>
                <a:latin typeface="Arial" panose="020B0604020202020204"/>
                <a:ea typeface="微软雅黑" panose="020B0503020204020204" charset="-122"/>
                <a:sym typeface="+mn-ea"/>
              </a:rPr>
              <a:t>time</a:t>
            </a:r>
            <a:endParaRPr kumimoji="1" lang="en-US" altLang="zh-CN" sz="3000" b="1" kern="0" noProof="0" dirty="0">
              <a:ln>
                <a:noFill/>
              </a:ln>
              <a:solidFill>
                <a:srgbClr val="4CA535"/>
              </a:solidFill>
              <a:effectLst/>
              <a:uLnTx/>
              <a:uFillTx/>
              <a:latin typeface="Arial" panose="020B0604020202020204"/>
              <a:ea typeface="微软雅黑" panose="020B0503020204020204" charset="-122"/>
              <a:cs typeface="微软雅黑" panose="020B0503020204020204" charset="-122"/>
              <a:sym typeface="+mn-ea"/>
            </a:endParaRPr>
          </a:p>
        </p:txBody>
      </p:sp>
      <p:sp>
        <p:nvSpPr>
          <p:cNvPr id="5" name="文本框 4"/>
          <p:cNvSpPr txBox="1"/>
          <p:nvPr/>
        </p:nvSpPr>
        <p:spPr>
          <a:xfrm>
            <a:off x="668655" y="662305"/>
            <a:ext cx="8253095" cy="553085"/>
          </a:xfrm>
          <a:prstGeom prst="rect">
            <a:avLst/>
          </a:prstGeom>
          <a:noFill/>
        </p:spPr>
        <p:txBody>
          <a:bodyPr wrap="square" rtlCol="0">
            <a:spAutoFit/>
          </a:bodyPr>
          <a:p>
            <a:r>
              <a:rPr kumimoji="1" lang="en-US" altLang="zh-CN" sz="3000" b="1" dirty="0">
                <a:solidFill>
                  <a:srgbClr val="4CA535"/>
                </a:solidFill>
                <a:latin typeface="微软雅黑" panose="020B0503020204020204" charset="-122"/>
                <a:ea typeface="微软雅黑" panose="020B0503020204020204" charset="-122"/>
                <a:cs typeface="微软雅黑" panose="020B0503020204020204" charset="-122"/>
              </a:rPr>
              <a:t>time</a:t>
            </a:r>
            <a:r>
              <a:rPr kumimoji="1" lang="zh-CN" altLang="en-US" sz="3000" b="1" dirty="0">
                <a:solidFill>
                  <a:srgbClr val="4CA535"/>
                </a:solidFill>
                <a:latin typeface="微软雅黑" panose="020B0503020204020204" charset="-122"/>
                <a:ea typeface="微软雅黑" panose="020B0503020204020204" charset="-122"/>
                <a:cs typeface="微软雅黑" panose="020B0503020204020204" charset="-122"/>
              </a:rPr>
              <a:t>命令：</a:t>
            </a:r>
            <a:r>
              <a:rPr kumimoji="1" sz="2800" dirty="0">
                <a:solidFill>
                  <a:schemeClr val="tx1"/>
                </a:solidFill>
                <a:latin typeface="微软雅黑" panose="020B0503020204020204" charset="-122"/>
                <a:ea typeface="微软雅黑" panose="020B0503020204020204" charset="-122"/>
                <a:cs typeface="微软雅黑" panose="020B0503020204020204" charset="-122"/>
              </a:rPr>
              <a:t>统计</a:t>
            </a:r>
            <a:r>
              <a:rPr kumimoji="1" lang="zh-CN" sz="2800" dirty="0">
                <a:solidFill>
                  <a:schemeClr val="tx1"/>
                </a:solidFill>
                <a:latin typeface="微软雅黑" panose="020B0503020204020204" charset="-122"/>
                <a:ea typeface="微软雅黑" panose="020B0503020204020204" charset="-122"/>
                <a:cs typeface="微软雅黑" panose="020B0503020204020204" charset="-122"/>
              </a:rPr>
              <a:t>指令花费的时间</a:t>
            </a:r>
            <a:endParaRPr kumimoji="1" lang="zh-CN" sz="2800"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898525" y="2894330"/>
            <a:ext cx="10688955" cy="706755"/>
          </a:xfrm>
          <a:prstGeom prst="rect">
            <a:avLst/>
          </a:prstGeom>
          <a:noFill/>
        </p:spPr>
        <p:txBody>
          <a:bodyPr wrap="square" rtlCol="0">
            <a:spAutoFit/>
          </a:bodyPr>
          <a:p>
            <a:r>
              <a:rPr kumimoji="1" lang="en-US" sz="2000" dirty="0">
                <a:solidFill>
                  <a:schemeClr val="tx1"/>
                </a:solidFill>
                <a:latin typeface="微软雅黑" panose="020B0503020204020204" charset="-122"/>
                <a:ea typeface="微软雅黑" panose="020B0503020204020204" charset="-122"/>
                <a:cs typeface="微软雅黑" panose="020B0503020204020204" charset="-122"/>
              </a:rPr>
              <a:t>	u</a:t>
            </a:r>
            <a:r>
              <a:rPr kumimoji="1" sz="2000" dirty="0">
                <a:solidFill>
                  <a:schemeClr val="tx1"/>
                </a:solidFill>
                <a:latin typeface="微软雅黑" panose="020B0503020204020204" charset="-122"/>
                <a:ea typeface="微软雅黑" panose="020B0503020204020204" charset="-122"/>
                <a:cs typeface="微软雅黑" panose="020B0503020204020204" charset="-122"/>
              </a:rPr>
              <a:t>ser</a:t>
            </a:r>
            <a:r>
              <a:rPr kumimoji="1" lang="en-US" sz="2000" dirty="0">
                <a:solidFill>
                  <a:schemeClr val="tx1"/>
                </a:solidFill>
                <a:latin typeface="微软雅黑" panose="020B0503020204020204" charset="-122"/>
                <a:ea typeface="微软雅黑" panose="020B0503020204020204" charset="-122"/>
                <a:cs typeface="微软雅黑" panose="020B0503020204020204" charset="-122"/>
              </a:rPr>
              <a:t> </a:t>
            </a:r>
            <a:r>
              <a:rPr kumimoji="1" sz="2000" dirty="0">
                <a:solidFill>
                  <a:schemeClr val="tx1"/>
                </a:solidFill>
                <a:latin typeface="微软雅黑" panose="020B0503020204020204" charset="-122"/>
                <a:ea typeface="微软雅黑" panose="020B0503020204020204" charset="-122"/>
                <a:cs typeface="微软雅黑" panose="020B0503020204020204" charset="-122"/>
              </a:rPr>
              <a:t>+</a:t>
            </a:r>
            <a:r>
              <a:rPr kumimoji="1" lang="en-US" sz="2000" dirty="0">
                <a:solidFill>
                  <a:schemeClr val="tx1"/>
                </a:solidFill>
                <a:latin typeface="微软雅黑" panose="020B0503020204020204" charset="-122"/>
                <a:ea typeface="微软雅黑" panose="020B0503020204020204" charset="-122"/>
                <a:cs typeface="微软雅黑" panose="020B0503020204020204" charset="-122"/>
              </a:rPr>
              <a:t> s</a:t>
            </a:r>
            <a:r>
              <a:rPr kumimoji="1" sz="2000" dirty="0">
                <a:solidFill>
                  <a:schemeClr val="tx1"/>
                </a:solidFill>
                <a:latin typeface="微软雅黑" panose="020B0503020204020204" charset="-122"/>
                <a:ea typeface="微软雅黑" panose="020B0503020204020204" charset="-122"/>
                <a:cs typeface="微软雅黑" panose="020B0503020204020204" charset="-122"/>
              </a:rPr>
              <a:t>ys为进程所使用的实际CPU时间</a:t>
            </a:r>
            <a:r>
              <a:rPr kumimoji="1" lang="zh-CN" sz="2000" dirty="0">
                <a:solidFill>
                  <a:schemeClr val="tx1"/>
                </a:solidFill>
                <a:latin typeface="微软雅黑" panose="020B0503020204020204" charset="-122"/>
                <a:ea typeface="微软雅黑" panose="020B0503020204020204" charset="-122"/>
                <a:cs typeface="微软雅黑" panose="020B0503020204020204" charset="-122"/>
              </a:rPr>
              <a:t>（</a:t>
            </a:r>
            <a:r>
              <a:rPr kumimoji="1" lang="en-US" altLang="zh-CN" sz="2000" dirty="0">
                <a:solidFill>
                  <a:schemeClr val="tx1"/>
                </a:solidFill>
                <a:latin typeface="微软雅黑" panose="020B0503020204020204" charset="-122"/>
                <a:ea typeface="微软雅黑" panose="020B0503020204020204" charset="-122"/>
                <a:cs typeface="微软雅黑" panose="020B0503020204020204" charset="-122"/>
              </a:rPr>
              <a:t>Process time</a:t>
            </a:r>
            <a:r>
              <a:rPr kumimoji="1" lang="zh-CN" sz="2000" dirty="0">
                <a:solidFill>
                  <a:schemeClr val="tx1"/>
                </a:solidFill>
                <a:latin typeface="微软雅黑" panose="020B0503020204020204" charset="-122"/>
                <a:ea typeface="微软雅黑" panose="020B0503020204020204" charset="-122"/>
                <a:cs typeface="微软雅黑" panose="020B0503020204020204" charset="-122"/>
              </a:rPr>
              <a:t>）</a:t>
            </a:r>
            <a:r>
              <a:rPr kumimoji="1" sz="2000" dirty="0">
                <a:solidFill>
                  <a:schemeClr val="tx1"/>
                </a:solidFill>
                <a:latin typeface="微软雅黑" panose="020B0503020204020204" charset="-122"/>
                <a:ea typeface="微软雅黑" panose="020B0503020204020204" charset="-122"/>
                <a:cs typeface="微软雅黑" panose="020B0503020204020204" charset="-122"/>
              </a:rPr>
              <a:t>。如果有多个线程</a:t>
            </a:r>
            <a:r>
              <a:rPr kumimoji="1" lang="zh-CN" sz="2000" dirty="0">
                <a:solidFill>
                  <a:schemeClr val="tx1"/>
                </a:solidFill>
                <a:latin typeface="微软雅黑" panose="020B0503020204020204" charset="-122"/>
                <a:ea typeface="微软雅黑" panose="020B0503020204020204" charset="-122"/>
                <a:cs typeface="微软雅黑" panose="020B0503020204020204" charset="-122"/>
              </a:rPr>
              <a:t>时</a:t>
            </a:r>
            <a:r>
              <a:rPr kumimoji="1" sz="2000" dirty="0">
                <a:solidFill>
                  <a:schemeClr val="tx1"/>
                </a:solidFill>
                <a:latin typeface="微软雅黑" panose="020B0503020204020204" charset="-122"/>
                <a:ea typeface="微软雅黑" panose="020B0503020204020204" charset="-122"/>
                <a:cs typeface="微软雅黑" panose="020B0503020204020204" charset="-122"/>
              </a:rPr>
              <a:t>，</a:t>
            </a:r>
            <a:r>
              <a:rPr kumimoji="1" lang="en-US" sz="2000" dirty="0">
                <a:latin typeface="微软雅黑" panose="020B0503020204020204" charset="-122"/>
                <a:ea typeface="微软雅黑" panose="020B0503020204020204" charset="-122"/>
                <a:cs typeface="微软雅黑" panose="020B0503020204020204" charset="-122"/>
                <a:sym typeface="+mn-ea"/>
              </a:rPr>
              <a:t>u</a:t>
            </a:r>
            <a:r>
              <a:rPr kumimoji="1" sz="2000" dirty="0">
                <a:latin typeface="微软雅黑" panose="020B0503020204020204" charset="-122"/>
                <a:ea typeface="微软雅黑" panose="020B0503020204020204" charset="-122"/>
                <a:cs typeface="微软雅黑" panose="020B0503020204020204" charset="-122"/>
                <a:sym typeface="+mn-ea"/>
              </a:rPr>
              <a:t>ser</a:t>
            </a:r>
            <a:r>
              <a:rPr kumimoji="1" lang="en-US" sz="2000" dirty="0">
                <a:latin typeface="微软雅黑" panose="020B0503020204020204" charset="-122"/>
                <a:ea typeface="微软雅黑" panose="020B0503020204020204" charset="-122"/>
                <a:cs typeface="微软雅黑" panose="020B0503020204020204" charset="-122"/>
                <a:sym typeface="+mn-ea"/>
              </a:rPr>
              <a:t> </a:t>
            </a:r>
            <a:r>
              <a:rPr kumimoji="1" sz="2000" dirty="0">
                <a:latin typeface="微软雅黑" panose="020B0503020204020204" charset="-122"/>
                <a:ea typeface="微软雅黑" panose="020B0503020204020204" charset="-122"/>
                <a:cs typeface="微软雅黑" panose="020B0503020204020204" charset="-122"/>
                <a:sym typeface="+mn-ea"/>
              </a:rPr>
              <a:t>+</a:t>
            </a:r>
            <a:r>
              <a:rPr kumimoji="1" lang="en-US" sz="2000" dirty="0">
                <a:latin typeface="微软雅黑" panose="020B0503020204020204" charset="-122"/>
                <a:ea typeface="微软雅黑" panose="020B0503020204020204" charset="-122"/>
                <a:cs typeface="微软雅黑" panose="020B0503020204020204" charset="-122"/>
                <a:sym typeface="+mn-ea"/>
              </a:rPr>
              <a:t> s</a:t>
            </a:r>
            <a:r>
              <a:rPr kumimoji="1" sz="2000" dirty="0">
                <a:latin typeface="微软雅黑" panose="020B0503020204020204" charset="-122"/>
                <a:ea typeface="微软雅黑" panose="020B0503020204020204" charset="-122"/>
                <a:cs typeface="微软雅黑" panose="020B0503020204020204" charset="-122"/>
                <a:sym typeface="+mn-ea"/>
              </a:rPr>
              <a:t>ys</a:t>
            </a:r>
            <a:r>
              <a:rPr kumimoji="1" sz="2000" dirty="0">
                <a:solidFill>
                  <a:schemeClr val="tx1"/>
                </a:solidFill>
                <a:latin typeface="微软雅黑" panose="020B0503020204020204" charset="-122"/>
                <a:ea typeface="微软雅黑" panose="020B0503020204020204" charset="-122"/>
                <a:cs typeface="微软雅黑" panose="020B0503020204020204" charset="-122"/>
              </a:rPr>
              <a:t>的时间有可能大于</a:t>
            </a:r>
            <a:r>
              <a:rPr kumimoji="1" lang="en-US" sz="2000" dirty="0">
                <a:solidFill>
                  <a:schemeClr val="tx1"/>
                </a:solidFill>
                <a:latin typeface="微软雅黑" panose="020B0503020204020204" charset="-122"/>
                <a:ea typeface="微软雅黑" panose="020B0503020204020204" charset="-122"/>
                <a:cs typeface="微软雅黑" panose="020B0503020204020204" charset="-122"/>
              </a:rPr>
              <a:t>r</a:t>
            </a:r>
            <a:r>
              <a:rPr kumimoji="1" sz="2000" dirty="0">
                <a:solidFill>
                  <a:schemeClr val="tx1"/>
                </a:solidFill>
                <a:latin typeface="微软雅黑" panose="020B0503020204020204" charset="-122"/>
                <a:ea typeface="微软雅黑" panose="020B0503020204020204" charset="-122"/>
                <a:cs typeface="微软雅黑" panose="020B0503020204020204" charset="-122"/>
              </a:rPr>
              <a:t>eal时间。</a:t>
            </a:r>
            <a:endParaRPr kumimoji="1" sz="2000" dirty="0">
              <a:solidFill>
                <a:schemeClr val="tx1"/>
              </a:solidFill>
              <a:latin typeface="微软雅黑" panose="020B0503020204020204" charset="-122"/>
              <a:ea typeface="微软雅黑" panose="020B0503020204020204" charset="-122"/>
              <a:cs typeface="微软雅黑" panose="020B0503020204020204" charset="-122"/>
            </a:endParaRPr>
          </a:p>
        </p:txBody>
      </p:sp>
      <p:pic>
        <p:nvPicPr>
          <p:cNvPr id="10" name="图片 9"/>
          <p:cNvPicPr>
            <a:picLocks noChangeAspect="1"/>
          </p:cNvPicPr>
          <p:nvPr/>
        </p:nvPicPr>
        <p:blipFill>
          <a:blip r:embed="rId1"/>
          <a:srcRect l="1669" b="1015"/>
          <a:stretch>
            <a:fillRect/>
          </a:stretch>
        </p:blipFill>
        <p:spPr>
          <a:xfrm>
            <a:off x="1076325" y="1414145"/>
            <a:ext cx="3590925" cy="1329055"/>
          </a:xfrm>
          <a:prstGeom prst="rect">
            <a:avLst/>
          </a:prstGeom>
        </p:spPr>
      </p:pic>
      <p:pic>
        <p:nvPicPr>
          <p:cNvPr id="17" name="图片 16"/>
          <p:cNvPicPr>
            <a:picLocks noChangeAspect="1"/>
          </p:cNvPicPr>
          <p:nvPr/>
        </p:nvPicPr>
        <p:blipFill>
          <a:blip r:embed="rId2"/>
          <a:srcRect l="1589" b="3583"/>
          <a:stretch>
            <a:fillRect/>
          </a:stretch>
        </p:blipFill>
        <p:spPr>
          <a:xfrm>
            <a:off x="5540375" y="1414145"/>
            <a:ext cx="3381375" cy="1281430"/>
          </a:xfrm>
          <a:prstGeom prst="rect">
            <a:avLst/>
          </a:prstGeom>
        </p:spPr>
      </p:pic>
      <p:sp>
        <p:nvSpPr>
          <p:cNvPr id="18" name="文本框 17"/>
          <p:cNvSpPr txBox="1"/>
          <p:nvPr/>
        </p:nvSpPr>
        <p:spPr>
          <a:xfrm>
            <a:off x="898525" y="3604260"/>
            <a:ext cx="10688955" cy="706755"/>
          </a:xfrm>
          <a:prstGeom prst="rect">
            <a:avLst/>
          </a:prstGeom>
          <a:noFill/>
        </p:spPr>
        <p:txBody>
          <a:bodyPr wrap="square" rtlCol="0">
            <a:spAutoFit/>
          </a:bodyPr>
          <a:p>
            <a:r>
              <a:rPr kumimoji="1" lang="en-US" altLang="zh-CN" sz="2000" dirty="0">
                <a:solidFill>
                  <a:schemeClr val="tx1"/>
                </a:solidFill>
                <a:latin typeface="微软雅黑" panose="020B0503020204020204" charset="-122"/>
                <a:ea typeface="微软雅黑" panose="020B0503020204020204" charset="-122"/>
                <a:cs typeface="微软雅黑" panose="020B0503020204020204" charset="-122"/>
              </a:rPr>
              <a:t>	</a:t>
            </a:r>
            <a:r>
              <a:rPr kumimoji="1" lang="zh-CN" sz="2000" dirty="0">
                <a:solidFill>
                  <a:schemeClr val="tx1"/>
                </a:solidFill>
                <a:latin typeface="微软雅黑" panose="020B0503020204020204" charset="-122"/>
                <a:ea typeface="微软雅黑" panose="020B0503020204020204" charset="-122"/>
                <a:cs typeface="微软雅黑" panose="020B0503020204020204" charset="-122"/>
              </a:rPr>
              <a:t>直接在终端内输入</a:t>
            </a:r>
            <a:r>
              <a:rPr kumimoji="1" lang="en-US" altLang="zh-CN" sz="2000" dirty="0">
                <a:solidFill>
                  <a:schemeClr val="tx1"/>
                </a:solidFill>
                <a:latin typeface="微软雅黑" panose="020B0503020204020204" charset="-122"/>
                <a:ea typeface="微软雅黑" panose="020B0503020204020204" charset="-122"/>
                <a:cs typeface="微软雅黑" panose="020B0503020204020204" charset="-122"/>
              </a:rPr>
              <a:t>time</a:t>
            </a:r>
            <a:r>
              <a:rPr kumimoji="1" lang="zh-CN" altLang="en-US" sz="2000" dirty="0">
                <a:solidFill>
                  <a:schemeClr val="tx1"/>
                </a:solidFill>
                <a:latin typeface="微软雅黑" panose="020B0503020204020204" charset="-122"/>
                <a:ea typeface="微软雅黑" panose="020B0503020204020204" charset="-122"/>
                <a:cs typeface="微软雅黑" panose="020B0503020204020204" charset="-122"/>
              </a:rPr>
              <a:t>调用的是</a:t>
            </a:r>
            <a:r>
              <a:rPr kumimoji="1" lang="en-US" altLang="zh-CN" sz="2000" dirty="0">
                <a:solidFill>
                  <a:schemeClr val="tx1"/>
                </a:solidFill>
                <a:latin typeface="微软雅黑" panose="020B0503020204020204" charset="-122"/>
                <a:ea typeface="微软雅黑" panose="020B0503020204020204" charset="-122"/>
                <a:cs typeface="微软雅黑" panose="020B0503020204020204" charset="-122"/>
              </a:rPr>
              <a:t>shell</a:t>
            </a:r>
            <a:r>
              <a:rPr kumimoji="1" lang="zh-CN" altLang="en-US" sz="2000" dirty="0">
                <a:solidFill>
                  <a:schemeClr val="tx1"/>
                </a:solidFill>
                <a:latin typeface="微软雅黑" panose="020B0503020204020204" charset="-122"/>
                <a:ea typeface="微软雅黑" panose="020B0503020204020204" charset="-122"/>
                <a:cs typeface="微软雅黑" panose="020B0503020204020204" charset="-122"/>
              </a:rPr>
              <a:t>内建命令，功能有限，如果要实现其他功能可以执行二进制文件/usr/bin/time。</a:t>
            </a:r>
            <a:endParaRPr kumimoji="1" lang="zh-CN" altLang="en-US" sz="2000" dirty="0">
              <a:solidFill>
                <a:schemeClr val="tx1"/>
              </a:solidFill>
              <a:latin typeface="微软雅黑" panose="020B0503020204020204" charset="-122"/>
              <a:ea typeface="微软雅黑" panose="020B0503020204020204" charset="-122"/>
              <a:cs typeface="微软雅黑" panose="020B0503020204020204" charset="-122"/>
            </a:endParaRPr>
          </a:p>
        </p:txBody>
      </p:sp>
      <p:pic>
        <p:nvPicPr>
          <p:cNvPr id="19" name="图片 18"/>
          <p:cNvPicPr>
            <a:picLocks noChangeAspect="1"/>
          </p:cNvPicPr>
          <p:nvPr/>
        </p:nvPicPr>
        <p:blipFill>
          <a:blip r:embed="rId3"/>
          <a:stretch>
            <a:fillRect/>
          </a:stretch>
        </p:blipFill>
        <p:spPr>
          <a:xfrm>
            <a:off x="1728470" y="5344795"/>
            <a:ext cx="7847330" cy="850900"/>
          </a:xfrm>
          <a:prstGeom prst="rect">
            <a:avLst/>
          </a:prstGeom>
        </p:spPr>
      </p:pic>
      <p:sp>
        <p:nvSpPr>
          <p:cNvPr id="20" name="文本框 19"/>
          <p:cNvSpPr txBox="1"/>
          <p:nvPr/>
        </p:nvSpPr>
        <p:spPr>
          <a:xfrm>
            <a:off x="898525" y="4314190"/>
            <a:ext cx="9716770" cy="398780"/>
          </a:xfrm>
          <a:prstGeom prst="rect">
            <a:avLst/>
          </a:prstGeom>
          <a:noFill/>
        </p:spPr>
        <p:txBody>
          <a:bodyPr wrap="square" rtlCol="0">
            <a:spAutoFit/>
          </a:bodyPr>
          <a:p>
            <a:r>
              <a:rPr kumimoji="1" lang="en-US" altLang="zh-CN" sz="2000" b="1" dirty="0">
                <a:solidFill>
                  <a:srgbClr val="4CA535"/>
                </a:solidFill>
                <a:latin typeface="微软雅黑" panose="020B0503020204020204" charset="-122"/>
                <a:ea typeface="微软雅黑" panose="020B0503020204020204" charset="-122"/>
                <a:cs typeface="微软雅黑" panose="020B0503020204020204" charset="-122"/>
              </a:rPr>
              <a:t>/usr/bin/time -o test.txt sleep 2</a:t>
            </a:r>
            <a:r>
              <a:rPr kumimoji="1" lang="zh-CN" altLang="en-US" sz="2000" b="1" dirty="0">
                <a:solidFill>
                  <a:srgbClr val="4CA535"/>
                </a:solidFill>
                <a:latin typeface="微软雅黑" panose="020B0503020204020204" charset="-122"/>
                <a:ea typeface="微软雅黑" panose="020B0503020204020204" charset="-122"/>
                <a:cs typeface="微软雅黑" panose="020B0503020204020204" charset="-122"/>
              </a:rPr>
              <a:t>：</a:t>
            </a:r>
            <a:r>
              <a:rPr kumimoji="1" sz="2000" dirty="0">
                <a:solidFill>
                  <a:schemeClr val="tx1"/>
                </a:solidFill>
                <a:latin typeface="微软雅黑" panose="020B0503020204020204" charset="-122"/>
                <a:ea typeface="微软雅黑" panose="020B0503020204020204" charset="-122"/>
                <a:cs typeface="微软雅黑" panose="020B0503020204020204" charset="-122"/>
              </a:rPr>
              <a:t>将执行</a:t>
            </a:r>
            <a:r>
              <a:rPr kumimoji="1" lang="en-US" sz="2000" dirty="0">
                <a:solidFill>
                  <a:schemeClr val="tx1"/>
                </a:solidFill>
                <a:latin typeface="微软雅黑" panose="020B0503020204020204" charset="-122"/>
                <a:ea typeface="微软雅黑" panose="020B0503020204020204" charset="-122"/>
                <a:cs typeface="微软雅黑" panose="020B0503020204020204" charset="-122"/>
              </a:rPr>
              <a:t>sleep 2</a:t>
            </a:r>
            <a:r>
              <a:rPr kumimoji="1" lang="zh-CN" altLang="en-US" sz="2000" dirty="0">
                <a:solidFill>
                  <a:schemeClr val="tx1"/>
                </a:solidFill>
                <a:latin typeface="微软雅黑" panose="020B0503020204020204" charset="-122"/>
                <a:ea typeface="微软雅黑" panose="020B0503020204020204" charset="-122"/>
                <a:cs typeface="微软雅黑" panose="020B0503020204020204" charset="-122"/>
              </a:rPr>
              <a:t>的</a:t>
            </a:r>
            <a:r>
              <a:rPr kumimoji="1" sz="2000" dirty="0">
                <a:solidFill>
                  <a:schemeClr val="tx1"/>
                </a:solidFill>
                <a:latin typeface="微软雅黑" panose="020B0503020204020204" charset="-122"/>
                <a:ea typeface="微软雅黑" panose="020B0503020204020204" charset="-122"/>
                <a:cs typeface="微软雅黑" panose="020B0503020204020204" charset="-122"/>
              </a:rPr>
              <a:t>时间写入到文件</a:t>
            </a:r>
            <a:r>
              <a:rPr kumimoji="1" lang="en-US" sz="2000" dirty="0">
                <a:solidFill>
                  <a:schemeClr val="tx1"/>
                </a:solidFill>
                <a:latin typeface="微软雅黑" panose="020B0503020204020204" charset="-122"/>
                <a:ea typeface="微软雅黑" panose="020B0503020204020204" charset="-122"/>
                <a:cs typeface="微软雅黑" panose="020B0503020204020204" charset="-122"/>
              </a:rPr>
              <a:t>test.txt</a:t>
            </a:r>
            <a:r>
              <a:rPr kumimoji="1" sz="2000" dirty="0">
                <a:solidFill>
                  <a:schemeClr val="tx1"/>
                </a:solidFill>
                <a:latin typeface="微软雅黑" panose="020B0503020204020204" charset="-122"/>
                <a:ea typeface="微软雅黑" panose="020B0503020204020204" charset="-122"/>
                <a:cs typeface="微软雅黑" panose="020B0503020204020204" charset="-122"/>
              </a:rPr>
              <a:t>中</a:t>
            </a:r>
            <a:endParaRPr kumimoji="1" sz="2000"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21" name="文本框 20"/>
          <p:cNvSpPr txBox="1"/>
          <p:nvPr/>
        </p:nvSpPr>
        <p:spPr>
          <a:xfrm>
            <a:off x="898525" y="4796790"/>
            <a:ext cx="9716770" cy="398780"/>
          </a:xfrm>
          <a:prstGeom prst="rect">
            <a:avLst/>
          </a:prstGeom>
          <a:noFill/>
        </p:spPr>
        <p:txBody>
          <a:bodyPr wrap="square" rtlCol="0">
            <a:spAutoFit/>
          </a:bodyPr>
          <a:p>
            <a:r>
              <a:rPr kumimoji="1" lang="en-US" altLang="zh-CN" sz="2000" b="1" dirty="0">
                <a:solidFill>
                  <a:srgbClr val="4CA535"/>
                </a:solidFill>
                <a:latin typeface="微软雅黑" panose="020B0503020204020204" charset="-122"/>
                <a:ea typeface="微软雅黑" panose="020B0503020204020204" charset="-122"/>
                <a:cs typeface="微软雅黑" panose="020B0503020204020204" charset="-122"/>
              </a:rPr>
              <a:t>/usr/bin/time -v sleep 2</a:t>
            </a:r>
            <a:r>
              <a:rPr kumimoji="1" lang="zh-CN" altLang="en-US" sz="2000" b="1" dirty="0">
                <a:solidFill>
                  <a:srgbClr val="4CA535"/>
                </a:solidFill>
                <a:latin typeface="微软雅黑" panose="020B0503020204020204" charset="-122"/>
                <a:ea typeface="微软雅黑" panose="020B0503020204020204" charset="-122"/>
                <a:cs typeface="微软雅黑" panose="020B0503020204020204" charset="-122"/>
              </a:rPr>
              <a:t>：</a:t>
            </a:r>
            <a:r>
              <a:rPr kumimoji="1" sz="2000" dirty="0">
                <a:latin typeface="微软雅黑" panose="020B0503020204020204" charset="-122"/>
                <a:ea typeface="微软雅黑" panose="020B0503020204020204" charset="-122"/>
                <a:cs typeface="微软雅黑" panose="020B0503020204020204" charset="-122"/>
              </a:rPr>
              <a:t>显示更多信息</a:t>
            </a:r>
            <a:r>
              <a:rPr kumimoji="1" lang="en-US" sz="2000" dirty="0">
                <a:latin typeface="微软雅黑" panose="020B0503020204020204" charset="-122"/>
                <a:ea typeface="微软雅黑" panose="020B0503020204020204" charset="-122"/>
                <a:cs typeface="微软雅黑" panose="020B0503020204020204" charset="-122"/>
              </a:rPr>
              <a:t>(</a:t>
            </a:r>
            <a:r>
              <a:rPr kumimoji="1" lang="zh-CN" altLang="en-US" sz="2000" dirty="0">
                <a:latin typeface="微软雅黑" panose="020B0503020204020204" charset="-122"/>
                <a:ea typeface="微软雅黑" panose="020B0503020204020204" charset="-122"/>
                <a:cs typeface="微软雅黑" panose="020B0503020204020204" charset="-122"/>
              </a:rPr>
              <a:t>时间、内存、</a:t>
            </a:r>
            <a:r>
              <a:rPr kumimoji="1" lang="en-US" altLang="zh-CN" sz="2000" dirty="0">
                <a:latin typeface="微软雅黑" panose="020B0503020204020204" charset="-122"/>
                <a:ea typeface="微软雅黑" panose="020B0503020204020204" charset="-122"/>
                <a:cs typeface="微软雅黑" panose="020B0503020204020204" charset="-122"/>
              </a:rPr>
              <a:t>I/O)</a:t>
            </a:r>
            <a:endParaRPr kumimoji="1" lang="zh-CN" altLang="en-US" sz="2000" dirty="0">
              <a:solidFill>
                <a:schemeClr val="tx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5000726" y="1322480"/>
            <a:ext cx="4803674" cy="881224"/>
            <a:chOff x="5000726" y="1322480"/>
            <a:chExt cx="4803674" cy="881224"/>
          </a:xfrm>
        </p:grpSpPr>
        <p:sp>
          <p:nvSpPr>
            <p:cNvPr id="44" name="işļiḓé"/>
            <p:cNvSpPr/>
            <p:nvPr/>
          </p:nvSpPr>
          <p:spPr bwMode="auto">
            <a:xfrm>
              <a:off x="5000726" y="1322480"/>
              <a:ext cx="814372" cy="814372"/>
            </a:xfrm>
            <a:prstGeom prst="diamond">
              <a:avLst/>
            </a:prstGeom>
            <a:solidFill>
              <a:srgbClr val="CFEBB2"/>
            </a:solidFill>
            <a:ln w="19050">
              <a:noFill/>
              <a:round/>
            </a:ln>
          </p:spPr>
          <p:txBody>
            <a:bodyPr rot="0" spcFirstLastPara="0" vert="horz" wrap="square" lIns="91440" tIns="45720" rIns="91440" bIns="45720" anchor="ctr" anchorCtr="1"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600" b="0" i="0" u="none" strike="noStrike" kern="0" cap="none" spc="0" normalizeH="0" baseline="0" noProof="0" dirty="0">
                  <a:ln>
                    <a:noFill/>
                  </a:ln>
                  <a:solidFill>
                    <a:srgbClr val="FFFFFF">
                      <a:lumMod val="100000"/>
                    </a:srgbClr>
                  </a:solidFill>
                  <a:effectLst/>
                  <a:uLnTx/>
                  <a:uFillTx/>
                  <a:latin typeface="Impact" panose="020B0806030902050204" pitchFamily="34" charset="0"/>
                  <a:ea typeface="微软雅黑" panose="020B0503020204020204" charset="-122"/>
                </a:rPr>
                <a:t>01</a:t>
              </a:r>
              <a:endParaRPr kumimoji="0" lang="en-US" altLang="zh-CN" sz="1600" b="0" i="0" u="none" strike="noStrike" kern="0" cap="none" spc="0" normalizeH="0" baseline="0" noProof="0" dirty="0">
                <a:ln>
                  <a:noFill/>
                </a:ln>
                <a:solidFill>
                  <a:srgbClr val="FFFFFF">
                    <a:lumMod val="100000"/>
                  </a:srgbClr>
                </a:solidFill>
                <a:effectLst/>
                <a:uLnTx/>
                <a:uFillTx/>
                <a:latin typeface="Impact" panose="020B0806030902050204" pitchFamily="34" charset="0"/>
                <a:ea typeface="微软雅黑" panose="020B0503020204020204" charset="-122"/>
              </a:endParaRPr>
            </a:p>
          </p:txBody>
        </p:sp>
        <p:grpSp>
          <p:nvGrpSpPr>
            <p:cNvPr id="5" name="组合 4"/>
            <p:cNvGrpSpPr/>
            <p:nvPr/>
          </p:nvGrpSpPr>
          <p:grpSpPr>
            <a:xfrm>
              <a:off x="6096000" y="1448210"/>
              <a:ext cx="3708400" cy="755494"/>
              <a:chOff x="6485829" y="1448210"/>
              <a:chExt cx="3708400" cy="755494"/>
            </a:xfrm>
          </p:grpSpPr>
          <p:sp>
            <p:nvSpPr>
              <p:cNvPr id="48" name="íSḻîḓé"/>
              <p:cNvSpPr txBox="1"/>
              <p:nvPr/>
            </p:nvSpPr>
            <p:spPr>
              <a:xfrm>
                <a:off x="6485829" y="1448210"/>
                <a:ext cx="3565463" cy="368434"/>
              </a:xfrm>
              <a:prstGeom prst="rect">
                <a:avLst/>
              </a:prstGeom>
              <a:noFill/>
            </p:spPr>
            <p:txBody>
              <a:bodyPr wrap="square" lIns="91440" tIns="45720" rIns="91440" bIns="45720" anchor="b" anchorCtr="0">
                <a:no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dirty="0">
                    <a:ln>
                      <a:noFill/>
                    </a:ln>
                    <a:solidFill>
                      <a:srgbClr val="4CA535"/>
                    </a:solidFill>
                    <a:effectLst/>
                    <a:uLnTx/>
                    <a:uFillTx/>
                    <a:latin typeface="Arial" panose="020B0604020202020204"/>
                    <a:ea typeface="微软雅黑" panose="020B0503020204020204" charset="-122"/>
                  </a:rPr>
                  <a:t>关于时间的基础知识</a:t>
                </a:r>
                <a:endParaRPr kumimoji="0" lang="zh-CN" altLang="en-US" sz="2400" b="1" i="0" u="none" strike="noStrike" kern="0" cap="none" spc="0" normalizeH="0" baseline="0" noProof="0" dirty="0">
                  <a:ln>
                    <a:noFill/>
                  </a:ln>
                  <a:solidFill>
                    <a:srgbClr val="4CA535"/>
                  </a:solidFill>
                  <a:effectLst/>
                  <a:uLnTx/>
                  <a:uFillTx/>
                  <a:latin typeface="Arial" panose="020B0604020202020204"/>
                  <a:ea typeface="微软雅黑" panose="020B0503020204020204" charset="-122"/>
                </a:endParaRPr>
              </a:p>
            </p:txBody>
          </p:sp>
          <p:sp>
            <p:nvSpPr>
              <p:cNvPr id="49" name="ísḷîḍè"/>
              <p:cNvSpPr txBox="1"/>
              <p:nvPr/>
            </p:nvSpPr>
            <p:spPr>
              <a:xfrm>
                <a:off x="6485829" y="1690913"/>
                <a:ext cx="3708400" cy="512791"/>
              </a:xfrm>
              <a:prstGeom prst="rect">
                <a:avLst/>
              </a:prstGeom>
            </p:spPr>
            <p:txBody>
              <a:bodyPr vert="horz" wrap="square" lIns="91440" tIns="45720" rIns="91440" bIns="45720" anchor="ctr" anchorCtr="0">
                <a:noAutofit/>
              </a:bodyPr>
              <a:lstStyle/>
              <a:p>
                <a:pPr marL="0" marR="0" lvl="0" indent="0" defTabSz="914400" eaLnBrk="1" fontAlgn="auto" latinLnBrk="0" hangingPunct="1">
                  <a:lnSpc>
                    <a:spcPct val="170000"/>
                  </a:lnSpc>
                  <a:spcBef>
                    <a:spcPts val="0"/>
                  </a:spcBef>
                  <a:spcAft>
                    <a:spcPts val="0"/>
                  </a:spcAft>
                  <a:buClrTx/>
                  <a:buSzTx/>
                  <a:buFontTx/>
                  <a:buNone/>
                  <a:defRPr/>
                </a:pPr>
                <a:r>
                  <a:rPr kumimoji="1" lang="en-US" altLang="zh-CN" sz="1100" b="1" dirty="0">
                    <a:solidFill>
                      <a:srgbClr val="4CA535"/>
                    </a:solidFill>
                    <a:latin typeface="微软雅黑" panose="020B0503020204020204" charset="-122"/>
                    <a:ea typeface="微软雅黑" panose="020B0503020204020204" charset="-122"/>
                    <a:cs typeface="微软雅黑" panose="020B0503020204020204" charset="-122"/>
                    <a:sym typeface="+mn-ea"/>
                  </a:rPr>
                  <a:t>GMT</a:t>
                </a:r>
                <a:r>
                  <a:rPr kumimoji="1" lang="zh-CN" altLang="en-US" sz="1100" b="1" dirty="0">
                    <a:solidFill>
                      <a:srgbClr val="4CA535"/>
                    </a:solidFill>
                    <a:latin typeface="微软雅黑" panose="020B0503020204020204" charset="-122"/>
                    <a:ea typeface="微软雅黑" panose="020B0503020204020204" charset="-122"/>
                    <a:cs typeface="微软雅黑" panose="020B0503020204020204" charset="-122"/>
                    <a:sym typeface="+mn-ea"/>
                  </a:rPr>
                  <a:t>、</a:t>
                </a:r>
                <a:r>
                  <a:rPr kumimoji="1" lang="en-US" altLang="zh-CN" sz="1100" b="1" dirty="0">
                    <a:solidFill>
                      <a:srgbClr val="4CA535"/>
                    </a:solidFill>
                    <a:latin typeface="微软雅黑" panose="020B0503020204020204" charset="-122"/>
                    <a:ea typeface="微软雅黑" panose="020B0503020204020204" charset="-122"/>
                    <a:cs typeface="微软雅黑" panose="020B0503020204020204" charset="-122"/>
                    <a:sym typeface="+mn-ea"/>
                  </a:rPr>
                  <a:t>UTC</a:t>
                </a:r>
                <a:r>
                  <a:rPr kumimoji="1" lang="zh-CN" altLang="en-US" sz="1100" b="1" dirty="0">
                    <a:solidFill>
                      <a:srgbClr val="4CA535"/>
                    </a:solidFill>
                    <a:latin typeface="微软雅黑" panose="020B0503020204020204" charset="-122"/>
                    <a:ea typeface="微软雅黑" panose="020B0503020204020204" charset="-122"/>
                    <a:cs typeface="微软雅黑" panose="020B0503020204020204" charset="-122"/>
                    <a:sym typeface="+mn-ea"/>
                  </a:rPr>
                  <a:t>、</a:t>
                </a:r>
                <a:r>
                  <a:rPr kumimoji="1" lang="en-US" altLang="zh-CN" sz="1100" b="1" dirty="0">
                    <a:solidFill>
                      <a:srgbClr val="4CA535"/>
                    </a:solidFill>
                    <a:latin typeface="微软雅黑" panose="020B0503020204020204" charset="-122"/>
                    <a:ea typeface="微软雅黑" panose="020B0503020204020204" charset="-122"/>
                    <a:cs typeface="微软雅黑" panose="020B0503020204020204" charset="-122"/>
                    <a:sym typeface="+mn-ea"/>
                  </a:rPr>
                  <a:t>DST</a:t>
                </a:r>
                <a:r>
                  <a:rPr kumimoji="1" lang="zh-CN" altLang="en-US" sz="1100" b="1" dirty="0">
                    <a:solidFill>
                      <a:srgbClr val="4CA535"/>
                    </a:solidFill>
                    <a:latin typeface="微软雅黑" panose="020B0503020204020204" charset="-122"/>
                    <a:ea typeface="微软雅黑" panose="020B0503020204020204" charset="-122"/>
                    <a:cs typeface="微软雅黑" panose="020B0503020204020204" charset="-122"/>
                    <a:sym typeface="+mn-ea"/>
                  </a:rPr>
                  <a:t>、</a:t>
                </a:r>
                <a:r>
                  <a:rPr kumimoji="1" lang="en-US" altLang="zh-CN" sz="1100" b="1" dirty="0">
                    <a:solidFill>
                      <a:srgbClr val="4CA535"/>
                    </a:solidFill>
                    <a:latin typeface="微软雅黑" panose="020B0503020204020204" charset="-122"/>
                    <a:ea typeface="微软雅黑" panose="020B0503020204020204" charset="-122"/>
                    <a:cs typeface="微软雅黑" panose="020B0503020204020204" charset="-122"/>
                    <a:sym typeface="+mn-ea"/>
                  </a:rPr>
                  <a:t>CST</a:t>
                </a:r>
                <a:r>
                  <a:rPr kumimoji="1" lang="zh-CN" altLang="en-US" sz="1100" b="1" dirty="0">
                    <a:solidFill>
                      <a:srgbClr val="4CA535"/>
                    </a:solidFill>
                    <a:latin typeface="微软雅黑" panose="020B0503020204020204" charset="-122"/>
                    <a:ea typeface="微软雅黑" panose="020B0503020204020204" charset="-122"/>
                    <a:cs typeface="微软雅黑" panose="020B0503020204020204" charset="-122"/>
                    <a:sym typeface="+mn-ea"/>
                  </a:rPr>
                  <a:t>、闰秒、时区</a:t>
                </a:r>
                <a:r>
                  <a:rPr kumimoji="0" lang="zh-CN" altLang="en-US" sz="1100" b="0" i="0" u="none" strike="noStrike" kern="0" cap="none" spc="0" normalizeH="0" baseline="0" noProof="0" dirty="0">
                    <a:ln>
                      <a:noFill/>
                    </a:ln>
                    <a:solidFill>
                      <a:srgbClr val="000000">
                        <a:lumMod val="100000"/>
                      </a:srgbClr>
                    </a:solidFill>
                    <a:effectLst/>
                    <a:uLnTx/>
                    <a:uFillTx/>
                    <a:latin typeface="Arial" panose="020B0604020202020204"/>
                    <a:ea typeface="微软雅黑" panose="020B0503020204020204" charset="-122"/>
                  </a:rPr>
                  <a:t>。</a:t>
                </a:r>
                <a:endParaRPr kumimoji="0" lang="zh-CN" altLang="en-US" sz="1100" b="0" i="0" u="none" strike="noStrike" kern="0" cap="none" spc="0" normalizeH="0" baseline="0" noProof="0" dirty="0">
                  <a:ln>
                    <a:noFill/>
                  </a:ln>
                  <a:solidFill>
                    <a:srgbClr val="000000">
                      <a:lumMod val="100000"/>
                    </a:srgbClr>
                  </a:solidFill>
                  <a:effectLst/>
                  <a:uLnTx/>
                  <a:uFillTx/>
                  <a:latin typeface="Arial" panose="020B0604020202020204"/>
                  <a:ea typeface="微软雅黑" panose="020B0503020204020204" charset="-122"/>
                </a:endParaRPr>
              </a:p>
            </p:txBody>
          </p:sp>
        </p:grpSp>
      </p:grpSp>
      <p:grpSp>
        <p:nvGrpSpPr>
          <p:cNvPr id="10" name="组合 9"/>
          <p:cNvGrpSpPr/>
          <p:nvPr/>
        </p:nvGrpSpPr>
        <p:grpSpPr>
          <a:xfrm>
            <a:off x="4435804" y="2534615"/>
            <a:ext cx="5368255" cy="814372"/>
            <a:chOff x="4435804" y="2534615"/>
            <a:chExt cx="5368255" cy="814372"/>
          </a:xfrm>
        </p:grpSpPr>
        <p:sp>
          <p:nvSpPr>
            <p:cNvPr id="46" name="îşḻîḓe"/>
            <p:cNvSpPr/>
            <p:nvPr/>
          </p:nvSpPr>
          <p:spPr bwMode="auto">
            <a:xfrm>
              <a:off x="4435804" y="2534615"/>
              <a:ext cx="814372" cy="814372"/>
            </a:xfrm>
            <a:prstGeom prst="diamond">
              <a:avLst/>
            </a:prstGeom>
            <a:solidFill>
              <a:srgbClr val="CFEBB2"/>
            </a:solidFill>
            <a:ln w="19050">
              <a:noFill/>
              <a:round/>
            </a:ln>
          </p:spPr>
          <p:txBody>
            <a:bodyPr rot="0" spcFirstLastPara="0" vert="horz" wrap="square" lIns="91440" tIns="45720" rIns="91440" bIns="45720" anchor="ctr" anchorCtr="1"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600" b="0" i="0" u="none" strike="noStrike" kern="0" cap="none" spc="0" normalizeH="0" baseline="0" noProof="0" dirty="0">
                  <a:ln>
                    <a:noFill/>
                  </a:ln>
                  <a:solidFill>
                    <a:srgbClr val="FFFFFF">
                      <a:lumMod val="100000"/>
                    </a:srgbClr>
                  </a:solidFill>
                  <a:effectLst/>
                  <a:uLnTx/>
                  <a:uFillTx/>
                  <a:latin typeface="Impact" panose="020B0806030902050204" pitchFamily="34" charset="0"/>
                  <a:ea typeface="微软雅黑" panose="020B0503020204020204" charset="-122"/>
                </a:rPr>
                <a:t>02</a:t>
              </a:r>
              <a:endParaRPr kumimoji="0" lang="en-US" altLang="zh-CN" sz="1600" b="0" i="0" u="none" strike="noStrike" kern="0" cap="none" spc="0" normalizeH="0" baseline="0" noProof="0" dirty="0">
                <a:ln>
                  <a:noFill/>
                </a:ln>
                <a:solidFill>
                  <a:srgbClr val="FFFFFF">
                    <a:lumMod val="100000"/>
                  </a:srgbClr>
                </a:solidFill>
                <a:effectLst/>
                <a:uLnTx/>
                <a:uFillTx/>
                <a:latin typeface="Impact" panose="020B0806030902050204" pitchFamily="34" charset="0"/>
                <a:ea typeface="微软雅黑" panose="020B0503020204020204" charset="-122"/>
              </a:endParaRPr>
            </a:p>
          </p:txBody>
        </p:sp>
        <p:grpSp>
          <p:nvGrpSpPr>
            <p:cNvPr id="6" name="组合 5"/>
            <p:cNvGrpSpPr/>
            <p:nvPr/>
          </p:nvGrpSpPr>
          <p:grpSpPr>
            <a:xfrm>
              <a:off x="5628299" y="2660914"/>
              <a:ext cx="4175760" cy="683895"/>
              <a:chOff x="5920907" y="2680030"/>
              <a:chExt cx="4175760" cy="683895"/>
            </a:xfrm>
          </p:grpSpPr>
          <p:sp>
            <p:nvSpPr>
              <p:cNvPr id="50" name="íŝḷïḓê"/>
              <p:cNvSpPr txBox="1"/>
              <p:nvPr/>
            </p:nvSpPr>
            <p:spPr>
              <a:xfrm>
                <a:off x="5920907" y="2680030"/>
                <a:ext cx="3565463" cy="368434"/>
              </a:xfrm>
              <a:prstGeom prst="rect">
                <a:avLst/>
              </a:prstGeom>
              <a:noFill/>
            </p:spPr>
            <p:txBody>
              <a:bodyPr wrap="square" lIns="91440" tIns="45720" rIns="91440" bIns="45720" anchor="b" anchorCtr="0">
                <a:no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2400" b="1" i="0" u="none" strike="noStrike" kern="0" cap="none" spc="0" normalizeH="0" baseline="0" noProof="0" dirty="0">
                    <a:ln>
                      <a:noFill/>
                    </a:ln>
                    <a:solidFill>
                      <a:srgbClr val="4CA535"/>
                    </a:solidFill>
                    <a:effectLst/>
                    <a:uLnTx/>
                    <a:uFillTx/>
                    <a:latin typeface="Arial" panose="020B0604020202020204"/>
                    <a:ea typeface="微软雅黑" panose="020B0503020204020204" charset="-122"/>
                  </a:rPr>
                  <a:t>Linux</a:t>
                </a:r>
                <a:r>
                  <a:rPr kumimoji="0" lang="zh-CN" altLang="en-US" sz="2400" b="1" i="0" u="none" strike="noStrike" kern="0" cap="none" spc="0" normalizeH="0" baseline="0" noProof="0" dirty="0">
                    <a:ln>
                      <a:noFill/>
                    </a:ln>
                    <a:solidFill>
                      <a:srgbClr val="4CA535"/>
                    </a:solidFill>
                    <a:effectLst/>
                    <a:uLnTx/>
                    <a:uFillTx/>
                    <a:latin typeface="Arial" panose="020B0604020202020204"/>
                    <a:ea typeface="微软雅黑" panose="020B0503020204020204" charset="-122"/>
                  </a:rPr>
                  <a:t>系统中的时间</a:t>
                </a:r>
                <a:endParaRPr kumimoji="0" lang="zh-CN" altLang="en-US" sz="2400" b="1" i="0" u="none" strike="noStrike" kern="0" cap="none" spc="0" normalizeH="0" baseline="0" noProof="0" dirty="0">
                  <a:ln>
                    <a:noFill/>
                  </a:ln>
                  <a:solidFill>
                    <a:srgbClr val="4CA535"/>
                  </a:solidFill>
                  <a:effectLst/>
                  <a:uLnTx/>
                  <a:uFillTx/>
                  <a:latin typeface="Arial" panose="020B0604020202020204"/>
                  <a:ea typeface="微软雅黑" panose="020B0503020204020204" charset="-122"/>
                </a:endParaRPr>
              </a:p>
            </p:txBody>
          </p:sp>
          <p:sp>
            <p:nvSpPr>
              <p:cNvPr id="51" name="îŝḷîḍê"/>
              <p:cNvSpPr txBox="1"/>
              <p:nvPr/>
            </p:nvSpPr>
            <p:spPr>
              <a:xfrm>
                <a:off x="5920907" y="2989910"/>
                <a:ext cx="4175760" cy="374015"/>
              </a:xfrm>
              <a:prstGeom prst="rect">
                <a:avLst/>
              </a:prstGeom>
            </p:spPr>
            <p:txBody>
              <a:bodyPr vert="horz" wrap="square" lIns="91440" tIns="45720" rIns="91440" bIns="45720" anchor="ctr" anchorCtr="0">
                <a:noAutofit/>
              </a:bodyPr>
              <a:lstStyle/>
              <a:p>
                <a:pPr marL="0" marR="0" lvl="0" indent="0" defTabSz="914400" eaLnBrk="1" fontAlgn="auto" latinLnBrk="0" hangingPunct="1">
                  <a:lnSpc>
                    <a:spcPct val="170000"/>
                  </a:lnSpc>
                  <a:spcBef>
                    <a:spcPts val="0"/>
                  </a:spcBef>
                  <a:spcAft>
                    <a:spcPts val="0"/>
                  </a:spcAft>
                  <a:buClrTx/>
                  <a:buSzTx/>
                  <a:buFontTx/>
                  <a:buNone/>
                  <a:defRPr/>
                </a:pPr>
                <a:r>
                  <a:rPr kumimoji="1" lang="en-US" altLang="zh-CN" sz="1100" b="1" dirty="0">
                    <a:solidFill>
                      <a:srgbClr val="4CA535"/>
                    </a:solidFill>
                    <a:latin typeface="微软雅黑" panose="020B0503020204020204" charset="-122"/>
                    <a:ea typeface="微软雅黑" panose="020B0503020204020204" charset="-122"/>
                    <a:cs typeface="微软雅黑" panose="020B0503020204020204" charset="-122"/>
                    <a:sym typeface="+mn-ea"/>
                  </a:rPr>
                  <a:t>硬件时间、系统时间、墙上时间、时钟中断、节拍</a:t>
                </a:r>
                <a:r>
                  <a:rPr kumimoji="1" lang="zh-CN" altLang="en-US" sz="1100" b="1" dirty="0">
                    <a:solidFill>
                      <a:srgbClr val="4CA535"/>
                    </a:solidFill>
                    <a:latin typeface="微软雅黑" panose="020B0503020204020204" charset="-122"/>
                    <a:ea typeface="微软雅黑" panose="020B0503020204020204" charset="-122"/>
                    <a:cs typeface="微软雅黑" panose="020B0503020204020204" charset="-122"/>
                    <a:sym typeface="+mn-ea"/>
                  </a:rPr>
                  <a:t>、</a:t>
                </a:r>
                <a:r>
                  <a:rPr kumimoji="1" lang="en-US" altLang="zh-CN" sz="1100" b="1" dirty="0">
                    <a:solidFill>
                      <a:srgbClr val="4CA535"/>
                    </a:solidFill>
                    <a:latin typeface="微软雅黑" panose="020B0503020204020204" charset="-122"/>
                    <a:ea typeface="微软雅黑" panose="020B0503020204020204" charset="-122"/>
                    <a:cs typeface="微软雅黑" panose="020B0503020204020204" charset="-122"/>
                    <a:sym typeface="+mn-ea"/>
                  </a:rPr>
                  <a:t>ntp</a:t>
                </a:r>
                <a:r>
                  <a:rPr kumimoji="1" lang="zh-CN" altLang="en-US" sz="1100" b="1" dirty="0">
                    <a:solidFill>
                      <a:srgbClr val="4CA535"/>
                    </a:solidFill>
                    <a:latin typeface="微软雅黑" panose="020B0503020204020204" charset="-122"/>
                    <a:ea typeface="微软雅黑" panose="020B0503020204020204" charset="-122"/>
                    <a:cs typeface="微软雅黑" panose="020B0503020204020204" charset="-122"/>
                    <a:sym typeface="+mn-ea"/>
                  </a:rPr>
                  <a:t>协议</a:t>
                </a:r>
                <a:r>
                  <a:rPr kumimoji="1" lang="zh-CN" altLang="en-US" sz="1100" dirty="0">
                    <a:solidFill>
                      <a:srgbClr val="4CA535"/>
                    </a:solidFill>
                    <a:latin typeface="微软雅黑" panose="020B0503020204020204" charset="-122"/>
                    <a:ea typeface="微软雅黑" panose="020B0503020204020204" charset="-122"/>
                    <a:sym typeface="+mn-ea"/>
                  </a:rPr>
                  <a:t>。</a:t>
                </a:r>
                <a:endParaRPr kumimoji="0" lang="zh-CN" altLang="en-US" sz="1100" b="0" i="0" u="none" strike="noStrike" kern="0" cap="none" spc="0" normalizeH="0" baseline="0" noProof="0" dirty="0">
                  <a:ln>
                    <a:noFill/>
                  </a:ln>
                  <a:solidFill>
                    <a:srgbClr val="000000">
                      <a:lumMod val="100000"/>
                    </a:srgbClr>
                  </a:solidFill>
                  <a:effectLst/>
                  <a:uLnTx/>
                  <a:uFillTx/>
                  <a:latin typeface="Arial" panose="020B0604020202020204"/>
                  <a:ea typeface="微软雅黑" panose="020B0503020204020204" charset="-122"/>
                </a:endParaRPr>
              </a:p>
            </p:txBody>
          </p:sp>
        </p:grpSp>
      </p:grpSp>
      <p:grpSp>
        <p:nvGrpSpPr>
          <p:cNvPr id="11" name="组合 10"/>
          <p:cNvGrpSpPr/>
          <p:nvPr/>
        </p:nvGrpSpPr>
        <p:grpSpPr>
          <a:xfrm>
            <a:off x="4479619" y="3746750"/>
            <a:ext cx="5418777" cy="814372"/>
            <a:chOff x="4435804" y="3746750"/>
            <a:chExt cx="5418777" cy="814372"/>
          </a:xfrm>
        </p:grpSpPr>
        <p:sp>
          <p:nvSpPr>
            <p:cNvPr id="47" name="îṣḻíďe"/>
            <p:cNvSpPr/>
            <p:nvPr/>
          </p:nvSpPr>
          <p:spPr bwMode="auto">
            <a:xfrm>
              <a:off x="4435804" y="3746750"/>
              <a:ext cx="814372" cy="814372"/>
            </a:xfrm>
            <a:prstGeom prst="diamond">
              <a:avLst/>
            </a:prstGeom>
            <a:solidFill>
              <a:srgbClr val="CFEBB2"/>
            </a:solidFill>
            <a:ln w="19050">
              <a:noFill/>
              <a:round/>
            </a:ln>
          </p:spPr>
          <p:txBody>
            <a:bodyPr rot="0" spcFirstLastPara="0" vert="horz" wrap="square" lIns="91440" tIns="45720" rIns="91440" bIns="45720" anchor="ctr" anchorCtr="1"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600" b="0" i="0" u="none" strike="noStrike" kern="0" cap="none" spc="0" normalizeH="0" baseline="0" noProof="0" dirty="0">
                  <a:ln>
                    <a:noFill/>
                  </a:ln>
                  <a:solidFill>
                    <a:srgbClr val="FFFFFF">
                      <a:lumMod val="100000"/>
                    </a:srgbClr>
                  </a:solidFill>
                  <a:effectLst/>
                  <a:uLnTx/>
                  <a:uFillTx/>
                  <a:latin typeface="Impact" panose="020B0806030902050204" pitchFamily="34" charset="0"/>
                  <a:ea typeface="微软雅黑" panose="020B0503020204020204" charset="-122"/>
                </a:rPr>
                <a:t>03</a:t>
              </a:r>
              <a:endParaRPr kumimoji="0" lang="en-US" altLang="zh-CN" sz="1600" b="0" i="0" u="none" strike="noStrike" kern="0" cap="none" spc="0" normalizeH="0" baseline="0" noProof="0" dirty="0">
                <a:ln>
                  <a:noFill/>
                </a:ln>
                <a:solidFill>
                  <a:srgbClr val="FFFFFF">
                    <a:lumMod val="100000"/>
                  </a:srgbClr>
                </a:solidFill>
                <a:effectLst/>
                <a:uLnTx/>
                <a:uFillTx/>
                <a:latin typeface="Impact" panose="020B0806030902050204" pitchFamily="34" charset="0"/>
                <a:ea typeface="微软雅黑" panose="020B0503020204020204" charset="-122"/>
              </a:endParaRPr>
            </a:p>
          </p:txBody>
        </p:sp>
        <p:grpSp>
          <p:nvGrpSpPr>
            <p:cNvPr id="7" name="组合 6"/>
            <p:cNvGrpSpPr/>
            <p:nvPr/>
          </p:nvGrpSpPr>
          <p:grpSpPr>
            <a:xfrm>
              <a:off x="5786771" y="3841508"/>
              <a:ext cx="4067810" cy="715010"/>
              <a:chOff x="5920272" y="3850890"/>
              <a:chExt cx="4067810" cy="715010"/>
            </a:xfrm>
          </p:grpSpPr>
          <p:sp>
            <p:nvSpPr>
              <p:cNvPr id="52" name="išḷiḍê"/>
              <p:cNvSpPr txBox="1"/>
              <p:nvPr/>
            </p:nvSpPr>
            <p:spPr>
              <a:xfrm>
                <a:off x="5920272" y="3850890"/>
                <a:ext cx="3565463" cy="368434"/>
              </a:xfrm>
              <a:prstGeom prst="rect">
                <a:avLst/>
              </a:prstGeom>
              <a:noFill/>
            </p:spPr>
            <p:txBody>
              <a:bodyPr wrap="square" lIns="91440" tIns="45720" rIns="91440" bIns="45720" anchor="b" anchorCtr="0">
                <a:no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sz="2400" b="1" i="0" u="none" strike="noStrike" kern="0" cap="none" spc="0" normalizeH="0" baseline="0" noProof="0" dirty="0">
                    <a:ln>
                      <a:noFill/>
                    </a:ln>
                    <a:solidFill>
                      <a:srgbClr val="4CA535"/>
                    </a:solidFill>
                    <a:effectLst/>
                    <a:uLnTx/>
                    <a:uFillTx/>
                    <a:latin typeface="Arial" panose="020B0604020202020204"/>
                    <a:ea typeface="微软雅黑" panose="020B0503020204020204" charset="-122"/>
                  </a:rPr>
                  <a:t>与时间相关的命</a:t>
                </a:r>
                <a:r>
                  <a:rPr kumimoji="0" lang="zh-CN" altLang="en-US" sz="2400" b="1" i="0" u="none" strike="noStrike" kern="0" cap="none" spc="0" normalizeH="0" baseline="0" noProof="0" dirty="0">
                    <a:ln>
                      <a:noFill/>
                    </a:ln>
                    <a:solidFill>
                      <a:srgbClr val="4CA535"/>
                    </a:solidFill>
                    <a:effectLst/>
                    <a:uLnTx/>
                    <a:uFillTx/>
                    <a:latin typeface="Arial" panose="020B0604020202020204"/>
                    <a:ea typeface="微软雅黑" panose="020B0503020204020204" charset="-122"/>
                  </a:rPr>
                  <a:t>令</a:t>
                </a:r>
                <a:endParaRPr kumimoji="0" lang="zh-CN" altLang="en-US" sz="2400" b="1" i="0" u="none" strike="noStrike" kern="0" cap="none" spc="0" normalizeH="0" baseline="0" noProof="0" dirty="0">
                  <a:ln>
                    <a:noFill/>
                  </a:ln>
                  <a:solidFill>
                    <a:srgbClr val="4CA535"/>
                  </a:solidFill>
                  <a:effectLst/>
                  <a:uLnTx/>
                  <a:uFillTx/>
                  <a:latin typeface="Arial" panose="020B0604020202020204"/>
                  <a:ea typeface="微软雅黑" panose="020B0503020204020204" charset="-122"/>
                </a:endParaRPr>
              </a:p>
            </p:txBody>
          </p:sp>
          <p:sp>
            <p:nvSpPr>
              <p:cNvPr id="53" name="ïŝ1îḓê"/>
              <p:cNvSpPr txBox="1"/>
              <p:nvPr/>
            </p:nvSpPr>
            <p:spPr>
              <a:xfrm>
                <a:off x="5941227" y="4120765"/>
                <a:ext cx="4046855" cy="445135"/>
              </a:xfrm>
              <a:prstGeom prst="rect">
                <a:avLst/>
              </a:prstGeom>
            </p:spPr>
            <p:txBody>
              <a:bodyPr vert="horz" wrap="square" lIns="91440" tIns="45720" rIns="91440" bIns="45720" anchor="ctr" anchorCtr="0">
                <a:noAutofit/>
              </a:bodyPr>
              <a:lstStyle/>
              <a:p>
                <a:pPr marL="0" marR="0" lvl="0" indent="0" defTabSz="914400" eaLnBrk="1" fontAlgn="auto" latinLnBrk="0" hangingPunct="1">
                  <a:lnSpc>
                    <a:spcPct val="170000"/>
                  </a:lnSpc>
                  <a:spcBef>
                    <a:spcPts val="0"/>
                  </a:spcBef>
                  <a:spcAft>
                    <a:spcPts val="0"/>
                  </a:spcAft>
                  <a:buClrTx/>
                  <a:buSzTx/>
                  <a:buFontTx/>
                  <a:buNone/>
                  <a:defRPr/>
                </a:pPr>
                <a:r>
                  <a:rPr kumimoji="1" lang="en-US" sz="1100" b="1" dirty="0">
                    <a:solidFill>
                      <a:srgbClr val="4CA535"/>
                    </a:solidFill>
                    <a:latin typeface="微软雅黑" panose="020B0503020204020204" charset="-122"/>
                    <a:ea typeface="微软雅黑" panose="020B0503020204020204" charset="-122"/>
                    <a:sym typeface="+mn-ea"/>
                  </a:rPr>
                  <a:t>time</a:t>
                </a:r>
                <a:r>
                  <a:rPr kumimoji="1" lang="zh-CN" altLang="en-US" sz="1100" b="1" dirty="0">
                    <a:solidFill>
                      <a:srgbClr val="4CA535"/>
                    </a:solidFill>
                    <a:latin typeface="微软雅黑" panose="020B0503020204020204" charset="-122"/>
                    <a:ea typeface="微软雅黑" panose="020B0503020204020204" charset="-122"/>
                    <a:sym typeface="+mn-ea"/>
                  </a:rPr>
                  <a:t>、crontab、</a:t>
                </a:r>
                <a:r>
                  <a:rPr kumimoji="1" lang="en-US" sz="1100" b="1" dirty="0">
                    <a:solidFill>
                      <a:srgbClr val="4CA535"/>
                    </a:solidFill>
                    <a:latin typeface="微软雅黑" panose="020B0503020204020204" charset="-122"/>
                    <a:ea typeface="微软雅黑" panose="020B0503020204020204" charset="-122"/>
                    <a:sym typeface="+mn-ea"/>
                  </a:rPr>
                  <a:t>timedatectl</a:t>
                </a:r>
                <a:r>
                  <a:rPr kumimoji="1" lang="zh-CN" altLang="en-US" sz="1100" b="1" dirty="0">
                    <a:solidFill>
                      <a:srgbClr val="4CA535"/>
                    </a:solidFill>
                    <a:latin typeface="微软雅黑" panose="020B0503020204020204" charset="-122"/>
                    <a:ea typeface="微软雅黑" panose="020B0503020204020204" charset="-122"/>
                    <a:sym typeface="+mn-ea"/>
                  </a:rPr>
                  <a:t>、</a:t>
                </a:r>
                <a:r>
                  <a:rPr kumimoji="1" lang="en-US" altLang="zh-CN" sz="1100" b="1" dirty="0">
                    <a:solidFill>
                      <a:srgbClr val="4CA535"/>
                    </a:solidFill>
                    <a:latin typeface="微软雅黑" panose="020B0503020204020204" charset="-122"/>
                    <a:ea typeface="微软雅黑" panose="020B0503020204020204" charset="-122"/>
                    <a:sym typeface="+mn-ea"/>
                  </a:rPr>
                  <a:t>date</a:t>
                </a:r>
                <a:r>
                  <a:rPr kumimoji="1" lang="zh-CN" altLang="en-US" sz="1100" b="1" dirty="0">
                    <a:solidFill>
                      <a:srgbClr val="4CA535"/>
                    </a:solidFill>
                    <a:latin typeface="微软雅黑" panose="020B0503020204020204" charset="-122"/>
                    <a:ea typeface="微软雅黑" panose="020B0503020204020204" charset="-122"/>
                    <a:sym typeface="+mn-ea"/>
                  </a:rPr>
                  <a:t>、</a:t>
                </a:r>
                <a:r>
                  <a:rPr kumimoji="1" lang="en-US" altLang="zh-CN" sz="1100" b="1" dirty="0">
                    <a:solidFill>
                      <a:srgbClr val="4CA535"/>
                    </a:solidFill>
                    <a:latin typeface="微软雅黑" panose="020B0503020204020204" charset="-122"/>
                    <a:ea typeface="微软雅黑" panose="020B0503020204020204" charset="-122"/>
                    <a:sym typeface="+mn-ea"/>
                  </a:rPr>
                  <a:t>cal</a:t>
                </a:r>
                <a:r>
                  <a:rPr kumimoji="1" lang="zh-CN" altLang="en-US" sz="1100" b="1" dirty="0">
                    <a:solidFill>
                      <a:srgbClr val="4CA535"/>
                    </a:solidFill>
                    <a:latin typeface="微软雅黑" panose="020B0503020204020204" charset="-122"/>
                    <a:ea typeface="微软雅黑" panose="020B0503020204020204" charset="-122"/>
                    <a:sym typeface="+mn-ea"/>
                  </a:rPr>
                  <a:t>、</a:t>
                </a:r>
                <a:r>
                  <a:rPr kumimoji="1" lang="en-US" altLang="zh-CN" sz="1100" b="1" dirty="0">
                    <a:solidFill>
                      <a:srgbClr val="4CA535"/>
                    </a:solidFill>
                    <a:latin typeface="微软雅黑" panose="020B0503020204020204" charset="-122"/>
                    <a:ea typeface="微软雅黑" panose="020B0503020204020204" charset="-122"/>
                    <a:sym typeface="+mn-ea"/>
                  </a:rPr>
                  <a:t>hwclock</a:t>
                </a:r>
                <a:r>
                  <a:rPr kumimoji="1" lang="zh-CN" altLang="en-US" sz="1100" b="1" dirty="0">
                    <a:solidFill>
                      <a:srgbClr val="4CA535"/>
                    </a:solidFill>
                    <a:latin typeface="微软雅黑" panose="020B0503020204020204" charset="-122"/>
                    <a:ea typeface="微软雅黑" panose="020B0503020204020204" charset="-122"/>
                    <a:sym typeface="+mn-ea"/>
                  </a:rPr>
                  <a:t>、</a:t>
                </a:r>
                <a:r>
                  <a:rPr kumimoji="1" lang="en-US" altLang="zh-CN" sz="1100" b="1" dirty="0">
                    <a:solidFill>
                      <a:srgbClr val="4CA535"/>
                    </a:solidFill>
                    <a:latin typeface="微软雅黑" panose="020B0503020204020204" charset="-122"/>
                    <a:ea typeface="微软雅黑" panose="020B0503020204020204" charset="-122"/>
                    <a:sym typeface="+mn-ea"/>
                  </a:rPr>
                  <a:t>adjtimex</a:t>
                </a:r>
                <a:endParaRPr kumimoji="0" lang="zh-CN" altLang="en-US" sz="1100" b="1" i="0" u="none" strike="noStrike" kern="0" cap="none" spc="0" normalizeH="0" baseline="0" noProof="0" dirty="0">
                  <a:ln>
                    <a:noFill/>
                  </a:ln>
                  <a:solidFill>
                    <a:srgbClr val="000000">
                      <a:lumMod val="100000"/>
                    </a:srgbClr>
                  </a:solidFill>
                  <a:effectLst/>
                  <a:uLnTx/>
                  <a:uFillTx/>
                  <a:latin typeface="Arial" panose="020B0604020202020204"/>
                  <a:ea typeface="微软雅黑" panose="020B0503020204020204" charset="-122"/>
                </a:endParaRPr>
              </a:p>
            </p:txBody>
          </p:sp>
        </p:grpSp>
      </p:grpSp>
      <p:grpSp>
        <p:nvGrpSpPr>
          <p:cNvPr id="12" name="组合 11"/>
          <p:cNvGrpSpPr/>
          <p:nvPr/>
        </p:nvGrpSpPr>
        <p:grpSpPr>
          <a:xfrm>
            <a:off x="5095341" y="4989999"/>
            <a:ext cx="4802977" cy="814372"/>
            <a:chOff x="5000726" y="4958884"/>
            <a:chExt cx="4802977" cy="814372"/>
          </a:xfrm>
        </p:grpSpPr>
        <p:sp>
          <p:nvSpPr>
            <p:cNvPr id="45" name="ïš1iďè"/>
            <p:cNvSpPr/>
            <p:nvPr/>
          </p:nvSpPr>
          <p:spPr bwMode="auto">
            <a:xfrm>
              <a:off x="5000726" y="4958884"/>
              <a:ext cx="814372" cy="814372"/>
            </a:xfrm>
            <a:prstGeom prst="diamond">
              <a:avLst/>
            </a:prstGeom>
            <a:solidFill>
              <a:srgbClr val="CFEBB2"/>
            </a:solidFill>
            <a:ln w="19050">
              <a:noFill/>
              <a:round/>
            </a:ln>
          </p:spPr>
          <p:txBody>
            <a:bodyPr rot="0" spcFirstLastPara="0" vert="horz" wrap="square" lIns="91440" tIns="45720" rIns="91440" bIns="45720" anchor="ctr" anchorCtr="1"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600" i="0" u="none" strike="noStrike" kern="0" cap="none" spc="0" normalizeH="0" baseline="0" noProof="0" dirty="0">
                  <a:ln>
                    <a:noFill/>
                  </a:ln>
                  <a:solidFill>
                    <a:srgbClr val="FFFFFF">
                      <a:lumMod val="100000"/>
                    </a:srgbClr>
                  </a:solidFill>
                  <a:effectLst/>
                  <a:uLnTx/>
                  <a:uFillTx/>
                  <a:latin typeface="Impact" panose="020B0806030902050204" pitchFamily="34" charset="0"/>
                  <a:ea typeface="微软雅黑" panose="020B0503020204020204" charset="-122"/>
                </a:rPr>
                <a:t>04</a:t>
              </a:r>
              <a:endParaRPr kumimoji="0" lang="en-US" altLang="zh-CN" sz="1600" i="0" u="none" strike="noStrike" kern="0" cap="none" spc="0" normalizeH="0" baseline="0" noProof="0" dirty="0">
                <a:ln>
                  <a:noFill/>
                </a:ln>
                <a:solidFill>
                  <a:srgbClr val="FFFFFF">
                    <a:lumMod val="100000"/>
                  </a:srgbClr>
                </a:solidFill>
                <a:effectLst/>
                <a:uLnTx/>
                <a:uFillTx/>
                <a:latin typeface="Impact" panose="020B0806030902050204" pitchFamily="34" charset="0"/>
                <a:ea typeface="微软雅黑" panose="020B0503020204020204" charset="-122"/>
              </a:endParaRPr>
            </a:p>
          </p:txBody>
        </p:sp>
        <p:sp>
          <p:nvSpPr>
            <p:cNvPr id="54" name="îṡ1îďê"/>
            <p:cNvSpPr txBox="1"/>
            <p:nvPr/>
          </p:nvSpPr>
          <p:spPr>
            <a:xfrm>
              <a:off x="6238240" y="5181769"/>
              <a:ext cx="3565463" cy="368434"/>
            </a:xfrm>
            <a:prstGeom prst="rect">
              <a:avLst/>
            </a:prstGeom>
            <a:noFill/>
          </p:spPr>
          <p:txBody>
            <a:bodyPr wrap="square" lIns="91440" tIns="45720" rIns="91440" bIns="45720" anchor="b" anchorCtr="0">
              <a:no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sz="2400" b="1" i="0" u="none" strike="noStrike" kern="0" cap="none" spc="0" normalizeH="0" baseline="0" noProof="0" dirty="0">
                  <a:ln>
                    <a:noFill/>
                  </a:ln>
                  <a:solidFill>
                    <a:srgbClr val="4CA535"/>
                  </a:solidFill>
                  <a:effectLst/>
                  <a:uLnTx/>
                  <a:uFillTx/>
                  <a:latin typeface="Arial" panose="020B0604020202020204"/>
                  <a:ea typeface="微软雅黑" panose="020B0503020204020204" charset="-122"/>
                </a:rPr>
                <a:t>时间相关函数</a:t>
              </a:r>
              <a:endParaRPr kumimoji="0" lang="zh-CN" sz="2400" b="1" i="0" u="none" strike="noStrike" kern="0" cap="none" spc="0" normalizeH="0" baseline="0" noProof="0" dirty="0">
                <a:ln>
                  <a:noFill/>
                </a:ln>
                <a:solidFill>
                  <a:srgbClr val="4CA535"/>
                </a:solidFill>
                <a:effectLst/>
                <a:uLnTx/>
                <a:uFillTx/>
                <a:latin typeface="Arial" panose="020B0604020202020204"/>
                <a:ea typeface="微软雅黑" panose="020B0503020204020204" charset="-122"/>
              </a:endParaRPr>
            </a:p>
          </p:txBody>
        </p:sp>
      </p:grpSp>
      <p:grpSp>
        <p:nvGrpSpPr>
          <p:cNvPr id="4" name="组合 3"/>
          <p:cNvGrpSpPr/>
          <p:nvPr/>
        </p:nvGrpSpPr>
        <p:grpSpPr>
          <a:xfrm>
            <a:off x="620326" y="2861983"/>
            <a:ext cx="3252346" cy="974007"/>
            <a:chOff x="885502" y="2903049"/>
            <a:chExt cx="2672237" cy="800277"/>
          </a:xfrm>
        </p:grpSpPr>
        <p:sp>
          <p:nvSpPr>
            <p:cNvPr id="56" name="íṥḻiḓe"/>
            <p:cNvSpPr/>
            <p:nvPr/>
          </p:nvSpPr>
          <p:spPr>
            <a:xfrm>
              <a:off x="1175766" y="3040153"/>
              <a:ext cx="1995744" cy="532484"/>
            </a:xfrm>
            <a:prstGeom prst="rect">
              <a:avLst/>
            </a:prstGeom>
          </p:spPr>
          <p:txBody>
            <a:bodyPr wrap="square" lIns="91440" tIns="45720" rIns="91440" bIns="45720">
              <a:norm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800" b="1" i="0" u="none" strike="noStrike" kern="0" cap="none" spc="0" normalizeH="0" baseline="0" noProof="0" dirty="0">
                  <a:ln>
                    <a:noFill/>
                  </a:ln>
                  <a:solidFill>
                    <a:srgbClr val="4CA535"/>
                  </a:solidFill>
                  <a:effectLst/>
                  <a:uLnTx/>
                  <a:uFillTx/>
                  <a:latin typeface="微软雅黑" panose="020B0503020204020204" charset="-122"/>
                  <a:ea typeface="微软雅黑" panose="020B0503020204020204" charset="-122"/>
                </a:rPr>
                <a:t>CONTENTS</a:t>
              </a:r>
              <a:endParaRPr kumimoji="0" lang="en-US" altLang="zh-CN" sz="2800" b="1" i="0" u="none" strike="noStrike" kern="0" cap="none" spc="0" normalizeH="0" baseline="0" noProof="0" dirty="0">
                <a:ln>
                  <a:noFill/>
                </a:ln>
                <a:solidFill>
                  <a:srgbClr val="4CA535"/>
                </a:solidFill>
                <a:effectLst/>
                <a:uLnTx/>
                <a:uFillTx/>
                <a:latin typeface="微软雅黑" panose="020B0503020204020204" charset="-122"/>
                <a:ea typeface="微软雅黑" panose="020B0503020204020204" charset="-122"/>
              </a:endParaRPr>
            </a:p>
          </p:txBody>
        </p:sp>
        <p:cxnSp>
          <p:nvCxnSpPr>
            <p:cNvPr id="57" name="直接连接符 56"/>
            <p:cNvCxnSpPr/>
            <p:nvPr/>
          </p:nvCxnSpPr>
          <p:spPr>
            <a:xfrm flipH="1">
              <a:off x="885502" y="2903049"/>
              <a:ext cx="757737" cy="0"/>
            </a:xfrm>
            <a:prstGeom prst="line">
              <a:avLst/>
            </a:prstGeom>
            <a:noFill/>
            <a:ln w="22225" cap="flat" cmpd="sng" algn="ctr">
              <a:solidFill>
                <a:srgbClr val="4CA535"/>
              </a:solidFill>
              <a:prstDash val="solid"/>
              <a:miter lim="800000"/>
            </a:ln>
            <a:effectLst/>
          </p:spPr>
        </p:cxnSp>
        <p:cxnSp>
          <p:nvCxnSpPr>
            <p:cNvPr id="58" name="直接连接符 57"/>
            <p:cNvCxnSpPr/>
            <p:nvPr/>
          </p:nvCxnSpPr>
          <p:spPr>
            <a:xfrm>
              <a:off x="1757539" y="3703326"/>
              <a:ext cx="1800200" cy="0"/>
            </a:xfrm>
            <a:prstGeom prst="line">
              <a:avLst/>
            </a:prstGeom>
            <a:noFill/>
            <a:ln w="22225" cap="flat" cmpd="sng" algn="ctr">
              <a:solidFill>
                <a:srgbClr val="4CA535"/>
              </a:solidFill>
              <a:prstDash val="solid"/>
              <a:miter lim="800000"/>
            </a:ln>
            <a:effectLst/>
          </p:spPr>
        </p:cxn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59:morph option="byObject"/>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076325" y="0"/>
            <a:ext cx="6464300" cy="553085"/>
          </a:xfrm>
          <a:prstGeom prst="rect">
            <a:avLst/>
          </a:prstGeom>
          <a:noFill/>
        </p:spPr>
        <p:txBody>
          <a:bodyPr wrap="square" rtlCol="0">
            <a:spAutoFit/>
          </a:bodyPr>
          <a:lstStyle/>
          <a:p>
            <a:r>
              <a:rPr lang="en-US" altLang="zh-CN" sz="3000" b="1" kern="0" noProof="0" dirty="0">
                <a:ln>
                  <a:noFill/>
                </a:ln>
                <a:solidFill>
                  <a:srgbClr val="4CA535"/>
                </a:solidFill>
                <a:effectLst/>
                <a:uLnTx/>
                <a:uFillTx/>
                <a:latin typeface="Arial" panose="020B0604020202020204"/>
                <a:ea typeface="微软雅黑" panose="020B0503020204020204" charset="-122"/>
                <a:sym typeface="+mn-ea"/>
              </a:rPr>
              <a:t>crontab</a:t>
            </a:r>
            <a:endParaRPr kumimoji="1" lang="en-US" altLang="zh-CN" sz="3000" b="1" kern="0" noProof="0" dirty="0">
              <a:ln>
                <a:noFill/>
              </a:ln>
              <a:solidFill>
                <a:srgbClr val="4CA535"/>
              </a:solidFill>
              <a:effectLst/>
              <a:uLnTx/>
              <a:uFillTx/>
              <a:latin typeface="Arial" panose="020B0604020202020204"/>
              <a:ea typeface="微软雅黑" panose="020B0503020204020204" charset="-122"/>
              <a:cs typeface="微软雅黑" panose="020B0503020204020204" charset="-122"/>
              <a:sym typeface="+mn-ea"/>
            </a:endParaRPr>
          </a:p>
        </p:txBody>
      </p:sp>
      <p:sp>
        <p:nvSpPr>
          <p:cNvPr id="2" name="文本框 1"/>
          <p:cNvSpPr txBox="1"/>
          <p:nvPr/>
        </p:nvSpPr>
        <p:spPr>
          <a:xfrm>
            <a:off x="510540" y="974090"/>
            <a:ext cx="8253095" cy="553085"/>
          </a:xfrm>
          <a:prstGeom prst="rect">
            <a:avLst/>
          </a:prstGeom>
          <a:noFill/>
        </p:spPr>
        <p:txBody>
          <a:bodyPr wrap="square" rtlCol="0">
            <a:spAutoFit/>
          </a:bodyPr>
          <a:p>
            <a:r>
              <a:rPr kumimoji="1" lang="en-US" altLang="zh-CN" sz="3000" b="1" dirty="0">
                <a:solidFill>
                  <a:srgbClr val="4CA535"/>
                </a:solidFill>
                <a:latin typeface="微软雅黑" panose="020B0503020204020204" charset="-122"/>
                <a:ea typeface="微软雅黑" panose="020B0503020204020204" charset="-122"/>
                <a:cs typeface="微软雅黑" panose="020B0503020204020204" charset="-122"/>
              </a:rPr>
              <a:t>crontab</a:t>
            </a:r>
            <a:r>
              <a:rPr kumimoji="1" lang="zh-CN" altLang="en-US" sz="3000" b="1" dirty="0">
                <a:solidFill>
                  <a:srgbClr val="4CA535"/>
                </a:solidFill>
                <a:latin typeface="微软雅黑" panose="020B0503020204020204" charset="-122"/>
                <a:ea typeface="微软雅黑" panose="020B0503020204020204" charset="-122"/>
                <a:cs typeface="微软雅黑" panose="020B0503020204020204" charset="-122"/>
              </a:rPr>
              <a:t>命令：</a:t>
            </a:r>
            <a:r>
              <a:rPr kumimoji="1" lang="zh-CN" altLang="en-US" sz="2800" dirty="0">
                <a:solidFill>
                  <a:schemeClr val="tx1"/>
                </a:solidFill>
                <a:latin typeface="微软雅黑" panose="020B0503020204020204" charset="-122"/>
                <a:ea typeface="微软雅黑" panose="020B0503020204020204" charset="-122"/>
                <a:cs typeface="微软雅黑" panose="020B0503020204020204" charset="-122"/>
              </a:rPr>
              <a:t>设置定时任务</a:t>
            </a:r>
            <a:endParaRPr kumimoji="1" lang="en-US" altLang="zh-CN" sz="2800"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3" name="文本框 2"/>
          <p:cNvSpPr txBox="1"/>
          <p:nvPr/>
        </p:nvSpPr>
        <p:spPr>
          <a:xfrm>
            <a:off x="510540" y="1527175"/>
            <a:ext cx="5849620" cy="423545"/>
          </a:xfrm>
          <a:prstGeom prst="rect">
            <a:avLst/>
          </a:prstGeom>
          <a:noFill/>
        </p:spPr>
        <p:txBody>
          <a:bodyPr wrap="square" rtlCol="0">
            <a:spAutoFit/>
          </a:bodyPr>
          <a:p>
            <a:pPr fontAlgn="auto">
              <a:lnSpc>
                <a:spcPct val="120000"/>
              </a:lnSpc>
            </a:pPr>
            <a:r>
              <a:rPr kumimoji="1" lang="en-US" altLang="zh-CN" b="1" dirty="0">
                <a:solidFill>
                  <a:srgbClr val="4CA535"/>
                </a:solidFill>
                <a:latin typeface="微软雅黑" panose="020B0503020204020204" charset="-122"/>
                <a:ea typeface="微软雅黑" panose="020B0503020204020204" charset="-122"/>
                <a:cs typeface="微软雅黑" panose="020B0503020204020204" charset="-122"/>
              </a:rPr>
              <a:t>	</a:t>
            </a:r>
            <a:endParaRPr kumimoji="1" lang="zh-CN" sz="2000" dirty="0">
              <a:latin typeface="微软雅黑" panose="020B0503020204020204" charset="-122"/>
              <a:ea typeface="微软雅黑" panose="020B0503020204020204" charset="-122"/>
              <a:cs typeface="微软雅黑" panose="020B0503020204020204" charset="-122"/>
            </a:endParaRPr>
          </a:p>
        </p:txBody>
      </p:sp>
      <p:sp>
        <p:nvSpPr>
          <p:cNvPr id="15" name="文本框 14"/>
          <p:cNvSpPr txBox="1"/>
          <p:nvPr/>
        </p:nvSpPr>
        <p:spPr>
          <a:xfrm>
            <a:off x="7297420" y="1600835"/>
            <a:ext cx="4394200" cy="1322070"/>
          </a:xfrm>
          <a:prstGeom prst="rect">
            <a:avLst/>
          </a:prstGeom>
          <a:noFill/>
        </p:spPr>
        <p:txBody>
          <a:bodyPr wrap="square" rtlCol="0">
            <a:spAutoFit/>
          </a:bodyPr>
          <a:p>
            <a:r>
              <a:rPr kumimoji="1" lang="en-US" altLang="zh-CN" sz="2000" b="1" dirty="0">
                <a:solidFill>
                  <a:srgbClr val="4CA535"/>
                </a:solidFill>
                <a:latin typeface="微软雅黑" panose="020B0503020204020204" charset="-122"/>
                <a:ea typeface="微软雅黑" panose="020B0503020204020204" charset="-122"/>
                <a:cs typeface="微软雅黑" panose="020B0503020204020204" charset="-122"/>
              </a:rPr>
              <a:t>service cron status : </a:t>
            </a:r>
            <a:r>
              <a:rPr kumimoji="1" lang="zh-CN" altLang="en-US" sz="2000" dirty="0">
                <a:latin typeface="微软雅黑" panose="020B0503020204020204" charset="-122"/>
                <a:ea typeface="微软雅黑" panose="020B0503020204020204" charset="-122"/>
                <a:cs typeface="微软雅黑" panose="020B0503020204020204" charset="-122"/>
                <a:sym typeface="+mn-ea"/>
              </a:rPr>
              <a:t>查看cron状态</a:t>
            </a:r>
            <a:endParaRPr kumimoji="1" lang="en-US" altLang="zh-CN" sz="2000" b="1" dirty="0">
              <a:solidFill>
                <a:srgbClr val="4CA535"/>
              </a:solidFill>
              <a:latin typeface="微软雅黑" panose="020B0503020204020204" charset="-122"/>
              <a:ea typeface="微软雅黑" panose="020B0503020204020204" charset="-122"/>
              <a:cs typeface="微软雅黑" panose="020B0503020204020204" charset="-122"/>
            </a:endParaRPr>
          </a:p>
          <a:p>
            <a:r>
              <a:rPr kumimoji="1" lang="en-US" altLang="zh-CN" sz="2000" b="1" dirty="0">
                <a:solidFill>
                  <a:srgbClr val="4CA535"/>
                </a:solidFill>
                <a:latin typeface="微软雅黑" panose="020B0503020204020204" charset="-122"/>
                <a:ea typeface="微软雅黑" panose="020B0503020204020204" charset="-122"/>
                <a:cs typeface="微软雅黑" panose="020B0503020204020204" charset="-122"/>
              </a:rPr>
              <a:t>service cron start : </a:t>
            </a:r>
            <a:r>
              <a:rPr kumimoji="1" lang="zh-CN" altLang="en-US" sz="2000" dirty="0">
                <a:latin typeface="微软雅黑" panose="020B0503020204020204" charset="-122"/>
                <a:ea typeface="微软雅黑" panose="020B0503020204020204" charset="-122"/>
                <a:cs typeface="微软雅黑" panose="020B0503020204020204" charset="-122"/>
                <a:sym typeface="+mn-ea"/>
              </a:rPr>
              <a:t>启动cron</a:t>
            </a:r>
            <a:endParaRPr kumimoji="1" lang="en-US" altLang="zh-CN" sz="2000" b="1" dirty="0">
              <a:solidFill>
                <a:srgbClr val="4CA535"/>
              </a:solidFill>
              <a:latin typeface="微软雅黑" panose="020B0503020204020204" charset="-122"/>
              <a:ea typeface="微软雅黑" panose="020B0503020204020204" charset="-122"/>
              <a:cs typeface="微软雅黑" panose="020B0503020204020204" charset="-122"/>
            </a:endParaRPr>
          </a:p>
          <a:p>
            <a:r>
              <a:rPr kumimoji="1" lang="en-US" altLang="zh-CN" sz="2000" b="1" dirty="0">
                <a:solidFill>
                  <a:srgbClr val="4CA535"/>
                </a:solidFill>
                <a:latin typeface="微软雅黑" panose="020B0503020204020204" charset="-122"/>
                <a:ea typeface="微软雅黑" panose="020B0503020204020204" charset="-122"/>
                <a:cs typeface="微软雅黑" panose="020B0503020204020204" charset="-122"/>
              </a:rPr>
              <a:t>service cron stop : </a:t>
            </a:r>
            <a:r>
              <a:rPr kumimoji="1" lang="zh-CN" altLang="en-US" sz="2000" dirty="0">
                <a:latin typeface="微软雅黑" panose="020B0503020204020204" charset="-122"/>
                <a:ea typeface="微软雅黑" panose="020B0503020204020204" charset="-122"/>
                <a:cs typeface="微软雅黑" panose="020B0503020204020204" charset="-122"/>
                <a:sym typeface="+mn-ea"/>
              </a:rPr>
              <a:t>关闭cron</a:t>
            </a:r>
            <a:endParaRPr kumimoji="1" lang="en-US" altLang="zh-CN" sz="2000" b="1" dirty="0">
              <a:solidFill>
                <a:srgbClr val="4CA535"/>
              </a:solidFill>
              <a:latin typeface="微软雅黑" panose="020B0503020204020204" charset="-122"/>
              <a:ea typeface="微软雅黑" panose="020B0503020204020204" charset="-122"/>
              <a:cs typeface="微软雅黑" panose="020B0503020204020204" charset="-122"/>
            </a:endParaRPr>
          </a:p>
          <a:p>
            <a:r>
              <a:rPr kumimoji="1" lang="en-US" altLang="zh-CN" sz="2000" b="1" dirty="0">
                <a:solidFill>
                  <a:srgbClr val="4CA535"/>
                </a:solidFill>
                <a:latin typeface="微软雅黑" panose="020B0503020204020204" charset="-122"/>
                <a:ea typeface="微软雅黑" panose="020B0503020204020204" charset="-122"/>
                <a:cs typeface="微软雅黑" panose="020B0503020204020204" charset="-122"/>
              </a:rPr>
              <a:t>service cron restart : </a:t>
            </a:r>
            <a:r>
              <a:rPr kumimoji="1" lang="zh-CN" altLang="en-US" sz="2000" dirty="0">
                <a:latin typeface="微软雅黑" panose="020B0503020204020204" charset="-122"/>
                <a:ea typeface="微软雅黑" panose="020B0503020204020204" charset="-122"/>
                <a:cs typeface="微软雅黑" panose="020B0503020204020204" charset="-122"/>
                <a:sym typeface="+mn-ea"/>
              </a:rPr>
              <a:t>重启cron</a:t>
            </a:r>
            <a:endParaRPr kumimoji="1" lang="en-US" altLang="zh-CN" sz="2000" dirty="0">
              <a:solidFill>
                <a:schemeClr val="tx1"/>
              </a:solidFill>
              <a:latin typeface="微软雅黑" panose="020B0503020204020204" charset="-122"/>
              <a:ea typeface="微软雅黑" panose="020B0503020204020204" charset="-122"/>
              <a:cs typeface="微软雅黑" panose="020B0503020204020204" charset="-122"/>
            </a:endParaRPr>
          </a:p>
        </p:txBody>
      </p:sp>
      <p:pic>
        <p:nvPicPr>
          <p:cNvPr id="5" name="图片 4"/>
          <p:cNvPicPr>
            <a:picLocks noChangeAspect="1"/>
          </p:cNvPicPr>
          <p:nvPr/>
        </p:nvPicPr>
        <p:blipFill>
          <a:blip r:embed="rId1"/>
          <a:stretch>
            <a:fillRect/>
          </a:stretch>
        </p:blipFill>
        <p:spPr>
          <a:xfrm>
            <a:off x="583565" y="1600835"/>
            <a:ext cx="6555740" cy="1543050"/>
          </a:xfrm>
          <a:prstGeom prst="rect">
            <a:avLst/>
          </a:prstGeom>
        </p:spPr>
      </p:pic>
      <p:sp>
        <p:nvSpPr>
          <p:cNvPr id="6" name="文本框 5"/>
          <p:cNvSpPr txBox="1"/>
          <p:nvPr/>
        </p:nvSpPr>
        <p:spPr>
          <a:xfrm>
            <a:off x="583565" y="3217545"/>
            <a:ext cx="3965575" cy="398780"/>
          </a:xfrm>
          <a:prstGeom prst="rect">
            <a:avLst/>
          </a:prstGeom>
          <a:noFill/>
        </p:spPr>
        <p:txBody>
          <a:bodyPr wrap="square" rtlCol="0">
            <a:spAutoFit/>
          </a:bodyPr>
          <a:p>
            <a:r>
              <a:rPr kumimoji="1" lang="en-US" altLang="zh-CN" sz="2000" b="1" dirty="0">
                <a:solidFill>
                  <a:srgbClr val="4CA535"/>
                </a:solidFill>
                <a:latin typeface="微软雅黑" panose="020B0503020204020204" charset="-122"/>
                <a:ea typeface="微软雅黑" panose="020B0503020204020204" charset="-122"/>
                <a:cs typeface="微软雅黑" panose="020B0503020204020204" charset="-122"/>
              </a:rPr>
              <a:t>crontab -e</a:t>
            </a:r>
            <a:r>
              <a:rPr kumimoji="1" lang="zh-CN" altLang="en-US" sz="2000" b="1" dirty="0">
                <a:solidFill>
                  <a:srgbClr val="4CA535"/>
                </a:solidFill>
                <a:latin typeface="微软雅黑" panose="020B0503020204020204" charset="-122"/>
                <a:ea typeface="微软雅黑" panose="020B0503020204020204" charset="-122"/>
                <a:cs typeface="微软雅黑" panose="020B0503020204020204" charset="-122"/>
              </a:rPr>
              <a:t>：</a:t>
            </a:r>
            <a:r>
              <a:rPr kumimoji="1" lang="zh-CN" altLang="en-US" sz="2000" dirty="0">
                <a:latin typeface="微软雅黑" panose="020B0503020204020204" charset="-122"/>
                <a:ea typeface="微软雅黑" panose="020B0503020204020204" charset="-122"/>
                <a:cs typeface="微软雅黑" panose="020B0503020204020204" charset="-122"/>
                <a:sym typeface="+mn-ea"/>
              </a:rPr>
              <a:t>编辑定时任务</a:t>
            </a:r>
            <a:endParaRPr kumimoji="1" lang="en-US" altLang="zh-CN" sz="2000" b="1" dirty="0">
              <a:solidFill>
                <a:srgbClr val="4CA535"/>
              </a:solidFill>
              <a:latin typeface="微软雅黑" panose="020B0503020204020204" charset="-122"/>
              <a:ea typeface="微软雅黑" panose="020B0503020204020204" charset="-122"/>
              <a:cs typeface="微软雅黑" panose="020B0503020204020204" charset="-122"/>
              <a:sym typeface="+mn-ea"/>
            </a:endParaRPr>
          </a:p>
        </p:txBody>
      </p:sp>
      <p:pic>
        <p:nvPicPr>
          <p:cNvPr id="7" name="图片 6"/>
          <p:cNvPicPr>
            <a:picLocks noChangeAspect="1"/>
          </p:cNvPicPr>
          <p:nvPr/>
        </p:nvPicPr>
        <p:blipFill>
          <a:blip r:embed="rId2"/>
          <a:srcRect l="497" t="1020" r="24" b="1856"/>
          <a:stretch>
            <a:fillRect/>
          </a:stretch>
        </p:blipFill>
        <p:spPr>
          <a:xfrm>
            <a:off x="1968500" y="4323080"/>
            <a:ext cx="7727950" cy="1839595"/>
          </a:xfrm>
          <a:prstGeom prst="rect">
            <a:avLst/>
          </a:prstGeom>
        </p:spPr>
      </p:pic>
      <p:sp>
        <p:nvSpPr>
          <p:cNvPr id="10" name="文本框 9"/>
          <p:cNvSpPr txBox="1"/>
          <p:nvPr/>
        </p:nvSpPr>
        <p:spPr>
          <a:xfrm>
            <a:off x="583565" y="3616325"/>
            <a:ext cx="10164445" cy="706755"/>
          </a:xfrm>
          <a:prstGeom prst="rect">
            <a:avLst/>
          </a:prstGeom>
          <a:noFill/>
        </p:spPr>
        <p:txBody>
          <a:bodyPr wrap="square" rtlCol="0">
            <a:spAutoFit/>
          </a:bodyPr>
          <a:p>
            <a:r>
              <a:rPr kumimoji="1" lang="zh-CN" altLang="en-US" sz="2000" b="1" dirty="0">
                <a:solidFill>
                  <a:srgbClr val="4CA535"/>
                </a:solidFill>
                <a:latin typeface="微软雅黑" panose="020B0503020204020204" charset="-122"/>
                <a:ea typeface="微软雅黑" panose="020B0503020204020204" charset="-122"/>
                <a:cs typeface="微软雅黑" panose="020B0503020204020204" charset="-122"/>
              </a:rPr>
              <a:t>定时任务格式：</a:t>
            </a:r>
            <a:r>
              <a:rPr kumimoji="1" lang="zh-CN" altLang="en-US" sz="2000" dirty="0">
                <a:latin typeface="微软雅黑" panose="020B0503020204020204" charset="-122"/>
                <a:ea typeface="微软雅黑" panose="020B0503020204020204" charset="-122"/>
                <a:cs typeface="微软雅黑" panose="020B0503020204020204" charset="-122"/>
              </a:rPr>
              <a:t>如果 crontab 无法定时执行脚本，但是直接通过命令（如./test.sh)又可以正常执行，这是因为无法读取环境变量的原因，因此</a:t>
            </a:r>
            <a:r>
              <a:rPr kumimoji="1" lang="zh-CN" altLang="en-US" sz="2000" dirty="0">
                <a:latin typeface="微软雅黑" panose="020B0503020204020204" charset="-122"/>
                <a:ea typeface="微软雅黑" panose="020B0503020204020204" charset="-122"/>
                <a:cs typeface="微软雅黑" panose="020B0503020204020204" charset="-122"/>
                <a:sym typeface="+mn-ea"/>
              </a:rPr>
              <a:t>所有命令需要写成绝对路径</a:t>
            </a:r>
            <a:endParaRPr kumimoji="1" lang="zh-CN" altLang="en-US" sz="2000" dirty="0">
              <a:latin typeface="微软雅黑" panose="020B0503020204020204" charset="-122"/>
              <a:ea typeface="微软雅黑" panose="020B0503020204020204" charset="-122"/>
              <a:cs typeface="微软雅黑" panose="020B0503020204020204" charset="-122"/>
              <a:sym typeface="+mn-ea"/>
            </a:endParaRPr>
          </a:p>
        </p:txBody>
      </p:sp>
      <p:sp>
        <p:nvSpPr>
          <p:cNvPr id="8" name="文本框 7"/>
          <p:cNvSpPr txBox="1"/>
          <p:nvPr/>
        </p:nvSpPr>
        <p:spPr>
          <a:xfrm>
            <a:off x="3850005" y="3217545"/>
            <a:ext cx="3965575" cy="398780"/>
          </a:xfrm>
          <a:prstGeom prst="rect">
            <a:avLst/>
          </a:prstGeom>
          <a:noFill/>
        </p:spPr>
        <p:txBody>
          <a:bodyPr wrap="square" rtlCol="0">
            <a:spAutoFit/>
          </a:bodyPr>
          <a:p>
            <a:r>
              <a:rPr kumimoji="1" lang="en-US" altLang="zh-CN" sz="2000" b="1" dirty="0">
                <a:solidFill>
                  <a:srgbClr val="4CA535"/>
                </a:solidFill>
                <a:latin typeface="微软雅黑" panose="020B0503020204020204" charset="-122"/>
                <a:ea typeface="微软雅黑" panose="020B0503020204020204" charset="-122"/>
                <a:cs typeface="微软雅黑" panose="020B0503020204020204" charset="-122"/>
              </a:rPr>
              <a:t>crontab -r</a:t>
            </a:r>
            <a:r>
              <a:rPr kumimoji="1" lang="zh-CN" altLang="en-US" sz="2000" b="1" dirty="0">
                <a:solidFill>
                  <a:srgbClr val="4CA535"/>
                </a:solidFill>
                <a:latin typeface="微软雅黑" panose="020B0503020204020204" charset="-122"/>
                <a:ea typeface="微软雅黑" panose="020B0503020204020204" charset="-122"/>
                <a:cs typeface="微软雅黑" panose="020B0503020204020204" charset="-122"/>
              </a:rPr>
              <a:t>：</a:t>
            </a:r>
            <a:r>
              <a:rPr kumimoji="1" lang="zh-CN" altLang="en-US" sz="2000" dirty="0">
                <a:latin typeface="微软雅黑" panose="020B0503020204020204" charset="-122"/>
                <a:ea typeface="微软雅黑" panose="020B0503020204020204" charset="-122"/>
                <a:cs typeface="微软雅黑" panose="020B0503020204020204" charset="-122"/>
                <a:sym typeface="+mn-ea"/>
              </a:rPr>
              <a:t>删除定时任务</a:t>
            </a:r>
            <a:endParaRPr kumimoji="1" lang="zh-CN" altLang="en-US" sz="2000" b="1" dirty="0">
              <a:solidFill>
                <a:srgbClr val="4CA535"/>
              </a:solidFill>
              <a:latin typeface="微软雅黑" panose="020B0503020204020204" charset="-122"/>
              <a:ea typeface="微软雅黑" panose="020B0503020204020204" charset="-122"/>
              <a:cs typeface="微软雅黑" panose="020B0503020204020204" charset="-122"/>
              <a:sym typeface="+mn-ea"/>
            </a:endParaRPr>
          </a:p>
        </p:txBody>
      </p:sp>
      <p:sp>
        <p:nvSpPr>
          <p:cNvPr id="11" name="文本框 10"/>
          <p:cNvSpPr txBox="1"/>
          <p:nvPr/>
        </p:nvSpPr>
        <p:spPr>
          <a:xfrm>
            <a:off x="7139305" y="3217545"/>
            <a:ext cx="3965575" cy="398780"/>
          </a:xfrm>
          <a:prstGeom prst="rect">
            <a:avLst/>
          </a:prstGeom>
          <a:noFill/>
        </p:spPr>
        <p:txBody>
          <a:bodyPr wrap="square" rtlCol="0">
            <a:spAutoFit/>
          </a:bodyPr>
          <a:p>
            <a:r>
              <a:rPr kumimoji="1" lang="en-US" altLang="zh-CN" sz="2000" b="1" dirty="0">
                <a:solidFill>
                  <a:srgbClr val="4CA535"/>
                </a:solidFill>
                <a:latin typeface="微软雅黑" panose="020B0503020204020204" charset="-122"/>
                <a:ea typeface="微软雅黑" panose="020B0503020204020204" charset="-122"/>
                <a:cs typeface="微软雅黑" panose="020B0503020204020204" charset="-122"/>
              </a:rPr>
              <a:t>crontab -l</a:t>
            </a:r>
            <a:r>
              <a:rPr kumimoji="1" lang="zh-CN" altLang="en-US" sz="2000" b="1" dirty="0">
                <a:solidFill>
                  <a:srgbClr val="4CA535"/>
                </a:solidFill>
                <a:latin typeface="微软雅黑" panose="020B0503020204020204" charset="-122"/>
                <a:ea typeface="微软雅黑" panose="020B0503020204020204" charset="-122"/>
                <a:cs typeface="微软雅黑" panose="020B0503020204020204" charset="-122"/>
              </a:rPr>
              <a:t>：</a:t>
            </a:r>
            <a:r>
              <a:rPr kumimoji="1" lang="zh-CN" altLang="en-US" sz="2000" dirty="0">
                <a:latin typeface="微软雅黑" panose="020B0503020204020204" charset="-122"/>
                <a:ea typeface="微软雅黑" panose="020B0503020204020204" charset="-122"/>
                <a:cs typeface="微软雅黑" panose="020B0503020204020204" charset="-122"/>
                <a:sym typeface="+mn-ea"/>
              </a:rPr>
              <a:t>显示当前定时任务</a:t>
            </a:r>
            <a:endParaRPr kumimoji="1" lang="en-US" altLang="zh-CN" sz="2000" b="1" dirty="0">
              <a:solidFill>
                <a:srgbClr val="4CA535"/>
              </a:solidFill>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59:morph option="byObject"/>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076325" y="0"/>
            <a:ext cx="6464300" cy="553085"/>
          </a:xfrm>
          <a:prstGeom prst="rect">
            <a:avLst/>
          </a:prstGeom>
          <a:noFill/>
        </p:spPr>
        <p:txBody>
          <a:bodyPr wrap="square" rtlCol="0">
            <a:spAutoFit/>
          </a:bodyPr>
          <a:lstStyle/>
          <a:p>
            <a:r>
              <a:rPr lang="en-US" altLang="zh-CN" sz="3000" b="1" kern="0" noProof="0" dirty="0">
                <a:ln>
                  <a:noFill/>
                </a:ln>
                <a:solidFill>
                  <a:srgbClr val="4CA535"/>
                </a:solidFill>
                <a:effectLst/>
                <a:uLnTx/>
                <a:uFillTx/>
                <a:latin typeface="Arial" panose="020B0604020202020204"/>
                <a:ea typeface="微软雅黑" panose="020B0503020204020204" charset="-122"/>
                <a:sym typeface="+mn-ea"/>
              </a:rPr>
              <a:t>crontab</a:t>
            </a:r>
            <a:endParaRPr kumimoji="1" lang="en-US" altLang="zh-CN" sz="3000" b="1" kern="0" noProof="0" dirty="0">
              <a:ln>
                <a:noFill/>
              </a:ln>
              <a:solidFill>
                <a:srgbClr val="4CA535"/>
              </a:solidFill>
              <a:effectLst/>
              <a:uLnTx/>
              <a:uFillTx/>
              <a:latin typeface="Arial" panose="020B0604020202020204"/>
              <a:ea typeface="微软雅黑" panose="020B0503020204020204" charset="-122"/>
              <a:cs typeface="微软雅黑" panose="020B0503020204020204" charset="-122"/>
              <a:sym typeface="+mn-ea"/>
            </a:endParaRPr>
          </a:p>
        </p:txBody>
      </p:sp>
      <p:sp>
        <p:nvSpPr>
          <p:cNvPr id="3" name="文本框 2"/>
          <p:cNvSpPr txBox="1"/>
          <p:nvPr/>
        </p:nvSpPr>
        <p:spPr>
          <a:xfrm>
            <a:off x="510540" y="1527175"/>
            <a:ext cx="5849620" cy="423545"/>
          </a:xfrm>
          <a:prstGeom prst="rect">
            <a:avLst/>
          </a:prstGeom>
          <a:noFill/>
        </p:spPr>
        <p:txBody>
          <a:bodyPr wrap="square" rtlCol="0">
            <a:spAutoFit/>
          </a:bodyPr>
          <a:p>
            <a:pPr fontAlgn="auto">
              <a:lnSpc>
                <a:spcPct val="120000"/>
              </a:lnSpc>
            </a:pPr>
            <a:r>
              <a:rPr kumimoji="1" lang="en-US" altLang="zh-CN" b="1" dirty="0">
                <a:solidFill>
                  <a:srgbClr val="4CA535"/>
                </a:solidFill>
                <a:latin typeface="微软雅黑" panose="020B0503020204020204" charset="-122"/>
                <a:ea typeface="微软雅黑" panose="020B0503020204020204" charset="-122"/>
                <a:cs typeface="微软雅黑" panose="020B0503020204020204" charset="-122"/>
              </a:rPr>
              <a:t>	</a:t>
            </a:r>
            <a:endParaRPr kumimoji="1" lang="zh-CN" sz="2000" dirty="0">
              <a:latin typeface="微软雅黑" panose="020B0503020204020204" charset="-122"/>
              <a:ea typeface="微软雅黑" panose="020B0503020204020204" charset="-122"/>
              <a:cs typeface="微软雅黑" panose="020B0503020204020204" charset="-122"/>
            </a:endParaRPr>
          </a:p>
        </p:txBody>
      </p:sp>
      <p:pic>
        <p:nvPicPr>
          <p:cNvPr id="11" name="图片 10"/>
          <p:cNvPicPr>
            <a:picLocks noChangeAspect="1"/>
          </p:cNvPicPr>
          <p:nvPr/>
        </p:nvPicPr>
        <p:blipFill>
          <a:blip r:embed="rId1"/>
          <a:srcRect t="4574" b="-4574"/>
          <a:stretch>
            <a:fillRect/>
          </a:stretch>
        </p:blipFill>
        <p:spPr>
          <a:xfrm>
            <a:off x="295275" y="1241425"/>
            <a:ext cx="7095490" cy="5483225"/>
          </a:xfrm>
          <a:prstGeom prst="rect">
            <a:avLst/>
          </a:prstGeom>
        </p:spPr>
      </p:pic>
      <p:sp>
        <p:nvSpPr>
          <p:cNvPr id="12" name="文本框 11"/>
          <p:cNvSpPr txBox="1"/>
          <p:nvPr/>
        </p:nvSpPr>
        <p:spPr>
          <a:xfrm>
            <a:off x="7390765" y="840740"/>
            <a:ext cx="4624070" cy="5405755"/>
          </a:xfrm>
          <a:prstGeom prst="rect">
            <a:avLst/>
          </a:prstGeom>
          <a:noFill/>
        </p:spPr>
        <p:txBody>
          <a:bodyPr wrap="square" rtlCol="0">
            <a:spAutoFit/>
          </a:bodyPr>
          <a:p>
            <a:pPr fontAlgn="auto">
              <a:lnSpc>
                <a:spcPct val="120000"/>
              </a:lnSpc>
            </a:pPr>
            <a:r>
              <a:rPr kumimoji="1" lang="zh-CN" altLang="en-US" b="1" dirty="0">
                <a:solidFill>
                  <a:srgbClr val="4CA535"/>
                </a:solidFill>
                <a:latin typeface="微软雅黑" panose="020B0503020204020204" charset="-122"/>
                <a:ea typeface="微软雅黑" panose="020B0503020204020204" charset="-122"/>
                <a:cs typeface="微软雅黑" panose="020B0503020204020204" charset="-122"/>
                <a:sym typeface="+mn-ea"/>
              </a:rPr>
              <a:t>特殊字符：</a:t>
            </a:r>
            <a:endParaRPr kumimoji="1" lang="zh-CN" altLang="en-US" b="1" dirty="0">
              <a:solidFill>
                <a:srgbClr val="4CA535"/>
              </a:solidFill>
              <a:latin typeface="微软雅黑" panose="020B0503020204020204" charset="-122"/>
              <a:ea typeface="微软雅黑" panose="020B0503020204020204" charset="-122"/>
              <a:cs typeface="微软雅黑" panose="020B0503020204020204" charset="-122"/>
              <a:sym typeface="+mn-ea"/>
            </a:endParaRPr>
          </a:p>
          <a:p>
            <a:pPr fontAlgn="auto">
              <a:lnSpc>
                <a:spcPct val="120000"/>
              </a:lnSpc>
            </a:pPr>
            <a:endParaRPr kumimoji="1" lang="en-US" altLang="zh-CN" b="1" dirty="0">
              <a:solidFill>
                <a:srgbClr val="4CA535"/>
              </a:solidFill>
              <a:latin typeface="微软雅黑" panose="020B0503020204020204" charset="-122"/>
              <a:ea typeface="微软雅黑" panose="020B0503020204020204" charset="-122"/>
              <a:cs typeface="微软雅黑" panose="020B0503020204020204" charset="-122"/>
              <a:sym typeface="+mn-ea"/>
            </a:endParaRPr>
          </a:p>
          <a:p>
            <a:pPr fontAlgn="auto">
              <a:lnSpc>
                <a:spcPct val="120000"/>
              </a:lnSpc>
            </a:pPr>
            <a:r>
              <a:rPr kumimoji="1" lang="zh-CN" altLang="en-US" b="1" dirty="0">
                <a:solidFill>
                  <a:srgbClr val="4CA535"/>
                </a:solidFill>
                <a:latin typeface="微软雅黑" panose="020B0503020204020204" charset="-122"/>
                <a:ea typeface="微软雅黑" panose="020B0503020204020204" charset="-122"/>
                <a:cs typeface="微软雅黑" panose="020B0503020204020204" charset="-122"/>
              </a:rPr>
              <a:t>“*”：</a:t>
            </a:r>
            <a:r>
              <a:rPr kumimoji="1" lang="zh-CN" dirty="0">
                <a:latin typeface="微软雅黑" panose="020B0503020204020204" charset="-122"/>
                <a:ea typeface="微软雅黑" panose="020B0503020204020204" charset="-122"/>
                <a:cs typeface="微软雅黑" panose="020B0503020204020204" charset="-122"/>
              </a:rPr>
              <a:t>表示匹配任何时间，例如</a:t>
            </a:r>
            <a:r>
              <a:rPr kumimoji="1" lang="en-US" altLang="zh-CN" dirty="0">
                <a:latin typeface="微软雅黑" panose="020B0503020204020204" charset="-122"/>
                <a:ea typeface="微软雅黑" panose="020B0503020204020204" charset="-122"/>
                <a:cs typeface="微软雅黑" panose="020B0503020204020204" charset="-122"/>
              </a:rPr>
              <a:t>minute</a:t>
            </a:r>
            <a:r>
              <a:rPr kumimoji="1" lang="zh-CN" altLang="en-US" dirty="0">
                <a:latin typeface="微软雅黑" panose="020B0503020204020204" charset="-122"/>
                <a:ea typeface="微软雅黑" panose="020B0503020204020204" charset="-122"/>
                <a:cs typeface="微软雅黑" panose="020B0503020204020204" charset="-122"/>
              </a:rPr>
              <a:t>为“*”则表示每分钟执行一次</a:t>
            </a:r>
            <a:endParaRPr kumimoji="1" lang="zh-CN" altLang="en-US" dirty="0">
              <a:latin typeface="微软雅黑" panose="020B0503020204020204" charset="-122"/>
              <a:ea typeface="微软雅黑" panose="020B0503020204020204" charset="-122"/>
              <a:cs typeface="微软雅黑" panose="020B0503020204020204" charset="-122"/>
            </a:endParaRPr>
          </a:p>
          <a:p>
            <a:pPr fontAlgn="auto">
              <a:lnSpc>
                <a:spcPct val="120000"/>
              </a:lnSpc>
            </a:pPr>
            <a:endParaRPr kumimoji="1" lang="zh-CN" dirty="0">
              <a:latin typeface="微软雅黑" panose="020B0503020204020204" charset="-122"/>
              <a:ea typeface="微软雅黑" panose="020B0503020204020204" charset="-122"/>
              <a:cs typeface="微软雅黑" panose="020B0503020204020204" charset="-122"/>
            </a:endParaRPr>
          </a:p>
          <a:p>
            <a:pPr fontAlgn="auto">
              <a:lnSpc>
                <a:spcPct val="120000"/>
              </a:lnSpc>
            </a:pPr>
            <a:r>
              <a:rPr kumimoji="1" lang="zh-CN" altLang="en-US" b="1" dirty="0">
                <a:solidFill>
                  <a:srgbClr val="4CA535"/>
                </a:solidFill>
                <a:latin typeface="微软雅黑" panose="020B0503020204020204" charset="-122"/>
                <a:ea typeface="微软雅黑" panose="020B0503020204020204" charset="-122"/>
                <a:cs typeface="微软雅黑" panose="020B0503020204020204" charset="-122"/>
              </a:rPr>
              <a:t>“,”：</a:t>
            </a:r>
            <a:r>
              <a:rPr kumimoji="1" dirty="0">
                <a:latin typeface="微软雅黑" panose="020B0503020204020204" charset="-122"/>
                <a:ea typeface="微软雅黑" panose="020B0503020204020204" charset="-122"/>
                <a:cs typeface="微软雅黑" panose="020B0503020204020204" charset="-122"/>
              </a:rPr>
              <a:t>表示分隔时段，“</a:t>
            </a:r>
            <a:r>
              <a:rPr kumimoji="1" lang="en-US" dirty="0">
                <a:latin typeface="微软雅黑" panose="020B0503020204020204" charset="-122"/>
                <a:ea typeface="微软雅黑" panose="020B0503020204020204" charset="-122"/>
                <a:cs typeface="微软雅黑" panose="020B0503020204020204" charset="-122"/>
              </a:rPr>
              <a:t>a,b,c</a:t>
            </a:r>
            <a:r>
              <a:rPr kumimoji="1" dirty="0">
                <a:latin typeface="微软雅黑" panose="020B0503020204020204" charset="-122"/>
                <a:ea typeface="微软雅黑" panose="020B0503020204020204" charset="-122"/>
                <a:cs typeface="微软雅黑" panose="020B0503020204020204" charset="-122"/>
              </a:rPr>
              <a:t>”表示</a:t>
            </a:r>
            <a:r>
              <a:rPr kumimoji="1" lang="zh-CN" dirty="0">
                <a:latin typeface="微软雅黑" panose="020B0503020204020204" charset="-122"/>
                <a:ea typeface="微软雅黑" panose="020B0503020204020204" charset="-122"/>
                <a:cs typeface="微软雅黑" panose="020B0503020204020204" charset="-122"/>
              </a:rPr>
              <a:t>时间到</a:t>
            </a:r>
            <a:r>
              <a:rPr kumimoji="1" dirty="0">
                <a:latin typeface="微软雅黑" panose="020B0503020204020204" charset="-122"/>
                <a:ea typeface="微软雅黑" panose="020B0503020204020204" charset="-122"/>
                <a:cs typeface="微软雅黑" panose="020B0503020204020204" charset="-122"/>
              </a:rPr>
              <a:t>a 或</a:t>
            </a:r>
            <a:r>
              <a:rPr kumimoji="1" lang="en-US" dirty="0">
                <a:latin typeface="微软雅黑" panose="020B0503020204020204" charset="-122"/>
                <a:ea typeface="微软雅黑" panose="020B0503020204020204" charset="-122"/>
                <a:cs typeface="微软雅黑" panose="020B0503020204020204" charset="-122"/>
              </a:rPr>
              <a:t> </a:t>
            </a:r>
            <a:r>
              <a:rPr kumimoji="1" dirty="0">
                <a:latin typeface="微软雅黑" panose="020B0503020204020204" charset="-122"/>
                <a:ea typeface="微软雅黑" panose="020B0503020204020204" charset="-122"/>
                <a:cs typeface="微软雅黑" panose="020B0503020204020204" charset="-122"/>
              </a:rPr>
              <a:t>b 或</a:t>
            </a:r>
            <a:r>
              <a:rPr kumimoji="1" lang="en-US" dirty="0">
                <a:latin typeface="微软雅黑" panose="020B0503020204020204" charset="-122"/>
                <a:ea typeface="微软雅黑" panose="020B0503020204020204" charset="-122"/>
                <a:cs typeface="微软雅黑" panose="020B0503020204020204" charset="-122"/>
              </a:rPr>
              <a:t> </a:t>
            </a:r>
            <a:r>
              <a:rPr kumimoji="1" dirty="0">
                <a:latin typeface="微软雅黑" panose="020B0503020204020204" charset="-122"/>
                <a:ea typeface="微软雅黑" panose="020B0503020204020204" charset="-122"/>
                <a:cs typeface="微软雅黑" panose="020B0503020204020204" charset="-122"/>
              </a:rPr>
              <a:t>c </a:t>
            </a:r>
            <a:r>
              <a:rPr kumimoji="1" lang="zh-CN" dirty="0">
                <a:latin typeface="微软雅黑" panose="020B0503020204020204" charset="-122"/>
                <a:ea typeface="微软雅黑" panose="020B0503020204020204" charset="-122"/>
                <a:cs typeface="微软雅黑" panose="020B0503020204020204" charset="-122"/>
              </a:rPr>
              <a:t>时</a:t>
            </a:r>
            <a:r>
              <a:rPr kumimoji="1" dirty="0">
                <a:latin typeface="微软雅黑" panose="020B0503020204020204" charset="-122"/>
                <a:ea typeface="微软雅黑" panose="020B0503020204020204" charset="-122"/>
                <a:cs typeface="微软雅黑" panose="020B0503020204020204" charset="-122"/>
              </a:rPr>
              <a:t>执行命令</a:t>
            </a:r>
            <a:endParaRPr kumimoji="1" dirty="0">
              <a:latin typeface="微软雅黑" panose="020B0503020204020204" charset="-122"/>
              <a:ea typeface="微软雅黑" panose="020B0503020204020204" charset="-122"/>
              <a:cs typeface="微软雅黑" panose="020B0503020204020204" charset="-122"/>
            </a:endParaRPr>
          </a:p>
          <a:p>
            <a:pPr fontAlgn="auto">
              <a:lnSpc>
                <a:spcPct val="120000"/>
              </a:lnSpc>
            </a:pPr>
            <a:endParaRPr kumimoji="1" dirty="0">
              <a:latin typeface="微软雅黑" panose="020B0503020204020204" charset="-122"/>
              <a:ea typeface="微软雅黑" panose="020B0503020204020204" charset="-122"/>
              <a:cs typeface="微软雅黑" panose="020B0503020204020204" charset="-122"/>
            </a:endParaRPr>
          </a:p>
          <a:p>
            <a:pPr fontAlgn="auto">
              <a:lnSpc>
                <a:spcPct val="120000"/>
              </a:lnSpc>
            </a:pPr>
            <a:r>
              <a:rPr kumimoji="1" lang="zh-CN" altLang="en-US" b="1" dirty="0">
                <a:solidFill>
                  <a:srgbClr val="4CA535"/>
                </a:solidFill>
                <a:latin typeface="微软雅黑" panose="020B0503020204020204" charset="-122"/>
                <a:ea typeface="微软雅黑" panose="020B0503020204020204" charset="-122"/>
                <a:cs typeface="微软雅黑" panose="020B0503020204020204" charset="-122"/>
              </a:rPr>
              <a:t>“-”：</a:t>
            </a:r>
            <a:r>
              <a:rPr kumimoji="1" dirty="0">
                <a:latin typeface="微软雅黑" panose="020B0503020204020204" charset="-122"/>
                <a:ea typeface="微软雅黑" panose="020B0503020204020204" charset="-122"/>
                <a:cs typeface="微软雅黑" panose="020B0503020204020204" charset="-122"/>
              </a:rPr>
              <a:t>表示一个时间范围，"a-b" 表示</a:t>
            </a:r>
            <a:r>
              <a:rPr kumimoji="1" lang="zh-CN" dirty="0">
                <a:latin typeface="微软雅黑" panose="020B0503020204020204" charset="-122"/>
                <a:ea typeface="微软雅黑" panose="020B0503020204020204" charset="-122"/>
                <a:cs typeface="微软雅黑" panose="020B0503020204020204" charset="-122"/>
              </a:rPr>
              <a:t>时间在</a:t>
            </a:r>
            <a:r>
              <a:rPr kumimoji="1" lang="en-US" altLang="zh-CN" dirty="0">
                <a:latin typeface="微软雅黑" panose="020B0503020204020204" charset="-122"/>
                <a:ea typeface="微软雅黑" panose="020B0503020204020204" charset="-122"/>
                <a:cs typeface="微软雅黑" panose="020B0503020204020204" charset="-122"/>
              </a:rPr>
              <a:t> </a:t>
            </a:r>
            <a:r>
              <a:rPr kumimoji="1" dirty="0">
                <a:latin typeface="微软雅黑" panose="020B0503020204020204" charset="-122"/>
                <a:ea typeface="微软雅黑" panose="020B0503020204020204" charset="-122"/>
                <a:cs typeface="微软雅黑" panose="020B0503020204020204" charset="-122"/>
              </a:rPr>
              <a:t>a</a:t>
            </a:r>
            <a:r>
              <a:rPr kumimoji="1" lang="en-US" dirty="0">
                <a:latin typeface="微软雅黑" panose="020B0503020204020204" charset="-122"/>
                <a:ea typeface="微软雅黑" panose="020B0503020204020204" charset="-122"/>
                <a:cs typeface="微软雅黑" panose="020B0503020204020204" charset="-122"/>
              </a:rPr>
              <a:t> </a:t>
            </a:r>
            <a:r>
              <a:rPr kumimoji="1" dirty="0">
                <a:latin typeface="微软雅黑" panose="020B0503020204020204" charset="-122"/>
                <a:ea typeface="微软雅黑" panose="020B0503020204020204" charset="-122"/>
                <a:cs typeface="微软雅黑" panose="020B0503020204020204" charset="-122"/>
              </a:rPr>
              <a:t>到</a:t>
            </a:r>
            <a:r>
              <a:rPr kumimoji="1" lang="en-US" dirty="0">
                <a:latin typeface="微软雅黑" panose="020B0503020204020204" charset="-122"/>
                <a:ea typeface="微软雅黑" panose="020B0503020204020204" charset="-122"/>
                <a:cs typeface="微软雅黑" panose="020B0503020204020204" charset="-122"/>
              </a:rPr>
              <a:t> </a:t>
            </a:r>
            <a:r>
              <a:rPr kumimoji="1" dirty="0">
                <a:latin typeface="微软雅黑" panose="020B0503020204020204" charset="-122"/>
                <a:ea typeface="微软雅黑" panose="020B0503020204020204" charset="-122"/>
                <a:cs typeface="微软雅黑" panose="020B0503020204020204" charset="-122"/>
              </a:rPr>
              <a:t>b 之间</a:t>
            </a:r>
            <a:r>
              <a:rPr kumimoji="1" lang="zh-CN" dirty="0">
                <a:latin typeface="微软雅黑" panose="020B0503020204020204" charset="-122"/>
                <a:ea typeface="微软雅黑" panose="020B0503020204020204" charset="-122"/>
                <a:cs typeface="微软雅黑" panose="020B0503020204020204" charset="-122"/>
              </a:rPr>
              <a:t>时</a:t>
            </a:r>
            <a:r>
              <a:rPr kumimoji="1" dirty="0">
                <a:latin typeface="微软雅黑" panose="020B0503020204020204" charset="-122"/>
                <a:ea typeface="微软雅黑" panose="020B0503020204020204" charset="-122"/>
                <a:cs typeface="微软雅黑" panose="020B0503020204020204" charset="-122"/>
              </a:rPr>
              <a:t>执行命令</a:t>
            </a:r>
            <a:endParaRPr kumimoji="1" dirty="0">
              <a:latin typeface="微软雅黑" panose="020B0503020204020204" charset="-122"/>
              <a:ea typeface="微软雅黑" panose="020B0503020204020204" charset="-122"/>
              <a:cs typeface="微软雅黑" panose="020B0503020204020204" charset="-122"/>
            </a:endParaRPr>
          </a:p>
          <a:p>
            <a:pPr fontAlgn="auto">
              <a:lnSpc>
                <a:spcPct val="120000"/>
              </a:lnSpc>
            </a:pPr>
            <a:endParaRPr kumimoji="1" dirty="0">
              <a:latin typeface="微软雅黑" panose="020B0503020204020204" charset="-122"/>
              <a:ea typeface="微软雅黑" panose="020B0503020204020204" charset="-122"/>
              <a:cs typeface="微软雅黑" panose="020B0503020204020204" charset="-122"/>
            </a:endParaRPr>
          </a:p>
          <a:p>
            <a:pPr fontAlgn="auto">
              <a:lnSpc>
                <a:spcPct val="120000"/>
              </a:lnSpc>
            </a:pPr>
            <a:r>
              <a:rPr kumimoji="1" lang="zh-CN" altLang="en-US" b="1" dirty="0">
                <a:solidFill>
                  <a:srgbClr val="4CA535"/>
                </a:solidFill>
                <a:latin typeface="微软雅黑" panose="020B0503020204020204" charset="-122"/>
                <a:ea typeface="微软雅黑" panose="020B0503020204020204" charset="-122"/>
                <a:cs typeface="微软雅黑" panose="020B0503020204020204" charset="-122"/>
              </a:rPr>
              <a:t>“/”：</a:t>
            </a:r>
            <a:r>
              <a:rPr kumimoji="1" dirty="0">
                <a:latin typeface="微软雅黑" panose="020B0503020204020204" charset="-122"/>
                <a:ea typeface="微软雅黑" panose="020B0503020204020204" charset="-122"/>
                <a:cs typeface="微软雅黑" panose="020B0503020204020204" charset="-122"/>
              </a:rPr>
              <a:t>指定时间的间隔频率，例如</a:t>
            </a:r>
            <a:r>
              <a:rPr kumimoji="1" lang="en-US" dirty="0">
                <a:latin typeface="微软雅黑" panose="020B0503020204020204" charset="-122"/>
                <a:ea typeface="微软雅黑" panose="020B0503020204020204" charset="-122"/>
                <a:cs typeface="微软雅黑" panose="020B0503020204020204" charset="-122"/>
              </a:rPr>
              <a:t>hour</a:t>
            </a:r>
            <a:r>
              <a:rPr kumimoji="1" lang="zh-CN" altLang="en-US" dirty="0">
                <a:latin typeface="微软雅黑" panose="020B0503020204020204" charset="-122"/>
                <a:ea typeface="微软雅黑" panose="020B0503020204020204" charset="-122"/>
                <a:cs typeface="微软雅黑" panose="020B0503020204020204" charset="-122"/>
              </a:rPr>
              <a:t>为</a:t>
            </a:r>
            <a:r>
              <a:rPr kumimoji="1" dirty="0">
                <a:latin typeface="微软雅黑" panose="020B0503020204020204" charset="-122"/>
                <a:ea typeface="微软雅黑" panose="020B0503020204020204" charset="-122"/>
                <a:cs typeface="微软雅黑" panose="020B0503020204020204" charset="-122"/>
              </a:rPr>
              <a:t>“</a:t>
            </a:r>
            <a:r>
              <a:rPr kumimoji="1" lang="en-US" dirty="0">
                <a:latin typeface="微软雅黑" panose="020B0503020204020204" charset="-122"/>
                <a:ea typeface="微软雅黑" panose="020B0503020204020204" charset="-122"/>
                <a:cs typeface="微软雅黑" panose="020B0503020204020204" charset="-122"/>
              </a:rPr>
              <a:t>*</a:t>
            </a:r>
            <a:r>
              <a:rPr kumimoji="1" dirty="0">
                <a:latin typeface="微软雅黑" panose="020B0503020204020204" charset="-122"/>
                <a:ea typeface="微软雅黑" panose="020B0503020204020204" charset="-122"/>
                <a:cs typeface="微软雅黑" panose="020B0503020204020204" charset="-122"/>
              </a:rPr>
              <a:t>/2”表示每两小时执行一次。</a:t>
            </a:r>
            <a:endParaRPr kumimoji="1" dirty="0">
              <a:latin typeface="微软雅黑" panose="020B0503020204020204" charset="-122"/>
              <a:ea typeface="微软雅黑" panose="020B0503020204020204" charset="-122"/>
              <a:cs typeface="微软雅黑" panose="020B0503020204020204" charset="-122"/>
            </a:endParaRPr>
          </a:p>
          <a:p>
            <a:pPr fontAlgn="auto">
              <a:lnSpc>
                <a:spcPct val="120000"/>
              </a:lnSpc>
            </a:pPr>
            <a:endParaRPr kumimoji="1" dirty="0">
              <a:latin typeface="微软雅黑" panose="020B0503020204020204" charset="-122"/>
              <a:ea typeface="微软雅黑" panose="020B0503020204020204" charset="-122"/>
              <a:cs typeface="微软雅黑" panose="020B0503020204020204" charset="-122"/>
            </a:endParaRPr>
          </a:p>
          <a:p>
            <a:pPr fontAlgn="auto">
              <a:lnSpc>
                <a:spcPct val="120000"/>
              </a:lnSpc>
            </a:pPr>
            <a:r>
              <a:rPr kumimoji="1" lang="zh-CN" altLang="en-US" b="1" dirty="0">
                <a:solidFill>
                  <a:srgbClr val="4CA535"/>
                </a:solidFill>
                <a:latin typeface="微软雅黑" panose="020B0503020204020204" charset="-122"/>
                <a:ea typeface="微软雅黑" panose="020B0503020204020204" charset="-122"/>
                <a:cs typeface="微软雅黑" panose="020B0503020204020204" charset="-122"/>
                <a:sym typeface="+mn-ea"/>
              </a:rPr>
              <a:t>“</a:t>
            </a:r>
            <a:r>
              <a:rPr kumimoji="1" lang="en-US" altLang="zh-CN" b="1" dirty="0">
                <a:solidFill>
                  <a:srgbClr val="4CA535"/>
                </a:solidFill>
                <a:latin typeface="微软雅黑" panose="020B0503020204020204" charset="-122"/>
                <a:ea typeface="微软雅黑" panose="020B0503020204020204" charset="-122"/>
                <a:cs typeface="微软雅黑" panose="020B0503020204020204" charset="-122"/>
                <a:sym typeface="+mn-ea"/>
              </a:rPr>
              <a:t>%</a:t>
            </a:r>
            <a:r>
              <a:rPr kumimoji="1" lang="zh-CN" altLang="en-US" b="1" dirty="0">
                <a:solidFill>
                  <a:srgbClr val="4CA535"/>
                </a:solidFill>
                <a:latin typeface="微软雅黑" panose="020B0503020204020204" charset="-122"/>
                <a:ea typeface="微软雅黑" panose="020B0503020204020204" charset="-122"/>
                <a:cs typeface="微软雅黑" panose="020B0503020204020204" charset="-122"/>
                <a:sym typeface="+mn-ea"/>
              </a:rPr>
              <a:t>”：</a:t>
            </a:r>
            <a:r>
              <a:rPr kumimoji="1" dirty="0">
                <a:latin typeface="微软雅黑" panose="020B0503020204020204" charset="-122"/>
                <a:ea typeface="微软雅黑" panose="020B0503020204020204" charset="-122"/>
                <a:cs typeface="微软雅黑" panose="020B0503020204020204" charset="-122"/>
                <a:sym typeface="+mn-ea"/>
              </a:rPr>
              <a:t>表示换行。如果要用的话必须</a:t>
            </a:r>
            <a:r>
              <a:rPr kumimoji="1" lang="zh-CN" dirty="0">
                <a:latin typeface="微软雅黑" panose="020B0503020204020204" charset="-122"/>
                <a:ea typeface="微软雅黑" panose="020B0503020204020204" charset="-122"/>
                <a:cs typeface="微软雅黑" panose="020B0503020204020204" charset="-122"/>
                <a:sym typeface="+mn-ea"/>
              </a:rPr>
              <a:t>使用“</a:t>
            </a:r>
            <a:r>
              <a:rPr kumimoji="1" lang="en-US" altLang="zh-CN" dirty="0">
                <a:latin typeface="微软雅黑" panose="020B0503020204020204" charset="-122"/>
                <a:ea typeface="微软雅黑" panose="020B0503020204020204" charset="-122"/>
                <a:cs typeface="微软雅黑" panose="020B0503020204020204" charset="-122"/>
                <a:sym typeface="+mn-ea"/>
              </a:rPr>
              <a:t>\%</a:t>
            </a:r>
            <a:r>
              <a:rPr kumimoji="1" lang="zh-CN" dirty="0">
                <a:latin typeface="微软雅黑" panose="020B0503020204020204" charset="-122"/>
                <a:ea typeface="微软雅黑" panose="020B0503020204020204" charset="-122"/>
                <a:cs typeface="微软雅黑" panose="020B0503020204020204" charset="-122"/>
                <a:sym typeface="+mn-ea"/>
              </a:rPr>
              <a:t>”</a:t>
            </a:r>
            <a:r>
              <a:rPr kumimoji="1" dirty="0">
                <a:latin typeface="微软雅黑" panose="020B0503020204020204" charset="-122"/>
                <a:ea typeface="微软雅黑" panose="020B0503020204020204" charset="-122"/>
                <a:cs typeface="微软雅黑" panose="020B0503020204020204" charset="-122"/>
                <a:sym typeface="+mn-ea"/>
              </a:rPr>
              <a:t>进行转义</a:t>
            </a:r>
            <a:endParaRPr kumimoji="1" dirty="0">
              <a:latin typeface="微软雅黑" panose="020B0503020204020204" charset="-122"/>
              <a:ea typeface="微软雅黑" panose="020B0503020204020204" charset="-122"/>
              <a:cs typeface="微软雅黑" panose="020B0503020204020204" charset="-122"/>
              <a:sym typeface="+mn-ea"/>
            </a:endParaRPr>
          </a:p>
        </p:txBody>
      </p:sp>
      <p:sp>
        <p:nvSpPr>
          <p:cNvPr id="13" name="文本框 12"/>
          <p:cNvSpPr txBox="1"/>
          <p:nvPr/>
        </p:nvSpPr>
        <p:spPr>
          <a:xfrm>
            <a:off x="295275" y="840740"/>
            <a:ext cx="3965575" cy="398780"/>
          </a:xfrm>
          <a:prstGeom prst="rect">
            <a:avLst/>
          </a:prstGeom>
          <a:noFill/>
        </p:spPr>
        <p:txBody>
          <a:bodyPr wrap="square" rtlCol="0">
            <a:spAutoFit/>
          </a:bodyPr>
          <a:p>
            <a:r>
              <a:rPr kumimoji="1" lang="zh-CN" altLang="en-US" sz="2000" b="1" dirty="0">
                <a:solidFill>
                  <a:srgbClr val="4CA535"/>
                </a:solidFill>
                <a:latin typeface="微软雅黑" panose="020B0503020204020204" charset="-122"/>
                <a:ea typeface="微软雅黑" panose="020B0503020204020204" charset="-122"/>
                <a:cs typeface="微软雅黑" panose="020B0503020204020204" charset="-122"/>
              </a:rPr>
              <a:t>格式示例：</a:t>
            </a:r>
            <a:endParaRPr kumimoji="1" lang="en-US" altLang="zh-CN" sz="2000" b="1" dirty="0">
              <a:solidFill>
                <a:srgbClr val="4CA535"/>
              </a:solidFill>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59:morph option="byObject"/>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076325" y="0"/>
            <a:ext cx="6464300" cy="553085"/>
          </a:xfrm>
          <a:prstGeom prst="rect">
            <a:avLst/>
          </a:prstGeom>
          <a:noFill/>
        </p:spPr>
        <p:txBody>
          <a:bodyPr wrap="square" rtlCol="0">
            <a:spAutoFit/>
          </a:bodyPr>
          <a:lstStyle/>
          <a:p>
            <a:r>
              <a:rPr lang="en-US" altLang="zh-CN" sz="3000" b="1" kern="0" noProof="0" dirty="0">
                <a:ln>
                  <a:noFill/>
                </a:ln>
                <a:solidFill>
                  <a:srgbClr val="4CA535"/>
                </a:solidFill>
                <a:effectLst/>
                <a:uLnTx/>
                <a:uFillTx/>
                <a:latin typeface="Arial" panose="020B0604020202020204"/>
                <a:ea typeface="微软雅黑" panose="020B0503020204020204" charset="-122"/>
                <a:sym typeface="+mn-ea"/>
              </a:rPr>
              <a:t>timedatectl</a:t>
            </a:r>
            <a:endParaRPr kumimoji="1" lang="en-US" altLang="zh-CN" sz="3000" b="1" kern="0" noProof="0" dirty="0">
              <a:ln>
                <a:noFill/>
              </a:ln>
              <a:solidFill>
                <a:srgbClr val="4CA535"/>
              </a:solidFill>
              <a:effectLst/>
              <a:uLnTx/>
              <a:uFillTx/>
              <a:latin typeface="Arial" panose="020B0604020202020204"/>
              <a:ea typeface="微软雅黑" panose="020B0503020204020204" charset="-122"/>
              <a:cs typeface="微软雅黑" panose="020B0503020204020204" charset="-122"/>
              <a:sym typeface="+mn-ea"/>
            </a:endParaRPr>
          </a:p>
        </p:txBody>
      </p:sp>
      <p:sp>
        <p:nvSpPr>
          <p:cNvPr id="2" name="文本框 1"/>
          <p:cNvSpPr txBox="1"/>
          <p:nvPr/>
        </p:nvSpPr>
        <p:spPr>
          <a:xfrm>
            <a:off x="510540" y="974090"/>
            <a:ext cx="8253095" cy="553085"/>
          </a:xfrm>
          <a:prstGeom prst="rect">
            <a:avLst/>
          </a:prstGeom>
          <a:noFill/>
        </p:spPr>
        <p:txBody>
          <a:bodyPr wrap="square" rtlCol="0">
            <a:spAutoFit/>
          </a:bodyPr>
          <a:p>
            <a:r>
              <a:rPr kumimoji="1" lang="en-US" altLang="zh-CN" sz="3000" b="1" dirty="0">
                <a:solidFill>
                  <a:srgbClr val="4CA535"/>
                </a:solidFill>
                <a:latin typeface="微软雅黑" panose="020B0503020204020204" charset="-122"/>
                <a:ea typeface="微软雅黑" panose="020B0503020204020204" charset="-122"/>
                <a:cs typeface="微软雅黑" panose="020B0503020204020204" charset="-122"/>
              </a:rPr>
              <a:t> timedatectl</a:t>
            </a:r>
            <a:r>
              <a:rPr kumimoji="1" lang="zh-CN" altLang="en-US" sz="3000" b="1" dirty="0">
                <a:solidFill>
                  <a:srgbClr val="4CA535"/>
                </a:solidFill>
                <a:latin typeface="微软雅黑" panose="020B0503020204020204" charset="-122"/>
                <a:ea typeface="微软雅黑" panose="020B0503020204020204" charset="-122"/>
                <a:cs typeface="微软雅黑" panose="020B0503020204020204" charset="-122"/>
              </a:rPr>
              <a:t>命令：</a:t>
            </a:r>
            <a:r>
              <a:rPr kumimoji="1" lang="zh-CN" altLang="en-US" sz="2800" dirty="0">
                <a:solidFill>
                  <a:schemeClr val="tx1"/>
                </a:solidFill>
                <a:latin typeface="微软雅黑" panose="020B0503020204020204" charset="-122"/>
                <a:ea typeface="微软雅黑" panose="020B0503020204020204" charset="-122"/>
                <a:cs typeface="微软雅黑" panose="020B0503020204020204" charset="-122"/>
              </a:rPr>
              <a:t>查看和修改系统时间信息</a:t>
            </a:r>
            <a:endParaRPr kumimoji="1" lang="zh-CN" altLang="en-US" sz="2800"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3" name="文本框 2"/>
          <p:cNvSpPr txBox="1"/>
          <p:nvPr/>
        </p:nvSpPr>
        <p:spPr>
          <a:xfrm>
            <a:off x="510540" y="1527175"/>
            <a:ext cx="5849620" cy="423545"/>
          </a:xfrm>
          <a:prstGeom prst="rect">
            <a:avLst/>
          </a:prstGeom>
          <a:noFill/>
        </p:spPr>
        <p:txBody>
          <a:bodyPr wrap="square" rtlCol="0">
            <a:spAutoFit/>
          </a:bodyPr>
          <a:p>
            <a:pPr fontAlgn="auto">
              <a:lnSpc>
                <a:spcPct val="120000"/>
              </a:lnSpc>
            </a:pPr>
            <a:r>
              <a:rPr kumimoji="1" lang="en-US" altLang="zh-CN" b="1" dirty="0">
                <a:solidFill>
                  <a:srgbClr val="4CA535"/>
                </a:solidFill>
                <a:latin typeface="微软雅黑" panose="020B0503020204020204" charset="-122"/>
                <a:ea typeface="微软雅黑" panose="020B0503020204020204" charset="-122"/>
                <a:cs typeface="微软雅黑" panose="020B0503020204020204" charset="-122"/>
              </a:rPr>
              <a:t>	</a:t>
            </a:r>
            <a:endParaRPr kumimoji="1" lang="zh-CN" sz="2000" dirty="0">
              <a:latin typeface="微软雅黑" panose="020B0503020204020204" charset="-122"/>
              <a:ea typeface="微软雅黑" panose="020B0503020204020204" charset="-122"/>
              <a:cs typeface="微软雅黑" panose="020B0503020204020204" charset="-122"/>
            </a:endParaRPr>
          </a:p>
        </p:txBody>
      </p:sp>
      <p:pic>
        <p:nvPicPr>
          <p:cNvPr id="8" name="图片 7"/>
          <p:cNvPicPr>
            <a:picLocks noChangeAspect="1"/>
          </p:cNvPicPr>
          <p:nvPr/>
        </p:nvPicPr>
        <p:blipFill>
          <a:blip r:embed="rId1"/>
          <a:srcRect l="686" b="2012"/>
          <a:stretch>
            <a:fillRect/>
          </a:stretch>
        </p:blipFill>
        <p:spPr>
          <a:xfrm>
            <a:off x="1459865" y="1609725"/>
            <a:ext cx="8321040" cy="2433320"/>
          </a:xfrm>
          <a:prstGeom prst="rect">
            <a:avLst/>
          </a:prstGeom>
        </p:spPr>
      </p:pic>
      <p:sp>
        <p:nvSpPr>
          <p:cNvPr id="15" name="文本框 14"/>
          <p:cNvSpPr txBox="1"/>
          <p:nvPr/>
        </p:nvSpPr>
        <p:spPr>
          <a:xfrm>
            <a:off x="510540" y="4222750"/>
            <a:ext cx="9611360" cy="398780"/>
          </a:xfrm>
          <a:prstGeom prst="rect">
            <a:avLst/>
          </a:prstGeom>
          <a:noFill/>
        </p:spPr>
        <p:txBody>
          <a:bodyPr wrap="square" rtlCol="0">
            <a:spAutoFit/>
          </a:bodyPr>
          <a:p>
            <a:r>
              <a:rPr kumimoji="1" lang="en-US" altLang="zh-CN" sz="2000" b="1" dirty="0">
                <a:solidFill>
                  <a:srgbClr val="4CA535"/>
                </a:solidFill>
                <a:latin typeface="微软雅黑" panose="020B0503020204020204" charset="-122"/>
                <a:ea typeface="微软雅黑" panose="020B0503020204020204" charset="-122"/>
                <a:cs typeface="微软雅黑" panose="020B0503020204020204" charset="-122"/>
              </a:rPr>
              <a:t> timedatectl set-time ‘2022-09-24 14:00:00’</a:t>
            </a:r>
            <a:r>
              <a:rPr kumimoji="1" lang="zh-CN" altLang="en-US" sz="2000" b="1" dirty="0">
                <a:solidFill>
                  <a:srgbClr val="4CA535"/>
                </a:solidFill>
                <a:latin typeface="微软雅黑" panose="020B0503020204020204" charset="-122"/>
                <a:ea typeface="微软雅黑" panose="020B0503020204020204" charset="-122"/>
                <a:cs typeface="微软雅黑" panose="020B0503020204020204" charset="-122"/>
              </a:rPr>
              <a:t>：</a:t>
            </a:r>
            <a:r>
              <a:rPr kumimoji="1" lang="zh-CN" altLang="en-US" sz="2000" dirty="0">
                <a:solidFill>
                  <a:schemeClr val="tx1"/>
                </a:solidFill>
                <a:latin typeface="微软雅黑" panose="020B0503020204020204" charset="-122"/>
                <a:ea typeface="微软雅黑" panose="020B0503020204020204" charset="-122"/>
                <a:cs typeface="微软雅黑" panose="020B0503020204020204" charset="-122"/>
              </a:rPr>
              <a:t>设置系统时间</a:t>
            </a:r>
            <a:r>
              <a:rPr kumimoji="1" lang="en-US" altLang="zh-CN" sz="2000" dirty="0">
                <a:solidFill>
                  <a:schemeClr val="tx1"/>
                </a:solidFill>
                <a:latin typeface="微软雅黑" panose="020B0503020204020204" charset="-122"/>
                <a:ea typeface="微软雅黑" panose="020B0503020204020204" charset="-122"/>
                <a:cs typeface="微软雅黑" panose="020B0503020204020204" charset="-122"/>
              </a:rPr>
              <a:t>(</a:t>
            </a:r>
            <a:r>
              <a:rPr kumimoji="1" lang="zh-CN" altLang="en-US" sz="2000" dirty="0">
                <a:solidFill>
                  <a:schemeClr val="tx1"/>
                </a:solidFill>
                <a:latin typeface="微软雅黑" panose="020B0503020204020204" charset="-122"/>
                <a:ea typeface="微软雅黑" panose="020B0503020204020204" charset="-122"/>
                <a:cs typeface="微软雅黑" panose="020B0503020204020204" charset="-122"/>
              </a:rPr>
              <a:t>需要先关闭时间同步</a:t>
            </a:r>
            <a:r>
              <a:rPr kumimoji="1" lang="en-US" altLang="zh-CN" sz="2000" dirty="0">
                <a:solidFill>
                  <a:schemeClr val="tx1"/>
                </a:solidFill>
                <a:latin typeface="微软雅黑" panose="020B0503020204020204" charset="-122"/>
                <a:ea typeface="微软雅黑" panose="020B0503020204020204" charset="-122"/>
                <a:cs typeface="微软雅黑" panose="020B0503020204020204" charset="-122"/>
              </a:rPr>
              <a:t>)</a:t>
            </a:r>
            <a:endParaRPr kumimoji="1" lang="en-US" altLang="zh-CN" sz="2000"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17" name="文本框 16"/>
          <p:cNvSpPr txBox="1"/>
          <p:nvPr/>
        </p:nvSpPr>
        <p:spPr>
          <a:xfrm>
            <a:off x="583565" y="4674235"/>
            <a:ext cx="9611360" cy="398780"/>
          </a:xfrm>
          <a:prstGeom prst="rect">
            <a:avLst/>
          </a:prstGeom>
          <a:noFill/>
        </p:spPr>
        <p:txBody>
          <a:bodyPr wrap="square" rtlCol="0">
            <a:spAutoFit/>
          </a:bodyPr>
          <a:p>
            <a:r>
              <a:rPr kumimoji="1" lang="en-US" altLang="zh-CN" sz="2000" b="1" dirty="0">
                <a:solidFill>
                  <a:srgbClr val="4CA535"/>
                </a:solidFill>
                <a:latin typeface="微软雅黑" panose="020B0503020204020204" charset="-122"/>
                <a:ea typeface="微软雅黑" panose="020B0503020204020204" charset="-122"/>
                <a:cs typeface="微软雅黑" panose="020B0503020204020204" charset="-122"/>
              </a:rPr>
              <a:t>timedatectl list-timezones</a:t>
            </a:r>
            <a:r>
              <a:rPr kumimoji="1" lang="zh-CN" altLang="en-US" sz="2000" b="1" dirty="0">
                <a:solidFill>
                  <a:srgbClr val="4CA535"/>
                </a:solidFill>
                <a:latin typeface="微软雅黑" panose="020B0503020204020204" charset="-122"/>
                <a:ea typeface="微软雅黑" panose="020B0503020204020204" charset="-122"/>
                <a:cs typeface="微软雅黑" panose="020B0503020204020204" charset="-122"/>
              </a:rPr>
              <a:t>：</a:t>
            </a:r>
            <a:r>
              <a:rPr kumimoji="1" lang="zh-CN" altLang="en-US" sz="2000" dirty="0">
                <a:solidFill>
                  <a:schemeClr val="tx1"/>
                </a:solidFill>
                <a:latin typeface="微软雅黑" panose="020B0503020204020204" charset="-122"/>
                <a:ea typeface="微软雅黑" panose="020B0503020204020204" charset="-122"/>
                <a:cs typeface="微软雅黑" panose="020B0503020204020204" charset="-122"/>
              </a:rPr>
              <a:t>显示所有时区</a:t>
            </a:r>
            <a:r>
              <a:rPr kumimoji="1" lang="en-US" altLang="zh-CN" sz="2000" dirty="0">
                <a:solidFill>
                  <a:schemeClr val="tx1"/>
                </a:solidFill>
                <a:latin typeface="微软雅黑" panose="020B0503020204020204" charset="-122"/>
                <a:ea typeface="微软雅黑" panose="020B0503020204020204" charset="-122"/>
                <a:cs typeface="微软雅黑" panose="020B0503020204020204" charset="-122"/>
              </a:rPr>
              <a:t>(</a:t>
            </a:r>
            <a:r>
              <a:rPr kumimoji="1" lang="zh-CN" altLang="en-US" sz="2000" dirty="0">
                <a:solidFill>
                  <a:schemeClr val="tx1"/>
                </a:solidFill>
                <a:latin typeface="微软雅黑" panose="020B0503020204020204" charset="-122"/>
                <a:ea typeface="微软雅黑" panose="020B0503020204020204" charset="-122"/>
                <a:cs typeface="微软雅黑" panose="020B0503020204020204" charset="-122"/>
              </a:rPr>
              <a:t>也可以使用</a:t>
            </a:r>
            <a:r>
              <a:rPr kumimoji="1" lang="en-US" altLang="zh-CN" sz="2000" b="1" dirty="0">
                <a:solidFill>
                  <a:srgbClr val="4CA535"/>
                </a:solidFill>
                <a:latin typeface="微软雅黑" panose="020B0503020204020204" charset="-122"/>
                <a:ea typeface="微软雅黑" panose="020B0503020204020204" charset="-122"/>
                <a:cs typeface="微软雅黑" panose="020B0503020204020204" charset="-122"/>
              </a:rPr>
              <a:t>tzselect</a:t>
            </a:r>
            <a:r>
              <a:rPr kumimoji="1" lang="zh-CN" altLang="en-US" sz="2000" dirty="0">
                <a:solidFill>
                  <a:schemeClr val="tx1"/>
                </a:solidFill>
                <a:latin typeface="微软雅黑" panose="020B0503020204020204" charset="-122"/>
                <a:ea typeface="微软雅黑" panose="020B0503020204020204" charset="-122"/>
                <a:cs typeface="微软雅黑" panose="020B0503020204020204" charset="-122"/>
              </a:rPr>
              <a:t>指令</a:t>
            </a:r>
            <a:r>
              <a:rPr kumimoji="1" lang="en-US" altLang="zh-CN" sz="2000" dirty="0">
                <a:solidFill>
                  <a:schemeClr val="tx1"/>
                </a:solidFill>
                <a:latin typeface="微软雅黑" panose="020B0503020204020204" charset="-122"/>
                <a:ea typeface="微软雅黑" panose="020B0503020204020204" charset="-122"/>
                <a:cs typeface="微软雅黑" panose="020B0503020204020204" charset="-122"/>
              </a:rPr>
              <a:t>)</a:t>
            </a:r>
            <a:endParaRPr kumimoji="1" lang="en-US" altLang="zh-CN" sz="2000"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18" name="文本框 17"/>
          <p:cNvSpPr txBox="1"/>
          <p:nvPr/>
        </p:nvSpPr>
        <p:spPr>
          <a:xfrm>
            <a:off x="583565" y="5125085"/>
            <a:ext cx="9611360" cy="398780"/>
          </a:xfrm>
          <a:prstGeom prst="rect">
            <a:avLst/>
          </a:prstGeom>
          <a:noFill/>
        </p:spPr>
        <p:txBody>
          <a:bodyPr wrap="square" rtlCol="0">
            <a:spAutoFit/>
          </a:bodyPr>
          <a:p>
            <a:r>
              <a:rPr kumimoji="1" lang="en-US" altLang="zh-CN" sz="2000" b="1" dirty="0">
                <a:solidFill>
                  <a:srgbClr val="4CA535"/>
                </a:solidFill>
                <a:latin typeface="微软雅黑" panose="020B0503020204020204" charset="-122"/>
                <a:ea typeface="微软雅黑" panose="020B0503020204020204" charset="-122"/>
                <a:cs typeface="微软雅黑" panose="020B0503020204020204" charset="-122"/>
              </a:rPr>
              <a:t>timedatectl set-timezone "Asia/Shanghai"</a:t>
            </a:r>
            <a:r>
              <a:rPr kumimoji="1" lang="zh-CN" altLang="en-US" sz="2000" b="1" dirty="0">
                <a:solidFill>
                  <a:srgbClr val="4CA535"/>
                </a:solidFill>
                <a:latin typeface="微软雅黑" panose="020B0503020204020204" charset="-122"/>
                <a:ea typeface="微软雅黑" panose="020B0503020204020204" charset="-122"/>
                <a:cs typeface="微软雅黑" panose="020B0503020204020204" charset="-122"/>
              </a:rPr>
              <a:t>：</a:t>
            </a:r>
            <a:r>
              <a:rPr kumimoji="1" lang="zh-CN" altLang="en-US" sz="2000" dirty="0">
                <a:solidFill>
                  <a:schemeClr val="tx1"/>
                </a:solidFill>
                <a:latin typeface="微软雅黑" panose="020B0503020204020204" charset="-122"/>
                <a:ea typeface="微软雅黑" panose="020B0503020204020204" charset="-122"/>
                <a:cs typeface="微软雅黑" panose="020B0503020204020204" charset="-122"/>
              </a:rPr>
              <a:t>设置时区为上海</a:t>
            </a:r>
            <a:endParaRPr kumimoji="1" lang="zh-CN" altLang="en-US" sz="2000"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19" name="文本框 18"/>
          <p:cNvSpPr txBox="1"/>
          <p:nvPr/>
        </p:nvSpPr>
        <p:spPr>
          <a:xfrm>
            <a:off x="583565" y="5575935"/>
            <a:ext cx="9611360" cy="398780"/>
          </a:xfrm>
          <a:prstGeom prst="rect">
            <a:avLst/>
          </a:prstGeom>
          <a:noFill/>
        </p:spPr>
        <p:txBody>
          <a:bodyPr wrap="square" rtlCol="0">
            <a:spAutoFit/>
          </a:bodyPr>
          <a:p>
            <a:r>
              <a:rPr kumimoji="1" lang="zh-CN" altLang="en-US" sz="2000" b="1" dirty="0">
                <a:solidFill>
                  <a:srgbClr val="4CA535"/>
                </a:solidFill>
                <a:latin typeface="微软雅黑" panose="020B0503020204020204" charset="-122"/>
                <a:ea typeface="微软雅黑" panose="020B0503020204020204" charset="-122"/>
                <a:cs typeface="微软雅黑" panose="020B0503020204020204" charset="-122"/>
              </a:rPr>
              <a:t>timedatectl set-ntp false：</a:t>
            </a:r>
            <a:r>
              <a:rPr kumimoji="1" lang="zh-CN" altLang="en-US" sz="2000" dirty="0">
                <a:solidFill>
                  <a:schemeClr val="tx1"/>
                </a:solidFill>
                <a:latin typeface="微软雅黑" panose="020B0503020204020204" charset="-122"/>
                <a:ea typeface="微软雅黑" panose="020B0503020204020204" charset="-122"/>
                <a:cs typeface="微软雅黑" panose="020B0503020204020204" charset="-122"/>
              </a:rPr>
              <a:t>禁止</a:t>
            </a:r>
            <a:r>
              <a:rPr kumimoji="1" lang="en-US" altLang="zh-CN" sz="2000" dirty="0">
                <a:solidFill>
                  <a:schemeClr val="tx1"/>
                </a:solidFill>
                <a:latin typeface="微软雅黑" panose="020B0503020204020204" charset="-122"/>
                <a:ea typeface="微软雅黑" panose="020B0503020204020204" charset="-122"/>
                <a:cs typeface="微软雅黑" panose="020B0503020204020204" charset="-122"/>
              </a:rPr>
              <a:t>ntp</a:t>
            </a:r>
            <a:r>
              <a:rPr kumimoji="1" lang="zh-CN" altLang="en-US" sz="2000" dirty="0">
                <a:solidFill>
                  <a:schemeClr val="tx1"/>
                </a:solidFill>
                <a:latin typeface="微软雅黑" panose="020B0503020204020204" charset="-122"/>
                <a:ea typeface="微软雅黑" panose="020B0503020204020204" charset="-122"/>
                <a:cs typeface="微软雅黑" panose="020B0503020204020204" charset="-122"/>
              </a:rPr>
              <a:t>服务</a:t>
            </a:r>
            <a:endParaRPr kumimoji="1" lang="zh-CN" altLang="en-US" sz="2000"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20" name="文本框 19"/>
          <p:cNvSpPr txBox="1"/>
          <p:nvPr/>
        </p:nvSpPr>
        <p:spPr>
          <a:xfrm>
            <a:off x="583565" y="6027420"/>
            <a:ext cx="9611360" cy="398780"/>
          </a:xfrm>
          <a:prstGeom prst="rect">
            <a:avLst/>
          </a:prstGeom>
          <a:noFill/>
        </p:spPr>
        <p:txBody>
          <a:bodyPr wrap="square" rtlCol="0">
            <a:spAutoFit/>
          </a:bodyPr>
          <a:p>
            <a:r>
              <a:rPr kumimoji="1" lang="zh-CN" altLang="en-US" sz="2000" b="1" dirty="0">
                <a:solidFill>
                  <a:srgbClr val="4CA535"/>
                </a:solidFill>
                <a:latin typeface="微软雅黑" panose="020B0503020204020204" charset="-122"/>
                <a:ea typeface="微软雅黑" panose="020B0503020204020204" charset="-122"/>
                <a:cs typeface="微软雅黑" panose="020B0503020204020204" charset="-122"/>
              </a:rPr>
              <a:t>timedatectl set-local-rtc 1：</a:t>
            </a:r>
            <a:r>
              <a:rPr kumimoji="1" lang="zh-CN" altLang="en-US" sz="2000" dirty="0">
                <a:solidFill>
                  <a:schemeClr val="tx1"/>
                </a:solidFill>
                <a:latin typeface="微软雅黑" panose="020B0503020204020204" charset="-122"/>
                <a:ea typeface="微软雅黑" panose="020B0503020204020204" charset="-122"/>
                <a:cs typeface="微软雅黑" panose="020B0503020204020204" charset="-122"/>
              </a:rPr>
              <a:t>将</a:t>
            </a:r>
            <a:r>
              <a:rPr kumimoji="1" lang="en-US" altLang="zh-CN" sz="2000" dirty="0">
                <a:solidFill>
                  <a:schemeClr val="tx1"/>
                </a:solidFill>
                <a:latin typeface="微软雅黑" panose="020B0503020204020204" charset="-122"/>
                <a:ea typeface="微软雅黑" panose="020B0503020204020204" charset="-122"/>
                <a:cs typeface="微软雅黑" panose="020B0503020204020204" charset="-122"/>
              </a:rPr>
              <a:t>RTC</a:t>
            </a:r>
            <a:r>
              <a:rPr kumimoji="1" lang="zh-CN" altLang="en-US" sz="2000" dirty="0">
                <a:solidFill>
                  <a:schemeClr val="tx1"/>
                </a:solidFill>
                <a:latin typeface="微软雅黑" panose="020B0503020204020204" charset="-122"/>
                <a:ea typeface="微软雅黑" panose="020B0503020204020204" charset="-122"/>
                <a:cs typeface="微软雅黑" panose="020B0503020204020204" charset="-122"/>
              </a:rPr>
              <a:t>设置为本地时间</a:t>
            </a:r>
            <a:endParaRPr kumimoji="1" lang="zh-CN" altLang="en-US" sz="2000" dirty="0">
              <a:solidFill>
                <a:schemeClr val="tx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59:morph option="byObject"/>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076325" y="0"/>
            <a:ext cx="6464300" cy="553085"/>
          </a:xfrm>
          <a:prstGeom prst="rect">
            <a:avLst/>
          </a:prstGeom>
          <a:noFill/>
        </p:spPr>
        <p:txBody>
          <a:bodyPr wrap="square" rtlCol="0">
            <a:spAutoFit/>
          </a:bodyPr>
          <a:lstStyle/>
          <a:p>
            <a:r>
              <a:rPr lang="en-US" altLang="zh-CN" sz="3000" b="1" kern="0" noProof="0" dirty="0">
                <a:ln>
                  <a:noFill/>
                </a:ln>
                <a:solidFill>
                  <a:srgbClr val="4CA535"/>
                </a:solidFill>
                <a:effectLst/>
                <a:uLnTx/>
                <a:uFillTx/>
                <a:latin typeface="Arial" panose="020B0604020202020204"/>
                <a:ea typeface="微软雅黑" panose="020B0503020204020204" charset="-122"/>
                <a:sym typeface="+mn-ea"/>
              </a:rPr>
              <a:t>cal</a:t>
            </a:r>
            <a:r>
              <a:rPr lang="zh-CN" altLang="en-US" sz="3000" b="1" kern="0" noProof="0" dirty="0">
                <a:ln>
                  <a:noFill/>
                </a:ln>
                <a:solidFill>
                  <a:srgbClr val="4CA535"/>
                </a:solidFill>
                <a:effectLst/>
                <a:uLnTx/>
                <a:uFillTx/>
                <a:latin typeface="Arial" panose="020B0604020202020204"/>
                <a:ea typeface="微软雅黑" panose="020B0503020204020204" charset="-122"/>
                <a:sym typeface="+mn-ea"/>
              </a:rPr>
              <a:t>、</a:t>
            </a:r>
            <a:r>
              <a:rPr lang="en-US" altLang="zh-CN" sz="3000" b="1" kern="0" noProof="0" dirty="0">
                <a:ln>
                  <a:noFill/>
                </a:ln>
                <a:solidFill>
                  <a:srgbClr val="4CA535"/>
                </a:solidFill>
                <a:effectLst/>
                <a:uLnTx/>
                <a:uFillTx/>
                <a:latin typeface="Arial" panose="020B0604020202020204"/>
                <a:ea typeface="微软雅黑" panose="020B0503020204020204" charset="-122"/>
                <a:sym typeface="+mn-ea"/>
              </a:rPr>
              <a:t>hwclock</a:t>
            </a:r>
            <a:endParaRPr kumimoji="1" lang="en-US" altLang="zh-CN" sz="3000" b="1" kern="0" noProof="0" dirty="0">
              <a:ln>
                <a:noFill/>
              </a:ln>
              <a:solidFill>
                <a:srgbClr val="4CA535"/>
              </a:solidFill>
              <a:effectLst/>
              <a:uLnTx/>
              <a:uFillTx/>
              <a:latin typeface="Arial" panose="020B0604020202020204"/>
              <a:ea typeface="微软雅黑" panose="020B0503020204020204" charset="-122"/>
              <a:cs typeface="微软雅黑" panose="020B0503020204020204" charset="-122"/>
              <a:sym typeface="+mn-ea"/>
            </a:endParaRPr>
          </a:p>
        </p:txBody>
      </p:sp>
      <p:sp>
        <p:nvSpPr>
          <p:cNvPr id="3" name="文本框 2"/>
          <p:cNvSpPr txBox="1"/>
          <p:nvPr/>
        </p:nvSpPr>
        <p:spPr>
          <a:xfrm>
            <a:off x="510540" y="1527175"/>
            <a:ext cx="5849620" cy="423545"/>
          </a:xfrm>
          <a:prstGeom prst="rect">
            <a:avLst/>
          </a:prstGeom>
          <a:noFill/>
        </p:spPr>
        <p:txBody>
          <a:bodyPr wrap="square" rtlCol="0">
            <a:spAutoFit/>
          </a:bodyPr>
          <a:p>
            <a:pPr fontAlgn="auto">
              <a:lnSpc>
                <a:spcPct val="120000"/>
              </a:lnSpc>
            </a:pPr>
            <a:r>
              <a:rPr kumimoji="1" lang="en-US" altLang="zh-CN" b="1" dirty="0">
                <a:solidFill>
                  <a:srgbClr val="4CA535"/>
                </a:solidFill>
                <a:latin typeface="微软雅黑" panose="020B0503020204020204" charset="-122"/>
                <a:ea typeface="微软雅黑" panose="020B0503020204020204" charset="-122"/>
                <a:cs typeface="微软雅黑" panose="020B0503020204020204" charset="-122"/>
              </a:rPr>
              <a:t>	</a:t>
            </a:r>
            <a:endParaRPr kumimoji="1" lang="zh-CN" sz="2000" dirty="0">
              <a:latin typeface="微软雅黑" panose="020B0503020204020204" charset="-122"/>
              <a:ea typeface="微软雅黑" panose="020B0503020204020204" charset="-122"/>
              <a:cs typeface="微软雅黑" panose="020B0503020204020204" charset="-122"/>
            </a:endParaRPr>
          </a:p>
        </p:txBody>
      </p:sp>
      <p:sp>
        <p:nvSpPr>
          <p:cNvPr id="19" name="文本框 18"/>
          <p:cNvSpPr txBox="1"/>
          <p:nvPr/>
        </p:nvSpPr>
        <p:spPr>
          <a:xfrm>
            <a:off x="4316730" y="1527175"/>
            <a:ext cx="5011420" cy="398780"/>
          </a:xfrm>
          <a:prstGeom prst="rect">
            <a:avLst/>
          </a:prstGeom>
          <a:noFill/>
        </p:spPr>
        <p:txBody>
          <a:bodyPr wrap="square" rtlCol="0">
            <a:spAutoFit/>
          </a:bodyPr>
          <a:p>
            <a:r>
              <a:rPr kumimoji="1" lang="en-US" altLang="zh-CN" sz="2000" b="1" dirty="0">
                <a:solidFill>
                  <a:srgbClr val="4CA535"/>
                </a:solidFill>
                <a:latin typeface="微软雅黑" panose="020B0503020204020204" charset="-122"/>
                <a:ea typeface="微软雅黑" panose="020B0503020204020204" charset="-122"/>
                <a:cs typeface="微软雅黑" panose="020B0503020204020204" charset="-122"/>
              </a:rPr>
              <a:t>cal -y</a:t>
            </a:r>
            <a:r>
              <a:rPr kumimoji="1" lang="zh-CN" altLang="en-US" sz="2000" b="1" dirty="0">
                <a:solidFill>
                  <a:srgbClr val="4CA535"/>
                </a:solidFill>
                <a:latin typeface="微软雅黑" panose="020B0503020204020204" charset="-122"/>
                <a:ea typeface="微软雅黑" panose="020B0503020204020204" charset="-122"/>
                <a:cs typeface="微软雅黑" panose="020B0503020204020204" charset="-122"/>
              </a:rPr>
              <a:t>：</a:t>
            </a:r>
            <a:r>
              <a:rPr kumimoji="1" lang="zh-CN" altLang="en-US" sz="2000" dirty="0">
                <a:solidFill>
                  <a:schemeClr val="tx1"/>
                </a:solidFill>
                <a:latin typeface="微软雅黑" panose="020B0503020204020204" charset="-122"/>
                <a:ea typeface="微软雅黑" panose="020B0503020204020204" charset="-122"/>
                <a:cs typeface="微软雅黑" panose="020B0503020204020204" charset="-122"/>
              </a:rPr>
              <a:t>显示全年日历</a:t>
            </a:r>
            <a:endParaRPr kumimoji="1" lang="en-US" altLang="zh-CN" sz="2000"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6" name="文本框 5"/>
          <p:cNvSpPr txBox="1"/>
          <p:nvPr/>
        </p:nvSpPr>
        <p:spPr>
          <a:xfrm>
            <a:off x="510540" y="814705"/>
            <a:ext cx="8253095" cy="553085"/>
          </a:xfrm>
          <a:prstGeom prst="rect">
            <a:avLst/>
          </a:prstGeom>
          <a:noFill/>
        </p:spPr>
        <p:txBody>
          <a:bodyPr wrap="square" rtlCol="0">
            <a:spAutoFit/>
          </a:bodyPr>
          <a:p>
            <a:r>
              <a:rPr kumimoji="1" lang="en-US" altLang="zh-CN" sz="3000" b="1" dirty="0">
                <a:solidFill>
                  <a:srgbClr val="4CA535"/>
                </a:solidFill>
                <a:latin typeface="微软雅黑" panose="020B0503020204020204" charset="-122"/>
                <a:ea typeface="微软雅黑" panose="020B0503020204020204" charset="-122"/>
                <a:cs typeface="微软雅黑" panose="020B0503020204020204" charset="-122"/>
              </a:rPr>
              <a:t> cal</a:t>
            </a:r>
            <a:r>
              <a:rPr kumimoji="1" lang="zh-CN" altLang="en-US" sz="3000" b="1" dirty="0">
                <a:solidFill>
                  <a:srgbClr val="4CA535"/>
                </a:solidFill>
                <a:latin typeface="微软雅黑" panose="020B0503020204020204" charset="-122"/>
                <a:ea typeface="微软雅黑" panose="020B0503020204020204" charset="-122"/>
                <a:cs typeface="微软雅黑" panose="020B0503020204020204" charset="-122"/>
              </a:rPr>
              <a:t>命令：</a:t>
            </a:r>
            <a:r>
              <a:rPr kumimoji="1" lang="zh-CN" altLang="en-US" sz="2800" dirty="0">
                <a:solidFill>
                  <a:schemeClr val="tx1"/>
                </a:solidFill>
                <a:latin typeface="微软雅黑" panose="020B0503020204020204" charset="-122"/>
                <a:ea typeface="微软雅黑" panose="020B0503020204020204" charset="-122"/>
                <a:cs typeface="微软雅黑" panose="020B0503020204020204" charset="-122"/>
              </a:rPr>
              <a:t>查看日历</a:t>
            </a:r>
            <a:endParaRPr kumimoji="1" lang="en-US" altLang="zh-CN" sz="2800" dirty="0">
              <a:solidFill>
                <a:schemeClr val="tx1"/>
              </a:solidFill>
              <a:latin typeface="微软雅黑" panose="020B0503020204020204" charset="-122"/>
              <a:ea typeface="微软雅黑" panose="020B0503020204020204" charset="-122"/>
              <a:cs typeface="微软雅黑" panose="020B0503020204020204" charset="-122"/>
            </a:endParaRPr>
          </a:p>
        </p:txBody>
      </p:sp>
      <p:pic>
        <p:nvPicPr>
          <p:cNvPr id="9" name="图片 8"/>
          <p:cNvPicPr>
            <a:picLocks noChangeAspect="1"/>
          </p:cNvPicPr>
          <p:nvPr/>
        </p:nvPicPr>
        <p:blipFill>
          <a:blip r:embed="rId1"/>
          <a:srcRect r="1753" b="11907"/>
          <a:stretch>
            <a:fillRect/>
          </a:stretch>
        </p:blipFill>
        <p:spPr>
          <a:xfrm>
            <a:off x="950595" y="1367790"/>
            <a:ext cx="3077210" cy="1930400"/>
          </a:xfrm>
          <a:prstGeom prst="rect">
            <a:avLst/>
          </a:prstGeom>
        </p:spPr>
      </p:pic>
      <p:sp>
        <p:nvSpPr>
          <p:cNvPr id="10" name="文本框 9"/>
          <p:cNvSpPr txBox="1"/>
          <p:nvPr/>
        </p:nvSpPr>
        <p:spPr>
          <a:xfrm>
            <a:off x="4316730" y="2085340"/>
            <a:ext cx="5011420" cy="398780"/>
          </a:xfrm>
          <a:prstGeom prst="rect">
            <a:avLst/>
          </a:prstGeom>
          <a:noFill/>
        </p:spPr>
        <p:txBody>
          <a:bodyPr wrap="square" rtlCol="0">
            <a:spAutoFit/>
          </a:bodyPr>
          <a:p>
            <a:r>
              <a:rPr kumimoji="1" lang="en-US" altLang="zh-CN" sz="2000" b="1" dirty="0">
                <a:solidFill>
                  <a:srgbClr val="4CA535"/>
                </a:solidFill>
                <a:latin typeface="微软雅黑" panose="020B0503020204020204" charset="-122"/>
                <a:ea typeface="微软雅黑" panose="020B0503020204020204" charset="-122"/>
                <a:cs typeface="微软雅黑" panose="020B0503020204020204" charset="-122"/>
              </a:rPr>
              <a:t>cal 8 2022</a:t>
            </a:r>
            <a:r>
              <a:rPr kumimoji="1" lang="zh-CN" altLang="en-US" sz="2000" b="1" dirty="0">
                <a:solidFill>
                  <a:srgbClr val="4CA535"/>
                </a:solidFill>
                <a:latin typeface="微软雅黑" panose="020B0503020204020204" charset="-122"/>
                <a:ea typeface="微软雅黑" panose="020B0503020204020204" charset="-122"/>
                <a:cs typeface="微软雅黑" panose="020B0503020204020204" charset="-122"/>
              </a:rPr>
              <a:t>：</a:t>
            </a:r>
            <a:r>
              <a:rPr kumimoji="1" lang="zh-CN" altLang="en-US" sz="2000" dirty="0">
                <a:solidFill>
                  <a:schemeClr val="tx1"/>
                </a:solidFill>
                <a:latin typeface="微软雅黑" panose="020B0503020204020204" charset="-122"/>
                <a:ea typeface="微软雅黑" panose="020B0503020204020204" charset="-122"/>
                <a:cs typeface="微软雅黑" panose="020B0503020204020204" charset="-122"/>
              </a:rPr>
              <a:t>显示</a:t>
            </a:r>
            <a:r>
              <a:rPr kumimoji="1" lang="en-US" altLang="zh-CN" sz="2000" dirty="0">
                <a:solidFill>
                  <a:schemeClr val="tx1"/>
                </a:solidFill>
                <a:latin typeface="微软雅黑" panose="020B0503020204020204" charset="-122"/>
                <a:ea typeface="微软雅黑" panose="020B0503020204020204" charset="-122"/>
                <a:cs typeface="微软雅黑" panose="020B0503020204020204" charset="-122"/>
              </a:rPr>
              <a:t>2022</a:t>
            </a:r>
            <a:r>
              <a:rPr kumimoji="1" lang="zh-CN" altLang="en-US" sz="2000" dirty="0">
                <a:solidFill>
                  <a:schemeClr val="tx1"/>
                </a:solidFill>
                <a:latin typeface="微软雅黑" panose="020B0503020204020204" charset="-122"/>
                <a:ea typeface="微软雅黑" panose="020B0503020204020204" charset="-122"/>
                <a:cs typeface="微软雅黑" panose="020B0503020204020204" charset="-122"/>
              </a:rPr>
              <a:t>年</a:t>
            </a:r>
            <a:r>
              <a:rPr kumimoji="1" lang="en-US" altLang="zh-CN" sz="2000" dirty="0">
                <a:solidFill>
                  <a:schemeClr val="tx1"/>
                </a:solidFill>
                <a:latin typeface="微软雅黑" panose="020B0503020204020204" charset="-122"/>
                <a:ea typeface="微软雅黑" panose="020B0503020204020204" charset="-122"/>
                <a:cs typeface="微软雅黑" panose="020B0503020204020204" charset="-122"/>
              </a:rPr>
              <a:t>8</a:t>
            </a:r>
            <a:r>
              <a:rPr kumimoji="1" lang="zh-CN" altLang="en-US" sz="2000" dirty="0">
                <a:solidFill>
                  <a:schemeClr val="tx1"/>
                </a:solidFill>
                <a:latin typeface="微软雅黑" panose="020B0503020204020204" charset="-122"/>
                <a:ea typeface="微软雅黑" panose="020B0503020204020204" charset="-122"/>
                <a:cs typeface="微软雅黑" panose="020B0503020204020204" charset="-122"/>
              </a:rPr>
              <a:t>月日历</a:t>
            </a:r>
            <a:endParaRPr kumimoji="1" lang="zh-CN" altLang="en-US" sz="2000"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7" name="文本框 6"/>
          <p:cNvSpPr txBox="1"/>
          <p:nvPr/>
        </p:nvSpPr>
        <p:spPr>
          <a:xfrm>
            <a:off x="4316730" y="2618740"/>
            <a:ext cx="5011420" cy="398780"/>
          </a:xfrm>
          <a:prstGeom prst="rect">
            <a:avLst/>
          </a:prstGeom>
          <a:noFill/>
        </p:spPr>
        <p:txBody>
          <a:bodyPr wrap="square" rtlCol="0">
            <a:spAutoFit/>
          </a:bodyPr>
          <a:p>
            <a:r>
              <a:rPr kumimoji="1" lang="en-US" altLang="zh-CN" sz="2000" b="1" dirty="0">
                <a:solidFill>
                  <a:srgbClr val="4CA535"/>
                </a:solidFill>
                <a:latin typeface="微软雅黑" panose="020B0503020204020204" charset="-122"/>
                <a:ea typeface="微软雅黑" panose="020B0503020204020204" charset="-122"/>
                <a:cs typeface="微软雅黑" panose="020B0503020204020204" charset="-122"/>
              </a:rPr>
              <a:t>cal  -j</a:t>
            </a:r>
            <a:r>
              <a:rPr kumimoji="1" lang="zh-CN" altLang="en-US" sz="2000" b="1" dirty="0">
                <a:solidFill>
                  <a:srgbClr val="4CA535"/>
                </a:solidFill>
                <a:latin typeface="微软雅黑" panose="020B0503020204020204" charset="-122"/>
                <a:ea typeface="微软雅黑" panose="020B0503020204020204" charset="-122"/>
                <a:cs typeface="微软雅黑" panose="020B0503020204020204" charset="-122"/>
              </a:rPr>
              <a:t>：</a:t>
            </a:r>
            <a:r>
              <a:rPr kumimoji="1" sz="2000" dirty="0">
                <a:solidFill>
                  <a:schemeClr val="tx1"/>
                </a:solidFill>
                <a:latin typeface="微软雅黑" panose="020B0503020204020204" charset="-122"/>
                <a:ea typeface="微软雅黑" panose="020B0503020204020204" charset="-122"/>
                <a:cs typeface="微软雅黑" panose="020B0503020204020204" charset="-122"/>
              </a:rPr>
              <a:t>显示当年自1月1日的天数</a:t>
            </a:r>
            <a:endParaRPr kumimoji="1" sz="2000"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8" name="文本框 7"/>
          <p:cNvSpPr txBox="1"/>
          <p:nvPr/>
        </p:nvSpPr>
        <p:spPr>
          <a:xfrm>
            <a:off x="510540" y="3372485"/>
            <a:ext cx="8253095" cy="553085"/>
          </a:xfrm>
          <a:prstGeom prst="rect">
            <a:avLst/>
          </a:prstGeom>
          <a:noFill/>
        </p:spPr>
        <p:txBody>
          <a:bodyPr wrap="square" rtlCol="0">
            <a:spAutoFit/>
          </a:bodyPr>
          <a:p>
            <a:r>
              <a:rPr kumimoji="1" lang="en-US" altLang="zh-CN" sz="3000" b="1" dirty="0">
                <a:solidFill>
                  <a:srgbClr val="4CA535"/>
                </a:solidFill>
                <a:latin typeface="微软雅黑" panose="020B0503020204020204" charset="-122"/>
                <a:ea typeface="微软雅黑" panose="020B0503020204020204" charset="-122"/>
                <a:cs typeface="微软雅黑" panose="020B0503020204020204" charset="-122"/>
              </a:rPr>
              <a:t> hwclock</a:t>
            </a:r>
            <a:r>
              <a:rPr kumimoji="1" lang="zh-CN" altLang="en-US" sz="3000" b="1" dirty="0">
                <a:solidFill>
                  <a:srgbClr val="4CA535"/>
                </a:solidFill>
                <a:latin typeface="微软雅黑" panose="020B0503020204020204" charset="-122"/>
                <a:ea typeface="微软雅黑" panose="020B0503020204020204" charset="-122"/>
                <a:cs typeface="微软雅黑" panose="020B0503020204020204" charset="-122"/>
              </a:rPr>
              <a:t>命令：</a:t>
            </a:r>
            <a:r>
              <a:rPr kumimoji="1" lang="zh-CN" altLang="en-US" sz="2800" dirty="0">
                <a:solidFill>
                  <a:schemeClr val="tx1"/>
                </a:solidFill>
                <a:latin typeface="微软雅黑" panose="020B0503020204020204" charset="-122"/>
                <a:ea typeface="微软雅黑" panose="020B0503020204020204" charset="-122"/>
                <a:cs typeface="微软雅黑" panose="020B0503020204020204" charset="-122"/>
              </a:rPr>
              <a:t>查看和设置硬件时钟</a:t>
            </a:r>
            <a:endParaRPr kumimoji="1" lang="en-US" altLang="zh-CN" sz="2800"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11" name="文本框 10"/>
          <p:cNvSpPr txBox="1"/>
          <p:nvPr/>
        </p:nvSpPr>
        <p:spPr>
          <a:xfrm>
            <a:off x="637540" y="4167505"/>
            <a:ext cx="5849620" cy="423545"/>
          </a:xfrm>
          <a:prstGeom prst="rect">
            <a:avLst/>
          </a:prstGeom>
          <a:noFill/>
        </p:spPr>
        <p:txBody>
          <a:bodyPr wrap="square" rtlCol="0">
            <a:spAutoFit/>
          </a:bodyPr>
          <a:p>
            <a:pPr fontAlgn="auto">
              <a:lnSpc>
                <a:spcPct val="120000"/>
              </a:lnSpc>
            </a:pPr>
            <a:r>
              <a:rPr kumimoji="1" lang="en-US" altLang="zh-CN" b="1" dirty="0">
                <a:solidFill>
                  <a:srgbClr val="4CA535"/>
                </a:solidFill>
                <a:latin typeface="微软雅黑" panose="020B0503020204020204" charset="-122"/>
                <a:ea typeface="微软雅黑" panose="020B0503020204020204" charset="-122"/>
                <a:cs typeface="微软雅黑" panose="020B0503020204020204" charset="-122"/>
              </a:rPr>
              <a:t>	</a:t>
            </a:r>
            <a:endParaRPr kumimoji="1" lang="zh-CN" sz="2000" dirty="0">
              <a:latin typeface="微软雅黑" panose="020B0503020204020204" charset="-122"/>
              <a:ea typeface="微软雅黑" panose="020B0503020204020204" charset="-122"/>
              <a:cs typeface="微软雅黑" panose="020B0503020204020204" charset="-122"/>
            </a:endParaRPr>
          </a:p>
        </p:txBody>
      </p:sp>
      <p:sp>
        <p:nvSpPr>
          <p:cNvPr id="12" name="文本框 11"/>
          <p:cNvSpPr txBox="1"/>
          <p:nvPr/>
        </p:nvSpPr>
        <p:spPr>
          <a:xfrm>
            <a:off x="648970" y="4832985"/>
            <a:ext cx="9611360" cy="398780"/>
          </a:xfrm>
          <a:prstGeom prst="rect">
            <a:avLst/>
          </a:prstGeom>
          <a:noFill/>
        </p:spPr>
        <p:txBody>
          <a:bodyPr wrap="square" rtlCol="0">
            <a:spAutoFit/>
          </a:bodyPr>
          <a:p>
            <a:r>
              <a:rPr kumimoji="1" lang="en-US" altLang="zh-CN" sz="2000" b="1" dirty="0">
                <a:solidFill>
                  <a:srgbClr val="4CA535"/>
                </a:solidFill>
                <a:latin typeface="微软雅黑" panose="020B0503020204020204" charset="-122"/>
                <a:ea typeface="微软雅黑" panose="020B0503020204020204" charset="-122"/>
                <a:cs typeface="微软雅黑" panose="020B0503020204020204" charset="-122"/>
              </a:rPr>
              <a:t>sudo hwclock -s </a:t>
            </a:r>
            <a:r>
              <a:rPr kumimoji="1" lang="zh-CN" altLang="en-US" sz="2000" b="1" dirty="0">
                <a:solidFill>
                  <a:srgbClr val="4CA535"/>
                </a:solidFill>
                <a:latin typeface="微软雅黑" panose="020B0503020204020204" charset="-122"/>
                <a:ea typeface="微软雅黑" panose="020B0503020204020204" charset="-122"/>
                <a:cs typeface="微软雅黑" panose="020B0503020204020204" charset="-122"/>
              </a:rPr>
              <a:t>：</a:t>
            </a:r>
            <a:r>
              <a:rPr kumimoji="1" lang="zh-CN" sz="2000" dirty="0">
                <a:solidFill>
                  <a:schemeClr val="tx1"/>
                </a:solidFill>
                <a:latin typeface="微软雅黑" panose="020B0503020204020204" charset="-122"/>
                <a:ea typeface="微软雅黑" panose="020B0503020204020204" charset="-122"/>
                <a:cs typeface="微软雅黑" panose="020B0503020204020204" charset="-122"/>
              </a:rPr>
              <a:t>将硬</a:t>
            </a:r>
            <a:r>
              <a:rPr kumimoji="1" sz="2000" dirty="0">
                <a:solidFill>
                  <a:schemeClr val="tx1"/>
                </a:solidFill>
                <a:latin typeface="微软雅黑" panose="020B0503020204020204" charset="-122"/>
                <a:ea typeface="微软雅黑" panose="020B0503020204020204" charset="-122"/>
                <a:cs typeface="微软雅黑" panose="020B0503020204020204" charset="-122"/>
              </a:rPr>
              <a:t>件时钟同步到系统时钟</a:t>
            </a:r>
            <a:endParaRPr kumimoji="1" sz="2000" dirty="0">
              <a:solidFill>
                <a:schemeClr val="tx1"/>
              </a:solidFill>
              <a:latin typeface="微软雅黑" panose="020B0503020204020204" charset="-122"/>
              <a:ea typeface="微软雅黑" panose="020B0503020204020204" charset="-122"/>
              <a:cs typeface="微软雅黑" panose="020B0503020204020204" charset="-122"/>
            </a:endParaRPr>
          </a:p>
        </p:txBody>
      </p:sp>
      <p:pic>
        <p:nvPicPr>
          <p:cNvPr id="13" name="图片 12"/>
          <p:cNvPicPr>
            <a:picLocks noChangeAspect="1"/>
          </p:cNvPicPr>
          <p:nvPr/>
        </p:nvPicPr>
        <p:blipFill>
          <a:blip r:embed="rId2"/>
          <a:srcRect l="777" b="5439"/>
          <a:stretch>
            <a:fillRect/>
          </a:stretch>
        </p:blipFill>
        <p:spPr>
          <a:xfrm>
            <a:off x="2145030" y="3925570"/>
            <a:ext cx="6618605" cy="810260"/>
          </a:xfrm>
          <a:prstGeom prst="rect">
            <a:avLst/>
          </a:prstGeom>
        </p:spPr>
      </p:pic>
      <p:sp>
        <p:nvSpPr>
          <p:cNvPr id="14" name="文本框 13"/>
          <p:cNvSpPr txBox="1"/>
          <p:nvPr/>
        </p:nvSpPr>
        <p:spPr>
          <a:xfrm>
            <a:off x="648970" y="5276215"/>
            <a:ext cx="9611360" cy="398780"/>
          </a:xfrm>
          <a:prstGeom prst="rect">
            <a:avLst/>
          </a:prstGeom>
          <a:noFill/>
        </p:spPr>
        <p:txBody>
          <a:bodyPr wrap="square" rtlCol="0">
            <a:spAutoFit/>
          </a:bodyPr>
          <a:p>
            <a:r>
              <a:rPr kumimoji="1" lang="en-US" altLang="zh-CN" sz="2000" b="1" dirty="0">
                <a:solidFill>
                  <a:srgbClr val="4CA535"/>
                </a:solidFill>
                <a:latin typeface="微软雅黑" panose="020B0503020204020204" charset="-122"/>
                <a:ea typeface="微软雅黑" panose="020B0503020204020204" charset="-122"/>
                <a:cs typeface="微软雅黑" panose="020B0503020204020204" charset="-122"/>
              </a:rPr>
              <a:t>sudo hwclock -w </a:t>
            </a:r>
            <a:r>
              <a:rPr kumimoji="1" lang="zh-CN" altLang="en-US" sz="2000" b="1" dirty="0">
                <a:solidFill>
                  <a:srgbClr val="4CA535"/>
                </a:solidFill>
                <a:latin typeface="微软雅黑" panose="020B0503020204020204" charset="-122"/>
                <a:ea typeface="微软雅黑" panose="020B0503020204020204" charset="-122"/>
                <a:cs typeface="微软雅黑" panose="020B0503020204020204" charset="-122"/>
              </a:rPr>
              <a:t>：</a:t>
            </a:r>
            <a:r>
              <a:rPr kumimoji="1" lang="zh-CN" sz="2000" dirty="0">
                <a:solidFill>
                  <a:schemeClr val="tx1"/>
                </a:solidFill>
                <a:latin typeface="微软雅黑" panose="020B0503020204020204" charset="-122"/>
                <a:ea typeface="微软雅黑" panose="020B0503020204020204" charset="-122"/>
                <a:cs typeface="微软雅黑" panose="020B0503020204020204" charset="-122"/>
              </a:rPr>
              <a:t>将</a:t>
            </a:r>
            <a:r>
              <a:rPr kumimoji="1" sz="2000" dirty="0">
                <a:solidFill>
                  <a:schemeClr val="tx1"/>
                </a:solidFill>
                <a:latin typeface="微软雅黑" panose="020B0503020204020204" charset="-122"/>
                <a:ea typeface="微软雅黑" panose="020B0503020204020204" charset="-122"/>
                <a:cs typeface="微软雅黑" panose="020B0503020204020204" charset="-122"/>
              </a:rPr>
              <a:t>系统时钟同步到硬件时钟</a:t>
            </a:r>
            <a:endParaRPr kumimoji="1" sz="2000"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16" name="文本框 15"/>
          <p:cNvSpPr txBox="1"/>
          <p:nvPr/>
        </p:nvSpPr>
        <p:spPr>
          <a:xfrm>
            <a:off x="637540" y="5719445"/>
            <a:ext cx="10133330" cy="398780"/>
          </a:xfrm>
          <a:prstGeom prst="rect">
            <a:avLst/>
          </a:prstGeom>
          <a:noFill/>
        </p:spPr>
        <p:txBody>
          <a:bodyPr wrap="square" rtlCol="0">
            <a:spAutoFit/>
          </a:bodyPr>
          <a:p>
            <a:r>
              <a:rPr kumimoji="1" lang="en-US" altLang="zh-CN" sz="2000" b="1" dirty="0">
                <a:solidFill>
                  <a:srgbClr val="4CA535"/>
                </a:solidFill>
                <a:latin typeface="微软雅黑" panose="020B0503020204020204" charset="-122"/>
                <a:ea typeface="微软雅黑" panose="020B0503020204020204" charset="-122"/>
                <a:cs typeface="微软雅黑" panose="020B0503020204020204" charset="-122"/>
              </a:rPr>
              <a:t>sudo hwclock --set --date='09/24/22 15:00' </a:t>
            </a:r>
            <a:r>
              <a:rPr kumimoji="1" lang="zh-CN" altLang="en-US" sz="2000" b="1" dirty="0">
                <a:solidFill>
                  <a:srgbClr val="4CA535"/>
                </a:solidFill>
                <a:latin typeface="微软雅黑" panose="020B0503020204020204" charset="-122"/>
                <a:ea typeface="微软雅黑" panose="020B0503020204020204" charset="-122"/>
                <a:cs typeface="微软雅黑" panose="020B0503020204020204" charset="-122"/>
              </a:rPr>
              <a:t>：</a:t>
            </a:r>
            <a:r>
              <a:rPr kumimoji="1" lang="zh-CN" sz="2000" dirty="0">
                <a:solidFill>
                  <a:schemeClr val="tx1"/>
                </a:solidFill>
                <a:latin typeface="微软雅黑" panose="020B0503020204020204" charset="-122"/>
                <a:ea typeface="微软雅黑" panose="020B0503020204020204" charset="-122"/>
                <a:cs typeface="微软雅黑" panose="020B0503020204020204" charset="-122"/>
              </a:rPr>
              <a:t>将硬件时间设置为</a:t>
            </a:r>
            <a:r>
              <a:rPr kumimoji="1" lang="en-US" altLang="zh-CN" sz="2000" dirty="0">
                <a:solidFill>
                  <a:schemeClr val="tx1"/>
                </a:solidFill>
                <a:latin typeface="微软雅黑" panose="020B0503020204020204" charset="-122"/>
                <a:ea typeface="微软雅黑" panose="020B0503020204020204" charset="-122"/>
                <a:cs typeface="微软雅黑" panose="020B0503020204020204" charset="-122"/>
              </a:rPr>
              <a:t>2022</a:t>
            </a:r>
            <a:r>
              <a:rPr kumimoji="1" lang="zh-CN" altLang="en-US" sz="2000" dirty="0">
                <a:solidFill>
                  <a:schemeClr val="tx1"/>
                </a:solidFill>
                <a:latin typeface="微软雅黑" panose="020B0503020204020204" charset="-122"/>
                <a:ea typeface="微软雅黑" panose="020B0503020204020204" charset="-122"/>
                <a:cs typeface="微软雅黑" panose="020B0503020204020204" charset="-122"/>
              </a:rPr>
              <a:t>年</a:t>
            </a:r>
            <a:r>
              <a:rPr kumimoji="1" lang="en-US" altLang="zh-CN" sz="2000" dirty="0">
                <a:solidFill>
                  <a:schemeClr val="tx1"/>
                </a:solidFill>
                <a:latin typeface="微软雅黑" panose="020B0503020204020204" charset="-122"/>
                <a:ea typeface="微软雅黑" panose="020B0503020204020204" charset="-122"/>
                <a:cs typeface="微软雅黑" panose="020B0503020204020204" charset="-122"/>
              </a:rPr>
              <a:t>9</a:t>
            </a:r>
            <a:r>
              <a:rPr kumimoji="1" lang="zh-CN" altLang="en-US" sz="2000" dirty="0">
                <a:solidFill>
                  <a:schemeClr val="tx1"/>
                </a:solidFill>
                <a:latin typeface="微软雅黑" panose="020B0503020204020204" charset="-122"/>
                <a:ea typeface="微软雅黑" panose="020B0503020204020204" charset="-122"/>
                <a:cs typeface="微软雅黑" panose="020B0503020204020204" charset="-122"/>
              </a:rPr>
              <a:t>月</a:t>
            </a:r>
            <a:r>
              <a:rPr kumimoji="1" lang="en-US" altLang="zh-CN" sz="2000" dirty="0">
                <a:solidFill>
                  <a:schemeClr val="tx1"/>
                </a:solidFill>
                <a:latin typeface="微软雅黑" panose="020B0503020204020204" charset="-122"/>
                <a:ea typeface="微软雅黑" panose="020B0503020204020204" charset="-122"/>
                <a:cs typeface="微软雅黑" panose="020B0503020204020204" charset="-122"/>
              </a:rPr>
              <a:t>24</a:t>
            </a:r>
            <a:r>
              <a:rPr kumimoji="1" lang="zh-CN" altLang="en-US" sz="2000" dirty="0">
                <a:solidFill>
                  <a:schemeClr val="tx1"/>
                </a:solidFill>
                <a:latin typeface="微软雅黑" panose="020B0503020204020204" charset="-122"/>
                <a:ea typeface="微软雅黑" panose="020B0503020204020204" charset="-122"/>
                <a:cs typeface="微软雅黑" panose="020B0503020204020204" charset="-122"/>
              </a:rPr>
              <a:t>日</a:t>
            </a:r>
            <a:r>
              <a:rPr kumimoji="1" lang="en-US" altLang="zh-CN" sz="2000" dirty="0">
                <a:solidFill>
                  <a:schemeClr val="tx1"/>
                </a:solidFill>
                <a:latin typeface="微软雅黑" panose="020B0503020204020204" charset="-122"/>
                <a:ea typeface="微软雅黑" panose="020B0503020204020204" charset="-122"/>
                <a:cs typeface="微软雅黑" panose="020B0503020204020204" charset="-122"/>
              </a:rPr>
              <a:t>15:00</a:t>
            </a:r>
            <a:endParaRPr kumimoji="1" lang="en-US" altLang="zh-CN" sz="2000" dirty="0">
              <a:solidFill>
                <a:schemeClr val="tx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59:morph option="byObject"/>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076325" y="0"/>
            <a:ext cx="6464300" cy="553085"/>
          </a:xfrm>
          <a:prstGeom prst="rect">
            <a:avLst/>
          </a:prstGeom>
          <a:noFill/>
        </p:spPr>
        <p:txBody>
          <a:bodyPr wrap="square" rtlCol="0">
            <a:spAutoFit/>
          </a:bodyPr>
          <a:lstStyle/>
          <a:p>
            <a:r>
              <a:rPr lang="en-US" altLang="zh-CN" sz="3000" b="1" kern="0" noProof="0" dirty="0">
                <a:ln>
                  <a:noFill/>
                </a:ln>
                <a:solidFill>
                  <a:srgbClr val="4CA535"/>
                </a:solidFill>
                <a:effectLst/>
                <a:uLnTx/>
                <a:uFillTx/>
                <a:latin typeface="Arial" panose="020B0604020202020204"/>
                <a:ea typeface="微软雅黑" panose="020B0503020204020204" charset="-122"/>
                <a:sym typeface="+mn-ea"/>
              </a:rPr>
              <a:t>ntp</a:t>
            </a:r>
            <a:endParaRPr kumimoji="1" lang="en-US" altLang="zh-CN" sz="3000" b="1" kern="0" noProof="0" dirty="0">
              <a:ln>
                <a:noFill/>
              </a:ln>
              <a:solidFill>
                <a:srgbClr val="4CA535"/>
              </a:solidFill>
              <a:effectLst/>
              <a:uLnTx/>
              <a:uFillTx/>
              <a:latin typeface="Arial" panose="020B0604020202020204"/>
              <a:ea typeface="微软雅黑" panose="020B0503020204020204" charset="-122"/>
              <a:cs typeface="微软雅黑" panose="020B0503020204020204" charset="-122"/>
              <a:sym typeface="+mn-ea"/>
            </a:endParaRPr>
          </a:p>
        </p:txBody>
      </p:sp>
      <p:sp>
        <p:nvSpPr>
          <p:cNvPr id="6" name="文本框 5"/>
          <p:cNvSpPr txBox="1"/>
          <p:nvPr/>
        </p:nvSpPr>
        <p:spPr>
          <a:xfrm>
            <a:off x="438785" y="2918460"/>
            <a:ext cx="4488180" cy="398780"/>
          </a:xfrm>
          <a:prstGeom prst="rect">
            <a:avLst/>
          </a:prstGeom>
          <a:noFill/>
        </p:spPr>
        <p:txBody>
          <a:bodyPr wrap="square" rtlCol="0">
            <a:spAutoFit/>
          </a:bodyPr>
          <a:p>
            <a:r>
              <a:rPr kumimoji="1" lang="en-US" altLang="zh-CN" sz="2000" b="1" dirty="0">
                <a:solidFill>
                  <a:srgbClr val="4CA535"/>
                </a:solidFill>
                <a:latin typeface="微软雅黑" panose="020B0503020204020204" charset="-122"/>
                <a:ea typeface="微软雅黑" panose="020B0503020204020204" charset="-122"/>
                <a:cs typeface="微软雅黑" panose="020B0503020204020204" charset="-122"/>
              </a:rPr>
              <a:t> watch ntpq -p</a:t>
            </a:r>
            <a:r>
              <a:rPr kumimoji="1" lang="zh-CN" altLang="en-US" sz="2000" b="1" dirty="0">
                <a:solidFill>
                  <a:srgbClr val="4CA535"/>
                </a:solidFill>
                <a:latin typeface="微软雅黑" panose="020B0503020204020204" charset="-122"/>
                <a:ea typeface="微软雅黑" panose="020B0503020204020204" charset="-122"/>
                <a:cs typeface="微软雅黑" panose="020B0503020204020204" charset="-122"/>
              </a:rPr>
              <a:t>：</a:t>
            </a:r>
            <a:r>
              <a:rPr kumimoji="1" lang="zh-CN" sz="2000" dirty="0">
                <a:solidFill>
                  <a:schemeClr val="tx1"/>
                </a:solidFill>
                <a:latin typeface="微软雅黑" panose="020B0503020204020204" charset="-122"/>
                <a:ea typeface="微软雅黑" panose="020B0503020204020204" charset="-122"/>
                <a:cs typeface="微软雅黑" panose="020B0503020204020204" charset="-122"/>
              </a:rPr>
              <a:t>查看</a:t>
            </a:r>
            <a:r>
              <a:rPr kumimoji="1" lang="en-US" altLang="zh-CN" sz="2000" dirty="0">
                <a:solidFill>
                  <a:schemeClr val="tx1"/>
                </a:solidFill>
                <a:latin typeface="微软雅黑" panose="020B0503020204020204" charset="-122"/>
                <a:ea typeface="微软雅黑" panose="020B0503020204020204" charset="-122"/>
                <a:cs typeface="微软雅黑" panose="020B0503020204020204" charset="-122"/>
              </a:rPr>
              <a:t>ntp</a:t>
            </a:r>
            <a:r>
              <a:rPr kumimoji="1" lang="zh-CN" altLang="en-US" sz="2000" dirty="0">
                <a:solidFill>
                  <a:schemeClr val="tx1"/>
                </a:solidFill>
                <a:latin typeface="微软雅黑" panose="020B0503020204020204" charset="-122"/>
                <a:ea typeface="微软雅黑" panose="020B0503020204020204" charset="-122"/>
                <a:cs typeface="微软雅黑" panose="020B0503020204020204" charset="-122"/>
              </a:rPr>
              <a:t>服务状况</a:t>
            </a:r>
            <a:endParaRPr kumimoji="1" lang="zh-CN" altLang="en-US" sz="2000" dirty="0">
              <a:solidFill>
                <a:schemeClr val="tx1"/>
              </a:solidFill>
              <a:latin typeface="微软雅黑" panose="020B0503020204020204" charset="-122"/>
              <a:ea typeface="微软雅黑" panose="020B0503020204020204" charset="-122"/>
              <a:cs typeface="微软雅黑" panose="020B0503020204020204" charset="-122"/>
            </a:endParaRPr>
          </a:p>
        </p:txBody>
      </p:sp>
      <p:pic>
        <p:nvPicPr>
          <p:cNvPr id="9" name="图片 8"/>
          <p:cNvPicPr>
            <a:picLocks noChangeAspect="1"/>
          </p:cNvPicPr>
          <p:nvPr/>
        </p:nvPicPr>
        <p:blipFill>
          <a:blip r:embed="rId1"/>
          <a:srcRect r="23879" b="1941"/>
          <a:stretch>
            <a:fillRect/>
          </a:stretch>
        </p:blipFill>
        <p:spPr>
          <a:xfrm>
            <a:off x="438785" y="3317240"/>
            <a:ext cx="6066790" cy="2131695"/>
          </a:xfrm>
          <a:prstGeom prst="rect">
            <a:avLst/>
          </a:prstGeom>
        </p:spPr>
      </p:pic>
      <p:sp>
        <p:nvSpPr>
          <p:cNvPr id="12" name="文本框 11"/>
          <p:cNvSpPr txBox="1"/>
          <p:nvPr/>
        </p:nvSpPr>
        <p:spPr>
          <a:xfrm>
            <a:off x="6616065" y="2510155"/>
            <a:ext cx="4823460" cy="3745865"/>
          </a:xfrm>
          <a:prstGeom prst="rect">
            <a:avLst/>
          </a:prstGeom>
          <a:noFill/>
        </p:spPr>
        <p:txBody>
          <a:bodyPr wrap="square" rtlCol="0">
            <a:spAutoFit/>
          </a:bodyPr>
          <a:p>
            <a:pPr fontAlgn="auto">
              <a:lnSpc>
                <a:spcPct val="110000"/>
              </a:lnSpc>
            </a:pPr>
            <a:r>
              <a:rPr kumimoji="1" lang="en-US" altLang="zh-CN" b="1" dirty="0">
                <a:solidFill>
                  <a:srgbClr val="4CA535"/>
                </a:solidFill>
                <a:latin typeface="微软雅黑" panose="020B0503020204020204" charset="-122"/>
                <a:ea typeface="微软雅黑" panose="020B0503020204020204" charset="-122"/>
                <a:cs typeface="微软雅黑" panose="020B0503020204020204" charset="-122"/>
              </a:rPr>
              <a:t>remote: </a:t>
            </a:r>
            <a:r>
              <a:rPr kumimoji="1" dirty="0">
                <a:solidFill>
                  <a:schemeClr val="tx1"/>
                </a:solidFill>
                <a:latin typeface="微软雅黑" panose="020B0503020204020204" charset="-122"/>
                <a:ea typeface="微软雅黑" panose="020B0503020204020204" charset="-122"/>
                <a:cs typeface="微软雅黑" panose="020B0503020204020204" charset="-122"/>
              </a:rPr>
              <a:t>连接的远程NTP服务器</a:t>
            </a:r>
            <a:endParaRPr kumimoji="1" dirty="0">
              <a:solidFill>
                <a:schemeClr val="tx1"/>
              </a:solidFill>
              <a:latin typeface="微软雅黑" panose="020B0503020204020204" charset="-122"/>
              <a:ea typeface="微软雅黑" panose="020B0503020204020204" charset="-122"/>
              <a:cs typeface="微软雅黑" panose="020B0503020204020204" charset="-122"/>
            </a:endParaRPr>
          </a:p>
          <a:p>
            <a:pPr fontAlgn="auto">
              <a:lnSpc>
                <a:spcPct val="110000"/>
              </a:lnSpc>
            </a:pPr>
            <a:r>
              <a:rPr kumimoji="1" lang="en-US" altLang="zh-CN" b="1" dirty="0">
                <a:solidFill>
                  <a:srgbClr val="4CA535"/>
                </a:solidFill>
                <a:latin typeface="微软雅黑" panose="020B0503020204020204" charset="-122"/>
                <a:ea typeface="微软雅黑" panose="020B0503020204020204" charset="-122"/>
                <a:cs typeface="微软雅黑" panose="020B0503020204020204" charset="-122"/>
                <a:sym typeface="+mn-ea"/>
              </a:rPr>
              <a:t>refid: </a:t>
            </a:r>
            <a:r>
              <a:rPr kumimoji="1" dirty="0">
                <a:latin typeface="微软雅黑" panose="020B0503020204020204" charset="-122"/>
                <a:ea typeface="微软雅黑" panose="020B0503020204020204" charset="-122"/>
                <a:cs typeface="微软雅黑" panose="020B0503020204020204" charset="-122"/>
                <a:sym typeface="+mn-ea"/>
              </a:rPr>
              <a:t>连给远程服务器提供时间同步的服务器</a:t>
            </a:r>
            <a:endParaRPr kumimoji="1" dirty="0">
              <a:latin typeface="微软雅黑" panose="020B0503020204020204" charset="-122"/>
              <a:ea typeface="微软雅黑" panose="020B0503020204020204" charset="-122"/>
              <a:cs typeface="微软雅黑" panose="020B0503020204020204" charset="-122"/>
              <a:sym typeface="+mn-ea"/>
            </a:endParaRPr>
          </a:p>
          <a:p>
            <a:pPr fontAlgn="auto">
              <a:lnSpc>
                <a:spcPct val="110000"/>
              </a:lnSpc>
            </a:pPr>
            <a:r>
              <a:rPr kumimoji="1" lang="en-US" altLang="zh-CN" b="1" dirty="0">
                <a:solidFill>
                  <a:srgbClr val="4CA535"/>
                </a:solidFill>
                <a:latin typeface="微软雅黑" panose="020B0503020204020204" charset="-122"/>
                <a:ea typeface="微软雅黑" panose="020B0503020204020204" charset="-122"/>
                <a:cs typeface="微软雅黑" panose="020B0503020204020204" charset="-122"/>
                <a:sym typeface="+mn-ea"/>
              </a:rPr>
              <a:t>st: </a:t>
            </a:r>
            <a:r>
              <a:rPr kumimoji="1" lang="zh-CN" dirty="0">
                <a:latin typeface="微软雅黑" panose="020B0503020204020204" charset="-122"/>
                <a:ea typeface="微软雅黑" panose="020B0503020204020204" charset="-122"/>
                <a:cs typeface="微软雅黑" panose="020B0503020204020204" charset="-122"/>
                <a:sym typeface="+mn-ea"/>
              </a:rPr>
              <a:t>远程服务器的层级别（stratum）</a:t>
            </a:r>
            <a:endParaRPr kumimoji="1" lang="zh-CN" dirty="0">
              <a:latin typeface="微软雅黑" panose="020B0503020204020204" charset="-122"/>
              <a:ea typeface="微软雅黑" panose="020B0503020204020204" charset="-122"/>
              <a:cs typeface="微软雅黑" panose="020B0503020204020204" charset="-122"/>
              <a:sym typeface="+mn-ea"/>
            </a:endParaRPr>
          </a:p>
          <a:p>
            <a:pPr fontAlgn="auto">
              <a:lnSpc>
                <a:spcPct val="110000"/>
              </a:lnSpc>
            </a:pPr>
            <a:r>
              <a:rPr kumimoji="1" lang="en-US" altLang="zh-CN" b="1" dirty="0">
                <a:solidFill>
                  <a:srgbClr val="4CA535"/>
                </a:solidFill>
                <a:latin typeface="微软雅黑" panose="020B0503020204020204" charset="-122"/>
                <a:ea typeface="微软雅黑" panose="020B0503020204020204" charset="-122"/>
                <a:cs typeface="微软雅黑" panose="020B0503020204020204" charset="-122"/>
                <a:sym typeface="+mn-ea"/>
              </a:rPr>
              <a:t>when: </a:t>
            </a:r>
            <a:r>
              <a:rPr kumimoji="1" lang="zh-CN" dirty="0">
                <a:latin typeface="微软雅黑" panose="020B0503020204020204" charset="-122"/>
                <a:ea typeface="微软雅黑" panose="020B0503020204020204" charset="-122"/>
                <a:cs typeface="微软雅黑" panose="020B0503020204020204" charset="-122"/>
                <a:sym typeface="+mn-ea"/>
              </a:rPr>
              <a:t>距离上次</a:t>
            </a:r>
            <a:r>
              <a:rPr kumimoji="1" lang="en-US" altLang="zh-CN" dirty="0">
                <a:latin typeface="微软雅黑" panose="020B0503020204020204" charset="-122"/>
                <a:ea typeface="微软雅黑" panose="020B0503020204020204" charset="-122"/>
                <a:cs typeface="微软雅黑" panose="020B0503020204020204" charset="-122"/>
                <a:sym typeface="+mn-ea"/>
              </a:rPr>
              <a:t>ntp</a:t>
            </a:r>
            <a:r>
              <a:rPr kumimoji="1" lang="zh-CN" altLang="en-US" dirty="0">
                <a:latin typeface="微软雅黑" panose="020B0503020204020204" charset="-122"/>
                <a:ea typeface="微软雅黑" panose="020B0503020204020204" charset="-122"/>
                <a:cs typeface="微软雅黑" panose="020B0503020204020204" charset="-122"/>
                <a:sym typeface="+mn-ea"/>
              </a:rPr>
              <a:t>同步的时间(单位为秒)</a:t>
            </a:r>
            <a:endParaRPr kumimoji="1" lang="zh-CN" altLang="en-US" dirty="0">
              <a:latin typeface="微软雅黑" panose="020B0503020204020204" charset="-122"/>
              <a:ea typeface="微软雅黑" panose="020B0503020204020204" charset="-122"/>
              <a:cs typeface="微软雅黑" panose="020B0503020204020204" charset="-122"/>
              <a:sym typeface="+mn-ea"/>
            </a:endParaRPr>
          </a:p>
          <a:p>
            <a:pPr fontAlgn="auto">
              <a:lnSpc>
                <a:spcPct val="110000"/>
              </a:lnSpc>
            </a:pPr>
            <a:r>
              <a:rPr kumimoji="1" lang="en-US" altLang="zh-CN" b="1" dirty="0">
                <a:solidFill>
                  <a:srgbClr val="4CA535"/>
                </a:solidFill>
                <a:latin typeface="微软雅黑" panose="020B0503020204020204" charset="-122"/>
                <a:ea typeface="微软雅黑" panose="020B0503020204020204" charset="-122"/>
                <a:cs typeface="微软雅黑" panose="020B0503020204020204" charset="-122"/>
                <a:sym typeface="+mn-ea"/>
              </a:rPr>
              <a:t>poll: </a:t>
            </a:r>
            <a:r>
              <a:rPr kumimoji="1" lang="zh-CN" altLang="en-US" dirty="0">
                <a:latin typeface="微软雅黑" panose="020B0503020204020204" charset="-122"/>
                <a:ea typeface="微软雅黑" panose="020B0503020204020204" charset="-122"/>
                <a:cs typeface="微软雅黑" panose="020B0503020204020204" charset="-122"/>
                <a:sym typeface="+mn-ea"/>
              </a:rPr>
              <a:t>与</a:t>
            </a:r>
            <a:r>
              <a:rPr kumimoji="1" lang="en-US" altLang="zh-CN" dirty="0">
                <a:latin typeface="微软雅黑" panose="020B0503020204020204" charset="-122"/>
                <a:ea typeface="微软雅黑" panose="020B0503020204020204" charset="-122"/>
                <a:cs typeface="微软雅黑" panose="020B0503020204020204" charset="-122"/>
                <a:sym typeface="+mn-ea"/>
              </a:rPr>
              <a:t>ntp</a:t>
            </a:r>
            <a:r>
              <a:rPr kumimoji="1" lang="zh-CN" altLang="en-US" dirty="0">
                <a:latin typeface="微软雅黑" panose="020B0503020204020204" charset="-122"/>
                <a:ea typeface="微软雅黑" panose="020B0503020204020204" charset="-122"/>
                <a:cs typeface="微软雅黑" panose="020B0503020204020204" charset="-122"/>
                <a:sym typeface="+mn-ea"/>
              </a:rPr>
              <a:t>服务器同步的频率(单位为秒</a:t>
            </a:r>
            <a:r>
              <a:rPr kumimoji="1" lang="en-US" altLang="zh-CN" dirty="0">
                <a:latin typeface="微软雅黑" panose="020B0503020204020204" charset="-122"/>
                <a:ea typeface="微软雅黑" panose="020B0503020204020204" charset="-122"/>
                <a:cs typeface="微软雅黑" panose="020B0503020204020204" charset="-122"/>
                <a:sym typeface="+mn-ea"/>
              </a:rPr>
              <a:t>/</a:t>
            </a:r>
            <a:r>
              <a:rPr kumimoji="1" lang="zh-CN" altLang="en-US" dirty="0">
                <a:latin typeface="微软雅黑" panose="020B0503020204020204" charset="-122"/>
                <a:ea typeface="微软雅黑" panose="020B0503020204020204" charset="-122"/>
                <a:cs typeface="微软雅黑" panose="020B0503020204020204" charset="-122"/>
                <a:sym typeface="+mn-ea"/>
              </a:rPr>
              <a:t>次)</a:t>
            </a:r>
            <a:endParaRPr kumimoji="1" lang="zh-CN" altLang="en-US" dirty="0">
              <a:latin typeface="微软雅黑" panose="020B0503020204020204" charset="-122"/>
              <a:ea typeface="微软雅黑" panose="020B0503020204020204" charset="-122"/>
              <a:cs typeface="微软雅黑" panose="020B0503020204020204" charset="-122"/>
              <a:sym typeface="+mn-ea"/>
            </a:endParaRPr>
          </a:p>
          <a:p>
            <a:pPr fontAlgn="auto">
              <a:lnSpc>
                <a:spcPct val="110000"/>
              </a:lnSpc>
            </a:pPr>
            <a:r>
              <a:rPr kumimoji="1" lang="en-US" altLang="zh-CN" b="1" dirty="0">
                <a:solidFill>
                  <a:srgbClr val="4CA535"/>
                </a:solidFill>
                <a:latin typeface="微软雅黑" panose="020B0503020204020204" charset="-122"/>
                <a:ea typeface="微软雅黑" panose="020B0503020204020204" charset="-122"/>
                <a:cs typeface="微软雅黑" panose="020B0503020204020204" charset="-122"/>
                <a:sym typeface="+mn-ea"/>
              </a:rPr>
              <a:t>reach: </a:t>
            </a:r>
            <a:r>
              <a:rPr kumimoji="1" lang="zh-CN" altLang="en-US" dirty="0">
                <a:latin typeface="微软雅黑" panose="020B0503020204020204" charset="-122"/>
                <a:ea typeface="微软雅黑" panose="020B0503020204020204" charset="-122"/>
                <a:cs typeface="微软雅黑" panose="020B0503020204020204" charset="-122"/>
                <a:sym typeface="+mn-ea"/>
              </a:rPr>
              <a:t>一个用来测试能否和服务器连接的八进制值，每成功连接一次就会增加</a:t>
            </a:r>
            <a:endParaRPr kumimoji="1" lang="zh-CN" altLang="en-US" dirty="0">
              <a:latin typeface="微软雅黑" panose="020B0503020204020204" charset="-122"/>
              <a:ea typeface="微软雅黑" panose="020B0503020204020204" charset="-122"/>
              <a:cs typeface="微软雅黑" panose="020B0503020204020204" charset="-122"/>
              <a:sym typeface="+mn-ea"/>
            </a:endParaRPr>
          </a:p>
          <a:p>
            <a:pPr fontAlgn="auto">
              <a:lnSpc>
                <a:spcPct val="110000"/>
              </a:lnSpc>
            </a:pPr>
            <a:r>
              <a:rPr kumimoji="1" lang="en-US" altLang="zh-CN" b="1" dirty="0">
                <a:solidFill>
                  <a:srgbClr val="4CA535"/>
                </a:solidFill>
                <a:latin typeface="微软雅黑" panose="020B0503020204020204" charset="-122"/>
                <a:ea typeface="微软雅黑" panose="020B0503020204020204" charset="-122"/>
                <a:cs typeface="微软雅黑" panose="020B0503020204020204" charset="-122"/>
                <a:sym typeface="+mn-ea"/>
              </a:rPr>
              <a:t>delay: </a:t>
            </a:r>
            <a:r>
              <a:rPr kumimoji="1" lang="zh-CN" altLang="en-US" dirty="0">
                <a:latin typeface="微软雅黑" panose="020B0503020204020204" charset="-122"/>
                <a:ea typeface="微软雅黑" panose="020B0503020204020204" charset="-122"/>
                <a:cs typeface="微软雅黑" panose="020B0503020204020204" charset="-122"/>
                <a:sym typeface="+mn-ea"/>
              </a:rPr>
              <a:t>从本地机发送</a:t>
            </a:r>
            <a:r>
              <a:rPr kumimoji="1" lang="en-US" altLang="zh-CN" dirty="0">
                <a:latin typeface="微软雅黑" panose="020B0503020204020204" charset="-122"/>
                <a:ea typeface="微软雅黑" panose="020B0503020204020204" charset="-122"/>
                <a:cs typeface="微软雅黑" panose="020B0503020204020204" charset="-122"/>
                <a:sym typeface="+mn-ea"/>
              </a:rPr>
              <a:t>ntp</a:t>
            </a:r>
            <a:r>
              <a:rPr kumimoji="1" lang="zh-CN" altLang="en-US" dirty="0">
                <a:latin typeface="微软雅黑" panose="020B0503020204020204" charset="-122"/>
                <a:ea typeface="微软雅黑" panose="020B0503020204020204" charset="-122"/>
                <a:cs typeface="微软雅黑" panose="020B0503020204020204" charset="-122"/>
                <a:sym typeface="+mn-ea"/>
              </a:rPr>
              <a:t>报文到服务器的</a:t>
            </a:r>
            <a:r>
              <a:rPr kumimoji="1" lang="en-US" altLang="zh-CN" dirty="0">
                <a:latin typeface="微软雅黑" panose="020B0503020204020204" charset="-122"/>
                <a:ea typeface="微软雅黑" panose="020B0503020204020204" charset="-122"/>
                <a:cs typeface="微软雅黑" panose="020B0503020204020204" charset="-122"/>
                <a:sym typeface="+mn-ea"/>
              </a:rPr>
              <a:t>RTT</a:t>
            </a:r>
            <a:r>
              <a:rPr kumimoji="1" lang="zh-CN" altLang="en-US" dirty="0">
                <a:latin typeface="微软雅黑" panose="020B0503020204020204" charset="-122"/>
                <a:ea typeface="微软雅黑" panose="020B0503020204020204" charset="-122"/>
                <a:cs typeface="微软雅黑" panose="020B0503020204020204" charset="-122"/>
                <a:sym typeface="+mn-ea"/>
              </a:rPr>
              <a:t>（往返时间）</a:t>
            </a:r>
            <a:endParaRPr kumimoji="1" lang="zh-CN" altLang="en-US" dirty="0">
              <a:latin typeface="微软雅黑" panose="020B0503020204020204" charset="-122"/>
              <a:ea typeface="微软雅黑" panose="020B0503020204020204" charset="-122"/>
              <a:cs typeface="微软雅黑" panose="020B0503020204020204" charset="-122"/>
              <a:sym typeface="+mn-ea"/>
            </a:endParaRPr>
          </a:p>
          <a:p>
            <a:pPr fontAlgn="auto">
              <a:lnSpc>
                <a:spcPct val="110000"/>
              </a:lnSpc>
            </a:pPr>
            <a:r>
              <a:rPr kumimoji="1" lang="en-US" altLang="zh-CN" b="1" dirty="0">
                <a:solidFill>
                  <a:srgbClr val="4CA535"/>
                </a:solidFill>
                <a:latin typeface="微软雅黑" panose="020B0503020204020204" charset="-122"/>
                <a:ea typeface="微软雅黑" panose="020B0503020204020204" charset="-122"/>
                <a:cs typeface="微软雅黑" panose="020B0503020204020204" charset="-122"/>
                <a:sym typeface="+mn-ea"/>
              </a:rPr>
              <a:t>offset: </a:t>
            </a:r>
            <a:r>
              <a:rPr kumimoji="1" lang="zh-CN" altLang="en-US" dirty="0">
                <a:latin typeface="微软雅黑" panose="020B0503020204020204" charset="-122"/>
                <a:ea typeface="微软雅黑" panose="020B0503020204020204" charset="-122"/>
                <a:cs typeface="微软雅黑" panose="020B0503020204020204" charset="-122"/>
                <a:sym typeface="+mn-ea"/>
              </a:rPr>
              <a:t>本机与服务器的时间偏移</a:t>
            </a:r>
            <a:endParaRPr kumimoji="1" lang="zh-CN" altLang="en-US" dirty="0">
              <a:latin typeface="微软雅黑" panose="020B0503020204020204" charset="-122"/>
              <a:ea typeface="微软雅黑" panose="020B0503020204020204" charset="-122"/>
              <a:cs typeface="微软雅黑" panose="020B0503020204020204" charset="-122"/>
              <a:sym typeface="+mn-ea"/>
            </a:endParaRPr>
          </a:p>
          <a:p>
            <a:pPr fontAlgn="auto">
              <a:lnSpc>
                <a:spcPct val="110000"/>
              </a:lnSpc>
            </a:pPr>
            <a:r>
              <a:rPr kumimoji="1" lang="en-US" altLang="zh-CN" b="1" dirty="0">
                <a:solidFill>
                  <a:srgbClr val="4CA535"/>
                </a:solidFill>
                <a:latin typeface="微软雅黑" panose="020B0503020204020204" charset="-122"/>
                <a:ea typeface="微软雅黑" panose="020B0503020204020204" charset="-122"/>
                <a:cs typeface="微软雅黑" panose="020B0503020204020204" charset="-122"/>
                <a:sym typeface="+mn-ea"/>
              </a:rPr>
              <a:t>jitter: </a:t>
            </a:r>
            <a:r>
              <a:rPr kumimoji="1" lang="zh-CN" altLang="en-US" dirty="0">
                <a:latin typeface="微软雅黑" panose="020B0503020204020204" charset="-122"/>
                <a:ea typeface="微软雅黑" panose="020B0503020204020204" charset="-122"/>
                <a:cs typeface="微软雅黑" panose="020B0503020204020204" charset="-122"/>
                <a:sym typeface="+mn-ea"/>
              </a:rPr>
              <a:t>时钟抖动，统计一定时间内offset的分布情况，越小代表时间越精确</a:t>
            </a:r>
            <a:endParaRPr kumimoji="1" lang="zh-CN" altLang="en-US" dirty="0">
              <a:latin typeface="微软雅黑" panose="020B0503020204020204" charset="-122"/>
              <a:ea typeface="微软雅黑" panose="020B0503020204020204" charset="-122"/>
              <a:cs typeface="微软雅黑" panose="020B0503020204020204" charset="-122"/>
              <a:sym typeface="+mn-ea"/>
            </a:endParaRPr>
          </a:p>
        </p:txBody>
      </p:sp>
      <p:pic>
        <p:nvPicPr>
          <p:cNvPr id="2" name="图片 1"/>
          <p:cNvPicPr>
            <a:picLocks noChangeAspect="1"/>
          </p:cNvPicPr>
          <p:nvPr/>
        </p:nvPicPr>
        <p:blipFill>
          <a:blip r:embed="rId2"/>
          <a:stretch>
            <a:fillRect/>
          </a:stretch>
        </p:blipFill>
        <p:spPr>
          <a:xfrm>
            <a:off x="438785" y="1604645"/>
            <a:ext cx="10233025" cy="605155"/>
          </a:xfrm>
          <a:prstGeom prst="rect">
            <a:avLst/>
          </a:prstGeom>
        </p:spPr>
      </p:pic>
      <p:sp>
        <p:nvSpPr>
          <p:cNvPr id="13" name="文本框 12"/>
          <p:cNvSpPr txBox="1"/>
          <p:nvPr/>
        </p:nvSpPr>
        <p:spPr>
          <a:xfrm>
            <a:off x="346075" y="932815"/>
            <a:ext cx="8253095" cy="553085"/>
          </a:xfrm>
          <a:prstGeom prst="rect">
            <a:avLst/>
          </a:prstGeom>
          <a:noFill/>
        </p:spPr>
        <p:txBody>
          <a:bodyPr wrap="square" rtlCol="0">
            <a:spAutoFit/>
          </a:bodyPr>
          <a:p>
            <a:r>
              <a:rPr kumimoji="1" lang="en-US" altLang="zh-CN" sz="3000" b="1" dirty="0">
                <a:solidFill>
                  <a:srgbClr val="4CA535"/>
                </a:solidFill>
                <a:latin typeface="微软雅黑" panose="020B0503020204020204" charset="-122"/>
                <a:ea typeface="微软雅黑" panose="020B0503020204020204" charset="-122"/>
                <a:cs typeface="微软雅黑" panose="020B0503020204020204" charset="-122"/>
              </a:rPr>
              <a:t> ntpdate</a:t>
            </a:r>
            <a:r>
              <a:rPr kumimoji="1" lang="zh-CN" altLang="en-US" sz="3000" b="1" dirty="0">
                <a:solidFill>
                  <a:srgbClr val="4CA535"/>
                </a:solidFill>
                <a:latin typeface="微软雅黑" panose="020B0503020204020204" charset="-122"/>
                <a:ea typeface="微软雅黑" panose="020B0503020204020204" charset="-122"/>
                <a:cs typeface="微软雅黑" panose="020B0503020204020204" charset="-122"/>
              </a:rPr>
              <a:t>命令：</a:t>
            </a:r>
            <a:r>
              <a:rPr kumimoji="1" lang="zh-CN" altLang="en-US" sz="2800" dirty="0">
                <a:solidFill>
                  <a:schemeClr val="tx1"/>
                </a:solidFill>
                <a:latin typeface="微软雅黑" panose="020B0503020204020204" charset="-122"/>
                <a:ea typeface="微软雅黑" panose="020B0503020204020204" charset="-122"/>
                <a:cs typeface="微软雅黑" panose="020B0503020204020204" charset="-122"/>
              </a:rPr>
              <a:t>向指定</a:t>
            </a:r>
            <a:r>
              <a:rPr kumimoji="1" lang="en-US" altLang="zh-CN" sz="2800" dirty="0">
                <a:solidFill>
                  <a:schemeClr val="tx1"/>
                </a:solidFill>
                <a:latin typeface="微软雅黑" panose="020B0503020204020204" charset="-122"/>
                <a:ea typeface="微软雅黑" panose="020B0503020204020204" charset="-122"/>
                <a:cs typeface="微软雅黑" panose="020B0503020204020204" charset="-122"/>
              </a:rPr>
              <a:t>NTP</a:t>
            </a:r>
            <a:r>
              <a:rPr kumimoji="1" lang="zh-CN" altLang="en-US" sz="2800" dirty="0">
                <a:solidFill>
                  <a:schemeClr val="tx1"/>
                </a:solidFill>
                <a:latin typeface="微软雅黑" panose="020B0503020204020204" charset="-122"/>
                <a:ea typeface="微软雅黑" panose="020B0503020204020204" charset="-122"/>
                <a:cs typeface="微软雅黑" panose="020B0503020204020204" charset="-122"/>
              </a:rPr>
              <a:t>服务器同步时间</a:t>
            </a:r>
            <a:endParaRPr kumimoji="1" lang="zh-CN" altLang="en-US" sz="2800"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14" name="文本框 13"/>
          <p:cNvSpPr txBox="1"/>
          <p:nvPr/>
        </p:nvSpPr>
        <p:spPr>
          <a:xfrm>
            <a:off x="563880" y="2364740"/>
            <a:ext cx="4217035" cy="398780"/>
          </a:xfrm>
          <a:prstGeom prst="rect">
            <a:avLst/>
          </a:prstGeom>
          <a:noFill/>
        </p:spPr>
        <p:txBody>
          <a:bodyPr wrap="square" rtlCol="0">
            <a:spAutoFit/>
          </a:bodyPr>
          <a:p>
            <a:r>
              <a:rPr kumimoji="1" lang="en-US" sz="2000" dirty="0">
                <a:solidFill>
                  <a:schemeClr val="tx1"/>
                </a:solidFill>
                <a:latin typeface="微软雅黑" panose="020B0503020204020204" charset="-122"/>
                <a:ea typeface="微软雅黑" panose="020B0503020204020204" charset="-122"/>
                <a:cs typeface="微软雅黑" panose="020B0503020204020204" charset="-122"/>
              </a:rPr>
              <a:t>-u</a:t>
            </a:r>
            <a:r>
              <a:rPr kumimoji="1" lang="zh-CN" altLang="en-US" sz="2000" dirty="0">
                <a:solidFill>
                  <a:schemeClr val="tx1"/>
                </a:solidFill>
                <a:latin typeface="微软雅黑" panose="020B0503020204020204" charset="-122"/>
                <a:ea typeface="微软雅黑" panose="020B0503020204020204" charset="-122"/>
                <a:cs typeface="微软雅黑" panose="020B0503020204020204" charset="-122"/>
              </a:rPr>
              <a:t>参数表示越过防火墙进行同步</a:t>
            </a:r>
            <a:endParaRPr kumimoji="1" lang="zh-CN" altLang="en-US" sz="2000" dirty="0">
              <a:solidFill>
                <a:schemeClr val="tx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59:morph option="byObject"/>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
          <a:stretch>
            <a:fillRect/>
          </a:stretch>
        </p:blipFill>
        <p:spPr>
          <a:xfrm>
            <a:off x="619760" y="1852295"/>
            <a:ext cx="11572240" cy="4210685"/>
          </a:xfrm>
          <a:prstGeom prst="rect">
            <a:avLst/>
          </a:prstGeom>
        </p:spPr>
      </p:pic>
      <p:sp>
        <p:nvSpPr>
          <p:cNvPr id="4" name="文本框 3"/>
          <p:cNvSpPr txBox="1"/>
          <p:nvPr/>
        </p:nvSpPr>
        <p:spPr>
          <a:xfrm>
            <a:off x="1076325" y="0"/>
            <a:ext cx="6464300" cy="553085"/>
          </a:xfrm>
          <a:prstGeom prst="rect">
            <a:avLst/>
          </a:prstGeom>
          <a:noFill/>
        </p:spPr>
        <p:txBody>
          <a:bodyPr wrap="square" rtlCol="0">
            <a:spAutoFit/>
          </a:bodyPr>
          <a:lstStyle/>
          <a:p>
            <a:r>
              <a:rPr lang="en-US" altLang="zh-CN" sz="3000" b="1" kern="0" noProof="0" dirty="0">
                <a:ln>
                  <a:noFill/>
                </a:ln>
                <a:solidFill>
                  <a:srgbClr val="4CA535"/>
                </a:solidFill>
                <a:effectLst/>
                <a:uLnTx/>
                <a:uFillTx/>
                <a:latin typeface="Arial" panose="020B0604020202020204"/>
                <a:ea typeface="微软雅黑" panose="020B0503020204020204" charset="-122"/>
                <a:sym typeface="+mn-ea"/>
              </a:rPr>
              <a:t>adjtimex</a:t>
            </a:r>
            <a:endParaRPr kumimoji="1" lang="en-US" altLang="zh-CN" sz="3000" b="1" kern="0" noProof="0" dirty="0">
              <a:ln>
                <a:noFill/>
              </a:ln>
              <a:solidFill>
                <a:srgbClr val="4CA535"/>
              </a:solidFill>
              <a:effectLst/>
              <a:uLnTx/>
              <a:uFillTx/>
              <a:latin typeface="Arial" panose="020B0604020202020204"/>
              <a:ea typeface="微软雅黑" panose="020B0503020204020204" charset="-122"/>
              <a:cs typeface="微软雅黑" panose="020B0503020204020204" charset="-122"/>
              <a:sym typeface="+mn-ea"/>
            </a:endParaRPr>
          </a:p>
        </p:txBody>
      </p:sp>
      <p:sp>
        <p:nvSpPr>
          <p:cNvPr id="12" name="文本框 11"/>
          <p:cNvSpPr txBox="1"/>
          <p:nvPr/>
        </p:nvSpPr>
        <p:spPr>
          <a:xfrm>
            <a:off x="6278880" y="2085340"/>
            <a:ext cx="5444490" cy="3744595"/>
          </a:xfrm>
          <a:prstGeom prst="rect">
            <a:avLst/>
          </a:prstGeom>
          <a:noFill/>
        </p:spPr>
        <p:txBody>
          <a:bodyPr wrap="square" rtlCol="0">
            <a:spAutoFit/>
          </a:bodyPr>
          <a:p>
            <a:pPr fontAlgn="auto">
              <a:lnSpc>
                <a:spcPct val="120000"/>
              </a:lnSpc>
            </a:pPr>
            <a:r>
              <a:rPr kumimoji="1" lang="en-US" altLang="zh-CN" b="1" dirty="0">
                <a:solidFill>
                  <a:srgbClr val="4CA535"/>
                </a:solidFill>
                <a:latin typeface="微软雅黑" panose="020B0503020204020204" charset="-122"/>
                <a:ea typeface="微软雅黑" panose="020B0503020204020204" charset="-122"/>
                <a:cs typeface="微软雅黑" panose="020B0503020204020204" charset="-122"/>
              </a:rPr>
              <a:t>mode: </a:t>
            </a:r>
            <a:r>
              <a:rPr kumimoji="1" dirty="0">
                <a:solidFill>
                  <a:schemeClr val="tx1"/>
                </a:solidFill>
                <a:latin typeface="微软雅黑" panose="020B0503020204020204" charset="-122"/>
                <a:ea typeface="微软雅黑" panose="020B0503020204020204" charset="-122"/>
                <a:cs typeface="微软雅黑" panose="020B0503020204020204" charset="-122"/>
              </a:rPr>
              <a:t>模式选择</a:t>
            </a:r>
            <a:r>
              <a:rPr kumimoji="1" lang="zh-CN" dirty="0">
                <a:solidFill>
                  <a:schemeClr val="tx1"/>
                </a:solidFill>
                <a:latin typeface="微软雅黑" panose="020B0503020204020204" charset="-122"/>
                <a:ea typeface="微软雅黑" panose="020B0503020204020204" charset="-122"/>
                <a:cs typeface="微软雅黑" panose="020B0503020204020204" charset="-122"/>
              </a:rPr>
              <a:t>符，用来指定哪个参数用于设置</a:t>
            </a:r>
            <a:endParaRPr kumimoji="1" lang="zh-CN" dirty="0">
              <a:solidFill>
                <a:schemeClr val="tx1"/>
              </a:solidFill>
              <a:latin typeface="微软雅黑" panose="020B0503020204020204" charset="-122"/>
              <a:ea typeface="微软雅黑" panose="020B0503020204020204" charset="-122"/>
              <a:cs typeface="微软雅黑" panose="020B0503020204020204" charset="-122"/>
            </a:endParaRPr>
          </a:p>
          <a:p>
            <a:pPr fontAlgn="auto">
              <a:lnSpc>
                <a:spcPct val="120000"/>
              </a:lnSpc>
            </a:pPr>
            <a:r>
              <a:rPr kumimoji="1" lang="en-US" altLang="zh-CN" b="1" dirty="0">
                <a:solidFill>
                  <a:srgbClr val="4CA535"/>
                </a:solidFill>
                <a:latin typeface="微软雅黑" panose="020B0503020204020204" charset="-122"/>
                <a:ea typeface="微软雅黑" panose="020B0503020204020204" charset="-122"/>
                <a:cs typeface="微软雅黑" panose="020B0503020204020204" charset="-122"/>
                <a:sym typeface="+mn-ea"/>
              </a:rPr>
              <a:t>offset: </a:t>
            </a:r>
            <a:r>
              <a:rPr kumimoji="1" dirty="0">
                <a:latin typeface="微软雅黑" panose="020B0503020204020204" charset="-122"/>
                <a:ea typeface="微软雅黑" panose="020B0503020204020204" charset="-122"/>
                <a:cs typeface="微软雅黑" panose="020B0503020204020204" charset="-122"/>
                <a:sym typeface="+mn-ea"/>
              </a:rPr>
              <a:t>时间偏移 (微秒)</a:t>
            </a:r>
            <a:endParaRPr kumimoji="1" dirty="0">
              <a:latin typeface="微软雅黑" panose="020B0503020204020204" charset="-122"/>
              <a:ea typeface="微软雅黑" panose="020B0503020204020204" charset="-122"/>
              <a:cs typeface="微软雅黑" panose="020B0503020204020204" charset="-122"/>
              <a:sym typeface="+mn-ea"/>
            </a:endParaRPr>
          </a:p>
          <a:p>
            <a:pPr fontAlgn="auto">
              <a:lnSpc>
                <a:spcPct val="120000"/>
              </a:lnSpc>
            </a:pPr>
            <a:r>
              <a:rPr kumimoji="1" lang="en-US" altLang="zh-CN" b="1" dirty="0">
                <a:solidFill>
                  <a:srgbClr val="4CA535"/>
                </a:solidFill>
                <a:latin typeface="微软雅黑" panose="020B0503020204020204" charset="-122"/>
                <a:ea typeface="微软雅黑" panose="020B0503020204020204" charset="-122"/>
                <a:cs typeface="微软雅黑" panose="020B0503020204020204" charset="-122"/>
                <a:sym typeface="+mn-ea"/>
              </a:rPr>
              <a:t>frequency: </a:t>
            </a:r>
            <a:r>
              <a:rPr kumimoji="1" lang="zh-CN" dirty="0">
                <a:latin typeface="微软雅黑" panose="020B0503020204020204" charset="-122"/>
                <a:ea typeface="微软雅黑" panose="020B0503020204020204" charset="-122"/>
                <a:cs typeface="微软雅黑" panose="020B0503020204020204" charset="-122"/>
                <a:sym typeface="+mn-ea"/>
              </a:rPr>
              <a:t>频率偏移</a:t>
            </a:r>
            <a:endParaRPr kumimoji="1" lang="zh-CN" dirty="0">
              <a:latin typeface="微软雅黑" panose="020B0503020204020204" charset="-122"/>
              <a:ea typeface="微软雅黑" panose="020B0503020204020204" charset="-122"/>
              <a:cs typeface="微软雅黑" panose="020B0503020204020204" charset="-122"/>
              <a:sym typeface="+mn-ea"/>
            </a:endParaRPr>
          </a:p>
          <a:p>
            <a:pPr fontAlgn="auto">
              <a:lnSpc>
                <a:spcPct val="120000"/>
              </a:lnSpc>
            </a:pPr>
            <a:r>
              <a:rPr kumimoji="1" lang="en-US" altLang="zh-CN" b="1" dirty="0">
                <a:solidFill>
                  <a:srgbClr val="4CA535"/>
                </a:solidFill>
                <a:latin typeface="微软雅黑" panose="020B0503020204020204" charset="-122"/>
                <a:ea typeface="微软雅黑" panose="020B0503020204020204" charset="-122"/>
                <a:cs typeface="微软雅黑" panose="020B0503020204020204" charset="-122"/>
                <a:sym typeface="+mn-ea"/>
              </a:rPr>
              <a:t>maxerror: </a:t>
            </a:r>
            <a:r>
              <a:rPr kumimoji="1" dirty="0">
                <a:latin typeface="微软雅黑" panose="020B0503020204020204" charset="-122"/>
                <a:ea typeface="微软雅黑" panose="020B0503020204020204" charset="-122"/>
                <a:cs typeface="微软雅黑" panose="020B0503020204020204" charset="-122"/>
                <a:sym typeface="+mn-ea"/>
              </a:rPr>
              <a:t>最大错误</a:t>
            </a:r>
            <a:r>
              <a:rPr kumimoji="1" lang="zh-CN" dirty="0">
                <a:latin typeface="微软雅黑" panose="020B0503020204020204" charset="-122"/>
                <a:ea typeface="微软雅黑" panose="020B0503020204020204" charset="-122"/>
                <a:cs typeface="微软雅黑" panose="020B0503020204020204" charset="-122"/>
                <a:sym typeface="+mn-ea"/>
              </a:rPr>
              <a:t>时间</a:t>
            </a:r>
            <a:r>
              <a:rPr kumimoji="1" dirty="0">
                <a:latin typeface="微软雅黑" panose="020B0503020204020204" charset="-122"/>
                <a:ea typeface="微软雅黑" panose="020B0503020204020204" charset="-122"/>
                <a:cs typeface="微软雅黑" panose="020B0503020204020204" charset="-122"/>
                <a:sym typeface="+mn-ea"/>
              </a:rPr>
              <a:t> (微秒)</a:t>
            </a:r>
            <a:endParaRPr kumimoji="1" dirty="0">
              <a:latin typeface="微软雅黑" panose="020B0503020204020204" charset="-122"/>
              <a:ea typeface="微软雅黑" panose="020B0503020204020204" charset="-122"/>
              <a:cs typeface="微软雅黑" panose="020B0503020204020204" charset="-122"/>
              <a:sym typeface="+mn-ea"/>
            </a:endParaRPr>
          </a:p>
          <a:p>
            <a:pPr fontAlgn="auto">
              <a:lnSpc>
                <a:spcPct val="120000"/>
              </a:lnSpc>
            </a:pPr>
            <a:r>
              <a:rPr kumimoji="1" lang="en-US" altLang="zh-CN" b="1" dirty="0">
                <a:solidFill>
                  <a:srgbClr val="4CA535"/>
                </a:solidFill>
                <a:latin typeface="微软雅黑" panose="020B0503020204020204" charset="-122"/>
                <a:ea typeface="微软雅黑" panose="020B0503020204020204" charset="-122"/>
                <a:cs typeface="微软雅黑" panose="020B0503020204020204" charset="-122"/>
                <a:sym typeface="+mn-ea"/>
              </a:rPr>
              <a:t>esterror: </a:t>
            </a:r>
            <a:r>
              <a:rPr kumimoji="1" dirty="0">
                <a:latin typeface="微软雅黑" panose="020B0503020204020204" charset="-122"/>
                <a:ea typeface="微软雅黑" panose="020B0503020204020204" charset="-122"/>
                <a:cs typeface="微软雅黑" panose="020B0503020204020204" charset="-122"/>
                <a:sym typeface="+mn-ea"/>
              </a:rPr>
              <a:t>估计的错误</a:t>
            </a:r>
            <a:r>
              <a:rPr kumimoji="1" lang="zh-CN" dirty="0">
                <a:latin typeface="微软雅黑" panose="020B0503020204020204" charset="-122"/>
                <a:ea typeface="微软雅黑" panose="020B0503020204020204" charset="-122"/>
                <a:cs typeface="微软雅黑" panose="020B0503020204020204" charset="-122"/>
                <a:sym typeface="+mn-ea"/>
              </a:rPr>
              <a:t>时间</a:t>
            </a:r>
            <a:r>
              <a:rPr kumimoji="1" dirty="0">
                <a:latin typeface="微软雅黑" panose="020B0503020204020204" charset="-122"/>
                <a:ea typeface="微软雅黑" panose="020B0503020204020204" charset="-122"/>
                <a:cs typeface="微软雅黑" panose="020B0503020204020204" charset="-122"/>
                <a:sym typeface="+mn-ea"/>
              </a:rPr>
              <a:t> (微秒)</a:t>
            </a:r>
            <a:endParaRPr kumimoji="1" dirty="0">
              <a:latin typeface="微软雅黑" panose="020B0503020204020204" charset="-122"/>
              <a:ea typeface="微软雅黑" panose="020B0503020204020204" charset="-122"/>
              <a:cs typeface="微软雅黑" panose="020B0503020204020204" charset="-122"/>
              <a:sym typeface="+mn-ea"/>
            </a:endParaRPr>
          </a:p>
          <a:p>
            <a:pPr fontAlgn="auto">
              <a:lnSpc>
                <a:spcPct val="120000"/>
              </a:lnSpc>
            </a:pPr>
            <a:r>
              <a:rPr kumimoji="1" lang="en-US" altLang="zh-CN" b="1" dirty="0">
                <a:solidFill>
                  <a:srgbClr val="4CA535"/>
                </a:solidFill>
                <a:latin typeface="微软雅黑" panose="020B0503020204020204" charset="-122"/>
                <a:ea typeface="微软雅黑" panose="020B0503020204020204" charset="-122"/>
                <a:cs typeface="微软雅黑" panose="020B0503020204020204" charset="-122"/>
                <a:sym typeface="+mn-ea"/>
              </a:rPr>
              <a:t>status: </a:t>
            </a:r>
            <a:r>
              <a:rPr kumimoji="1" lang="zh-CN" altLang="en-US" dirty="0">
                <a:latin typeface="微软雅黑" panose="020B0503020204020204" charset="-122"/>
                <a:ea typeface="微软雅黑" panose="020B0503020204020204" charset="-122"/>
                <a:cs typeface="微软雅黑" panose="020B0503020204020204" charset="-122"/>
                <a:sym typeface="+mn-ea"/>
              </a:rPr>
              <a:t> 时钟状态</a:t>
            </a:r>
            <a:endParaRPr kumimoji="1" lang="zh-CN" altLang="en-US" dirty="0">
              <a:latin typeface="微软雅黑" panose="020B0503020204020204" charset="-122"/>
              <a:ea typeface="微软雅黑" panose="020B0503020204020204" charset="-122"/>
              <a:cs typeface="微软雅黑" panose="020B0503020204020204" charset="-122"/>
              <a:sym typeface="+mn-ea"/>
            </a:endParaRPr>
          </a:p>
          <a:p>
            <a:pPr fontAlgn="auto">
              <a:lnSpc>
                <a:spcPct val="120000"/>
              </a:lnSpc>
            </a:pPr>
            <a:r>
              <a:rPr kumimoji="1" lang="en-US" altLang="zh-CN" b="1" dirty="0">
                <a:solidFill>
                  <a:srgbClr val="4CA535"/>
                </a:solidFill>
                <a:latin typeface="微软雅黑" panose="020B0503020204020204" charset="-122"/>
                <a:ea typeface="微软雅黑" panose="020B0503020204020204" charset="-122"/>
                <a:cs typeface="微软雅黑" panose="020B0503020204020204" charset="-122"/>
                <a:sym typeface="+mn-ea"/>
              </a:rPr>
              <a:t>time_constant: </a:t>
            </a:r>
            <a:r>
              <a:rPr kumimoji="1" dirty="0">
                <a:latin typeface="微软雅黑" panose="020B0503020204020204" charset="-122"/>
                <a:ea typeface="微软雅黑" panose="020B0503020204020204" charset="-122"/>
                <a:cs typeface="微软雅黑" panose="020B0503020204020204" charset="-122"/>
                <a:sym typeface="+mn-ea"/>
              </a:rPr>
              <a:t>pll time constant</a:t>
            </a:r>
            <a:endParaRPr kumimoji="1" dirty="0">
              <a:latin typeface="微软雅黑" panose="020B0503020204020204" charset="-122"/>
              <a:ea typeface="微软雅黑" panose="020B0503020204020204" charset="-122"/>
              <a:cs typeface="微软雅黑" panose="020B0503020204020204" charset="-122"/>
              <a:sym typeface="+mn-ea"/>
            </a:endParaRPr>
          </a:p>
          <a:p>
            <a:pPr fontAlgn="auto">
              <a:lnSpc>
                <a:spcPct val="120000"/>
              </a:lnSpc>
            </a:pPr>
            <a:r>
              <a:rPr kumimoji="1" lang="en-US" altLang="zh-CN" b="1" dirty="0">
                <a:solidFill>
                  <a:srgbClr val="4CA535"/>
                </a:solidFill>
                <a:latin typeface="微软雅黑" panose="020B0503020204020204" charset="-122"/>
                <a:ea typeface="微软雅黑" panose="020B0503020204020204" charset="-122"/>
                <a:cs typeface="微软雅黑" panose="020B0503020204020204" charset="-122"/>
                <a:sym typeface="+mn-ea"/>
              </a:rPr>
              <a:t>precision: </a:t>
            </a:r>
            <a:r>
              <a:rPr kumimoji="1" lang="zh-CN" altLang="en-US" dirty="0">
                <a:latin typeface="微软雅黑" panose="020B0503020204020204" charset="-122"/>
                <a:ea typeface="微软雅黑" panose="020B0503020204020204" charset="-122"/>
                <a:cs typeface="微软雅黑" panose="020B0503020204020204" charset="-122"/>
                <a:sym typeface="+mn-ea"/>
              </a:rPr>
              <a:t>时钟精度（微秒）</a:t>
            </a:r>
            <a:endParaRPr kumimoji="1" lang="zh-CN" altLang="en-US" dirty="0">
              <a:latin typeface="微软雅黑" panose="020B0503020204020204" charset="-122"/>
              <a:ea typeface="微软雅黑" panose="020B0503020204020204" charset="-122"/>
              <a:cs typeface="微软雅黑" panose="020B0503020204020204" charset="-122"/>
              <a:sym typeface="+mn-ea"/>
            </a:endParaRPr>
          </a:p>
          <a:p>
            <a:pPr fontAlgn="auto">
              <a:lnSpc>
                <a:spcPct val="120000"/>
              </a:lnSpc>
            </a:pPr>
            <a:r>
              <a:rPr kumimoji="1" lang="en-US" altLang="zh-CN" b="1" dirty="0">
                <a:solidFill>
                  <a:srgbClr val="4CA535"/>
                </a:solidFill>
                <a:latin typeface="微软雅黑" panose="020B0503020204020204" charset="-122"/>
                <a:ea typeface="微软雅黑" panose="020B0503020204020204" charset="-122"/>
                <a:cs typeface="微软雅黑" panose="020B0503020204020204" charset="-122"/>
                <a:sym typeface="+mn-ea"/>
              </a:rPr>
              <a:t>tolerance: </a:t>
            </a:r>
            <a:r>
              <a:rPr kumimoji="1" lang="zh-CN" altLang="en-US" dirty="0">
                <a:latin typeface="微软雅黑" panose="020B0503020204020204" charset="-122"/>
                <a:ea typeface="微软雅黑" panose="020B0503020204020204" charset="-122"/>
                <a:cs typeface="微软雅黑" panose="020B0503020204020204" charset="-122"/>
                <a:sym typeface="+mn-ea"/>
              </a:rPr>
              <a:t>时钟频偏范围（单位</a:t>
            </a:r>
            <a:r>
              <a:rPr kumimoji="1" lang="en-US" altLang="zh-CN" dirty="0">
                <a:latin typeface="微软雅黑" panose="020B0503020204020204" charset="-122"/>
                <a:ea typeface="微软雅黑" panose="020B0503020204020204" charset="-122"/>
                <a:cs typeface="微软雅黑" panose="020B0503020204020204" charset="-122"/>
                <a:sym typeface="+mn-ea"/>
              </a:rPr>
              <a:t>ppm</a:t>
            </a:r>
            <a:r>
              <a:rPr kumimoji="1" lang="zh-CN" altLang="en-US" dirty="0">
                <a:latin typeface="微软雅黑" panose="020B0503020204020204" charset="-122"/>
                <a:ea typeface="微软雅黑" panose="020B0503020204020204" charset="-122"/>
                <a:cs typeface="微软雅黑" panose="020B0503020204020204" charset="-122"/>
                <a:sym typeface="+mn-ea"/>
              </a:rPr>
              <a:t>）</a:t>
            </a:r>
            <a:endParaRPr kumimoji="1" lang="zh-CN" altLang="en-US" dirty="0">
              <a:latin typeface="微软雅黑" panose="020B0503020204020204" charset="-122"/>
              <a:ea typeface="微软雅黑" panose="020B0503020204020204" charset="-122"/>
              <a:cs typeface="微软雅黑" panose="020B0503020204020204" charset="-122"/>
              <a:sym typeface="+mn-ea"/>
            </a:endParaRPr>
          </a:p>
          <a:p>
            <a:pPr fontAlgn="auto">
              <a:lnSpc>
                <a:spcPct val="120000"/>
              </a:lnSpc>
            </a:pPr>
            <a:r>
              <a:rPr kumimoji="1" lang="en-US" altLang="zh-CN" b="1" dirty="0">
                <a:solidFill>
                  <a:srgbClr val="4CA535"/>
                </a:solidFill>
                <a:latin typeface="微软雅黑" panose="020B0503020204020204" charset="-122"/>
                <a:ea typeface="微软雅黑" panose="020B0503020204020204" charset="-122"/>
                <a:cs typeface="微软雅黑" panose="020B0503020204020204" charset="-122"/>
                <a:sym typeface="+mn-ea"/>
              </a:rPr>
              <a:t>tick:</a:t>
            </a:r>
            <a:r>
              <a:rPr kumimoji="1" lang="zh-CN" altLang="en-US" dirty="0">
                <a:latin typeface="微软雅黑" panose="020B0503020204020204" charset="-122"/>
                <a:ea typeface="微软雅黑" panose="020B0503020204020204" charset="-122"/>
                <a:cs typeface="微软雅黑" panose="020B0503020204020204" charset="-122"/>
                <a:sym typeface="+mn-ea"/>
              </a:rPr>
              <a:t>计数时间间隔（毫秒）</a:t>
            </a:r>
            <a:endParaRPr kumimoji="1" lang="zh-CN" altLang="en-US" dirty="0">
              <a:latin typeface="微软雅黑" panose="020B0503020204020204" charset="-122"/>
              <a:ea typeface="微软雅黑" panose="020B0503020204020204" charset="-122"/>
              <a:cs typeface="微软雅黑" panose="020B0503020204020204" charset="-122"/>
              <a:sym typeface="+mn-ea"/>
            </a:endParaRPr>
          </a:p>
          <a:p>
            <a:pPr fontAlgn="auto">
              <a:lnSpc>
                <a:spcPct val="120000"/>
              </a:lnSpc>
            </a:pPr>
            <a:r>
              <a:rPr kumimoji="1" lang="en-US" altLang="zh-CN" b="1" dirty="0">
                <a:solidFill>
                  <a:srgbClr val="4CA535"/>
                </a:solidFill>
                <a:latin typeface="微软雅黑" panose="020B0503020204020204" charset="-122"/>
                <a:ea typeface="微软雅黑" panose="020B0503020204020204" charset="-122"/>
                <a:cs typeface="微软雅黑" panose="020B0503020204020204" charset="-122"/>
                <a:sym typeface="+mn-ea"/>
              </a:rPr>
              <a:t>raw time: </a:t>
            </a:r>
            <a:r>
              <a:rPr kumimoji="1" lang="zh-CN" altLang="en-US" dirty="0">
                <a:latin typeface="微软雅黑" panose="020B0503020204020204" charset="-122"/>
                <a:ea typeface="微软雅黑" panose="020B0503020204020204" charset="-122"/>
                <a:cs typeface="微软雅黑" panose="020B0503020204020204" charset="-122"/>
                <a:sym typeface="+mn-ea"/>
              </a:rPr>
              <a:t>系统时间</a:t>
            </a:r>
            <a:endParaRPr kumimoji="1" lang="zh-CN" altLang="en-US" dirty="0">
              <a:latin typeface="微软雅黑" panose="020B0503020204020204" charset="-122"/>
              <a:ea typeface="微软雅黑" panose="020B0503020204020204" charset="-122"/>
              <a:cs typeface="微软雅黑" panose="020B0503020204020204" charset="-122"/>
              <a:sym typeface="+mn-ea"/>
            </a:endParaRPr>
          </a:p>
        </p:txBody>
      </p:sp>
      <p:sp>
        <p:nvSpPr>
          <p:cNvPr id="2" name="文本框 1"/>
          <p:cNvSpPr txBox="1"/>
          <p:nvPr/>
        </p:nvSpPr>
        <p:spPr>
          <a:xfrm>
            <a:off x="270510" y="744220"/>
            <a:ext cx="8253095" cy="553085"/>
          </a:xfrm>
          <a:prstGeom prst="rect">
            <a:avLst/>
          </a:prstGeom>
          <a:noFill/>
        </p:spPr>
        <p:txBody>
          <a:bodyPr wrap="square" rtlCol="0">
            <a:spAutoFit/>
          </a:bodyPr>
          <a:p>
            <a:r>
              <a:rPr kumimoji="1" lang="en-US" altLang="zh-CN" sz="3000" b="1" dirty="0">
                <a:solidFill>
                  <a:srgbClr val="4CA535"/>
                </a:solidFill>
                <a:latin typeface="微软雅黑" panose="020B0503020204020204" charset="-122"/>
                <a:ea typeface="微软雅黑" panose="020B0503020204020204" charset="-122"/>
                <a:cs typeface="微软雅黑" panose="020B0503020204020204" charset="-122"/>
              </a:rPr>
              <a:t> adjtimex</a:t>
            </a:r>
            <a:r>
              <a:rPr kumimoji="1" lang="zh-CN" altLang="en-US" sz="3000" b="1" dirty="0">
                <a:solidFill>
                  <a:srgbClr val="4CA535"/>
                </a:solidFill>
                <a:latin typeface="微软雅黑" panose="020B0503020204020204" charset="-122"/>
                <a:ea typeface="微软雅黑" panose="020B0503020204020204" charset="-122"/>
                <a:cs typeface="微软雅黑" panose="020B0503020204020204" charset="-122"/>
              </a:rPr>
              <a:t>命令：</a:t>
            </a:r>
            <a:r>
              <a:rPr kumimoji="1" lang="zh-CN" altLang="en-US" sz="2800" dirty="0">
                <a:solidFill>
                  <a:schemeClr val="tx1"/>
                </a:solidFill>
                <a:latin typeface="微软雅黑" panose="020B0503020204020204" charset="-122"/>
                <a:ea typeface="微软雅黑" panose="020B0503020204020204" charset="-122"/>
                <a:cs typeface="微软雅黑" panose="020B0503020204020204" charset="-122"/>
              </a:rPr>
              <a:t>调整时间偏差</a:t>
            </a:r>
            <a:endParaRPr kumimoji="1" lang="en-US" altLang="zh-CN" sz="2800"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3" name="文本框 2"/>
          <p:cNvSpPr txBox="1"/>
          <p:nvPr/>
        </p:nvSpPr>
        <p:spPr>
          <a:xfrm>
            <a:off x="459740" y="1297305"/>
            <a:ext cx="4488180" cy="398780"/>
          </a:xfrm>
          <a:prstGeom prst="rect">
            <a:avLst/>
          </a:prstGeom>
          <a:noFill/>
        </p:spPr>
        <p:txBody>
          <a:bodyPr wrap="square" rtlCol="0">
            <a:spAutoFit/>
          </a:bodyPr>
          <a:p>
            <a:r>
              <a:rPr kumimoji="1" lang="en-US" altLang="zh-CN" sz="2000" b="1" dirty="0">
                <a:solidFill>
                  <a:srgbClr val="4CA535"/>
                </a:solidFill>
                <a:latin typeface="微软雅黑" panose="020B0503020204020204" charset="-122"/>
                <a:ea typeface="微软雅黑" panose="020B0503020204020204" charset="-122"/>
                <a:cs typeface="微软雅黑" panose="020B0503020204020204" charset="-122"/>
              </a:rPr>
              <a:t> adjtimex -p</a:t>
            </a:r>
            <a:r>
              <a:rPr kumimoji="1" lang="zh-CN" altLang="en-US" sz="2000" b="1" dirty="0">
                <a:solidFill>
                  <a:srgbClr val="4CA535"/>
                </a:solidFill>
                <a:latin typeface="微软雅黑" panose="020B0503020204020204" charset="-122"/>
                <a:ea typeface="微软雅黑" panose="020B0503020204020204" charset="-122"/>
                <a:cs typeface="微软雅黑" panose="020B0503020204020204" charset="-122"/>
              </a:rPr>
              <a:t>：</a:t>
            </a:r>
            <a:r>
              <a:rPr kumimoji="1" sz="2000" dirty="0">
                <a:solidFill>
                  <a:schemeClr val="tx1"/>
                </a:solidFill>
                <a:latin typeface="微软雅黑" panose="020B0503020204020204" charset="-122"/>
                <a:ea typeface="微软雅黑" panose="020B0503020204020204" charset="-122"/>
                <a:cs typeface="微软雅黑" panose="020B0503020204020204" charset="-122"/>
              </a:rPr>
              <a:t>输出内核时间变量的值</a:t>
            </a:r>
            <a:endParaRPr kumimoji="1" sz="2000" dirty="0">
              <a:solidFill>
                <a:schemeClr val="tx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59:morph option="byObject"/>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076325" y="0"/>
            <a:ext cx="6464300" cy="553085"/>
          </a:xfrm>
          <a:prstGeom prst="rect">
            <a:avLst/>
          </a:prstGeom>
          <a:noFill/>
        </p:spPr>
        <p:txBody>
          <a:bodyPr wrap="square" rtlCol="0">
            <a:spAutoFit/>
          </a:bodyPr>
          <a:lstStyle/>
          <a:p>
            <a:r>
              <a:rPr lang="en-US" altLang="zh-CN" sz="3000" b="1" kern="0" noProof="0" dirty="0">
                <a:ln>
                  <a:noFill/>
                </a:ln>
                <a:solidFill>
                  <a:srgbClr val="4CA535"/>
                </a:solidFill>
                <a:effectLst/>
                <a:uLnTx/>
                <a:uFillTx/>
                <a:latin typeface="Arial" panose="020B0604020202020204"/>
                <a:ea typeface="微软雅黑" panose="020B0503020204020204" charset="-122"/>
                <a:sym typeface="+mn-ea"/>
              </a:rPr>
              <a:t>adjtimex</a:t>
            </a:r>
            <a:endParaRPr kumimoji="1" lang="en-US" altLang="zh-CN" sz="3000" b="1" kern="0" noProof="0" dirty="0">
              <a:ln>
                <a:noFill/>
              </a:ln>
              <a:solidFill>
                <a:srgbClr val="4CA535"/>
              </a:solidFill>
              <a:effectLst/>
              <a:uLnTx/>
              <a:uFillTx/>
              <a:latin typeface="Arial" panose="020B0604020202020204"/>
              <a:ea typeface="微软雅黑" panose="020B0503020204020204" charset="-122"/>
              <a:cs typeface="微软雅黑" panose="020B0503020204020204" charset="-122"/>
              <a:sym typeface="+mn-ea"/>
            </a:endParaRPr>
          </a:p>
        </p:txBody>
      </p:sp>
      <p:sp>
        <p:nvSpPr>
          <p:cNvPr id="12" name="文本框 11"/>
          <p:cNvSpPr txBox="1"/>
          <p:nvPr/>
        </p:nvSpPr>
        <p:spPr>
          <a:xfrm>
            <a:off x="1466215" y="3979545"/>
            <a:ext cx="7670800" cy="2416175"/>
          </a:xfrm>
          <a:prstGeom prst="rect">
            <a:avLst/>
          </a:prstGeom>
          <a:noFill/>
        </p:spPr>
        <p:txBody>
          <a:bodyPr wrap="square" rtlCol="0">
            <a:spAutoFit/>
          </a:bodyPr>
          <a:p>
            <a:pPr fontAlgn="auto">
              <a:lnSpc>
                <a:spcPct val="120000"/>
              </a:lnSpc>
            </a:pPr>
            <a:r>
              <a:rPr kumimoji="1" lang="en-US" altLang="zh-CN" b="1" dirty="0">
                <a:solidFill>
                  <a:srgbClr val="4CA535"/>
                </a:solidFill>
                <a:latin typeface="微软雅黑" panose="020B0503020204020204" charset="-122"/>
                <a:ea typeface="微软雅黑" panose="020B0503020204020204" charset="-122"/>
                <a:cs typeface="微软雅黑" panose="020B0503020204020204" charset="-122"/>
              </a:rPr>
              <a:t>system-cmos: </a:t>
            </a:r>
            <a:r>
              <a:rPr kumimoji="1" lang="zh-CN" altLang="en-US" dirty="0">
                <a:solidFill>
                  <a:schemeClr val="tx1"/>
                </a:solidFill>
                <a:latin typeface="微软雅黑" panose="020B0503020204020204" charset="-122"/>
                <a:ea typeface="微软雅黑" panose="020B0503020204020204" charset="-122"/>
                <a:cs typeface="微软雅黑" panose="020B0503020204020204" charset="-122"/>
              </a:rPr>
              <a:t>系统</a:t>
            </a:r>
            <a:r>
              <a:rPr kumimoji="1" dirty="0">
                <a:solidFill>
                  <a:schemeClr val="tx1"/>
                </a:solidFill>
                <a:latin typeface="微软雅黑" panose="020B0503020204020204" charset="-122"/>
                <a:ea typeface="微软雅黑" panose="020B0503020204020204" charset="-122"/>
                <a:cs typeface="微软雅黑" panose="020B0503020204020204" charset="-122"/>
              </a:rPr>
              <a:t>时钟和RTC时钟的偏差</a:t>
            </a:r>
            <a:r>
              <a:rPr kumimoji="1" lang="en-US" dirty="0">
                <a:solidFill>
                  <a:schemeClr val="tx1"/>
                </a:solidFill>
                <a:latin typeface="微软雅黑" panose="020B0503020204020204" charset="-122"/>
                <a:ea typeface="微软雅黑" panose="020B0503020204020204" charset="-122"/>
                <a:cs typeface="微软雅黑" panose="020B0503020204020204" charset="-122"/>
              </a:rPr>
              <a:t>(</a:t>
            </a:r>
            <a:r>
              <a:rPr kumimoji="1" lang="zh-CN" altLang="en-US" dirty="0">
                <a:solidFill>
                  <a:schemeClr val="tx1"/>
                </a:solidFill>
                <a:latin typeface="微软雅黑" panose="020B0503020204020204" charset="-122"/>
                <a:ea typeface="微软雅黑" panose="020B0503020204020204" charset="-122"/>
                <a:cs typeface="微软雅黑" panose="020B0503020204020204" charset="-122"/>
              </a:rPr>
              <a:t>秒</a:t>
            </a:r>
            <a:r>
              <a:rPr kumimoji="1" lang="en-US" dirty="0">
                <a:solidFill>
                  <a:schemeClr val="tx1"/>
                </a:solidFill>
                <a:latin typeface="微软雅黑" panose="020B0503020204020204" charset="-122"/>
                <a:ea typeface="微软雅黑" panose="020B0503020204020204" charset="-122"/>
                <a:cs typeface="微软雅黑" panose="020B0503020204020204" charset="-122"/>
              </a:rPr>
              <a:t>)</a:t>
            </a:r>
            <a:endParaRPr kumimoji="1" dirty="0">
              <a:solidFill>
                <a:schemeClr val="tx1"/>
              </a:solidFill>
              <a:latin typeface="微软雅黑" panose="020B0503020204020204" charset="-122"/>
              <a:ea typeface="微软雅黑" panose="020B0503020204020204" charset="-122"/>
              <a:cs typeface="微软雅黑" panose="020B0503020204020204" charset="-122"/>
            </a:endParaRPr>
          </a:p>
          <a:p>
            <a:pPr fontAlgn="auto">
              <a:lnSpc>
                <a:spcPct val="120000"/>
              </a:lnSpc>
            </a:pPr>
            <a:r>
              <a:rPr kumimoji="1" lang="en-US" altLang="zh-CN" b="1" dirty="0">
                <a:solidFill>
                  <a:srgbClr val="4CA535"/>
                </a:solidFill>
                <a:latin typeface="微软雅黑" panose="020B0503020204020204" charset="-122"/>
                <a:ea typeface="微软雅黑" panose="020B0503020204020204" charset="-122"/>
                <a:cs typeface="微软雅黑" panose="020B0503020204020204" charset="-122"/>
                <a:sym typeface="+mn-ea"/>
              </a:rPr>
              <a:t>error_ppm: </a:t>
            </a:r>
            <a:r>
              <a:rPr kumimoji="1" dirty="0">
                <a:latin typeface="微软雅黑" panose="020B0503020204020204" charset="-122"/>
                <a:ea typeface="微软雅黑" panose="020B0503020204020204" charset="-122"/>
                <a:cs typeface="微软雅黑" panose="020B0503020204020204" charset="-122"/>
                <a:sym typeface="+mn-ea"/>
              </a:rPr>
              <a:t> </a:t>
            </a:r>
            <a:r>
              <a:rPr kumimoji="1" lang="zh-CN" dirty="0">
                <a:latin typeface="微软雅黑" panose="020B0503020204020204" charset="-122"/>
                <a:ea typeface="微软雅黑" panose="020B0503020204020204" charset="-122"/>
                <a:cs typeface="微软雅黑" panose="020B0503020204020204" charset="-122"/>
                <a:sym typeface="+mn-ea"/>
              </a:rPr>
              <a:t>系统时间在当前</a:t>
            </a:r>
            <a:r>
              <a:rPr kumimoji="1" lang="en-US" altLang="zh-CN" dirty="0">
                <a:latin typeface="微软雅黑" panose="020B0503020204020204" charset="-122"/>
                <a:ea typeface="微软雅黑" panose="020B0503020204020204" charset="-122"/>
                <a:cs typeface="微软雅黑" panose="020B0503020204020204" charset="-122"/>
                <a:sym typeface="+mn-ea"/>
              </a:rPr>
              <a:t>tick</a:t>
            </a:r>
            <a:r>
              <a:rPr kumimoji="1" lang="zh-CN" dirty="0">
                <a:latin typeface="微软雅黑" panose="020B0503020204020204" charset="-122"/>
                <a:ea typeface="微软雅黑" panose="020B0503020204020204" charset="-122"/>
                <a:cs typeface="微软雅黑" panose="020B0503020204020204" charset="-122"/>
                <a:sym typeface="+mn-ea"/>
              </a:rPr>
              <a:t>内的偏移</a:t>
            </a:r>
            <a:r>
              <a:rPr kumimoji="1" dirty="0">
                <a:latin typeface="微软雅黑" panose="020B0503020204020204" charset="-122"/>
                <a:ea typeface="微软雅黑" panose="020B0503020204020204" charset="-122"/>
                <a:cs typeface="微软雅黑" panose="020B0503020204020204" charset="-122"/>
                <a:sym typeface="+mn-ea"/>
              </a:rPr>
              <a:t>(微秒</a:t>
            </a:r>
            <a:r>
              <a:rPr kumimoji="1" lang="en-US" dirty="0">
                <a:latin typeface="微软雅黑" panose="020B0503020204020204" charset="-122"/>
                <a:ea typeface="微软雅黑" panose="020B0503020204020204" charset="-122"/>
                <a:cs typeface="微软雅黑" panose="020B0503020204020204" charset="-122"/>
                <a:sym typeface="+mn-ea"/>
              </a:rPr>
              <a:t>/tick</a:t>
            </a:r>
            <a:r>
              <a:rPr kumimoji="1" dirty="0">
                <a:latin typeface="微软雅黑" panose="020B0503020204020204" charset="-122"/>
                <a:ea typeface="微软雅黑" panose="020B0503020204020204" charset="-122"/>
                <a:cs typeface="微软雅黑" panose="020B0503020204020204" charset="-122"/>
                <a:sym typeface="+mn-ea"/>
              </a:rPr>
              <a:t>)</a:t>
            </a:r>
            <a:endParaRPr kumimoji="1" dirty="0">
              <a:latin typeface="微软雅黑" panose="020B0503020204020204" charset="-122"/>
              <a:ea typeface="微软雅黑" panose="020B0503020204020204" charset="-122"/>
              <a:cs typeface="微软雅黑" panose="020B0503020204020204" charset="-122"/>
              <a:sym typeface="+mn-ea"/>
            </a:endParaRPr>
          </a:p>
          <a:p>
            <a:pPr fontAlgn="auto">
              <a:lnSpc>
                <a:spcPct val="120000"/>
              </a:lnSpc>
            </a:pPr>
            <a:r>
              <a:rPr kumimoji="1" lang="en-US" altLang="zh-CN" b="1" dirty="0">
                <a:solidFill>
                  <a:srgbClr val="4CA535"/>
                </a:solidFill>
                <a:latin typeface="微软雅黑" panose="020B0503020204020204" charset="-122"/>
                <a:ea typeface="微软雅黑" panose="020B0503020204020204" charset="-122"/>
                <a:cs typeface="微软雅黑" panose="020B0503020204020204" charset="-122"/>
                <a:sym typeface="+mn-ea"/>
              </a:rPr>
              <a:t>current-tick: </a:t>
            </a:r>
            <a:r>
              <a:rPr kumimoji="1" dirty="0">
                <a:latin typeface="微软雅黑" panose="020B0503020204020204" charset="-122"/>
                <a:ea typeface="微软雅黑" panose="020B0503020204020204" charset="-122"/>
                <a:cs typeface="微软雅黑" panose="020B0503020204020204" charset="-122"/>
                <a:sym typeface="+mn-ea"/>
              </a:rPr>
              <a:t> </a:t>
            </a:r>
            <a:r>
              <a:rPr kumimoji="1" lang="zh-CN" dirty="0">
                <a:latin typeface="微软雅黑" panose="020B0503020204020204" charset="-122"/>
                <a:ea typeface="微软雅黑" panose="020B0503020204020204" charset="-122"/>
                <a:cs typeface="微软雅黑" panose="020B0503020204020204" charset="-122"/>
                <a:sym typeface="+mn-ea"/>
              </a:rPr>
              <a:t>内核时间计数间隔</a:t>
            </a:r>
            <a:r>
              <a:rPr kumimoji="1" dirty="0">
                <a:latin typeface="微软雅黑" panose="020B0503020204020204" charset="-122"/>
                <a:ea typeface="微软雅黑" panose="020B0503020204020204" charset="-122"/>
                <a:cs typeface="微软雅黑" panose="020B0503020204020204" charset="-122"/>
                <a:sym typeface="+mn-ea"/>
              </a:rPr>
              <a:t>(</a:t>
            </a:r>
            <a:r>
              <a:rPr kumimoji="1" lang="zh-CN" dirty="0">
                <a:latin typeface="微软雅黑" panose="020B0503020204020204" charset="-122"/>
                <a:ea typeface="微软雅黑" panose="020B0503020204020204" charset="-122"/>
                <a:cs typeface="微软雅黑" panose="020B0503020204020204" charset="-122"/>
                <a:sym typeface="+mn-ea"/>
              </a:rPr>
              <a:t>毫</a:t>
            </a:r>
            <a:r>
              <a:rPr kumimoji="1" dirty="0">
                <a:latin typeface="微软雅黑" panose="020B0503020204020204" charset="-122"/>
                <a:ea typeface="微软雅黑" panose="020B0503020204020204" charset="-122"/>
                <a:cs typeface="微软雅黑" panose="020B0503020204020204" charset="-122"/>
                <a:sym typeface="+mn-ea"/>
              </a:rPr>
              <a:t>秒)</a:t>
            </a:r>
            <a:endParaRPr kumimoji="1" dirty="0">
              <a:latin typeface="微软雅黑" panose="020B0503020204020204" charset="-122"/>
              <a:ea typeface="微软雅黑" panose="020B0503020204020204" charset="-122"/>
              <a:cs typeface="微软雅黑" panose="020B0503020204020204" charset="-122"/>
              <a:sym typeface="+mn-ea"/>
            </a:endParaRPr>
          </a:p>
          <a:p>
            <a:pPr fontAlgn="auto">
              <a:lnSpc>
                <a:spcPct val="120000"/>
              </a:lnSpc>
            </a:pPr>
            <a:r>
              <a:rPr kumimoji="1" lang="en-US" altLang="zh-CN" b="1" dirty="0">
                <a:solidFill>
                  <a:srgbClr val="4CA535"/>
                </a:solidFill>
                <a:latin typeface="微软雅黑" panose="020B0503020204020204" charset="-122"/>
                <a:ea typeface="微软雅黑" panose="020B0503020204020204" charset="-122"/>
                <a:cs typeface="微软雅黑" panose="020B0503020204020204" charset="-122"/>
                <a:sym typeface="+mn-ea"/>
              </a:rPr>
              <a:t>current-freq: </a:t>
            </a:r>
            <a:r>
              <a:rPr kumimoji="1" dirty="0">
                <a:latin typeface="微软雅黑" panose="020B0503020204020204" charset="-122"/>
                <a:ea typeface="微软雅黑" panose="020B0503020204020204" charset="-122"/>
                <a:cs typeface="微软雅黑" panose="020B0503020204020204" charset="-122"/>
                <a:sym typeface="+mn-ea"/>
              </a:rPr>
              <a:t> 表示当前系统时钟偏移量</a:t>
            </a:r>
            <a:endParaRPr kumimoji="1" dirty="0">
              <a:latin typeface="微软雅黑" panose="020B0503020204020204" charset="-122"/>
              <a:ea typeface="微软雅黑" panose="020B0503020204020204" charset="-122"/>
              <a:cs typeface="微软雅黑" panose="020B0503020204020204" charset="-122"/>
              <a:sym typeface="+mn-ea"/>
            </a:endParaRPr>
          </a:p>
          <a:p>
            <a:pPr fontAlgn="auto">
              <a:lnSpc>
                <a:spcPct val="120000"/>
              </a:lnSpc>
            </a:pPr>
            <a:r>
              <a:rPr kumimoji="1" lang="en-US" altLang="zh-CN" b="1" dirty="0">
                <a:solidFill>
                  <a:srgbClr val="4CA535"/>
                </a:solidFill>
                <a:latin typeface="微软雅黑" panose="020B0503020204020204" charset="-122"/>
                <a:ea typeface="微软雅黑" panose="020B0503020204020204" charset="-122"/>
                <a:cs typeface="微软雅黑" panose="020B0503020204020204" charset="-122"/>
                <a:sym typeface="+mn-ea"/>
              </a:rPr>
              <a:t>suggested-tick: </a:t>
            </a:r>
            <a:r>
              <a:rPr kumimoji="1" dirty="0">
                <a:latin typeface="微软雅黑" panose="020B0503020204020204" charset="-122"/>
                <a:ea typeface="微软雅黑" panose="020B0503020204020204" charset="-122"/>
                <a:cs typeface="微软雅黑" panose="020B0503020204020204" charset="-122"/>
                <a:sym typeface="+mn-ea"/>
              </a:rPr>
              <a:t> </a:t>
            </a:r>
            <a:r>
              <a:rPr kumimoji="1" lang="en-US" dirty="0">
                <a:latin typeface="微软雅黑" panose="020B0503020204020204" charset="-122"/>
                <a:ea typeface="微软雅黑" panose="020B0503020204020204" charset="-122"/>
                <a:cs typeface="微软雅黑" panose="020B0503020204020204" charset="-122"/>
                <a:sym typeface="+mn-ea"/>
              </a:rPr>
              <a:t>tick</a:t>
            </a:r>
            <a:r>
              <a:rPr kumimoji="1" lang="zh-CN" altLang="en-US" dirty="0">
                <a:latin typeface="微软雅黑" panose="020B0503020204020204" charset="-122"/>
                <a:ea typeface="微软雅黑" panose="020B0503020204020204" charset="-122"/>
                <a:cs typeface="微软雅黑" panose="020B0503020204020204" charset="-122"/>
                <a:sym typeface="+mn-ea"/>
              </a:rPr>
              <a:t>的建议修改值</a:t>
            </a:r>
            <a:endParaRPr kumimoji="1" dirty="0">
              <a:latin typeface="微软雅黑" panose="020B0503020204020204" charset="-122"/>
              <a:ea typeface="微软雅黑" panose="020B0503020204020204" charset="-122"/>
              <a:cs typeface="微软雅黑" panose="020B0503020204020204" charset="-122"/>
              <a:sym typeface="+mn-ea"/>
            </a:endParaRPr>
          </a:p>
          <a:p>
            <a:pPr fontAlgn="auto">
              <a:lnSpc>
                <a:spcPct val="120000"/>
              </a:lnSpc>
            </a:pPr>
            <a:r>
              <a:rPr kumimoji="1" lang="en-US" altLang="zh-CN" b="1" dirty="0">
                <a:solidFill>
                  <a:srgbClr val="4CA535"/>
                </a:solidFill>
                <a:latin typeface="微软雅黑" panose="020B0503020204020204" charset="-122"/>
                <a:ea typeface="微软雅黑" panose="020B0503020204020204" charset="-122"/>
                <a:cs typeface="微软雅黑" panose="020B0503020204020204" charset="-122"/>
                <a:sym typeface="+mn-ea"/>
              </a:rPr>
              <a:t>suggested-freq: </a:t>
            </a:r>
            <a:r>
              <a:rPr kumimoji="1" dirty="0">
                <a:latin typeface="微软雅黑" panose="020B0503020204020204" charset="-122"/>
                <a:ea typeface="微软雅黑" panose="020B0503020204020204" charset="-122"/>
                <a:cs typeface="微软雅黑" panose="020B0503020204020204" charset="-122"/>
                <a:sym typeface="+mn-ea"/>
              </a:rPr>
              <a:t> </a:t>
            </a:r>
            <a:r>
              <a:rPr kumimoji="1" lang="en-US" dirty="0">
                <a:latin typeface="微软雅黑" panose="020B0503020204020204" charset="-122"/>
                <a:ea typeface="微软雅黑" panose="020B0503020204020204" charset="-122"/>
                <a:cs typeface="微软雅黑" panose="020B0503020204020204" charset="-122"/>
                <a:sym typeface="+mn-ea"/>
              </a:rPr>
              <a:t>freq</a:t>
            </a:r>
            <a:r>
              <a:rPr kumimoji="1" lang="zh-CN" altLang="en-US" dirty="0">
                <a:latin typeface="微软雅黑" panose="020B0503020204020204" charset="-122"/>
                <a:ea typeface="微软雅黑" panose="020B0503020204020204" charset="-122"/>
                <a:cs typeface="微软雅黑" panose="020B0503020204020204" charset="-122"/>
                <a:sym typeface="+mn-ea"/>
              </a:rPr>
              <a:t>的建议修改值</a:t>
            </a:r>
            <a:endParaRPr kumimoji="1" dirty="0">
              <a:latin typeface="微软雅黑" panose="020B0503020204020204" charset="-122"/>
              <a:ea typeface="微软雅黑" panose="020B0503020204020204" charset="-122"/>
              <a:cs typeface="微软雅黑" panose="020B0503020204020204" charset="-122"/>
              <a:sym typeface="+mn-ea"/>
            </a:endParaRPr>
          </a:p>
          <a:p>
            <a:pPr fontAlgn="auto">
              <a:lnSpc>
                <a:spcPct val="120000"/>
              </a:lnSpc>
            </a:pPr>
            <a:r>
              <a:rPr kumimoji="1" lang="en-US" altLang="zh-CN" b="1" dirty="0">
                <a:solidFill>
                  <a:srgbClr val="4CA535"/>
                </a:solidFill>
                <a:latin typeface="微软雅黑" panose="020B0503020204020204" charset="-122"/>
                <a:ea typeface="微软雅黑" panose="020B0503020204020204" charset="-122"/>
                <a:cs typeface="微软雅黑" panose="020B0503020204020204" charset="-122"/>
                <a:sym typeface="+mn-ea"/>
              </a:rPr>
              <a:t>换算: </a:t>
            </a:r>
            <a:r>
              <a:rPr kumimoji="1" lang="zh-CN" dirty="0">
                <a:latin typeface="微软雅黑" panose="020B0503020204020204" charset="-122"/>
                <a:ea typeface="微软雅黑" panose="020B0503020204020204" charset="-122"/>
                <a:cs typeface="微软雅黑" panose="020B0503020204020204" charset="-122"/>
                <a:sym typeface="+mn-ea"/>
              </a:rPr>
              <a:t>1tick=100ppm=2^16*100 freq </a:t>
            </a:r>
            <a:endParaRPr kumimoji="1" lang="zh-CN" dirty="0">
              <a:latin typeface="微软雅黑" panose="020B0503020204020204" charset="-122"/>
              <a:ea typeface="微软雅黑" panose="020B0503020204020204" charset="-122"/>
              <a:cs typeface="微软雅黑" panose="020B0503020204020204" charset="-122"/>
              <a:sym typeface="+mn-ea"/>
            </a:endParaRPr>
          </a:p>
        </p:txBody>
      </p:sp>
      <p:sp>
        <p:nvSpPr>
          <p:cNvPr id="3" name="文本框 2"/>
          <p:cNvSpPr txBox="1"/>
          <p:nvPr/>
        </p:nvSpPr>
        <p:spPr>
          <a:xfrm>
            <a:off x="480695" y="826770"/>
            <a:ext cx="5679440" cy="398780"/>
          </a:xfrm>
          <a:prstGeom prst="rect">
            <a:avLst/>
          </a:prstGeom>
          <a:noFill/>
        </p:spPr>
        <p:txBody>
          <a:bodyPr wrap="square" rtlCol="0">
            <a:spAutoFit/>
          </a:bodyPr>
          <a:p>
            <a:r>
              <a:rPr kumimoji="1" lang="en-US" altLang="zh-CN" sz="2000" b="1" dirty="0">
                <a:solidFill>
                  <a:srgbClr val="4CA535"/>
                </a:solidFill>
                <a:latin typeface="微软雅黑" panose="020B0503020204020204" charset="-122"/>
                <a:ea typeface="微软雅黑" panose="020B0503020204020204" charset="-122"/>
                <a:cs typeface="微软雅黑" panose="020B0503020204020204" charset="-122"/>
              </a:rPr>
              <a:t> adjtimex -c</a:t>
            </a:r>
            <a:r>
              <a:rPr kumimoji="1" lang="zh-CN" altLang="en-US" sz="2000" b="1" dirty="0">
                <a:solidFill>
                  <a:srgbClr val="4CA535"/>
                </a:solidFill>
                <a:latin typeface="微软雅黑" panose="020B0503020204020204" charset="-122"/>
                <a:ea typeface="微软雅黑" panose="020B0503020204020204" charset="-122"/>
                <a:cs typeface="微软雅黑" panose="020B0503020204020204" charset="-122"/>
              </a:rPr>
              <a:t>：</a:t>
            </a:r>
            <a:r>
              <a:rPr kumimoji="1" lang="zh-CN" sz="2000" dirty="0">
                <a:solidFill>
                  <a:schemeClr val="tx1"/>
                </a:solidFill>
                <a:latin typeface="微软雅黑" panose="020B0503020204020204" charset="-122"/>
                <a:ea typeface="微软雅黑" panose="020B0503020204020204" charset="-122"/>
                <a:cs typeface="微软雅黑" panose="020B0503020204020204" charset="-122"/>
              </a:rPr>
              <a:t>对比系统</a:t>
            </a:r>
            <a:r>
              <a:rPr kumimoji="1" sz="2000" dirty="0">
                <a:solidFill>
                  <a:schemeClr val="tx1"/>
                </a:solidFill>
                <a:latin typeface="微软雅黑" panose="020B0503020204020204" charset="-122"/>
                <a:ea typeface="微软雅黑" panose="020B0503020204020204" charset="-122"/>
                <a:cs typeface="微软雅黑" panose="020B0503020204020204" charset="-122"/>
              </a:rPr>
              <a:t>时钟和</a:t>
            </a:r>
            <a:r>
              <a:rPr kumimoji="1" lang="en-US" sz="2000" dirty="0">
                <a:solidFill>
                  <a:schemeClr val="tx1"/>
                </a:solidFill>
                <a:latin typeface="微软雅黑" panose="020B0503020204020204" charset="-122"/>
                <a:ea typeface="微软雅黑" panose="020B0503020204020204" charset="-122"/>
                <a:cs typeface="微软雅黑" panose="020B0503020204020204" charset="-122"/>
              </a:rPr>
              <a:t>CMOS</a:t>
            </a:r>
            <a:r>
              <a:rPr kumimoji="1" sz="2000" dirty="0">
                <a:solidFill>
                  <a:schemeClr val="tx1"/>
                </a:solidFill>
                <a:latin typeface="微软雅黑" panose="020B0503020204020204" charset="-122"/>
                <a:ea typeface="微软雅黑" panose="020B0503020204020204" charset="-122"/>
                <a:cs typeface="微软雅黑" panose="020B0503020204020204" charset="-122"/>
              </a:rPr>
              <a:t>时钟</a:t>
            </a:r>
            <a:endParaRPr kumimoji="1" sz="2000" dirty="0">
              <a:solidFill>
                <a:schemeClr val="tx1"/>
              </a:solidFill>
              <a:latin typeface="微软雅黑" panose="020B0503020204020204" charset="-122"/>
              <a:ea typeface="微软雅黑" panose="020B0503020204020204" charset="-122"/>
              <a:cs typeface="微软雅黑" panose="020B0503020204020204" charset="-122"/>
            </a:endParaRPr>
          </a:p>
        </p:txBody>
      </p:sp>
      <p:pic>
        <p:nvPicPr>
          <p:cNvPr id="5" name="图片 4"/>
          <p:cNvPicPr>
            <a:picLocks noChangeAspect="1"/>
          </p:cNvPicPr>
          <p:nvPr/>
        </p:nvPicPr>
        <p:blipFill>
          <a:blip r:embed="rId1"/>
          <a:stretch>
            <a:fillRect/>
          </a:stretch>
        </p:blipFill>
        <p:spPr>
          <a:xfrm>
            <a:off x="1466215" y="1225550"/>
            <a:ext cx="8716645" cy="275399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59:morph option="byObject"/>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076325" y="0"/>
            <a:ext cx="6464300" cy="553085"/>
          </a:xfrm>
          <a:prstGeom prst="rect">
            <a:avLst/>
          </a:prstGeom>
          <a:noFill/>
        </p:spPr>
        <p:txBody>
          <a:bodyPr wrap="square" rtlCol="0">
            <a:spAutoFit/>
          </a:bodyPr>
          <a:lstStyle/>
          <a:p>
            <a:r>
              <a:rPr lang="en-US" altLang="zh-CN" sz="3000" b="1" kern="0" noProof="0" dirty="0">
                <a:ln>
                  <a:noFill/>
                </a:ln>
                <a:solidFill>
                  <a:srgbClr val="4CA535"/>
                </a:solidFill>
                <a:effectLst/>
                <a:uLnTx/>
                <a:uFillTx/>
                <a:latin typeface="Arial" panose="020B0604020202020204"/>
                <a:ea typeface="微软雅黑" panose="020B0503020204020204" charset="-122"/>
                <a:sym typeface="+mn-ea"/>
              </a:rPr>
              <a:t>adjtimex</a:t>
            </a:r>
            <a:endParaRPr kumimoji="1" lang="en-US" altLang="zh-CN" sz="3000" b="1" kern="0" noProof="0" dirty="0">
              <a:ln>
                <a:noFill/>
              </a:ln>
              <a:solidFill>
                <a:srgbClr val="4CA535"/>
              </a:solidFill>
              <a:effectLst/>
              <a:uLnTx/>
              <a:uFillTx/>
              <a:latin typeface="Arial" panose="020B0604020202020204"/>
              <a:ea typeface="微软雅黑" panose="020B0503020204020204" charset="-122"/>
              <a:cs typeface="微软雅黑" panose="020B0503020204020204" charset="-122"/>
              <a:sym typeface="+mn-ea"/>
            </a:endParaRPr>
          </a:p>
        </p:txBody>
      </p:sp>
      <p:sp>
        <p:nvSpPr>
          <p:cNvPr id="12" name="文本框 11"/>
          <p:cNvSpPr txBox="1"/>
          <p:nvPr/>
        </p:nvSpPr>
        <p:spPr>
          <a:xfrm>
            <a:off x="1355090" y="4055110"/>
            <a:ext cx="8831580" cy="2084070"/>
          </a:xfrm>
          <a:prstGeom prst="rect">
            <a:avLst/>
          </a:prstGeom>
          <a:noFill/>
        </p:spPr>
        <p:txBody>
          <a:bodyPr wrap="square" rtlCol="0">
            <a:spAutoFit/>
          </a:bodyPr>
          <a:p>
            <a:pPr fontAlgn="auto">
              <a:lnSpc>
                <a:spcPct val="120000"/>
              </a:lnSpc>
            </a:pPr>
            <a:r>
              <a:rPr kumimoji="1" lang="zh-CN" dirty="0">
                <a:latin typeface="微软雅黑" panose="020B0503020204020204" charset="-122"/>
                <a:ea typeface="微软雅黑" panose="020B0503020204020204" charset="-122"/>
                <a:cs typeface="微软雅黑" panose="020B0503020204020204" charset="-122"/>
                <a:sym typeface="+mn-ea"/>
              </a:rPr>
              <a:t>由上图可得，每</a:t>
            </a:r>
            <a:r>
              <a:rPr kumimoji="1" lang="en-US" altLang="zh-CN" dirty="0">
                <a:latin typeface="微软雅黑" panose="020B0503020204020204" charset="-122"/>
                <a:ea typeface="微软雅黑" panose="020B0503020204020204" charset="-122"/>
                <a:cs typeface="微软雅黑" panose="020B0503020204020204" charset="-122"/>
                <a:sym typeface="+mn-ea"/>
              </a:rPr>
              <a:t>10s(</a:t>
            </a:r>
            <a:r>
              <a:rPr kumimoji="1" lang="zh-CN" altLang="en-US" dirty="0">
                <a:latin typeface="微软雅黑" panose="020B0503020204020204" charset="-122"/>
                <a:ea typeface="微软雅黑" panose="020B0503020204020204" charset="-122"/>
                <a:cs typeface="微软雅黑" panose="020B0503020204020204" charset="-122"/>
                <a:sym typeface="+mn-ea"/>
              </a:rPr>
              <a:t>一个</a:t>
            </a:r>
            <a:r>
              <a:rPr kumimoji="1" lang="en-US" altLang="zh-CN" dirty="0">
                <a:latin typeface="微软雅黑" panose="020B0503020204020204" charset="-122"/>
                <a:ea typeface="微软雅黑" panose="020B0503020204020204" charset="-122"/>
                <a:cs typeface="微软雅黑" panose="020B0503020204020204" charset="-122"/>
                <a:sym typeface="+mn-ea"/>
              </a:rPr>
              <a:t>tick</a:t>
            </a:r>
            <a:r>
              <a:rPr kumimoji="1" lang="zh-CN" altLang="en-US" dirty="0">
                <a:latin typeface="微软雅黑" panose="020B0503020204020204" charset="-122"/>
                <a:ea typeface="微软雅黑" panose="020B0503020204020204" charset="-122"/>
                <a:cs typeface="微软雅黑" panose="020B0503020204020204" charset="-122"/>
                <a:sym typeface="+mn-ea"/>
              </a:rPr>
              <a:t>长度</a:t>
            </a:r>
            <a:r>
              <a:rPr kumimoji="1" lang="en-US" altLang="zh-CN" dirty="0">
                <a:latin typeface="微软雅黑" panose="020B0503020204020204" charset="-122"/>
                <a:ea typeface="微软雅黑" panose="020B0503020204020204" charset="-122"/>
                <a:cs typeface="微软雅黑" panose="020B0503020204020204" charset="-122"/>
                <a:sym typeface="+mn-ea"/>
              </a:rPr>
              <a:t>)</a:t>
            </a:r>
            <a:r>
              <a:rPr kumimoji="1" lang="zh-CN" altLang="en-US" dirty="0">
                <a:latin typeface="微软雅黑" panose="020B0503020204020204" charset="-122"/>
                <a:ea typeface="微软雅黑" panose="020B0503020204020204" charset="-122"/>
                <a:cs typeface="微软雅黑" panose="020B0503020204020204" charset="-122"/>
                <a:sym typeface="+mn-ea"/>
              </a:rPr>
              <a:t>，系统时钟比</a:t>
            </a:r>
            <a:r>
              <a:rPr kumimoji="1" lang="en-US" altLang="zh-CN" dirty="0">
                <a:latin typeface="微软雅黑" panose="020B0503020204020204" charset="-122"/>
                <a:ea typeface="微软雅黑" panose="020B0503020204020204" charset="-122"/>
                <a:cs typeface="微软雅黑" panose="020B0503020204020204" charset="-122"/>
                <a:sym typeface="+mn-ea"/>
              </a:rPr>
              <a:t>RTC</a:t>
            </a:r>
            <a:r>
              <a:rPr kumimoji="1" lang="zh-CN" altLang="en-US" dirty="0">
                <a:latin typeface="微软雅黑" panose="020B0503020204020204" charset="-122"/>
                <a:ea typeface="微软雅黑" panose="020B0503020204020204" charset="-122"/>
                <a:cs typeface="微软雅黑" panose="020B0503020204020204" charset="-122"/>
                <a:sym typeface="+mn-ea"/>
              </a:rPr>
              <a:t>快</a:t>
            </a:r>
            <a:r>
              <a:rPr kumimoji="1" lang="en-US" altLang="zh-CN" dirty="0">
                <a:latin typeface="微软雅黑" panose="020B0503020204020204" charset="-122"/>
                <a:ea typeface="微软雅黑" panose="020B0503020204020204" charset="-122"/>
                <a:cs typeface="微软雅黑" panose="020B0503020204020204" charset="-122"/>
                <a:sym typeface="+mn-ea"/>
              </a:rPr>
              <a:t>120ppm(</a:t>
            </a:r>
            <a:r>
              <a:rPr kumimoji="1" lang="zh-CN" altLang="en-US" dirty="0">
                <a:latin typeface="微软雅黑" panose="020B0503020204020204" charset="-122"/>
                <a:ea typeface="微软雅黑" panose="020B0503020204020204" charset="-122"/>
                <a:cs typeface="微软雅黑" panose="020B0503020204020204" charset="-122"/>
                <a:sym typeface="+mn-ea"/>
              </a:rPr>
              <a:t>即</a:t>
            </a:r>
            <a:r>
              <a:rPr kumimoji="1" lang="en-US" altLang="zh-CN" dirty="0">
                <a:latin typeface="微软雅黑" panose="020B0503020204020204" charset="-122"/>
                <a:ea typeface="微软雅黑" panose="020B0503020204020204" charset="-122"/>
                <a:cs typeface="微软雅黑" panose="020B0503020204020204" charset="-122"/>
                <a:sym typeface="+mn-ea"/>
              </a:rPr>
              <a:t>1.2ms)</a:t>
            </a:r>
            <a:r>
              <a:rPr kumimoji="1" lang="zh-CN" altLang="en-US" dirty="0">
                <a:latin typeface="微软雅黑" panose="020B0503020204020204" charset="-122"/>
                <a:ea typeface="微软雅黑" panose="020B0503020204020204" charset="-122"/>
                <a:cs typeface="微软雅黑" panose="020B0503020204020204" charset="-122"/>
                <a:sym typeface="+mn-ea"/>
              </a:rPr>
              <a:t>左右，由于系统时间是快了，因此我们根据</a:t>
            </a:r>
            <a:r>
              <a:rPr kumimoji="1" lang="en-US" altLang="zh-CN" dirty="0">
                <a:latin typeface="微软雅黑" panose="020B0503020204020204" charset="-122"/>
                <a:ea typeface="微软雅黑" panose="020B0503020204020204" charset="-122"/>
                <a:cs typeface="微软雅黑" panose="020B0503020204020204" charset="-122"/>
                <a:sym typeface="+mn-ea"/>
              </a:rPr>
              <a:t>suggested tick </a:t>
            </a:r>
            <a:r>
              <a:rPr kumimoji="1" lang="zh-CN" altLang="en-US" dirty="0">
                <a:latin typeface="微软雅黑" panose="020B0503020204020204" charset="-122"/>
                <a:ea typeface="微软雅黑" panose="020B0503020204020204" charset="-122"/>
                <a:cs typeface="微软雅黑" panose="020B0503020204020204" charset="-122"/>
                <a:sym typeface="+mn-ea"/>
              </a:rPr>
              <a:t>可以用命令：adjtimex –t </a:t>
            </a:r>
            <a:r>
              <a:rPr kumimoji="1" lang="en-US" altLang="zh-CN" dirty="0">
                <a:latin typeface="微软雅黑" panose="020B0503020204020204" charset="-122"/>
                <a:ea typeface="微软雅黑" panose="020B0503020204020204" charset="-122"/>
                <a:cs typeface="微软雅黑" panose="020B0503020204020204" charset="-122"/>
                <a:sym typeface="+mn-ea"/>
              </a:rPr>
              <a:t>9999</a:t>
            </a:r>
            <a:r>
              <a:rPr kumimoji="1" lang="zh-CN" altLang="en-US" dirty="0">
                <a:latin typeface="微软雅黑" panose="020B0503020204020204" charset="-122"/>
                <a:ea typeface="微软雅黑" panose="020B0503020204020204" charset="-122"/>
                <a:cs typeface="微软雅黑" panose="020B0503020204020204" charset="-122"/>
                <a:sym typeface="+mn-ea"/>
              </a:rPr>
              <a:t>进行调整，将系统10000</a:t>
            </a:r>
            <a:r>
              <a:rPr kumimoji="1" lang="en-US" altLang="zh-CN" dirty="0">
                <a:latin typeface="微软雅黑" panose="020B0503020204020204" charset="-122"/>
                <a:ea typeface="微软雅黑" panose="020B0503020204020204" charset="-122"/>
                <a:cs typeface="微软雅黑" panose="020B0503020204020204" charset="-122"/>
                <a:sym typeface="+mn-ea"/>
              </a:rPr>
              <a:t>ms</a:t>
            </a:r>
            <a:r>
              <a:rPr kumimoji="1" lang="zh-CN" altLang="en-US" dirty="0">
                <a:latin typeface="微软雅黑" panose="020B0503020204020204" charset="-122"/>
                <a:ea typeface="微软雅黑" panose="020B0503020204020204" charset="-122"/>
                <a:cs typeface="微软雅黑" panose="020B0503020204020204" charset="-122"/>
                <a:sym typeface="+mn-ea"/>
              </a:rPr>
              <a:t>的长度定义成实际时间的</a:t>
            </a:r>
            <a:r>
              <a:rPr kumimoji="1" lang="en-US" altLang="zh-CN" dirty="0">
                <a:latin typeface="微软雅黑" panose="020B0503020204020204" charset="-122"/>
                <a:ea typeface="微软雅黑" panose="020B0503020204020204" charset="-122"/>
                <a:cs typeface="微软雅黑" panose="020B0503020204020204" charset="-122"/>
                <a:sym typeface="+mn-ea"/>
              </a:rPr>
              <a:t>9999ms</a:t>
            </a:r>
            <a:r>
              <a:rPr kumimoji="1" lang="zh-CN" altLang="en-US" dirty="0">
                <a:latin typeface="微软雅黑" panose="020B0503020204020204" charset="-122"/>
                <a:ea typeface="微软雅黑" panose="020B0503020204020204" charset="-122"/>
                <a:cs typeface="微软雅黑" panose="020B0503020204020204" charset="-122"/>
                <a:sym typeface="+mn-ea"/>
              </a:rPr>
              <a:t>，也就是说让系统时间走的慢点，也可以说每系统时间走10</a:t>
            </a:r>
            <a:r>
              <a:rPr kumimoji="1" lang="en-US" altLang="zh-CN" dirty="0">
                <a:latin typeface="微软雅黑" panose="020B0503020204020204" charset="-122"/>
                <a:ea typeface="微软雅黑" panose="020B0503020204020204" charset="-122"/>
                <a:cs typeface="微软雅黑" panose="020B0503020204020204" charset="-122"/>
                <a:sym typeface="+mn-ea"/>
              </a:rPr>
              <a:t>000ms</a:t>
            </a:r>
            <a:r>
              <a:rPr kumimoji="1" lang="zh-CN" altLang="en-US" dirty="0">
                <a:latin typeface="微软雅黑" panose="020B0503020204020204" charset="-122"/>
                <a:ea typeface="微软雅黑" panose="020B0503020204020204" charset="-122"/>
                <a:cs typeface="微软雅黑" panose="020B0503020204020204" charset="-122"/>
                <a:sym typeface="+mn-ea"/>
              </a:rPr>
              <a:t>就慢</a:t>
            </a:r>
            <a:r>
              <a:rPr kumimoji="1" lang="en-US" altLang="zh-CN" dirty="0">
                <a:latin typeface="微软雅黑" panose="020B0503020204020204" charset="-122"/>
                <a:ea typeface="微软雅黑" panose="020B0503020204020204" charset="-122"/>
                <a:cs typeface="微软雅黑" panose="020B0503020204020204" charset="-122"/>
                <a:sym typeface="+mn-ea"/>
              </a:rPr>
              <a:t>1ms</a:t>
            </a:r>
            <a:r>
              <a:rPr kumimoji="1" lang="zh-CN" altLang="en-US" dirty="0">
                <a:latin typeface="微软雅黑" panose="020B0503020204020204" charset="-122"/>
                <a:ea typeface="微软雅黑" panose="020B0503020204020204" charset="-122"/>
                <a:cs typeface="微软雅黑" panose="020B0503020204020204" charset="-122"/>
                <a:sym typeface="+mn-ea"/>
              </a:rPr>
              <a:t>，从而系统时间跟上了RTC时间，达到了时间校正的目的。如果要进行更精确的时间校准（</a:t>
            </a:r>
            <a:r>
              <a:rPr kumimoji="1" lang="en-US" altLang="zh-CN" dirty="0">
                <a:latin typeface="微软雅黑" panose="020B0503020204020204" charset="-122"/>
                <a:ea typeface="微软雅黑" panose="020B0503020204020204" charset="-122"/>
                <a:cs typeface="微软雅黑" panose="020B0503020204020204" charset="-122"/>
                <a:sym typeface="+mn-ea"/>
              </a:rPr>
              <a:t>us</a:t>
            </a:r>
            <a:r>
              <a:rPr kumimoji="1" lang="zh-CN" altLang="en-US" dirty="0">
                <a:latin typeface="微软雅黑" panose="020B0503020204020204" charset="-122"/>
                <a:ea typeface="微软雅黑" panose="020B0503020204020204" charset="-122"/>
                <a:cs typeface="微软雅黑" panose="020B0503020204020204" charset="-122"/>
                <a:sym typeface="+mn-ea"/>
              </a:rPr>
              <a:t>级），可以使用</a:t>
            </a:r>
            <a:r>
              <a:rPr kumimoji="1" lang="en-US" altLang="zh-CN" dirty="0">
                <a:latin typeface="微软雅黑" panose="020B0503020204020204" charset="-122"/>
                <a:ea typeface="微软雅黑" panose="020B0503020204020204" charset="-122"/>
                <a:cs typeface="微软雅黑" panose="020B0503020204020204" charset="-122"/>
                <a:sym typeface="+mn-ea"/>
              </a:rPr>
              <a:t>adjtimex -f  suggested-freq</a:t>
            </a:r>
            <a:r>
              <a:rPr kumimoji="1" lang="zh-CN" altLang="en-US" dirty="0">
                <a:latin typeface="微软雅黑" panose="020B0503020204020204" charset="-122"/>
                <a:ea typeface="微软雅黑" panose="020B0503020204020204" charset="-122"/>
                <a:cs typeface="微软雅黑" panose="020B0503020204020204" charset="-122"/>
                <a:sym typeface="+mn-ea"/>
              </a:rPr>
              <a:t>。</a:t>
            </a:r>
            <a:endParaRPr kumimoji="1" lang="zh-CN" altLang="en-US" dirty="0">
              <a:latin typeface="微软雅黑" panose="020B0503020204020204" charset="-122"/>
              <a:ea typeface="微软雅黑" panose="020B0503020204020204" charset="-122"/>
              <a:cs typeface="微软雅黑" panose="020B0503020204020204" charset="-122"/>
              <a:sym typeface="+mn-ea"/>
            </a:endParaRPr>
          </a:p>
        </p:txBody>
      </p:sp>
      <p:sp>
        <p:nvSpPr>
          <p:cNvPr id="3" name="文本框 2"/>
          <p:cNvSpPr txBox="1"/>
          <p:nvPr/>
        </p:nvSpPr>
        <p:spPr>
          <a:xfrm>
            <a:off x="480695" y="826770"/>
            <a:ext cx="6453505" cy="398780"/>
          </a:xfrm>
          <a:prstGeom prst="rect">
            <a:avLst/>
          </a:prstGeom>
          <a:noFill/>
        </p:spPr>
        <p:txBody>
          <a:bodyPr wrap="square" rtlCol="0">
            <a:spAutoFit/>
          </a:bodyPr>
          <a:p>
            <a:r>
              <a:rPr kumimoji="1" lang="en-US" altLang="zh-CN" sz="2000" b="1" dirty="0">
                <a:solidFill>
                  <a:srgbClr val="4CA535"/>
                </a:solidFill>
                <a:latin typeface="微软雅黑" panose="020B0503020204020204" charset="-122"/>
                <a:ea typeface="微软雅黑" panose="020B0503020204020204" charset="-122"/>
                <a:cs typeface="微软雅黑" panose="020B0503020204020204" charset="-122"/>
              </a:rPr>
              <a:t> adjtimex -t </a:t>
            </a:r>
            <a:r>
              <a:rPr kumimoji="1" lang="zh-CN" altLang="en-US" sz="2000" b="1" dirty="0">
                <a:solidFill>
                  <a:srgbClr val="4CA535"/>
                </a:solidFill>
                <a:latin typeface="微软雅黑" panose="020B0503020204020204" charset="-122"/>
                <a:ea typeface="微软雅黑" panose="020B0503020204020204" charset="-122"/>
                <a:cs typeface="微软雅黑" panose="020B0503020204020204" charset="-122"/>
              </a:rPr>
              <a:t>：</a:t>
            </a:r>
            <a:r>
              <a:rPr kumimoji="1" lang="zh-CN" altLang="en-US" sz="2000" dirty="0">
                <a:solidFill>
                  <a:schemeClr val="tx1"/>
                </a:solidFill>
                <a:latin typeface="微软雅黑" panose="020B0503020204020204" charset="-122"/>
                <a:ea typeface="微软雅黑" panose="020B0503020204020204" charset="-122"/>
                <a:cs typeface="微软雅黑" panose="020B0503020204020204" charset="-122"/>
              </a:rPr>
              <a:t>修改内核时钟计数间隔</a:t>
            </a:r>
            <a:endParaRPr kumimoji="1" lang="zh-CN" altLang="en-US" sz="2000" dirty="0">
              <a:solidFill>
                <a:schemeClr val="tx1"/>
              </a:solidFill>
              <a:latin typeface="微软雅黑" panose="020B0503020204020204" charset="-122"/>
              <a:ea typeface="微软雅黑" panose="020B0503020204020204" charset="-122"/>
              <a:cs typeface="微软雅黑" panose="020B0503020204020204" charset="-122"/>
            </a:endParaRPr>
          </a:p>
        </p:txBody>
      </p:sp>
      <p:pic>
        <p:nvPicPr>
          <p:cNvPr id="2" name="图片 1"/>
          <p:cNvPicPr>
            <a:picLocks noChangeAspect="1"/>
          </p:cNvPicPr>
          <p:nvPr/>
        </p:nvPicPr>
        <p:blipFill>
          <a:blip r:embed="rId1"/>
          <a:srcRect l="458" b="1728"/>
          <a:stretch>
            <a:fillRect/>
          </a:stretch>
        </p:blipFill>
        <p:spPr>
          <a:xfrm>
            <a:off x="1557020" y="1225550"/>
            <a:ext cx="8427720" cy="274510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59:morph option="byObject"/>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11857" y="2768677"/>
            <a:ext cx="5765979" cy="5384800"/>
          </a:xfrm>
          <a:prstGeom prst="rect">
            <a:avLst/>
          </a:prstGeom>
          <a:noFill/>
        </p:spPr>
        <p:txBody>
          <a:bodyPr wrap="square" rtlCol="0">
            <a:spAutoFit/>
          </a:bodyPr>
          <a:lstStyle/>
          <a:p>
            <a:r>
              <a:rPr kumimoji="1" lang="en-US" altLang="zh-CN" sz="34400" b="1" dirty="0">
                <a:ln w="50800" cap="rnd">
                  <a:solidFill>
                    <a:srgbClr val="4CA535"/>
                  </a:solidFill>
                </a:ln>
                <a:noFill/>
                <a:latin typeface="微软雅黑" panose="020B0503020204020204" charset="-122"/>
                <a:ea typeface="微软雅黑" panose="020B0503020204020204" charset="-122"/>
                <a:cs typeface="阿里巴巴普惠体 Heavy" panose="00020600040101010101" pitchFamily="18" charset="-122"/>
              </a:rPr>
              <a:t>04</a:t>
            </a:r>
            <a:endParaRPr kumimoji="1" lang="en-US" altLang="zh-CN" sz="34400" b="1" dirty="0">
              <a:ln w="50800" cap="rnd">
                <a:solidFill>
                  <a:srgbClr val="4CA535"/>
                </a:solidFill>
              </a:ln>
              <a:noFill/>
              <a:latin typeface="微软雅黑" panose="020B0503020204020204" charset="-122"/>
              <a:ea typeface="微软雅黑" panose="020B0503020204020204" charset="-122"/>
              <a:cs typeface="阿里巴巴普惠体 Heavy" panose="00020600040101010101" pitchFamily="18" charset="-122"/>
            </a:endParaRPr>
          </a:p>
        </p:txBody>
      </p:sp>
      <p:sp>
        <p:nvSpPr>
          <p:cNvPr id="4" name="文本框 3"/>
          <p:cNvSpPr txBox="1"/>
          <p:nvPr/>
        </p:nvSpPr>
        <p:spPr>
          <a:xfrm>
            <a:off x="5354123" y="2476460"/>
            <a:ext cx="5954043" cy="768350"/>
          </a:xfrm>
          <a:prstGeom prst="rect">
            <a:avLst/>
          </a:prstGeom>
          <a:noFill/>
        </p:spPr>
        <p:txBody>
          <a:bodyPr wrap="square" rtlCol="0">
            <a:spAutoFit/>
          </a:bodyPr>
          <a:lstStyle/>
          <a:p>
            <a:r>
              <a:rPr lang="zh-CN" altLang="en-US" sz="4400" b="1" kern="0" noProof="0" dirty="0">
                <a:ln>
                  <a:noFill/>
                </a:ln>
                <a:solidFill>
                  <a:srgbClr val="4CA535"/>
                </a:solidFill>
                <a:effectLst/>
                <a:uLnTx/>
                <a:uFillTx/>
                <a:latin typeface="Arial" panose="020B0604020202020204"/>
                <a:ea typeface="微软雅黑" panose="020B0503020204020204" charset="-122"/>
                <a:sym typeface="+mn-ea"/>
              </a:rPr>
              <a:t>与时间相关</a:t>
            </a:r>
            <a:r>
              <a:rPr lang="zh-CN" altLang="en-US" sz="4400" b="1" kern="0" dirty="0">
                <a:solidFill>
                  <a:srgbClr val="4CA535"/>
                </a:solidFill>
                <a:latin typeface="Arial" panose="020B0604020202020204"/>
                <a:ea typeface="微软雅黑" panose="020B0503020204020204" charset="-122"/>
                <a:sym typeface="+mn-ea"/>
              </a:rPr>
              <a:t>函数</a:t>
            </a:r>
            <a:endParaRPr kumimoji="1" lang="en-US" altLang="zh-CN" sz="4400" b="1" dirty="0">
              <a:solidFill>
                <a:srgbClr val="4CA535"/>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076325" y="19050"/>
            <a:ext cx="7940040" cy="553085"/>
          </a:xfrm>
          <a:prstGeom prst="rect">
            <a:avLst/>
          </a:prstGeom>
          <a:noFill/>
        </p:spPr>
        <p:txBody>
          <a:bodyPr wrap="square" rtlCol="0">
            <a:spAutoFit/>
          </a:bodyPr>
          <a:lstStyle/>
          <a:p>
            <a:r>
              <a:rPr kumimoji="1" lang="en-US" altLang="zh-CN" sz="3000" b="1" dirty="0">
                <a:solidFill>
                  <a:schemeClr val="bg1"/>
                </a:solidFill>
                <a:latin typeface="微软雅黑" panose="020B0503020204020204" charset="-122"/>
                <a:ea typeface="微软雅黑" panose="020B0503020204020204" charset="-122"/>
                <a:cs typeface="微软雅黑" panose="020B0503020204020204" charset="-122"/>
              </a:rPr>
              <a:t>time()</a:t>
            </a:r>
            <a:r>
              <a:rPr kumimoji="1" lang="zh-CN" altLang="en-US" sz="3000" b="1" dirty="0">
                <a:solidFill>
                  <a:schemeClr val="bg1"/>
                </a:solidFill>
                <a:latin typeface="微软雅黑" panose="020B0503020204020204" charset="-122"/>
                <a:ea typeface="微软雅黑" panose="020B0503020204020204" charset="-122"/>
                <a:cs typeface="微软雅黑" panose="020B0503020204020204" charset="-122"/>
              </a:rPr>
              <a:t>、</a:t>
            </a:r>
            <a:r>
              <a:rPr kumimoji="1" lang="en-US" altLang="zh-CN" sz="3000" b="1" dirty="0">
                <a:solidFill>
                  <a:schemeClr val="bg1"/>
                </a:solidFill>
                <a:latin typeface="微软雅黑" panose="020B0503020204020204" charset="-122"/>
                <a:ea typeface="微软雅黑" panose="020B0503020204020204" charset="-122"/>
                <a:cs typeface="微软雅黑" panose="020B0503020204020204" charset="-122"/>
              </a:rPr>
              <a:t>gettimeofday()</a:t>
            </a:r>
            <a:r>
              <a:rPr kumimoji="1" lang="zh-CN" altLang="en-US" sz="3000" b="1" dirty="0">
                <a:solidFill>
                  <a:schemeClr val="bg1"/>
                </a:solidFill>
                <a:latin typeface="微软雅黑" panose="020B0503020204020204" charset="-122"/>
                <a:ea typeface="微软雅黑" panose="020B0503020204020204" charset="-122"/>
                <a:cs typeface="微软雅黑" panose="020B0503020204020204" charset="-122"/>
              </a:rPr>
              <a:t>、</a:t>
            </a:r>
            <a:r>
              <a:rPr kumimoji="1" lang="en-US" altLang="zh-CN" sz="3000" b="1" dirty="0">
                <a:solidFill>
                  <a:schemeClr val="bg1"/>
                </a:solidFill>
                <a:latin typeface="微软雅黑" panose="020B0503020204020204" charset="-122"/>
                <a:ea typeface="微软雅黑" panose="020B0503020204020204" charset="-122"/>
                <a:cs typeface="微软雅黑" panose="020B0503020204020204" charset="-122"/>
                <a:sym typeface="+mn-ea"/>
              </a:rPr>
              <a:t>clock_ti</a:t>
            </a:r>
            <a:r>
              <a:rPr kumimoji="1" lang="en-US" altLang="zh-CN" sz="3000" b="1" dirty="0">
                <a:solidFill>
                  <a:schemeClr val="bg1"/>
                </a:solidFill>
                <a:latin typeface="微软雅黑" panose="020B0503020204020204" charset="-122"/>
                <a:ea typeface="微软雅黑" panose="020B0503020204020204" charset="-122"/>
                <a:cs typeface="微软雅黑" panose="020B0503020204020204" charset="-122"/>
                <a:sym typeface="+mn-ea"/>
              </a:rPr>
              <a:t>me()</a:t>
            </a:r>
            <a:endParaRPr kumimoji="1" lang="en-US" altLang="zh-CN" sz="3000" b="1" dirty="0">
              <a:solidFill>
                <a:schemeClr val="bg1"/>
              </a:solidFill>
              <a:latin typeface="微软雅黑" panose="020B0503020204020204" charset="-122"/>
              <a:ea typeface="微软雅黑" panose="020B0503020204020204" charset="-122"/>
              <a:cs typeface="微软雅黑" panose="020B0503020204020204" charset="-122"/>
              <a:sym typeface="+mn-ea"/>
            </a:endParaRPr>
          </a:p>
        </p:txBody>
      </p:sp>
      <p:sp>
        <p:nvSpPr>
          <p:cNvPr id="2" name="文本框 1"/>
          <p:cNvSpPr txBox="1"/>
          <p:nvPr/>
        </p:nvSpPr>
        <p:spPr>
          <a:xfrm>
            <a:off x="387985" y="1591945"/>
            <a:ext cx="3629660" cy="368300"/>
          </a:xfrm>
          <a:prstGeom prst="rect">
            <a:avLst/>
          </a:prstGeom>
          <a:noFill/>
        </p:spPr>
        <p:txBody>
          <a:bodyPr wrap="square" rtlCol="0">
            <a:spAutoFit/>
          </a:bodyPr>
          <a:lstStyle/>
          <a:p>
            <a:r>
              <a:rPr lang="en-US" altLang="zh-CN" b="1" dirty="0" err="1">
                <a:latin typeface="宋体" panose="02010600030101010101" pitchFamily="2" charset="-122"/>
                <a:ea typeface="宋体" panose="02010600030101010101" pitchFamily="2" charset="-122"/>
              </a:rPr>
              <a:t>time_t</a:t>
            </a:r>
            <a:r>
              <a:rPr lang="en-US" altLang="zh-CN" b="1" dirty="0">
                <a:latin typeface="宋体" panose="02010600030101010101" pitchFamily="2" charset="-122"/>
                <a:ea typeface="宋体" panose="02010600030101010101" pitchFamily="2" charset="-122"/>
              </a:rPr>
              <a:t> time(</a:t>
            </a:r>
            <a:r>
              <a:rPr lang="en-US" altLang="zh-CN" b="1" dirty="0" err="1">
                <a:latin typeface="宋体" panose="02010600030101010101" pitchFamily="2" charset="-122"/>
                <a:ea typeface="宋体" panose="02010600030101010101" pitchFamily="2" charset="-122"/>
              </a:rPr>
              <a:t>time_t</a:t>
            </a:r>
            <a:r>
              <a:rPr lang="en-US" altLang="zh-CN" b="1" dirty="0">
                <a:latin typeface="宋体" panose="02010600030101010101" pitchFamily="2" charset="-122"/>
                <a:ea typeface="宋体" panose="02010600030101010101" pitchFamily="2" charset="-122"/>
              </a:rPr>
              <a:t> *</a:t>
            </a:r>
            <a:r>
              <a:rPr lang="en-US" altLang="zh-CN" b="1" dirty="0" err="1">
                <a:latin typeface="宋体" panose="02010600030101010101" pitchFamily="2" charset="-122"/>
                <a:ea typeface="宋体" panose="02010600030101010101" pitchFamily="2" charset="-122"/>
              </a:rPr>
              <a:t>tloc</a:t>
            </a:r>
            <a:r>
              <a:rPr lang="en-US" altLang="zh-CN" b="1" dirty="0">
                <a:latin typeface="宋体" panose="02010600030101010101" pitchFamily="2" charset="-122"/>
                <a:ea typeface="宋体" panose="02010600030101010101" pitchFamily="2" charset="-122"/>
              </a:rPr>
              <a:t>);</a:t>
            </a:r>
            <a:endParaRPr lang="zh-CN" altLang="en-US" b="1" dirty="0">
              <a:latin typeface="宋体" panose="02010600030101010101" pitchFamily="2" charset="-122"/>
              <a:ea typeface="宋体" panose="02010600030101010101" pitchFamily="2" charset="-122"/>
            </a:endParaRPr>
          </a:p>
        </p:txBody>
      </p:sp>
      <p:sp>
        <p:nvSpPr>
          <p:cNvPr id="6" name="文本框 5"/>
          <p:cNvSpPr txBox="1"/>
          <p:nvPr/>
        </p:nvSpPr>
        <p:spPr>
          <a:xfrm>
            <a:off x="387985" y="981710"/>
            <a:ext cx="6030595" cy="368300"/>
          </a:xfrm>
          <a:prstGeom prst="rect">
            <a:avLst/>
          </a:prstGeom>
          <a:noFill/>
        </p:spPr>
        <p:txBody>
          <a:bodyPr wrap="square" rtlCol="0">
            <a:spAutoFit/>
          </a:bodyPr>
          <a:lstStyle/>
          <a:p>
            <a:r>
              <a:rPr lang="zh-CN" altLang="en-US" b="1" dirty="0">
                <a:latin typeface="宋体" panose="02010600030101010101" pitchFamily="2" charset="-122"/>
                <a:ea typeface="宋体" panose="02010600030101010101" pitchFamily="2" charset="-122"/>
              </a:rPr>
              <a:t>以下三个函数皆返回从</a:t>
            </a:r>
            <a:r>
              <a:rPr lang="en-US" altLang="zh-CN" b="1" dirty="0">
                <a:latin typeface="宋体" panose="02010600030101010101" pitchFamily="2" charset="-122"/>
                <a:ea typeface="宋体" panose="02010600030101010101" pitchFamily="2" charset="-122"/>
              </a:rPr>
              <a:t>epoch</a:t>
            </a:r>
            <a:r>
              <a:rPr lang="zh-CN" altLang="en-US" b="1" dirty="0">
                <a:latin typeface="宋体" panose="02010600030101010101" pitchFamily="2" charset="-122"/>
                <a:ea typeface="宋体" panose="02010600030101010101" pitchFamily="2" charset="-122"/>
              </a:rPr>
              <a:t>时间到现在时间的秒数：</a:t>
            </a:r>
            <a:endParaRPr lang="zh-CN" altLang="en-US" b="1" dirty="0">
              <a:latin typeface="宋体" panose="02010600030101010101" pitchFamily="2" charset="-122"/>
              <a:ea typeface="宋体" panose="02010600030101010101" pitchFamily="2" charset="-122"/>
            </a:endParaRPr>
          </a:p>
        </p:txBody>
      </p:sp>
      <p:sp>
        <p:nvSpPr>
          <p:cNvPr id="9" name="文本框 8"/>
          <p:cNvSpPr txBox="1"/>
          <p:nvPr/>
        </p:nvSpPr>
        <p:spPr>
          <a:xfrm>
            <a:off x="388273" y="2202329"/>
            <a:ext cx="6885940" cy="368300"/>
          </a:xfrm>
          <a:prstGeom prst="rect">
            <a:avLst/>
          </a:prstGeom>
          <a:noFill/>
        </p:spPr>
        <p:txBody>
          <a:bodyPr wrap="none" rtlCol="0">
            <a:spAutoFit/>
          </a:bodyPr>
          <a:lstStyle/>
          <a:p>
            <a:r>
              <a:rPr lang="en-US" altLang="zh-CN" b="1" dirty="0">
                <a:latin typeface="宋体" panose="02010600030101010101" pitchFamily="2" charset="-122"/>
                <a:ea typeface="宋体" panose="02010600030101010101" pitchFamily="2" charset="-122"/>
              </a:rPr>
              <a:t>int </a:t>
            </a:r>
            <a:r>
              <a:rPr lang="en-US" altLang="zh-CN" b="1" dirty="0" err="1">
                <a:latin typeface="宋体" panose="02010600030101010101" pitchFamily="2" charset="-122"/>
                <a:ea typeface="宋体" panose="02010600030101010101" pitchFamily="2" charset="-122"/>
              </a:rPr>
              <a:t>gettimeofday</a:t>
            </a:r>
            <a:r>
              <a:rPr lang="en-US" altLang="zh-CN" b="1" dirty="0">
                <a:latin typeface="宋体" panose="02010600030101010101" pitchFamily="2" charset="-122"/>
                <a:ea typeface="宋体" panose="02010600030101010101" pitchFamily="2" charset="-122"/>
              </a:rPr>
              <a:t>(struct </a:t>
            </a:r>
            <a:r>
              <a:rPr lang="en-US" altLang="zh-CN" b="1" dirty="0" err="1">
                <a:latin typeface="宋体" panose="02010600030101010101" pitchFamily="2" charset="-122"/>
                <a:ea typeface="宋体" panose="02010600030101010101" pitchFamily="2" charset="-122"/>
              </a:rPr>
              <a:t>timeval</a:t>
            </a:r>
            <a:r>
              <a:rPr lang="en-US" altLang="zh-CN" b="1" dirty="0">
                <a:latin typeface="宋体" panose="02010600030101010101" pitchFamily="2" charset="-122"/>
                <a:ea typeface="宋体" panose="02010600030101010101" pitchFamily="2" charset="-122"/>
              </a:rPr>
              <a:t> *tv, struct </a:t>
            </a:r>
            <a:r>
              <a:rPr lang="en-US" altLang="zh-CN" b="1" dirty="0" err="1">
                <a:latin typeface="宋体" panose="02010600030101010101" pitchFamily="2" charset="-122"/>
                <a:ea typeface="宋体" panose="02010600030101010101" pitchFamily="2" charset="-122"/>
              </a:rPr>
              <a:t>timezone</a:t>
            </a:r>
            <a:r>
              <a:rPr lang="en-US" altLang="zh-CN" b="1" dirty="0">
                <a:latin typeface="宋体" panose="02010600030101010101" pitchFamily="2" charset="-122"/>
                <a:ea typeface="宋体" panose="02010600030101010101" pitchFamily="2" charset="-122"/>
              </a:rPr>
              <a:t> *</a:t>
            </a:r>
            <a:r>
              <a:rPr lang="en-US" altLang="zh-CN" b="1" dirty="0" err="1">
                <a:latin typeface="宋体" panose="02010600030101010101" pitchFamily="2" charset="-122"/>
                <a:ea typeface="宋体" panose="02010600030101010101" pitchFamily="2" charset="-122"/>
              </a:rPr>
              <a:t>tz</a:t>
            </a:r>
            <a:r>
              <a:rPr lang="en-US" altLang="zh-CN" b="1" dirty="0">
                <a:latin typeface="宋体" panose="02010600030101010101" pitchFamily="2" charset="-122"/>
                <a:ea typeface="宋体" panose="02010600030101010101" pitchFamily="2" charset="-122"/>
              </a:rPr>
              <a:t>);</a:t>
            </a:r>
            <a:endParaRPr lang="zh-CN" altLang="en-US" b="1" dirty="0">
              <a:latin typeface="宋体" panose="02010600030101010101" pitchFamily="2" charset="-122"/>
              <a:ea typeface="宋体" panose="02010600030101010101" pitchFamily="2" charset="-122"/>
            </a:endParaRPr>
          </a:p>
        </p:txBody>
      </p:sp>
      <p:sp>
        <p:nvSpPr>
          <p:cNvPr id="12" name="文本框 11"/>
          <p:cNvSpPr txBox="1"/>
          <p:nvPr/>
        </p:nvSpPr>
        <p:spPr>
          <a:xfrm>
            <a:off x="387985" y="2812415"/>
            <a:ext cx="6770370" cy="368300"/>
          </a:xfrm>
          <a:prstGeom prst="rect">
            <a:avLst/>
          </a:prstGeom>
          <a:noFill/>
        </p:spPr>
        <p:txBody>
          <a:bodyPr wrap="none" rtlCol="0">
            <a:spAutoFit/>
          </a:bodyPr>
          <a:p>
            <a:pPr algn="l"/>
            <a:r>
              <a:rPr lang="zh-CN" altLang="en-US" b="1">
                <a:latin typeface="宋体" panose="02010600030101010101" pitchFamily="2" charset="-122"/>
                <a:ea typeface="宋体" panose="02010600030101010101" pitchFamily="2" charset="-122"/>
              </a:rPr>
              <a:t>int clock_gettime(clockid_t clk_id, struct timespec *tp);</a:t>
            </a:r>
            <a:endParaRPr lang="zh-CN" altLang="en-US" b="1">
              <a:latin typeface="宋体" panose="02010600030101010101" pitchFamily="2" charset="-122"/>
              <a:ea typeface="宋体" panose="02010600030101010101" pitchFamily="2" charset="-122"/>
            </a:endParaRPr>
          </a:p>
        </p:txBody>
      </p:sp>
      <p:sp>
        <p:nvSpPr>
          <p:cNvPr id="13" name="文本框 12"/>
          <p:cNvSpPr txBox="1"/>
          <p:nvPr/>
        </p:nvSpPr>
        <p:spPr>
          <a:xfrm>
            <a:off x="553720" y="3895090"/>
            <a:ext cx="4965065" cy="2030095"/>
          </a:xfrm>
          <a:prstGeom prst="rect">
            <a:avLst/>
          </a:prstGeom>
          <a:noFill/>
        </p:spPr>
        <p:txBody>
          <a:bodyPr wrap="square" rtlCol="0">
            <a:spAutoFit/>
          </a:bodyPr>
          <a:p>
            <a:r>
              <a:rPr lang="zh-CN" altLang="en-US"/>
              <a:t>差异：</a:t>
            </a:r>
            <a:endParaRPr lang="zh-CN" altLang="en-US"/>
          </a:p>
          <a:p>
            <a:r>
              <a:rPr lang="en-US" altLang="zh-CN">
                <a:latin typeface="宋体" panose="02010600030101010101" pitchFamily="2" charset="-122"/>
                <a:ea typeface="宋体" panose="02010600030101010101" pitchFamily="2" charset="-122"/>
                <a:cs typeface="宋体" panose="02010600030101010101" pitchFamily="2" charset="-122"/>
              </a:rPr>
              <a:t>1.clock_gettime</a:t>
            </a:r>
            <a:r>
              <a:rPr lang="zh-CN" altLang="en-US">
                <a:latin typeface="宋体" panose="02010600030101010101" pitchFamily="2" charset="-122"/>
                <a:ea typeface="宋体" panose="02010600030101010101" pitchFamily="2" charset="-122"/>
                <a:cs typeface="宋体" panose="02010600030101010101" pitchFamily="2" charset="-122"/>
              </a:rPr>
              <a:t>是线程安全的。</a:t>
            </a:r>
            <a:r>
              <a:rPr lang="en-US" altLang="zh-CN">
                <a:latin typeface="宋体" panose="02010600030101010101" pitchFamily="2" charset="-122"/>
                <a:ea typeface="宋体" panose="02010600030101010101" pitchFamily="2" charset="-122"/>
                <a:cs typeface="宋体" panose="02010600030101010101" pitchFamily="2" charset="-122"/>
              </a:rPr>
              <a:t>time</a:t>
            </a:r>
            <a:r>
              <a:rPr lang="zh-CN" altLang="en-US">
                <a:latin typeface="宋体" panose="02010600030101010101" pitchFamily="2" charset="-122"/>
                <a:ea typeface="宋体" panose="02010600030101010101" pitchFamily="2" charset="-122"/>
                <a:cs typeface="宋体" panose="02010600030101010101" pitchFamily="2" charset="-122"/>
              </a:rPr>
              <a:t>、</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en-US" altLang="zh-CN">
                <a:latin typeface="宋体" panose="02010600030101010101" pitchFamily="2" charset="-122"/>
                <a:ea typeface="宋体" panose="02010600030101010101" pitchFamily="2" charset="-122"/>
                <a:cs typeface="宋体" panose="02010600030101010101" pitchFamily="2" charset="-122"/>
              </a:rPr>
              <a:t>  gettimeofday</a:t>
            </a:r>
            <a:r>
              <a:rPr lang="zh-CN" altLang="en-US">
                <a:latin typeface="宋体" panose="02010600030101010101" pitchFamily="2" charset="-122"/>
                <a:ea typeface="宋体" panose="02010600030101010101" pitchFamily="2" charset="-122"/>
                <a:cs typeface="宋体" panose="02010600030101010101" pitchFamily="2" charset="-122"/>
              </a:rPr>
              <a:t>线程是不安全的。</a:t>
            </a:r>
            <a:endParaRPr lang="zh-CN" altLang="en-US">
              <a:latin typeface="宋体" panose="02010600030101010101" pitchFamily="2" charset="-122"/>
              <a:ea typeface="宋体" panose="02010600030101010101" pitchFamily="2" charset="-122"/>
              <a:cs typeface="宋体" panose="02010600030101010101" pitchFamily="2" charset="-122"/>
            </a:endParaRPr>
          </a:p>
          <a:p>
            <a:endParaRPr lang="zh-CN" altLang="en-US">
              <a:latin typeface="宋体" panose="02010600030101010101" pitchFamily="2" charset="-122"/>
              <a:ea typeface="宋体" panose="02010600030101010101" pitchFamily="2" charset="-122"/>
              <a:cs typeface="宋体" panose="02010600030101010101" pitchFamily="2" charset="-122"/>
            </a:endParaRPr>
          </a:p>
          <a:p>
            <a:r>
              <a:rPr lang="en-US" altLang="zh-CN">
                <a:latin typeface="宋体" panose="02010600030101010101" pitchFamily="2" charset="-122"/>
                <a:ea typeface="宋体" panose="02010600030101010101" pitchFamily="2" charset="-122"/>
                <a:cs typeface="宋体" panose="02010600030101010101" pitchFamily="2" charset="-122"/>
              </a:rPr>
              <a:t>2.time</a:t>
            </a:r>
            <a:r>
              <a:rPr lang="zh-CN" altLang="en-US">
                <a:latin typeface="宋体" panose="02010600030101010101" pitchFamily="2" charset="-122"/>
                <a:ea typeface="宋体" panose="02010600030101010101" pitchFamily="2" charset="-122"/>
                <a:cs typeface="宋体" panose="02010600030101010101" pitchFamily="2" charset="-122"/>
              </a:rPr>
              <a:t>是秒级精度、</a:t>
            </a:r>
            <a:r>
              <a:rPr lang="en-US" altLang="zh-CN">
                <a:latin typeface="宋体" panose="02010600030101010101" pitchFamily="2" charset="-122"/>
                <a:ea typeface="宋体" panose="02010600030101010101" pitchFamily="2" charset="-122"/>
                <a:cs typeface="宋体" panose="02010600030101010101" pitchFamily="2" charset="-122"/>
              </a:rPr>
              <a:t>gettimeofday</a:t>
            </a:r>
            <a:r>
              <a:rPr lang="zh-CN" altLang="en-US">
                <a:latin typeface="宋体" panose="02010600030101010101" pitchFamily="2" charset="-122"/>
                <a:ea typeface="宋体" panose="02010600030101010101" pitchFamily="2" charset="-122"/>
                <a:cs typeface="宋体" panose="02010600030101010101" pitchFamily="2" charset="-122"/>
              </a:rPr>
              <a:t>返回秒级以</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 </a:t>
            </a:r>
            <a:r>
              <a:rPr lang="en-US" altLang="zh-CN">
                <a:latin typeface="宋体" panose="02010600030101010101" pitchFamily="2" charset="-122"/>
                <a:ea typeface="宋体" panose="02010600030101010101" pitchFamily="2" charset="-122"/>
                <a:cs typeface="宋体" panose="02010600030101010101" pitchFamily="2" charset="-122"/>
              </a:rPr>
              <a:t> </a:t>
            </a:r>
            <a:r>
              <a:rPr lang="zh-CN" altLang="en-US">
                <a:latin typeface="宋体" panose="02010600030101010101" pitchFamily="2" charset="-122"/>
                <a:ea typeface="宋体" panose="02010600030101010101" pitchFamily="2" charset="-122"/>
                <a:cs typeface="宋体" panose="02010600030101010101" pitchFamily="2" charset="-122"/>
              </a:rPr>
              <a:t>及微</a:t>
            </a:r>
            <a:r>
              <a:rPr lang="zh-CN" altLang="en-US">
                <a:latin typeface="宋体" panose="02010600030101010101" pitchFamily="2" charset="-122"/>
                <a:ea typeface="宋体" panose="02010600030101010101" pitchFamily="2" charset="-122"/>
                <a:cs typeface="宋体" panose="02010600030101010101" pitchFamily="2" charset="-122"/>
              </a:rPr>
              <a:t>秒数、</a:t>
            </a:r>
            <a:r>
              <a:rPr lang="en-US" altLang="zh-CN">
                <a:latin typeface="宋体" panose="02010600030101010101" pitchFamily="2" charset="-122"/>
                <a:ea typeface="宋体" panose="02010600030101010101" pitchFamily="2" charset="-122"/>
                <a:cs typeface="宋体" panose="02010600030101010101" pitchFamily="2" charset="-122"/>
              </a:rPr>
              <a:t>clock_gettime</a:t>
            </a:r>
            <a:r>
              <a:rPr lang="zh-CN" altLang="en-US">
                <a:latin typeface="宋体" panose="02010600030101010101" pitchFamily="2" charset="-122"/>
                <a:ea typeface="宋体" panose="02010600030101010101" pitchFamily="2" charset="-122"/>
                <a:cs typeface="宋体" panose="02010600030101010101" pitchFamily="2" charset="-122"/>
              </a:rPr>
              <a:t>当</a:t>
            </a:r>
            <a:r>
              <a:rPr lang="en-US" altLang="zh-CN">
                <a:latin typeface="宋体" panose="02010600030101010101" pitchFamily="2" charset="-122"/>
                <a:ea typeface="宋体" panose="02010600030101010101" pitchFamily="2" charset="-122"/>
                <a:cs typeface="宋体" panose="02010600030101010101" pitchFamily="2" charset="-122"/>
              </a:rPr>
              <a:t>clk_id</a:t>
            </a:r>
            <a:r>
              <a:rPr lang="zh-CN" altLang="en-US">
                <a:latin typeface="宋体" panose="02010600030101010101" pitchFamily="2" charset="-122"/>
                <a:ea typeface="宋体" panose="02010600030101010101" pitchFamily="2" charset="-122"/>
                <a:cs typeface="宋体" panose="02010600030101010101" pitchFamily="2" charset="-122"/>
              </a:rPr>
              <a:t>为</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 </a:t>
            </a:r>
            <a:r>
              <a:rPr lang="en-US" altLang="zh-CN">
                <a:latin typeface="宋体" panose="02010600030101010101" pitchFamily="2" charset="-122"/>
                <a:ea typeface="宋体" panose="02010600030101010101" pitchFamily="2" charset="-122"/>
                <a:cs typeface="宋体" panose="02010600030101010101" pitchFamily="2" charset="-122"/>
              </a:rPr>
              <a:t> </a:t>
            </a:r>
            <a:r>
              <a:rPr lang="zh-CN" altLang="en-US">
                <a:latin typeface="宋体" panose="02010600030101010101" pitchFamily="2" charset="-122"/>
                <a:ea typeface="宋体" panose="02010600030101010101" pitchFamily="2" charset="-122"/>
                <a:cs typeface="宋体" panose="02010600030101010101" pitchFamily="2" charset="-122"/>
              </a:rPr>
              <a:t>CLOCK_REALTIME，返回秒数和纳秒级精度。</a:t>
            </a:r>
            <a:endParaRPr lang="en-US" altLang="zh-CN">
              <a:latin typeface="宋体" panose="02010600030101010101" pitchFamily="2" charset="-122"/>
              <a:ea typeface="宋体" panose="02010600030101010101" pitchFamily="2" charset="-122"/>
              <a:cs typeface="宋体" panose="02010600030101010101" pitchFamily="2" charset="-122"/>
            </a:endParaRPr>
          </a:p>
        </p:txBody>
      </p:sp>
      <p:sp>
        <p:nvSpPr>
          <p:cNvPr id="14" name="文本框 13"/>
          <p:cNvSpPr txBox="1"/>
          <p:nvPr/>
        </p:nvSpPr>
        <p:spPr>
          <a:xfrm>
            <a:off x="5885815" y="4297680"/>
            <a:ext cx="6096000" cy="1476375"/>
          </a:xfrm>
          <a:prstGeom prst="rect">
            <a:avLst/>
          </a:prstGeom>
          <a:noFill/>
        </p:spPr>
        <p:txBody>
          <a:bodyPr wrap="square" rtlCol="0" anchor="t">
            <a:spAutoFit/>
          </a:bodyPr>
          <a:p>
            <a:r>
              <a:rPr lang="en-US" altLang="zh-CN">
                <a:latin typeface="宋体" panose="02010600030101010101" pitchFamily="2" charset="-122"/>
                <a:ea typeface="宋体" panose="02010600030101010101" pitchFamily="2" charset="-122"/>
                <a:cs typeface="宋体" panose="02010600030101010101" pitchFamily="2" charset="-122"/>
                <a:sym typeface="+mn-ea"/>
              </a:rPr>
              <a:t>3.</a:t>
            </a:r>
            <a:r>
              <a:rPr lang="en-US" altLang="zh-CN">
                <a:latin typeface="宋体" panose="02010600030101010101" pitchFamily="2" charset="-122"/>
                <a:ea typeface="宋体" panose="02010600030101010101" pitchFamily="2" charset="-122"/>
                <a:cs typeface="宋体" panose="02010600030101010101" pitchFamily="2" charset="-122"/>
                <a:sym typeface="+mn-ea"/>
              </a:rPr>
              <a:t>clock_gettime可以通过</a:t>
            </a:r>
            <a:r>
              <a:rPr lang="zh-CN" altLang="en-US">
                <a:latin typeface="宋体" panose="02010600030101010101" pitchFamily="2" charset="-122"/>
                <a:ea typeface="宋体" panose="02010600030101010101" pitchFamily="2" charset="-122"/>
                <a:cs typeface="宋体" panose="02010600030101010101" pitchFamily="2" charset="-122"/>
                <a:sym typeface="+mn-ea"/>
              </a:rPr>
              <a:t>设置</a:t>
            </a:r>
            <a:r>
              <a:rPr lang="en-US" altLang="zh-CN">
                <a:latin typeface="宋体" panose="02010600030101010101" pitchFamily="2" charset="-122"/>
                <a:ea typeface="宋体" panose="02010600030101010101" pitchFamily="2" charset="-122"/>
                <a:cs typeface="宋体" panose="02010600030101010101" pitchFamily="2" charset="-122"/>
                <a:sym typeface="+mn-ea"/>
              </a:rPr>
              <a:t>clk_id得到不同</a:t>
            </a:r>
            <a:r>
              <a:rPr lang="zh-CN" altLang="en-US">
                <a:latin typeface="宋体" panose="02010600030101010101" pitchFamily="2" charset="-122"/>
                <a:ea typeface="宋体" panose="02010600030101010101" pitchFamily="2" charset="-122"/>
                <a:cs typeface="宋体" panose="02010600030101010101" pitchFamily="2" charset="-122"/>
                <a:sym typeface="+mn-ea"/>
              </a:rPr>
              <a:t>标准</a:t>
            </a:r>
            <a:r>
              <a:rPr lang="en-US" altLang="zh-CN">
                <a:latin typeface="宋体" panose="02010600030101010101" pitchFamily="2" charset="-122"/>
                <a:ea typeface="宋体" panose="02010600030101010101" pitchFamily="2" charset="-122"/>
                <a:cs typeface="宋体" panose="02010600030101010101" pitchFamily="2" charset="-122"/>
                <a:sym typeface="+mn-ea"/>
              </a:rPr>
              <a:t> </a:t>
            </a:r>
            <a:endParaRPr lang="en-US" altLang="zh-CN">
              <a:latin typeface="宋体" panose="02010600030101010101" pitchFamily="2" charset="-122"/>
              <a:ea typeface="宋体" panose="02010600030101010101" pitchFamily="2" charset="-122"/>
              <a:cs typeface="宋体" panose="02010600030101010101" pitchFamily="2" charset="-122"/>
              <a:sym typeface="+mn-ea"/>
            </a:endParaRPr>
          </a:p>
          <a:p>
            <a:r>
              <a:rPr lang="en-US" altLang="zh-CN">
                <a:latin typeface="宋体" panose="02010600030101010101" pitchFamily="2" charset="-122"/>
                <a:ea typeface="宋体" panose="02010600030101010101" pitchFamily="2" charset="-122"/>
                <a:cs typeface="宋体" panose="02010600030101010101" pitchFamily="2" charset="-122"/>
                <a:sym typeface="+mn-ea"/>
              </a:rPr>
              <a:t>  时间，⽽gettimeofday则只有</a:t>
            </a:r>
            <a:r>
              <a:rPr lang="zh-CN" altLang="en-US">
                <a:latin typeface="宋体" panose="02010600030101010101" pitchFamily="2" charset="-122"/>
                <a:ea typeface="宋体" panose="02010600030101010101" pitchFamily="2" charset="-122"/>
                <a:cs typeface="宋体" panose="02010600030101010101" pitchFamily="2" charset="-122"/>
                <a:sym typeface="+mn-ea"/>
              </a:rPr>
              <a:t>一种用途</a:t>
            </a:r>
            <a:r>
              <a:rPr lang="en-US" altLang="zh-CN">
                <a:latin typeface="宋体" panose="02010600030101010101" pitchFamily="2" charset="-122"/>
                <a:ea typeface="宋体" panose="02010600030101010101" pitchFamily="2" charset="-122"/>
                <a:cs typeface="宋体" panose="02010600030101010101" pitchFamily="2" charset="-122"/>
                <a:sym typeface="+mn-ea"/>
              </a:rPr>
              <a:t>（获取当前系统</a:t>
            </a:r>
            <a:endParaRPr lang="en-US" altLang="zh-CN">
              <a:latin typeface="宋体" panose="02010600030101010101" pitchFamily="2" charset="-122"/>
              <a:ea typeface="宋体" panose="02010600030101010101" pitchFamily="2" charset="-122"/>
              <a:cs typeface="宋体" panose="02010600030101010101" pitchFamily="2" charset="-122"/>
              <a:sym typeface="+mn-ea"/>
            </a:endParaRPr>
          </a:p>
          <a:p>
            <a:r>
              <a:rPr lang="en-US" altLang="zh-CN">
                <a:latin typeface="宋体" panose="02010600030101010101" pitchFamily="2" charset="-122"/>
                <a:ea typeface="宋体" panose="02010600030101010101" pitchFamily="2" charset="-122"/>
                <a:cs typeface="宋体" panose="02010600030101010101" pitchFamily="2" charset="-122"/>
                <a:sym typeface="+mn-ea"/>
              </a:rPr>
              <a:t>  时间）。</a:t>
            </a:r>
            <a:r>
              <a:rPr lang="zh-CN" altLang="en-US">
                <a:latin typeface="宋体" panose="02010600030101010101" pitchFamily="2" charset="-122"/>
                <a:ea typeface="宋体" panose="02010600030101010101" pitchFamily="2" charset="-122"/>
                <a:cs typeface="宋体" panose="02010600030101010101" pitchFamily="2" charset="-122"/>
                <a:sym typeface="+mn-ea"/>
              </a:rPr>
              <a:t>在一般情况下</a:t>
            </a:r>
            <a:r>
              <a:rPr lang="en-US" altLang="zh-CN">
                <a:latin typeface="宋体" panose="02010600030101010101" pitchFamily="2" charset="-122"/>
                <a:ea typeface="宋体" panose="02010600030101010101" pitchFamily="2" charset="-122"/>
                <a:cs typeface="宋体" panose="02010600030101010101" pitchFamily="2" charset="-122"/>
                <a:sym typeface="+mn-ea"/>
              </a:rPr>
              <a:t>，使⽤gettimeofday 即可获取     </a:t>
            </a:r>
            <a:endParaRPr lang="en-US" altLang="zh-CN">
              <a:latin typeface="宋体" panose="02010600030101010101" pitchFamily="2" charset="-122"/>
              <a:ea typeface="宋体" panose="02010600030101010101" pitchFamily="2" charset="-122"/>
              <a:cs typeface="宋体" panose="02010600030101010101" pitchFamily="2" charset="-122"/>
              <a:sym typeface="+mn-ea"/>
            </a:endParaRPr>
          </a:p>
          <a:p>
            <a:r>
              <a:rPr lang="en-US" altLang="zh-CN">
                <a:latin typeface="宋体" panose="02010600030101010101" pitchFamily="2" charset="-122"/>
                <a:ea typeface="宋体" panose="02010600030101010101" pitchFamily="2" charset="-122"/>
                <a:cs typeface="宋体" panose="02010600030101010101" pitchFamily="2" charset="-122"/>
                <a:sym typeface="+mn-ea"/>
              </a:rPr>
              <a:t>  当前系统时间，对精度要求⾼，⽽且有不同需求的，可    </a:t>
            </a:r>
            <a:endParaRPr lang="en-US" altLang="zh-CN">
              <a:latin typeface="宋体" panose="02010600030101010101" pitchFamily="2" charset="-122"/>
              <a:ea typeface="宋体" panose="02010600030101010101" pitchFamily="2" charset="-122"/>
              <a:cs typeface="宋体" panose="02010600030101010101" pitchFamily="2" charset="-122"/>
              <a:sym typeface="+mn-ea"/>
            </a:endParaRPr>
          </a:p>
          <a:p>
            <a:r>
              <a:rPr lang="en-US" altLang="zh-CN">
                <a:latin typeface="宋体" panose="02010600030101010101" pitchFamily="2" charset="-122"/>
                <a:ea typeface="宋体" panose="02010600030101010101" pitchFamily="2" charset="-122"/>
                <a:cs typeface="宋体" panose="02010600030101010101" pitchFamily="2" charset="-122"/>
                <a:sym typeface="+mn-ea"/>
              </a:rPr>
              <a:t>  以使⽤clock_gettime</a:t>
            </a:r>
            <a:r>
              <a:rPr lang="zh-CN" altLang="en-US">
                <a:latin typeface="宋体" panose="02010600030101010101" pitchFamily="2" charset="-122"/>
                <a:ea typeface="宋体" panose="02010600030101010101" pitchFamily="2" charset="-122"/>
                <a:cs typeface="宋体" panose="02010600030101010101" pitchFamily="2" charset="-122"/>
                <a:sym typeface="+mn-ea"/>
              </a:rPr>
              <a:t>。</a:t>
            </a:r>
            <a:endParaRPr lang="zh-CN" altLang="en-US">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5" name="文本框 14"/>
          <p:cNvSpPr txBox="1"/>
          <p:nvPr/>
        </p:nvSpPr>
        <p:spPr>
          <a:xfrm>
            <a:off x="7270115" y="1220470"/>
            <a:ext cx="4789170" cy="645160"/>
          </a:xfrm>
          <a:prstGeom prst="rect">
            <a:avLst/>
          </a:prstGeom>
          <a:noFill/>
        </p:spPr>
        <p:txBody>
          <a:bodyPr wrap="none" rtlCol="0">
            <a:spAutoFit/>
          </a:bodyPr>
          <a:p>
            <a:pPr algn="l"/>
            <a:r>
              <a:rPr lang="zh-CN" altLang="en-US" b="1">
                <a:solidFill>
                  <a:srgbClr val="FF0000"/>
                </a:solidFill>
                <a:latin typeface="宋体" panose="02010600030101010101" pitchFamily="2" charset="-122"/>
                <a:ea typeface="宋体" panose="02010600030101010101" pitchFamily="2" charset="-122"/>
                <a:cs typeface="宋体" panose="02010600030101010101" pitchFamily="2" charset="-122"/>
              </a:rPr>
              <a:t>注意：</a:t>
            </a:r>
            <a:r>
              <a:rPr lang="en-US" altLang="zh-CN" b="1">
                <a:solidFill>
                  <a:srgbClr val="FF0000"/>
                </a:solidFill>
                <a:latin typeface="宋体" panose="02010600030101010101" pitchFamily="2" charset="-122"/>
                <a:ea typeface="宋体" panose="02010600030101010101" pitchFamily="2" charset="-122"/>
                <a:cs typeface="宋体" panose="02010600030101010101" pitchFamily="2" charset="-122"/>
              </a:rPr>
              <a:t> gettimeofday时区结构的使用过时了;</a:t>
            </a:r>
            <a:endParaRPr lang="en-US" altLang="zh-CN" b="1">
              <a:solidFill>
                <a:srgbClr val="FF0000"/>
              </a:solidFill>
              <a:latin typeface="宋体" panose="02010600030101010101" pitchFamily="2" charset="-122"/>
              <a:ea typeface="宋体" panose="02010600030101010101" pitchFamily="2" charset="-122"/>
              <a:cs typeface="宋体" panose="02010600030101010101" pitchFamily="2" charset="-122"/>
            </a:endParaRPr>
          </a:p>
          <a:p>
            <a:pPr algn="l"/>
            <a:r>
              <a:rPr lang="en-US" altLang="zh-CN" b="1">
                <a:solidFill>
                  <a:srgbClr val="FF0000"/>
                </a:solidFill>
                <a:latin typeface="宋体" panose="02010600030101010101" pitchFamily="2" charset="-122"/>
                <a:ea typeface="宋体" panose="02010600030101010101" pitchFamily="2" charset="-122"/>
                <a:cs typeface="宋体" panose="02010600030101010101" pitchFamily="2" charset="-122"/>
              </a:rPr>
              <a:t>       tz参数通常应该被指定为NULL。</a:t>
            </a:r>
            <a:endParaRPr lang="en-US" altLang="zh-CN" b="1">
              <a:solidFill>
                <a:srgbClr val="FF0000"/>
              </a:solidFill>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11857" y="2768677"/>
            <a:ext cx="5765979" cy="5386090"/>
          </a:xfrm>
          <a:prstGeom prst="rect">
            <a:avLst/>
          </a:prstGeom>
          <a:noFill/>
        </p:spPr>
        <p:txBody>
          <a:bodyPr wrap="square" rtlCol="0">
            <a:spAutoFit/>
          </a:bodyPr>
          <a:lstStyle/>
          <a:p>
            <a:r>
              <a:rPr kumimoji="1" lang="en-US" altLang="zh-CN" sz="34400" b="1" dirty="0">
                <a:ln w="50800" cap="rnd">
                  <a:solidFill>
                    <a:srgbClr val="4CA535"/>
                  </a:solidFill>
                </a:ln>
                <a:noFill/>
                <a:latin typeface="微软雅黑" panose="020B0503020204020204" charset="-122"/>
                <a:ea typeface="微软雅黑" panose="020B0503020204020204" charset="-122"/>
                <a:cs typeface="阿里巴巴普惠体 Heavy" panose="00020600040101010101" pitchFamily="18" charset="-122"/>
              </a:rPr>
              <a:t>01</a:t>
            </a:r>
            <a:endParaRPr kumimoji="1" lang="en-US" altLang="zh-CN" sz="34400" b="1" dirty="0">
              <a:ln w="50800" cap="rnd">
                <a:solidFill>
                  <a:srgbClr val="4CA535"/>
                </a:solidFill>
              </a:ln>
              <a:noFill/>
              <a:latin typeface="微软雅黑" panose="020B0503020204020204" charset="-122"/>
              <a:ea typeface="微软雅黑" panose="020B0503020204020204" charset="-122"/>
              <a:cs typeface="阿里巴巴普惠体 Heavy" panose="00020600040101010101" pitchFamily="18" charset="-122"/>
            </a:endParaRPr>
          </a:p>
        </p:txBody>
      </p:sp>
      <p:sp>
        <p:nvSpPr>
          <p:cNvPr id="4" name="文本框 3"/>
          <p:cNvSpPr txBox="1"/>
          <p:nvPr/>
        </p:nvSpPr>
        <p:spPr>
          <a:xfrm>
            <a:off x="5354123" y="2487255"/>
            <a:ext cx="5954043" cy="768350"/>
          </a:xfrm>
          <a:prstGeom prst="rect">
            <a:avLst/>
          </a:prstGeom>
          <a:noFill/>
        </p:spPr>
        <p:txBody>
          <a:bodyPr wrap="square" rtlCol="0">
            <a:spAutoFit/>
          </a:bodyPr>
          <a:lstStyle/>
          <a:p>
            <a:r>
              <a:rPr kumimoji="1" lang="zh-CN" altLang="en-US" sz="4400" b="1" dirty="0">
                <a:solidFill>
                  <a:srgbClr val="4CA535"/>
                </a:solidFill>
                <a:latin typeface="微软雅黑" panose="020B0503020204020204" charset="-122"/>
                <a:ea typeface="微软雅黑" panose="020B0503020204020204" charset="-122"/>
                <a:cs typeface="微软雅黑" panose="020B0503020204020204" charset="-122"/>
              </a:rPr>
              <a:t>关于时间的基础知识</a:t>
            </a:r>
            <a:endParaRPr kumimoji="1" lang="zh-CN" altLang="en-US" sz="4400" b="1" dirty="0">
              <a:solidFill>
                <a:srgbClr val="4CA535"/>
              </a:solidFill>
              <a:latin typeface="微软雅黑" panose="020B0503020204020204" charset="-122"/>
              <a:ea typeface="微软雅黑" panose="020B0503020204020204" charset="-122"/>
              <a:cs typeface="微软雅黑" panose="020B0503020204020204" charset="-122"/>
            </a:endParaRPr>
          </a:p>
        </p:txBody>
      </p:sp>
      <p:sp>
        <p:nvSpPr>
          <p:cNvPr id="6" name="文本框 5"/>
          <p:cNvSpPr txBox="1"/>
          <p:nvPr/>
        </p:nvSpPr>
        <p:spPr>
          <a:xfrm>
            <a:off x="5354123" y="3353646"/>
            <a:ext cx="5954043" cy="506730"/>
          </a:xfrm>
          <a:prstGeom prst="rect">
            <a:avLst/>
          </a:prstGeom>
          <a:noFill/>
        </p:spPr>
        <p:txBody>
          <a:bodyPr wrap="square" rtlCol="0">
            <a:spAutoFit/>
          </a:bodyPr>
          <a:lstStyle/>
          <a:p>
            <a:pPr>
              <a:lnSpc>
                <a:spcPct val="150000"/>
              </a:lnSpc>
            </a:pPr>
            <a:r>
              <a:rPr kumimoji="1" lang="en-US" altLang="zh-CN" b="1" dirty="0">
                <a:solidFill>
                  <a:srgbClr val="4CA535"/>
                </a:solidFill>
                <a:latin typeface="微软雅黑" panose="020B0503020204020204" charset="-122"/>
                <a:ea typeface="微软雅黑" panose="020B0503020204020204" charset="-122"/>
                <a:cs typeface="微软雅黑" panose="020B0503020204020204" charset="-122"/>
                <a:sym typeface="+mn-ea"/>
              </a:rPr>
              <a:t>GMT</a:t>
            </a:r>
            <a:r>
              <a:rPr kumimoji="1" lang="zh-CN" altLang="en-US" b="1" dirty="0">
                <a:solidFill>
                  <a:srgbClr val="4CA535"/>
                </a:solidFill>
                <a:latin typeface="微软雅黑" panose="020B0503020204020204" charset="-122"/>
                <a:ea typeface="微软雅黑" panose="020B0503020204020204" charset="-122"/>
                <a:cs typeface="微软雅黑" panose="020B0503020204020204" charset="-122"/>
                <a:sym typeface="+mn-ea"/>
              </a:rPr>
              <a:t>、</a:t>
            </a:r>
            <a:r>
              <a:rPr kumimoji="1" lang="en-US" altLang="zh-CN" b="1" dirty="0">
                <a:solidFill>
                  <a:srgbClr val="4CA535"/>
                </a:solidFill>
                <a:latin typeface="微软雅黑" panose="020B0503020204020204" charset="-122"/>
                <a:ea typeface="微软雅黑" panose="020B0503020204020204" charset="-122"/>
                <a:cs typeface="微软雅黑" panose="020B0503020204020204" charset="-122"/>
                <a:sym typeface="+mn-ea"/>
              </a:rPr>
              <a:t>UTC</a:t>
            </a:r>
            <a:r>
              <a:rPr kumimoji="1" lang="zh-CN" altLang="en-US" b="1" dirty="0">
                <a:solidFill>
                  <a:srgbClr val="4CA535"/>
                </a:solidFill>
                <a:latin typeface="微软雅黑" panose="020B0503020204020204" charset="-122"/>
                <a:ea typeface="微软雅黑" panose="020B0503020204020204" charset="-122"/>
                <a:cs typeface="微软雅黑" panose="020B0503020204020204" charset="-122"/>
                <a:sym typeface="+mn-ea"/>
              </a:rPr>
              <a:t>、</a:t>
            </a:r>
            <a:r>
              <a:rPr kumimoji="1" lang="en-US" altLang="zh-CN" b="1" dirty="0">
                <a:solidFill>
                  <a:srgbClr val="4CA535"/>
                </a:solidFill>
                <a:latin typeface="微软雅黑" panose="020B0503020204020204" charset="-122"/>
                <a:ea typeface="微软雅黑" panose="020B0503020204020204" charset="-122"/>
                <a:cs typeface="微软雅黑" panose="020B0503020204020204" charset="-122"/>
                <a:sym typeface="+mn-ea"/>
              </a:rPr>
              <a:t>DST</a:t>
            </a:r>
            <a:r>
              <a:rPr kumimoji="1" lang="zh-CN" altLang="en-US" b="1" dirty="0">
                <a:solidFill>
                  <a:srgbClr val="4CA535"/>
                </a:solidFill>
                <a:latin typeface="微软雅黑" panose="020B0503020204020204" charset="-122"/>
                <a:ea typeface="微软雅黑" panose="020B0503020204020204" charset="-122"/>
                <a:cs typeface="微软雅黑" panose="020B0503020204020204" charset="-122"/>
                <a:sym typeface="+mn-ea"/>
              </a:rPr>
              <a:t>、</a:t>
            </a:r>
            <a:r>
              <a:rPr kumimoji="1" lang="en-US" altLang="zh-CN" b="1" dirty="0">
                <a:solidFill>
                  <a:srgbClr val="4CA535"/>
                </a:solidFill>
                <a:latin typeface="微软雅黑" panose="020B0503020204020204" charset="-122"/>
                <a:ea typeface="微软雅黑" panose="020B0503020204020204" charset="-122"/>
                <a:cs typeface="微软雅黑" panose="020B0503020204020204" charset="-122"/>
                <a:sym typeface="+mn-ea"/>
              </a:rPr>
              <a:t>CST</a:t>
            </a:r>
            <a:r>
              <a:rPr kumimoji="1" lang="zh-CN" altLang="en-US" b="1" dirty="0">
                <a:solidFill>
                  <a:srgbClr val="4CA535"/>
                </a:solidFill>
                <a:latin typeface="微软雅黑" panose="020B0503020204020204" charset="-122"/>
                <a:ea typeface="微软雅黑" panose="020B0503020204020204" charset="-122"/>
                <a:cs typeface="微软雅黑" panose="020B0503020204020204" charset="-122"/>
                <a:sym typeface="+mn-ea"/>
              </a:rPr>
              <a:t>、闰秒、时区</a:t>
            </a:r>
            <a:r>
              <a:rPr kumimoji="1" lang="zh-CN" altLang="en-US" dirty="0">
                <a:solidFill>
                  <a:srgbClr val="4CA535"/>
                </a:solidFill>
                <a:latin typeface="微软雅黑" panose="020B0503020204020204" charset="-122"/>
                <a:ea typeface="微软雅黑" panose="020B0503020204020204" charset="-122"/>
              </a:rPr>
              <a:t>。</a:t>
            </a:r>
            <a:endParaRPr kumimoji="1" lang="zh-CN" altLang="en-US" dirty="0">
              <a:solidFill>
                <a:srgbClr val="4CA535"/>
              </a:solidFill>
              <a:latin typeface="微软雅黑" panose="020B0503020204020204" charset="-122"/>
              <a:ea typeface="微软雅黑" panose="020B0503020204020204"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076325" y="19050"/>
            <a:ext cx="6464300" cy="553085"/>
          </a:xfrm>
          <a:prstGeom prst="rect">
            <a:avLst/>
          </a:prstGeom>
          <a:noFill/>
        </p:spPr>
        <p:txBody>
          <a:bodyPr wrap="square" rtlCol="0">
            <a:spAutoFit/>
          </a:bodyPr>
          <a:lstStyle/>
          <a:p>
            <a:r>
              <a:rPr kumimoji="1" lang="en-US" altLang="zh-CN" sz="3000" b="1" dirty="0">
                <a:solidFill>
                  <a:schemeClr val="bg1"/>
                </a:solidFill>
                <a:latin typeface="微软雅黑" panose="020B0503020204020204" charset="-122"/>
                <a:ea typeface="微软雅黑" panose="020B0503020204020204" charset="-122"/>
                <a:cs typeface="微软雅黑" panose="020B0503020204020204" charset="-122"/>
              </a:rPr>
              <a:t>clock_gettime()</a:t>
            </a:r>
            <a:endParaRPr kumimoji="1" lang="en-US" altLang="zh-CN" sz="3000" b="1"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2" name="文本框 11"/>
          <p:cNvSpPr txBox="1"/>
          <p:nvPr/>
        </p:nvSpPr>
        <p:spPr>
          <a:xfrm>
            <a:off x="314960" y="942340"/>
            <a:ext cx="6770370" cy="368300"/>
          </a:xfrm>
          <a:prstGeom prst="rect">
            <a:avLst/>
          </a:prstGeom>
          <a:noFill/>
        </p:spPr>
        <p:txBody>
          <a:bodyPr wrap="none" rtlCol="0">
            <a:spAutoFit/>
          </a:bodyPr>
          <a:p>
            <a:pPr algn="l"/>
            <a:r>
              <a:rPr lang="zh-CN" altLang="en-US" b="1">
                <a:latin typeface="宋体" panose="02010600030101010101" pitchFamily="2" charset="-122"/>
                <a:ea typeface="宋体" panose="02010600030101010101" pitchFamily="2" charset="-122"/>
              </a:rPr>
              <a:t>int clock_gettime(clockid_t clk_id, struct timespec *tp);</a:t>
            </a:r>
            <a:endParaRPr lang="zh-CN" altLang="en-US" b="1">
              <a:latin typeface="宋体" panose="02010600030101010101" pitchFamily="2" charset="-122"/>
              <a:ea typeface="宋体" panose="02010600030101010101" pitchFamily="2" charset="-122"/>
            </a:endParaRPr>
          </a:p>
        </p:txBody>
      </p:sp>
      <p:sp>
        <p:nvSpPr>
          <p:cNvPr id="13" name="文本框 12"/>
          <p:cNvSpPr txBox="1"/>
          <p:nvPr/>
        </p:nvSpPr>
        <p:spPr>
          <a:xfrm>
            <a:off x="631190" y="1870075"/>
            <a:ext cx="10146030" cy="1198880"/>
          </a:xfrm>
          <a:prstGeom prst="rect">
            <a:avLst/>
          </a:prstGeom>
          <a:noFill/>
        </p:spPr>
        <p:txBody>
          <a:bodyPr wrap="none" rtlCol="0">
            <a:spAutoFit/>
          </a:bodyPr>
          <a:p>
            <a:pPr algn="l"/>
            <a:r>
              <a:rPr lang="zh-CN" altLang="en-US" b="1">
                <a:latin typeface="宋体" panose="02010600030101010101" pitchFamily="2" charset="-122"/>
                <a:ea typeface="宋体" panose="02010600030101010101" pitchFamily="2" charset="-122"/>
                <a:cs typeface="宋体" panose="02010600030101010101" pitchFamily="2" charset="-122"/>
              </a:rPr>
              <a:t>CLOCK_REALTIME</a:t>
            </a:r>
            <a:r>
              <a:rPr lang="zh-CN" altLang="en-US">
                <a:latin typeface="宋体" panose="02010600030101010101" pitchFamily="2" charset="-122"/>
                <a:ea typeface="宋体" panose="02010600030101010101" pitchFamily="2" charset="-122"/>
                <a:cs typeface="宋体" panose="02010600030101010101" pitchFamily="2" charset="-122"/>
              </a:rPr>
              <a:t>：系统相对时间，从epoch，更改系统时间会更改获取的值;</a:t>
            </a:r>
            <a:endParaRPr lang="zh-CN" altLang="en-US">
              <a:latin typeface="宋体" panose="02010600030101010101" pitchFamily="2" charset="-122"/>
              <a:ea typeface="宋体" panose="02010600030101010101" pitchFamily="2" charset="-122"/>
              <a:cs typeface="宋体" panose="02010600030101010101" pitchFamily="2" charset="-122"/>
            </a:endParaRPr>
          </a:p>
          <a:p>
            <a:pPr algn="l"/>
            <a:r>
              <a:rPr lang="zh-CN" altLang="en-US" b="1">
                <a:latin typeface="宋体" panose="02010600030101010101" pitchFamily="2" charset="-122"/>
                <a:ea typeface="宋体" panose="02010600030101010101" pitchFamily="2" charset="-122"/>
                <a:cs typeface="宋体" panose="02010600030101010101" pitchFamily="2" charset="-122"/>
              </a:rPr>
              <a:t>CLOCK_MONOTONIC</a:t>
            </a:r>
            <a:r>
              <a:rPr lang="zh-CN" altLang="en-US">
                <a:latin typeface="宋体" panose="02010600030101010101" pitchFamily="2" charset="-122"/>
                <a:ea typeface="宋体" panose="02010600030101010101" pitchFamily="2" charset="-122"/>
                <a:cs typeface="宋体" panose="02010600030101010101" pitchFamily="2" charset="-122"/>
              </a:rPr>
              <a:t>：系统绝对时间/单调时间,为系统重启到现在的时间,更改系统时间对它没有影响;</a:t>
            </a:r>
            <a:endParaRPr lang="zh-CN" altLang="en-US">
              <a:latin typeface="宋体" panose="02010600030101010101" pitchFamily="2" charset="-122"/>
              <a:ea typeface="宋体" panose="02010600030101010101" pitchFamily="2" charset="-122"/>
              <a:cs typeface="宋体" panose="02010600030101010101" pitchFamily="2" charset="-122"/>
            </a:endParaRPr>
          </a:p>
          <a:p>
            <a:pPr algn="l"/>
            <a:r>
              <a:rPr lang="zh-CN" altLang="en-US" b="1">
                <a:latin typeface="宋体" panose="02010600030101010101" pitchFamily="2" charset="-122"/>
                <a:ea typeface="宋体" panose="02010600030101010101" pitchFamily="2" charset="-122"/>
                <a:cs typeface="宋体" panose="02010600030101010101" pitchFamily="2" charset="-122"/>
              </a:rPr>
              <a:t>CLOCK_PROCESS_CPUTIME_ID</a:t>
            </a:r>
            <a:r>
              <a:rPr lang="zh-CN" altLang="en-US">
                <a:latin typeface="宋体" panose="02010600030101010101" pitchFamily="2" charset="-122"/>
                <a:ea typeface="宋体" panose="02010600030101010101" pitchFamily="2" charset="-122"/>
                <a:cs typeface="宋体" panose="02010600030101010101" pitchFamily="2" charset="-122"/>
              </a:rPr>
              <a:t>：本进程到当前代码系统CPU花费的时间;</a:t>
            </a:r>
            <a:endParaRPr lang="zh-CN" altLang="en-US">
              <a:latin typeface="宋体" panose="02010600030101010101" pitchFamily="2" charset="-122"/>
              <a:ea typeface="宋体" panose="02010600030101010101" pitchFamily="2" charset="-122"/>
              <a:cs typeface="宋体" panose="02010600030101010101" pitchFamily="2" charset="-122"/>
            </a:endParaRPr>
          </a:p>
          <a:p>
            <a:pPr algn="l"/>
            <a:r>
              <a:rPr lang="zh-CN" altLang="en-US" b="1">
                <a:latin typeface="宋体" panose="02010600030101010101" pitchFamily="2" charset="-122"/>
                <a:ea typeface="宋体" panose="02010600030101010101" pitchFamily="2" charset="-122"/>
                <a:cs typeface="宋体" panose="02010600030101010101" pitchFamily="2" charset="-122"/>
              </a:rPr>
              <a:t>CLOCK_THREAD_CPUTIME_ID</a:t>
            </a:r>
            <a:r>
              <a:rPr lang="zh-CN" altLang="en-US">
                <a:latin typeface="宋体" panose="02010600030101010101" pitchFamily="2" charset="-122"/>
                <a:ea typeface="宋体" panose="02010600030101010101" pitchFamily="2" charset="-122"/>
                <a:cs typeface="宋体" panose="02010600030101010101" pitchFamily="2" charset="-122"/>
              </a:rPr>
              <a:t>：本线程到当前代码系统CPU花费的时间;</a:t>
            </a:r>
            <a:endParaRPr lang="zh-CN" altLang="en-US">
              <a:latin typeface="宋体" panose="02010600030101010101" pitchFamily="2" charset="-122"/>
              <a:ea typeface="宋体" panose="02010600030101010101" pitchFamily="2" charset="-122"/>
              <a:cs typeface="宋体" panose="02010600030101010101" pitchFamily="2" charset="-122"/>
            </a:endParaRPr>
          </a:p>
        </p:txBody>
      </p:sp>
      <p:pic>
        <p:nvPicPr>
          <p:cNvPr id="14" name="图片 13"/>
          <p:cNvPicPr>
            <a:picLocks noChangeAspect="1"/>
          </p:cNvPicPr>
          <p:nvPr/>
        </p:nvPicPr>
        <p:blipFill>
          <a:blip r:embed="rId1"/>
          <a:stretch>
            <a:fillRect/>
          </a:stretch>
        </p:blipFill>
        <p:spPr>
          <a:xfrm>
            <a:off x="1076325" y="3239770"/>
            <a:ext cx="4143375" cy="762000"/>
          </a:xfrm>
          <a:prstGeom prst="rect">
            <a:avLst/>
          </a:prstGeom>
        </p:spPr>
      </p:pic>
      <p:sp>
        <p:nvSpPr>
          <p:cNvPr id="2" name="文本框 1"/>
          <p:cNvSpPr txBox="1"/>
          <p:nvPr/>
        </p:nvSpPr>
        <p:spPr>
          <a:xfrm>
            <a:off x="314960" y="4538980"/>
            <a:ext cx="5267960" cy="368300"/>
          </a:xfrm>
          <a:prstGeom prst="rect">
            <a:avLst/>
          </a:prstGeom>
          <a:noFill/>
        </p:spPr>
        <p:txBody>
          <a:bodyPr wrap="none" rtlCol="0" anchor="t">
            <a:spAutoFit/>
          </a:bodyPr>
          <a:p>
            <a:pPr algn="l"/>
            <a:r>
              <a:rPr b="1">
                <a:latin typeface="宋体" panose="02010600030101010101" pitchFamily="2" charset="-122"/>
                <a:ea typeface="宋体" panose="02010600030101010101" pitchFamily="2" charset="-122"/>
                <a:sym typeface="+mn-ea"/>
              </a:rPr>
              <a:t>double difftime(time_t time1, time_t time0);</a:t>
            </a:r>
            <a:endParaRPr lang="zh-CN" altLang="en-US" b="1">
              <a:latin typeface="宋体" panose="02010600030101010101" pitchFamily="2" charset="-122"/>
              <a:ea typeface="宋体" panose="02010600030101010101" pitchFamily="2" charset="-122"/>
              <a:sym typeface="+mn-ea"/>
            </a:endParaRPr>
          </a:p>
        </p:txBody>
      </p:sp>
      <p:sp>
        <p:nvSpPr>
          <p:cNvPr id="5" name="文本框 4"/>
          <p:cNvSpPr txBox="1"/>
          <p:nvPr/>
        </p:nvSpPr>
        <p:spPr>
          <a:xfrm>
            <a:off x="516255" y="5102860"/>
            <a:ext cx="6803390" cy="922020"/>
          </a:xfrm>
          <a:prstGeom prst="rect">
            <a:avLst/>
          </a:prstGeom>
          <a:noFill/>
        </p:spPr>
        <p:txBody>
          <a:bodyPr wrap="square" rtlCol="0">
            <a:spAutoFit/>
          </a:bodyPr>
          <a:p>
            <a:pPr algn="l"/>
            <a:r>
              <a:rPr lang="zh-CN" altLang="en-US">
                <a:latin typeface="宋体" panose="02010600030101010101" pitchFamily="2" charset="-122"/>
                <a:ea typeface="宋体" panose="02010600030101010101" pitchFamily="2" charset="-122"/>
                <a:cs typeface="宋体" panose="02010600030101010101" pitchFamily="2" charset="-122"/>
                <a:sym typeface="+mn-ea"/>
              </a:rPr>
              <a:t>返回time time1到time time0之间所经过的秒数，用double表示。</a:t>
            </a:r>
            <a:endParaRPr lang="zh-CN" altLang="en-US">
              <a:latin typeface="宋体" panose="02010600030101010101" pitchFamily="2" charset="-122"/>
              <a:ea typeface="宋体" panose="02010600030101010101" pitchFamily="2" charset="-122"/>
              <a:cs typeface="宋体" panose="02010600030101010101" pitchFamily="2" charset="-122"/>
            </a:endParaRPr>
          </a:p>
          <a:p>
            <a:pPr algn="l"/>
            <a:r>
              <a:rPr lang="zh-CN" altLang="en-US">
                <a:latin typeface="宋体" panose="02010600030101010101" pitchFamily="2" charset="-122"/>
                <a:ea typeface="宋体" panose="02010600030101010101" pitchFamily="2" charset="-122"/>
                <a:cs typeface="宋体" panose="02010600030101010101" pitchFamily="2" charset="-122"/>
              </a:rPr>
              <a:t>times在日历时间中指定，这意味着它的值是相对于Epoch度量值(以秒为单位)(UTC)。</a:t>
            </a:r>
            <a:endParaRPr lang="zh-CN" altLang="en-US">
              <a:latin typeface="宋体" panose="02010600030101010101" pitchFamily="2" charset="-122"/>
              <a:ea typeface="宋体" panose="02010600030101010101" pitchFamily="2" charset="-122"/>
              <a:cs typeface="宋体" panose="02010600030101010101" pitchFamily="2" charset="-122"/>
            </a:endParaRPr>
          </a:p>
        </p:txBody>
      </p:sp>
      <p:sp>
        <p:nvSpPr>
          <p:cNvPr id="6" name="文本框 5"/>
          <p:cNvSpPr txBox="1"/>
          <p:nvPr/>
        </p:nvSpPr>
        <p:spPr>
          <a:xfrm>
            <a:off x="6645275" y="3436620"/>
            <a:ext cx="4297680" cy="368300"/>
          </a:xfrm>
          <a:prstGeom prst="rect">
            <a:avLst/>
          </a:prstGeom>
          <a:noFill/>
        </p:spPr>
        <p:txBody>
          <a:bodyPr wrap="none" rtlCol="0">
            <a:spAutoFit/>
          </a:bodyPr>
          <a:p>
            <a:r>
              <a:rPr lang="zh-CN" altLang="en-US"/>
              <a:t>注：</a:t>
            </a:r>
            <a:r>
              <a:rPr lang="en-US" altLang="zh-CN">
                <a:latin typeface="宋体" panose="02010600030101010101" pitchFamily="2" charset="-122"/>
                <a:ea typeface="宋体" panose="02010600030101010101" pitchFamily="2" charset="-122"/>
                <a:cs typeface="宋体" panose="02010600030101010101" pitchFamily="2" charset="-122"/>
              </a:rPr>
              <a:t>difftime</a:t>
            </a:r>
            <a:r>
              <a:rPr lang="zh-CN" altLang="en-US">
                <a:latin typeface="宋体" panose="02010600030101010101" pitchFamily="2" charset="-122"/>
                <a:ea typeface="宋体" panose="02010600030101010101" pitchFamily="2" charset="-122"/>
                <a:cs typeface="宋体" panose="02010600030101010101" pitchFamily="2" charset="-122"/>
              </a:rPr>
              <a:t>、</a:t>
            </a:r>
            <a:r>
              <a:rPr lang="en-US" altLang="zh-CN">
                <a:latin typeface="宋体" panose="02010600030101010101" pitchFamily="2" charset="-122"/>
                <a:ea typeface="宋体" panose="02010600030101010101" pitchFamily="2" charset="-122"/>
                <a:cs typeface="宋体" panose="02010600030101010101" pitchFamily="2" charset="-122"/>
              </a:rPr>
              <a:t>clock_time</a:t>
            </a:r>
            <a:r>
              <a:rPr lang="zh-CN" altLang="en-US">
                <a:latin typeface="宋体" panose="02010600030101010101" pitchFamily="2" charset="-122"/>
                <a:ea typeface="宋体" panose="02010600030101010101" pitchFamily="2" charset="-122"/>
                <a:cs typeface="宋体" panose="02010600030101010101" pitchFamily="2" charset="-122"/>
              </a:rPr>
              <a:t>线程安全函数</a:t>
            </a:r>
            <a:endParaRPr lang="zh-CN" altLang="en-US">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59:morph option="byObject"/>
      </p:transition>
    </mc:Choice>
    <mc:Fallback>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076325" y="19050"/>
            <a:ext cx="9252585" cy="553085"/>
          </a:xfrm>
          <a:prstGeom prst="rect">
            <a:avLst/>
          </a:prstGeom>
          <a:noFill/>
        </p:spPr>
        <p:txBody>
          <a:bodyPr wrap="square" rtlCol="0">
            <a:spAutoFit/>
          </a:bodyPr>
          <a:lstStyle/>
          <a:p>
            <a:r>
              <a:rPr kumimoji="1" lang="en-US" altLang="zh-CN" sz="3000" b="1" dirty="0">
                <a:solidFill>
                  <a:schemeClr val="bg1"/>
                </a:solidFill>
                <a:latin typeface="微软雅黑" panose="020B0503020204020204" charset="-122"/>
                <a:ea typeface="微软雅黑" panose="020B0503020204020204" charset="-122"/>
                <a:cs typeface="微软雅黑" panose="020B0503020204020204" charset="-122"/>
              </a:rPr>
              <a:t>asctime()</a:t>
            </a:r>
            <a:r>
              <a:rPr kumimoji="1" lang="zh-CN" altLang="en-US" sz="3000" b="1" dirty="0">
                <a:solidFill>
                  <a:schemeClr val="bg1"/>
                </a:solidFill>
                <a:latin typeface="微软雅黑" panose="020B0503020204020204" charset="-122"/>
                <a:ea typeface="微软雅黑" panose="020B0503020204020204" charset="-122"/>
                <a:cs typeface="微软雅黑" panose="020B0503020204020204" charset="-122"/>
              </a:rPr>
              <a:t>、</a:t>
            </a:r>
            <a:r>
              <a:rPr kumimoji="1" lang="en-US" altLang="zh-CN" sz="3000" b="1" dirty="0">
                <a:solidFill>
                  <a:schemeClr val="bg1"/>
                </a:solidFill>
                <a:latin typeface="微软雅黑" panose="020B0503020204020204" charset="-122"/>
                <a:ea typeface="微软雅黑" panose="020B0503020204020204" charset="-122"/>
                <a:cs typeface="微软雅黑" panose="020B0503020204020204" charset="-122"/>
              </a:rPr>
              <a:t>ctime()——</a:t>
            </a:r>
            <a:r>
              <a:rPr kumimoji="1" lang="zh-CN" altLang="en-US" sz="3000" b="1" dirty="0">
                <a:solidFill>
                  <a:schemeClr val="bg1"/>
                </a:solidFill>
                <a:latin typeface="微软雅黑" panose="020B0503020204020204" charset="-122"/>
                <a:ea typeface="微软雅黑" panose="020B0503020204020204" charset="-122"/>
                <a:cs typeface="微软雅黑" panose="020B0503020204020204" charset="-122"/>
              </a:rPr>
              <a:t>转换时间格式</a:t>
            </a:r>
            <a:r>
              <a:rPr kumimoji="1" lang="zh-CN" altLang="en-US" sz="3000" b="1" dirty="0">
                <a:solidFill>
                  <a:schemeClr val="bg1"/>
                </a:solidFill>
                <a:latin typeface="微软雅黑" panose="020B0503020204020204" charset="-122"/>
                <a:ea typeface="微软雅黑" panose="020B0503020204020204" charset="-122"/>
                <a:cs typeface="微软雅黑" panose="020B0503020204020204" charset="-122"/>
              </a:rPr>
              <a:t>字符串</a:t>
            </a:r>
            <a:endParaRPr kumimoji="1" lang="zh-CN" altLang="en-US" sz="3000" b="1"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2" name="文本框 11"/>
          <p:cNvSpPr txBox="1"/>
          <p:nvPr/>
        </p:nvSpPr>
        <p:spPr>
          <a:xfrm>
            <a:off x="412750" y="904875"/>
            <a:ext cx="4227830" cy="368300"/>
          </a:xfrm>
          <a:prstGeom prst="rect">
            <a:avLst/>
          </a:prstGeom>
          <a:noFill/>
        </p:spPr>
        <p:txBody>
          <a:bodyPr wrap="none" rtlCol="0">
            <a:spAutoFit/>
          </a:bodyPr>
          <a:p>
            <a:pPr algn="l"/>
            <a:r>
              <a:rPr lang="zh-CN" altLang="en-US" b="1">
                <a:latin typeface="宋体" panose="02010600030101010101" pitchFamily="2" charset="-122"/>
                <a:ea typeface="宋体" panose="02010600030101010101" pitchFamily="2" charset="-122"/>
              </a:rPr>
              <a:t>char *asctime(const struct tm *tm);</a:t>
            </a:r>
            <a:endParaRPr lang="zh-CN" altLang="en-US" b="1">
              <a:latin typeface="宋体" panose="02010600030101010101" pitchFamily="2" charset="-122"/>
              <a:ea typeface="宋体" panose="02010600030101010101" pitchFamily="2" charset="-122"/>
            </a:endParaRPr>
          </a:p>
        </p:txBody>
      </p:sp>
      <p:pic>
        <p:nvPicPr>
          <p:cNvPr id="6" name="图片 5"/>
          <p:cNvPicPr>
            <a:picLocks noChangeAspect="1"/>
          </p:cNvPicPr>
          <p:nvPr>
            <p:custDataLst>
              <p:tags r:id="rId1"/>
            </p:custDataLst>
          </p:nvPr>
        </p:nvPicPr>
        <p:blipFill>
          <a:blip r:embed="rId2"/>
          <a:stretch>
            <a:fillRect/>
          </a:stretch>
        </p:blipFill>
        <p:spPr>
          <a:xfrm>
            <a:off x="6899910" y="1153795"/>
            <a:ext cx="4683125" cy="1856105"/>
          </a:xfrm>
          <a:prstGeom prst="rect">
            <a:avLst/>
          </a:prstGeom>
        </p:spPr>
      </p:pic>
      <p:sp>
        <p:nvSpPr>
          <p:cNvPr id="2" name="文本框 1"/>
          <p:cNvSpPr txBox="1"/>
          <p:nvPr/>
        </p:nvSpPr>
        <p:spPr>
          <a:xfrm>
            <a:off x="326390" y="1376045"/>
            <a:ext cx="6096000" cy="368300"/>
          </a:xfrm>
          <a:prstGeom prst="rect">
            <a:avLst/>
          </a:prstGeom>
          <a:noFill/>
        </p:spPr>
        <p:txBody>
          <a:bodyPr wrap="square" rtlCol="0" anchor="t">
            <a:spAutoFit/>
          </a:bodyPr>
          <a:p>
            <a:r>
              <a:rPr lang="zh-CN" altLang="en-US"/>
              <a:t> </a:t>
            </a:r>
            <a:r>
              <a:rPr lang="zh-CN" altLang="en-US" b="1">
                <a:latin typeface="宋体" panose="02010600030101010101" pitchFamily="2" charset="-122"/>
                <a:ea typeface="宋体" panose="02010600030101010101" pitchFamily="2" charset="-122"/>
              </a:rPr>
              <a:t>char *ctime(const time_t *timep);</a:t>
            </a:r>
            <a:endParaRPr lang="zh-CN" altLang="en-US" b="1">
              <a:latin typeface="宋体" panose="02010600030101010101" pitchFamily="2" charset="-122"/>
              <a:ea typeface="宋体" panose="02010600030101010101" pitchFamily="2" charset="-122"/>
            </a:endParaRPr>
          </a:p>
        </p:txBody>
      </p:sp>
      <p:sp>
        <p:nvSpPr>
          <p:cNvPr id="5" name="文本框 4"/>
          <p:cNvSpPr txBox="1"/>
          <p:nvPr/>
        </p:nvSpPr>
        <p:spPr>
          <a:xfrm>
            <a:off x="326390" y="3227070"/>
            <a:ext cx="6096000" cy="1198880"/>
          </a:xfrm>
          <a:prstGeom prst="rect">
            <a:avLst/>
          </a:prstGeom>
          <a:noFill/>
        </p:spPr>
        <p:txBody>
          <a:bodyPr wrap="square" rtlCol="0" anchor="t">
            <a:spAutoFit/>
          </a:bodyPr>
          <a:p>
            <a:r>
              <a:rPr lang="zh-CN" altLang="en-US"/>
              <a:t>差异：</a:t>
            </a:r>
            <a:endParaRPr lang="zh-CN" altLang="en-US"/>
          </a:p>
          <a:p>
            <a:r>
              <a:rPr lang="en-US" altLang="zh-CN"/>
              <a:t>      </a:t>
            </a:r>
            <a:r>
              <a:rPr lang="zh-CN" altLang="en-US">
                <a:latin typeface="宋体" panose="02010600030101010101" pitchFamily="2" charset="-122"/>
                <a:ea typeface="宋体" panose="02010600030101010101" pitchFamily="2" charset="-122"/>
                <a:cs typeface="宋体" panose="02010600030101010101" pitchFamily="2" charset="-122"/>
              </a:rPr>
              <a:t>其中asctime()函数是通过tm结构来生成具有固定格</a:t>
            </a:r>
            <a:r>
              <a:rPr lang="en-US" altLang="zh-CN">
                <a:latin typeface="宋体" panose="02010600030101010101" pitchFamily="2" charset="-122"/>
                <a:ea typeface="宋体" panose="02010600030101010101" pitchFamily="2" charset="-122"/>
                <a:cs typeface="宋体" panose="02010600030101010101" pitchFamily="2" charset="-122"/>
              </a:rPr>
              <a:t>   </a:t>
            </a:r>
            <a:endParaRPr lang="en-US" altLang="zh-CN">
              <a:latin typeface="宋体" panose="02010600030101010101" pitchFamily="2" charset="-122"/>
              <a:ea typeface="宋体" panose="02010600030101010101" pitchFamily="2" charset="-122"/>
              <a:cs typeface="宋体" panose="02010600030101010101" pitchFamily="2" charset="-122"/>
            </a:endParaRPr>
          </a:p>
          <a:p>
            <a:r>
              <a:rPr lang="en-US" altLang="zh-CN">
                <a:latin typeface="宋体" panose="02010600030101010101" pitchFamily="2" charset="-122"/>
                <a:ea typeface="宋体" panose="02010600030101010101" pitchFamily="2" charset="-122"/>
                <a:cs typeface="宋体" panose="02010600030101010101" pitchFamily="2" charset="-122"/>
              </a:rPr>
              <a:t>     </a:t>
            </a:r>
            <a:r>
              <a:rPr lang="zh-CN" altLang="en-US">
                <a:latin typeface="宋体" panose="02010600030101010101" pitchFamily="2" charset="-122"/>
                <a:ea typeface="宋体" panose="02010600030101010101" pitchFamily="2" charset="-122"/>
                <a:cs typeface="宋体" panose="02010600030101010101" pitchFamily="2" charset="-122"/>
              </a:rPr>
              <a:t>式的保存时间信息的字符串。</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en-US" altLang="zh-CN">
                <a:latin typeface="宋体" panose="02010600030101010101" pitchFamily="2" charset="-122"/>
                <a:ea typeface="宋体" panose="02010600030101010101" pitchFamily="2" charset="-122"/>
                <a:cs typeface="宋体" panose="02010600030101010101" pitchFamily="2" charset="-122"/>
              </a:rPr>
              <a:t>     </a:t>
            </a:r>
            <a:r>
              <a:rPr lang="zh-CN" altLang="en-US">
                <a:latin typeface="宋体" panose="02010600030101010101" pitchFamily="2" charset="-122"/>
                <a:ea typeface="宋体" panose="02010600030101010101" pitchFamily="2" charset="-122"/>
                <a:cs typeface="宋体" panose="02010600030101010101" pitchFamily="2" charset="-122"/>
              </a:rPr>
              <a:t>而ctime()是通过日历时间来生成时间字符串。</a:t>
            </a:r>
            <a:endParaRPr lang="zh-CN" altLang="en-US">
              <a:latin typeface="宋体" panose="02010600030101010101" pitchFamily="2" charset="-122"/>
              <a:ea typeface="宋体" panose="02010600030101010101" pitchFamily="2" charset="-122"/>
              <a:cs typeface="宋体" panose="02010600030101010101" pitchFamily="2" charset="-122"/>
            </a:endParaRPr>
          </a:p>
        </p:txBody>
      </p:sp>
      <p:sp>
        <p:nvSpPr>
          <p:cNvPr id="3" name="文本框 2"/>
          <p:cNvSpPr txBox="1"/>
          <p:nvPr/>
        </p:nvSpPr>
        <p:spPr>
          <a:xfrm>
            <a:off x="7588885" y="3712845"/>
            <a:ext cx="4297680" cy="1476375"/>
          </a:xfrm>
          <a:prstGeom prst="rect">
            <a:avLst/>
          </a:prstGeom>
          <a:noFill/>
        </p:spPr>
        <p:txBody>
          <a:bodyPr wrap="none" rtlCol="0">
            <a:spAutoFit/>
          </a:bodyPr>
          <a:p>
            <a:r>
              <a:rPr lang="zh-CN" altLang="en-US"/>
              <a:t>注：</a:t>
            </a:r>
            <a:endParaRPr lang="zh-CN" altLang="en-US"/>
          </a:p>
          <a:p>
            <a:r>
              <a:rPr lang="en-US" altLang="zh-CN">
                <a:latin typeface="宋体" panose="02010600030101010101" pitchFamily="2" charset="-122"/>
                <a:ea typeface="宋体" panose="02010600030101010101" pitchFamily="2" charset="-122"/>
                <a:cs typeface="宋体" panose="02010600030101010101" pitchFamily="2" charset="-122"/>
              </a:rPr>
              <a:t>  tm_mon</a:t>
            </a:r>
            <a:r>
              <a:rPr lang="zh-CN" altLang="en-US">
                <a:latin typeface="宋体" panose="02010600030101010101" pitchFamily="2" charset="-122"/>
                <a:ea typeface="宋体" panose="02010600030101010101" pitchFamily="2" charset="-122"/>
                <a:cs typeface="宋体" panose="02010600030101010101" pitchFamily="2" charset="-122"/>
              </a:rPr>
              <a:t>月份范围是：</a:t>
            </a:r>
            <a:r>
              <a:rPr lang="en-US" altLang="zh-CN">
                <a:latin typeface="宋体" panose="02010600030101010101" pitchFamily="2" charset="-122"/>
                <a:ea typeface="宋体" panose="02010600030101010101" pitchFamily="2" charset="-122"/>
                <a:cs typeface="宋体" panose="02010600030101010101" pitchFamily="2" charset="-122"/>
              </a:rPr>
              <a:t>0-11</a:t>
            </a:r>
            <a:endParaRPr lang="en-US" altLang="zh-CN">
              <a:latin typeface="宋体" panose="02010600030101010101" pitchFamily="2" charset="-122"/>
              <a:ea typeface="宋体" panose="02010600030101010101" pitchFamily="2" charset="-122"/>
              <a:cs typeface="宋体" panose="02010600030101010101" pitchFamily="2" charset="-122"/>
            </a:endParaRPr>
          </a:p>
          <a:p>
            <a:r>
              <a:rPr lang="en-US" altLang="zh-CN">
                <a:latin typeface="宋体" panose="02010600030101010101" pitchFamily="2" charset="-122"/>
                <a:ea typeface="宋体" panose="02010600030101010101" pitchFamily="2" charset="-122"/>
                <a:cs typeface="宋体" panose="02010600030101010101" pitchFamily="2" charset="-122"/>
              </a:rPr>
              <a:t>  tm_year</a:t>
            </a:r>
            <a:r>
              <a:rPr lang="zh-CN" altLang="en-US">
                <a:latin typeface="宋体" panose="02010600030101010101" pitchFamily="2" charset="-122"/>
                <a:ea typeface="宋体" panose="02010600030101010101" pitchFamily="2" charset="-122"/>
                <a:cs typeface="宋体" panose="02010600030101010101" pitchFamily="2" charset="-122"/>
              </a:rPr>
              <a:t>年份是从</a:t>
            </a:r>
            <a:r>
              <a:rPr lang="en-US" altLang="zh-CN">
                <a:latin typeface="宋体" panose="02010600030101010101" pitchFamily="2" charset="-122"/>
                <a:ea typeface="宋体" panose="02010600030101010101" pitchFamily="2" charset="-122"/>
                <a:cs typeface="宋体" panose="02010600030101010101" pitchFamily="2" charset="-122"/>
              </a:rPr>
              <a:t>1900</a:t>
            </a:r>
            <a:r>
              <a:rPr lang="zh-CN" altLang="en-US">
                <a:latin typeface="宋体" panose="02010600030101010101" pitchFamily="2" charset="-122"/>
                <a:ea typeface="宋体" panose="02010600030101010101" pitchFamily="2" charset="-122"/>
                <a:cs typeface="宋体" panose="02010600030101010101" pitchFamily="2" charset="-122"/>
              </a:rPr>
              <a:t>年开始算的，</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 </a:t>
            </a:r>
            <a:r>
              <a:rPr lang="en-US" altLang="zh-CN">
                <a:latin typeface="宋体" panose="02010600030101010101" pitchFamily="2" charset="-122"/>
                <a:ea typeface="宋体" panose="02010600030101010101" pitchFamily="2" charset="-122"/>
                <a:cs typeface="宋体" panose="02010600030101010101" pitchFamily="2" charset="-122"/>
              </a:rPr>
              <a:t> </a:t>
            </a:r>
            <a:r>
              <a:rPr lang="zh-CN" altLang="en-US">
                <a:latin typeface="宋体" panose="02010600030101010101" pitchFamily="2" charset="-122"/>
                <a:ea typeface="宋体" panose="02010600030101010101" pitchFamily="2" charset="-122"/>
                <a:cs typeface="宋体" panose="02010600030101010101" pitchFamily="2" charset="-122"/>
              </a:rPr>
              <a:t>所以如果设置时间时，需要将年份减去</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en-US" altLang="zh-CN">
                <a:latin typeface="宋体" panose="02010600030101010101" pitchFamily="2" charset="-122"/>
                <a:ea typeface="宋体" panose="02010600030101010101" pitchFamily="2" charset="-122"/>
                <a:cs typeface="宋体" panose="02010600030101010101" pitchFamily="2" charset="-122"/>
              </a:rPr>
              <a:t>  1900</a:t>
            </a:r>
            <a:r>
              <a:rPr lang="zh-CN" altLang="en-US">
                <a:latin typeface="宋体" panose="02010600030101010101" pitchFamily="2" charset="-122"/>
                <a:ea typeface="宋体" panose="02010600030101010101" pitchFamily="2" charset="-122"/>
                <a:cs typeface="宋体" panose="02010600030101010101" pitchFamily="2" charset="-122"/>
              </a:rPr>
              <a:t>年进行设置。</a:t>
            </a:r>
            <a:endParaRPr lang="zh-CN" altLang="en-US">
              <a:latin typeface="宋体" panose="02010600030101010101" pitchFamily="2" charset="-122"/>
              <a:ea typeface="宋体" panose="02010600030101010101" pitchFamily="2" charset="-122"/>
              <a:cs typeface="宋体" panose="02010600030101010101" pitchFamily="2" charset="-122"/>
            </a:endParaRPr>
          </a:p>
        </p:txBody>
      </p:sp>
      <p:sp>
        <p:nvSpPr>
          <p:cNvPr id="8" name="文本框 7"/>
          <p:cNvSpPr txBox="1"/>
          <p:nvPr/>
        </p:nvSpPr>
        <p:spPr>
          <a:xfrm>
            <a:off x="515620" y="2066290"/>
            <a:ext cx="4224020" cy="368300"/>
          </a:xfrm>
          <a:prstGeom prst="rect">
            <a:avLst/>
          </a:prstGeom>
          <a:noFill/>
        </p:spPr>
        <p:txBody>
          <a:bodyPr wrap="none" rtlCol="0">
            <a:spAutoFit/>
          </a:bodyPr>
          <a:p>
            <a:r>
              <a:rPr lang="en-US" altLang="zh-CN" b="1">
                <a:latin typeface="宋体" panose="02010600030101010101" pitchFamily="2" charset="-122"/>
                <a:ea typeface="宋体" panose="02010600030101010101" pitchFamily="2" charset="-122"/>
                <a:cs typeface="宋体" panose="02010600030101010101" pitchFamily="2" charset="-122"/>
              </a:rPr>
              <a:t>ctime(s)</a:t>
            </a:r>
            <a:r>
              <a:rPr lang="zh-CN" altLang="en-US" b="1">
                <a:latin typeface="宋体" panose="02010600030101010101" pitchFamily="2" charset="-122"/>
                <a:ea typeface="宋体" panose="02010600030101010101" pitchFamily="2" charset="-122"/>
                <a:cs typeface="宋体" panose="02010600030101010101" pitchFamily="2" charset="-122"/>
              </a:rPr>
              <a:t>等价于</a:t>
            </a:r>
            <a:r>
              <a:rPr lang="en-US" altLang="zh-CN" b="1">
                <a:latin typeface="宋体" panose="02010600030101010101" pitchFamily="2" charset="-122"/>
                <a:ea typeface="宋体" panose="02010600030101010101" pitchFamily="2" charset="-122"/>
                <a:cs typeface="宋体" panose="02010600030101010101" pitchFamily="2" charset="-122"/>
              </a:rPr>
              <a:t>asctime(localtime(s))</a:t>
            </a:r>
            <a:endParaRPr lang="en-US" altLang="zh-CN" b="1">
              <a:latin typeface="宋体" panose="02010600030101010101" pitchFamily="2" charset="-122"/>
              <a:ea typeface="宋体" panose="02010600030101010101" pitchFamily="2" charset="-122"/>
              <a:cs typeface="宋体" panose="02010600030101010101" pitchFamily="2" charset="-122"/>
            </a:endParaRPr>
          </a:p>
        </p:txBody>
      </p:sp>
      <p:sp>
        <p:nvSpPr>
          <p:cNvPr id="9" name="文本框 8"/>
          <p:cNvSpPr txBox="1"/>
          <p:nvPr/>
        </p:nvSpPr>
        <p:spPr>
          <a:xfrm>
            <a:off x="632460" y="5465445"/>
            <a:ext cx="6096000" cy="645160"/>
          </a:xfrm>
          <a:prstGeom prst="rect">
            <a:avLst/>
          </a:prstGeom>
          <a:noFill/>
        </p:spPr>
        <p:txBody>
          <a:bodyPr wrap="square" rtlCol="0" anchor="t">
            <a:spAutoFit/>
          </a:bodyPr>
          <a:p>
            <a:r>
              <a:rPr lang="zh-CN" altLang="en-US" b="1">
                <a:latin typeface="宋体" panose="02010600030101010101" pitchFamily="2" charset="-122"/>
                <a:ea typeface="宋体" panose="02010600030101010101" pitchFamily="2" charset="-122"/>
              </a:rPr>
              <a:t>POSIX.1-2008 中 asctime(), asctime_r(), ctime(), and ctime_r() 标记为过时, 使用strftime()来代替。</a:t>
            </a:r>
            <a:endParaRPr lang="zh-CN" altLang="en-US" b="1">
              <a:latin typeface="宋体" panose="02010600030101010101" pitchFamily="2" charset="-122"/>
              <a:ea typeface="宋体" panose="02010600030101010101" pitchFamily="2" charset="-122"/>
            </a:endParaRPr>
          </a:p>
        </p:txBody>
      </p:sp>
      <p:sp>
        <p:nvSpPr>
          <p:cNvPr id="10" name="文本框 9"/>
          <p:cNvSpPr txBox="1"/>
          <p:nvPr/>
        </p:nvSpPr>
        <p:spPr>
          <a:xfrm>
            <a:off x="7588885" y="5254625"/>
            <a:ext cx="3326765" cy="1198880"/>
          </a:xfrm>
          <a:prstGeom prst="rect">
            <a:avLst/>
          </a:prstGeom>
          <a:noFill/>
        </p:spPr>
        <p:txBody>
          <a:bodyPr wrap="square" rtlCol="0" anchor="t">
            <a:spAutoFit/>
          </a:bodyPr>
          <a:p>
            <a:r>
              <a:rPr lang="zh-CN" altLang="en-US"/>
              <a:t>注：</a:t>
            </a:r>
            <a:endParaRPr lang="zh-CN" altLang="en-US"/>
          </a:p>
          <a:p>
            <a:r>
              <a:rPr lang="en-US" altLang="zh-CN"/>
              <a:t>   </a:t>
            </a:r>
            <a:r>
              <a:rPr lang="zh-CN" altLang="en-US">
                <a:latin typeface="宋体" panose="02010600030101010101" pitchFamily="2" charset="-122"/>
                <a:ea typeface="宋体" panose="02010600030101010101" pitchFamily="2" charset="-122"/>
                <a:cs typeface="宋体" panose="02010600030101010101" pitchFamily="2" charset="-122"/>
              </a:rPr>
              <a:t>返回的字符串为静态分配，</a:t>
            </a:r>
            <a:r>
              <a:rPr lang="en-US" altLang="zh-CN">
                <a:latin typeface="宋体" panose="02010600030101010101" pitchFamily="2" charset="-122"/>
                <a:ea typeface="宋体" panose="02010600030101010101" pitchFamily="2" charset="-122"/>
                <a:cs typeface="宋体" panose="02010600030101010101" pitchFamily="2" charset="-122"/>
              </a:rPr>
              <a:t>   </a:t>
            </a:r>
            <a:endParaRPr lang="en-US" altLang="zh-CN">
              <a:latin typeface="宋体" panose="02010600030101010101" pitchFamily="2" charset="-122"/>
              <a:ea typeface="宋体" panose="02010600030101010101" pitchFamily="2" charset="-122"/>
              <a:cs typeface="宋体" panose="02010600030101010101" pitchFamily="2" charset="-122"/>
            </a:endParaRPr>
          </a:p>
          <a:p>
            <a:r>
              <a:rPr lang="en-US" altLang="zh-CN">
                <a:latin typeface="宋体" panose="02010600030101010101" pitchFamily="2" charset="-122"/>
                <a:ea typeface="宋体" panose="02010600030101010101" pitchFamily="2" charset="-122"/>
                <a:cs typeface="宋体" panose="02010600030101010101" pitchFamily="2" charset="-122"/>
              </a:rPr>
              <a:t>  </a:t>
            </a:r>
            <a:r>
              <a:rPr lang="zh-CN" altLang="en-US">
                <a:latin typeface="宋体" panose="02010600030101010101" pitchFamily="2" charset="-122"/>
                <a:ea typeface="宋体" panose="02010600030101010101" pitchFamily="2" charset="-122"/>
                <a:cs typeface="宋体" panose="02010600030101010101" pitchFamily="2" charset="-122"/>
              </a:rPr>
              <a:t>长度不大于26，与ctime函</a:t>
            </a:r>
            <a:r>
              <a:rPr lang="en-US" altLang="zh-CN">
                <a:latin typeface="宋体" panose="02010600030101010101" pitchFamily="2" charset="-122"/>
                <a:ea typeface="宋体" panose="02010600030101010101" pitchFamily="2" charset="-122"/>
                <a:cs typeface="宋体" panose="02010600030101010101" pitchFamily="2" charset="-122"/>
              </a:rPr>
              <a:t> </a:t>
            </a:r>
            <a:endParaRPr lang="en-US" altLang="zh-CN">
              <a:latin typeface="宋体" panose="02010600030101010101" pitchFamily="2" charset="-122"/>
              <a:ea typeface="宋体" panose="02010600030101010101" pitchFamily="2" charset="-122"/>
              <a:cs typeface="宋体" panose="02010600030101010101" pitchFamily="2" charset="-122"/>
            </a:endParaRPr>
          </a:p>
          <a:p>
            <a:r>
              <a:rPr lang="en-US" altLang="zh-CN">
                <a:latin typeface="宋体" panose="02010600030101010101" pitchFamily="2" charset="-122"/>
                <a:ea typeface="宋体" panose="02010600030101010101" pitchFamily="2" charset="-122"/>
                <a:cs typeface="宋体" panose="02010600030101010101" pitchFamily="2" charset="-122"/>
              </a:rPr>
              <a:t>  </a:t>
            </a:r>
            <a:r>
              <a:rPr lang="zh-CN" altLang="en-US">
                <a:latin typeface="宋体" panose="02010600030101010101" pitchFamily="2" charset="-122"/>
                <a:ea typeface="宋体" panose="02010600030101010101" pitchFamily="2" charset="-122"/>
                <a:cs typeface="宋体" panose="02010600030101010101" pitchFamily="2" charset="-122"/>
              </a:rPr>
              <a:t>数共用。</a:t>
            </a:r>
            <a:endParaRPr lang="zh-CN" altLang="en-US">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59:morph option="byObject"/>
      </p:transition>
    </mc:Choice>
    <mc:Fallback>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076325" y="19050"/>
            <a:ext cx="6464300" cy="553085"/>
          </a:xfrm>
          <a:prstGeom prst="rect">
            <a:avLst/>
          </a:prstGeom>
          <a:noFill/>
        </p:spPr>
        <p:txBody>
          <a:bodyPr wrap="square" rtlCol="0">
            <a:spAutoFit/>
          </a:bodyPr>
          <a:lstStyle/>
          <a:p>
            <a:r>
              <a:rPr kumimoji="1" lang="en-US" altLang="zh-CN" sz="3000" b="1" dirty="0">
                <a:solidFill>
                  <a:schemeClr val="bg1"/>
                </a:solidFill>
                <a:latin typeface="微软雅黑" panose="020B0503020204020204" charset="-122"/>
                <a:ea typeface="微软雅黑" panose="020B0503020204020204" charset="-122"/>
                <a:cs typeface="微软雅黑" panose="020B0503020204020204" charset="-122"/>
              </a:rPr>
              <a:t>asctime()</a:t>
            </a:r>
            <a:r>
              <a:rPr kumimoji="1" lang="zh-CN" altLang="en-US" sz="3000" b="1" dirty="0">
                <a:solidFill>
                  <a:schemeClr val="bg1"/>
                </a:solidFill>
                <a:latin typeface="微软雅黑" panose="020B0503020204020204" charset="-122"/>
                <a:ea typeface="微软雅黑" panose="020B0503020204020204" charset="-122"/>
                <a:cs typeface="微软雅黑" panose="020B0503020204020204" charset="-122"/>
              </a:rPr>
              <a:t>、</a:t>
            </a:r>
            <a:r>
              <a:rPr kumimoji="1" lang="en-US" altLang="zh-CN" sz="3000" b="1" dirty="0">
                <a:solidFill>
                  <a:schemeClr val="bg1"/>
                </a:solidFill>
                <a:latin typeface="微软雅黑" panose="020B0503020204020204" charset="-122"/>
                <a:ea typeface="微软雅黑" panose="020B0503020204020204" charset="-122"/>
                <a:cs typeface="微软雅黑" panose="020B0503020204020204" charset="-122"/>
              </a:rPr>
              <a:t>time()</a:t>
            </a:r>
            <a:endParaRPr kumimoji="1" lang="en-US" altLang="zh-CN" sz="3000" b="1"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7" name="文本框 6"/>
          <p:cNvSpPr txBox="1"/>
          <p:nvPr/>
        </p:nvSpPr>
        <p:spPr>
          <a:xfrm>
            <a:off x="249555" y="916305"/>
            <a:ext cx="4389120" cy="2030095"/>
          </a:xfrm>
          <a:prstGeom prst="rect">
            <a:avLst/>
          </a:prstGeom>
          <a:noFill/>
        </p:spPr>
        <p:txBody>
          <a:bodyPr wrap="square" rtlCol="0" anchor="t">
            <a:spAutoFit/>
          </a:bodyPr>
          <a:p>
            <a:r>
              <a:rPr lang="zh-CN" altLang="en-US">
                <a:latin typeface="宋体" panose="02010600030101010101" pitchFamily="2" charset="-122"/>
                <a:ea typeface="宋体" panose="02010600030101010101" pitchFamily="2" charset="-122"/>
              </a:rPr>
              <a:t>代码</a:t>
            </a:r>
            <a:r>
              <a:rPr lang="en-US" altLang="zh-CN">
                <a:latin typeface="宋体" panose="02010600030101010101" pitchFamily="2" charset="-122"/>
                <a:ea typeface="宋体" panose="02010600030101010101" pitchFamily="2" charset="-122"/>
              </a:rPr>
              <a:t>1</a:t>
            </a:r>
            <a:r>
              <a:rPr lang="zh-CN" altLang="en-US">
                <a:latin typeface="宋体" panose="02010600030101010101" pitchFamily="2" charset="-122"/>
                <a:ea typeface="宋体" panose="02010600030101010101" pitchFamily="2" charset="-122"/>
              </a:rPr>
              <a:t>：</a:t>
            </a:r>
            <a:endParaRPr lang="zh-CN" altLang="en-US">
              <a:latin typeface="宋体" panose="02010600030101010101" pitchFamily="2" charset="-122"/>
              <a:ea typeface="宋体" panose="02010600030101010101" pitchFamily="2" charset="-122"/>
            </a:endParaRPr>
          </a:p>
          <a:p>
            <a:r>
              <a:rPr lang="zh-CN" altLang="en-US">
                <a:latin typeface="宋体" panose="02010600030101010101" pitchFamily="2" charset="-122"/>
                <a:ea typeface="宋体" panose="02010600030101010101" pitchFamily="2" charset="-122"/>
              </a:rPr>
              <a:t>time_t now = time(NULL);</a:t>
            </a:r>
            <a:endParaRPr lang="zh-CN" altLang="en-US">
              <a:latin typeface="宋体" panose="02010600030101010101" pitchFamily="2" charset="-122"/>
              <a:ea typeface="宋体" panose="02010600030101010101" pitchFamily="2" charset="-122"/>
            </a:endParaRPr>
          </a:p>
          <a:p>
            <a:r>
              <a:rPr lang="zh-CN" altLang="en-US">
                <a:latin typeface="宋体" panose="02010600030101010101" pitchFamily="2" charset="-122"/>
                <a:ea typeface="宋体" panose="02010600030101010101" pitchFamily="2" charset="-122"/>
              </a:rPr>
              <a:t>printf("now:%ld\n", now);</a:t>
            </a:r>
            <a:endParaRPr lang="zh-CN" altLang="en-US">
              <a:latin typeface="宋体" panose="02010600030101010101" pitchFamily="2" charset="-122"/>
              <a:ea typeface="宋体" panose="02010600030101010101" pitchFamily="2" charset="-122"/>
            </a:endParaRPr>
          </a:p>
          <a:p>
            <a:r>
              <a:rPr lang="zh-CN" altLang="en-US">
                <a:latin typeface="宋体" panose="02010600030101010101" pitchFamily="2" charset="-122"/>
                <a:ea typeface="宋体" panose="02010600030101010101" pitchFamily="2" charset="-122"/>
              </a:rPr>
              <a:t>struct tm* tmp1 = gmtime(&amp;now);</a:t>
            </a:r>
            <a:endParaRPr lang="zh-CN" altLang="en-US">
              <a:latin typeface="宋体" panose="02010600030101010101" pitchFamily="2" charset="-122"/>
              <a:ea typeface="宋体" panose="02010600030101010101" pitchFamily="2" charset="-122"/>
            </a:endParaRPr>
          </a:p>
          <a:p>
            <a:r>
              <a:rPr lang="zh-CN" altLang="en-US">
                <a:latin typeface="宋体" panose="02010600030101010101" pitchFamily="2" charset="-122"/>
                <a:ea typeface="宋体" panose="02010600030101010101" pitchFamily="2" charset="-122"/>
              </a:rPr>
              <a:t>printf("GMT:%s\n", asctime(tmp1));</a:t>
            </a:r>
            <a:endParaRPr lang="zh-CN" altLang="en-US">
              <a:latin typeface="宋体" panose="02010600030101010101" pitchFamily="2" charset="-122"/>
              <a:ea typeface="宋体" panose="02010600030101010101" pitchFamily="2" charset="-122"/>
            </a:endParaRPr>
          </a:p>
          <a:p>
            <a:r>
              <a:rPr lang="zh-CN" altLang="en-US">
                <a:latin typeface="宋体" panose="02010600030101010101" pitchFamily="2" charset="-122"/>
                <a:ea typeface="宋体" panose="02010600030101010101" pitchFamily="2" charset="-122"/>
              </a:rPr>
              <a:t>printf("local</a:t>
            </a:r>
            <a:r>
              <a:rPr lang="en-US" altLang="zh-CN">
                <a:latin typeface="宋体" panose="02010600030101010101" pitchFamily="2" charset="-122"/>
                <a:ea typeface="宋体" panose="02010600030101010101" pitchFamily="2" charset="-122"/>
              </a:rPr>
              <a:t>_S</a:t>
            </a:r>
            <a:r>
              <a:rPr lang="zh-CN" altLang="en-US">
                <a:latin typeface="宋体" panose="02010600030101010101" pitchFamily="2" charset="-122"/>
                <a:ea typeface="宋体" panose="02010600030101010101" pitchFamily="2" charset="-122"/>
              </a:rPr>
              <a:t>:%s\n", ctime(&amp;now));</a:t>
            </a:r>
            <a:endParaRPr lang="zh-CN" altLang="en-US">
              <a:latin typeface="宋体" panose="02010600030101010101" pitchFamily="2" charset="-122"/>
              <a:ea typeface="宋体" panose="02010600030101010101" pitchFamily="2" charset="-122"/>
            </a:endParaRPr>
          </a:p>
          <a:p>
            <a:r>
              <a:rPr lang="zh-CN" altLang="en-US">
                <a:latin typeface="宋体" panose="02010600030101010101" pitchFamily="2" charset="-122"/>
                <a:ea typeface="宋体" panose="02010600030101010101" pitchFamily="2" charset="-122"/>
              </a:rPr>
              <a:t>printf("GMT</a:t>
            </a:r>
            <a:r>
              <a:rPr lang="en-US" altLang="zh-CN">
                <a:latin typeface="宋体" panose="02010600030101010101" pitchFamily="2" charset="-122"/>
                <a:ea typeface="宋体" panose="02010600030101010101" pitchFamily="2" charset="-122"/>
              </a:rPr>
              <a:t>_S</a:t>
            </a:r>
            <a:r>
              <a:rPr lang="zh-CN" altLang="en-US">
                <a:latin typeface="宋体" panose="02010600030101010101" pitchFamily="2" charset="-122"/>
                <a:ea typeface="宋体" panose="02010600030101010101" pitchFamily="2" charset="-122"/>
              </a:rPr>
              <a:t>:%ld\n", mktime(tmp1));</a:t>
            </a:r>
            <a:endParaRPr lang="zh-CN" altLang="en-US">
              <a:latin typeface="宋体" panose="02010600030101010101" pitchFamily="2" charset="-122"/>
              <a:ea typeface="宋体" panose="02010600030101010101" pitchFamily="2" charset="-122"/>
            </a:endParaRPr>
          </a:p>
        </p:txBody>
      </p:sp>
      <p:sp>
        <p:nvSpPr>
          <p:cNvPr id="11" name="文本框 10"/>
          <p:cNvSpPr txBox="1"/>
          <p:nvPr/>
        </p:nvSpPr>
        <p:spPr>
          <a:xfrm>
            <a:off x="5769610" y="3465195"/>
            <a:ext cx="6096000" cy="1476375"/>
          </a:xfrm>
          <a:prstGeom prst="rect">
            <a:avLst/>
          </a:prstGeom>
          <a:noFill/>
        </p:spPr>
        <p:txBody>
          <a:bodyPr wrap="square" rtlCol="0" anchor="t">
            <a:spAutoFit/>
          </a:bodyPr>
          <a:p>
            <a:r>
              <a:rPr lang="zh-CN" altLang="en-US"/>
              <a:t>注意：</a:t>
            </a:r>
            <a:endParaRPr lang="zh-CN" altLang="en-US"/>
          </a:p>
          <a:p>
            <a:r>
              <a:rPr lang="en-US" altLang="zh-CN"/>
              <a:t>        </a:t>
            </a:r>
            <a:r>
              <a:rPr lang="zh-CN" altLang="en-US">
                <a:latin typeface="宋体" panose="02010600030101010101" pitchFamily="2" charset="-122"/>
                <a:ea typeface="宋体" panose="02010600030101010101" pitchFamily="2" charset="-122"/>
                <a:cs typeface="宋体" panose="02010600030101010101" pitchFamily="2" charset="-122"/>
              </a:rPr>
              <a:t>函数返回的是一个静态分配的tm结构存储空间，</a:t>
            </a:r>
            <a:r>
              <a:rPr lang="en-US" altLang="zh-CN">
                <a:latin typeface="宋体" panose="02010600030101010101" pitchFamily="2" charset="-122"/>
                <a:ea typeface="宋体" panose="02010600030101010101" pitchFamily="2" charset="-122"/>
                <a:cs typeface="宋体" panose="02010600030101010101" pitchFamily="2" charset="-122"/>
              </a:rPr>
              <a:t>      </a:t>
            </a:r>
            <a:endParaRPr lang="en-US" altLang="zh-CN">
              <a:latin typeface="宋体" panose="02010600030101010101" pitchFamily="2" charset="-122"/>
              <a:ea typeface="宋体" panose="02010600030101010101" pitchFamily="2" charset="-122"/>
              <a:cs typeface="宋体" panose="02010600030101010101" pitchFamily="2" charset="-122"/>
            </a:endParaRPr>
          </a:p>
          <a:p>
            <a:r>
              <a:rPr lang="en-US" altLang="zh-CN">
                <a:latin typeface="宋体" panose="02010600030101010101" pitchFamily="2" charset="-122"/>
                <a:ea typeface="宋体" panose="02010600030101010101" pitchFamily="2" charset="-122"/>
                <a:cs typeface="宋体" panose="02010600030101010101" pitchFamily="2" charset="-122"/>
              </a:rPr>
              <a:t>      </a:t>
            </a:r>
            <a:r>
              <a:rPr lang="zh-CN" altLang="en-US">
                <a:latin typeface="宋体" panose="02010600030101010101" pitchFamily="2" charset="-122"/>
                <a:ea typeface="宋体" panose="02010600030101010101" pitchFamily="2" charset="-122"/>
                <a:cs typeface="宋体" panose="02010600030101010101" pitchFamily="2" charset="-122"/>
              </a:rPr>
              <a:t>该存储空间被gmtime, localtime与ctime函数所共</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en-US" altLang="zh-CN">
                <a:latin typeface="宋体" panose="02010600030101010101" pitchFamily="2" charset="-122"/>
                <a:ea typeface="宋体" panose="02010600030101010101" pitchFamily="2" charset="-122"/>
                <a:cs typeface="宋体" panose="02010600030101010101" pitchFamily="2" charset="-122"/>
              </a:rPr>
              <a:t>      </a:t>
            </a:r>
            <a:r>
              <a:rPr lang="zh-CN" altLang="en-US">
                <a:latin typeface="宋体" panose="02010600030101010101" pitchFamily="2" charset="-122"/>
                <a:ea typeface="宋体" panose="02010600030101010101" pitchFamily="2" charset="-122"/>
                <a:cs typeface="宋体" panose="02010600030101010101" pitchFamily="2" charset="-122"/>
              </a:rPr>
              <a:t>用. 这些函数的每一次调用会覆盖这块tm结构存储</a:t>
            </a:r>
            <a:r>
              <a:rPr lang="en-US" altLang="zh-CN">
                <a:latin typeface="宋体" panose="02010600030101010101" pitchFamily="2" charset="-122"/>
                <a:ea typeface="宋体" panose="02010600030101010101" pitchFamily="2" charset="-122"/>
                <a:cs typeface="宋体" panose="02010600030101010101" pitchFamily="2" charset="-122"/>
              </a:rPr>
              <a:t>  </a:t>
            </a:r>
            <a:endParaRPr lang="en-US" altLang="zh-CN">
              <a:latin typeface="宋体" panose="02010600030101010101" pitchFamily="2" charset="-122"/>
              <a:ea typeface="宋体" panose="02010600030101010101" pitchFamily="2" charset="-122"/>
              <a:cs typeface="宋体" panose="02010600030101010101" pitchFamily="2" charset="-122"/>
            </a:endParaRPr>
          </a:p>
          <a:p>
            <a:r>
              <a:rPr lang="en-US" altLang="zh-CN">
                <a:latin typeface="宋体" panose="02010600030101010101" pitchFamily="2" charset="-122"/>
                <a:ea typeface="宋体" panose="02010600030101010101" pitchFamily="2" charset="-122"/>
                <a:cs typeface="宋体" panose="02010600030101010101" pitchFamily="2" charset="-122"/>
              </a:rPr>
              <a:t>      </a:t>
            </a:r>
            <a:r>
              <a:rPr lang="zh-CN" altLang="en-US">
                <a:latin typeface="宋体" panose="02010600030101010101" pitchFamily="2" charset="-122"/>
                <a:ea typeface="宋体" panose="02010600030101010101" pitchFamily="2" charset="-122"/>
                <a:cs typeface="宋体" panose="02010600030101010101" pitchFamily="2" charset="-122"/>
              </a:rPr>
              <a:t>空间的内容。</a:t>
            </a:r>
            <a:endParaRPr lang="zh-CN" altLang="en-US">
              <a:latin typeface="宋体" panose="02010600030101010101" pitchFamily="2" charset="-122"/>
              <a:ea typeface="宋体" panose="02010600030101010101" pitchFamily="2" charset="-122"/>
              <a:cs typeface="宋体" panose="02010600030101010101" pitchFamily="2" charset="-122"/>
            </a:endParaRPr>
          </a:p>
        </p:txBody>
      </p:sp>
      <p:sp>
        <p:nvSpPr>
          <p:cNvPr id="13" name="文本框 12"/>
          <p:cNvSpPr txBox="1"/>
          <p:nvPr/>
        </p:nvSpPr>
        <p:spPr>
          <a:xfrm>
            <a:off x="249555" y="4110355"/>
            <a:ext cx="4284345" cy="1753235"/>
          </a:xfrm>
          <a:prstGeom prst="rect">
            <a:avLst/>
          </a:prstGeom>
          <a:noFill/>
        </p:spPr>
        <p:txBody>
          <a:bodyPr wrap="square" rtlCol="0" anchor="t">
            <a:spAutoFit/>
          </a:bodyPr>
          <a:p>
            <a:r>
              <a:rPr lang="zh-CN" altLang="en-US">
                <a:latin typeface="宋体" panose="02010600030101010101" pitchFamily="2" charset="-122"/>
                <a:ea typeface="宋体" panose="02010600030101010101" pitchFamily="2" charset="-122"/>
                <a:sym typeface="+mn-ea"/>
              </a:rPr>
              <a:t>代码</a:t>
            </a:r>
            <a:r>
              <a:rPr lang="en-US" altLang="zh-CN">
                <a:latin typeface="宋体" panose="02010600030101010101" pitchFamily="2" charset="-122"/>
                <a:ea typeface="宋体" panose="02010600030101010101" pitchFamily="2" charset="-122"/>
                <a:sym typeface="+mn-ea"/>
              </a:rPr>
              <a:t>2</a:t>
            </a:r>
            <a:r>
              <a:rPr lang="zh-CN" altLang="en-US">
                <a:latin typeface="宋体" panose="02010600030101010101" pitchFamily="2" charset="-122"/>
                <a:ea typeface="宋体" panose="02010600030101010101" pitchFamily="2" charset="-122"/>
                <a:sym typeface="+mn-ea"/>
              </a:rPr>
              <a:t>：</a:t>
            </a:r>
            <a:endParaRPr lang="zh-CN" altLang="en-US">
              <a:latin typeface="宋体" panose="02010600030101010101" pitchFamily="2" charset="-122"/>
              <a:ea typeface="宋体" panose="02010600030101010101" pitchFamily="2" charset="-122"/>
            </a:endParaRPr>
          </a:p>
          <a:p>
            <a:r>
              <a:rPr lang="zh-CN" altLang="en-US">
                <a:latin typeface="宋体" panose="02010600030101010101" pitchFamily="2" charset="-122"/>
                <a:ea typeface="宋体" panose="02010600030101010101" pitchFamily="2" charset="-122"/>
                <a:sym typeface="+mn-ea"/>
              </a:rPr>
              <a:t>time_t now = time(NULL);</a:t>
            </a:r>
            <a:endParaRPr lang="zh-CN" altLang="en-US">
              <a:latin typeface="宋体" panose="02010600030101010101" pitchFamily="2" charset="-122"/>
              <a:ea typeface="宋体" panose="02010600030101010101" pitchFamily="2" charset="-122"/>
            </a:endParaRPr>
          </a:p>
          <a:p>
            <a:r>
              <a:rPr lang="zh-CN" altLang="en-US">
                <a:latin typeface="宋体" panose="02010600030101010101" pitchFamily="2" charset="-122"/>
                <a:ea typeface="宋体" panose="02010600030101010101" pitchFamily="2" charset="-122"/>
                <a:sym typeface="+mn-ea"/>
              </a:rPr>
              <a:t>printf("now:%ld\n", now);</a:t>
            </a:r>
            <a:endParaRPr lang="zh-CN" altLang="en-US">
              <a:latin typeface="宋体" panose="02010600030101010101" pitchFamily="2" charset="-122"/>
              <a:ea typeface="宋体" panose="02010600030101010101" pitchFamily="2" charset="-122"/>
            </a:endParaRPr>
          </a:p>
          <a:p>
            <a:r>
              <a:rPr lang="zh-CN" altLang="en-US">
                <a:latin typeface="宋体" panose="02010600030101010101" pitchFamily="2" charset="-122"/>
                <a:ea typeface="宋体" panose="02010600030101010101" pitchFamily="2" charset="-122"/>
                <a:sym typeface="+mn-ea"/>
              </a:rPr>
              <a:t>struct tm* tmp1 = gmtime(&amp;now);</a:t>
            </a:r>
            <a:endParaRPr lang="zh-CN" altLang="en-US">
              <a:latin typeface="宋体" panose="02010600030101010101" pitchFamily="2" charset="-122"/>
              <a:ea typeface="宋体" panose="02010600030101010101" pitchFamily="2" charset="-122"/>
            </a:endParaRPr>
          </a:p>
          <a:p>
            <a:r>
              <a:rPr lang="zh-CN" altLang="en-US">
                <a:latin typeface="宋体" panose="02010600030101010101" pitchFamily="2" charset="-122"/>
                <a:ea typeface="宋体" panose="02010600030101010101" pitchFamily="2" charset="-122"/>
                <a:sym typeface="+mn-ea"/>
              </a:rPr>
              <a:t>printf("GMT:%s\n", asctime(tmp1));</a:t>
            </a:r>
            <a:endParaRPr lang="zh-CN" altLang="en-US">
              <a:latin typeface="宋体" panose="02010600030101010101" pitchFamily="2" charset="-122"/>
              <a:ea typeface="宋体" panose="02010600030101010101" pitchFamily="2" charset="-122"/>
            </a:endParaRPr>
          </a:p>
          <a:p>
            <a:r>
              <a:rPr lang="zh-CN" altLang="en-US">
                <a:latin typeface="宋体" panose="02010600030101010101" pitchFamily="2" charset="-122"/>
                <a:ea typeface="宋体" panose="02010600030101010101" pitchFamily="2" charset="-122"/>
                <a:sym typeface="+mn-ea"/>
              </a:rPr>
              <a:t>printf("GMT</a:t>
            </a:r>
            <a:r>
              <a:rPr lang="en-US" altLang="zh-CN">
                <a:latin typeface="宋体" panose="02010600030101010101" pitchFamily="2" charset="-122"/>
                <a:ea typeface="宋体" panose="02010600030101010101" pitchFamily="2" charset="-122"/>
                <a:sym typeface="+mn-ea"/>
              </a:rPr>
              <a:t>_S</a:t>
            </a:r>
            <a:r>
              <a:rPr lang="zh-CN" altLang="en-US">
                <a:latin typeface="宋体" panose="02010600030101010101" pitchFamily="2" charset="-122"/>
                <a:ea typeface="宋体" panose="02010600030101010101" pitchFamily="2" charset="-122"/>
                <a:sym typeface="+mn-ea"/>
              </a:rPr>
              <a:t>:%ld\n", mktime(tmp1));</a:t>
            </a:r>
            <a:endParaRPr lang="zh-CN" altLang="en-US"/>
          </a:p>
        </p:txBody>
      </p:sp>
      <p:pic>
        <p:nvPicPr>
          <p:cNvPr id="14" name="图片 13"/>
          <p:cNvPicPr>
            <a:picLocks noChangeAspect="1"/>
          </p:cNvPicPr>
          <p:nvPr/>
        </p:nvPicPr>
        <p:blipFill>
          <a:blip r:embed="rId1"/>
          <a:stretch>
            <a:fillRect/>
          </a:stretch>
        </p:blipFill>
        <p:spPr>
          <a:xfrm>
            <a:off x="6031865" y="1089025"/>
            <a:ext cx="2486025" cy="704850"/>
          </a:xfrm>
          <a:prstGeom prst="rect">
            <a:avLst/>
          </a:prstGeom>
        </p:spPr>
      </p:pic>
      <p:pic>
        <p:nvPicPr>
          <p:cNvPr id="15" name="图片 14"/>
          <p:cNvPicPr>
            <a:picLocks noChangeAspect="1"/>
          </p:cNvPicPr>
          <p:nvPr/>
        </p:nvPicPr>
        <p:blipFill>
          <a:blip r:embed="rId2"/>
          <a:stretch>
            <a:fillRect/>
          </a:stretch>
        </p:blipFill>
        <p:spPr>
          <a:xfrm>
            <a:off x="8758555" y="2181225"/>
            <a:ext cx="2743200" cy="1057275"/>
          </a:xfrm>
          <a:prstGeom prst="rect">
            <a:avLst/>
          </a:prstGeom>
        </p:spPr>
      </p:pic>
      <p:sp>
        <p:nvSpPr>
          <p:cNvPr id="16" name="文本框 15"/>
          <p:cNvSpPr txBox="1"/>
          <p:nvPr/>
        </p:nvSpPr>
        <p:spPr>
          <a:xfrm>
            <a:off x="5866130" y="720725"/>
            <a:ext cx="1211580" cy="368300"/>
          </a:xfrm>
          <a:prstGeom prst="rect">
            <a:avLst/>
          </a:prstGeom>
          <a:noFill/>
        </p:spPr>
        <p:txBody>
          <a:bodyPr wrap="none" rtlCol="0">
            <a:spAutoFit/>
          </a:bodyPr>
          <a:p>
            <a:r>
              <a:rPr lang="zh-CN" altLang="en-US">
                <a:latin typeface="宋体" panose="02010600030101010101" pitchFamily="2" charset="-122"/>
                <a:ea typeface="宋体" panose="02010600030101010101" pitchFamily="2" charset="-122"/>
                <a:cs typeface="宋体" panose="02010600030101010101" pitchFamily="2" charset="-122"/>
              </a:rPr>
              <a:t>代码</a:t>
            </a:r>
            <a:r>
              <a:rPr lang="en-US" altLang="zh-CN">
                <a:latin typeface="宋体" panose="02010600030101010101" pitchFamily="2" charset="-122"/>
                <a:ea typeface="宋体" panose="02010600030101010101" pitchFamily="2" charset="-122"/>
                <a:cs typeface="宋体" panose="02010600030101010101" pitchFamily="2" charset="-122"/>
              </a:rPr>
              <a:t>1</a:t>
            </a:r>
            <a:r>
              <a:rPr lang="zh-CN" altLang="en-US">
                <a:latin typeface="宋体" panose="02010600030101010101" pitchFamily="2" charset="-122"/>
                <a:ea typeface="宋体" panose="02010600030101010101" pitchFamily="2" charset="-122"/>
                <a:cs typeface="宋体" panose="02010600030101010101" pitchFamily="2" charset="-122"/>
              </a:rPr>
              <a:t>结果</a:t>
            </a:r>
            <a:endParaRPr lang="zh-CN" altLang="en-US">
              <a:latin typeface="宋体" panose="02010600030101010101" pitchFamily="2" charset="-122"/>
              <a:ea typeface="宋体" panose="02010600030101010101" pitchFamily="2" charset="-122"/>
              <a:cs typeface="宋体" panose="02010600030101010101" pitchFamily="2" charset="-122"/>
            </a:endParaRPr>
          </a:p>
        </p:txBody>
      </p:sp>
      <p:sp>
        <p:nvSpPr>
          <p:cNvPr id="17" name="文本框 16"/>
          <p:cNvSpPr txBox="1"/>
          <p:nvPr/>
        </p:nvSpPr>
        <p:spPr>
          <a:xfrm>
            <a:off x="8643620" y="1793875"/>
            <a:ext cx="1211580" cy="368300"/>
          </a:xfrm>
          <a:prstGeom prst="rect">
            <a:avLst/>
          </a:prstGeom>
          <a:noFill/>
        </p:spPr>
        <p:txBody>
          <a:bodyPr wrap="none" rtlCol="0">
            <a:spAutoFit/>
          </a:bodyPr>
          <a:p>
            <a:r>
              <a:rPr lang="zh-CN" altLang="en-US">
                <a:latin typeface="宋体" panose="02010600030101010101" pitchFamily="2" charset="-122"/>
                <a:ea typeface="宋体" panose="02010600030101010101" pitchFamily="2" charset="-122"/>
                <a:cs typeface="宋体" panose="02010600030101010101" pitchFamily="2" charset="-122"/>
              </a:rPr>
              <a:t>代码</a:t>
            </a:r>
            <a:r>
              <a:rPr lang="en-US" altLang="zh-CN">
                <a:latin typeface="宋体" panose="02010600030101010101" pitchFamily="2" charset="-122"/>
                <a:ea typeface="宋体" panose="02010600030101010101" pitchFamily="2" charset="-122"/>
                <a:cs typeface="宋体" panose="02010600030101010101" pitchFamily="2" charset="-122"/>
              </a:rPr>
              <a:t>2</a:t>
            </a:r>
            <a:r>
              <a:rPr lang="zh-CN" altLang="en-US">
                <a:latin typeface="宋体" panose="02010600030101010101" pitchFamily="2" charset="-122"/>
                <a:ea typeface="宋体" panose="02010600030101010101" pitchFamily="2" charset="-122"/>
                <a:cs typeface="宋体" panose="02010600030101010101" pitchFamily="2" charset="-122"/>
              </a:rPr>
              <a:t>结果</a:t>
            </a:r>
            <a:endParaRPr lang="zh-CN" altLang="en-US">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59:morph option="byObject"/>
      </p:transition>
    </mc:Choice>
    <mc:Fallback>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076325" y="19050"/>
            <a:ext cx="7336155" cy="553085"/>
          </a:xfrm>
          <a:prstGeom prst="rect">
            <a:avLst/>
          </a:prstGeom>
          <a:noFill/>
        </p:spPr>
        <p:txBody>
          <a:bodyPr wrap="square" rtlCol="0">
            <a:spAutoFit/>
          </a:bodyPr>
          <a:lstStyle/>
          <a:p>
            <a:r>
              <a:rPr kumimoji="1" lang="en-US" altLang="zh-CN" sz="3000" b="1" dirty="0">
                <a:solidFill>
                  <a:schemeClr val="bg1"/>
                </a:solidFill>
                <a:latin typeface="微软雅黑" panose="020B0503020204020204" charset="-122"/>
                <a:ea typeface="微软雅黑" panose="020B0503020204020204" charset="-122"/>
                <a:cs typeface="微软雅黑" panose="020B0503020204020204" charset="-122"/>
              </a:rPr>
              <a:t>mktime()——tm</a:t>
            </a:r>
            <a:r>
              <a:rPr kumimoji="1" lang="zh-CN" altLang="en-US" sz="3000" b="1" dirty="0">
                <a:solidFill>
                  <a:schemeClr val="bg1"/>
                </a:solidFill>
                <a:latin typeface="微软雅黑" panose="020B0503020204020204" charset="-122"/>
                <a:ea typeface="微软雅黑" panose="020B0503020204020204" charset="-122"/>
                <a:cs typeface="微软雅黑" panose="020B0503020204020204" charset="-122"/>
              </a:rPr>
              <a:t>结构转换为</a:t>
            </a:r>
            <a:r>
              <a:rPr kumimoji="1" lang="en-US" altLang="zh-CN" sz="3000" b="1" dirty="0">
                <a:solidFill>
                  <a:schemeClr val="bg1"/>
                </a:solidFill>
                <a:latin typeface="微软雅黑" panose="020B0503020204020204" charset="-122"/>
                <a:ea typeface="微软雅黑" panose="020B0503020204020204" charset="-122"/>
                <a:cs typeface="微软雅黑" panose="020B0503020204020204" charset="-122"/>
              </a:rPr>
              <a:t>time_t</a:t>
            </a:r>
            <a:endParaRPr kumimoji="1" lang="en-US" altLang="zh-CN" sz="3000" b="1"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3" name="文本框 2"/>
          <p:cNvSpPr txBox="1"/>
          <p:nvPr/>
        </p:nvSpPr>
        <p:spPr>
          <a:xfrm>
            <a:off x="419735" y="3057525"/>
            <a:ext cx="5946140" cy="1383665"/>
          </a:xfrm>
          <a:prstGeom prst="rect">
            <a:avLst/>
          </a:prstGeom>
          <a:noFill/>
        </p:spPr>
        <p:txBody>
          <a:bodyPr wrap="square" rtlCol="0">
            <a:spAutoFit/>
          </a:bodyPr>
          <a:lstStyle/>
          <a:p>
            <a:r>
              <a:rPr lang="en-US" sz="2400" b="1" dirty="0">
                <a:latin typeface="宋体" panose="02010600030101010101" pitchFamily="2" charset="-122"/>
                <a:ea typeface="宋体" panose="02010600030101010101" pitchFamily="2" charset="-122"/>
              </a:rPr>
              <a:t>   </a:t>
            </a:r>
            <a:r>
              <a:rPr sz="2000" b="1" dirty="0">
                <a:latin typeface="宋体" panose="02010600030101010101" pitchFamily="2" charset="-122"/>
                <a:ea typeface="宋体" panose="02010600030101010101" pitchFamily="2" charset="-122"/>
              </a:rPr>
              <a:t>mktime函数会把参数把 tm 所指向的结构转换为</a:t>
            </a:r>
            <a:r>
              <a:rPr lang="zh-CN" sz="2000" b="1" dirty="0">
                <a:latin typeface="宋体" panose="02010600030101010101" pitchFamily="2" charset="-122"/>
                <a:ea typeface="宋体" panose="02010600030101010101" pitchFamily="2" charset="-122"/>
              </a:rPr>
              <a:t>从</a:t>
            </a:r>
            <a:r>
              <a:rPr lang="en-US" sz="2000" b="1" dirty="0">
                <a:latin typeface="宋体" panose="02010600030101010101" pitchFamily="2" charset="-122"/>
                <a:ea typeface="宋体" panose="02010600030101010101" pitchFamily="2" charset="-122"/>
              </a:rPr>
              <a:t>Epoch</a:t>
            </a:r>
            <a:r>
              <a:rPr lang="zh-CN" altLang="en-US" sz="2000" b="1" dirty="0">
                <a:latin typeface="宋体" panose="02010600030101010101" pitchFamily="2" charset="-122"/>
                <a:ea typeface="宋体" panose="02010600030101010101" pitchFamily="2" charset="-122"/>
              </a:rPr>
              <a:t>到现在时间</a:t>
            </a:r>
            <a:r>
              <a:rPr sz="2000" b="1" dirty="0">
                <a:latin typeface="宋体" panose="02010600030101010101" pitchFamily="2" charset="-122"/>
                <a:ea typeface="宋体" panose="02010600030101010101" pitchFamily="2" charset="-122"/>
              </a:rPr>
              <a:t>，如果发生错误时则返回-1。</a:t>
            </a:r>
            <a:endParaRPr sz="2000" b="1" dirty="0">
              <a:latin typeface="宋体" panose="02010600030101010101" pitchFamily="2" charset="-122"/>
              <a:ea typeface="宋体" panose="02010600030101010101" pitchFamily="2" charset="-122"/>
            </a:endParaRPr>
          </a:p>
          <a:p>
            <a:r>
              <a:rPr lang="en-US" sz="2000" b="1" dirty="0">
                <a:latin typeface="宋体" panose="02010600030101010101" pitchFamily="2" charset="-122"/>
                <a:ea typeface="宋体" panose="02010600030101010101" pitchFamily="2" charset="-122"/>
              </a:rPr>
              <a:t>   </a:t>
            </a:r>
            <a:r>
              <a:rPr sz="2000" b="1" dirty="0">
                <a:latin typeface="宋体" panose="02010600030101010101" pitchFamily="2" charset="-122"/>
                <a:ea typeface="宋体" panose="02010600030101010101" pitchFamily="2" charset="-122"/>
              </a:rPr>
              <a:t>结构成员超出了它们的有效间隔，它们将被归一化(例如，将40 </a:t>
            </a:r>
            <a:r>
              <a:rPr lang="en-US" sz="2000" b="1" dirty="0">
                <a:latin typeface="宋体" panose="02010600030101010101" pitchFamily="2" charset="-122"/>
                <a:ea typeface="宋体" panose="02010600030101010101" pitchFamily="2" charset="-122"/>
              </a:rPr>
              <a:t>O</a:t>
            </a:r>
            <a:r>
              <a:rPr sz="2000" b="1" dirty="0">
                <a:latin typeface="宋体" panose="02010600030101010101" pitchFamily="2" charset="-122"/>
                <a:ea typeface="宋体" panose="02010600030101010101" pitchFamily="2" charset="-122"/>
              </a:rPr>
              <a:t>ctober改为9</a:t>
            </a:r>
            <a:r>
              <a:rPr lang="en-US" sz="2000" b="1" dirty="0">
                <a:latin typeface="宋体" panose="02010600030101010101" pitchFamily="2" charset="-122"/>
                <a:ea typeface="宋体" panose="02010600030101010101" pitchFamily="2" charset="-122"/>
              </a:rPr>
              <a:t> </a:t>
            </a:r>
            <a:r>
              <a:rPr sz="2000" b="1" dirty="0">
                <a:latin typeface="宋体" panose="02010600030101010101" pitchFamily="2" charset="-122"/>
                <a:ea typeface="宋体" panose="02010600030101010101" pitchFamily="2" charset="-122"/>
              </a:rPr>
              <a:t>November);</a:t>
            </a:r>
            <a:endParaRPr sz="2000" b="1" dirty="0">
              <a:latin typeface="宋体" panose="02010600030101010101" pitchFamily="2" charset="-122"/>
              <a:ea typeface="宋体" panose="02010600030101010101" pitchFamily="2" charset="-122"/>
            </a:endParaRPr>
          </a:p>
        </p:txBody>
      </p:sp>
      <p:sp>
        <p:nvSpPr>
          <p:cNvPr id="12" name="文本框 11"/>
          <p:cNvSpPr txBox="1"/>
          <p:nvPr/>
        </p:nvSpPr>
        <p:spPr>
          <a:xfrm>
            <a:off x="628650" y="884555"/>
            <a:ext cx="5394325" cy="521970"/>
          </a:xfrm>
          <a:prstGeom prst="rect">
            <a:avLst/>
          </a:prstGeom>
          <a:noFill/>
        </p:spPr>
        <p:txBody>
          <a:bodyPr wrap="none" rtlCol="0">
            <a:spAutoFit/>
          </a:bodyPr>
          <a:p>
            <a:pPr algn="l"/>
            <a:r>
              <a:rPr lang="zh-CN" altLang="en-US" sz="2800" b="1">
                <a:latin typeface="宋体" panose="02010600030101010101" pitchFamily="2" charset="-122"/>
                <a:ea typeface="宋体" panose="02010600030101010101" pitchFamily="2" charset="-122"/>
              </a:rPr>
              <a:t>time_t mktime(struct tm *tm);</a:t>
            </a:r>
            <a:endParaRPr lang="zh-CN" altLang="en-US" sz="2800" b="1">
              <a:latin typeface="宋体" panose="02010600030101010101" pitchFamily="2" charset="-122"/>
              <a:ea typeface="宋体" panose="02010600030101010101" pitchFamily="2" charset="-122"/>
            </a:endParaRPr>
          </a:p>
        </p:txBody>
      </p:sp>
      <p:pic>
        <p:nvPicPr>
          <p:cNvPr id="6" name="图片 5"/>
          <p:cNvPicPr>
            <a:picLocks noChangeAspect="1"/>
          </p:cNvPicPr>
          <p:nvPr>
            <p:custDataLst>
              <p:tags r:id="rId1"/>
            </p:custDataLst>
          </p:nvPr>
        </p:nvPicPr>
        <p:blipFill>
          <a:blip r:embed="rId2"/>
          <a:stretch>
            <a:fillRect/>
          </a:stretch>
        </p:blipFill>
        <p:spPr>
          <a:xfrm>
            <a:off x="6746875" y="1757045"/>
            <a:ext cx="4683125" cy="185610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59:morph option="byObject"/>
      </p:transition>
    </mc:Choice>
    <mc:Fallback>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478790" y="995680"/>
            <a:ext cx="9428480" cy="368300"/>
          </a:xfrm>
          <a:prstGeom prst="rect">
            <a:avLst/>
          </a:prstGeom>
          <a:noFill/>
        </p:spPr>
        <p:txBody>
          <a:bodyPr wrap="none" rtlCol="0">
            <a:spAutoFit/>
          </a:bodyPr>
          <a:p>
            <a:pPr algn="l"/>
            <a:r>
              <a:rPr lang="en-US" altLang="zh-CN" b="1">
                <a:latin typeface="宋体" panose="02010600030101010101" pitchFamily="2" charset="-122"/>
                <a:ea typeface="宋体" panose="02010600030101010101" pitchFamily="2" charset="-122"/>
              </a:rPr>
              <a:t>1.</a:t>
            </a:r>
            <a:r>
              <a:rPr lang="zh-CN" altLang="en-US" b="1">
                <a:latin typeface="宋体" panose="02010600030101010101" pitchFamily="2" charset="-122"/>
                <a:ea typeface="宋体" panose="02010600030101010101" pitchFamily="2" charset="-122"/>
              </a:rPr>
              <a:t>size_t strftime(char *s, size_t max, const char *format,</a:t>
            </a:r>
            <a:r>
              <a:rPr lang="en-US" altLang="zh-CN" b="1">
                <a:latin typeface="宋体" panose="02010600030101010101" pitchFamily="2" charset="-122"/>
                <a:ea typeface="宋体" panose="02010600030101010101" pitchFamily="2" charset="-122"/>
              </a:rPr>
              <a:t> </a:t>
            </a:r>
            <a:r>
              <a:rPr lang="zh-CN" altLang="en-US" b="1">
                <a:latin typeface="宋体" panose="02010600030101010101" pitchFamily="2" charset="-122"/>
                <a:ea typeface="宋体" panose="02010600030101010101" pitchFamily="2" charset="-122"/>
              </a:rPr>
              <a:t>const struct tm *tm);</a:t>
            </a:r>
            <a:endParaRPr lang="zh-CN" altLang="en-US" b="1">
              <a:latin typeface="宋体" panose="02010600030101010101" pitchFamily="2" charset="-122"/>
              <a:ea typeface="宋体" panose="02010600030101010101" pitchFamily="2" charset="-122"/>
            </a:endParaRPr>
          </a:p>
        </p:txBody>
      </p:sp>
      <p:sp>
        <p:nvSpPr>
          <p:cNvPr id="3" name="文本框 2"/>
          <p:cNvSpPr txBox="1"/>
          <p:nvPr/>
        </p:nvSpPr>
        <p:spPr>
          <a:xfrm>
            <a:off x="478790" y="1680210"/>
            <a:ext cx="8118475" cy="645160"/>
          </a:xfrm>
          <a:prstGeom prst="rect">
            <a:avLst/>
          </a:prstGeom>
          <a:noFill/>
        </p:spPr>
        <p:txBody>
          <a:bodyPr wrap="square" rtlCol="0" anchor="t">
            <a:spAutoFit/>
          </a:bodyPr>
          <a:p>
            <a:r>
              <a:rPr lang="zh-CN" altLang="en-US">
                <a:latin typeface="宋体" panose="02010600030101010101" pitchFamily="2" charset="-122"/>
                <a:ea typeface="宋体" panose="02010600030101010101" pitchFamily="2" charset="-122"/>
                <a:cs typeface="宋体" panose="02010600030101010101" pitchFamily="2" charset="-122"/>
              </a:rPr>
              <a:t>strftime()函数根据格式规范format格式化分解时间tm，并将结果放入大小为max的字符数组s中。分解的时间结构tm在&lt;time.h&gt;中定义。</a:t>
            </a:r>
            <a:endParaRPr lang="zh-CN" altLang="en-US">
              <a:latin typeface="宋体" panose="02010600030101010101" pitchFamily="2" charset="-122"/>
              <a:ea typeface="宋体" panose="02010600030101010101" pitchFamily="2" charset="-122"/>
              <a:cs typeface="宋体" panose="02010600030101010101" pitchFamily="2" charset="-122"/>
            </a:endParaRPr>
          </a:p>
        </p:txBody>
      </p:sp>
      <p:sp>
        <p:nvSpPr>
          <p:cNvPr id="7" name="文本框 6"/>
          <p:cNvSpPr txBox="1"/>
          <p:nvPr/>
        </p:nvSpPr>
        <p:spPr>
          <a:xfrm>
            <a:off x="478790" y="3994785"/>
            <a:ext cx="6096000" cy="1753235"/>
          </a:xfrm>
          <a:prstGeom prst="rect">
            <a:avLst/>
          </a:prstGeom>
          <a:noFill/>
        </p:spPr>
        <p:txBody>
          <a:bodyPr wrap="square" rtlCol="0" anchor="t">
            <a:spAutoFit/>
          </a:bodyPr>
          <a:p>
            <a:r>
              <a:rPr lang="zh-CN" altLang="en-US">
                <a:latin typeface="宋体" panose="02010600030101010101" pitchFamily="2" charset="-122"/>
                <a:ea typeface="宋体" panose="02010600030101010101" pitchFamily="2" charset="-122"/>
              </a:rPr>
              <a:t>例如：</a:t>
            </a:r>
            <a:endParaRPr lang="zh-CN" altLang="en-US">
              <a:latin typeface="宋体" panose="02010600030101010101" pitchFamily="2" charset="-122"/>
              <a:ea typeface="宋体" panose="02010600030101010101" pitchFamily="2" charset="-122"/>
            </a:endParaRPr>
          </a:p>
          <a:p>
            <a:r>
              <a:rPr lang="zh-CN" altLang="en-US">
                <a:latin typeface="宋体" panose="02010600030101010101" pitchFamily="2" charset="-122"/>
                <a:ea typeface="宋体" panose="02010600030101010101" pitchFamily="2" charset="-122"/>
              </a:rPr>
              <a:t>char buf1[256]={0};</a:t>
            </a:r>
            <a:endParaRPr lang="zh-CN" altLang="en-US">
              <a:latin typeface="宋体" panose="02010600030101010101" pitchFamily="2" charset="-122"/>
              <a:ea typeface="宋体" panose="02010600030101010101" pitchFamily="2" charset="-122"/>
            </a:endParaRPr>
          </a:p>
          <a:p>
            <a:r>
              <a:rPr lang="zh-CN" altLang="en-US">
                <a:latin typeface="宋体" panose="02010600030101010101" pitchFamily="2" charset="-122"/>
                <a:ea typeface="宋体" panose="02010600030101010101" pitchFamily="2" charset="-122"/>
              </a:rPr>
              <a:t>now = time(NULL);</a:t>
            </a:r>
            <a:endParaRPr lang="zh-CN" altLang="en-US">
              <a:latin typeface="宋体" panose="02010600030101010101" pitchFamily="2" charset="-122"/>
              <a:ea typeface="宋体" panose="02010600030101010101" pitchFamily="2" charset="-122"/>
            </a:endParaRPr>
          </a:p>
          <a:p>
            <a:r>
              <a:rPr lang="zh-CN" altLang="en-US">
                <a:latin typeface="宋体" panose="02010600030101010101" pitchFamily="2" charset="-122"/>
                <a:ea typeface="宋体" panose="02010600030101010101" pitchFamily="2" charset="-122"/>
              </a:rPr>
              <a:t>p_tm = localtime(&amp;now);</a:t>
            </a:r>
            <a:endParaRPr lang="zh-CN" altLang="en-US">
              <a:latin typeface="宋体" panose="02010600030101010101" pitchFamily="2" charset="-122"/>
              <a:ea typeface="宋体" panose="02010600030101010101" pitchFamily="2" charset="-122"/>
            </a:endParaRPr>
          </a:p>
          <a:p>
            <a:r>
              <a:rPr lang="zh-CN" altLang="en-US">
                <a:latin typeface="宋体" panose="02010600030101010101" pitchFamily="2" charset="-122"/>
                <a:ea typeface="宋体" panose="02010600030101010101" pitchFamily="2" charset="-122"/>
              </a:rPr>
              <a:t>strftime(buf1, sizeof(buf1)-1, "%F %T %a", p_tm);</a:t>
            </a:r>
            <a:endParaRPr lang="zh-CN" altLang="en-US">
              <a:latin typeface="宋体" panose="02010600030101010101" pitchFamily="2" charset="-122"/>
              <a:ea typeface="宋体" panose="02010600030101010101" pitchFamily="2" charset="-122"/>
            </a:endParaRPr>
          </a:p>
          <a:p>
            <a:r>
              <a:rPr lang="zh-CN" altLang="en-US">
                <a:latin typeface="宋体" panose="02010600030101010101" pitchFamily="2" charset="-122"/>
                <a:ea typeface="宋体" panose="02010600030101010101" pitchFamily="2" charset="-122"/>
              </a:rPr>
              <a:t>printf("local time=%s\n", buf1);</a:t>
            </a:r>
            <a:endParaRPr lang="zh-CN" altLang="en-US">
              <a:latin typeface="宋体" panose="02010600030101010101" pitchFamily="2" charset="-122"/>
              <a:ea typeface="宋体" panose="02010600030101010101" pitchFamily="2" charset="-122"/>
            </a:endParaRPr>
          </a:p>
        </p:txBody>
      </p:sp>
      <p:pic>
        <p:nvPicPr>
          <p:cNvPr id="8" name="图片 7"/>
          <p:cNvPicPr>
            <a:picLocks noChangeAspect="1"/>
          </p:cNvPicPr>
          <p:nvPr/>
        </p:nvPicPr>
        <p:blipFill>
          <a:blip r:embed="rId1"/>
          <a:stretch>
            <a:fillRect/>
          </a:stretch>
        </p:blipFill>
        <p:spPr>
          <a:xfrm>
            <a:off x="2486025" y="5916930"/>
            <a:ext cx="5934710" cy="362585"/>
          </a:xfrm>
          <a:prstGeom prst="rect">
            <a:avLst/>
          </a:prstGeom>
        </p:spPr>
      </p:pic>
      <p:sp>
        <p:nvSpPr>
          <p:cNvPr id="9" name="文本框 8"/>
          <p:cNvSpPr txBox="1"/>
          <p:nvPr/>
        </p:nvSpPr>
        <p:spPr>
          <a:xfrm>
            <a:off x="1076325" y="19050"/>
            <a:ext cx="6464300" cy="553085"/>
          </a:xfrm>
          <a:prstGeom prst="rect">
            <a:avLst/>
          </a:prstGeom>
          <a:noFill/>
        </p:spPr>
        <p:txBody>
          <a:bodyPr wrap="square" rtlCol="0">
            <a:spAutoFit/>
          </a:bodyPr>
          <a:p>
            <a:r>
              <a:rPr kumimoji="1" lang="en-US" altLang="zh-CN" sz="3000" b="1" dirty="0">
                <a:solidFill>
                  <a:schemeClr val="bg1"/>
                </a:solidFill>
                <a:latin typeface="微软雅黑" panose="020B0503020204020204" charset="-122"/>
                <a:ea typeface="微软雅黑" panose="020B0503020204020204" charset="-122"/>
                <a:cs typeface="微软雅黑" panose="020B0503020204020204" charset="-122"/>
              </a:rPr>
              <a:t>strftime()</a:t>
            </a:r>
            <a:r>
              <a:rPr kumimoji="1" lang="zh-CN" altLang="en-US" sz="3000" b="1" dirty="0">
                <a:solidFill>
                  <a:schemeClr val="bg1"/>
                </a:solidFill>
                <a:latin typeface="微软雅黑" panose="020B0503020204020204" charset="-122"/>
                <a:ea typeface="微软雅黑" panose="020B0503020204020204" charset="-122"/>
                <a:cs typeface="微软雅黑" panose="020B0503020204020204" charset="-122"/>
              </a:rPr>
              <a:t>、</a:t>
            </a:r>
            <a:r>
              <a:rPr kumimoji="1" lang="en-US" altLang="zh-CN" sz="3000" b="1" dirty="0">
                <a:solidFill>
                  <a:schemeClr val="bg1"/>
                </a:solidFill>
                <a:latin typeface="微软雅黑" panose="020B0503020204020204" charset="-122"/>
                <a:ea typeface="微软雅黑" panose="020B0503020204020204" charset="-122"/>
                <a:cs typeface="微软雅黑" panose="020B0503020204020204" charset="-122"/>
              </a:rPr>
              <a:t>strptime()</a:t>
            </a:r>
            <a:endParaRPr kumimoji="1" lang="zh-CN" altLang="en-US" sz="3000" b="1"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5" name="文本框 4"/>
          <p:cNvSpPr txBox="1"/>
          <p:nvPr/>
        </p:nvSpPr>
        <p:spPr>
          <a:xfrm>
            <a:off x="8056245" y="4341495"/>
            <a:ext cx="3474720" cy="645160"/>
          </a:xfrm>
          <a:prstGeom prst="rect">
            <a:avLst/>
          </a:prstGeom>
          <a:noFill/>
        </p:spPr>
        <p:txBody>
          <a:bodyPr wrap="none" rtlCol="0">
            <a:spAutoFit/>
          </a:bodyPr>
          <a:p>
            <a:r>
              <a:rPr lang="zh-CN" altLang="en-US"/>
              <a:t>注意：</a:t>
            </a:r>
            <a:endParaRPr lang="zh-CN" altLang="en-US"/>
          </a:p>
          <a:p>
            <a:r>
              <a:rPr lang="en-US" altLang="zh-CN"/>
              <a:t>      </a:t>
            </a:r>
            <a:r>
              <a:rPr lang="zh-CN" altLang="en-US"/>
              <a:t>这两个函数是线性</a:t>
            </a:r>
            <a:r>
              <a:rPr lang="zh-CN" altLang="en-US"/>
              <a:t>安全的。</a:t>
            </a:r>
            <a:endParaRPr lang="zh-CN" altLang="en-US"/>
          </a:p>
        </p:txBody>
      </p:sp>
      <p:sp>
        <p:nvSpPr>
          <p:cNvPr id="6" name="文本框 5"/>
          <p:cNvSpPr txBox="1"/>
          <p:nvPr/>
        </p:nvSpPr>
        <p:spPr>
          <a:xfrm>
            <a:off x="478790" y="2885440"/>
            <a:ext cx="7245985" cy="922020"/>
          </a:xfrm>
          <a:prstGeom prst="rect">
            <a:avLst/>
          </a:prstGeom>
          <a:noFill/>
        </p:spPr>
        <p:txBody>
          <a:bodyPr wrap="square" rtlCol="0" anchor="t">
            <a:spAutoFit/>
          </a:bodyPr>
          <a:p>
            <a:r>
              <a:rPr lang="en-US" altLang="zh-CN">
                <a:latin typeface="宋体" panose="02010600030101010101" pitchFamily="2" charset="-122"/>
                <a:ea typeface="宋体" panose="02010600030101010101" pitchFamily="2" charset="-122"/>
                <a:cs typeface="宋体" panose="02010600030101010101" pitchFamily="2" charset="-122"/>
              </a:rPr>
              <a:t>s</a:t>
            </a:r>
            <a:r>
              <a:rPr lang="zh-CN" altLang="en-US">
                <a:latin typeface="宋体" panose="02010600030101010101" pitchFamily="2" charset="-122"/>
                <a:ea typeface="宋体" panose="02010600030101010101" pitchFamily="2" charset="-122"/>
                <a:cs typeface="宋体" panose="02010600030101010101" pitchFamily="2" charset="-122"/>
              </a:rPr>
              <a:t>trftime的逆操作，把字符串依照自己定义的格式转换为分解时间tm。</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原则上，这个函数不会初始化tm，而是只存储指定的值。这意味着tm应该在调用之前初始化。</a:t>
            </a:r>
            <a:endParaRPr lang="zh-CN" altLang="en-US">
              <a:latin typeface="宋体" panose="02010600030101010101" pitchFamily="2" charset="-122"/>
              <a:ea typeface="宋体" panose="02010600030101010101" pitchFamily="2" charset="-122"/>
              <a:cs typeface="宋体" panose="02010600030101010101" pitchFamily="2" charset="-122"/>
            </a:endParaRPr>
          </a:p>
        </p:txBody>
      </p:sp>
      <p:sp>
        <p:nvSpPr>
          <p:cNvPr id="10" name="文本框 9"/>
          <p:cNvSpPr txBox="1"/>
          <p:nvPr/>
        </p:nvSpPr>
        <p:spPr>
          <a:xfrm>
            <a:off x="478790" y="2421255"/>
            <a:ext cx="8502015" cy="368300"/>
          </a:xfrm>
          <a:prstGeom prst="rect">
            <a:avLst/>
          </a:prstGeom>
          <a:noFill/>
        </p:spPr>
        <p:txBody>
          <a:bodyPr wrap="square" rtlCol="0" anchor="t">
            <a:spAutoFit/>
          </a:bodyPr>
          <a:p>
            <a:r>
              <a:rPr lang="en-US" altLang="zh-CN" b="1">
                <a:latin typeface="宋体" panose="02010600030101010101" pitchFamily="2" charset="-122"/>
                <a:ea typeface="宋体" panose="02010600030101010101" pitchFamily="2" charset="-122"/>
              </a:rPr>
              <a:t>2.</a:t>
            </a:r>
            <a:r>
              <a:rPr lang="zh-CN" altLang="en-US" b="1">
                <a:latin typeface="宋体" panose="02010600030101010101" pitchFamily="2" charset="-122"/>
                <a:ea typeface="宋体" panose="02010600030101010101" pitchFamily="2" charset="-122"/>
              </a:rPr>
              <a:t>char *strptime(const char *s, const char *format, struct tm *tm);</a:t>
            </a:r>
            <a:endParaRPr lang="zh-CN" altLang="en-US" b="1">
              <a:latin typeface="宋体" panose="02010600030101010101" pitchFamily="2" charset="-122"/>
              <a:ea typeface="宋体" panose="02010600030101010101" pitchFamily="2"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59:morph option="byObject"/>
      </p:transition>
    </mc:Choice>
    <mc:Fallback>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1076325" y="19050"/>
            <a:ext cx="6464300" cy="553085"/>
          </a:xfrm>
          <a:prstGeom prst="rect">
            <a:avLst/>
          </a:prstGeom>
          <a:noFill/>
        </p:spPr>
        <p:txBody>
          <a:bodyPr wrap="square" rtlCol="0">
            <a:spAutoFit/>
          </a:bodyPr>
          <a:p>
            <a:r>
              <a:rPr kumimoji="1" lang="en-US" altLang="zh-CN" sz="3000" b="1" dirty="0">
                <a:solidFill>
                  <a:schemeClr val="bg1"/>
                </a:solidFill>
                <a:latin typeface="微软雅黑" panose="020B0503020204020204" charset="-122"/>
                <a:ea typeface="微软雅黑" panose="020B0503020204020204" charset="-122"/>
                <a:cs typeface="微软雅黑" panose="020B0503020204020204" charset="-122"/>
                <a:sym typeface="+mn-ea"/>
              </a:rPr>
              <a:t>strftime()</a:t>
            </a:r>
            <a:r>
              <a:rPr kumimoji="1" lang="zh-CN" altLang="en-US" sz="3000" b="1" dirty="0">
                <a:solidFill>
                  <a:schemeClr val="bg1"/>
                </a:solidFill>
                <a:latin typeface="微软雅黑" panose="020B0503020204020204" charset="-122"/>
                <a:ea typeface="微软雅黑" panose="020B0503020204020204" charset="-122"/>
                <a:cs typeface="微软雅黑" panose="020B0503020204020204" charset="-122"/>
                <a:sym typeface="+mn-ea"/>
              </a:rPr>
              <a:t>、</a:t>
            </a:r>
            <a:r>
              <a:rPr kumimoji="1" lang="en-US" altLang="zh-CN" sz="3000" b="1" dirty="0">
                <a:solidFill>
                  <a:schemeClr val="bg1"/>
                </a:solidFill>
                <a:latin typeface="微软雅黑" panose="020B0503020204020204" charset="-122"/>
                <a:ea typeface="微软雅黑" panose="020B0503020204020204" charset="-122"/>
                <a:cs typeface="微软雅黑" panose="020B0503020204020204" charset="-122"/>
                <a:sym typeface="+mn-ea"/>
              </a:rPr>
              <a:t>strptime()</a:t>
            </a:r>
            <a:endParaRPr kumimoji="1" lang="zh-CN" altLang="en-US" sz="3000" b="1" dirty="0">
              <a:solidFill>
                <a:schemeClr val="bg1"/>
              </a:solidFill>
              <a:latin typeface="微软雅黑" panose="020B0503020204020204" charset="-122"/>
              <a:ea typeface="微软雅黑" panose="020B0503020204020204" charset="-122"/>
              <a:cs typeface="微软雅黑" panose="020B0503020204020204" charset="-122"/>
            </a:endParaRPr>
          </a:p>
        </p:txBody>
      </p:sp>
      <p:graphicFrame>
        <p:nvGraphicFramePr>
          <p:cNvPr id="4" name="表格 3"/>
          <p:cNvGraphicFramePr/>
          <p:nvPr>
            <p:custDataLst>
              <p:tags r:id="rId1"/>
            </p:custDataLst>
          </p:nvPr>
        </p:nvGraphicFramePr>
        <p:xfrm>
          <a:off x="1158240" y="1183640"/>
          <a:ext cx="9338310" cy="4114800"/>
        </p:xfrm>
        <a:graphic>
          <a:graphicData uri="http://schemas.openxmlformats.org/drawingml/2006/table">
            <a:tbl>
              <a:tblPr firstRow="1" bandRow="1">
                <a:tableStyleId>{5C22544A-7EE6-4342-B048-85BDC9FD1C3A}</a:tableStyleId>
              </a:tblPr>
              <a:tblGrid>
                <a:gridCol w="3112770"/>
                <a:gridCol w="3112770"/>
                <a:gridCol w="3112770"/>
              </a:tblGrid>
              <a:tr h="381000">
                <a:tc>
                  <a:txBody>
                    <a:bodyPr/>
                    <a:p>
                      <a:pPr algn="ctr">
                        <a:buNone/>
                      </a:pPr>
                      <a:r>
                        <a:rPr lang="zh-CN" altLang="en-US"/>
                        <a:t>说明</a:t>
                      </a:r>
                      <a:r>
                        <a:rPr lang="zh-CN" altLang="en-US"/>
                        <a:t>符</a:t>
                      </a:r>
                      <a:endParaRPr lang="zh-CN" altLang="en-US"/>
                    </a:p>
                  </a:txBody>
                  <a:tcPr/>
                </a:tc>
                <a:tc>
                  <a:txBody>
                    <a:bodyPr/>
                    <a:p>
                      <a:pPr algn="ctr">
                        <a:buNone/>
                      </a:pPr>
                      <a:r>
                        <a:rPr lang="zh-CN" altLang="en-US"/>
                        <a:t>替换为</a:t>
                      </a:r>
                      <a:endParaRPr lang="zh-CN" altLang="en-US"/>
                    </a:p>
                  </a:txBody>
                  <a:tcPr/>
                </a:tc>
                <a:tc>
                  <a:txBody>
                    <a:bodyPr/>
                    <a:p>
                      <a:pPr algn="ctr">
                        <a:buNone/>
                      </a:pPr>
                      <a:r>
                        <a:rPr lang="zh-CN" altLang="en-US"/>
                        <a:t>实例</a:t>
                      </a:r>
                      <a:endParaRPr lang="zh-CN" altLang="en-US"/>
                    </a:p>
                  </a:txBody>
                  <a:tcPr/>
                </a:tc>
              </a:tr>
              <a:tr h="381000">
                <a:tc>
                  <a:txBody>
                    <a:bodyPr/>
                    <a:p>
                      <a:pPr algn="ctr">
                        <a:buNone/>
                      </a:pPr>
                      <a:r>
                        <a:rPr lang="zh-CN" altLang="en-US">
                          <a:latin typeface="宋体" panose="02010600030101010101" pitchFamily="2" charset="-122"/>
                          <a:ea typeface="宋体" panose="02010600030101010101" pitchFamily="2" charset="-122"/>
                        </a:rPr>
                        <a:t>%Z</a:t>
                      </a:r>
                      <a:endParaRPr lang="zh-CN" altLang="en-US">
                        <a:latin typeface="宋体" panose="02010600030101010101" pitchFamily="2" charset="-122"/>
                        <a:ea typeface="宋体" panose="02010600030101010101" pitchFamily="2" charset="-122"/>
                      </a:endParaRPr>
                    </a:p>
                  </a:txBody>
                  <a:tcPr/>
                </a:tc>
                <a:tc>
                  <a:txBody>
                    <a:bodyPr/>
                    <a:p>
                      <a:pPr algn="ctr">
                        <a:buNone/>
                      </a:pPr>
                      <a:r>
                        <a:rPr lang="zh-CN" altLang="en-US">
                          <a:latin typeface="宋体" panose="02010600030101010101" pitchFamily="2" charset="-122"/>
                          <a:ea typeface="宋体" panose="02010600030101010101" pitchFamily="2" charset="-122"/>
                        </a:rPr>
                        <a:t>时区的名称或缩写</a:t>
                      </a:r>
                      <a:endParaRPr lang="zh-CN" altLang="en-US">
                        <a:latin typeface="宋体" panose="02010600030101010101" pitchFamily="2" charset="-122"/>
                        <a:ea typeface="宋体" panose="02010600030101010101" pitchFamily="2" charset="-122"/>
                      </a:endParaRPr>
                    </a:p>
                  </a:txBody>
                  <a:tcPr/>
                </a:tc>
                <a:tc>
                  <a:txBody>
                    <a:bodyPr/>
                    <a:p>
                      <a:pPr algn="ctr">
                        <a:buNone/>
                      </a:pPr>
                      <a:r>
                        <a:rPr lang="en-US" altLang="zh-CN">
                          <a:latin typeface="宋体" panose="02010600030101010101" pitchFamily="2" charset="-122"/>
                          <a:ea typeface="宋体" panose="02010600030101010101" pitchFamily="2" charset="-122"/>
                        </a:rPr>
                        <a:t>CDT</a:t>
                      </a:r>
                      <a:endParaRPr lang="en-US" altLang="zh-CN">
                        <a:latin typeface="宋体" panose="02010600030101010101" pitchFamily="2" charset="-122"/>
                        <a:ea typeface="宋体" panose="02010600030101010101" pitchFamily="2" charset="-122"/>
                      </a:endParaRPr>
                    </a:p>
                  </a:txBody>
                  <a:tcPr/>
                </a:tc>
              </a:tr>
              <a:tr h="381000">
                <a:tc>
                  <a:txBody>
                    <a:bodyPr/>
                    <a:p>
                      <a:pPr algn="ctr">
                        <a:buNone/>
                      </a:pPr>
                      <a:r>
                        <a:rPr lang="zh-CN" altLang="en-US">
                          <a:latin typeface="宋体" panose="02010600030101010101" pitchFamily="2" charset="-122"/>
                          <a:ea typeface="宋体" panose="02010600030101010101" pitchFamily="2" charset="-122"/>
                        </a:rPr>
                        <a:t>%Y</a:t>
                      </a:r>
                      <a:endParaRPr lang="zh-CN" altLang="en-US">
                        <a:latin typeface="宋体" panose="02010600030101010101" pitchFamily="2" charset="-122"/>
                        <a:ea typeface="宋体" panose="02010600030101010101" pitchFamily="2" charset="-122"/>
                      </a:endParaRPr>
                    </a:p>
                  </a:txBody>
                  <a:tcPr/>
                </a:tc>
                <a:tc>
                  <a:txBody>
                    <a:bodyPr/>
                    <a:p>
                      <a:pPr algn="ctr">
                        <a:buNone/>
                      </a:pPr>
                      <a:r>
                        <a:rPr lang="zh-CN" altLang="en-US">
                          <a:latin typeface="宋体" panose="02010600030101010101" pitchFamily="2" charset="-122"/>
                          <a:ea typeface="宋体" panose="02010600030101010101" pitchFamily="2" charset="-122"/>
                        </a:rPr>
                        <a:t>年份</a:t>
                      </a:r>
                      <a:endParaRPr lang="zh-CN" altLang="en-US">
                        <a:latin typeface="宋体" panose="02010600030101010101" pitchFamily="2" charset="-122"/>
                        <a:ea typeface="宋体" panose="02010600030101010101" pitchFamily="2" charset="-122"/>
                      </a:endParaRPr>
                    </a:p>
                  </a:txBody>
                  <a:tcPr/>
                </a:tc>
                <a:tc>
                  <a:txBody>
                    <a:bodyPr/>
                    <a:p>
                      <a:pPr algn="ctr">
                        <a:buNone/>
                      </a:pPr>
                      <a:r>
                        <a:rPr lang="en-US" altLang="zh-CN">
                          <a:latin typeface="宋体" panose="02010600030101010101" pitchFamily="2" charset="-122"/>
                          <a:ea typeface="宋体" panose="02010600030101010101" pitchFamily="2" charset="-122"/>
                        </a:rPr>
                        <a:t>2022</a:t>
                      </a:r>
                      <a:endParaRPr lang="en-US" altLang="zh-CN">
                        <a:latin typeface="宋体" panose="02010600030101010101" pitchFamily="2" charset="-122"/>
                        <a:ea typeface="宋体" panose="02010600030101010101" pitchFamily="2" charset="-122"/>
                      </a:endParaRPr>
                    </a:p>
                  </a:txBody>
                  <a:tcPr/>
                </a:tc>
              </a:tr>
              <a:tr h="381000">
                <a:tc>
                  <a:txBody>
                    <a:bodyPr/>
                    <a:p>
                      <a:pPr algn="ctr">
                        <a:buNone/>
                      </a:pPr>
                      <a:r>
                        <a:rPr lang="zh-CN" altLang="en-US">
                          <a:latin typeface="宋体" panose="02010600030101010101" pitchFamily="2" charset="-122"/>
                          <a:ea typeface="宋体" panose="02010600030101010101" pitchFamily="2" charset="-122"/>
                        </a:rPr>
                        <a:t>%X</a:t>
                      </a:r>
                      <a:endParaRPr lang="zh-CN" altLang="en-US">
                        <a:latin typeface="宋体" panose="02010600030101010101" pitchFamily="2" charset="-122"/>
                        <a:ea typeface="宋体" panose="02010600030101010101" pitchFamily="2" charset="-122"/>
                      </a:endParaRPr>
                    </a:p>
                  </a:txBody>
                  <a:tcPr/>
                </a:tc>
                <a:tc>
                  <a:txBody>
                    <a:bodyPr/>
                    <a:p>
                      <a:pPr algn="ctr">
                        <a:buNone/>
                      </a:pPr>
                      <a:r>
                        <a:rPr lang="zh-CN" altLang="en-US">
                          <a:latin typeface="宋体" panose="02010600030101010101" pitchFamily="2" charset="-122"/>
                          <a:ea typeface="宋体" panose="02010600030101010101" pitchFamily="2" charset="-122"/>
                        </a:rPr>
                        <a:t>时间表示法</a:t>
                      </a:r>
                      <a:endParaRPr lang="zh-CN" altLang="en-US">
                        <a:latin typeface="宋体" panose="02010600030101010101" pitchFamily="2" charset="-122"/>
                        <a:ea typeface="宋体" panose="02010600030101010101" pitchFamily="2" charset="-122"/>
                      </a:endParaRPr>
                    </a:p>
                  </a:txBody>
                  <a:tcPr/>
                </a:tc>
                <a:tc>
                  <a:txBody>
                    <a:bodyPr/>
                    <a:p>
                      <a:pPr algn="ctr">
                        <a:buNone/>
                      </a:pPr>
                      <a:r>
                        <a:rPr lang="zh-CN" altLang="en-US">
                          <a:latin typeface="宋体" panose="02010600030101010101" pitchFamily="2" charset="-122"/>
                          <a:ea typeface="宋体" panose="02010600030101010101" pitchFamily="2" charset="-122"/>
                        </a:rPr>
                        <a:t>02:50:06</a:t>
                      </a:r>
                      <a:endParaRPr lang="zh-CN" altLang="en-US">
                        <a:latin typeface="宋体" panose="02010600030101010101" pitchFamily="2" charset="-122"/>
                        <a:ea typeface="宋体" panose="02010600030101010101" pitchFamily="2" charset="-122"/>
                      </a:endParaRPr>
                    </a:p>
                  </a:txBody>
                  <a:tcPr/>
                </a:tc>
              </a:tr>
              <a:tr h="381000">
                <a:tc>
                  <a:txBody>
                    <a:bodyPr/>
                    <a:p>
                      <a:pPr algn="ctr">
                        <a:buNone/>
                      </a:pPr>
                      <a:r>
                        <a:rPr lang="zh-CN" altLang="en-US">
                          <a:latin typeface="宋体" panose="02010600030101010101" pitchFamily="2" charset="-122"/>
                          <a:ea typeface="宋体" panose="02010600030101010101" pitchFamily="2" charset="-122"/>
                        </a:rPr>
                        <a:t>%x</a:t>
                      </a:r>
                      <a:endParaRPr lang="zh-CN" altLang="en-US">
                        <a:latin typeface="宋体" panose="02010600030101010101" pitchFamily="2" charset="-122"/>
                        <a:ea typeface="宋体" panose="02010600030101010101" pitchFamily="2" charset="-122"/>
                      </a:endParaRPr>
                    </a:p>
                  </a:txBody>
                  <a:tcPr/>
                </a:tc>
                <a:tc>
                  <a:txBody>
                    <a:bodyPr/>
                    <a:p>
                      <a:pPr algn="ctr">
                        <a:buNone/>
                      </a:pPr>
                      <a:r>
                        <a:rPr lang="zh-CN" altLang="en-US">
                          <a:latin typeface="宋体" panose="02010600030101010101" pitchFamily="2" charset="-122"/>
                          <a:ea typeface="宋体" panose="02010600030101010101" pitchFamily="2" charset="-122"/>
                        </a:rPr>
                        <a:t>日期表示法</a:t>
                      </a:r>
                      <a:endParaRPr lang="zh-CN" altLang="en-US">
                        <a:latin typeface="宋体" panose="02010600030101010101" pitchFamily="2" charset="-122"/>
                        <a:ea typeface="宋体" panose="02010600030101010101" pitchFamily="2" charset="-122"/>
                      </a:endParaRPr>
                    </a:p>
                  </a:txBody>
                  <a:tcPr/>
                </a:tc>
                <a:tc>
                  <a:txBody>
                    <a:bodyPr/>
                    <a:p>
                      <a:pPr algn="ctr">
                        <a:buNone/>
                      </a:pPr>
                      <a:r>
                        <a:rPr lang="zh-CN" altLang="en-US">
                          <a:latin typeface="宋体" panose="02010600030101010101" pitchFamily="2" charset="-122"/>
                          <a:ea typeface="宋体" panose="02010600030101010101" pitchFamily="2" charset="-122"/>
                        </a:rPr>
                        <a:t>08/19/12</a:t>
                      </a:r>
                      <a:endParaRPr lang="zh-CN" altLang="en-US">
                        <a:latin typeface="宋体" panose="02010600030101010101" pitchFamily="2" charset="-122"/>
                        <a:ea typeface="宋体" panose="02010600030101010101" pitchFamily="2" charset="-122"/>
                      </a:endParaRPr>
                    </a:p>
                  </a:txBody>
                  <a:tcPr/>
                </a:tc>
              </a:tr>
              <a:tr h="381000">
                <a:tc>
                  <a:txBody>
                    <a:bodyPr/>
                    <a:p>
                      <a:pPr algn="ctr">
                        <a:buNone/>
                      </a:pPr>
                      <a:r>
                        <a:rPr lang="zh-CN" altLang="en-US">
                          <a:latin typeface="宋体" panose="02010600030101010101" pitchFamily="2" charset="-122"/>
                          <a:ea typeface="宋体" panose="02010600030101010101" pitchFamily="2" charset="-122"/>
                        </a:rPr>
                        <a:t>%W</a:t>
                      </a:r>
                      <a:endParaRPr lang="zh-CN" altLang="en-US">
                        <a:latin typeface="宋体" panose="02010600030101010101" pitchFamily="2" charset="-122"/>
                        <a:ea typeface="宋体" panose="02010600030101010101" pitchFamily="2" charset="-122"/>
                      </a:endParaRPr>
                    </a:p>
                  </a:txBody>
                  <a:tcPr/>
                </a:tc>
                <a:tc>
                  <a:txBody>
                    <a:bodyPr/>
                    <a:p>
                      <a:pPr algn="ctr">
                        <a:buNone/>
                      </a:pPr>
                      <a:r>
                        <a:rPr lang="zh-CN" altLang="en-US">
                          <a:latin typeface="宋体" panose="02010600030101010101" pitchFamily="2" charset="-122"/>
                          <a:ea typeface="宋体" panose="02010600030101010101" pitchFamily="2" charset="-122"/>
                          <a:cs typeface="宋体" panose="02010600030101010101" pitchFamily="2" charset="-122"/>
                        </a:rPr>
                        <a:t>一年中的第几周，以第一个星期一作为第一周的第一天（00-53）</a:t>
                      </a:r>
                      <a:endParaRPr lang="zh-CN" altLang="en-US">
                        <a:latin typeface="宋体" panose="02010600030101010101" pitchFamily="2" charset="-122"/>
                        <a:ea typeface="宋体" panose="02010600030101010101" pitchFamily="2" charset="-122"/>
                        <a:cs typeface="宋体" panose="02010600030101010101" pitchFamily="2" charset="-122"/>
                      </a:endParaRPr>
                    </a:p>
                  </a:txBody>
                  <a:tcPr/>
                </a:tc>
                <a:tc>
                  <a:txBody>
                    <a:bodyPr/>
                    <a:p>
                      <a:pPr algn="ctr">
                        <a:buNone/>
                      </a:pPr>
                      <a:r>
                        <a:rPr lang="zh-CN" altLang="en-US">
                          <a:latin typeface="宋体" panose="02010600030101010101" pitchFamily="2" charset="-122"/>
                          <a:ea typeface="宋体" panose="02010600030101010101" pitchFamily="2" charset="-122"/>
                        </a:rPr>
                        <a:t>34</a:t>
                      </a:r>
                      <a:endParaRPr lang="zh-CN" altLang="en-US">
                        <a:latin typeface="宋体" panose="02010600030101010101" pitchFamily="2" charset="-122"/>
                        <a:ea typeface="宋体" panose="02010600030101010101" pitchFamily="2" charset="-122"/>
                      </a:endParaRPr>
                    </a:p>
                  </a:txBody>
                  <a:tcPr/>
                </a:tc>
              </a:tr>
              <a:tr h="381000">
                <a:tc>
                  <a:txBody>
                    <a:bodyPr/>
                    <a:p>
                      <a:pPr algn="ctr">
                        <a:buNone/>
                      </a:pPr>
                      <a:r>
                        <a:rPr lang="zh-CN" altLang="en-US">
                          <a:latin typeface="宋体" panose="02010600030101010101" pitchFamily="2" charset="-122"/>
                          <a:ea typeface="宋体" panose="02010600030101010101" pitchFamily="2" charset="-122"/>
                        </a:rPr>
                        <a:t>%U</a:t>
                      </a:r>
                      <a:endParaRPr lang="zh-CN" altLang="en-US">
                        <a:latin typeface="宋体" panose="02010600030101010101" pitchFamily="2" charset="-122"/>
                        <a:ea typeface="宋体" panose="02010600030101010101" pitchFamily="2" charset="-122"/>
                      </a:endParaRPr>
                    </a:p>
                  </a:txBody>
                  <a:tcPr/>
                </a:tc>
                <a:tc>
                  <a:txBody>
                    <a:bodyPr/>
                    <a:p>
                      <a:pPr algn="ctr">
                        <a:buNone/>
                      </a:pPr>
                      <a:r>
                        <a:rPr lang="zh-CN" altLang="en-US">
                          <a:latin typeface="宋体" panose="02010600030101010101" pitchFamily="2" charset="-122"/>
                          <a:ea typeface="宋体" panose="02010600030101010101" pitchFamily="2" charset="-122"/>
                          <a:cs typeface="宋体" panose="02010600030101010101" pitchFamily="2" charset="-122"/>
                        </a:rPr>
                        <a:t>一年中的第几周，以第一个星期日作为第一周的第一天（00-53）</a:t>
                      </a:r>
                      <a:endParaRPr lang="zh-CN" altLang="en-US">
                        <a:latin typeface="宋体" panose="02010600030101010101" pitchFamily="2" charset="-122"/>
                        <a:ea typeface="宋体" panose="02010600030101010101" pitchFamily="2" charset="-122"/>
                        <a:cs typeface="宋体" panose="02010600030101010101" pitchFamily="2" charset="-122"/>
                      </a:endParaRPr>
                    </a:p>
                  </a:txBody>
                  <a:tcPr/>
                </a:tc>
                <a:tc>
                  <a:txBody>
                    <a:bodyPr/>
                    <a:p>
                      <a:pPr algn="ctr">
                        <a:buNone/>
                      </a:pPr>
                      <a:r>
                        <a:rPr lang="zh-CN" altLang="en-US">
                          <a:latin typeface="宋体" panose="02010600030101010101" pitchFamily="2" charset="-122"/>
                          <a:ea typeface="宋体" panose="02010600030101010101" pitchFamily="2" charset="-122"/>
                        </a:rPr>
                        <a:t>33</a:t>
                      </a:r>
                      <a:endParaRPr lang="zh-CN" altLang="en-US">
                        <a:latin typeface="宋体" panose="02010600030101010101" pitchFamily="2" charset="-122"/>
                        <a:ea typeface="宋体" panose="02010600030101010101" pitchFamily="2" charset="-122"/>
                      </a:endParaRPr>
                    </a:p>
                  </a:txBody>
                  <a:tcPr/>
                </a:tc>
              </a:tr>
              <a:tr h="381000">
                <a:tc>
                  <a:txBody>
                    <a:bodyPr/>
                    <a:p>
                      <a:pPr algn="ctr">
                        <a:buNone/>
                      </a:pPr>
                      <a:r>
                        <a:rPr lang="zh-CN" altLang="en-US">
                          <a:latin typeface="宋体" panose="02010600030101010101" pitchFamily="2" charset="-122"/>
                          <a:ea typeface="宋体" panose="02010600030101010101" pitchFamily="2" charset="-122"/>
                        </a:rPr>
                        <a:t>%I</a:t>
                      </a:r>
                      <a:endParaRPr lang="zh-CN" altLang="en-US">
                        <a:latin typeface="宋体" panose="02010600030101010101" pitchFamily="2" charset="-122"/>
                        <a:ea typeface="宋体" panose="02010600030101010101" pitchFamily="2" charset="-122"/>
                      </a:endParaRPr>
                    </a:p>
                  </a:txBody>
                  <a:tcPr/>
                </a:tc>
                <a:tc>
                  <a:txBody>
                    <a:bodyPr/>
                    <a:p>
                      <a:pPr algn="ctr">
                        <a:buNone/>
                      </a:pPr>
                      <a:r>
                        <a:rPr lang="zh-CN" altLang="en-US">
                          <a:latin typeface="宋体" panose="02010600030101010101" pitchFamily="2" charset="-122"/>
                          <a:ea typeface="宋体" panose="02010600030101010101" pitchFamily="2" charset="-122"/>
                          <a:cs typeface="宋体" panose="02010600030101010101" pitchFamily="2" charset="-122"/>
                        </a:rPr>
                        <a:t>12 小时格式的小时（01-12）</a:t>
                      </a:r>
                      <a:endParaRPr lang="zh-CN" altLang="en-US">
                        <a:latin typeface="宋体" panose="02010600030101010101" pitchFamily="2" charset="-122"/>
                        <a:ea typeface="宋体" panose="02010600030101010101" pitchFamily="2" charset="-122"/>
                        <a:cs typeface="宋体" panose="02010600030101010101" pitchFamily="2" charset="-122"/>
                      </a:endParaRPr>
                    </a:p>
                  </a:txBody>
                  <a:tcPr/>
                </a:tc>
                <a:tc>
                  <a:txBody>
                    <a:bodyPr/>
                    <a:p>
                      <a:pPr algn="ctr">
                        <a:buNone/>
                      </a:pPr>
                      <a:r>
                        <a:rPr lang="zh-CN" altLang="en-US">
                          <a:latin typeface="宋体" panose="02010600030101010101" pitchFamily="2" charset="-122"/>
                          <a:ea typeface="宋体" panose="02010600030101010101" pitchFamily="2" charset="-122"/>
                        </a:rPr>
                        <a:t>05</a:t>
                      </a:r>
                      <a:endParaRPr lang="zh-CN" altLang="en-US">
                        <a:latin typeface="宋体" panose="02010600030101010101" pitchFamily="2" charset="-122"/>
                        <a:ea typeface="宋体" panose="02010600030101010101" pitchFamily="2" charset="-122"/>
                      </a:endParaRPr>
                    </a:p>
                  </a:txBody>
                  <a:tcPr/>
                </a:tc>
              </a:tr>
            </a:tbl>
          </a:graphicData>
        </a:graphic>
      </p:graphicFrame>
      <p:sp>
        <p:nvSpPr>
          <p:cNvPr id="2" name="文本框 1"/>
          <p:cNvSpPr txBox="1"/>
          <p:nvPr/>
        </p:nvSpPr>
        <p:spPr>
          <a:xfrm>
            <a:off x="4364355" y="5735955"/>
            <a:ext cx="2945130" cy="368300"/>
          </a:xfrm>
          <a:prstGeom prst="rect">
            <a:avLst/>
          </a:prstGeom>
          <a:noFill/>
        </p:spPr>
        <p:txBody>
          <a:bodyPr wrap="none" rtlCol="0">
            <a:spAutoFit/>
          </a:bodyPr>
          <a:p>
            <a:r>
              <a:rPr lang="en-US" altLang="zh-CN" b="1">
                <a:latin typeface="宋体" panose="02010600030101010101" pitchFamily="2" charset="-122"/>
                <a:ea typeface="宋体" panose="02010600030101010101" pitchFamily="2" charset="-122"/>
                <a:cs typeface="宋体" panose="02010600030101010101" pitchFamily="2" charset="-122"/>
              </a:rPr>
              <a:t>format</a:t>
            </a:r>
            <a:r>
              <a:rPr lang="zh-CN" altLang="en-US" b="1">
                <a:latin typeface="宋体" panose="02010600030101010101" pitchFamily="2" charset="-122"/>
                <a:ea typeface="宋体" panose="02010600030101010101" pitchFamily="2" charset="-122"/>
                <a:cs typeface="宋体" panose="02010600030101010101" pitchFamily="2" charset="-122"/>
              </a:rPr>
              <a:t>格式说明符局部列举</a:t>
            </a:r>
            <a:endParaRPr lang="zh-CN" altLang="en-US" b="1">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59:morph option="byObject"/>
      </p:transition>
    </mc:Choice>
    <mc:Fallback>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076325" y="19050"/>
            <a:ext cx="7451725" cy="553085"/>
          </a:xfrm>
          <a:prstGeom prst="rect">
            <a:avLst/>
          </a:prstGeom>
          <a:noFill/>
        </p:spPr>
        <p:txBody>
          <a:bodyPr wrap="square" rtlCol="0">
            <a:spAutoFit/>
          </a:bodyPr>
          <a:lstStyle/>
          <a:p>
            <a:r>
              <a:rPr kumimoji="1" lang="en-US" altLang="zh-CN" sz="3000" b="1" dirty="0">
                <a:solidFill>
                  <a:schemeClr val="bg1"/>
                </a:solidFill>
                <a:latin typeface="微软雅黑" panose="020B0503020204020204" charset="-122"/>
                <a:ea typeface="微软雅黑" panose="020B0503020204020204" charset="-122"/>
                <a:cs typeface="微软雅黑" panose="020B0503020204020204" charset="-122"/>
              </a:rPr>
              <a:t>gmtime()</a:t>
            </a:r>
            <a:r>
              <a:rPr kumimoji="1" lang="zh-CN" altLang="en-US" sz="3000" b="1" dirty="0">
                <a:solidFill>
                  <a:schemeClr val="bg1"/>
                </a:solidFill>
                <a:latin typeface="微软雅黑" panose="020B0503020204020204" charset="-122"/>
                <a:ea typeface="微软雅黑" panose="020B0503020204020204" charset="-122"/>
                <a:cs typeface="微软雅黑" panose="020B0503020204020204" charset="-122"/>
              </a:rPr>
              <a:t>、localtime</a:t>
            </a:r>
            <a:r>
              <a:rPr kumimoji="1" lang="en-US" altLang="zh-CN" sz="3000" b="1" dirty="0">
                <a:solidFill>
                  <a:schemeClr val="bg1"/>
                </a:solidFill>
                <a:latin typeface="微软雅黑" panose="020B0503020204020204" charset="-122"/>
                <a:ea typeface="微软雅黑" panose="020B0503020204020204" charset="-122"/>
                <a:cs typeface="微软雅黑" panose="020B0503020204020204" charset="-122"/>
              </a:rPr>
              <a:t>()</a:t>
            </a:r>
            <a:r>
              <a:rPr kumimoji="1" lang="zh-CN" altLang="en-US" sz="3000" b="1" dirty="0">
                <a:solidFill>
                  <a:schemeClr val="bg1"/>
                </a:solidFill>
                <a:latin typeface="微软雅黑" panose="020B0503020204020204" charset="-122"/>
                <a:ea typeface="微软雅黑" panose="020B0503020204020204" charset="-122"/>
                <a:cs typeface="微软雅黑" panose="020B0503020204020204" charset="-122"/>
              </a:rPr>
              <a:t>分解时间</a:t>
            </a:r>
            <a:r>
              <a:rPr kumimoji="1" lang="zh-CN" altLang="en-US" sz="3000" b="1" dirty="0">
                <a:solidFill>
                  <a:schemeClr val="bg1"/>
                </a:solidFill>
                <a:latin typeface="微软雅黑" panose="020B0503020204020204" charset="-122"/>
                <a:ea typeface="微软雅黑" panose="020B0503020204020204" charset="-122"/>
                <a:cs typeface="微软雅黑" panose="020B0503020204020204" charset="-122"/>
              </a:rPr>
              <a:t>转换</a:t>
            </a:r>
            <a:endParaRPr kumimoji="1" lang="zh-CN" altLang="en-US" sz="3000" b="1"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3" name="文本框 2"/>
          <p:cNvSpPr txBox="1"/>
          <p:nvPr/>
        </p:nvSpPr>
        <p:spPr>
          <a:xfrm>
            <a:off x="507365" y="3081655"/>
            <a:ext cx="4959350" cy="1753235"/>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差异：</a:t>
            </a:r>
            <a:endParaRPr lang="zh-CN" altLang="en-US"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    1.</a:t>
            </a:r>
            <a:r>
              <a:rPr lang="zh-CN" altLang="en-US" dirty="0">
                <a:latin typeface="宋体" panose="02010600030101010101" pitchFamily="2" charset="-122"/>
                <a:ea typeface="宋体" panose="02010600030101010101" pitchFamily="2" charset="-122"/>
              </a:rPr>
              <a:t>gmtime转出来的是0时区的标准时间</a:t>
            </a:r>
            <a:endParaRPr lang="zh-CN" altLang="en-US"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 </a:t>
            </a:r>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UTC</a:t>
            </a:r>
            <a:r>
              <a:rPr lang="zh-CN" altLang="en-US" dirty="0">
                <a:latin typeface="宋体" panose="02010600030101010101" pitchFamily="2" charset="-122"/>
                <a:ea typeface="宋体" panose="02010600030101010101" pitchFamily="2" charset="-122"/>
              </a:rPr>
              <a:t>）。</a:t>
            </a:r>
            <a:endParaRPr lang="zh-CN" altLang="en-US"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    2.</a:t>
            </a:r>
            <a:r>
              <a:rPr lang="zh-CN" altLang="en-US">
                <a:latin typeface="宋体" panose="02010600030101010101" pitchFamily="2" charset="-122"/>
                <a:ea typeface="宋体" panose="02010600030101010101" pitchFamily="2" charset="-122"/>
                <a:cs typeface="宋体" panose="02010600030101010101" pitchFamily="2" charset="-122"/>
                <a:sym typeface="+mn-ea"/>
              </a:rPr>
              <a:t>localtime是将时区考虑在内了，转出的</a:t>
            </a:r>
            <a:endParaRPr lang="zh-CN" altLang="en-US">
              <a:latin typeface="宋体" panose="02010600030101010101" pitchFamily="2" charset="-122"/>
              <a:ea typeface="宋体" panose="02010600030101010101" pitchFamily="2" charset="-122"/>
              <a:cs typeface="宋体" panose="02010600030101010101" pitchFamily="2" charset="-122"/>
              <a:sym typeface="+mn-ea"/>
            </a:endParaRPr>
          </a:p>
          <a:p>
            <a:r>
              <a:rPr lang="zh-CN" altLang="en-US">
                <a:latin typeface="宋体" panose="02010600030101010101" pitchFamily="2" charset="-122"/>
                <a:ea typeface="宋体" panose="02010600030101010101" pitchFamily="2" charset="-122"/>
                <a:cs typeface="宋体" panose="02010600030101010101" pitchFamily="2" charset="-122"/>
                <a:sym typeface="+mn-ea"/>
              </a:rPr>
              <a:t> </a:t>
            </a:r>
            <a:r>
              <a:rPr lang="en-US" altLang="zh-CN">
                <a:latin typeface="宋体" panose="02010600030101010101" pitchFamily="2" charset="-122"/>
                <a:ea typeface="宋体" panose="02010600030101010101" pitchFamily="2" charset="-122"/>
                <a:cs typeface="宋体" panose="02010600030101010101" pitchFamily="2" charset="-122"/>
                <a:sym typeface="+mn-ea"/>
              </a:rPr>
              <a:t>      </a:t>
            </a:r>
            <a:r>
              <a:rPr lang="zh-CN" altLang="en-US">
                <a:latin typeface="宋体" panose="02010600030101010101" pitchFamily="2" charset="-122"/>
                <a:ea typeface="宋体" panose="02010600030101010101" pitchFamily="2" charset="-122"/>
                <a:cs typeface="宋体" panose="02010600030101010101" pitchFamily="2" charset="-122"/>
                <a:sym typeface="+mn-ea"/>
              </a:rPr>
              <a:t>当前时区的时间。</a:t>
            </a:r>
            <a:endParaRPr lang="zh-CN" altLang="en-US">
              <a:latin typeface="宋体" panose="02010600030101010101" pitchFamily="2" charset="-122"/>
              <a:ea typeface="宋体" panose="02010600030101010101" pitchFamily="2" charset="-122"/>
              <a:cs typeface="宋体" panose="02010600030101010101" pitchFamily="2" charset="-122"/>
            </a:endParaRPr>
          </a:p>
          <a:p>
            <a:endParaRPr lang="en-US" altLang="zh-CN" dirty="0">
              <a:latin typeface="宋体" panose="02010600030101010101" pitchFamily="2" charset="-122"/>
              <a:ea typeface="宋体" panose="02010600030101010101" pitchFamily="2" charset="-122"/>
              <a:cs typeface="宋体" panose="02010600030101010101" pitchFamily="2" charset="-122"/>
            </a:endParaRPr>
          </a:p>
        </p:txBody>
      </p:sp>
      <p:sp>
        <p:nvSpPr>
          <p:cNvPr id="12" name="文本框 11"/>
          <p:cNvSpPr txBox="1"/>
          <p:nvPr/>
        </p:nvSpPr>
        <p:spPr>
          <a:xfrm>
            <a:off x="507365" y="962025"/>
            <a:ext cx="4921250" cy="368300"/>
          </a:xfrm>
          <a:prstGeom prst="rect">
            <a:avLst/>
          </a:prstGeom>
          <a:noFill/>
        </p:spPr>
        <p:txBody>
          <a:bodyPr wrap="none" rtlCol="0">
            <a:spAutoFit/>
          </a:bodyPr>
          <a:p>
            <a:pPr algn="l"/>
            <a:r>
              <a:rPr lang="en-US" altLang="zh-CN" b="1">
                <a:latin typeface="宋体" panose="02010600030101010101" pitchFamily="2" charset="-122"/>
                <a:ea typeface="宋体" panose="02010600030101010101" pitchFamily="2" charset="-122"/>
              </a:rPr>
              <a:t>1.</a:t>
            </a:r>
            <a:r>
              <a:rPr lang="zh-CN" altLang="en-US" b="1">
                <a:latin typeface="宋体" panose="02010600030101010101" pitchFamily="2" charset="-122"/>
                <a:ea typeface="宋体" panose="02010600030101010101" pitchFamily="2" charset="-122"/>
              </a:rPr>
              <a:t>struct tm *gmtime(const time_t *timep);</a:t>
            </a:r>
            <a:endParaRPr lang="zh-CN" altLang="en-US" b="1">
              <a:latin typeface="宋体" panose="02010600030101010101" pitchFamily="2" charset="-122"/>
              <a:ea typeface="宋体" panose="02010600030101010101" pitchFamily="2" charset="-122"/>
            </a:endParaRPr>
          </a:p>
        </p:txBody>
      </p:sp>
      <p:sp>
        <p:nvSpPr>
          <p:cNvPr id="2" name="文本框 1"/>
          <p:cNvSpPr txBox="1"/>
          <p:nvPr/>
        </p:nvSpPr>
        <p:spPr>
          <a:xfrm>
            <a:off x="421005" y="1873250"/>
            <a:ext cx="6096000" cy="368300"/>
          </a:xfrm>
          <a:prstGeom prst="rect">
            <a:avLst/>
          </a:prstGeom>
          <a:noFill/>
        </p:spPr>
        <p:txBody>
          <a:bodyPr wrap="square" rtlCol="0" anchor="t">
            <a:spAutoFit/>
          </a:bodyPr>
          <a:p>
            <a:r>
              <a:rPr lang="zh-CN" altLang="en-US"/>
              <a:t> </a:t>
            </a:r>
            <a:r>
              <a:rPr lang="en-US" altLang="zh-CN" b="1">
                <a:latin typeface="宋体" panose="02010600030101010101" pitchFamily="2" charset="-122"/>
                <a:ea typeface="宋体" panose="02010600030101010101" pitchFamily="2" charset="-122"/>
              </a:rPr>
              <a:t>2.</a:t>
            </a:r>
            <a:r>
              <a:rPr lang="zh-CN" altLang="en-US" b="1">
                <a:latin typeface="宋体" panose="02010600030101010101" pitchFamily="2" charset="-122"/>
                <a:ea typeface="宋体" panose="02010600030101010101" pitchFamily="2" charset="-122"/>
              </a:rPr>
              <a:t>struct tm *localtime(const time_t *timep);</a:t>
            </a:r>
            <a:endParaRPr lang="zh-CN" altLang="en-US" b="1">
              <a:latin typeface="宋体" panose="02010600030101010101" pitchFamily="2" charset="-122"/>
              <a:ea typeface="宋体" panose="02010600030101010101" pitchFamily="2" charset="-122"/>
            </a:endParaRPr>
          </a:p>
        </p:txBody>
      </p:sp>
      <p:pic>
        <p:nvPicPr>
          <p:cNvPr id="6" name="图片 5"/>
          <p:cNvPicPr>
            <a:picLocks noChangeAspect="1"/>
          </p:cNvPicPr>
          <p:nvPr>
            <p:custDataLst>
              <p:tags r:id="rId1"/>
            </p:custDataLst>
          </p:nvPr>
        </p:nvPicPr>
        <p:blipFill>
          <a:blip r:embed="rId2"/>
          <a:stretch>
            <a:fillRect/>
          </a:stretch>
        </p:blipFill>
        <p:spPr>
          <a:xfrm>
            <a:off x="6699250" y="962025"/>
            <a:ext cx="4683125" cy="1856105"/>
          </a:xfrm>
          <a:prstGeom prst="rect">
            <a:avLst/>
          </a:prstGeom>
        </p:spPr>
      </p:pic>
      <p:sp>
        <p:nvSpPr>
          <p:cNvPr id="7" name="文本框 6"/>
          <p:cNvSpPr txBox="1"/>
          <p:nvPr/>
        </p:nvSpPr>
        <p:spPr>
          <a:xfrm>
            <a:off x="987425" y="5521960"/>
            <a:ext cx="6096000" cy="645160"/>
          </a:xfrm>
          <a:prstGeom prst="rect">
            <a:avLst/>
          </a:prstGeom>
          <a:noFill/>
        </p:spPr>
        <p:txBody>
          <a:bodyPr wrap="square" rtlCol="0" anchor="t">
            <a:spAutoFit/>
          </a:bodyPr>
          <a:p>
            <a:r>
              <a:rPr lang="zh-CN" altLang="en-US">
                <a:latin typeface="宋体" panose="02010600030101010101" pitchFamily="2" charset="-122"/>
                <a:ea typeface="宋体" panose="02010600030101010101" pitchFamily="2" charset="-122"/>
                <a:cs typeface="宋体" panose="02010600030101010101" pitchFamily="2" charset="-122"/>
              </a:rPr>
              <a:t>gmtime()返回的是0时区分解</a:t>
            </a:r>
            <a:r>
              <a:rPr lang="zh-CN" altLang="en-US">
                <a:latin typeface="宋体" panose="02010600030101010101" pitchFamily="2" charset="-122"/>
                <a:ea typeface="宋体" panose="02010600030101010101" pitchFamily="2" charset="-122"/>
                <a:cs typeface="宋体" panose="02010600030101010101" pitchFamily="2" charset="-122"/>
              </a:rPr>
              <a:t>时间，把UTC时间转换成北京时间的话，需要在</a:t>
            </a:r>
            <a:r>
              <a:rPr lang="en-US" altLang="zh-CN">
                <a:latin typeface="宋体" panose="02010600030101010101" pitchFamily="2" charset="-122"/>
                <a:ea typeface="宋体" panose="02010600030101010101" pitchFamily="2" charset="-122"/>
                <a:cs typeface="宋体" panose="02010600030101010101" pitchFamily="2" charset="-122"/>
              </a:rPr>
              <a:t>tm</a:t>
            </a:r>
            <a:r>
              <a:rPr lang="zh-CN" altLang="en-US">
                <a:latin typeface="宋体" panose="02010600030101010101" pitchFamily="2" charset="-122"/>
                <a:ea typeface="宋体" panose="02010600030101010101" pitchFamily="2" charset="-122"/>
                <a:cs typeface="宋体" panose="02010600030101010101" pitchFamily="2" charset="-122"/>
              </a:rPr>
              <a:t>结构上做操作（小时数加上8）。</a:t>
            </a:r>
            <a:endParaRPr lang="zh-CN" altLang="en-US">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59:morph option="byObject"/>
      </p:transition>
    </mc:Choice>
    <mc:Fallback>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076325" y="19050"/>
            <a:ext cx="6464300" cy="553085"/>
          </a:xfrm>
          <a:prstGeom prst="rect">
            <a:avLst/>
          </a:prstGeom>
          <a:noFill/>
        </p:spPr>
        <p:txBody>
          <a:bodyPr wrap="square" rtlCol="0">
            <a:spAutoFit/>
          </a:bodyPr>
          <a:lstStyle/>
          <a:p>
            <a:r>
              <a:rPr kumimoji="1" lang="zh-CN" altLang="en-US" sz="3000" b="1" dirty="0">
                <a:solidFill>
                  <a:schemeClr val="bg1"/>
                </a:solidFill>
                <a:latin typeface="微软雅黑" panose="020B0503020204020204" charset="-122"/>
                <a:ea typeface="微软雅黑" panose="020B0503020204020204" charset="-122"/>
                <a:cs typeface="微软雅黑" panose="020B0503020204020204" charset="-122"/>
              </a:rPr>
              <a:t>线程安全</a:t>
            </a:r>
            <a:r>
              <a:rPr kumimoji="1" lang="zh-CN" altLang="en-US" sz="3000" b="1" dirty="0">
                <a:solidFill>
                  <a:schemeClr val="bg1"/>
                </a:solidFill>
                <a:latin typeface="微软雅黑" panose="020B0503020204020204" charset="-122"/>
                <a:ea typeface="微软雅黑" panose="020B0503020204020204" charset="-122"/>
                <a:cs typeface="微软雅黑" panose="020B0503020204020204" charset="-122"/>
              </a:rPr>
              <a:t>版本</a:t>
            </a:r>
            <a:endParaRPr kumimoji="1" lang="zh-CN" altLang="en-US" sz="3000" b="1"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2" name="文本框 1"/>
          <p:cNvSpPr txBox="1"/>
          <p:nvPr/>
        </p:nvSpPr>
        <p:spPr>
          <a:xfrm>
            <a:off x="517525" y="1040130"/>
            <a:ext cx="6096000" cy="368300"/>
          </a:xfrm>
          <a:prstGeom prst="rect">
            <a:avLst/>
          </a:prstGeom>
          <a:noFill/>
        </p:spPr>
        <p:txBody>
          <a:bodyPr wrap="square" rtlCol="0" anchor="t">
            <a:spAutoFit/>
          </a:bodyPr>
          <a:p>
            <a:r>
              <a:rPr lang="en-US" altLang="zh-CN" b="1">
                <a:latin typeface="宋体" panose="02010600030101010101" pitchFamily="2" charset="-122"/>
                <a:ea typeface="宋体" panose="02010600030101010101" pitchFamily="2" charset="-122"/>
              </a:rPr>
              <a:t>1.</a:t>
            </a:r>
            <a:r>
              <a:rPr lang="zh-CN" altLang="en-US" b="1">
                <a:latin typeface="宋体" panose="02010600030101010101" pitchFamily="2" charset="-122"/>
                <a:ea typeface="宋体" panose="02010600030101010101" pitchFamily="2" charset="-122"/>
              </a:rPr>
              <a:t>char *asctime_r(const struct tm *tm, char *buf);</a:t>
            </a:r>
            <a:endParaRPr lang="zh-CN" altLang="en-US" b="1">
              <a:latin typeface="宋体" panose="02010600030101010101" pitchFamily="2" charset="-122"/>
              <a:ea typeface="宋体" panose="02010600030101010101" pitchFamily="2" charset="-122"/>
            </a:endParaRPr>
          </a:p>
        </p:txBody>
      </p:sp>
      <p:sp>
        <p:nvSpPr>
          <p:cNvPr id="3" name="文本框 2"/>
          <p:cNvSpPr txBox="1"/>
          <p:nvPr/>
        </p:nvSpPr>
        <p:spPr>
          <a:xfrm>
            <a:off x="517525" y="1586865"/>
            <a:ext cx="6096000" cy="368300"/>
          </a:xfrm>
          <a:prstGeom prst="rect">
            <a:avLst/>
          </a:prstGeom>
          <a:noFill/>
        </p:spPr>
        <p:txBody>
          <a:bodyPr wrap="square" rtlCol="0" anchor="t">
            <a:spAutoFit/>
          </a:bodyPr>
          <a:p>
            <a:r>
              <a:rPr lang="en-US" altLang="zh-CN" b="1">
                <a:latin typeface="宋体" panose="02010600030101010101" pitchFamily="2" charset="-122"/>
                <a:ea typeface="宋体" panose="02010600030101010101" pitchFamily="2" charset="-122"/>
              </a:rPr>
              <a:t>2.</a:t>
            </a:r>
            <a:r>
              <a:rPr lang="zh-CN" altLang="en-US" b="1">
                <a:latin typeface="宋体" panose="02010600030101010101" pitchFamily="2" charset="-122"/>
                <a:ea typeface="宋体" panose="02010600030101010101" pitchFamily="2" charset="-122"/>
              </a:rPr>
              <a:t>char *ctime_r(const time_t *timep, char *buf);</a:t>
            </a:r>
            <a:endParaRPr lang="zh-CN" altLang="en-US" b="1">
              <a:latin typeface="宋体" panose="02010600030101010101" pitchFamily="2" charset="-122"/>
              <a:ea typeface="宋体" panose="02010600030101010101" pitchFamily="2" charset="-122"/>
            </a:endParaRPr>
          </a:p>
        </p:txBody>
      </p:sp>
      <p:sp>
        <p:nvSpPr>
          <p:cNvPr id="5" name="文本框 4"/>
          <p:cNvSpPr txBox="1"/>
          <p:nvPr/>
        </p:nvSpPr>
        <p:spPr>
          <a:xfrm>
            <a:off x="402590" y="2133600"/>
            <a:ext cx="7475855" cy="368300"/>
          </a:xfrm>
          <a:prstGeom prst="rect">
            <a:avLst/>
          </a:prstGeom>
          <a:noFill/>
        </p:spPr>
        <p:txBody>
          <a:bodyPr wrap="square" rtlCol="0" anchor="t">
            <a:spAutoFit/>
          </a:bodyPr>
          <a:p>
            <a:r>
              <a:rPr lang="zh-CN" altLang="en-US"/>
              <a:t> </a:t>
            </a:r>
            <a:r>
              <a:rPr lang="en-US" altLang="zh-CN" b="1">
                <a:latin typeface="宋体" panose="02010600030101010101" pitchFamily="2" charset="-122"/>
                <a:ea typeface="宋体" panose="02010600030101010101" pitchFamily="2" charset="-122"/>
              </a:rPr>
              <a:t>3.</a:t>
            </a:r>
            <a:r>
              <a:rPr lang="zh-CN" altLang="en-US" b="1">
                <a:latin typeface="宋体" panose="02010600030101010101" pitchFamily="2" charset="-122"/>
                <a:ea typeface="宋体" panose="02010600030101010101" pitchFamily="2" charset="-122"/>
              </a:rPr>
              <a:t>struct tm *gmtime_r(const time_t *timep, struct tm *result);</a:t>
            </a:r>
            <a:endParaRPr lang="zh-CN" altLang="en-US" b="1">
              <a:latin typeface="宋体" panose="02010600030101010101" pitchFamily="2" charset="-122"/>
              <a:ea typeface="宋体" panose="02010600030101010101" pitchFamily="2" charset="-122"/>
            </a:endParaRPr>
          </a:p>
        </p:txBody>
      </p:sp>
      <p:sp>
        <p:nvSpPr>
          <p:cNvPr id="6" name="文本框 5"/>
          <p:cNvSpPr txBox="1"/>
          <p:nvPr/>
        </p:nvSpPr>
        <p:spPr>
          <a:xfrm>
            <a:off x="517525" y="2684780"/>
            <a:ext cx="7734935" cy="368300"/>
          </a:xfrm>
          <a:prstGeom prst="rect">
            <a:avLst/>
          </a:prstGeom>
          <a:noFill/>
        </p:spPr>
        <p:txBody>
          <a:bodyPr wrap="square" rtlCol="0" anchor="t">
            <a:spAutoFit/>
          </a:bodyPr>
          <a:p>
            <a:r>
              <a:rPr lang="en-US" altLang="zh-CN" b="1">
                <a:latin typeface="宋体" panose="02010600030101010101" pitchFamily="2" charset="-122"/>
                <a:ea typeface="宋体" panose="02010600030101010101" pitchFamily="2" charset="-122"/>
              </a:rPr>
              <a:t>4.</a:t>
            </a:r>
            <a:r>
              <a:rPr lang="zh-CN" altLang="en-US" b="1">
                <a:latin typeface="宋体" panose="02010600030101010101" pitchFamily="2" charset="-122"/>
                <a:ea typeface="宋体" panose="02010600030101010101" pitchFamily="2" charset="-122"/>
              </a:rPr>
              <a:t>struct tm *localtime_r(const time_t *timep, struct tm *result);</a:t>
            </a:r>
            <a:endParaRPr lang="zh-CN" altLang="en-US" b="1">
              <a:latin typeface="宋体" panose="02010600030101010101" pitchFamily="2" charset="-122"/>
              <a:ea typeface="宋体" panose="02010600030101010101" pitchFamily="2" charset="-122"/>
            </a:endParaRPr>
          </a:p>
        </p:txBody>
      </p:sp>
      <p:sp>
        <p:nvSpPr>
          <p:cNvPr id="8" name="文本框 7"/>
          <p:cNvSpPr txBox="1"/>
          <p:nvPr/>
        </p:nvSpPr>
        <p:spPr>
          <a:xfrm>
            <a:off x="7540625" y="4760595"/>
            <a:ext cx="4091305" cy="1198880"/>
          </a:xfrm>
          <a:prstGeom prst="rect">
            <a:avLst/>
          </a:prstGeom>
          <a:noFill/>
        </p:spPr>
        <p:txBody>
          <a:bodyPr wrap="square" rtlCol="0" anchor="t">
            <a:spAutoFit/>
          </a:bodyPr>
          <a:p>
            <a:r>
              <a:rPr lang="zh-CN" altLang="en-US" b="1">
                <a:latin typeface="宋体" panose="02010600030101010101" pitchFamily="2" charset="-122"/>
                <a:ea typeface="宋体" panose="02010600030101010101" pitchFamily="2" charset="-122"/>
                <a:cs typeface="宋体" panose="02010600030101010101" pitchFamily="2" charset="-122"/>
                <a:sym typeface="+mn-ea"/>
              </a:rPr>
              <a:t>asctime、ctime、gmtime、localtime四个函数是非线程安全的</a:t>
            </a:r>
            <a:r>
              <a:rPr lang="zh-CN" altLang="en-US">
                <a:latin typeface="宋体" panose="02010600030101010101" pitchFamily="2" charset="-122"/>
                <a:ea typeface="宋体" panose="02010600030101010101" pitchFamily="2" charset="-122"/>
                <a:cs typeface="宋体" panose="02010600030101010101" pitchFamily="2" charset="-122"/>
                <a:sym typeface="+mn-ea"/>
              </a:rPr>
              <a:t>，其相应的线程安全的版本号为asctime_r、ctime_r、gmtime_r、localtime_r.</a:t>
            </a:r>
            <a:endParaRPr lang="zh-CN" altLang="en-US">
              <a:latin typeface="宋体" panose="02010600030101010101" pitchFamily="2" charset="-122"/>
              <a:ea typeface="宋体" panose="02010600030101010101" pitchFamily="2" charset="-122"/>
              <a:cs typeface="宋体" panose="02010600030101010101" pitchFamily="2" charset="-122"/>
            </a:endParaRPr>
          </a:p>
        </p:txBody>
      </p:sp>
      <p:sp>
        <p:nvSpPr>
          <p:cNvPr id="9" name="文本框 8"/>
          <p:cNvSpPr txBox="1"/>
          <p:nvPr/>
        </p:nvSpPr>
        <p:spPr>
          <a:xfrm>
            <a:off x="517525" y="4671060"/>
            <a:ext cx="4211320" cy="645160"/>
          </a:xfrm>
          <a:prstGeom prst="rect">
            <a:avLst/>
          </a:prstGeom>
          <a:noFill/>
        </p:spPr>
        <p:txBody>
          <a:bodyPr wrap="none" rtlCol="0">
            <a:spAutoFit/>
          </a:bodyPr>
          <a:p>
            <a:r>
              <a:rPr lang="zh-CN" altLang="en-US" b="1">
                <a:latin typeface="宋体" panose="02010600030101010101" pitchFamily="2" charset="-122"/>
                <a:ea typeface="宋体" panose="02010600030101010101" pitchFamily="2" charset="-122"/>
                <a:cs typeface="宋体" panose="02010600030101010101" pitchFamily="2" charset="-122"/>
              </a:rPr>
              <a:t>注意：返回的指针都指向</a:t>
            </a:r>
            <a:r>
              <a:rPr lang="en-US" altLang="zh-CN" b="1">
                <a:latin typeface="宋体" panose="02010600030101010101" pitchFamily="2" charset="-122"/>
                <a:ea typeface="宋体" panose="02010600030101010101" pitchFamily="2" charset="-122"/>
                <a:cs typeface="宋体" panose="02010600030101010101" pitchFamily="2" charset="-122"/>
              </a:rPr>
              <a:t>buf</a:t>
            </a:r>
            <a:r>
              <a:rPr lang="zh-CN" altLang="en-US" b="1">
                <a:latin typeface="宋体" panose="02010600030101010101" pitchFamily="2" charset="-122"/>
                <a:ea typeface="宋体" panose="02010600030101010101" pitchFamily="2" charset="-122"/>
                <a:cs typeface="宋体" panose="02010600030101010101" pitchFamily="2" charset="-122"/>
              </a:rPr>
              <a:t>或者</a:t>
            </a:r>
            <a:r>
              <a:rPr lang="en-US" altLang="zh-CN" b="1">
                <a:latin typeface="宋体" panose="02010600030101010101" pitchFamily="2" charset="-122"/>
                <a:ea typeface="宋体" panose="02010600030101010101" pitchFamily="2" charset="-122"/>
                <a:cs typeface="宋体" panose="02010600030101010101" pitchFamily="2" charset="-122"/>
              </a:rPr>
              <a:t>result</a:t>
            </a:r>
            <a:endParaRPr lang="en-US" altLang="zh-CN" b="1">
              <a:latin typeface="宋体" panose="02010600030101010101" pitchFamily="2" charset="-122"/>
              <a:ea typeface="宋体" panose="02010600030101010101" pitchFamily="2" charset="-122"/>
              <a:cs typeface="宋体" panose="02010600030101010101" pitchFamily="2" charset="-122"/>
            </a:endParaRPr>
          </a:p>
          <a:p>
            <a:r>
              <a:rPr lang="zh-CN" altLang="en-US" b="1">
                <a:latin typeface="宋体" panose="02010600030101010101" pitchFamily="2" charset="-122"/>
                <a:ea typeface="宋体" panose="02010600030101010101" pitchFamily="2" charset="-122"/>
                <a:cs typeface="宋体" panose="02010600030101010101" pitchFamily="2" charset="-122"/>
              </a:rPr>
              <a:t>结果都保存在</a:t>
            </a:r>
            <a:r>
              <a:rPr lang="en-US" altLang="zh-CN" b="1">
                <a:latin typeface="宋体" panose="02010600030101010101" pitchFamily="2" charset="-122"/>
                <a:ea typeface="宋体" panose="02010600030101010101" pitchFamily="2" charset="-122"/>
                <a:cs typeface="宋体" panose="02010600030101010101" pitchFamily="2" charset="-122"/>
              </a:rPr>
              <a:t>buf</a:t>
            </a:r>
            <a:r>
              <a:rPr lang="zh-CN" altLang="en-US" b="1">
                <a:latin typeface="宋体" panose="02010600030101010101" pitchFamily="2" charset="-122"/>
                <a:ea typeface="宋体" panose="02010600030101010101" pitchFamily="2" charset="-122"/>
                <a:cs typeface="宋体" panose="02010600030101010101" pitchFamily="2" charset="-122"/>
              </a:rPr>
              <a:t>、</a:t>
            </a:r>
            <a:r>
              <a:rPr lang="en-US" altLang="zh-CN" b="1">
                <a:latin typeface="宋体" panose="02010600030101010101" pitchFamily="2" charset="-122"/>
                <a:ea typeface="宋体" panose="02010600030101010101" pitchFamily="2" charset="-122"/>
                <a:cs typeface="宋体" panose="02010600030101010101" pitchFamily="2" charset="-122"/>
              </a:rPr>
              <a:t>result</a:t>
            </a:r>
            <a:r>
              <a:rPr lang="zh-CN" altLang="en-US" b="1">
                <a:latin typeface="宋体" panose="02010600030101010101" pitchFamily="2" charset="-122"/>
                <a:ea typeface="宋体" panose="02010600030101010101" pitchFamily="2" charset="-122"/>
                <a:cs typeface="宋体" panose="02010600030101010101" pitchFamily="2" charset="-122"/>
              </a:rPr>
              <a:t>中。</a:t>
            </a:r>
            <a:endParaRPr lang="zh-CN" altLang="en-US" b="1">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59:morph option="byObject"/>
      </p:transition>
    </mc:Choice>
    <mc:Fallback>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1076325" y="19050"/>
            <a:ext cx="6464300" cy="553085"/>
          </a:xfrm>
          <a:prstGeom prst="rect">
            <a:avLst/>
          </a:prstGeom>
          <a:noFill/>
        </p:spPr>
        <p:txBody>
          <a:bodyPr wrap="square" rtlCol="0">
            <a:spAutoFit/>
          </a:bodyPr>
          <a:p>
            <a:r>
              <a:rPr kumimoji="1" lang="zh-CN" altLang="en-US" sz="3000" b="1" dirty="0">
                <a:solidFill>
                  <a:schemeClr val="bg1"/>
                </a:solidFill>
                <a:latin typeface="微软雅黑" panose="020B0503020204020204" charset="-122"/>
                <a:ea typeface="微软雅黑" panose="020B0503020204020204" charset="-122"/>
                <a:cs typeface="微软雅黑" panose="020B0503020204020204" charset="-122"/>
              </a:rPr>
              <a:t>各个函数时间</a:t>
            </a:r>
            <a:r>
              <a:rPr kumimoji="1" lang="zh-CN" altLang="en-US" sz="3000" b="1" dirty="0">
                <a:solidFill>
                  <a:schemeClr val="bg1"/>
                </a:solidFill>
                <a:latin typeface="微软雅黑" panose="020B0503020204020204" charset="-122"/>
                <a:ea typeface="微软雅黑" panose="020B0503020204020204" charset="-122"/>
                <a:cs typeface="微软雅黑" panose="020B0503020204020204" charset="-122"/>
              </a:rPr>
              <a:t>关系</a:t>
            </a:r>
            <a:endParaRPr kumimoji="1" lang="zh-CN" altLang="en-US" sz="3000" b="1" dirty="0">
              <a:solidFill>
                <a:schemeClr val="bg1"/>
              </a:solidFill>
              <a:latin typeface="微软雅黑" panose="020B0503020204020204" charset="-122"/>
              <a:ea typeface="微软雅黑" panose="020B0503020204020204" charset="-122"/>
              <a:cs typeface="微软雅黑" panose="020B0503020204020204" charset="-122"/>
            </a:endParaRPr>
          </a:p>
        </p:txBody>
      </p:sp>
      <p:pic>
        <p:nvPicPr>
          <p:cNvPr id="2" name="图片 1" descr="Snipaste_2022-09-28_12-59-07"/>
          <p:cNvPicPr>
            <a:picLocks noChangeAspect="1"/>
          </p:cNvPicPr>
          <p:nvPr/>
        </p:nvPicPr>
        <p:blipFill>
          <a:blip r:embed="rId1"/>
          <a:stretch>
            <a:fillRect/>
          </a:stretch>
        </p:blipFill>
        <p:spPr>
          <a:xfrm>
            <a:off x="2776855" y="1242695"/>
            <a:ext cx="5563870" cy="476504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59:morph option="byObject"/>
      </p:transition>
    </mc:Choice>
    <mc:Fallback>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076325" y="19050"/>
            <a:ext cx="6464300" cy="553085"/>
          </a:xfrm>
          <a:prstGeom prst="rect">
            <a:avLst/>
          </a:prstGeom>
          <a:noFill/>
        </p:spPr>
        <p:txBody>
          <a:bodyPr wrap="square" rtlCol="0">
            <a:spAutoFit/>
          </a:bodyPr>
          <a:lstStyle/>
          <a:p>
            <a:r>
              <a:rPr kumimoji="1" lang="zh-CN" altLang="en-US" sz="3000" b="1" dirty="0">
                <a:solidFill>
                  <a:schemeClr val="bg1"/>
                </a:solidFill>
                <a:latin typeface="微软雅黑" panose="020B0503020204020204" charset="-122"/>
                <a:ea typeface="微软雅黑" panose="020B0503020204020204" charset="-122"/>
                <a:cs typeface="微软雅黑" panose="020B0503020204020204" charset="-122"/>
              </a:rPr>
              <a:t>睡眠函数</a:t>
            </a:r>
            <a:r>
              <a:rPr kumimoji="1" lang="zh-CN" altLang="en-US" sz="3000" b="1" dirty="0">
                <a:solidFill>
                  <a:schemeClr val="bg1"/>
                </a:solidFill>
                <a:latin typeface="微软雅黑" panose="020B0503020204020204" charset="-122"/>
                <a:ea typeface="微软雅黑" panose="020B0503020204020204" charset="-122"/>
                <a:cs typeface="微软雅黑" panose="020B0503020204020204" charset="-122"/>
              </a:rPr>
              <a:t>比较</a:t>
            </a:r>
            <a:endParaRPr kumimoji="1" lang="zh-CN" altLang="en-US" sz="3000" b="1"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2" name="文本框 1"/>
          <p:cNvSpPr txBox="1"/>
          <p:nvPr/>
        </p:nvSpPr>
        <p:spPr>
          <a:xfrm>
            <a:off x="534035" y="976630"/>
            <a:ext cx="5152390" cy="368300"/>
          </a:xfrm>
          <a:prstGeom prst="rect">
            <a:avLst/>
          </a:prstGeom>
          <a:noFill/>
        </p:spPr>
        <p:txBody>
          <a:bodyPr wrap="none" rtlCol="0" anchor="t">
            <a:spAutoFit/>
          </a:bodyPr>
          <a:p>
            <a:r>
              <a:rPr lang="en-US" altLang="zh-CN" b="1">
                <a:latin typeface="宋体" panose="02010600030101010101" pitchFamily="2" charset="-122"/>
                <a:ea typeface="宋体" panose="02010600030101010101" pitchFamily="2" charset="-122"/>
                <a:sym typeface="+mn-ea"/>
              </a:rPr>
              <a:t>1.</a:t>
            </a:r>
            <a:r>
              <a:rPr lang="zh-CN" altLang="en-US" b="1">
                <a:latin typeface="宋体" panose="02010600030101010101" pitchFamily="2" charset="-122"/>
                <a:ea typeface="宋体" panose="02010600030101010101" pitchFamily="2" charset="-122"/>
                <a:sym typeface="+mn-ea"/>
              </a:rPr>
              <a:t>unsigned int sleep(unsigned int seconds);</a:t>
            </a:r>
            <a:endParaRPr lang="zh-CN" altLang="en-US" b="1">
              <a:latin typeface="宋体" panose="02010600030101010101" pitchFamily="2" charset="-122"/>
              <a:ea typeface="宋体" panose="02010600030101010101" pitchFamily="2" charset="-122"/>
            </a:endParaRPr>
          </a:p>
        </p:txBody>
      </p:sp>
      <p:sp>
        <p:nvSpPr>
          <p:cNvPr id="3" name="文本框 2"/>
          <p:cNvSpPr txBox="1"/>
          <p:nvPr/>
        </p:nvSpPr>
        <p:spPr>
          <a:xfrm>
            <a:off x="534035" y="1462405"/>
            <a:ext cx="5383530" cy="368300"/>
          </a:xfrm>
          <a:prstGeom prst="rect">
            <a:avLst/>
          </a:prstGeom>
          <a:noFill/>
        </p:spPr>
        <p:txBody>
          <a:bodyPr wrap="none" rtlCol="0" anchor="t">
            <a:spAutoFit/>
          </a:bodyPr>
          <a:p>
            <a:r>
              <a:rPr lang="en-US" altLang="zh-CN" b="1">
                <a:latin typeface="宋体" panose="02010600030101010101" pitchFamily="2" charset="-122"/>
                <a:ea typeface="宋体" panose="02010600030101010101" pitchFamily="2" charset="-122"/>
                <a:sym typeface="+mn-ea"/>
              </a:rPr>
              <a:t>2.</a:t>
            </a:r>
            <a:r>
              <a:rPr lang="zh-CN" altLang="en-US" b="1">
                <a:latin typeface="宋体" panose="02010600030101010101" pitchFamily="2" charset="-122"/>
                <a:ea typeface="宋体" panose="02010600030101010101" pitchFamily="2" charset="-122"/>
                <a:sym typeface="+mn-ea"/>
              </a:rPr>
              <a:t>unsigned int usleep(unsigned int useconds);</a:t>
            </a:r>
            <a:endParaRPr lang="zh-CN" altLang="en-US" b="1">
              <a:latin typeface="宋体" panose="02010600030101010101" pitchFamily="2" charset="-122"/>
              <a:ea typeface="宋体" panose="02010600030101010101" pitchFamily="2" charset="-122"/>
            </a:endParaRPr>
          </a:p>
        </p:txBody>
      </p:sp>
      <p:sp>
        <p:nvSpPr>
          <p:cNvPr id="6" name="文本框 5"/>
          <p:cNvSpPr txBox="1"/>
          <p:nvPr/>
        </p:nvSpPr>
        <p:spPr>
          <a:xfrm>
            <a:off x="534035" y="1945640"/>
            <a:ext cx="7810500" cy="368300"/>
          </a:xfrm>
          <a:prstGeom prst="rect">
            <a:avLst/>
          </a:prstGeom>
          <a:noFill/>
        </p:spPr>
        <p:txBody>
          <a:bodyPr wrap="none" rtlCol="0" anchor="t">
            <a:spAutoFit/>
          </a:bodyPr>
          <a:p>
            <a:r>
              <a:rPr lang="en-US" altLang="zh-CN" b="1">
                <a:latin typeface="宋体" panose="02010600030101010101" pitchFamily="2" charset="-122"/>
                <a:ea typeface="宋体" panose="02010600030101010101" pitchFamily="2" charset="-122"/>
                <a:sym typeface="+mn-ea"/>
              </a:rPr>
              <a:t>3.</a:t>
            </a:r>
            <a:r>
              <a:rPr lang="zh-CN" altLang="en-US" b="1">
                <a:latin typeface="宋体" panose="02010600030101010101" pitchFamily="2" charset="-122"/>
                <a:ea typeface="宋体" panose="02010600030101010101" pitchFamily="2" charset="-122"/>
                <a:sym typeface="+mn-ea"/>
              </a:rPr>
              <a:t>int nanosleep(const struct timespec *req, struct timespec *rem);</a:t>
            </a:r>
            <a:endParaRPr lang="zh-CN" altLang="en-US" b="1">
              <a:latin typeface="宋体" panose="02010600030101010101" pitchFamily="2" charset="-122"/>
              <a:ea typeface="宋体" panose="02010600030101010101" pitchFamily="2" charset="-122"/>
            </a:endParaRPr>
          </a:p>
        </p:txBody>
      </p:sp>
      <p:sp>
        <p:nvSpPr>
          <p:cNvPr id="7" name="文本框 6"/>
          <p:cNvSpPr txBox="1"/>
          <p:nvPr/>
        </p:nvSpPr>
        <p:spPr>
          <a:xfrm>
            <a:off x="400050" y="2914650"/>
            <a:ext cx="4411980" cy="645160"/>
          </a:xfrm>
          <a:prstGeom prst="rect">
            <a:avLst/>
          </a:prstGeom>
          <a:noFill/>
        </p:spPr>
        <p:txBody>
          <a:bodyPr wrap="none" rtlCol="0">
            <a:spAutoFit/>
          </a:bodyPr>
          <a:p>
            <a:pPr algn="l"/>
            <a:r>
              <a:rPr lang="zh-CN" altLang="en-US"/>
              <a:t>差异：</a:t>
            </a:r>
            <a:endParaRPr lang="zh-CN" altLang="en-US"/>
          </a:p>
          <a:p>
            <a:pPr algn="l"/>
            <a:r>
              <a:rPr lang="en-US" altLang="zh-CN">
                <a:latin typeface="宋体" panose="02010600030101010101" pitchFamily="2" charset="-122"/>
                <a:ea typeface="宋体" panose="02010600030101010101" pitchFamily="2" charset="-122"/>
                <a:cs typeface="宋体" panose="02010600030101010101" pitchFamily="2" charset="-122"/>
              </a:rPr>
              <a:t>usleep</a:t>
            </a:r>
            <a:r>
              <a:rPr lang="zh-CN" altLang="en-US">
                <a:latin typeface="宋体" panose="02010600030101010101" pitchFamily="2" charset="-122"/>
                <a:ea typeface="宋体" panose="02010600030101010101" pitchFamily="2" charset="-122"/>
                <a:cs typeface="宋体" panose="02010600030101010101" pitchFamily="2" charset="-122"/>
              </a:rPr>
              <a:t>线程安全的、</a:t>
            </a:r>
            <a:r>
              <a:rPr lang="en-US" altLang="zh-CN">
                <a:latin typeface="宋体" panose="02010600030101010101" pitchFamily="2" charset="-122"/>
                <a:ea typeface="宋体" panose="02010600030101010101" pitchFamily="2" charset="-122"/>
                <a:cs typeface="宋体" panose="02010600030101010101" pitchFamily="2" charset="-122"/>
              </a:rPr>
              <a:t>sleep</a:t>
            </a:r>
            <a:r>
              <a:rPr lang="zh-CN" altLang="en-US">
                <a:latin typeface="宋体" panose="02010600030101010101" pitchFamily="2" charset="-122"/>
                <a:ea typeface="宋体" panose="02010600030101010101" pitchFamily="2" charset="-122"/>
                <a:cs typeface="宋体" panose="02010600030101010101" pitchFamily="2" charset="-122"/>
              </a:rPr>
              <a:t>线程不安全的。</a:t>
            </a:r>
            <a:endParaRPr lang="zh-CN" altLang="en-US">
              <a:latin typeface="宋体" panose="02010600030101010101" pitchFamily="2" charset="-122"/>
              <a:ea typeface="宋体" panose="02010600030101010101" pitchFamily="2" charset="-122"/>
              <a:cs typeface="宋体" panose="02010600030101010101" pitchFamily="2" charset="-122"/>
            </a:endParaRPr>
          </a:p>
        </p:txBody>
      </p:sp>
      <p:sp>
        <p:nvSpPr>
          <p:cNvPr id="8" name="文本框 7"/>
          <p:cNvSpPr txBox="1"/>
          <p:nvPr/>
        </p:nvSpPr>
        <p:spPr>
          <a:xfrm>
            <a:off x="5686425" y="4448175"/>
            <a:ext cx="5418455" cy="368300"/>
          </a:xfrm>
          <a:prstGeom prst="rect">
            <a:avLst/>
          </a:prstGeom>
          <a:noFill/>
        </p:spPr>
        <p:txBody>
          <a:bodyPr wrap="square" rtlCol="0" anchor="t">
            <a:spAutoFit/>
          </a:bodyPr>
          <a:p>
            <a:r>
              <a:rPr lang="zh-CN" altLang="en-US">
                <a:latin typeface="宋体" panose="02010600030101010101" pitchFamily="2" charset="-122"/>
                <a:ea typeface="宋体" panose="02010600030101010101" pitchFamily="2" charset="-122"/>
                <a:cs typeface="宋体" panose="02010600030101010101" pitchFamily="2" charset="-122"/>
              </a:rPr>
              <a:t>在Linux上，sleep()是通过nanosleep实现的。</a:t>
            </a:r>
            <a:endParaRPr lang="zh-CN" altLang="en-US">
              <a:latin typeface="宋体" panose="02010600030101010101" pitchFamily="2" charset="-122"/>
              <a:ea typeface="宋体" panose="02010600030101010101" pitchFamily="2" charset="-122"/>
              <a:cs typeface="宋体" panose="02010600030101010101" pitchFamily="2" charset="-122"/>
            </a:endParaRPr>
          </a:p>
        </p:txBody>
      </p:sp>
      <p:sp>
        <p:nvSpPr>
          <p:cNvPr id="9" name="文本框 8"/>
          <p:cNvSpPr txBox="1"/>
          <p:nvPr/>
        </p:nvSpPr>
        <p:spPr>
          <a:xfrm>
            <a:off x="400050" y="4580890"/>
            <a:ext cx="4907915" cy="645160"/>
          </a:xfrm>
          <a:prstGeom prst="rect">
            <a:avLst/>
          </a:prstGeom>
          <a:noFill/>
        </p:spPr>
        <p:txBody>
          <a:bodyPr wrap="square" rtlCol="0" anchor="t">
            <a:spAutoFit/>
          </a:bodyPr>
          <a:p>
            <a:r>
              <a:rPr lang="zh-CN" altLang="en-US" b="1">
                <a:latin typeface="宋体" panose="02010600030101010101" pitchFamily="2" charset="-122"/>
                <a:ea typeface="宋体" panose="02010600030101010101" pitchFamily="2" charset="-122"/>
                <a:cs typeface="宋体" panose="02010600030101010101" pitchFamily="2" charset="-122"/>
                <a:sym typeface="+mn-ea"/>
              </a:rPr>
              <a:t>nanosleep：</a:t>
            </a:r>
            <a:r>
              <a:rPr lang="zh-CN" altLang="en-US">
                <a:latin typeface="宋体" panose="02010600030101010101" pitchFamily="2" charset="-122"/>
                <a:ea typeface="宋体" panose="02010600030101010101" pitchFamily="2" charset="-122"/>
                <a:cs typeface="宋体" panose="02010600030101010101" pitchFamily="2" charset="-122"/>
              </a:rPr>
              <a:t>具有不影响任何信号的优点，它被POSIX标准化，它提供更高的定时分辨率。</a:t>
            </a:r>
            <a:endParaRPr lang="zh-CN" altLang="en-US">
              <a:latin typeface="宋体" panose="02010600030101010101" pitchFamily="2" charset="-122"/>
              <a:ea typeface="宋体" panose="02010600030101010101" pitchFamily="2" charset="-122"/>
              <a:cs typeface="宋体" panose="02010600030101010101" pitchFamily="2" charset="-122"/>
            </a:endParaRPr>
          </a:p>
        </p:txBody>
      </p:sp>
      <p:sp>
        <p:nvSpPr>
          <p:cNvPr id="10" name="文本框 9"/>
          <p:cNvSpPr txBox="1"/>
          <p:nvPr/>
        </p:nvSpPr>
        <p:spPr>
          <a:xfrm>
            <a:off x="6594475" y="2705735"/>
            <a:ext cx="3373755" cy="1198880"/>
          </a:xfrm>
          <a:prstGeom prst="rect">
            <a:avLst/>
          </a:prstGeom>
          <a:noFill/>
        </p:spPr>
        <p:txBody>
          <a:bodyPr wrap="square" rtlCol="0" anchor="t">
            <a:spAutoFit/>
          </a:bodyPr>
          <a:p>
            <a:r>
              <a:rPr lang="zh-CN" altLang="en-US" b="1">
                <a:solidFill>
                  <a:srgbClr val="FF0000"/>
                </a:solidFill>
                <a:latin typeface="宋体" panose="02010600030101010101" pitchFamily="2" charset="-122"/>
                <a:ea typeface="宋体" panose="02010600030101010101" pitchFamily="2" charset="-122"/>
                <a:cs typeface="宋体" panose="02010600030101010101" pitchFamily="2" charset="-122"/>
              </a:rPr>
              <a:t>注意：使用这些函数时一定要注意判断返回值。有时候会出现sleep函数被系统中断的情况，导致结果不符合预期</a:t>
            </a:r>
            <a:r>
              <a:rPr lang="zh-CN" altLang="en-US">
                <a:latin typeface="宋体" panose="02010600030101010101" pitchFamily="2" charset="-122"/>
                <a:ea typeface="宋体" panose="02010600030101010101" pitchFamily="2" charset="-122"/>
                <a:cs typeface="宋体" panose="02010600030101010101" pitchFamily="2" charset="-122"/>
              </a:rPr>
              <a:t>。</a:t>
            </a:r>
            <a:endParaRPr lang="zh-CN" altLang="en-US">
              <a:latin typeface="宋体" panose="02010600030101010101" pitchFamily="2" charset="-122"/>
              <a:ea typeface="宋体" panose="02010600030101010101" pitchFamily="2" charset="-122"/>
              <a:cs typeface="宋体" panose="02010600030101010101" pitchFamily="2" charset="-122"/>
            </a:endParaRPr>
          </a:p>
        </p:txBody>
      </p:sp>
      <p:sp>
        <p:nvSpPr>
          <p:cNvPr id="11" name="文本框 10"/>
          <p:cNvSpPr txBox="1"/>
          <p:nvPr/>
        </p:nvSpPr>
        <p:spPr>
          <a:xfrm>
            <a:off x="400050" y="3747770"/>
            <a:ext cx="5196205" cy="645160"/>
          </a:xfrm>
          <a:prstGeom prst="rect">
            <a:avLst/>
          </a:prstGeom>
          <a:noFill/>
        </p:spPr>
        <p:txBody>
          <a:bodyPr wrap="square" rtlCol="0" anchor="t">
            <a:spAutoFit/>
          </a:bodyPr>
          <a:p>
            <a:r>
              <a:rPr lang="zh-CN" altLang="en-US">
                <a:latin typeface="宋体" panose="02010600030101010101" pitchFamily="2" charset="-122"/>
                <a:ea typeface="宋体" panose="02010600030101010101" pitchFamily="2" charset="-122"/>
                <a:cs typeface="宋体" panose="02010600030101010101" pitchFamily="2" charset="-122"/>
              </a:rPr>
              <a:t>sleep和usleep都是在unistd.h下定义的，</a:t>
            </a:r>
            <a:r>
              <a:rPr lang="en-US" altLang="zh-CN">
                <a:latin typeface="宋体" panose="02010600030101010101" pitchFamily="2" charset="-122"/>
                <a:ea typeface="宋体" panose="02010600030101010101" pitchFamily="2" charset="-122"/>
                <a:cs typeface="宋体" panose="02010600030101010101" pitchFamily="2" charset="-122"/>
              </a:rPr>
              <a:t>nanosleep()</a:t>
            </a:r>
            <a:r>
              <a:rPr lang="zh-CN" altLang="en-US">
                <a:latin typeface="宋体" panose="02010600030101010101" pitchFamily="2" charset="-122"/>
                <a:ea typeface="宋体" panose="02010600030101010101" pitchFamily="2" charset="-122"/>
                <a:cs typeface="宋体" panose="02010600030101010101" pitchFamily="2" charset="-122"/>
              </a:rPr>
              <a:t>是在</a:t>
            </a:r>
            <a:r>
              <a:rPr lang="en-US" altLang="zh-CN">
                <a:latin typeface="宋体" panose="02010600030101010101" pitchFamily="2" charset="-122"/>
                <a:ea typeface="宋体" panose="02010600030101010101" pitchFamily="2" charset="-122"/>
                <a:cs typeface="宋体" panose="02010600030101010101" pitchFamily="2" charset="-122"/>
              </a:rPr>
              <a:t>time.h</a:t>
            </a:r>
            <a:r>
              <a:rPr lang="zh-CN" altLang="en-US">
                <a:latin typeface="宋体" panose="02010600030101010101" pitchFamily="2" charset="-122"/>
                <a:ea typeface="宋体" panose="02010600030101010101" pitchFamily="2" charset="-122"/>
                <a:cs typeface="宋体" panose="02010600030101010101" pitchFamily="2" charset="-122"/>
              </a:rPr>
              <a:t>文件下</a:t>
            </a:r>
            <a:r>
              <a:rPr lang="zh-CN" altLang="en-US">
                <a:latin typeface="宋体" panose="02010600030101010101" pitchFamily="2" charset="-122"/>
                <a:ea typeface="宋体" panose="02010600030101010101" pitchFamily="2" charset="-122"/>
                <a:cs typeface="宋体" panose="02010600030101010101" pitchFamily="2" charset="-122"/>
              </a:rPr>
              <a:t>定义的。</a:t>
            </a:r>
            <a:endParaRPr lang="zh-CN" altLang="en-US">
              <a:latin typeface="宋体" panose="02010600030101010101" pitchFamily="2" charset="-122"/>
              <a:ea typeface="宋体" panose="02010600030101010101" pitchFamily="2" charset="-122"/>
              <a:cs typeface="宋体" panose="02010600030101010101" pitchFamily="2" charset="-122"/>
            </a:endParaRPr>
          </a:p>
        </p:txBody>
      </p:sp>
      <p:sp>
        <p:nvSpPr>
          <p:cNvPr id="4" name="文本框 3"/>
          <p:cNvSpPr txBox="1"/>
          <p:nvPr/>
        </p:nvSpPr>
        <p:spPr>
          <a:xfrm>
            <a:off x="5596255" y="4816475"/>
            <a:ext cx="5850890" cy="1476375"/>
          </a:xfrm>
          <a:prstGeom prst="rect">
            <a:avLst/>
          </a:prstGeom>
          <a:noFill/>
        </p:spPr>
        <p:txBody>
          <a:bodyPr wrap="square" rtlCol="0" anchor="t">
            <a:spAutoFit/>
          </a:bodyPr>
          <a:p>
            <a:r>
              <a:rPr lang="zh-CN" altLang="en-US">
                <a:latin typeface="宋体" panose="02010600030101010101" pitchFamily="2" charset="-122"/>
                <a:ea typeface="宋体" panose="02010600030101010101" pitchFamily="2" charset="-122"/>
                <a:cs typeface="宋体" panose="02010600030101010101" pitchFamily="2" charset="-122"/>
                <a:sym typeface="+mn-ea"/>
              </a:rPr>
              <a:t>nanosleep是让进程进入TASK_INTERRUPTIBLE,这种状态是会被信号唤醒而进入TASK_RUNNING状态的，这就意味着有可能会没有等到你规定的时间就因为其它信号而唤醒，此时函数返回-1，唤醒后剩余的时间会被记录在rem中。</a:t>
            </a:r>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076325" y="0"/>
            <a:ext cx="6464300" cy="553085"/>
          </a:xfrm>
          <a:prstGeom prst="rect">
            <a:avLst/>
          </a:prstGeom>
          <a:noFill/>
        </p:spPr>
        <p:txBody>
          <a:bodyPr wrap="square" rtlCol="0">
            <a:spAutoFit/>
          </a:bodyPr>
          <a:lstStyle/>
          <a:p>
            <a:r>
              <a:rPr kumimoji="1" lang="en-US" altLang="zh-CN" sz="3000" b="1" dirty="0">
                <a:solidFill>
                  <a:srgbClr val="4CA535"/>
                </a:solidFill>
                <a:latin typeface="微软雅黑" panose="020B0503020204020204" charset="-122"/>
                <a:ea typeface="微软雅黑" panose="020B0503020204020204" charset="-122"/>
                <a:cs typeface="微软雅黑" panose="020B0503020204020204" charset="-122"/>
                <a:sym typeface="+mn-ea"/>
              </a:rPr>
              <a:t>GMT</a:t>
            </a:r>
            <a:r>
              <a:rPr kumimoji="1" lang="zh-CN" altLang="en-US" sz="3000" b="1" dirty="0">
                <a:solidFill>
                  <a:srgbClr val="4CA535"/>
                </a:solidFill>
                <a:latin typeface="微软雅黑" panose="020B0503020204020204" charset="-122"/>
                <a:ea typeface="微软雅黑" panose="020B0503020204020204" charset="-122"/>
                <a:cs typeface="微软雅黑" panose="020B0503020204020204" charset="-122"/>
                <a:sym typeface="+mn-ea"/>
              </a:rPr>
              <a:t>、</a:t>
            </a:r>
            <a:r>
              <a:rPr kumimoji="1" lang="en-US" altLang="zh-CN" sz="3000" b="1" dirty="0">
                <a:solidFill>
                  <a:srgbClr val="4CA535"/>
                </a:solidFill>
                <a:latin typeface="微软雅黑" panose="020B0503020204020204" charset="-122"/>
                <a:ea typeface="微软雅黑" panose="020B0503020204020204" charset="-122"/>
                <a:cs typeface="微软雅黑" panose="020B0503020204020204" charset="-122"/>
                <a:sym typeface="+mn-ea"/>
              </a:rPr>
              <a:t>UT</a:t>
            </a:r>
            <a:endParaRPr kumimoji="1" lang="en-US" altLang="zh-CN" sz="3000" b="1" dirty="0">
              <a:solidFill>
                <a:srgbClr val="4CA535"/>
              </a:solidFill>
              <a:latin typeface="微软雅黑" panose="020B0503020204020204" charset="-122"/>
              <a:ea typeface="微软雅黑" panose="020B0503020204020204" charset="-122"/>
              <a:cs typeface="微软雅黑" panose="020B0503020204020204" charset="-122"/>
              <a:sym typeface="+mn-ea"/>
            </a:endParaRPr>
          </a:p>
        </p:txBody>
      </p:sp>
      <p:sp>
        <p:nvSpPr>
          <p:cNvPr id="2" name="文本框 1"/>
          <p:cNvSpPr txBox="1"/>
          <p:nvPr/>
        </p:nvSpPr>
        <p:spPr>
          <a:xfrm>
            <a:off x="607060" y="858520"/>
            <a:ext cx="6464300" cy="553085"/>
          </a:xfrm>
          <a:prstGeom prst="rect">
            <a:avLst/>
          </a:prstGeom>
          <a:noFill/>
        </p:spPr>
        <p:txBody>
          <a:bodyPr wrap="square" rtlCol="0">
            <a:spAutoFit/>
          </a:bodyPr>
          <a:p>
            <a:r>
              <a:rPr kumimoji="1" lang="en-US" altLang="zh-CN" sz="3000" b="1" dirty="0">
                <a:solidFill>
                  <a:srgbClr val="4CA535"/>
                </a:solidFill>
                <a:latin typeface="微软雅黑" panose="020B0503020204020204" charset="-122"/>
                <a:ea typeface="微软雅黑" panose="020B0503020204020204" charset="-122"/>
                <a:cs typeface="微软雅黑" panose="020B0503020204020204" charset="-122"/>
              </a:rPr>
              <a:t>GMT</a:t>
            </a:r>
            <a:r>
              <a:rPr kumimoji="1" lang="zh-CN" altLang="en-US" sz="3000" b="1" dirty="0">
                <a:solidFill>
                  <a:srgbClr val="4CA535"/>
                </a:solidFill>
                <a:latin typeface="微软雅黑" panose="020B0503020204020204" charset="-122"/>
                <a:ea typeface="微软雅黑" panose="020B0503020204020204" charset="-122"/>
                <a:cs typeface="微软雅黑" panose="020B0503020204020204" charset="-122"/>
              </a:rPr>
              <a:t>（Greenwich Mean Time）：</a:t>
            </a:r>
            <a:endParaRPr kumimoji="1" lang="zh-CN" altLang="en-US" sz="3000" b="1" dirty="0">
              <a:solidFill>
                <a:srgbClr val="4CA535"/>
              </a:solidFill>
              <a:latin typeface="微软雅黑" panose="020B0503020204020204" charset="-122"/>
              <a:ea typeface="微软雅黑" panose="020B0503020204020204" charset="-122"/>
              <a:cs typeface="微软雅黑" panose="020B0503020204020204" charset="-122"/>
            </a:endParaRPr>
          </a:p>
        </p:txBody>
      </p:sp>
      <p:sp>
        <p:nvSpPr>
          <p:cNvPr id="3" name="文本框 2"/>
          <p:cNvSpPr txBox="1"/>
          <p:nvPr/>
        </p:nvSpPr>
        <p:spPr>
          <a:xfrm>
            <a:off x="607060" y="1411605"/>
            <a:ext cx="10354310" cy="1938020"/>
          </a:xfrm>
          <a:prstGeom prst="rect">
            <a:avLst/>
          </a:prstGeom>
          <a:noFill/>
        </p:spPr>
        <p:txBody>
          <a:bodyPr wrap="square" rtlCol="0">
            <a:spAutoFit/>
          </a:bodyPr>
          <a:p>
            <a:r>
              <a:rPr kumimoji="1" lang="en-US" altLang="zh-CN" b="1" dirty="0">
                <a:solidFill>
                  <a:srgbClr val="4CA535"/>
                </a:solidFill>
                <a:latin typeface="微软雅黑" panose="020B0503020204020204" charset="-122"/>
                <a:ea typeface="微软雅黑" panose="020B0503020204020204" charset="-122"/>
                <a:cs typeface="微软雅黑" panose="020B0503020204020204" charset="-122"/>
              </a:rPr>
              <a:t>	</a:t>
            </a:r>
            <a:r>
              <a:rPr kumimoji="1" lang="zh-CN" altLang="en-US" sz="2400" dirty="0">
                <a:solidFill>
                  <a:schemeClr val="tx1"/>
                </a:solidFill>
                <a:latin typeface="微软雅黑" panose="020B0503020204020204" charset="-122"/>
                <a:ea typeface="微软雅黑" panose="020B0503020204020204" charset="-122"/>
                <a:cs typeface="微软雅黑" panose="020B0503020204020204" charset="-122"/>
              </a:rPr>
              <a:t>即</a:t>
            </a:r>
            <a:r>
              <a:rPr kumimoji="1" lang="en-US" altLang="zh-CN" sz="2400" dirty="0">
                <a:solidFill>
                  <a:schemeClr val="tx1"/>
                </a:solidFill>
                <a:latin typeface="微软雅黑" panose="020B0503020204020204" charset="-122"/>
                <a:ea typeface="微软雅黑" panose="020B0503020204020204" charset="-122"/>
                <a:cs typeface="微软雅黑" panose="020B0503020204020204" charset="-122"/>
              </a:rPr>
              <a:t>格林威治平时（也称格林威治时间）</a:t>
            </a:r>
            <a:r>
              <a:rPr kumimoji="1" lang="zh-CN" altLang="en-US" sz="2400" dirty="0">
                <a:solidFill>
                  <a:schemeClr val="tx1"/>
                </a:solidFill>
                <a:latin typeface="微软雅黑" panose="020B0503020204020204" charset="-122"/>
                <a:ea typeface="微软雅黑" panose="020B0503020204020204" charset="-122"/>
                <a:cs typeface="微软雅黑" panose="020B0503020204020204" charset="-122"/>
              </a:rPr>
              <a:t>，以地球自转为基础的时间计量系统。它规定太阳每天经过位于英国伦敦郊区的皇家格林威治天文台的时间为中午12点。由于地球自传的速率是不均匀的，因此使用</a:t>
            </a:r>
            <a:r>
              <a:rPr kumimoji="1" lang="en-US" altLang="zh-CN" sz="2400" dirty="0">
                <a:solidFill>
                  <a:schemeClr val="tx1"/>
                </a:solidFill>
                <a:latin typeface="微软雅黑" panose="020B0503020204020204" charset="-122"/>
                <a:ea typeface="微软雅黑" panose="020B0503020204020204" charset="-122"/>
                <a:cs typeface="微软雅黑" panose="020B0503020204020204" charset="-122"/>
              </a:rPr>
              <a:t>GMT</a:t>
            </a:r>
            <a:r>
              <a:rPr kumimoji="1" lang="zh-CN" altLang="en-US" sz="2400" dirty="0">
                <a:solidFill>
                  <a:schemeClr val="tx1"/>
                </a:solidFill>
                <a:latin typeface="微软雅黑" panose="020B0503020204020204" charset="-122"/>
                <a:ea typeface="微软雅黑" panose="020B0503020204020204" charset="-122"/>
                <a:cs typeface="微软雅黑" panose="020B0503020204020204" charset="-122"/>
              </a:rPr>
              <a:t>计时并不精确。在1972年之前，</a:t>
            </a:r>
            <a:r>
              <a:rPr kumimoji="1" lang="en-US" altLang="zh-CN" sz="2400" dirty="0">
                <a:solidFill>
                  <a:schemeClr val="tx1"/>
                </a:solidFill>
                <a:latin typeface="微软雅黑" panose="020B0503020204020204" charset="-122"/>
                <a:ea typeface="微软雅黑" panose="020B0503020204020204" charset="-122"/>
                <a:cs typeface="微软雅黑" panose="020B0503020204020204" charset="-122"/>
              </a:rPr>
              <a:t>GMT</a:t>
            </a:r>
            <a:r>
              <a:rPr kumimoji="1" lang="zh-CN" altLang="en-US" sz="2400" dirty="0">
                <a:solidFill>
                  <a:schemeClr val="tx1"/>
                </a:solidFill>
                <a:latin typeface="微软雅黑" panose="020B0503020204020204" charset="-122"/>
                <a:ea typeface="微软雅黑" panose="020B0503020204020204" charset="-122"/>
                <a:cs typeface="微软雅黑" panose="020B0503020204020204" charset="-122"/>
              </a:rPr>
              <a:t>一直是世界时间的标准。</a:t>
            </a:r>
            <a:endParaRPr kumimoji="1" lang="zh-CN" altLang="en-US" sz="2400" dirty="0">
              <a:solidFill>
                <a:schemeClr val="tx1"/>
              </a:solidFill>
              <a:latin typeface="微软雅黑" panose="020B0503020204020204" charset="-122"/>
              <a:ea typeface="微软雅黑" panose="020B0503020204020204" charset="-122"/>
              <a:cs typeface="微软雅黑" panose="020B0503020204020204" charset="-122"/>
            </a:endParaRPr>
          </a:p>
          <a:p>
            <a:endParaRPr kumimoji="1" lang="zh-CN" altLang="en-US" sz="2400"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7" name="文本框 6"/>
          <p:cNvSpPr txBox="1"/>
          <p:nvPr/>
        </p:nvSpPr>
        <p:spPr>
          <a:xfrm>
            <a:off x="607060" y="2980055"/>
            <a:ext cx="6464300" cy="553085"/>
          </a:xfrm>
          <a:prstGeom prst="rect">
            <a:avLst/>
          </a:prstGeom>
          <a:noFill/>
        </p:spPr>
        <p:txBody>
          <a:bodyPr wrap="square" rtlCol="0">
            <a:spAutoFit/>
          </a:bodyPr>
          <a:p>
            <a:r>
              <a:rPr kumimoji="1" lang="en-US" altLang="zh-CN" sz="3000" b="1" dirty="0">
                <a:solidFill>
                  <a:srgbClr val="4CA535"/>
                </a:solidFill>
                <a:latin typeface="微软雅黑" panose="020B0503020204020204" charset="-122"/>
                <a:ea typeface="微软雅黑" panose="020B0503020204020204" charset="-122"/>
                <a:cs typeface="微软雅黑" panose="020B0503020204020204" charset="-122"/>
              </a:rPr>
              <a:t>UT</a:t>
            </a:r>
            <a:r>
              <a:rPr kumimoji="1" lang="zh-CN" altLang="en-US" sz="3000" b="1" dirty="0">
                <a:solidFill>
                  <a:srgbClr val="4CA535"/>
                </a:solidFill>
                <a:latin typeface="微软雅黑" panose="020B0503020204020204" charset="-122"/>
                <a:ea typeface="微软雅黑" panose="020B0503020204020204" charset="-122"/>
                <a:cs typeface="微软雅黑" panose="020B0503020204020204" charset="-122"/>
              </a:rPr>
              <a:t>（Universal Time）：</a:t>
            </a:r>
            <a:endParaRPr kumimoji="1" lang="zh-CN" altLang="en-US" sz="3000" b="1" dirty="0">
              <a:solidFill>
                <a:srgbClr val="4CA535"/>
              </a:solidFill>
              <a:latin typeface="微软雅黑" panose="020B0503020204020204" charset="-122"/>
              <a:ea typeface="微软雅黑" panose="020B0503020204020204" charset="-122"/>
              <a:cs typeface="微软雅黑" panose="020B0503020204020204" charset="-122"/>
            </a:endParaRPr>
          </a:p>
        </p:txBody>
      </p:sp>
      <p:sp>
        <p:nvSpPr>
          <p:cNvPr id="8" name="文本框 7"/>
          <p:cNvSpPr txBox="1"/>
          <p:nvPr/>
        </p:nvSpPr>
        <p:spPr>
          <a:xfrm>
            <a:off x="607060" y="3449320"/>
            <a:ext cx="10354310" cy="2676525"/>
          </a:xfrm>
          <a:prstGeom prst="rect">
            <a:avLst/>
          </a:prstGeom>
          <a:noFill/>
        </p:spPr>
        <p:txBody>
          <a:bodyPr wrap="square" rtlCol="0">
            <a:spAutoFit/>
          </a:bodyPr>
          <a:p>
            <a:r>
              <a:rPr kumimoji="1" lang="en-US" altLang="zh-CN" b="1" dirty="0">
                <a:solidFill>
                  <a:srgbClr val="4CA535"/>
                </a:solidFill>
                <a:latin typeface="微软雅黑" panose="020B0503020204020204" charset="-122"/>
                <a:ea typeface="微软雅黑" panose="020B0503020204020204" charset="-122"/>
                <a:cs typeface="微软雅黑" panose="020B0503020204020204" charset="-122"/>
              </a:rPr>
              <a:t>	</a:t>
            </a:r>
            <a:r>
              <a:rPr kumimoji="1" lang="zh-CN" sz="2400" dirty="0">
                <a:solidFill>
                  <a:schemeClr val="tx1"/>
                </a:solidFill>
                <a:latin typeface="微软雅黑" panose="020B0503020204020204" charset="-122"/>
                <a:ea typeface="微软雅黑" panose="020B0503020204020204" charset="-122"/>
                <a:cs typeface="微软雅黑" panose="020B0503020204020204" charset="-122"/>
              </a:rPr>
              <a:t>即</a:t>
            </a:r>
            <a:r>
              <a:rPr kumimoji="1" sz="2400" dirty="0">
                <a:solidFill>
                  <a:schemeClr val="tx1"/>
                </a:solidFill>
                <a:latin typeface="微软雅黑" panose="020B0503020204020204" charset="-122"/>
                <a:ea typeface="微软雅黑" panose="020B0503020204020204" charset="-122"/>
                <a:cs typeface="微软雅黑" panose="020B0503020204020204" charset="-122"/>
              </a:rPr>
              <a:t>世界时，</a:t>
            </a:r>
            <a:r>
              <a:rPr kumimoji="1" lang="zh-CN" sz="2400" dirty="0">
                <a:solidFill>
                  <a:schemeClr val="tx1"/>
                </a:solidFill>
                <a:latin typeface="微软雅黑" panose="020B0503020204020204" charset="-122"/>
                <a:ea typeface="微软雅黑" panose="020B0503020204020204" charset="-122"/>
                <a:cs typeface="微软雅黑" panose="020B0503020204020204" charset="-122"/>
              </a:rPr>
              <a:t>曾经的世界标准时间</a:t>
            </a:r>
            <a:r>
              <a:rPr kumimoji="1" sz="2400" dirty="0">
                <a:solidFill>
                  <a:schemeClr val="tx1"/>
                </a:solidFill>
                <a:latin typeface="微软雅黑" panose="020B0503020204020204" charset="-122"/>
                <a:ea typeface="微软雅黑" panose="020B0503020204020204" charset="-122"/>
                <a:cs typeface="微软雅黑" panose="020B0503020204020204" charset="-122"/>
              </a:rPr>
              <a:t>是以地球自转为基准得到的时间尺度</a:t>
            </a:r>
            <a:r>
              <a:rPr kumimoji="1" lang="zh-CN" sz="2400" dirty="0">
                <a:solidFill>
                  <a:schemeClr val="tx1"/>
                </a:solidFill>
                <a:latin typeface="微软雅黑" panose="020B0503020204020204" charset="-122"/>
                <a:ea typeface="微软雅黑" panose="020B0503020204020204" charset="-122"/>
                <a:cs typeface="微软雅黑" panose="020B0503020204020204" charset="-122"/>
              </a:rPr>
              <a:t>，</a:t>
            </a:r>
            <a:r>
              <a:rPr kumimoji="1" sz="2400" dirty="0">
                <a:solidFill>
                  <a:schemeClr val="tx1"/>
                </a:solidFill>
                <a:latin typeface="微软雅黑" panose="020B0503020204020204" charset="-122"/>
                <a:ea typeface="微软雅黑" panose="020B0503020204020204" charset="-122"/>
                <a:cs typeface="微软雅黑" panose="020B0503020204020204" charset="-122"/>
              </a:rPr>
              <a:t>其精度受到地球自转不均匀变化和极移的影响，为了解决这种影响，1955年国际天文联合会定义了UT0、UT1和UT2三个系统</a:t>
            </a:r>
            <a:r>
              <a:rPr kumimoji="1" lang="zh-CN" sz="2400" dirty="0">
                <a:solidFill>
                  <a:schemeClr val="tx1"/>
                </a:solidFill>
                <a:latin typeface="微软雅黑" panose="020B0503020204020204" charset="-122"/>
                <a:ea typeface="微软雅黑" panose="020B0503020204020204" charset="-122"/>
                <a:cs typeface="微软雅黑" panose="020B0503020204020204" charset="-122"/>
              </a:rPr>
              <a:t>：</a:t>
            </a:r>
            <a:endParaRPr kumimoji="1" sz="2400" dirty="0">
              <a:solidFill>
                <a:schemeClr val="tx1"/>
              </a:solidFill>
              <a:latin typeface="微软雅黑" panose="020B0503020204020204" charset="-122"/>
              <a:ea typeface="微软雅黑" panose="020B0503020204020204" charset="-122"/>
              <a:cs typeface="微软雅黑" panose="020B0503020204020204" charset="-122"/>
            </a:endParaRPr>
          </a:p>
          <a:p>
            <a:pPr marL="342900" indent="-342900">
              <a:buFont typeface="Arial" panose="020B0604020202020204" pitchFamily="34" charset="0"/>
              <a:buChar char="•"/>
            </a:pPr>
            <a:r>
              <a:rPr kumimoji="1" lang="en-US" altLang="zh-CN" sz="2400" dirty="0">
                <a:solidFill>
                  <a:schemeClr val="tx1"/>
                </a:solidFill>
                <a:latin typeface="微软雅黑" panose="020B0503020204020204" charset="-122"/>
                <a:ea typeface="微软雅黑" panose="020B0503020204020204" charset="-122"/>
                <a:cs typeface="微软雅黑" panose="020B0503020204020204" charset="-122"/>
              </a:rPr>
              <a:t>UT0系统是由天文观测直接测定的世界时。该系统曾长期被认为是稳定均匀的时间计量系统，得到过广泛应用</a:t>
            </a:r>
            <a:endParaRPr kumimoji="1" lang="en-US" altLang="zh-CN" sz="2400" dirty="0">
              <a:solidFill>
                <a:schemeClr val="tx1"/>
              </a:solidFill>
              <a:latin typeface="微软雅黑" panose="020B0503020204020204" charset="-122"/>
              <a:ea typeface="微软雅黑" panose="020B0503020204020204" charset="-122"/>
              <a:cs typeface="微软雅黑" panose="020B0503020204020204" charset="-122"/>
            </a:endParaRPr>
          </a:p>
          <a:p>
            <a:pPr marL="342900" indent="-342900">
              <a:buFont typeface="Arial" panose="020B0604020202020204" pitchFamily="34" charset="0"/>
              <a:buChar char="•"/>
            </a:pPr>
            <a:r>
              <a:rPr kumimoji="1" lang="en-US" altLang="zh-CN" sz="2400" dirty="0">
                <a:solidFill>
                  <a:schemeClr val="tx1"/>
                </a:solidFill>
                <a:latin typeface="微软雅黑" panose="020B0503020204020204" charset="-122"/>
                <a:ea typeface="微软雅黑" panose="020B0503020204020204" charset="-122"/>
                <a:cs typeface="微软雅黑" panose="020B0503020204020204" charset="-122"/>
              </a:rPr>
              <a:t>UT1对地球自转轴微小移动（极移）效应进行修正后的UT0</a:t>
            </a:r>
            <a:endParaRPr kumimoji="1" lang="en-US" altLang="zh-CN" sz="2400" dirty="0">
              <a:solidFill>
                <a:schemeClr val="tx1"/>
              </a:solidFill>
              <a:latin typeface="微软雅黑" panose="020B0503020204020204" charset="-122"/>
              <a:ea typeface="微软雅黑" panose="020B0503020204020204" charset="-122"/>
              <a:cs typeface="微软雅黑" panose="020B0503020204020204" charset="-122"/>
            </a:endParaRPr>
          </a:p>
          <a:p>
            <a:pPr marL="342900" indent="-342900">
              <a:buFont typeface="Arial" panose="020B0604020202020204" pitchFamily="34" charset="0"/>
              <a:buChar char="•"/>
            </a:pPr>
            <a:r>
              <a:rPr kumimoji="1" lang="en-US" altLang="zh-CN" sz="2400" dirty="0">
                <a:solidFill>
                  <a:schemeClr val="tx1"/>
                </a:solidFill>
                <a:latin typeface="微软雅黑" panose="020B0503020204020204" charset="-122"/>
                <a:ea typeface="微软雅黑" panose="020B0503020204020204" charset="-122"/>
                <a:cs typeface="微软雅黑" panose="020B0503020204020204" charset="-122"/>
              </a:rPr>
              <a:t>UT2是对地球自转速率中小季节性变化进行修正后的UT1</a:t>
            </a:r>
            <a:endParaRPr kumimoji="1" lang="en-US" altLang="zh-CN" sz="2400" dirty="0">
              <a:solidFill>
                <a:schemeClr val="tx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59:morph option="byObject"/>
      </p:transition>
    </mc:Choice>
    <mc:Fallback>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330835" y="1038860"/>
            <a:ext cx="11221720" cy="4661535"/>
          </a:xfrm>
          <a:prstGeom prst="rect">
            <a:avLst/>
          </a:prstGeom>
          <a:noFill/>
        </p:spPr>
        <p:txBody>
          <a:bodyPr wrap="square" rtlCol="0" anchor="t">
            <a:spAutoFit/>
          </a:bodyPr>
          <a:p>
            <a:pPr fontAlgn="auto">
              <a:lnSpc>
                <a:spcPct val="150000"/>
              </a:lnSpc>
            </a:pPr>
            <a:r>
              <a:rPr lang="zh-CN" altLang="en-US" b="1">
                <a:latin typeface="宋体" panose="02010600030101010101" pitchFamily="2" charset="-122"/>
                <a:ea typeface="宋体" panose="02010600030101010101" pitchFamily="2" charset="-122"/>
                <a:cs typeface="宋体" panose="02010600030101010101" pitchFamily="2" charset="-122"/>
              </a:rPr>
              <a:t>#include &lt;unistd.h&gt;</a:t>
            </a:r>
            <a:endParaRPr lang="zh-CN" altLang="en-US">
              <a:latin typeface="宋体" panose="02010600030101010101" pitchFamily="2" charset="-122"/>
              <a:ea typeface="宋体" panose="02010600030101010101" pitchFamily="2" charset="-122"/>
              <a:cs typeface="宋体" panose="02010600030101010101" pitchFamily="2" charset="-122"/>
            </a:endParaRPr>
          </a:p>
          <a:p>
            <a:pPr fontAlgn="auto">
              <a:lnSpc>
                <a:spcPct val="150000"/>
              </a:lnSpc>
            </a:pPr>
            <a:r>
              <a:rPr lang="zh-CN" altLang="en-US" b="1">
                <a:latin typeface="宋体" panose="02010600030101010101" pitchFamily="2" charset="-122"/>
                <a:ea typeface="宋体" panose="02010600030101010101" pitchFamily="2" charset="-122"/>
                <a:cs typeface="宋体" panose="02010600030101010101" pitchFamily="2" charset="-122"/>
              </a:rPr>
              <a:t>unsigned int alarm(unsigned int seconds);</a:t>
            </a:r>
            <a:endParaRPr lang="zh-CN" altLang="en-US" b="1">
              <a:latin typeface="宋体" panose="02010600030101010101" pitchFamily="2" charset="-122"/>
              <a:ea typeface="宋体" panose="02010600030101010101" pitchFamily="2" charset="-122"/>
              <a:cs typeface="宋体" panose="02010600030101010101" pitchFamily="2" charset="-122"/>
            </a:endParaRPr>
          </a:p>
          <a:p>
            <a:pPr fontAlgn="auto">
              <a:lnSpc>
                <a:spcPct val="150000"/>
              </a:lnSpc>
            </a:pPr>
            <a:r>
              <a:rPr lang="zh-CN" altLang="en-US">
                <a:latin typeface="宋体" panose="02010600030101010101" pitchFamily="2" charset="-122"/>
                <a:ea typeface="宋体" panose="02010600030101010101" pitchFamily="2" charset="-122"/>
                <a:cs typeface="宋体" panose="02010600030101010101" pitchFamily="2" charset="-122"/>
              </a:rPr>
              <a:t>功能：使用alarm函数可以设置一个时间值(闹钟时间)，当执行到该函数之后开始计时，超时</a:t>
            </a:r>
            <a:r>
              <a:rPr lang="zh-CN" altLang="en-US">
                <a:latin typeface="宋体" panose="02010600030101010101" pitchFamily="2" charset="-122"/>
                <a:ea typeface="宋体" panose="02010600030101010101" pitchFamily="2" charset="-122"/>
                <a:cs typeface="宋体" panose="02010600030101010101" pitchFamily="2" charset="-122"/>
              </a:rPr>
              <a:t>时产生SIGALRM信号。如果不忽略或不捕捉此信号，则其默认动作是终止该进程 </a:t>
            </a:r>
            <a:endParaRPr lang="zh-CN" altLang="en-US">
              <a:latin typeface="宋体" panose="02010600030101010101" pitchFamily="2" charset="-122"/>
              <a:ea typeface="宋体" panose="02010600030101010101" pitchFamily="2" charset="-122"/>
              <a:cs typeface="宋体" panose="02010600030101010101" pitchFamily="2" charset="-122"/>
            </a:endParaRPr>
          </a:p>
          <a:p>
            <a:pPr fontAlgn="auto">
              <a:lnSpc>
                <a:spcPct val="150000"/>
              </a:lnSpc>
            </a:pPr>
            <a:r>
              <a:rPr lang="zh-CN" altLang="en-US">
                <a:latin typeface="宋体" panose="02010600030101010101" pitchFamily="2" charset="-122"/>
                <a:ea typeface="宋体" panose="02010600030101010101" pitchFamily="2" charset="-122"/>
                <a:cs typeface="宋体" panose="02010600030101010101" pitchFamily="2" charset="-122"/>
              </a:rPr>
              <a:t>参数：</a:t>
            </a:r>
            <a:endParaRPr lang="zh-CN" altLang="en-US">
              <a:latin typeface="宋体" panose="02010600030101010101" pitchFamily="2" charset="-122"/>
              <a:ea typeface="宋体" panose="02010600030101010101" pitchFamily="2" charset="-122"/>
              <a:cs typeface="宋体" panose="02010600030101010101" pitchFamily="2" charset="-122"/>
            </a:endParaRPr>
          </a:p>
          <a:p>
            <a:pPr fontAlgn="auto">
              <a:lnSpc>
                <a:spcPct val="150000"/>
              </a:lnSpc>
            </a:pPr>
            <a:r>
              <a:rPr lang="zh-CN" altLang="en-US">
                <a:latin typeface="宋体" panose="02010600030101010101" pitchFamily="2" charset="-122"/>
                <a:ea typeface="宋体" panose="02010600030101010101" pitchFamily="2" charset="-122"/>
                <a:cs typeface="宋体" panose="02010600030101010101" pitchFamily="2" charset="-122"/>
              </a:rPr>
              <a:t>定时秒数（以秒为单位）</a:t>
            </a:r>
            <a:endParaRPr lang="zh-CN" altLang="en-US">
              <a:latin typeface="宋体" panose="02010600030101010101" pitchFamily="2" charset="-122"/>
              <a:ea typeface="宋体" panose="02010600030101010101" pitchFamily="2" charset="-122"/>
              <a:cs typeface="宋体" panose="02010600030101010101" pitchFamily="2" charset="-122"/>
            </a:endParaRPr>
          </a:p>
          <a:p>
            <a:pPr fontAlgn="auto">
              <a:lnSpc>
                <a:spcPct val="150000"/>
              </a:lnSpc>
            </a:pPr>
            <a:r>
              <a:rPr lang="zh-CN" altLang="en-US">
                <a:latin typeface="宋体" panose="02010600030101010101" pitchFamily="2" charset="-122"/>
                <a:ea typeface="宋体" panose="02010600030101010101" pitchFamily="2" charset="-122"/>
                <a:cs typeface="宋体" panose="02010600030101010101" pitchFamily="2" charset="-122"/>
              </a:rPr>
              <a:t>如果秒为零，则取消任何挂起的警报。在任何情况下，任何先前设置的报警都会被取消。</a:t>
            </a:r>
            <a:endParaRPr lang="zh-CN" altLang="en-US">
              <a:latin typeface="宋体" panose="02010600030101010101" pitchFamily="2" charset="-122"/>
              <a:ea typeface="宋体" panose="02010600030101010101" pitchFamily="2" charset="-122"/>
              <a:cs typeface="宋体" panose="02010600030101010101" pitchFamily="2" charset="-122"/>
            </a:endParaRPr>
          </a:p>
          <a:p>
            <a:pPr fontAlgn="auto">
              <a:lnSpc>
                <a:spcPct val="150000"/>
              </a:lnSpc>
            </a:pPr>
            <a:r>
              <a:rPr lang="zh-CN" altLang="en-US">
                <a:latin typeface="宋体" panose="02010600030101010101" pitchFamily="2" charset="-122"/>
                <a:ea typeface="宋体" panose="02010600030101010101" pitchFamily="2" charset="-122"/>
                <a:cs typeface="宋体" panose="02010600030101010101" pitchFamily="2" charset="-122"/>
              </a:rPr>
              <a:t>返回值：</a:t>
            </a:r>
            <a:endParaRPr lang="zh-CN" altLang="en-US">
              <a:latin typeface="宋体" panose="02010600030101010101" pitchFamily="2" charset="-122"/>
              <a:ea typeface="宋体" panose="02010600030101010101" pitchFamily="2" charset="-122"/>
              <a:cs typeface="宋体" panose="02010600030101010101" pitchFamily="2" charset="-122"/>
            </a:endParaRPr>
          </a:p>
          <a:p>
            <a:pPr fontAlgn="auto">
              <a:lnSpc>
                <a:spcPct val="150000"/>
              </a:lnSpc>
            </a:pPr>
            <a:r>
              <a:rPr lang="en-US" altLang="zh-CN">
                <a:latin typeface="宋体" panose="02010600030101010101" pitchFamily="2" charset="-122"/>
                <a:ea typeface="宋体" panose="02010600030101010101" pitchFamily="2" charset="-122"/>
                <a:cs typeface="宋体" panose="02010600030101010101" pitchFamily="2" charset="-122"/>
              </a:rPr>
              <a:t>     </a:t>
            </a:r>
            <a:r>
              <a:rPr lang="zh-CN" altLang="en-US">
                <a:latin typeface="宋体" panose="02010600030101010101" pitchFamily="2" charset="-122"/>
                <a:ea typeface="宋体" panose="02010600030101010101" pitchFamily="2" charset="-122"/>
                <a:cs typeface="宋体" panose="02010600030101010101" pitchFamily="2" charset="-122"/>
              </a:rPr>
              <a:t>成功：第一次调用返回0，不是第一次调用返回以前设置的闹钟时间的余留秒数</a:t>
            </a:r>
            <a:endParaRPr lang="zh-CN" altLang="en-US">
              <a:latin typeface="宋体" panose="02010600030101010101" pitchFamily="2" charset="-122"/>
              <a:ea typeface="宋体" panose="02010600030101010101" pitchFamily="2" charset="-122"/>
              <a:cs typeface="宋体" panose="02010600030101010101" pitchFamily="2" charset="-122"/>
            </a:endParaRPr>
          </a:p>
          <a:p>
            <a:pPr fontAlgn="auto">
              <a:lnSpc>
                <a:spcPct val="150000"/>
              </a:lnSpc>
            </a:pPr>
            <a:r>
              <a:rPr lang="en-US" altLang="zh-CN">
                <a:latin typeface="宋体" panose="02010600030101010101" pitchFamily="2" charset="-122"/>
                <a:ea typeface="宋体" panose="02010600030101010101" pitchFamily="2" charset="-122"/>
                <a:cs typeface="宋体" panose="02010600030101010101" pitchFamily="2" charset="-122"/>
              </a:rPr>
              <a:t>     </a:t>
            </a:r>
            <a:r>
              <a:rPr lang="zh-CN" altLang="en-US">
                <a:latin typeface="宋体" panose="02010600030101010101" pitchFamily="2" charset="-122"/>
                <a:ea typeface="宋体" panose="02010600030101010101" pitchFamily="2" charset="-122"/>
                <a:cs typeface="宋体" panose="02010600030101010101" pitchFamily="2" charset="-122"/>
              </a:rPr>
              <a:t>失败：非0</a:t>
            </a:r>
            <a:endParaRPr lang="zh-CN" altLang="en-US">
              <a:latin typeface="宋体" panose="02010600030101010101" pitchFamily="2" charset="-122"/>
              <a:ea typeface="宋体" panose="02010600030101010101" pitchFamily="2" charset="-122"/>
              <a:cs typeface="宋体" panose="02010600030101010101" pitchFamily="2" charset="-122"/>
            </a:endParaRPr>
          </a:p>
          <a:p>
            <a:pPr fontAlgn="auto">
              <a:lnSpc>
                <a:spcPct val="150000"/>
              </a:lnSpc>
            </a:pPr>
            <a:endParaRPr lang="zh-CN" altLang="en-US">
              <a:latin typeface="宋体" panose="02010600030101010101" pitchFamily="2" charset="-122"/>
              <a:ea typeface="宋体" panose="02010600030101010101" pitchFamily="2" charset="-122"/>
              <a:cs typeface="宋体" panose="02010600030101010101" pitchFamily="2" charset="-122"/>
            </a:endParaRPr>
          </a:p>
        </p:txBody>
      </p:sp>
      <p:sp>
        <p:nvSpPr>
          <p:cNvPr id="7" name="文本框 6"/>
          <p:cNvSpPr txBox="1"/>
          <p:nvPr/>
        </p:nvSpPr>
        <p:spPr>
          <a:xfrm>
            <a:off x="1076325" y="19050"/>
            <a:ext cx="6464300" cy="553085"/>
          </a:xfrm>
          <a:prstGeom prst="rect">
            <a:avLst/>
          </a:prstGeom>
          <a:noFill/>
        </p:spPr>
        <p:txBody>
          <a:bodyPr wrap="square" rtlCol="0">
            <a:spAutoFit/>
          </a:bodyPr>
          <a:lstStyle/>
          <a:p>
            <a:r>
              <a:rPr kumimoji="1" lang="zh-CN" altLang="en-US" sz="3000" b="1" dirty="0">
                <a:solidFill>
                  <a:schemeClr val="bg1"/>
                </a:solidFill>
                <a:latin typeface="微软雅黑" panose="020B0503020204020204" charset="-122"/>
                <a:ea typeface="微软雅黑" panose="020B0503020204020204" charset="-122"/>
                <a:cs typeface="微软雅黑" panose="020B0503020204020204" charset="-122"/>
              </a:rPr>
              <a:t>定时器（</a:t>
            </a:r>
            <a:r>
              <a:rPr kumimoji="1" lang="en-US" altLang="zh-CN" sz="3000" b="1" dirty="0">
                <a:solidFill>
                  <a:schemeClr val="bg1"/>
                </a:solidFill>
                <a:latin typeface="微软雅黑" panose="020B0503020204020204" charset="-122"/>
                <a:ea typeface="微软雅黑" panose="020B0503020204020204" charset="-122"/>
                <a:cs typeface="微软雅黑" panose="020B0503020204020204" charset="-122"/>
              </a:rPr>
              <a:t>1</a:t>
            </a:r>
            <a:r>
              <a:rPr kumimoji="1" lang="zh-CN" altLang="en-US" sz="3000" b="1" dirty="0">
                <a:solidFill>
                  <a:schemeClr val="bg1"/>
                </a:solidFill>
                <a:latin typeface="微软雅黑" panose="020B0503020204020204" charset="-122"/>
                <a:ea typeface="微软雅黑" panose="020B0503020204020204" charset="-122"/>
                <a:cs typeface="微软雅黑" panose="020B0503020204020204" charset="-122"/>
              </a:rPr>
              <a:t>）</a:t>
            </a:r>
            <a:r>
              <a:rPr kumimoji="1" lang="en-US" altLang="zh-CN" sz="3000" b="1" dirty="0">
                <a:solidFill>
                  <a:schemeClr val="bg1"/>
                </a:solidFill>
                <a:latin typeface="微软雅黑" panose="020B0503020204020204" charset="-122"/>
                <a:ea typeface="微软雅黑" panose="020B0503020204020204" charset="-122"/>
                <a:cs typeface="微软雅黑" panose="020B0503020204020204" charset="-122"/>
              </a:rPr>
              <a:t>——alarm()</a:t>
            </a:r>
            <a:endParaRPr kumimoji="1" lang="en-US" altLang="zh-CN" sz="3000" b="1"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3" name="文本框 2"/>
          <p:cNvSpPr txBox="1"/>
          <p:nvPr/>
        </p:nvSpPr>
        <p:spPr>
          <a:xfrm>
            <a:off x="7847965" y="923925"/>
            <a:ext cx="2668270" cy="922020"/>
          </a:xfrm>
          <a:prstGeom prst="rect">
            <a:avLst/>
          </a:prstGeom>
          <a:noFill/>
        </p:spPr>
        <p:txBody>
          <a:bodyPr wrap="square" rtlCol="0">
            <a:spAutoFit/>
          </a:bodyPr>
          <a:p>
            <a:r>
              <a:rPr lang="zh-CN" altLang="en-US" b="1">
                <a:solidFill>
                  <a:srgbClr val="FF0000"/>
                </a:solidFill>
                <a:latin typeface="宋体" panose="02010600030101010101" pitchFamily="2" charset="-122"/>
                <a:ea typeface="宋体" panose="02010600030101010101" pitchFamily="2" charset="-122"/>
                <a:cs typeface="宋体" panose="02010600030101010101" pitchFamily="2" charset="-122"/>
              </a:rPr>
              <a:t>注：在</a:t>
            </a:r>
            <a:r>
              <a:rPr lang="en-US" altLang="zh-CN" b="1">
                <a:solidFill>
                  <a:srgbClr val="FF0000"/>
                </a:solidFill>
                <a:latin typeface="宋体" panose="02010600030101010101" pitchFamily="2" charset="-122"/>
                <a:ea typeface="宋体" panose="02010600030101010101" pitchFamily="2" charset="-122"/>
                <a:cs typeface="宋体" panose="02010600030101010101" pitchFamily="2" charset="-122"/>
              </a:rPr>
              <a:t>seconds</a:t>
            </a:r>
            <a:r>
              <a:rPr lang="zh-CN" altLang="en-US" b="1">
                <a:solidFill>
                  <a:srgbClr val="FF0000"/>
                </a:solidFill>
                <a:latin typeface="宋体" panose="02010600030101010101" pitchFamily="2" charset="-122"/>
                <a:ea typeface="宋体" panose="02010600030101010101" pitchFamily="2" charset="-122"/>
                <a:cs typeface="宋体" panose="02010600030101010101" pitchFamily="2" charset="-122"/>
              </a:rPr>
              <a:t>期间再次调用</a:t>
            </a:r>
            <a:r>
              <a:rPr lang="en-US" altLang="zh-CN" b="1">
                <a:solidFill>
                  <a:srgbClr val="FF0000"/>
                </a:solidFill>
                <a:latin typeface="宋体" panose="02010600030101010101" pitchFamily="2" charset="-122"/>
                <a:ea typeface="宋体" panose="02010600030101010101" pitchFamily="2" charset="-122"/>
                <a:cs typeface="宋体" panose="02010600030101010101" pitchFamily="2" charset="-122"/>
              </a:rPr>
              <a:t>alarm</a:t>
            </a:r>
            <a:r>
              <a:rPr lang="zh-CN" altLang="en-US" b="1">
                <a:solidFill>
                  <a:srgbClr val="FF0000"/>
                </a:solidFill>
                <a:latin typeface="宋体" panose="02010600030101010101" pitchFamily="2" charset="-122"/>
                <a:ea typeface="宋体" panose="02010600030101010101" pitchFamily="2" charset="-122"/>
                <a:cs typeface="宋体" panose="02010600030101010101" pitchFamily="2" charset="-122"/>
              </a:rPr>
              <a:t>会覆盖之前的</a:t>
            </a:r>
            <a:r>
              <a:rPr lang="en-US" altLang="zh-CN" b="1">
                <a:solidFill>
                  <a:srgbClr val="FF0000"/>
                </a:solidFill>
                <a:latin typeface="宋体" panose="02010600030101010101" pitchFamily="2" charset="-122"/>
                <a:ea typeface="宋体" panose="02010600030101010101" pitchFamily="2" charset="-122"/>
                <a:cs typeface="宋体" panose="02010600030101010101" pitchFamily="2" charset="-122"/>
              </a:rPr>
              <a:t>alarm</a:t>
            </a:r>
            <a:r>
              <a:rPr lang="zh-CN" altLang="en-US" b="1">
                <a:solidFill>
                  <a:srgbClr val="FF0000"/>
                </a:solidFill>
                <a:latin typeface="宋体" panose="02010600030101010101" pitchFamily="2" charset="-122"/>
                <a:ea typeface="宋体" panose="02010600030101010101" pitchFamily="2" charset="-122"/>
                <a:cs typeface="宋体" panose="02010600030101010101" pitchFamily="2" charset="-122"/>
              </a:rPr>
              <a:t>。</a:t>
            </a:r>
            <a:endParaRPr lang="zh-CN" altLang="en-US" b="1">
              <a:solidFill>
                <a:srgbClr val="FF0000"/>
              </a:solidFill>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59:morph option="byObject"/>
      </p:transition>
    </mc:Choice>
    <mc:Fallback>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35280" y="852805"/>
            <a:ext cx="7284085" cy="368300"/>
          </a:xfrm>
          <a:prstGeom prst="rect">
            <a:avLst/>
          </a:prstGeom>
          <a:noFill/>
        </p:spPr>
        <p:txBody>
          <a:bodyPr wrap="square" rtlCol="0" anchor="t">
            <a:spAutoFit/>
          </a:bodyPr>
          <a:p>
            <a:r>
              <a:rPr lang="zh-CN" altLang="en-US" b="1">
                <a:latin typeface="宋体" panose="02010600030101010101" pitchFamily="2" charset="-122"/>
                <a:ea typeface="宋体" panose="02010600030101010101" pitchFamily="2" charset="-122"/>
              </a:rPr>
              <a:t>useconds_t ualarm(useconds_t usecs, useconds_t interval);</a:t>
            </a:r>
            <a:endParaRPr lang="zh-CN" altLang="en-US" b="1">
              <a:latin typeface="宋体" panose="02010600030101010101" pitchFamily="2" charset="-122"/>
              <a:ea typeface="宋体" panose="02010600030101010101" pitchFamily="2" charset="-122"/>
            </a:endParaRPr>
          </a:p>
        </p:txBody>
      </p:sp>
      <p:sp>
        <p:nvSpPr>
          <p:cNvPr id="7" name="文本框 6"/>
          <p:cNvSpPr txBox="1"/>
          <p:nvPr/>
        </p:nvSpPr>
        <p:spPr>
          <a:xfrm>
            <a:off x="1076325" y="19050"/>
            <a:ext cx="6464300" cy="553085"/>
          </a:xfrm>
          <a:prstGeom prst="rect">
            <a:avLst/>
          </a:prstGeom>
          <a:noFill/>
        </p:spPr>
        <p:txBody>
          <a:bodyPr wrap="square" rtlCol="0">
            <a:spAutoFit/>
          </a:bodyPr>
          <a:lstStyle/>
          <a:p>
            <a:r>
              <a:rPr kumimoji="1" lang="zh-CN" altLang="en-US" sz="3000" b="1" dirty="0">
                <a:solidFill>
                  <a:schemeClr val="bg1"/>
                </a:solidFill>
                <a:latin typeface="微软雅黑" panose="020B0503020204020204" charset="-122"/>
                <a:ea typeface="微软雅黑" panose="020B0503020204020204" charset="-122"/>
                <a:cs typeface="微软雅黑" panose="020B0503020204020204" charset="-122"/>
                <a:sym typeface="+mn-ea"/>
              </a:rPr>
              <a:t>定时器（</a:t>
            </a:r>
            <a:r>
              <a:rPr kumimoji="1" lang="en-US" altLang="zh-CN" sz="3000" b="1" dirty="0">
                <a:solidFill>
                  <a:schemeClr val="bg1"/>
                </a:solidFill>
                <a:latin typeface="微软雅黑" panose="020B0503020204020204" charset="-122"/>
                <a:ea typeface="微软雅黑" panose="020B0503020204020204" charset="-122"/>
                <a:cs typeface="微软雅黑" panose="020B0503020204020204" charset="-122"/>
                <a:sym typeface="+mn-ea"/>
              </a:rPr>
              <a:t>1</a:t>
            </a:r>
            <a:r>
              <a:rPr kumimoji="1" lang="zh-CN" altLang="en-US" sz="3000" b="1" dirty="0">
                <a:solidFill>
                  <a:schemeClr val="bg1"/>
                </a:solidFill>
                <a:latin typeface="微软雅黑" panose="020B0503020204020204" charset="-122"/>
                <a:ea typeface="微软雅黑" panose="020B0503020204020204" charset="-122"/>
                <a:cs typeface="微软雅黑" panose="020B0503020204020204" charset="-122"/>
                <a:sym typeface="+mn-ea"/>
              </a:rPr>
              <a:t>）</a:t>
            </a:r>
            <a:r>
              <a:rPr kumimoji="1" lang="en-US" altLang="zh-CN" sz="3000" b="1" dirty="0">
                <a:solidFill>
                  <a:schemeClr val="bg1"/>
                </a:solidFill>
                <a:latin typeface="微软雅黑" panose="020B0503020204020204" charset="-122"/>
                <a:ea typeface="微软雅黑" panose="020B0503020204020204" charset="-122"/>
                <a:cs typeface="微软雅黑" panose="020B0503020204020204" charset="-122"/>
                <a:sym typeface="+mn-ea"/>
              </a:rPr>
              <a:t>——</a:t>
            </a:r>
            <a:r>
              <a:rPr kumimoji="1" lang="en-US" altLang="zh-CN" sz="3000" b="1" dirty="0">
                <a:solidFill>
                  <a:schemeClr val="bg1"/>
                </a:solidFill>
                <a:latin typeface="微软雅黑" panose="020B0503020204020204" charset="-122"/>
                <a:ea typeface="微软雅黑" panose="020B0503020204020204" charset="-122"/>
                <a:cs typeface="微软雅黑" panose="020B0503020204020204" charset="-122"/>
              </a:rPr>
              <a:t>ualarm()</a:t>
            </a:r>
            <a:endParaRPr kumimoji="1" lang="en-US" altLang="zh-CN" sz="3000" b="1"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3" name="文本框 2"/>
          <p:cNvSpPr txBox="1"/>
          <p:nvPr/>
        </p:nvSpPr>
        <p:spPr>
          <a:xfrm>
            <a:off x="424815" y="1874520"/>
            <a:ext cx="6096000" cy="1337945"/>
          </a:xfrm>
          <a:prstGeom prst="rect">
            <a:avLst/>
          </a:prstGeom>
          <a:noFill/>
        </p:spPr>
        <p:txBody>
          <a:bodyPr wrap="square" rtlCol="0" anchor="t">
            <a:spAutoFit/>
          </a:bodyPr>
          <a:p>
            <a:pPr fontAlgn="auto">
              <a:lnSpc>
                <a:spcPct val="150000"/>
              </a:lnSpc>
            </a:pPr>
            <a:r>
              <a:rPr lang="zh-CN" altLang="en-US"/>
              <a:t>功能：</a:t>
            </a:r>
            <a:r>
              <a:rPr lang="zh-CN" altLang="en-US">
                <a:latin typeface="宋体" panose="02010600030101010101" pitchFamily="2" charset="-122"/>
                <a:ea typeface="宋体" panose="02010600030101010101" pitchFamily="2" charset="-122"/>
                <a:cs typeface="宋体" panose="02010600030101010101" pitchFamily="2" charset="-122"/>
              </a:rPr>
              <a:t>在usecs微秒后，将SIGALRM信号发送给进程，并且之后每隔interval微秒再发送一次SIGALRM信号。如果不对SIGALRM信号进程处理，默认操作是终止进程。</a:t>
            </a:r>
            <a:endParaRPr lang="zh-CN" altLang="en-US">
              <a:latin typeface="宋体" panose="02010600030101010101" pitchFamily="2" charset="-122"/>
              <a:ea typeface="宋体" panose="02010600030101010101" pitchFamily="2" charset="-122"/>
              <a:cs typeface="宋体" panose="02010600030101010101" pitchFamily="2" charset="-122"/>
            </a:endParaRPr>
          </a:p>
        </p:txBody>
      </p:sp>
      <p:sp>
        <p:nvSpPr>
          <p:cNvPr id="4" name="文本框 3"/>
          <p:cNvSpPr txBox="1"/>
          <p:nvPr/>
        </p:nvSpPr>
        <p:spPr>
          <a:xfrm>
            <a:off x="491490" y="3865880"/>
            <a:ext cx="6096000" cy="2030095"/>
          </a:xfrm>
          <a:prstGeom prst="rect">
            <a:avLst/>
          </a:prstGeom>
          <a:noFill/>
        </p:spPr>
        <p:txBody>
          <a:bodyPr wrap="square" rtlCol="0" anchor="t">
            <a:spAutoFit/>
          </a:bodyPr>
          <a:p>
            <a:r>
              <a:rPr lang="zh-CN" altLang="en-US" b="1">
                <a:latin typeface="宋体" panose="02010600030101010101" pitchFamily="2" charset="-122"/>
                <a:ea typeface="宋体" panose="02010600030101010101" pitchFamily="2" charset="-122"/>
                <a:cs typeface="宋体" panose="02010600030101010101" pitchFamily="2" charset="-122"/>
              </a:rPr>
              <a:t>注意</a:t>
            </a:r>
            <a:r>
              <a:rPr lang="zh-CN" altLang="en-US">
                <a:latin typeface="宋体" panose="02010600030101010101" pitchFamily="2" charset="-122"/>
                <a:ea typeface="宋体" panose="02010600030101010101" pitchFamily="2" charset="-122"/>
                <a:cs typeface="宋体" panose="02010600030101010101" pitchFamily="2" charset="-122"/>
              </a:rPr>
              <a:t>：</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en-US" altLang="zh-CN">
                <a:latin typeface="宋体" panose="02010600030101010101" pitchFamily="2" charset="-122"/>
                <a:ea typeface="宋体" panose="02010600030101010101" pitchFamily="2" charset="-122"/>
                <a:cs typeface="宋体" panose="02010600030101010101" pitchFamily="2" charset="-122"/>
              </a:rPr>
              <a:t>1.</a:t>
            </a:r>
            <a:r>
              <a:rPr lang="zh-CN" altLang="en-US">
                <a:latin typeface="宋体" panose="02010600030101010101" pitchFamily="2" charset="-122"/>
                <a:ea typeface="宋体" panose="02010600030101010101" pitchFamily="2" charset="-122"/>
                <a:cs typeface="宋体" panose="02010600030101010101" pitchFamily="2" charset="-122"/>
              </a:rPr>
              <a:t>usecs或interval大于</a:t>
            </a:r>
            <a:r>
              <a:rPr lang="en-US" altLang="zh-CN">
                <a:latin typeface="宋体" panose="02010600030101010101" pitchFamily="2" charset="-122"/>
                <a:ea typeface="宋体" panose="02010600030101010101" pitchFamily="2" charset="-122"/>
                <a:cs typeface="宋体" panose="02010600030101010101" pitchFamily="2" charset="-122"/>
              </a:rPr>
              <a:t>1000000</a:t>
            </a:r>
            <a:r>
              <a:rPr lang="zh-CN" altLang="en-US">
                <a:latin typeface="宋体" panose="02010600030101010101" pitchFamily="2" charset="-122"/>
                <a:ea typeface="宋体" panose="02010600030101010101" pitchFamily="2" charset="-122"/>
                <a:cs typeface="宋体" panose="02010600030101010101" pitchFamily="2" charset="-122"/>
              </a:rPr>
              <a:t>(在被认为是错误的系统上)</a:t>
            </a:r>
            <a:endParaRPr lang="zh-CN" altLang="en-US">
              <a:latin typeface="宋体" panose="02010600030101010101" pitchFamily="2" charset="-122"/>
              <a:ea typeface="宋体" panose="02010600030101010101" pitchFamily="2" charset="-122"/>
              <a:cs typeface="宋体" panose="02010600030101010101" pitchFamily="2" charset="-122"/>
            </a:endParaRPr>
          </a:p>
          <a:p>
            <a:endParaRPr lang="en-US" altLang="zh-CN">
              <a:latin typeface="宋体" panose="02010600030101010101" pitchFamily="2" charset="-122"/>
              <a:ea typeface="宋体" panose="02010600030101010101" pitchFamily="2" charset="-122"/>
              <a:cs typeface="宋体" panose="02010600030101010101" pitchFamily="2" charset="-122"/>
            </a:endParaRPr>
          </a:p>
          <a:p>
            <a:r>
              <a:rPr lang="en-US" altLang="zh-CN">
                <a:latin typeface="宋体" panose="02010600030101010101" pitchFamily="2" charset="-122"/>
                <a:ea typeface="宋体" panose="02010600030101010101" pitchFamily="2" charset="-122"/>
                <a:cs typeface="宋体" panose="02010600030101010101" pitchFamily="2" charset="-122"/>
              </a:rPr>
              <a:t>2.</a:t>
            </a:r>
            <a:r>
              <a:rPr lang="zh-CN" altLang="en-US">
                <a:latin typeface="宋体" panose="02010600030101010101" pitchFamily="2" charset="-122"/>
                <a:ea typeface="宋体" panose="02010600030101010101" pitchFamily="2" charset="-122"/>
                <a:cs typeface="宋体" panose="02010600030101010101" pitchFamily="2" charset="-122"/>
              </a:rPr>
              <a:t>线程安全（</a:t>
            </a:r>
            <a:r>
              <a:rPr lang="en-US" altLang="zh-CN">
                <a:latin typeface="宋体" panose="02010600030101010101" pitchFamily="2" charset="-122"/>
                <a:ea typeface="宋体" panose="02010600030101010101" pitchFamily="2" charset="-122"/>
                <a:cs typeface="宋体" panose="02010600030101010101" pitchFamily="2" charset="-122"/>
              </a:rPr>
              <a:t>MT-Safety</a:t>
            </a:r>
            <a:r>
              <a:rPr lang="zh-CN" altLang="en-US">
                <a:latin typeface="宋体" panose="02010600030101010101" pitchFamily="2" charset="-122"/>
                <a:ea typeface="宋体" panose="02010600030101010101" pitchFamily="2" charset="-122"/>
                <a:cs typeface="宋体" panose="02010600030101010101" pitchFamily="2" charset="-122"/>
              </a:rPr>
              <a:t>）</a:t>
            </a:r>
            <a:endParaRPr lang="zh-CN" altLang="en-US">
              <a:latin typeface="宋体" panose="02010600030101010101" pitchFamily="2" charset="-122"/>
              <a:ea typeface="宋体" panose="02010600030101010101" pitchFamily="2" charset="-122"/>
              <a:cs typeface="宋体" panose="02010600030101010101" pitchFamily="2" charset="-122"/>
            </a:endParaRPr>
          </a:p>
          <a:p>
            <a:endParaRPr lang="zh-CN" altLang="en-US">
              <a:latin typeface="宋体" panose="02010600030101010101" pitchFamily="2" charset="-122"/>
              <a:ea typeface="宋体" panose="02010600030101010101" pitchFamily="2" charset="-122"/>
              <a:cs typeface="宋体" panose="02010600030101010101" pitchFamily="2" charset="-122"/>
            </a:endParaRPr>
          </a:p>
          <a:p>
            <a:r>
              <a:rPr lang="en-US" altLang="zh-CN">
                <a:latin typeface="宋体" panose="02010600030101010101" pitchFamily="2" charset="-122"/>
                <a:ea typeface="宋体" panose="02010600030101010101" pitchFamily="2" charset="-122"/>
                <a:cs typeface="宋体" panose="02010600030101010101" pitchFamily="2" charset="-122"/>
              </a:rPr>
              <a:t>3.usecs</a:t>
            </a:r>
            <a:r>
              <a:rPr lang="zh-CN" altLang="en-US">
                <a:latin typeface="宋体" panose="02010600030101010101" pitchFamily="2" charset="-122"/>
                <a:ea typeface="宋体" panose="02010600030101010101" pitchFamily="2" charset="-122"/>
                <a:cs typeface="宋体" panose="02010600030101010101" pitchFamily="2" charset="-122"/>
              </a:rPr>
              <a:t>被设置为</a:t>
            </a:r>
            <a:r>
              <a:rPr lang="en-US" altLang="zh-CN">
                <a:latin typeface="宋体" panose="02010600030101010101" pitchFamily="2" charset="-122"/>
                <a:ea typeface="宋体" panose="02010600030101010101" pitchFamily="2" charset="-122"/>
                <a:cs typeface="宋体" panose="02010600030101010101" pitchFamily="2" charset="-122"/>
              </a:rPr>
              <a:t>0</a:t>
            </a:r>
            <a:r>
              <a:rPr lang="zh-CN" altLang="en-US">
                <a:latin typeface="宋体" panose="02010600030101010101" pitchFamily="2" charset="-122"/>
                <a:ea typeface="宋体" panose="02010600030101010101" pitchFamily="2" charset="-122"/>
                <a:cs typeface="宋体" panose="02010600030101010101" pitchFamily="2" charset="-122"/>
              </a:rPr>
              <a:t>和</a:t>
            </a:r>
            <a:r>
              <a:rPr lang="en-US" altLang="zh-CN">
                <a:latin typeface="宋体" panose="02010600030101010101" pitchFamily="2" charset="-122"/>
                <a:ea typeface="宋体" panose="02010600030101010101" pitchFamily="2" charset="-122"/>
                <a:cs typeface="宋体" panose="02010600030101010101" pitchFamily="2" charset="-122"/>
              </a:rPr>
              <a:t>alarm</a:t>
            </a:r>
            <a:r>
              <a:rPr lang="zh-CN" altLang="en-US">
                <a:latin typeface="宋体" panose="02010600030101010101" pitchFamily="2" charset="-122"/>
                <a:ea typeface="宋体" panose="02010600030101010101" pitchFamily="2" charset="-122"/>
                <a:cs typeface="宋体" panose="02010600030101010101" pitchFamily="2" charset="-122"/>
              </a:rPr>
              <a:t>设置为</a:t>
            </a:r>
            <a:r>
              <a:rPr lang="en-US" altLang="zh-CN">
                <a:latin typeface="宋体" panose="02010600030101010101" pitchFamily="2" charset="-122"/>
                <a:ea typeface="宋体" panose="02010600030101010101" pitchFamily="2" charset="-122"/>
                <a:cs typeface="宋体" panose="02010600030101010101" pitchFamily="2" charset="-122"/>
              </a:rPr>
              <a:t>0</a:t>
            </a:r>
            <a:r>
              <a:rPr lang="zh-CN" altLang="en-US">
                <a:latin typeface="宋体" panose="02010600030101010101" pitchFamily="2" charset="-122"/>
                <a:ea typeface="宋体" panose="02010600030101010101" pitchFamily="2" charset="-122"/>
                <a:cs typeface="宋体" panose="02010600030101010101" pitchFamily="2" charset="-122"/>
              </a:rPr>
              <a:t>是相同的效果，任何先</a:t>
            </a:r>
            <a:r>
              <a:rPr lang="en-US" altLang="zh-CN">
                <a:latin typeface="宋体" panose="02010600030101010101" pitchFamily="2" charset="-122"/>
                <a:ea typeface="宋体" panose="02010600030101010101" pitchFamily="2" charset="-122"/>
                <a:cs typeface="宋体" panose="02010600030101010101" pitchFamily="2" charset="-122"/>
              </a:rPr>
              <a:t>  </a:t>
            </a:r>
            <a:endParaRPr lang="en-US" altLang="zh-CN">
              <a:latin typeface="宋体" panose="02010600030101010101" pitchFamily="2" charset="-122"/>
              <a:ea typeface="宋体" panose="02010600030101010101" pitchFamily="2" charset="-122"/>
              <a:cs typeface="宋体" panose="02010600030101010101" pitchFamily="2" charset="-122"/>
            </a:endParaRPr>
          </a:p>
          <a:p>
            <a:r>
              <a:rPr lang="en-US" altLang="zh-CN">
                <a:latin typeface="宋体" panose="02010600030101010101" pitchFamily="2" charset="-122"/>
                <a:ea typeface="宋体" panose="02010600030101010101" pitchFamily="2" charset="-122"/>
                <a:cs typeface="宋体" panose="02010600030101010101" pitchFamily="2" charset="-122"/>
              </a:rPr>
              <a:t>  </a:t>
            </a:r>
            <a:r>
              <a:rPr lang="zh-CN" altLang="en-US">
                <a:latin typeface="宋体" panose="02010600030101010101" pitchFamily="2" charset="-122"/>
                <a:ea typeface="宋体" panose="02010600030101010101" pitchFamily="2" charset="-122"/>
                <a:cs typeface="宋体" panose="02010600030101010101" pitchFamily="2" charset="-122"/>
              </a:rPr>
              <a:t>前设置的</a:t>
            </a:r>
            <a:r>
              <a:rPr lang="zh-CN" altLang="en-US">
                <a:latin typeface="宋体" panose="02010600030101010101" pitchFamily="2" charset="-122"/>
                <a:ea typeface="宋体" panose="02010600030101010101" pitchFamily="2" charset="-122"/>
                <a:cs typeface="宋体" panose="02010600030101010101" pitchFamily="2" charset="-122"/>
              </a:rPr>
              <a:t>定时器都会被取消。</a:t>
            </a:r>
            <a:endParaRPr lang="zh-CN" altLang="en-US">
              <a:latin typeface="宋体" panose="02010600030101010101" pitchFamily="2" charset="-122"/>
              <a:ea typeface="宋体" panose="02010600030101010101" pitchFamily="2" charset="-122"/>
              <a:cs typeface="宋体" panose="02010600030101010101" pitchFamily="2" charset="-122"/>
            </a:endParaRPr>
          </a:p>
        </p:txBody>
      </p:sp>
      <p:sp>
        <p:nvSpPr>
          <p:cNvPr id="8" name="文本框 7"/>
          <p:cNvSpPr txBox="1"/>
          <p:nvPr/>
        </p:nvSpPr>
        <p:spPr>
          <a:xfrm>
            <a:off x="7785735" y="852805"/>
            <a:ext cx="3192780" cy="5077460"/>
          </a:xfrm>
          <a:prstGeom prst="rect">
            <a:avLst/>
          </a:prstGeom>
          <a:noFill/>
        </p:spPr>
        <p:txBody>
          <a:bodyPr wrap="square" rtlCol="0" anchor="t">
            <a:spAutoFit/>
          </a:bodyPr>
          <a:p>
            <a:pPr fontAlgn="auto">
              <a:lnSpc>
                <a:spcPct val="150000"/>
              </a:lnSpc>
            </a:pPr>
            <a:r>
              <a:rPr lang="zh-CN" altLang="en-US" b="1">
                <a:latin typeface="宋体" panose="02010600030101010101" pitchFamily="2" charset="-122"/>
                <a:ea typeface="宋体" panose="02010600030101010101" pitchFamily="2" charset="-122"/>
                <a:cs typeface="宋体" panose="02010600030101010101" pitchFamily="2" charset="-122"/>
                <a:sym typeface="+mn-ea"/>
              </a:rPr>
              <a:t>注意事项：</a:t>
            </a:r>
            <a:endParaRPr lang="zh-CN" altLang="en-US">
              <a:latin typeface="宋体" panose="02010600030101010101" pitchFamily="2" charset="-122"/>
              <a:ea typeface="宋体" panose="02010600030101010101" pitchFamily="2" charset="-122"/>
              <a:cs typeface="宋体" panose="02010600030101010101" pitchFamily="2" charset="-122"/>
            </a:endParaRPr>
          </a:p>
          <a:p>
            <a:pPr fontAlgn="auto">
              <a:lnSpc>
                <a:spcPct val="150000"/>
              </a:lnSpc>
            </a:pPr>
            <a:r>
              <a:rPr lang="zh-CN" altLang="en-US">
                <a:latin typeface="宋体" panose="02010600030101010101" pitchFamily="2" charset="-122"/>
                <a:ea typeface="宋体" panose="02010600030101010101" pitchFamily="2" charset="-122"/>
                <a:cs typeface="宋体" panose="02010600030101010101" pitchFamily="2" charset="-122"/>
                <a:sym typeface="+mn-ea"/>
              </a:rPr>
              <a:t>参数seconds的值是产生SIGALRM需要经过的时钟秒数。当这一时刻达到时，信号由内核产生，由于进程调度的延迟，所以进程从得到控制从而能够处理该信号还需要一定的时间间隔。</a:t>
            </a:r>
            <a:endParaRPr lang="zh-CN" altLang="en-US">
              <a:latin typeface="宋体" panose="02010600030101010101" pitchFamily="2" charset="-122"/>
              <a:ea typeface="宋体" panose="02010600030101010101" pitchFamily="2" charset="-122"/>
              <a:cs typeface="宋体" panose="02010600030101010101" pitchFamily="2" charset="-122"/>
            </a:endParaRPr>
          </a:p>
          <a:p>
            <a:pPr fontAlgn="auto">
              <a:lnSpc>
                <a:spcPct val="150000"/>
              </a:lnSpc>
            </a:pPr>
            <a:r>
              <a:rPr lang="zh-CN" altLang="en-US">
                <a:latin typeface="宋体" panose="02010600030101010101" pitchFamily="2" charset="-122"/>
                <a:ea typeface="宋体" panose="02010600030101010101" pitchFamily="2" charset="-122"/>
                <a:cs typeface="宋体" panose="02010600030101010101" pitchFamily="2" charset="-122"/>
                <a:sym typeface="+mn-ea"/>
              </a:rPr>
              <a:t>如果我们想要捕捉SIGALRM信号，并且处理SIGALRM信号，必须在alarm之前</a:t>
            </a:r>
            <a:r>
              <a:rPr lang="zh-CN" altLang="en-US">
                <a:latin typeface="宋体" panose="02010600030101010101" pitchFamily="2" charset="-122"/>
                <a:ea typeface="宋体" panose="02010600030101010101" pitchFamily="2" charset="-122"/>
                <a:cs typeface="宋体" panose="02010600030101010101" pitchFamily="2" charset="-122"/>
                <a:sym typeface="+mn-ea"/>
              </a:rPr>
              <a:t>注册该信号的处理函数。</a:t>
            </a:r>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59:morph option="byObject"/>
      </p:transition>
    </mc:Choice>
    <mc:Fallback>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076325" y="19050"/>
            <a:ext cx="7729220" cy="553085"/>
          </a:xfrm>
          <a:prstGeom prst="rect">
            <a:avLst/>
          </a:prstGeom>
          <a:noFill/>
        </p:spPr>
        <p:txBody>
          <a:bodyPr wrap="square" rtlCol="0">
            <a:spAutoFit/>
          </a:bodyPr>
          <a:lstStyle/>
          <a:p>
            <a:r>
              <a:rPr kumimoji="1" lang="zh-CN" altLang="en-US" sz="3000" b="1" dirty="0">
                <a:solidFill>
                  <a:schemeClr val="bg1"/>
                </a:solidFill>
                <a:latin typeface="微软雅黑" panose="020B0503020204020204" charset="-122"/>
                <a:ea typeface="微软雅黑" panose="020B0503020204020204" charset="-122"/>
                <a:cs typeface="微软雅黑" panose="020B0503020204020204" charset="-122"/>
              </a:rPr>
              <a:t>定时器（</a:t>
            </a:r>
            <a:r>
              <a:rPr kumimoji="1" lang="en-US" altLang="zh-CN" sz="3000" b="1" dirty="0">
                <a:solidFill>
                  <a:schemeClr val="bg1"/>
                </a:solidFill>
                <a:latin typeface="微软雅黑" panose="020B0503020204020204" charset="-122"/>
                <a:ea typeface="微软雅黑" panose="020B0503020204020204" charset="-122"/>
                <a:cs typeface="微软雅黑" panose="020B0503020204020204" charset="-122"/>
              </a:rPr>
              <a:t>2</a:t>
            </a:r>
            <a:r>
              <a:rPr kumimoji="1" lang="zh-CN" altLang="en-US" sz="3000" b="1" dirty="0">
                <a:solidFill>
                  <a:schemeClr val="bg1"/>
                </a:solidFill>
                <a:latin typeface="微软雅黑" panose="020B0503020204020204" charset="-122"/>
                <a:ea typeface="微软雅黑" panose="020B0503020204020204" charset="-122"/>
                <a:cs typeface="微软雅黑" panose="020B0503020204020204" charset="-122"/>
              </a:rPr>
              <a:t>）</a:t>
            </a:r>
            <a:r>
              <a:rPr kumimoji="1" lang="en-US" altLang="zh-CN" sz="3000" b="1" dirty="0">
                <a:solidFill>
                  <a:schemeClr val="bg1"/>
                </a:solidFill>
                <a:latin typeface="微软雅黑" panose="020B0503020204020204" charset="-122"/>
                <a:ea typeface="微软雅黑" panose="020B0503020204020204" charset="-122"/>
                <a:cs typeface="微软雅黑" panose="020B0503020204020204" charset="-122"/>
              </a:rPr>
              <a:t>——setitimer</a:t>
            </a:r>
            <a:endParaRPr kumimoji="1" lang="zh-CN" altLang="en-US" sz="3000" b="1"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7" name="文本框 6"/>
          <p:cNvSpPr txBox="1"/>
          <p:nvPr/>
        </p:nvSpPr>
        <p:spPr>
          <a:xfrm>
            <a:off x="272415" y="868680"/>
            <a:ext cx="11213465" cy="368300"/>
          </a:xfrm>
          <a:prstGeom prst="rect">
            <a:avLst/>
          </a:prstGeom>
          <a:noFill/>
        </p:spPr>
        <p:txBody>
          <a:bodyPr wrap="square" rtlCol="0" anchor="t">
            <a:spAutoFit/>
          </a:bodyPr>
          <a:p>
            <a:r>
              <a:rPr lang="zh-CN" altLang="en-US" b="1">
                <a:latin typeface="宋体" panose="02010600030101010101" pitchFamily="2" charset="-122"/>
                <a:ea typeface="宋体" panose="02010600030101010101" pitchFamily="2" charset="-122"/>
              </a:rPr>
              <a:t>int setitimer(int which, const struct itimerval *new_value,struct itimerval *old_value);</a:t>
            </a:r>
            <a:endParaRPr lang="zh-CN" altLang="en-US" b="1">
              <a:latin typeface="宋体" panose="02010600030101010101" pitchFamily="2" charset="-122"/>
              <a:ea typeface="宋体" panose="02010600030101010101" pitchFamily="2" charset="-122"/>
            </a:endParaRPr>
          </a:p>
        </p:txBody>
      </p:sp>
      <p:sp>
        <p:nvSpPr>
          <p:cNvPr id="8" name="文本框 7"/>
          <p:cNvSpPr txBox="1"/>
          <p:nvPr/>
        </p:nvSpPr>
        <p:spPr>
          <a:xfrm>
            <a:off x="397510" y="1869440"/>
            <a:ext cx="9996805" cy="1198880"/>
          </a:xfrm>
          <a:prstGeom prst="rect">
            <a:avLst/>
          </a:prstGeom>
          <a:noFill/>
        </p:spPr>
        <p:txBody>
          <a:bodyPr wrap="square" rtlCol="0" anchor="t">
            <a:spAutoFit/>
          </a:bodyPr>
          <a:p>
            <a:r>
              <a:rPr lang="zh-CN" altLang="en-US">
                <a:latin typeface="宋体" panose="02010600030101010101" pitchFamily="2" charset="-122"/>
                <a:ea typeface="宋体" panose="02010600030101010101" pitchFamily="2" charset="-122"/>
                <a:cs typeface="宋体" panose="02010600030101010101" pitchFamily="2" charset="-122"/>
              </a:rPr>
              <a:t>ITIMER_REAL ： 以系统真实的时间来计算，它送出SIGALRM信号。</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ITIMER_VIRTUAL ： 以该进程在用户态下花费的时间来计算，它送出SIGVTALRM信号。</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ITIMER_PROF ： 以该进程在用户态下和内核态下所费的时间来计算，它送出SIGPROF信号。</a:t>
            </a:r>
            <a:endParaRPr lang="zh-CN" altLang="en-US">
              <a:latin typeface="宋体" panose="02010600030101010101" pitchFamily="2" charset="-122"/>
              <a:ea typeface="宋体" panose="02010600030101010101" pitchFamily="2" charset="-122"/>
              <a:cs typeface="宋体" panose="02010600030101010101" pitchFamily="2" charset="-122"/>
            </a:endParaRPr>
          </a:p>
          <a:p>
            <a:endParaRPr lang="zh-CN" altLang="en-US">
              <a:latin typeface="宋体" panose="02010600030101010101" pitchFamily="2" charset="-122"/>
              <a:ea typeface="宋体" panose="02010600030101010101" pitchFamily="2" charset="-122"/>
              <a:cs typeface="宋体" panose="02010600030101010101" pitchFamily="2" charset="-122"/>
            </a:endParaRPr>
          </a:p>
        </p:txBody>
      </p:sp>
      <p:sp>
        <p:nvSpPr>
          <p:cNvPr id="2" name="文本框 1"/>
          <p:cNvSpPr txBox="1"/>
          <p:nvPr/>
        </p:nvSpPr>
        <p:spPr>
          <a:xfrm>
            <a:off x="397510" y="1533525"/>
            <a:ext cx="989330" cy="368300"/>
          </a:xfrm>
          <a:prstGeom prst="rect">
            <a:avLst/>
          </a:prstGeom>
          <a:noFill/>
        </p:spPr>
        <p:txBody>
          <a:bodyPr wrap="none" rtlCol="0">
            <a:spAutoFit/>
          </a:bodyPr>
          <a:p>
            <a:r>
              <a:rPr lang="en-US" altLang="zh-CN" b="1">
                <a:latin typeface="宋体" panose="02010600030101010101" pitchFamily="2" charset="-122"/>
                <a:ea typeface="宋体" panose="02010600030101010101" pitchFamily="2" charset="-122"/>
              </a:rPr>
              <a:t>which</a:t>
            </a:r>
            <a:r>
              <a:rPr lang="zh-CN" altLang="en-US">
                <a:latin typeface="宋体" panose="02010600030101010101" pitchFamily="2" charset="-122"/>
                <a:ea typeface="宋体" panose="02010600030101010101" pitchFamily="2" charset="-122"/>
              </a:rPr>
              <a:t>：</a:t>
            </a:r>
            <a:endParaRPr lang="zh-CN" altLang="en-US">
              <a:latin typeface="宋体" panose="02010600030101010101" pitchFamily="2" charset="-122"/>
              <a:ea typeface="宋体" panose="02010600030101010101" pitchFamily="2" charset="-122"/>
            </a:endParaRPr>
          </a:p>
        </p:txBody>
      </p:sp>
      <p:sp>
        <p:nvSpPr>
          <p:cNvPr id="4" name="文本框 3"/>
          <p:cNvSpPr txBox="1"/>
          <p:nvPr/>
        </p:nvSpPr>
        <p:spPr>
          <a:xfrm>
            <a:off x="2796540" y="3306445"/>
            <a:ext cx="5080000" cy="2584450"/>
          </a:xfrm>
          <a:prstGeom prst="rect">
            <a:avLst/>
          </a:prstGeom>
          <a:noFill/>
        </p:spPr>
        <p:txBody>
          <a:bodyPr wrap="square" rtlCol="0" anchor="t">
            <a:spAutoFit/>
          </a:bodyPr>
          <a:p>
            <a:r>
              <a:rPr lang="zh-CN" altLang="en-US">
                <a:latin typeface="宋体" panose="02010600030101010101" pitchFamily="2" charset="-122"/>
                <a:ea typeface="宋体" panose="02010600030101010101" pitchFamily="2" charset="-122"/>
              </a:rPr>
              <a:t>struct itimerval {</a:t>
            </a:r>
            <a:endParaRPr lang="zh-CN" altLang="en-US">
              <a:latin typeface="宋体" panose="02010600030101010101" pitchFamily="2" charset="-122"/>
              <a:ea typeface="宋体" panose="02010600030101010101" pitchFamily="2" charset="-122"/>
            </a:endParaRPr>
          </a:p>
          <a:p>
            <a:r>
              <a:rPr lang="en-US" altLang="zh-CN">
                <a:latin typeface="宋体" panose="02010600030101010101" pitchFamily="2" charset="-122"/>
                <a:ea typeface="宋体" panose="02010600030101010101" pitchFamily="2" charset="-122"/>
              </a:rPr>
              <a:t>	</a:t>
            </a:r>
            <a:r>
              <a:rPr lang="zh-CN" altLang="en-US">
                <a:latin typeface="宋体" panose="02010600030101010101" pitchFamily="2" charset="-122"/>
                <a:ea typeface="宋体" panose="02010600030101010101" pitchFamily="2" charset="-122"/>
              </a:rPr>
              <a:t>struct timeval it_interval;                </a:t>
            </a:r>
            <a:r>
              <a:rPr lang="en-US" altLang="zh-CN">
                <a:latin typeface="宋体" panose="02010600030101010101" pitchFamily="2" charset="-122"/>
                <a:ea typeface="宋体" panose="02010600030101010101" pitchFamily="2" charset="-122"/>
              </a:rPr>
              <a:t>	</a:t>
            </a:r>
            <a:r>
              <a:rPr lang="zh-CN" altLang="en-US">
                <a:latin typeface="宋体" panose="02010600030101010101" pitchFamily="2" charset="-122"/>
                <a:ea typeface="宋体" panose="02010600030101010101" pitchFamily="2" charset="-122"/>
              </a:rPr>
              <a:t>struct timeval it_value;               </a:t>
            </a:r>
            <a:endParaRPr lang="zh-CN" altLang="en-US">
              <a:latin typeface="宋体" panose="02010600030101010101" pitchFamily="2" charset="-122"/>
              <a:ea typeface="宋体" panose="02010600030101010101" pitchFamily="2" charset="-122"/>
            </a:endParaRPr>
          </a:p>
          <a:p>
            <a:r>
              <a:rPr lang="zh-CN" altLang="en-US">
                <a:latin typeface="宋体" panose="02010600030101010101" pitchFamily="2" charset="-122"/>
                <a:ea typeface="宋体" panose="02010600030101010101" pitchFamily="2" charset="-122"/>
              </a:rPr>
              <a:t>};</a:t>
            </a:r>
            <a:endParaRPr lang="zh-CN" altLang="en-US">
              <a:latin typeface="宋体" panose="02010600030101010101" pitchFamily="2" charset="-122"/>
              <a:ea typeface="宋体" panose="02010600030101010101" pitchFamily="2" charset="-122"/>
            </a:endParaRPr>
          </a:p>
          <a:p>
            <a:endParaRPr lang="zh-CN" altLang="en-US">
              <a:latin typeface="宋体" panose="02010600030101010101" pitchFamily="2" charset="-122"/>
              <a:ea typeface="宋体" panose="02010600030101010101" pitchFamily="2" charset="-122"/>
            </a:endParaRPr>
          </a:p>
          <a:p>
            <a:r>
              <a:rPr lang="zh-CN" altLang="en-US">
                <a:latin typeface="宋体" panose="02010600030101010101" pitchFamily="2" charset="-122"/>
                <a:ea typeface="宋体" panose="02010600030101010101" pitchFamily="2" charset="-122"/>
              </a:rPr>
              <a:t>struct timeval {</a:t>
            </a:r>
            <a:endParaRPr lang="zh-CN" altLang="en-US">
              <a:latin typeface="宋体" panose="02010600030101010101" pitchFamily="2" charset="-122"/>
              <a:ea typeface="宋体" panose="02010600030101010101" pitchFamily="2" charset="-122"/>
            </a:endParaRPr>
          </a:p>
          <a:p>
            <a:r>
              <a:rPr lang="en-US" altLang="zh-CN">
                <a:latin typeface="宋体" panose="02010600030101010101" pitchFamily="2" charset="-122"/>
                <a:ea typeface="宋体" panose="02010600030101010101" pitchFamily="2" charset="-122"/>
              </a:rPr>
              <a:t>	</a:t>
            </a:r>
            <a:r>
              <a:rPr lang="zh-CN" altLang="en-US">
                <a:latin typeface="宋体" panose="02010600030101010101" pitchFamily="2" charset="-122"/>
                <a:ea typeface="宋体" panose="02010600030101010101" pitchFamily="2" charset="-122"/>
              </a:rPr>
              <a:t>time_t      tv_sec;         </a:t>
            </a:r>
            <a:r>
              <a:rPr lang="en-US" altLang="zh-CN">
                <a:latin typeface="宋体" panose="02010600030101010101" pitchFamily="2" charset="-122"/>
                <a:ea typeface="宋体" panose="02010600030101010101" pitchFamily="2" charset="-122"/>
              </a:rPr>
              <a:t>	</a:t>
            </a:r>
            <a:r>
              <a:rPr lang="zh-CN" altLang="en-US">
                <a:latin typeface="宋体" panose="02010600030101010101" pitchFamily="2" charset="-122"/>
                <a:ea typeface="宋体" panose="02010600030101010101" pitchFamily="2" charset="-122"/>
              </a:rPr>
              <a:t>suseconds_t tv_usec;        </a:t>
            </a:r>
            <a:endParaRPr lang="zh-CN" altLang="en-US">
              <a:latin typeface="宋体" panose="02010600030101010101" pitchFamily="2" charset="-122"/>
              <a:ea typeface="宋体" panose="02010600030101010101" pitchFamily="2" charset="-122"/>
            </a:endParaRPr>
          </a:p>
          <a:p>
            <a:r>
              <a:rPr lang="zh-CN" altLang="en-US">
                <a:latin typeface="宋体" panose="02010600030101010101" pitchFamily="2" charset="-122"/>
                <a:ea typeface="宋体" panose="02010600030101010101" pitchFamily="2" charset="-122"/>
              </a:rPr>
              <a:t>};</a:t>
            </a:r>
            <a:endParaRPr lang="zh-CN" altLang="en-US">
              <a:latin typeface="宋体" panose="02010600030101010101" pitchFamily="2" charset="-122"/>
              <a:ea typeface="宋体" panose="02010600030101010101" pitchFamily="2" charset="-122"/>
            </a:endParaRPr>
          </a:p>
        </p:txBody>
      </p:sp>
      <p:sp>
        <p:nvSpPr>
          <p:cNvPr id="6" name="文本框 5"/>
          <p:cNvSpPr txBox="1"/>
          <p:nvPr/>
        </p:nvSpPr>
        <p:spPr>
          <a:xfrm>
            <a:off x="462280" y="6004560"/>
            <a:ext cx="4178935" cy="368300"/>
          </a:xfrm>
          <a:prstGeom prst="rect">
            <a:avLst/>
          </a:prstGeom>
          <a:noFill/>
        </p:spPr>
        <p:txBody>
          <a:bodyPr wrap="square" rtlCol="0">
            <a:spAutoFit/>
          </a:bodyPr>
          <a:p>
            <a:pPr algn="l"/>
            <a:r>
              <a:rPr lang="en-US" altLang="zh-CN">
                <a:latin typeface="宋体" panose="02010600030101010101" pitchFamily="2" charset="-122"/>
                <a:ea typeface="宋体" panose="02010600030101010101" pitchFamily="2" charset="-122"/>
                <a:cs typeface="宋体" panose="02010600030101010101" pitchFamily="2" charset="-122"/>
              </a:rPr>
              <a:t>old_value</a:t>
            </a:r>
            <a:r>
              <a:rPr lang="zh-CN" altLang="en-US">
                <a:latin typeface="宋体" panose="02010600030101010101" pitchFamily="2" charset="-122"/>
                <a:ea typeface="宋体" panose="02010600030101010101" pitchFamily="2" charset="-122"/>
                <a:cs typeface="宋体" panose="02010600030101010101" pitchFamily="2" charset="-122"/>
                <a:sym typeface="+mn-ea"/>
              </a:rPr>
              <a:t>回调用时当前的计时器设置。</a:t>
            </a:r>
            <a:endParaRPr lang="zh-CN" altLang="en-US">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59:morph option="byObject"/>
      </p:transition>
    </mc:Choice>
    <mc:Fallback>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076325" y="19050"/>
            <a:ext cx="6464300" cy="553085"/>
          </a:xfrm>
          <a:prstGeom prst="rect">
            <a:avLst/>
          </a:prstGeom>
          <a:noFill/>
        </p:spPr>
        <p:txBody>
          <a:bodyPr wrap="square" rtlCol="0">
            <a:spAutoFit/>
          </a:bodyPr>
          <a:lstStyle/>
          <a:p>
            <a:r>
              <a:rPr kumimoji="1" lang="zh-CN" altLang="en-US" sz="3000" b="1" dirty="0">
                <a:solidFill>
                  <a:schemeClr val="bg1"/>
                </a:solidFill>
                <a:latin typeface="微软雅黑" panose="020B0503020204020204" charset="-122"/>
                <a:ea typeface="微软雅黑" panose="020B0503020204020204" charset="-122"/>
                <a:cs typeface="微软雅黑" panose="020B0503020204020204" charset="-122"/>
              </a:rPr>
              <a:t>定时器（</a:t>
            </a:r>
            <a:r>
              <a:rPr kumimoji="1" lang="en-US" altLang="zh-CN" sz="3000" b="1" dirty="0">
                <a:solidFill>
                  <a:schemeClr val="bg1"/>
                </a:solidFill>
                <a:latin typeface="微软雅黑" panose="020B0503020204020204" charset="-122"/>
                <a:ea typeface="微软雅黑" panose="020B0503020204020204" charset="-122"/>
                <a:cs typeface="微软雅黑" panose="020B0503020204020204" charset="-122"/>
              </a:rPr>
              <a:t>3</a:t>
            </a:r>
            <a:r>
              <a:rPr kumimoji="1" lang="zh-CN" altLang="en-US" sz="3000" b="1" dirty="0">
                <a:solidFill>
                  <a:schemeClr val="bg1"/>
                </a:solidFill>
                <a:latin typeface="微软雅黑" panose="020B0503020204020204" charset="-122"/>
                <a:ea typeface="微软雅黑" panose="020B0503020204020204" charset="-122"/>
                <a:cs typeface="微软雅黑" panose="020B0503020204020204" charset="-122"/>
              </a:rPr>
              <a:t>）</a:t>
            </a:r>
            <a:r>
              <a:rPr kumimoji="1" lang="en-US" altLang="zh-CN" sz="3000" b="1" dirty="0">
                <a:solidFill>
                  <a:schemeClr val="bg1"/>
                </a:solidFill>
                <a:latin typeface="微软雅黑" panose="020B0503020204020204" charset="-122"/>
                <a:ea typeface="微软雅黑" panose="020B0503020204020204" charset="-122"/>
                <a:cs typeface="微软雅黑" panose="020B0503020204020204" charset="-122"/>
              </a:rPr>
              <a:t>——</a:t>
            </a:r>
            <a:r>
              <a:rPr kumimoji="1" lang="en-US" altLang="zh-CN" sz="3000" b="1" dirty="0">
                <a:solidFill>
                  <a:schemeClr val="bg1"/>
                </a:solidFill>
                <a:latin typeface="微软雅黑" panose="020B0503020204020204" charset="-122"/>
                <a:ea typeface="微软雅黑" panose="020B0503020204020204" charset="-122"/>
                <a:cs typeface="微软雅黑" panose="020B0503020204020204" charset="-122"/>
              </a:rPr>
              <a:t>timer_create</a:t>
            </a:r>
            <a:endParaRPr kumimoji="1" lang="en-US" altLang="zh-CN" sz="3000" b="1"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4" name="文本框 3"/>
          <p:cNvSpPr txBox="1"/>
          <p:nvPr/>
        </p:nvSpPr>
        <p:spPr>
          <a:xfrm>
            <a:off x="469265" y="791210"/>
            <a:ext cx="9095105" cy="368300"/>
          </a:xfrm>
          <a:prstGeom prst="rect">
            <a:avLst/>
          </a:prstGeom>
          <a:noFill/>
        </p:spPr>
        <p:txBody>
          <a:bodyPr wrap="square" rtlCol="0" anchor="t">
            <a:spAutoFit/>
          </a:bodyPr>
          <a:p>
            <a:r>
              <a:rPr lang="zh-CN" altLang="en-US" b="1">
                <a:latin typeface="宋体" panose="02010600030101010101" pitchFamily="2" charset="-122"/>
                <a:ea typeface="宋体" panose="02010600030101010101" pitchFamily="2" charset="-122"/>
              </a:rPr>
              <a:t>int timer_create(clockid_t clock_id, struct sigevent *evp, timer_t *timerid)</a:t>
            </a:r>
            <a:endParaRPr lang="zh-CN" altLang="en-US" b="1">
              <a:latin typeface="宋体" panose="02010600030101010101" pitchFamily="2" charset="-122"/>
              <a:ea typeface="宋体" panose="02010600030101010101" pitchFamily="2" charset="-122"/>
            </a:endParaRPr>
          </a:p>
        </p:txBody>
      </p:sp>
      <p:sp>
        <p:nvSpPr>
          <p:cNvPr id="12" name="文本框 11"/>
          <p:cNvSpPr txBox="1"/>
          <p:nvPr/>
        </p:nvSpPr>
        <p:spPr>
          <a:xfrm>
            <a:off x="692785" y="2608580"/>
            <a:ext cx="8223885" cy="3138170"/>
          </a:xfrm>
          <a:prstGeom prst="rect">
            <a:avLst/>
          </a:prstGeom>
          <a:noFill/>
        </p:spPr>
        <p:txBody>
          <a:bodyPr wrap="square" rtlCol="0" anchor="t">
            <a:spAutoFit/>
          </a:bodyPr>
          <a:p>
            <a:r>
              <a:rPr lang="zh-CN" altLang="en-US">
                <a:latin typeface="宋体" panose="02010600030101010101" pitchFamily="2" charset="-122"/>
                <a:ea typeface="宋体" panose="02010600030101010101" pitchFamily="2" charset="-122"/>
              </a:rPr>
              <a:t>struct sigevent {</a:t>
            </a:r>
            <a:endParaRPr lang="zh-CN" altLang="en-US">
              <a:latin typeface="宋体" panose="02010600030101010101" pitchFamily="2" charset="-122"/>
              <a:ea typeface="宋体" panose="02010600030101010101" pitchFamily="2" charset="-122"/>
            </a:endParaRPr>
          </a:p>
          <a:p>
            <a:r>
              <a:rPr lang="zh-CN" altLang="en-US">
                <a:latin typeface="宋体" panose="02010600030101010101" pitchFamily="2" charset="-122"/>
                <a:ea typeface="宋体" panose="02010600030101010101" pitchFamily="2" charset="-122"/>
              </a:rPr>
              <a:t>     int          sigev_notify; /* 通知</a:t>
            </a:r>
            <a:r>
              <a:rPr lang="zh-CN" altLang="en-US">
                <a:latin typeface="宋体" panose="02010600030101010101" pitchFamily="2" charset="-122"/>
                <a:ea typeface="宋体" panose="02010600030101010101" pitchFamily="2" charset="-122"/>
              </a:rPr>
              <a:t>方法 */</a:t>
            </a:r>
            <a:endParaRPr lang="zh-CN" altLang="en-US">
              <a:latin typeface="宋体" panose="02010600030101010101" pitchFamily="2" charset="-122"/>
              <a:ea typeface="宋体" panose="02010600030101010101" pitchFamily="2" charset="-122"/>
            </a:endParaRPr>
          </a:p>
          <a:p>
            <a:r>
              <a:rPr lang="zh-CN" altLang="en-US">
                <a:latin typeface="宋体" panose="02010600030101010101" pitchFamily="2" charset="-122"/>
                <a:ea typeface="宋体" panose="02010600030101010101" pitchFamily="2" charset="-122"/>
              </a:rPr>
              <a:t>     int          sigev_signo;  /* 通知</a:t>
            </a:r>
            <a:r>
              <a:rPr lang="zh-CN" altLang="en-US">
                <a:latin typeface="宋体" panose="02010600030101010101" pitchFamily="2" charset="-122"/>
                <a:ea typeface="宋体" panose="02010600030101010101" pitchFamily="2" charset="-122"/>
              </a:rPr>
              <a:t>的信号 */</a:t>
            </a:r>
            <a:endParaRPr lang="zh-CN" altLang="en-US">
              <a:latin typeface="宋体" panose="02010600030101010101" pitchFamily="2" charset="-122"/>
              <a:ea typeface="宋体" panose="02010600030101010101" pitchFamily="2" charset="-122"/>
            </a:endParaRPr>
          </a:p>
          <a:p>
            <a:r>
              <a:rPr lang="zh-CN" altLang="en-US">
                <a:latin typeface="宋体" panose="02010600030101010101" pitchFamily="2" charset="-122"/>
                <a:ea typeface="宋体" panose="02010600030101010101" pitchFamily="2" charset="-122"/>
              </a:rPr>
              <a:t>     union sigval sigev_value;  /* </a:t>
            </a:r>
            <a:r>
              <a:rPr>
                <a:latin typeface="宋体" panose="02010600030101010101" pitchFamily="2" charset="-122"/>
                <a:ea typeface="宋体" panose="02010600030101010101" pitchFamily="2" charset="-122"/>
              </a:rPr>
              <a:t>随通知传递的数据</a:t>
            </a:r>
            <a:r>
              <a:rPr lang="zh-CN" altLang="en-US">
                <a:latin typeface="宋体" panose="02010600030101010101" pitchFamily="2" charset="-122"/>
                <a:ea typeface="宋体" panose="02010600030101010101" pitchFamily="2" charset="-122"/>
              </a:rPr>
              <a:t> */</a:t>
            </a:r>
            <a:endParaRPr lang="zh-CN" altLang="en-US">
              <a:latin typeface="宋体" panose="02010600030101010101" pitchFamily="2" charset="-122"/>
              <a:ea typeface="宋体" panose="02010600030101010101" pitchFamily="2" charset="-122"/>
            </a:endParaRPr>
          </a:p>
          <a:p>
            <a:r>
              <a:rPr lang="zh-CN" altLang="en-US">
                <a:latin typeface="宋体" panose="02010600030101010101" pitchFamily="2" charset="-122"/>
                <a:ea typeface="宋体" panose="02010600030101010101" pitchFamily="2" charset="-122"/>
              </a:rPr>
              <a:t>     void       (*sigev_notify_function) (union sigval);</a:t>
            </a:r>
            <a:endParaRPr lang="zh-CN" altLang="en-US">
              <a:latin typeface="宋体" panose="02010600030101010101" pitchFamily="2" charset="-122"/>
              <a:ea typeface="宋体" panose="02010600030101010101" pitchFamily="2" charset="-122"/>
            </a:endParaRPr>
          </a:p>
          <a:p>
            <a:r>
              <a:rPr lang="zh-CN" altLang="en-US">
                <a:latin typeface="宋体" panose="02010600030101010101" pitchFamily="2" charset="-122"/>
                <a:ea typeface="宋体" panose="02010600030101010101" pitchFamily="2" charset="-122"/>
              </a:rPr>
              <a:t>                            /* 线程通知函数(SIGEV_THREAD) */</a:t>
            </a:r>
            <a:endParaRPr lang="zh-CN" altLang="en-US">
              <a:latin typeface="宋体" panose="02010600030101010101" pitchFamily="2" charset="-122"/>
              <a:ea typeface="宋体" panose="02010600030101010101" pitchFamily="2" charset="-122"/>
            </a:endParaRPr>
          </a:p>
          <a:p>
            <a:r>
              <a:rPr lang="zh-CN" altLang="en-US">
                <a:latin typeface="宋体" panose="02010600030101010101" pitchFamily="2" charset="-122"/>
                <a:ea typeface="宋体" panose="02010600030101010101" pitchFamily="2" charset="-122"/>
              </a:rPr>
              <a:t>     void        *sigev_notify_attributes;</a:t>
            </a:r>
            <a:endParaRPr lang="zh-CN" altLang="en-US">
              <a:latin typeface="宋体" panose="02010600030101010101" pitchFamily="2" charset="-122"/>
              <a:ea typeface="宋体" panose="02010600030101010101" pitchFamily="2" charset="-122"/>
            </a:endParaRPr>
          </a:p>
          <a:p>
            <a:r>
              <a:rPr lang="zh-CN" altLang="en-US">
                <a:latin typeface="宋体" panose="02010600030101010101" pitchFamily="2" charset="-122"/>
                <a:ea typeface="宋体" panose="02010600030101010101" pitchFamily="2" charset="-122"/>
              </a:rPr>
              <a:t>                            /* 通知线程的属性</a:t>
            </a:r>
            <a:r>
              <a:rPr lang="zh-CN" altLang="en-US">
                <a:latin typeface="宋体" panose="02010600030101010101" pitchFamily="2" charset="-122"/>
                <a:ea typeface="宋体" panose="02010600030101010101" pitchFamily="2" charset="-122"/>
                <a:sym typeface="+mn-ea"/>
              </a:rPr>
              <a:t>(SIGEV_THREAD)</a:t>
            </a:r>
            <a:r>
              <a:rPr lang="zh-CN" altLang="en-US">
                <a:latin typeface="宋体" panose="02010600030101010101" pitchFamily="2" charset="-122"/>
                <a:ea typeface="宋体" panose="02010600030101010101" pitchFamily="2" charset="-122"/>
              </a:rPr>
              <a:t> */</a:t>
            </a:r>
            <a:endParaRPr lang="zh-CN" altLang="en-US">
              <a:latin typeface="宋体" panose="02010600030101010101" pitchFamily="2" charset="-122"/>
              <a:ea typeface="宋体" panose="02010600030101010101" pitchFamily="2" charset="-122"/>
            </a:endParaRPr>
          </a:p>
          <a:p>
            <a:r>
              <a:rPr lang="zh-CN" altLang="en-US">
                <a:latin typeface="宋体" panose="02010600030101010101" pitchFamily="2" charset="-122"/>
                <a:ea typeface="宋体" panose="02010600030101010101" pitchFamily="2" charset="-122"/>
              </a:rPr>
              <a:t>     pid_t        sigev_notify_thread_id;</a:t>
            </a:r>
            <a:endParaRPr lang="zh-CN" altLang="en-US">
              <a:latin typeface="宋体" panose="02010600030101010101" pitchFamily="2" charset="-122"/>
              <a:ea typeface="宋体" panose="02010600030101010101" pitchFamily="2" charset="-122"/>
            </a:endParaRPr>
          </a:p>
          <a:p>
            <a:r>
              <a:rPr lang="zh-CN" altLang="en-US">
                <a:latin typeface="宋体" panose="02010600030101010101" pitchFamily="2" charset="-122"/>
                <a:ea typeface="宋体" panose="02010600030101010101" pitchFamily="2" charset="-122"/>
              </a:rPr>
              <a:t>                            /* 信号的线程ID (SIGEV_THREAD_ID) </a:t>
            </a:r>
            <a:r>
              <a:rPr lang="en-US" altLang="zh-CN">
                <a:latin typeface="宋体" panose="02010600030101010101" pitchFamily="2" charset="-122"/>
                <a:ea typeface="宋体" panose="02010600030101010101" pitchFamily="2" charset="-122"/>
              </a:rPr>
              <a:t>*/</a:t>
            </a:r>
            <a:r>
              <a:rPr lang="zh-CN" altLang="en-US">
                <a:latin typeface="宋体" panose="02010600030101010101" pitchFamily="2" charset="-122"/>
                <a:ea typeface="宋体" panose="02010600030101010101" pitchFamily="2" charset="-122"/>
              </a:rPr>
              <a:t> </a:t>
            </a:r>
            <a:endParaRPr lang="zh-CN" altLang="en-US">
              <a:latin typeface="宋体" panose="02010600030101010101" pitchFamily="2" charset="-122"/>
              <a:ea typeface="宋体" panose="02010600030101010101" pitchFamily="2" charset="-122"/>
            </a:endParaRPr>
          </a:p>
          <a:p>
            <a:r>
              <a:rPr lang="zh-CN" altLang="en-US">
                <a:latin typeface="宋体" panose="02010600030101010101" pitchFamily="2" charset="-122"/>
                <a:ea typeface="宋体" panose="02010600030101010101" pitchFamily="2" charset="-122"/>
              </a:rPr>
              <a:t>};</a:t>
            </a:r>
            <a:endParaRPr lang="zh-CN" altLang="en-US">
              <a:latin typeface="宋体" panose="02010600030101010101" pitchFamily="2" charset="-122"/>
              <a:ea typeface="宋体" panose="02010600030101010101" pitchFamily="2" charset="-122"/>
            </a:endParaRPr>
          </a:p>
        </p:txBody>
      </p:sp>
      <p:sp>
        <p:nvSpPr>
          <p:cNvPr id="13" name="文本框 12"/>
          <p:cNvSpPr txBox="1"/>
          <p:nvPr/>
        </p:nvSpPr>
        <p:spPr>
          <a:xfrm>
            <a:off x="545465" y="1575435"/>
            <a:ext cx="4537710" cy="368300"/>
          </a:xfrm>
          <a:prstGeom prst="rect">
            <a:avLst/>
          </a:prstGeom>
          <a:noFill/>
        </p:spPr>
        <p:txBody>
          <a:bodyPr wrap="none" rtlCol="0">
            <a:spAutoFit/>
          </a:bodyPr>
          <a:p>
            <a:pPr algn="l"/>
            <a:r>
              <a:rPr lang="en-US" altLang="zh-CN" b="1">
                <a:latin typeface="宋体" panose="02010600030101010101" pitchFamily="2" charset="-122"/>
                <a:ea typeface="宋体" panose="02010600030101010101" pitchFamily="2" charset="-122"/>
                <a:cs typeface="宋体" panose="02010600030101010101" pitchFamily="2" charset="-122"/>
              </a:rPr>
              <a:t>clock_id</a:t>
            </a:r>
            <a:r>
              <a:rPr lang="zh-CN" altLang="en-US" b="1">
                <a:latin typeface="宋体" panose="02010600030101010101" pitchFamily="2" charset="-122"/>
                <a:ea typeface="宋体" panose="02010600030101010101" pitchFamily="2" charset="-122"/>
                <a:cs typeface="宋体" panose="02010600030101010101" pitchFamily="2" charset="-122"/>
              </a:rPr>
              <a:t>：</a:t>
            </a:r>
            <a:r>
              <a:rPr lang="zh-CN" altLang="en-US">
                <a:latin typeface="宋体" panose="02010600030101010101" pitchFamily="2" charset="-122"/>
                <a:ea typeface="宋体" panose="02010600030101010101" pitchFamily="2" charset="-122"/>
                <a:cs typeface="宋体" panose="02010600030101010101" pitchFamily="2" charset="-122"/>
              </a:rPr>
              <a:t>说明定时器是基于哪个时钟的。</a:t>
            </a:r>
            <a:endParaRPr lang="zh-CN" altLang="en-US">
              <a:latin typeface="宋体" panose="02010600030101010101" pitchFamily="2" charset="-122"/>
              <a:ea typeface="宋体" panose="02010600030101010101" pitchFamily="2" charset="-122"/>
              <a:cs typeface="宋体" panose="02010600030101010101" pitchFamily="2" charset="-122"/>
            </a:endParaRPr>
          </a:p>
        </p:txBody>
      </p:sp>
      <p:sp>
        <p:nvSpPr>
          <p:cNvPr id="14" name="文本框 13"/>
          <p:cNvSpPr txBox="1"/>
          <p:nvPr/>
        </p:nvSpPr>
        <p:spPr>
          <a:xfrm>
            <a:off x="545465" y="2046605"/>
            <a:ext cx="6096000" cy="368300"/>
          </a:xfrm>
          <a:prstGeom prst="rect">
            <a:avLst/>
          </a:prstGeom>
          <a:noFill/>
        </p:spPr>
        <p:txBody>
          <a:bodyPr wrap="square" rtlCol="0" anchor="t">
            <a:spAutoFit/>
          </a:bodyPr>
          <a:p>
            <a:r>
              <a:rPr lang="zh-CN" altLang="en-US" b="1">
                <a:latin typeface="宋体" panose="02010600030101010101" pitchFamily="2" charset="-122"/>
                <a:ea typeface="宋体" panose="02010600030101010101" pitchFamily="2" charset="-122"/>
                <a:cs typeface="宋体" panose="02010600030101010101" pitchFamily="2" charset="-122"/>
              </a:rPr>
              <a:t>evp：</a:t>
            </a:r>
            <a:r>
              <a:rPr lang="zh-CN" altLang="en-US">
                <a:latin typeface="宋体" panose="02010600030101010101" pitchFamily="2" charset="-122"/>
                <a:ea typeface="宋体" panose="02010600030101010101" pitchFamily="2" charset="-122"/>
                <a:cs typeface="宋体" panose="02010600030101010101" pitchFamily="2" charset="-122"/>
              </a:rPr>
              <a:t>指定了定时器到期要产生的异步通知。</a:t>
            </a:r>
            <a:endParaRPr lang="zh-CN" altLang="en-US">
              <a:latin typeface="宋体" panose="02010600030101010101" pitchFamily="2" charset="-122"/>
              <a:ea typeface="宋体" panose="02010600030101010101" pitchFamily="2" charset="-122"/>
              <a:cs typeface="宋体" panose="02010600030101010101" pitchFamily="2" charset="-122"/>
            </a:endParaRPr>
          </a:p>
        </p:txBody>
      </p:sp>
      <p:sp>
        <p:nvSpPr>
          <p:cNvPr id="15" name="文本框 14"/>
          <p:cNvSpPr txBox="1"/>
          <p:nvPr/>
        </p:nvSpPr>
        <p:spPr>
          <a:xfrm>
            <a:off x="545465" y="6024880"/>
            <a:ext cx="6096000" cy="368300"/>
          </a:xfrm>
          <a:prstGeom prst="rect">
            <a:avLst/>
          </a:prstGeom>
          <a:noFill/>
        </p:spPr>
        <p:txBody>
          <a:bodyPr wrap="square" rtlCol="0" anchor="t">
            <a:spAutoFit/>
          </a:bodyPr>
          <a:p>
            <a:r>
              <a:rPr lang="zh-CN" altLang="en-US" b="1">
                <a:latin typeface="宋体" panose="02010600030101010101" pitchFamily="2" charset="-122"/>
                <a:ea typeface="宋体" panose="02010600030101010101" pitchFamily="2" charset="-122"/>
                <a:cs typeface="宋体" panose="02010600030101010101" pitchFamily="2" charset="-122"/>
              </a:rPr>
              <a:t>timerid：</a:t>
            </a:r>
            <a:r>
              <a:rPr lang="zh-CN" altLang="en-US">
                <a:latin typeface="宋体" panose="02010600030101010101" pitchFamily="2" charset="-122"/>
                <a:ea typeface="宋体" panose="02010600030101010101" pitchFamily="2" charset="-122"/>
                <a:cs typeface="宋体" panose="02010600030101010101" pitchFamily="2" charset="-122"/>
              </a:rPr>
              <a:t>存储被创建的定时器的ID</a:t>
            </a:r>
            <a:r>
              <a:rPr lang="zh-CN" altLang="en-US"/>
              <a:t>。</a:t>
            </a:r>
            <a:endParaRPr lang="zh-CN" altLang="en-US"/>
          </a:p>
        </p:txBody>
      </p:sp>
      <p:sp>
        <p:nvSpPr>
          <p:cNvPr id="2" name="文本框 1"/>
          <p:cNvSpPr txBox="1"/>
          <p:nvPr/>
        </p:nvSpPr>
        <p:spPr>
          <a:xfrm>
            <a:off x="5674360" y="1378585"/>
            <a:ext cx="6096000" cy="922020"/>
          </a:xfrm>
          <a:prstGeom prst="rect">
            <a:avLst/>
          </a:prstGeom>
          <a:noFill/>
        </p:spPr>
        <p:txBody>
          <a:bodyPr wrap="square" rtlCol="0" anchor="t">
            <a:spAutoFit/>
          </a:bodyPr>
          <a:p>
            <a:r>
              <a:rPr lang="zh-CN" altLang="en-US">
                <a:latin typeface="宋体" panose="02010600030101010101" pitchFamily="2" charset="-122"/>
                <a:ea typeface="宋体" panose="02010600030101010101" pitchFamily="2" charset="-122"/>
                <a:cs typeface="宋体" panose="02010600030101010101" pitchFamily="2" charset="-122"/>
              </a:rPr>
              <a:t>1、CLOCK_REALTIME —— 系统实时时钟。</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2、CLOCK_MONOTONIC —— 系统启动后不可改变的单调递增时钟。</a:t>
            </a:r>
            <a:endParaRPr lang="zh-CN" altLang="en-US">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59:morph option="byObject"/>
      </p:transition>
    </mc:Choice>
    <mc:Fallback>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076325" y="19050"/>
            <a:ext cx="6464300" cy="553085"/>
          </a:xfrm>
          <a:prstGeom prst="rect">
            <a:avLst/>
          </a:prstGeom>
          <a:noFill/>
        </p:spPr>
        <p:txBody>
          <a:bodyPr wrap="square" rtlCol="0">
            <a:spAutoFit/>
          </a:bodyPr>
          <a:lstStyle/>
          <a:p>
            <a:r>
              <a:rPr kumimoji="1" lang="zh-CN" altLang="en-US" sz="3000" b="1" dirty="0">
                <a:solidFill>
                  <a:schemeClr val="bg1"/>
                </a:solidFill>
                <a:latin typeface="微软雅黑" panose="020B0503020204020204" charset="-122"/>
                <a:ea typeface="微软雅黑" panose="020B0503020204020204" charset="-122"/>
                <a:cs typeface="微软雅黑" panose="020B0503020204020204" charset="-122"/>
                <a:sym typeface="+mn-ea"/>
              </a:rPr>
              <a:t>定时器（</a:t>
            </a:r>
            <a:r>
              <a:rPr kumimoji="1" lang="en-US" altLang="zh-CN" sz="3000" b="1" dirty="0">
                <a:solidFill>
                  <a:schemeClr val="bg1"/>
                </a:solidFill>
                <a:latin typeface="微软雅黑" panose="020B0503020204020204" charset="-122"/>
                <a:ea typeface="微软雅黑" panose="020B0503020204020204" charset="-122"/>
                <a:cs typeface="微软雅黑" panose="020B0503020204020204" charset="-122"/>
                <a:sym typeface="+mn-ea"/>
              </a:rPr>
              <a:t>3</a:t>
            </a:r>
            <a:r>
              <a:rPr kumimoji="1" lang="zh-CN" altLang="en-US" sz="3000" b="1" dirty="0">
                <a:solidFill>
                  <a:schemeClr val="bg1"/>
                </a:solidFill>
                <a:latin typeface="微软雅黑" panose="020B0503020204020204" charset="-122"/>
                <a:ea typeface="微软雅黑" panose="020B0503020204020204" charset="-122"/>
                <a:cs typeface="微软雅黑" panose="020B0503020204020204" charset="-122"/>
                <a:sym typeface="+mn-ea"/>
              </a:rPr>
              <a:t>）</a:t>
            </a:r>
            <a:r>
              <a:rPr kumimoji="1" lang="en-US" altLang="zh-CN" sz="3000" b="1" dirty="0">
                <a:solidFill>
                  <a:schemeClr val="bg1"/>
                </a:solidFill>
                <a:latin typeface="微软雅黑" panose="020B0503020204020204" charset="-122"/>
                <a:ea typeface="微软雅黑" panose="020B0503020204020204" charset="-122"/>
                <a:cs typeface="微软雅黑" panose="020B0503020204020204" charset="-122"/>
                <a:sym typeface="+mn-ea"/>
              </a:rPr>
              <a:t>——timer_create</a:t>
            </a:r>
            <a:endParaRPr kumimoji="1" lang="zh-CN" altLang="en-US" sz="3000" b="1" dirty="0">
              <a:solidFill>
                <a:schemeClr val="bg1"/>
              </a:solidFill>
              <a:latin typeface="微软雅黑" panose="020B0503020204020204" charset="-122"/>
              <a:ea typeface="微软雅黑" panose="020B0503020204020204" charset="-122"/>
              <a:cs typeface="微软雅黑" panose="020B0503020204020204" charset="-122"/>
            </a:endParaRPr>
          </a:p>
        </p:txBody>
      </p:sp>
      <p:graphicFrame>
        <p:nvGraphicFramePr>
          <p:cNvPr id="3" name="表格 2"/>
          <p:cNvGraphicFramePr/>
          <p:nvPr>
            <p:custDataLst>
              <p:tags r:id="rId1"/>
            </p:custDataLst>
          </p:nvPr>
        </p:nvGraphicFramePr>
        <p:xfrm>
          <a:off x="1752600" y="1853565"/>
          <a:ext cx="8983980" cy="3779520"/>
        </p:xfrm>
        <a:graphic>
          <a:graphicData uri="http://schemas.openxmlformats.org/drawingml/2006/table">
            <a:tbl>
              <a:tblPr firstRow="1" bandRow="1">
                <a:tableStyleId>{5C22544A-7EE6-4342-B048-85BDC9FD1C3A}</a:tableStyleId>
              </a:tblPr>
              <a:tblGrid>
                <a:gridCol w="4266565"/>
                <a:gridCol w="4717415"/>
              </a:tblGrid>
              <a:tr h="381000">
                <a:tc gridSpan="2">
                  <a:txBody>
                    <a:bodyPr/>
                    <a:p>
                      <a:pPr algn="ctr">
                        <a:buNone/>
                      </a:pPr>
                      <a:r>
                        <a:rPr lang="zh-CN" altLang="en-US" sz="1800">
                          <a:latin typeface="宋体" panose="02010600030101010101" pitchFamily="2" charset="-122"/>
                          <a:ea typeface="宋体" panose="02010600030101010101" pitchFamily="2" charset="-122"/>
                          <a:sym typeface="+mn-ea"/>
                        </a:rPr>
                        <a:t>sigev_notify</a:t>
                      </a:r>
                      <a:endParaRPr lang="zh-CN" altLang="en-US"/>
                    </a:p>
                  </a:txBody>
                  <a:tcPr/>
                </a:tc>
                <a:tc hMerge="1">
                  <a:tcPr/>
                </a:tc>
              </a:tr>
              <a:tr h="381000">
                <a:tc>
                  <a:txBody>
                    <a:bodyPr/>
                    <a:p>
                      <a:pPr algn="ctr">
                        <a:buNone/>
                      </a:pPr>
                      <a:r>
                        <a:rPr lang="en-US" altLang="zh-CN" sz="1800">
                          <a:latin typeface="宋体" panose="02010600030101010101" pitchFamily="2" charset="-122"/>
                          <a:ea typeface="宋体" panose="02010600030101010101" pitchFamily="2" charset="-122"/>
                          <a:sym typeface="+mn-ea"/>
                        </a:rPr>
                        <a:t>SIGEV_NONE</a:t>
                      </a:r>
                      <a:endParaRPr lang="en-US" altLang="zh-CN" sz="1800">
                        <a:latin typeface="宋体" panose="02010600030101010101" pitchFamily="2" charset="-122"/>
                        <a:ea typeface="宋体" panose="02010600030101010101" pitchFamily="2" charset="-122"/>
                        <a:sym typeface="+mn-ea"/>
                      </a:endParaRPr>
                    </a:p>
                  </a:txBody>
                  <a:tcPr/>
                </a:tc>
                <a:tc>
                  <a:txBody>
                    <a:bodyPr/>
                    <a:p>
                      <a:pPr algn="l">
                        <a:buNone/>
                      </a:pPr>
                      <a:r>
                        <a:rPr lang="zh-CN" altLang="en-US">
                          <a:latin typeface="宋体" panose="02010600030101010101" pitchFamily="2" charset="-122"/>
                          <a:ea typeface="宋体" panose="02010600030101010101" pitchFamily="2" charset="-122"/>
                          <a:cs typeface="宋体" panose="02010600030101010101" pitchFamily="2" charset="-122"/>
                        </a:rPr>
                        <a:t>“null”通知:当事件发生时，不要做任何事情。</a:t>
                      </a:r>
                      <a:endParaRPr lang="zh-CN" altLang="en-US">
                        <a:latin typeface="宋体" panose="02010600030101010101" pitchFamily="2" charset="-122"/>
                        <a:ea typeface="宋体" panose="02010600030101010101" pitchFamily="2" charset="-122"/>
                        <a:cs typeface="宋体" panose="02010600030101010101" pitchFamily="2" charset="-122"/>
                      </a:endParaRPr>
                    </a:p>
                  </a:txBody>
                  <a:tcPr/>
                </a:tc>
              </a:tr>
              <a:tr h="381000">
                <a:tc>
                  <a:txBody>
                    <a:bodyPr/>
                    <a:p>
                      <a:pPr algn="ctr">
                        <a:buNone/>
                      </a:pPr>
                      <a:r>
                        <a:rPr lang="en-US" altLang="zh-CN" sz="1800">
                          <a:latin typeface="宋体" panose="02010600030101010101" pitchFamily="2" charset="-122"/>
                          <a:ea typeface="宋体" panose="02010600030101010101" pitchFamily="2" charset="-122"/>
                          <a:sym typeface="+mn-ea"/>
                        </a:rPr>
                        <a:t>SIGEV_SIGNAL</a:t>
                      </a:r>
                      <a:endParaRPr lang="en-US" altLang="zh-CN" sz="1800">
                        <a:latin typeface="宋体" panose="02010600030101010101" pitchFamily="2" charset="-122"/>
                        <a:ea typeface="宋体" panose="02010600030101010101" pitchFamily="2" charset="-122"/>
                        <a:sym typeface="+mn-ea"/>
                      </a:endParaRPr>
                    </a:p>
                  </a:txBody>
                  <a:tcPr/>
                </a:tc>
                <a:tc>
                  <a:txBody>
                    <a:bodyPr/>
                    <a:p>
                      <a:pPr algn="l">
                        <a:buNone/>
                      </a:pPr>
                      <a:r>
                        <a:rPr lang="zh-CN" altLang="en-US">
                          <a:latin typeface="宋体" panose="02010600030101010101" pitchFamily="2" charset="-122"/>
                          <a:ea typeface="宋体" panose="02010600030101010101" pitchFamily="2" charset="-122"/>
                          <a:cs typeface="宋体" panose="02010600030101010101" pitchFamily="2" charset="-122"/>
                        </a:rPr>
                        <a:t>当定时器到期，内核会将sigev_signo所指定的信号传送给进程。在信号处理程序中，si_value会被设定会sigev_value。</a:t>
                      </a:r>
                      <a:endParaRPr lang="zh-CN" altLang="en-US">
                        <a:latin typeface="宋体" panose="02010600030101010101" pitchFamily="2" charset="-122"/>
                        <a:ea typeface="宋体" panose="02010600030101010101" pitchFamily="2" charset="-122"/>
                        <a:cs typeface="宋体" panose="02010600030101010101" pitchFamily="2" charset="-122"/>
                      </a:endParaRPr>
                    </a:p>
                  </a:txBody>
                  <a:tcPr/>
                </a:tc>
              </a:tr>
              <a:tr h="381000">
                <a:tc>
                  <a:txBody>
                    <a:bodyPr/>
                    <a:p>
                      <a:pPr algn="ctr">
                        <a:buNone/>
                      </a:pPr>
                      <a:r>
                        <a:rPr lang="en-US" altLang="zh-CN" sz="1800">
                          <a:latin typeface="宋体" panose="02010600030101010101" pitchFamily="2" charset="-122"/>
                          <a:ea typeface="宋体" panose="02010600030101010101" pitchFamily="2" charset="-122"/>
                          <a:sym typeface="+mn-ea"/>
                        </a:rPr>
                        <a:t>SIGEV_THREAD</a:t>
                      </a:r>
                      <a:endParaRPr lang="en-US" altLang="zh-CN" sz="1800">
                        <a:latin typeface="宋体" panose="02010600030101010101" pitchFamily="2" charset="-122"/>
                        <a:ea typeface="宋体" panose="02010600030101010101" pitchFamily="2" charset="-122"/>
                        <a:sym typeface="+mn-ea"/>
                      </a:endParaRPr>
                    </a:p>
                  </a:txBody>
                  <a:tcPr/>
                </a:tc>
                <a:tc>
                  <a:txBody>
                    <a:bodyPr/>
                    <a:p>
                      <a:pPr algn="l">
                        <a:buNone/>
                      </a:pPr>
                      <a:r>
                        <a:rPr lang="zh-CN" altLang="en-US">
                          <a:latin typeface="宋体" panose="02010600030101010101" pitchFamily="2" charset="-122"/>
                          <a:ea typeface="宋体" panose="02010600030101010101" pitchFamily="2" charset="-122"/>
                          <a:cs typeface="宋体" panose="02010600030101010101" pitchFamily="2" charset="-122"/>
                        </a:rPr>
                        <a:t>当定时器到期，内核会(在此进程内)以sigev_notification_attributes为线程属性创建一个线程，并且让它执行sigev_notify_function，传入sigev_value作为为一个参数。</a:t>
                      </a:r>
                      <a:endParaRPr lang="zh-CN" altLang="en-US">
                        <a:latin typeface="宋体" panose="02010600030101010101" pitchFamily="2" charset="-122"/>
                        <a:ea typeface="宋体" panose="02010600030101010101" pitchFamily="2" charset="-122"/>
                        <a:cs typeface="宋体" panose="02010600030101010101" pitchFamily="2" charset="-122"/>
                      </a:endParaRPr>
                    </a:p>
                  </a:txBody>
                  <a:tcPr/>
                </a:tc>
              </a:tr>
              <a:tr h="381000">
                <a:tc>
                  <a:txBody>
                    <a:bodyPr/>
                    <a:p>
                      <a:pPr algn="ctr">
                        <a:buNone/>
                      </a:pPr>
                      <a:r>
                        <a:rPr lang="en-US" altLang="zh-CN" sz="1800">
                          <a:latin typeface="宋体" panose="02010600030101010101" pitchFamily="2" charset="-122"/>
                          <a:ea typeface="宋体" panose="02010600030101010101" pitchFamily="2" charset="-122"/>
                          <a:sym typeface="+mn-ea"/>
                        </a:rPr>
                        <a:t>SIGEV_THREAD_ID</a:t>
                      </a:r>
                      <a:endParaRPr lang="en-US" altLang="zh-CN" sz="1800">
                        <a:latin typeface="宋体" panose="02010600030101010101" pitchFamily="2" charset="-122"/>
                        <a:ea typeface="宋体" panose="02010600030101010101" pitchFamily="2" charset="-122"/>
                        <a:sym typeface="+mn-ea"/>
                      </a:endParaRPr>
                    </a:p>
                  </a:txBody>
                  <a:tcPr/>
                </a:tc>
                <a:tc>
                  <a:txBody>
                    <a:bodyPr/>
                    <a:p>
                      <a:pPr algn="l">
                        <a:buNone/>
                      </a:pPr>
                      <a:r>
                        <a:rPr lang="zh-CN" altLang="en-US">
                          <a:latin typeface="宋体" panose="02010600030101010101" pitchFamily="2" charset="-122"/>
                          <a:ea typeface="宋体" panose="02010600030101010101" pitchFamily="2" charset="-122"/>
                          <a:cs typeface="宋体" panose="02010600030101010101" pitchFamily="2" charset="-122"/>
                        </a:rPr>
                        <a:t>与</a:t>
                      </a:r>
                      <a:r>
                        <a:rPr lang="en-US" altLang="zh-CN">
                          <a:latin typeface="宋体" panose="02010600030101010101" pitchFamily="2" charset="-122"/>
                          <a:ea typeface="宋体" panose="02010600030101010101" pitchFamily="2" charset="-122"/>
                          <a:cs typeface="宋体" panose="02010600030101010101" pitchFamily="2" charset="-122"/>
                        </a:rPr>
                        <a:t>SIGEV_SIGNAL</a:t>
                      </a:r>
                      <a:r>
                        <a:rPr lang="zh-CN" altLang="en-US">
                          <a:latin typeface="宋体" panose="02010600030101010101" pitchFamily="2" charset="-122"/>
                          <a:ea typeface="宋体" panose="02010600030101010101" pitchFamily="2" charset="-122"/>
                          <a:cs typeface="宋体" panose="02010600030101010101" pitchFamily="2" charset="-122"/>
                        </a:rPr>
                        <a:t>联合使用。</a:t>
                      </a:r>
                      <a:r>
                        <a:rPr lang="en-US" altLang="zh-CN">
                          <a:latin typeface="宋体" panose="02010600030101010101" pitchFamily="2" charset="-122"/>
                          <a:ea typeface="宋体" panose="02010600030101010101" pitchFamily="2" charset="-122"/>
                          <a:cs typeface="宋体" panose="02010600030101010101" pitchFamily="2" charset="-122"/>
                        </a:rPr>
                        <a:t> </a:t>
                      </a:r>
                      <a:r>
                        <a:rPr lang="zh-CN" altLang="en-US">
                          <a:latin typeface="宋体" panose="02010600030101010101" pitchFamily="2" charset="-122"/>
                          <a:ea typeface="宋体" panose="02010600030101010101" pitchFamily="2" charset="-122"/>
                          <a:cs typeface="宋体" panose="02010600030101010101" pitchFamily="2" charset="-122"/>
                        </a:rPr>
                        <a:t>（</a:t>
                      </a:r>
                      <a:r>
                        <a:rPr lang="en-US" altLang="zh-CN">
                          <a:latin typeface="宋体" panose="02010600030101010101" pitchFamily="2" charset="-122"/>
                          <a:ea typeface="宋体" panose="02010600030101010101" pitchFamily="2" charset="-122"/>
                          <a:cs typeface="宋体" panose="02010600030101010101" pitchFamily="2" charset="-122"/>
                        </a:rPr>
                        <a:t>Linux</a:t>
                      </a:r>
                      <a:r>
                        <a:rPr lang="zh-CN" altLang="en-US">
                          <a:latin typeface="宋体" panose="02010600030101010101" pitchFamily="2" charset="-122"/>
                          <a:ea typeface="宋体" panose="02010600030101010101" pitchFamily="2" charset="-122"/>
                          <a:cs typeface="宋体" panose="02010600030101010101" pitchFamily="2" charset="-122"/>
                        </a:rPr>
                        <a:t>特有）</a:t>
                      </a:r>
                      <a:endParaRPr lang="en-US" altLang="zh-CN">
                        <a:latin typeface="宋体" panose="02010600030101010101" pitchFamily="2" charset="-122"/>
                        <a:ea typeface="宋体" panose="02010600030101010101" pitchFamily="2" charset="-122"/>
                        <a:cs typeface="宋体" panose="02010600030101010101" pitchFamily="2" charset="-122"/>
                      </a:endParaRPr>
                    </a:p>
                  </a:txBody>
                  <a:tcPr/>
                </a:tc>
              </a:tr>
            </a:tbl>
          </a:graphicData>
        </a:graphic>
      </p:graphicFrame>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59:morph option="byObject"/>
      </p:transition>
    </mc:Choice>
    <mc:Fallback>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076325" y="19050"/>
            <a:ext cx="8601710" cy="553085"/>
          </a:xfrm>
          <a:prstGeom prst="rect">
            <a:avLst/>
          </a:prstGeom>
          <a:noFill/>
        </p:spPr>
        <p:txBody>
          <a:bodyPr wrap="square" rtlCol="0">
            <a:spAutoFit/>
          </a:bodyPr>
          <a:lstStyle/>
          <a:p>
            <a:r>
              <a:rPr kumimoji="1" lang="zh-CN" altLang="en-US" sz="3000" b="1" dirty="0">
                <a:solidFill>
                  <a:schemeClr val="bg1"/>
                </a:solidFill>
                <a:latin typeface="微软雅黑" panose="020B0503020204020204" charset="-122"/>
                <a:ea typeface="微软雅黑" panose="020B0503020204020204" charset="-122"/>
                <a:cs typeface="微软雅黑" panose="020B0503020204020204" charset="-122"/>
                <a:sym typeface="+mn-ea"/>
              </a:rPr>
              <a:t>定时器（</a:t>
            </a:r>
            <a:r>
              <a:rPr kumimoji="1" lang="en-US" altLang="zh-CN" sz="3000" b="1" dirty="0">
                <a:solidFill>
                  <a:schemeClr val="bg1"/>
                </a:solidFill>
                <a:latin typeface="微软雅黑" panose="020B0503020204020204" charset="-122"/>
                <a:ea typeface="微软雅黑" panose="020B0503020204020204" charset="-122"/>
                <a:cs typeface="微软雅黑" panose="020B0503020204020204" charset="-122"/>
                <a:sym typeface="+mn-ea"/>
              </a:rPr>
              <a:t>3</a:t>
            </a:r>
            <a:r>
              <a:rPr kumimoji="1" lang="zh-CN" altLang="en-US" sz="3000" b="1" dirty="0">
                <a:solidFill>
                  <a:schemeClr val="bg1"/>
                </a:solidFill>
                <a:latin typeface="微软雅黑" panose="020B0503020204020204" charset="-122"/>
                <a:ea typeface="微软雅黑" panose="020B0503020204020204" charset="-122"/>
                <a:cs typeface="微软雅黑" panose="020B0503020204020204" charset="-122"/>
                <a:sym typeface="+mn-ea"/>
              </a:rPr>
              <a:t>）</a:t>
            </a:r>
            <a:r>
              <a:rPr kumimoji="1" lang="en-US" altLang="zh-CN" sz="3000" b="1" dirty="0">
                <a:solidFill>
                  <a:schemeClr val="bg1"/>
                </a:solidFill>
                <a:latin typeface="微软雅黑" panose="020B0503020204020204" charset="-122"/>
                <a:ea typeface="微软雅黑" panose="020B0503020204020204" charset="-122"/>
                <a:cs typeface="微软雅黑" panose="020B0503020204020204" charset="-122"/>
                <a:sym typeface="+mn-ea"/>
              </a:rPr>
              <a:t>——timer_settime</a:t>
            </a:r>
            <a:endParaRPr kumimoji="1" lang="zh-CN" altLang="en-US" sz="3000" b="1"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2" name="文本框 1"/>
          <p:cNvSpPr txBox="1"/>
          <p:nvPr/>
        </p:nvSpPr>
        <p:spPr>
          <a:xfrm>
            <a:off x="401955" y="849630"/>
            <a:ext cx="8913495" cy="645160"/>
          </a:xfrm>
          <a:prstGeom prst="rect">
            <a:avLst/>
          </a:prstGeom>
          <a:noFill/>
        </p:spPr>
        <p:txBody>
          <a:bodyPr wrap="square" rtlCol="0" anchor="t">
            <a:spAutoFit/>
          </a:bodyPr>
          <a:p>
            <a:r>
              <a:rPr lang="zh-CN" altLang="en-US" b="1">
                <a:latin typeface="宋体" panose="02010600030101010101" pitchFamily="2" charset="-122"/>
                <a:ea typeface="宋体" panose="02010600030101010101" pitchFamily="2" charset="-122"/>
              </a:rPr>
              <a:t>int timer_settime(timer_t timerid, int flags, const struct itimerspec *</a:t>
            </a:r>
            <a:r>
              <a:rPr lang="en-US" altLang="zh-CN" b="1">
                <a:latin typeface="宋体" panose="02010600030101010101" pitchFamily="2" charset="-122"/>
                <a:ea typeface="宋体" panose="02010600030101010101" pitchFamily="2" charset="-122"/>
              </a:rPr>
              <a:t>new_</a:t>
            </a:r>
            <a:r>
              <a:rPr lang="zh-CN" altLang="en-US" b="1">
                <a:latin typeface="宋体" panose="02010600030101010101" pitchFamily="2" charset="-122"/>
                <a:ea typeface="宋体" panose="02010600030101010101" pitchFamily="2" charset="-122"/>
              </a:rPr>
              <a:t>value, struct itimerspect *o</a:t>
            </a:r>
            <a:r>
              <a:rPr lang="en-US" altLang="zh-CN" b="1">
                <a:latin typeface="宋体" panose="02010600030101010101" pitchFamily="2" charset="-122"/>
                <a:ea typeface="宋体" panose="02010600030101010101" pitchFamily="2" charset="-122"/>
              </a:rPr>
              <a:t>ld_</a:t>
            </a:r>
            <a:r>
              <a:rPr lang="zh-CN" altLang="en-US" b="1">
                <a:latin typeface="宋体" panose="02010600030101010101" pitchFamily="2" charset="-122"/>
                <a:ea typeface="宋体" panose="02010600030101010101" pitchFamily="2" charset="-122"/>
              </a:rPr>
              <a:t>value);</a:t>
            </a:r>
            <a:endParaRPr lang="zh-CN" altLang="en-US" b="1">
              <a:latin typeface="宋体" panose="02010600030101010101" pitchFamily="2" charset="-122"/>
              <a:ea typeface="宋体" panose="02010600030101010101" pitchFamily="2" charset="-122"/>
            </a:endParaRPr>
          </a:p>
        </p:txBody>
      </p:sp>
      <p:sp>
        <p:nvSpPr>
          <p:cNvPr id="4" name="文本框 3"/>
          <p:cNvSpPr txBox="1"/>
          <p:nvPr/>
        </p:nvSpPr>
        <p:spPr>
          <a:xfrm>
            <a:off x="565150" y="5703570"/>
            <a:ext cx="6096000" cy="645160"/>
          </a:xfrm>
          <a:prstGeom prst="rect">
            <a:avLst/>
          </a:prstGeom>
          <a:noFill/>
        </p:spPr>
        <p:txBody>
          <a:bodyPr wrap="square" rtlCol="0" anchor="t">
            <a:spAutoFit/>
          </a:bodyPr>
          <a:p>
            <a:r>
              <a:rPr lang="zh-CN" altLang="en-US">
                <a:latin typeface="宋体" panose="02010600030101010101" pitchFamily="2" charset="-122"/>
                <a:ea typeface="宋体" panose="02010600030101010101" pitchFamily="2" charset="-122"/>
                <a:cs typeface="宋体" panose="02010600030101010101" pitchFamily="2" charset="-122"/>
              </a:rPr>
              <a:t>如果old_value参数不为NULL，那么它所指向itimerspec结构将用于返回调用时当前的计时器设置。</a:t>
            </a:r>
            <a:endParaRPr lang="zh-CN" altLang="en-US">
              <a:latin typeface="宋体" panose="02010600030101010101" pitchFamily="2" charset="-122"/>
              <a:ea typeface="宋体" panose="02010600030101010101" pitchFamily="2" charset="-122"/>
              <a:cs typeface="宋体" panose="02010600030101010101" pitchFamily="2" charset="-122"/>
            </a:endParaRPr>
          </a:p>
        </p:txBody>
      </p:sp>
      <p:sp>
        <p:nvSpPr>
          <p:cNvPr id="6" name="文本框 5"/>
          <p:cNvSpPr txBox="1"/>
          <p:nvPr/>
        </p:nvSpPr>
        <p:spPr>
          <a:xfrm>
            <a:off x="565150" y="2273300"/>
            <a:ext cx="5291455" cy="368300"/>
          </a:xfrm>
          <a:prstGeom prst="rect">
            <a:avLst/>
          </a:prstGeom>
          <a:noFill/>
        </p:spPr>
        <p:txBody>
          <a:bodyPr wrap="none" rtlCol="0">
            <a:spAutoFit/>
          </a:bodyPr>
          <a:p>
            <a:pPr algn="l"/>
            <a:r>
              <a:rPr lang="en-US" altLang="zh-CN">
                <a:latin typeface="宋体" panose="02010600030101010101" pitchFamily="2" charset="-122"/>
                <a:ea typeface="宋体" panose="02010600030101010101" pitchFamily="2" charset="-122"/>
                <a:cs typeface="宋体" panose="02010600030101010101" pitchFamily="2" charset="-122"/>
              </a:rPr>
              <a:t>flags</a:t>
            </a:r>
            <a:r>
              <a:rPr lang="zh-CN" altLang="en-US">
                <a:latin typeface="宋体" panose="02010600030101010101" pitchFamily="2" charset="-122"/>
                <a:ea typeface="宋体" panose="02010600030101010101" pitchFamily="2" charset="-122"/>
                <a:cs typeface="宋体" panose="02010600030101010101" pitchFamily="2" charset="-122"/>
              </a:rPr>
              <a:t>：采用绝对计时器（设置TIMER_ABSTIME）。</a:t>
            </a:r>
            <a:endParaRPr lang="zh-CN" altLang="en-US">
              <a:latin typeface="宋体" panose="02010600030101010101" pitchFamily="2" charset="-122"/>
              <a:ea typeface="宋体" panose="02010600030101010101" pitchFamily="2" charset="-122"/>
              <a:cs typeface="宋体" panose="02010600030101010101" pitchFamily="2" charset="-122"/>
            </a:endParaRPr>
          </a:p>
        </p:txBody>
      </p:sp>
      <p:sp>
        <p:nvSpPr>
          <p:cNvPr id="7" name="文本框 6"/>
          <p:cNvSpPr txBox="1"/>
          <p:nvPr/>
        </p:nvSpPr>
        <p:spPr>
          <a:xfrm>
            <a:off x="565150" y="1699895"/>
            <a:ext cx="3611880" cy="368300"/>
          </a:xfrm>
          <a:prstGeom prst="rect">
            <a:avLst/>
          </a:prstGeom>
          <a:noFill/>
        </p:spPr>
        <p:txBody>
          <a:bodyPr wrap="none" rtlCol="0">
            <a:spAutoFit/>
          </a:bodyPr>
          <a:p>
            <a:r>
              <a:rPr lang="en-US" altLang="zh-CN">
                <a:latin typeface="宋体" panose="02010600030101010101" pitchFamily="2" charset="-122"/>
                <a:ea typeface="宋体" panose="02010600030101010101" pitchFamily="2" charset="-122"/>
                <a:cs typeface="宋体" panose="02010600030101010101" pitchFamily="2" charset="-122"/>
              </a:rPr>
              <a:t>timerid</a:t>
            </a:r>
            <a:r>
              <a:rPr lang="zh-CN" altLang="en-US">
                <a:latin typeface="宋体" panose="02010600030101010101" pitchFamily="2" charset="-122"/>
                <a:ea typeface="宋体" panose="02010600030101010101" pitchFamily="2" charset="-122"/>
                <a:cs typeface="宋体" panose="02010600030101010101" pitchFamily="2" charset="-122"/>
              </a:rPr>
              <a:t>：由</a:t>
            </a:r>
            <a:r>
              <a:rPr lang="en-US" altLang="zh-CN">
                <a:latin typeface="宋体" panose="02010600030101010101" pitchFamily="2" charset="-122"/>
                <a:ea typeface="宋体" panose="02010600030101010101" pitchFamily="2" charset="-122"/>
                <a:cs typeface="宋体" panose="02010600030101010101" pitchFamily="2" charset="-122"/>
              </a:rPr>
              <a:t>timerid</a:t>
            </a:r>
            <a:r>
              <a:rPr lang="zh-CN" altLang="en-US">
                <a:latin typeface="宋体" panose="02010600030101010101" pitchFamily="2" charset="-122"/>
                <a:ea typeface="宋体" panose="02010600030101010101" pitchFamily="2" charset="-122"/>
                <a:cs typeface="宋体" panose="02010600030101010101" pitchFamily="2" charset="-122"/>
              </a:rPr>
              <a:t>标识的定时器</a:t>
            </a:r>
            <a:endParaRPr lang="zh-CN" altLang="en-US">
              <a:latin typeface="宋体" panose="02010600030101010101" pitchFamily="2" charset="-122"/>
              <a:ea typeface="宋体" panose="02010600030101010101" pitchFamily="2" charset="-122"/>
              <a:cs typeface="宋体" panose="02010600030101010101" pitchFamily="2" charset="-122"/>
            </a:endParaRPr>
          </a:p>
        </p:txBody>
      </p:sp>
      <p:sp>
        <p:nvSpPr>
          <p:cNvPr id="8" name="文本框 7"/>
          <p:cNvSpPr txBox="1"/>
          <p:nvPr/>
        </p:nvSpPr>
        <p:spPr>
          <a:xfrm>
            <a:off x="6258560" y="3281045"/>
            <a:ext cx="4274185" cy="1476375"/>
          </a:xfrm>
          <a:prstGeom prst="rect">
            <a:avLst/>
          </a:prstGeom>
          <a:noFill/>
        </p:spPr>
        <p:txBody>
          <a:bodyPr wrap="square" rtlCol="0" anchor="t">
            <a:spAutoFit/>
          </a:bodyPr>
          <a:p>
            <a:endParaRPr lang="zh-CN" altLang="en-US"/>
          </a:p>
          <a:p>
            <a:r>
              <a:rPr lang="zh-CN" altLang="en-US">
                <a:latin typeface="宋体" panose="02010600030101010101" pitchFamily="2" charset="-122"/>
                <a:ea typeface="宋体" panose="02010600030101010101" pitchFamily="2" charset="-122"/>
              </a:rPr>
              <a:t>struct itimerspec {</a:t>
            </a:r>
            <a:endParaRPr lang="zh-CN" altLang="en-US">
              <a:latin typeface="宋体" panose="02010600030101010101" pitchFamily="2" charset="-122"/>
              <a:ea typeface="宋体" panose="02010600030101010101" pitchFamily="2" charset="-122"/>
            </a:endParaRPr>
          </a:p>
          <a:p>
            <a:r>
              <a:rPr lang="en-US" altLang="zh-CN">
                <a:latin typeface="宋体" panose="02010600030101010101" pitchFamily="2" charset="-122"/>
                <a:ea typeface="宋体" panose="02010600030101010101" pitchFamily="2" charset="-122"/>
              </a:rPr>
              <a:t>	</a:t>
            </a:r>
            <a:r>
              <a:rPr lang="zh-CN" altLang="en-US">
                <a:latin typeface="宋体" panose="02010600030101010101" pitchFamily="2" charset="-122"/>
                <a:ea typeface="宋体" panose="02010600030101010101" pitchFamily="2" charset="-122"/>
              </a:rPr>
              <a:t>struct timespec</a:t>
            </a:r>
            <a:r>
              <a:rPr lang="en-US" altLang="zh-CN">
                <a:latin typeface="宋体" panose="02010600030101010101" pitchFamily="2" charset="-122"/>
                <a:ea typeface="宋体" panose="02010600030101010101" pitchFamily="2" charset="-122"/>
              </a:rPr>
              <a:t> </a:t>
            </a:r>
            <a:r>
              <a:rPr lang="zh-CN" altLang="en-US">
                <a:latin typeface="宋体" panose="02010600030101010101" pitchFamily="2" charset="-122"/>
                <a:ea typeface="宋体" panose="02010600030101010101" pitchFamily="2" charset="-122"/>
              </a:rPr>
              <a:t>it_interval;                 </a:t>
            </a:r>
            <a:r>
              <a:rPr lang="en-US" altLang="zh-CN">
                <a:latin typeface="宋体" panose="02010600030101010101" pitchFamily="2" charset="-122"/>
                <a:ea typeface="宋体" panose="02010600030101010101" pitchFamily="2" charset="-122"/>
              </a:rPr>
              <a:t>	</a:t>
            </a:r>
            <a:r>
              <a:rPr lang="zh-CN" altLang="en-US">
                <a:latin typeface="宋体" panose="02010600030101010101" pitchFamily="2" charset="-122"/>
                <a:ea typeface="宋体" panose="02010600030101010101" pitchFamily="2" charset="-122"/>
              </a:rPr>
              <a:t>struct timespec it_value;                </a:t>
            </a:r>
            <a:endParaRPr lang="zh-CN" altLang="en-US">
              <a:latin typeface="宋体" panose="02010600030101010101" pitchFamily="2" charset="-122"/>
              <a:ea typeface="宋体" panose="02010600030101010101" pitchFamily="2" charset="-122"/>
            </a:endParaRPr>
          </a:p>
          <a:p>
            <a:r>
              <a:rPr lang="zh-CN" altLang="en-US">
                <a:latin typeface="宋体" panose="02010600030101010101" pitchFamily="2" charset="-122"/>
                <a:ea typeface="宋体" panose="02010600030101010101" pitchFamily="2" charset="-122"/>
              </a:rPr>
              <a:t>};</a:t>
            </a:r>
            <a:endParaRPr lang="zh-CN" altLang="en-US">
              <a:latin typeface="宋体" panose="02010600030101010101" pitchFamily="2" charset="-122"/>
              <a:ea typeface="宋体" panose="02010600030101010101" pitchFamily="2" charset="-122"/>
            </a:endParaRPr>
          </a:p>
        </p:txBody>
      </p:sp>
      <p:sp>
        <p:nvSpPr>
          <p:cNvPr id="9" name="文本框 8"/>
          <p:cNvSpPr txBox="1"/>
          <p:nvPr/>
        </p:nvSpPr>
        <p:spPr>
          <a:xfrm>
            <a:off x="1182370" y="3420110"/>
            <a:ext cx="3949065" cy="1198880"/>
          </a:xfrm>
          <a:prstGeom prst="rect">
            <a:avLst/>
          </a:prstGeom>
          <a:noFill/>
        </p:spPr>
        <p:txBody>
          <a:bodyPr wrap="square" rtlCol="0" anchor="t">
            <a:spAutoFit/>
          </a:bodyPr>
          <a:p>
            <a:r>
              <a:rPr lang="zh-CN" altLang="en-US">
                <a:latin typeface="宋体" panose="02010600030101010101" pitchFamily="2" charset="-122"/>
                <a:ea typeface="宋体" panose="02010600030101010101" pitchFamily="2" charset="-122"/>
                <a:sym typeface="+mn-ea"/>
              </a:rPr>
              <a:t>struct timespec {</a:t>
            </a:r>
            <a:endParaRPr lang="zh-CN" altLang="en-US">
              <a:latin typeface="宋体" panose="02010600030101010101" pitchFamily="2" charset="-122"/>
              <a:ea typeface="宋体" panose="02010600030101010101" pitchFamily="2" charset="-122"/>
            </a:endParaRPr>
          </a:p>
          <a:p>
            <a:r>
              <a:rPr lang="zh-CN" altLang="en-US">
                <a:latin typeface="宋体" panose="02010600030101010101" pitchFamily="2" charset="-122"/>
                <a:ea typeface="宋体" panose="02010600030101010101" pitchFamily="2" charset="-122"/>
                <a:sym typeface="+mn-ea"/>
              </a:rPr>
              <a:t>  time_t tv_sec;                </a:t>
            </a:r>
            <a:endParaRPr lang="zh-CN" altLang="en-US">
              <a:latin typeface="宋体" panose="02010600030101010101" pitchFamily="2" charset="-122"/>
              <a:ea typeface="宋体" panose="02010600030101010101" pitchFamily="2" charset="-122"/>
            </a:endParaRPr>
          </a:p>
          <a:p>
            <a:r>
              <a:rPr lang="zh-CN" altLang="en-US">
                <a:latin typeface="宋体" panose="02010600030101010101" pitchFamily="2" charset="-122"/>
                <a:ea typeface="宋体" panose="02010600030101010101" pitchFamily="2" charset="-122"/>
                <a:sym typeface="+mn-ea"/>
              </a:rPr>
              <a:t>  long  tv_nsec;              </a:t>
            </a:r>
            <a:endParaRPr lang="zh-CN" altLang="en-US">
              <a:latin typeface="宋体" panose="02010600030101010101" pitchFamily="2" charset="-122"/>
              <a:ea typeface="宋体" panose="02010600030101010101" pitchFamily="2" charset="-122"/>
            </a:endParaRPr>
          </a:p>
          <a:p>
            <a:r>
              <a:rPr lang="zh-CN" altLang="en-US">
                <a:latin typeface="宋体" panose="02010600030101010101" pitchFamily="2" charset="-122"/>
                <a:ea typeface="宋体" panose="02010600030101010101" pitchFamily="2" charset="-122"/>
                <a:sym typeface="+mn-ea"/>
              </a:rPr>
              <a:t>};</a:t>
            </a:r>
            <a:endParaRPr lang="zh-CN" altLang="en-US">
              <a:latin typeface="宋体" panose="02010600030101010101" pitchFamily="2" charset="-122"/>
              <a:ea typeface="宋体" panose="02010600030101010101" pitchFamily="2"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59:morph option="byObject"/>
      </p:transition>
    </mc:Choice>
    <mc:Fallback>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076325" y="19050"/>
            <a:ext cx="8601710" cy="553085"/>
          </a:xfrm>
          <a:prstGeom prst="rect">
            <a:avLst/>
          </a:prstGeom>
          <a:noFill/>
        </p:spPr>
        <p:txBody>
          <a:bodyPr wrap="square" rtlCol="0">
            <a:spAutoFit/>
          </a:bodyPr>
          <a:lstStyle/>
          <a:p>
            <a:r>
              <a:rPr kumimoji="1" lang="zh-CN" altLang="en-US" sz="3000" b="1" dirty="0">
                <a:solidFill>
                  <a:schemeClr val="bg1"/>
                </a:solidFill>
                <a:latin typeface="微软雅黑" panose="020B0503020204020204" charset="-122"/>
                <a:ea typeface="微软雅黑" panose="020B0503020204020204" charset="-122"/>
                <a:cs typeface="微软雅黑" panose="020B0503020204020204" charset="-122"/>
                <a:sym typeface="+mn-ea"/>
              </a:rPr>
              <a:t>定时器（</a:t>
            </a:r>
            <a:r>
              <a:rPr kumimoji="1" lang="en-US" altLang="zh-CN" sz="3000" b="1" dirty="0">
                <a:solidFill>
                  <a:schemeClr val="bg1"/>
                </a:solidFill>
                <a:latin typeface="微软雅黑" panose="020B0503020204020204" charset="-122"/>
                <a:ea typeface="微软雅黑" panose="020B0503020204020204" charset="-122"/>
                <a:cs typeface="微软雅黑" panose="020B0503020204020204" charset="-122"/>
                <a:sym typeface="+mn-ea"/>
              </a:rPr>
              <a:t>3</a:t>
            </a:r>
            <a:r>
              <a:rPr kumimoji="1" lang="zh-CN" altLang="en-US" sz="3000" b="1" dirty="0">
                <a:solidFill>
                  <a:schemeClr val="bg1"/>
                </a:solidFill>
                <a:latin typeface="微软雅黑" panose="020B0503020204020204" charset="-122"/>
                <a:ea typeface="微软雅黑" panose="020B0503020204020204" charset="-122"/>
                <a:cs typeface="微软雅黑" panose="020B0503020204020204" charset="-122"/>
                <a:sym typeface="+mn-ea"/>
              </a:rPr>
              <a:t>）</a:t>
            </a:r>
            <a:r>
              <a:rPr kumimoji="1" lang="en-US" altLang="zh-CN" sz="3000" b="1" dirty="0">
                <a:solidFill>
                  <a:schemeClr val="bg1"/>
                </a:solidFill>
                <a:latin typeface="微软雅黑" panose="020B0503020204020204" charset="-122"/>
                <a:ea typeface="微软雅黑" panose="020B0503020204020204" charset="-122"/>
                <a:cs typeface="微软雅黑" panose="020B0503020204020204" charset="-122"/>
                <a:sym typeface="+mn-ea"/>
              </a:rPr>
              <a:t>——timer</a:t>
            </a:r>
            <a:r>
              <a:rPr kumimoji="1" lang="zh-CN" altLang="en-US" sz="3000" b="1" dirty="0">
                <a:solidFill>
                  <a:schemeClr val="bg1"/>
                </a:solidFill>
                <a:latin typeface="微软雅黑" panose="020B0503020204020204" charset="-122"/>
                <a:ea typeface="微软雅黑" panose="020B0503020204020204" charset="-122"/>
                <a:cs typeface="微软雅黑" panose="020B0503020204020204" charset="-122"/>
                <a:sym typeface="+mn-ea"/>
              </a:rPr>
              <a:t>系列</a:t>
            </a:r>
            <a:r>
              <a:rPr kumimoji="1" lang="zh-CN" altLang="en-US" sz="3000" b="1" dirty="0">
                <a:solidFill>
                  <a:schemeClr val="bg1"/>
                </a:solidFill>
                <a:latin typeface="微软雅黑" panose="020B0503020204020204" charset="-122"/>
                <a:ea typeface="微软雅黑" panose="020B0503020204020204" charset="-122"/>
                <a:cs typeface="微软雅黑" panose="020B0503020204020204" charset="-122"/>
                <a:sym typeface="+mn-ea"/>
              </a:rPr>
              <a:t>函数</a:t>
            </a:r>
            <a:endParaRPr kumimoji="1" lang="zh-CN" altLang="en-US" sz="3000" b="1" dirty="0">
              <a:solidFill>
                <a:schemeClr val="bg1"/>
              </a:solidFill>
              <a:latin typeface="微软雅黑" panose="020B0503020204020204" charset="-122"/>
              <a:ea typeface="微软雅黑" panose="020B0503020204020204" charset="-122"/>
              <a:cs typeface="微软雅黑" panose="020B0503020204020204" charset="-122"/>
              <a:sym typeface="+mn-ea"/>
            </a:endParaRPr>
          </a:p>
        </p:txBody>
      </p:sp>
      <p:sp>
        <p:nvSpPr>
          <p:cNvPr id="2" name="文本框 1"/>
          <p:cNvSpPr txBox="1"/>
          <p:nvPr/>
        </p:nvSpPr>
        <p:spPr>
          <a:xfrm>
            <a:off x="401955" y="849630"/>
            <a:ext cx="8913495" cy="368300"/>
          </a:xfrm>
          <a:prstGeom prst="rect">
            <a:avLst/>
          </a:prstGeom>
          <a:noFill/>
        </p:spPr>
        <p:txBody>
          <a:bodyPr wrap="square" rtlCol="0" anchor="t">
            <a:spAutoFit/>
          </a:bodyPr>
          <a:p>
            <a:r>
              <a:rPr b="1">
                <a:latin typeface="宋体" panose="02010600030101010101" pitchFamily="2" charset="-122"/>
                <a:ea typeface="宋体" panose="02010600030101010101" pitchFamily="2" charset="-122"/>
              </a:rPr>
              <a:t>int timer_gettime(timer_t timerid, struct itimerspec *curr_value);</a:t>
            </a:r>
            <a:endParaRPr b="1">
              <a:latin typeface="宋体" panose="02010600030101010101" pitchFamily="2" charset="-122"/>
              <a:ea typeface="宋体" panose="02010600030101010101" pitchFamily="2" charset="-122"/>
            </a:endParaRPr>
          </a:p>
        </p:txBody>
      </p:sp>
      <p:sp>
        <p:nvSpPr>
          <p:cNvPr id="3" name="文本框 2"/>
          <p:cNvSpPr txBox="1"/>
          <p:nvPr/>
        </p:nvSpPr>
        <p:spPr>
          <a:xfrm>
            <a:off x="401955" y="1398270"/>
            <a:ext cx="6096000" cy="368300"/>
          </a:xfrm>
          <a:prstGeom prst="rect">
            <a:avLst/>
          </a:prstGeom>
          <a:noFill/>
        </p:spPr>
        <p:txBody>
          <a:bodyPr wrap="square" rtlCol="0" anchor="t">
            <a:spAutoFit/>
          </a:bodyPr>
          <a:p>
            <a:r>
              <a:rPr lang="zh-CN" altLang="en-US" b="1">
                <a:latin typeface="宋体" panose="02010600030101010101" pitchFamily="2" charset="-122"/>
                <a:ea typeface="宋体" panose="02010600030101010101" pitchFamily="2" charset="-122"/>
              </a:rPr>
              <a:t>int timer_getoverrun(timer_t timerid);</a:t>
            </a:r>
            <a:endParaRPr lang="zh-CN" altLang="en-US" b="1">
              <a:latin typeface="宋体" panose="02010600030101010101" pitchFamily="2" charset="-122"/>
              <a:ea typeface="宋体" panose="02010600030101010101" pitchFamily="2" charset="-122"/>
            </a:endParaRPr>
          </a:p>
        </p:txBody>
      </p:sp>
      <p:sp>
        <p:nvSpPr>
          <p:cNvPr id="10" name="文本框 9"/>
          <p:cNvSpPr txBox="1"/>
          <p:nvPr/>
        </p:nvSpPr>
        <p:spPr>
          <a:xfrm>
            <a:off x="401955" y="1946910"/>
            <a:ext cx="6096000" cy="368300"/>
          </a:xfrm>
          <a:prstGeom prst="rect">
            <a:avLst/>
          </a:prstGeom>
          <a:noFill/>
        </p:spPr>
        <p:txBody>
          <a:bodyPr wrap="square" rtlCol="0" anchor="t">
            <a:spAutoFit/>
          </a:bodyPr>
          <a:p>
            <a:r>
              <a:rPr lang="zh-CN" altLang="en-US" b="1">
                <a:latin typeface="宋体" panose="02010600030101010101" pitchFamily="2" charset="-122"/>
                <a:ea typeface="宋体" panose="02010600030101010101" pitchFamily="2" charset="-122"/>
              </a:rPr>
              <a:t>int timer_delete(timer_t timerid);</a:t>
            </a:r>
            <a:endParaRPr lang="zh-CN" altLang="en-US" b="1">
              <a:latin typeface="宋体" panose="02010600030101010101" pitchFamily="2" charset="-122"/>
              <a:ea typeface="宋体" panose="02010600030101010101" pitchFamily="2" charset="-122"/>
            </a:endParaRPr>
          </a:p>
        </p:txBody>
      </p:sp>
      <p:sp>
        <p:nvSpPr>
          <p:cNvPr id="12" name="文本框 11"/>
          <p:cNvSpPr txBox="1"/>
          <p:nvPr/>
        </p:nvSpPr>
        <p:spPr>
          <a:xfrm>
            <a:off x="583565" y="3089910"/>
            <a:ext cx="7432040" cy="368300"/>
          </a:xfrm>
          <a:prstGeom prst="rect">
            <a:avLst/>
          </a:prstGeom>
          <a:noFill/>
        </p:spPr>
        <p:txBody>
          <a:bodyPr wrap="none" rtlCol="0">
            <a:spAutoFit/>
          </a:bodyPr>
          <a:p>
            <a:r>
              <a:rPr lang="en-US" altLang="zh-CN" b="1">
                <a:latin typeface="宋体" panose="02010600030101010101" pitchFamily="2" charset="-122"/>
                <a:ea typeface="宋体" panose="02010600030101010101" pitchFamily="2" charset="-122"/>
                <a:cs typeface="宋体" panose="02010600030101010101" pitchFamily="2" charset="-122"/>
              </a:rPr>
              <a:t>timer_gettime</a:t>
            </a:r>
            <a:r>
              <a:rPr lang="zh-CN" altLang="en-US" b="1">
                <a:latin typeface="宋体" panose="02010600030101010101" pitchFamily="2" charset="-122"/>
                <a:ea typeface="宋体" panose="02010600030101010101" pitchFamily="2" charset="-122"/>
                <a:cs typeface="宋体" panose="02010600030101010101" pitchFamily="2" charset="-122"/>
              </a:rPr>
              <a:t>获取定时器下次多久到时时间，以及定时器的间隔时间。</a:t>
            </a:r>
            <a:endParaRPr lang="zh-CN" altLang="en-US" b="1">
              <a:latin typeface="宋体" panose="02010600030101010101" pitchFamily="2" charset="-122"/>
              <a:ea typeface="宋体" panose="02010600030101010101" pitchFamily="2" charset="-122"/>
              <a:cs typeface="宋体" panose="02010600030101010101" pitchFamily="2" charset="-122"/>
            </a:endParaRPr>
          </a:p>
        </p:txBody>
      </p:sp>
      <p:sp>
        <p:nvSpPr>
          <p:cNvPr id="13" name="文本框 12"/>
          <p:cNvSpPr txBox="1"/>
          <p:nvPr/>
        </p:nvSpPr>
        <p:spPr>
          <a:xfrm>
            <a:off x="583565" y="3689985"/>
            <a:ext cx="9615170" cy="368300"/>
          </a:xfrm>
          <a:prstGeom prst="rect">
            <a:avLst/>
          </a:prstGeom>
          <a:noFill/>
        </p:spPr>
        <p:txBody>
          <a:bodyPr wrap="none" rtlCol="0">
            <a:spAutoFit/>
          </a:bodyPr>
          <a:p>
            <a:r>
              <a:rPr lang="en-US" altLang="zh-CN" b="1">
                <a:latin typeface="宋体" panose="02010600030101010101" pitchFamily="2" charset="-122"/>
                <a:ea typeface="宋体" panose="02010600030101010101" pitchFamily="2" charset="-122"/>
                <a:cs typeface="宋体" panose="02010600030101010101" pitchFamily="2" charset="-122"/>
              </a:rPr>
              <a:t>timer_delete</a:t>
            </a:r>
            <a:r>
              <a:rPr lang="zh-CN" altLang="en-US" b="1">
                <a:latin typeface="宋体" panose="02010600030101010101" pitchFamily="2" charset="-122"/>
                <a:ea typeface="宋体" panose="02010600030101010101" pitchFamily="2" charset="-122"/>
                <a:cs typeface="宋体" panose="02010600030101010101" pitchFamily="2" charset="-122"/>
              </a:rPr>
              <a:t>删除定时器，若定时器在调用删除时，仍然是启动状态，停止计数器并删除它。</a:t>
            </a:r>
            <a:endParaRPr lang="zh-CN" altLang="en-US" b="1">
              <a:latin typeface="宋体" panose="02010600030101010101" pitchFamily="2" charset="-122"/>
              <a:ea typeface="宋体" panose="02010600030101010101" pitchFamily="2" charset="-122"/>
              <a:cs typeface="宋体" panose="02010600030101010101" pitchFamily="2" charset="-122"/>
            </a:endParaRPr>
          </a:p>
        </p:txBody>
      </p:sp>
      <p:sp>
        <p:nvSpPr>
          <p:cNvPr id="14" name="文本框 13"/>
          <p:cNvSpPr txBox="1"/>
          <p:nvPr/>
        </p:nvSpPr>
        <p:spPr>
          <a:xfrm>
            <a:off x="583565" y="4385310"/>
            <a:ext cx="9847580" cy="368300"/>
          </a:xfrm>
          <a:prstGeom prst="rect">
            <a:avLst/>
          </a:prstGeom>
          <a:noFill/>
        </p:spPr>
        <p:txBody>
          <a:bodyPr wrap="none" rtlCol="0" anchor="t">
            <a:spAutoFit/>
          </a:bodyPr>
          <a:p>
            <a:r>
              <a:rPr lang="zh-CN" altLang="en-US" b="1">
                <a:latin typeface="宋体" panose="02010600030101010101" pitchFamily="2" charset="-122"/>
                <a:ea typeface="宋体" panose="02010600030101010101" pitchFamily="2" charset="-122"/>
                <a:sym typeface="+mn-ea"/>
              </a:rPr>
              <a:t>timer_getoverrun返回定时器到期时</a:t>
            </a:r>
            <a:r>
              <a:rPr lang="en-US" altLang="zh-CN" b="1">
                <a:latin typeface="宋体" panose="02010600030101010101" pitchFamily="2" charset="-122"/>
                <a:ea typeface="宋体" panose="02010600030101010101" pitchFamily="2" charset="-122"/>
                <a:sym typeface="+mn-ea"/>
              </a:rPr>
              <a:t>——</a:t>
            </a:r>
            <a:r>
              <a:rPr lang="zh-CN" altLang="en-US" b="1">
                <a:latin typeface="宋体" panose="02010600030101010101" pitchFamily="2" charset="-122"/>
                <a:ea typeface="宋体" panose="02010600030101010101" pitchFamily="2" charset="-122"/>
                <a:sym typeface="+mn-ea"/>
              </a:rPr>
              <a:t>通知进程到期之间，又额外发生了多少次定时器</a:t>
            </a:r>
            <a:r>
              <a:rPr lang="zh-CN" altLang="en-US" b="1">
                <a:latin typeface="宋体" panose="02010600030101010101" pitchFamily="2" charset="-122"/>
                <a:ea typeface="宋体" panose="02010600030101010101" pitchFamily="2" charset="-122"/>
                <a:sym typeface="+mn-ea"/>
              </a:rPr>
              <a:t>到期。</a:t>
            </a:r>
            <a:endParaRPr lang="zh-CN" altLang="en-US" b="1">
              <a:latin typeface="宋体" panose="02010600030101010101" pitchFamily="2" charset="-122"/>
              <a:ea typeface="宋体" panose="02010600030101010101" pitchFamily="2" charset="-122"/>
              <a:sym typeface="+mn-ea"/>
            </a:endParaRPr>
          </a:p>
        </p:txBody>
      </p:sp>
      <p:sp>
        <p:nvSpPr>
          <p:cNvPr id="15" name="文本框 14"/>
          <p:cNvSpPr txBox="1"/>
          <p:nvPr/>
        </p:nvSpPr>
        <p:spPr>
          <a:xfrm>
            <a:off x="583565" y="5208270"/>
            <a:ext cx="4949190" cy="1198880"/>
          </a:xfrm>
          <a:prstGeom prst="rect">
            <a:avLst/>
          </a:prstGeom>
          <a:noFill/>
        </p:spPr>
        <p:txBody>
          <a:bodyPr wrap="square" rtlCol="0">
            <a:spAutoFit/>
          </a:bodyPr>
          <a:p>
            <a:pPr algn="l"/>
            <a:r>
              <a:rPr lang="zh-CN" altLang="en-US" b="1"/>
              <a:t>注意</a:t>
            </a:r>
            <a:r>
              <a:rPr lang="zh-CN" altLang="en-US"/>
              <a:t>：定时器超限：一个定时器到期了，而同一定时器上一次到期时产生的信号还处于挂起状态。在这种情况下，其中的一个信号可能会丢失。</a:t>
            </a:r>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59:morph option="byObject"/>
      </p:transition>
    </mc:Choice>
    <mc:Fallback>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076325" y="19050"/>
            <a:ext cx="8601710" cy="553085"/>
          </a:xfrm>
          <a:prstGeom prst="rect">
            <a:avLst/>
          </a:prstGeom>
          <a:noFill/>
        </p:spPr>
        <p:txBody>
          <a:bodyPr wrap="square" rtlCol="0">
            <a:spAutoFit/>
          </a:bodyPr>
          <a:lstStyle/>
          <a:p>
            <a:r>
              <a:rPr kumimoji="1" lang="en-US" altLang="zh-CN" sz="3000" b="1" dirty="0">
                <a:solidFill>
                  <a:schemeClr val="bg1"/>
                </a:solidFill>
                <a:latin typeface="微软雅黑" panose="020B0503020204020204" charset="-122"/>
                <a:ea typeface="微软雅黑" panose="020B0503020204020204" charset="-122"/>
                <a:cs typeface="微软雅黑" panose="020B0503020204020204" charset="-122"/>
              </a:rPr>
              <a:t>timer</a:t>
            </a:r>
            <a:r>
              <a:rPr kumimoji="1" lang="zh-CN" altLang="en-US" sz="3000" b="1" dirty="0">
                <a:solidFill>
                  <a:schemeClr val="bg1"/>
                </a:solidFill>
                <a:latin typeface="微软雅黑" panose="020B0503020204020204" charset="-122"/>
                <a:ea typeface="微软雅黑" panose="020B0503020204020204" charset="-122"/>
                <a:cs typeface="微软雅黑" panose="020B0503020204020204" charset="-122"/>
              </a:rPr>
              <a:t>系列函数</a:t>
            </a:r>
            <a:r>
              <a:rPr kumimoji="1" lang="zh-CN" altLang="en-US" sz="3000" b="1" dirty="0">
                <a:solidFill>
                  <a:schemeClr val="bg1"/>
                </a:solidFill>
                <a:latin typeface="微软雅黑" panose="020B0503020204020204" charset="-122"/>
                <a:ea typeface="微软雅黑" panose="020B0503020204020204" charset="-122"/>
                <a:cs typeface="微软雅黑" panose="020B0503020204020204" charset="-122"/>
              </a:rPr>
              <a:t>关系图</a:t>
            </a:r>
            <a:endParaRPr kumimoji="1" lang="zh-CN" altLang="en-US" sz="3000" b="1" dirty="0">
              <a:solidFill>
                <a:schemeClr val="bg1"/>
              </a:solidFill>
              <a:latin typeface="微软雅黑" panose="020B0503020204020204" charset="-122"/>
              <a:ea typeface="微软雅黑" panose="020B0503020204020204" charset="-122"/>
              <a:cs typeface="微软雅黑" panose="020B0503020204020204" charset="-122"/>
            </a:endParaRPr>
          </a:p>
        </p:txBody>
      </p:sp>
      <p:pic>
        <p:nvPicPr>
          <p:cNvPr id="4" name="图片 3"/>
          <p:cNvPicPr>
            <a:picLocks noChangeAspect="1"/>
          </p:cNvPicPr>
          <p:nvPr>
            <p:custDataLst>
              <p:tags r:id="rId1"/>
            </p:custDataLst>
          </p:nvPr>
        </p:nvPicPr>
        <p:blipFill>
          <a:blip r:embed="rId2"/>
          <a:stretch>
            <a:fillRect/>
          </a:stretch>
        </p:blipFill>
        <p:spPr>
          <a:xfrm>
            <a:off x="3492500" y="1096010"/>
            <a:ext cx="4095115" cy="478536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59:morph option="byObject"/>
      </p:transition>
    </mc:Choice>
    <mc:Fallback>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076325" y="19050"/>
            <a:ext cx="8601710" cy="553085"/>
          </a:xfrm>
          <a:prstGeom prst="rect">
            <a:avLst/>
          </a:prstGeom>
          <a:noFill/>
        </p:spPr>
        <p:txBody>
          <a:bodyPr wrap="square" rtlCol="0">
            <a:spAutoFit/>
          </a:bodyPr>
          <a:lstStyle/>
          <a:p>
            <a:r>
              <a:rPr kumimoji="1" lang="zh-CN" altLang="en-US" sz="3000" b="1" dirty="0">
                <a:solidFill>
                  <a:schemeClr val="bg1"/>
                </a:solidFill>
                <a:latin typeface="微软雅黑" panose="020B0503020204020204" charset="-122"/>
                <a:ea typeface="微软雅黑" panose="020B0503020204020204" charset="-122"/>
                <a:cs typeface="微软雅黑" panose="020B0503020204020204" charset="-122"/>
                <a:sym typeface="+mn-ea"/>
              </a:rPr>
              <a:t>定时器（</a:t>
            </a:r>
            <a:r>
              <a:rPr kumimoji="1" lang="en-US" altLang="zh-CN" sz="3000" b="1" dirty="0">
                <a:solidFill>
                  <a:schemeClr val="bg1"/>
                </a:solidFill>
                <a:latin typeface="微软雅黑" panose="020B0503020204020204" charset="-122"/>
                <a:ea typeface="微软雅黑" panose="020B0503020204020204" charset="-122"/>
                <a:cs typeface="微软雅黑" panose="020B0503020204020204" charset="-122"/>
                <a:sym typeface="+mn-ea"/>
              </a:rPr>
              <a:t>4</a:t>
            </a:r>
            <a:r>
              <a:rPr kumimoji="1" lang="zh-CN" altLang="en-US" sz="3000" b="1" dirty="0">
                <a:solidFill>
                  <a:schemeClr val="bg1"/>
                </a:solidFill>
                <a:latin typeface="微软雅黑" panose="020B0503020204020204" charset="-122"/>
                <a:ea typeface="微软雅黑" panose="020B0503020204020204" charset="-122"/>
                <a:cs typeface="微软雅黑" panose="020B0503020204020204" charset="-122"/>
                <a:sym typeface="+mn-ea"/>
              </a:rPr>
              <a:t>）</a:t>
            </a:r>
            <a:r>
              <a:rPr kumimoji="1" lang="en-US" altLang="zh-CN" sz="3000" b="1" dirty="0">
                <a:solidFill>
                  <a:schemeClr val="bg1"/>
                </a:solidFill>
                <a:latin typeface="微软雅黑" panose="020B0503020204020204" charset="-122"/>
                <a:ea typeface="微软雅黑" panose="020B0503020204020204" charset="-122"/>
                <a:cs typeface="微软雅黑" panose="020B0503020204020204" charset="-122"/>
                <a:sym typeface="+mn-ea"/>
              </a:rPr>
              <a:t>——timerfd</a:t>
            </a:r>
            <a:r>
              <a:rPr kumimoji="1" lang="zh-CN" altLang="en-US" sz="3000" b="1" dirty="0">
                <a:solidFill>
                  <a:schemeClr val="bg1"/>
                </a:solidFill>
                <a:latin typeface="微软雅黑" panose="020B0503020204020204" charset="-122"/>
                <a:ea typeface="微软雅黑" panose="020B0503020204020204" charset="-122"/>
                <a:cs typeface="微软雅黑" panose="020B0503020204020204" charset="-122"/>
                <a:sym typeface="+mn-ea"/>
              </a:rPr>
              <a:t>系列</a:t>
            </a:r>
            <a:r>
              <a:rPr kumimoji="1" lang="zh-CN" altLang="en-US" sz="3000" b="1" dirty="0">
                <a:solidFill>
                  <a:schemeClr val="bg1"/>
                </a:solidFill>
                <a:latin typeface="微软雅黑" panose="020B0503020204020204" charset="-122"/>
                <a:ea typeface="微软雅黑" panose="020B0503020204020204" charset="-122"/>
                <a:cs typeface="微软雅黑" panose="020B0503020204020204" charset="-122"/>
                <a:sym typeface="+mn-ea"/>
              </a:rPr>
              <a:t>函数</a:t>
            </a:r>
            <a:endParaRPr kumimoji="1" lang="zh-CN" altLang="en-US" sz="3000" b="1" dirty="0">
              <a:solidFill>
                <a:schemeClr val="bg1"/>
              </a:solidFill>
              <a:latin typeface="微软雅黑" panose="020B0503020204020204" charset="-122"/>
              <a:ea typeface="微软雅黑" panose="020B0503020204020204" charset="-122"/>
              <a:cs typeface="微软雅黑" panose="020B0503020204020204" charset="-122"/>
              <a:sym typeface="+mn-ea"/>
            </a:endParaRPr>
          </a:p>
        </p:txBody>
      </p:sp>
      <p:sp>
        <p:nvSpPr>
          <p:cNvPr id="2" name="文本框 1"/>
          <p:cNvSpPr txBox="1"/>
          <p:nvPr/>
        </p:nvSpPr>
        <p:spPr>
          <a:xfrm>
            <a:off x="229870" y="833120"/>
            <a:ext cx="11962765" cy="368300"/>
          </a:xfrm>
          <a:prstGeom prst="rect">
            <a:avLst/>
          </a:prstGeom>
          <a:noFill/>
        </p:spPr>
        <p:txBody>
          <a:bodyPr wrap="square" rtlCol="0" anchor="t">
            <a:spAutoFit/>
          </a:bodyPr>
          <a:p>
            <a:r>
              <a:rPr lang="zh-CN" altLang="en-US" b="1">
                <a:latin typeface="宋体" panose="02010600030101010101" pitchFamily="2" charset="-122"/>
                <a:ea typeface="宋体" panose="02010600030101010101" pitchFamily="2" charset="-122"/>
              </a:rPr>
              <a:t>int timerfd_create(int clockid, int flags);</a:t>
            </a:r>
            <a:endParaRPr lang="zh-CN" altLang="en-US" b="1">
              <a:latin typeface="宋体" panose="02010600030101010101" pitchFamily="2" charset="-122"/>
              <a:ea typeface="宋体" panose="02010600030101010101" pitchFamily="2" charset="-122"/>
            </a:endParaRPr>
          </a:p>
        </p:txBody>
      </p:sp>
      <p:sp>
        <p:nvSpPr>
          <p:cNvPr id="3" name="文本框 2"/>
          <p:cNvSpPr txBox="1"/>
          <p:nvPr/>
        </p:nvSpPr>
        <p:spPr>
          <a:xfrm>
            <a:off x="229870" y="1280795"/>
            <a:ext cx="9479280" cy="922020"/>
          </a:xfrm>
          <a:prstGeom prst="rect">
            <a:avLst/>
          </a:prstGeom>
          <a:noFill/>
        </p:spPr>
        <p:txBody>
          <a:bodyPr wrap="square" rtlCol="0" anchor="t">
            <a:spAutoFit/>
          </a:bodyPr>
          <a:p>
            <a:r>
              <a:rPr lang="zh-CN" altLang="en-US">
                <a:latin typeface="宋体" panose="02010600030101010101" pitchFamily="2" charset="-122"/>
                <a:ea typeface="宋体" panose="02010600030101010101" pitchFamily="2" charset="-122"/>
                <a:cs typeface="宋体" panose="02010600030101010101" pitchFamily="2" charset="-122"/>
              </a:rPr>
              <a:t>1、TFD_NONBLOCK —— 设置文件描述符非阻塞。</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2、TFD_CLOEXEC —— 设置文件描述符close-on-exec，</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en-US" altLang="zh-CN">
                <a:latin typeface="宋体" panose="02010600030101010101" pitchFamily="2" charset="-122"/>
                <a:ea typeface="宋体" panose="02010600030101010101" pitchFamily="2" charset="-122"/>
                <a:cs typeface="宋体" panose="02010600030101010101" pitchFamily="2" charset="-122"/>
              </a:rPr>
              <a:t>   </a:t>
            </a:r>
            <a:r>
              <a:rPr lang="zh-CN" altLang="en-US">
                <a:latin typeface="宋体" panose="02010600030101010101" pitchFamily="2" charset="-122"/>
                <a:ea typeface="宋体" panose="02010600030101010101" pitchFamily="2" charset="-122"/>
                <a:cs typeface="宋体" panose="02010600030101010101" pitchFamily="2" charset="-122"/>
              </a:rPr>
              <a:t>使用exec执行程序时，关闭该文件描述符。</a:t>
            </a:r>
            <a:endParaRPr lang="zh-CN" altLang="en-US">
              <a:latin typeface="宋体" panose="02010600030101010101" pitchFamily="2" charset="-122"/>
              <a:ea typeface="宋体" panose="02010600030101010101" pitchFamily="2" charset="-122"/>
              <a:cs typeface="宋体" panose="02010600030101010101" pitchFamily="2" charset="-122"/>
            </a:endParaRPr>
          </a:p>
        </p:txBody>
      </p:sp>
      <p:sp>
        <p:nvSpPr>
          <p:cNvPr id="6" name="文本框 5"/>
          <p:cNvSpPr txBox="1"/>
          <p:nvPr/>
        </p:nvSpPr>
        <p:spPr>
          <a:xfrm>
            <a:off x="373380" y="5629910"/>
            <a:ext cx="3040380" cy="645160"/>
          </a:xfrm>
          <a:prstGeom prst="rect">
            <a:avLst/>
          </a:prstGeom>
          <a:noFill/>
        </p:spPr>
        <p:txBody>
          <a:bodyPr wrap="none" rtlCol="0">
            <a:spAutoFit/>
          </a:bodyPr>
          <a:p>
            <a:pPr algn="l"/>
            <a:r>
              <a:rPr lang="en-US" altLang="zh-CN">
                <a:latin typeface="宋体" panose="02010600030101010101" pitchFamily="2" charset="-122"/>
                <a:ea typeface="宋体" panose="02010600030101010101" pitchFamily="2" charset="-122"/>
              </a:rPr>
              <a:t>1.</a:t>
            </a:r>
            <a:r>
              <a:rPr lang="zh-CN" altLang="en-US">
                <a:latin typeface="宋体" panose="02010600030101010101" pitchFamily="2" charset="-122"/>
                <a:ea typeface="宋体" panose="02010600030101010101" pitchFamily="2" charset="-122"/>
              </a:rPr>
              <a:t>TFD_TIMER_ABSTIME</a:t>
            </a:r>
            <a:endParaRPr lang="zh-CN" altLang="en-US">
              <a:latin typeface="宋体" panose="02010600030101010101" pitchFamily="2" charset="-122"/>
              <a:ea typeface="宋体" panose="02010600030101010101" pitchFamily="2" charset="-122"/>
            </a:endParaRPr>
          </a:p>
          <a:p>
            <a:pPr algn="l"/>
            <a:r>
              <a:rPr lang="en-US" altLang="zh-CN">
                <a:latin typeface="宋体" panose="02010600030101010101" pitchFamily="2" charset="-122"/>
                <a:ea typeface="宋体" panose="02010600030101010101" pitchFamily="2" charset="-122"/>
              </a:rPr>
              <a:t>2.</a:t>
            </a:r>
            <a:r>
              <a:rPr lang="zh-CN" altLang="en-US">
                <a:latin typeface="宋体" panose="02010600030101010101" pitchFamily="2" charset="-122"/>
                <a:ea typeface="宋体" panose="02010600030101010101" pitchFamily="2" charset="-122"/>
              </a:rPr>
              <a:t>TFD_TIMER_CANCEL_ON_SET</a:t>
            </a:r>
            <a:endParaRPr lang="zh-CN" altLang="en-US">
              <a:latin typeface="宋体" panose="02010600030101010101" pitchFamily="2" charset="-122"/>
              <a:ea typeface="宋体" panose="02010600030101010101" pitchFamily="2" charset="-122"/>
            </a:endParaRPr>
          </a:p>
        </p:txBody>
      </p:sp>
      <p:sp>
        <p:nvSpPr>
          <p:cNvPr id="7" name="文本框 6"/>
          <p:cNvSpPr txBox="1"/>
          <p:nvPr/>
        </p:nvSpPr>
        <p:spPr>
          <a:xfrm>
            <a:off x="315595" y="4271010"/>
            <a:ext cx="11041380" cy="645160"/>
          </a:xfrm>
          <a:prstGeom prst="rect">
            <a:avLst/>
          </a:prstGeom>
          <a:noFill/>
        </p:spPr>
        <p:txBody>
          <a:bodyPr wrap="square" rtlCol="0" anchor="t">
            <a:spAutoFit/>
          </a:bodyPr>
          <a:p>
            <a:r>
              <a:rPr lang="zh-CN" altLang="en-US" b="1">
                <a:latin typeface="宋体" panose="02010600030101010101" pitchFamily="2" charset="-122"/>
                <a:ea typeface="宋体" panose="02010600030101010101" pitchFamily="2" charset="-122"/>
                <a:sym typeface="+mn-ea"/>
              </a:rPr>
              <a:t>int timerfd_settime(int fd, int flags, const struct itimerspec</a:t>
            </a:r>
            <a:r>
              <a:rPr lang="en-US" altLang="zh-CN" b="1">
                <a:latin typeface="宋体" panose="02010600030101010101" pitchFamily="2" charset="-122"/>
                <a:ea typeface="宋体" panose="02010600030101010101" pitchFamily="2" charset="-122"/>
                <a:sym typeface="+mn-ea"/>
              </a:rPr>
              <a:t> </a:t>
            </a:r>
            <a:r>
              <a:rPr lang="zh-CN" altLang="en-US" b="1">
                <a:latin typeface="宋体" panose="02010600030101010101" pitchFamily="2" charset="-122"/>
                <a:ea typeface="宋体" panose="02010600030101010101" pitchFamily="2" charset="-122"/>
                <a:sym typeface="+mn-ea"/>
              </a:rPr>
              <a:t>*new_value,struct itimerspec </a:t>
            </a:r>
            <a:r>
              <a:rPr lang="en-US" altLang="zh-CN" b="1">
                <a:latin typeface="宋体" panose="02010600030101010101" pitchFamily="2" charset="-122"/>
                <a:ea typeface="宋体" panose="02010600030101010101" pitchFamily="2" charset="-122"/>
                <a:sym typeface="+mn-ea"/>
              </a:rPr>
              <a:t>   </a:t>
            </a:r>
            <a:endParaRPr lang="en-US" altLang="zh-CN" b="1">
              <a:latin typeface="宋体" panose="02010600030101010101" pitchFamily="2" charset="-122"/>
              <a:ea typeface="宋体" panose="02010600030101010101" pitchFamily="2" charset="-122"/>
            </a:endParaRPr>
          </a:p>
          <a:p>
            <a:r>
              <a:rPr lang="en-US" altLang="zh-CN" b="1">
                <a:latin typeface="宋体" panose="02010600030101010101" pitchFamily="2" charset="-122"/>
                <a:ea typeface="宋体" panose="02010600030101010101" pitchFamily="2" charset="-122"/>
                <a:sym typeface="+mn-ea"/>
              </a:rPr>
              <a:t>                    </a:t>
            </a:r>
            <a:r>
              <a:rPr lang="zh-CN" altLang="en-US" b="1">
                <a:latin typeface="宋体" panose="02010600030101010101" pitchFamily="2" charset="-122"/>
                <a:ea typeface="宋体" panose="02010600030101010101" pitchFamily="2" charset="-122"/>
                <a:sym typeface="+mn-ea"/>
              </a:rPr>
              <a:t>*old_value);</a:t>
            </a:r>
            <a:endParaRPr lang="zh-CN" altLang="en-US"/>
          </a:p>
        </p:txBody>
      </p:sp>
      <p:sp>
        <p:nvSpPr>
          <p:cNvPr id="8" name="文本框 7"/>
          <p:cNvSpPr txBox="1"/>
          <p:nvPr/>
        </p:nvSpPr>
        <p:spPr>
          <a:xfrm>
            <a:off x="315595" y="2698750"/>
            <a:ext cx="7001510" cy="368300"/>
          </a:xfrm>
          <a:prstGeom prst="rect">
            <a:avLst/>
          </a:prstGeom>
          <a:noFill/>
        </p:spPr>
        <p:txBody>
          <a:bodyPr wrap="none" rtlCol="0" anchor="t">
            <a:spAutoFit/>
          </a:bodyPr>
          <a:p>
            <a:r>
              <a:rPr lang="zh-CN" altLang="en-US" b="1">
                <a:latin typeface="宋体" panose="02010600030101010101" pitchFamily="2" charset="-122"/>
                <a:ea typeface="宋体" panose="02010600030101010101" pitchFamily="2" charset="-122"/>
                <a:sym typeface="+mn-ea"/>
              </a:rPr>
              <a:t>int timerfd_gettime(int fd, struct itimerspec *curr_value);</a:t>
            </a:r>
            <a:endParaRPr lang="zh-CN" altLang="en-US"/>
          </a:p>
        </p:txBody>
      </p:sp>
      <p:sp>
        <p:nvSpPr>
          <p:cNvPr id="9" name="文本框 8"/>
          <p:cNvSpPr txBox="1"/>
          <p:nvPr/>
        </p:nvSpPr>
        <p:spPr>
          <a:xfrm>
            <a:off x="373380" y="5088890"/>
            <a:ext cx="3154680" cy="368300"/>
          </a:xfrm>
          <a:prstGeom prst="rect">
            <a:avLst/>
          </a:prstGeom>
          <a:noFill/>
        </p:spPr>
        <p:txBody>
          <a:bodyPr wrap="none" rtlCol="0">
            <a:spAutoFit/>
          </a:bodyPr>
          <a:p>
            <a:r>
              <a:rPr lang="zh-CN" altLang="en-US"/>
              <a:t>功能：开启或者停止该</a:t>
            </a:r>
            <a:r>
              <a:rPr lang="zh-CN" altLang="en-US"/>
              <a:t>定时器</a:t>
            </a:r>
            <a:endParaRPr lang="zh-CN" altLang="en-US"/>
          </a:p>
        </p:txBody>
      </p:sp>
      <p:sp>
        <p:nvSpPr>
          <p:cNvPr id="10" name="文本框 9"/>
          <p:cNvSpPr txBox="1"/>
          <p:nvPr/>
        </p:nvSpPr>
        <p:spPr>
          <a:xfrm>
            <a:off x="373380" y="3190240"/>
            <a:ext cx="7040880" cy="368300"/>
          </a:xfrm>
          <a:prstGeom prst="rect">
            <a:avLst/>
          </a:prstGeom>
          <a:noFill/>
        </p:spPr>
        <p:txBody>
          <a:bodyPr wrap="none" rtlCol="0">
            <a:spAutoFit/>
          </a:bodyPr>
          <a:p>
            <a:pPr algn="l"/>
            <a:r>
              <a:rPr lang="zh-CN" altLang="en-US"/>
              <a:t>功能：</a:t>
            </a:r>
            <a:r>
              <a:rPr lang="en-US" altLang="zh-CN">
                <a:latin typeface="宋体" panose="02010600030101010101" pitchFamily="2" charset="-122"/>
                <a:ea typeface="宋体" panose="02010600030101010101" pitchFamily="2" charset="-122"/>
                <a:cs typeface="宋体" panose="02010600030101010101" pitchFamily="2" charset="-122"/>
              </a:rPr>
              <a:t>curr_value</a:t>
            </a:r>
            <a:r>
              <a:rPr lang="zh-CN" altLang="en-US">
                <a:latin typeface="宋体" panose="02010600030101010101" pitchFamily="2" charset="-122"/>
                <a:ea typeface="宋体" panose="02010600030101010101" pitchFamily="2" charset="-122"/>
                <a:cs typeface="宋体" panose="02010600030101010101" pitchFamily="2" charset="-122"/>
              </a:rPr>
              <a:t>其中包含文件描述符fd引用的计时器的当前设置。</a:t>
            </a:r>
            <a:endParaRPr lang="zh-CN" altLang="en-US">
              <a:latin typeface="宋体" panose="02010600030101010101" pitchFamily="2" charset="-122"/>
              <a:ea typeface="宋体" panose="02010600030101010101" pitchFamily="2" charset="-122"/>
              <a:cs typeface="宋体" panose="02010600030101010101" pitchFamily="2" charset="-122"/>
            </a:endParaRPr>
          </a:p>
        </p:txBody>
      </p:sp>
      <p:sp>
        <p:nvSpPr>
          <p:cNvPr id="12" name="文本框 11"/>
          <p:cNvSpPr txBox="1"/>
          <p:nvPr/>
        </p:nvSpPr>
        <p:spPr>
          <a:xfrm>
            <a:off x="8424545" y="1462405"/>
            <a:ext cx="3479800" cy="922020"/>
          </a:xfrm>
          <a:prstGeom prst="rect">
            <a:avLst/>
          </a:prstGeom>
          <a:noFill/>
        </p:spPr>
        <p:txBody>
          <a:bodyPr wrap="square" rtlCol="0" anchor="t">
            <a:spAutoFit/>
          </a:bodyPr>
          <a:p>
            <a:r>
              <a:rPr lang="zh-CN" altLang="en-US" b="1"/>
              <a:t>注意：</a:t>
            </a:r>
            <a:endParaRPr lang="zh-CN" altLang="en-US" b="1"/>
          </a:p>
          <a:p>
            <a:r>
              <a:rPr lang="zh-CN" altLang="en-US" b="1">
                <a:latin typeface="宋体" panose="02010600030101010101" pitchFamily="2" charset="-122"/>
                <a:ea typeface="宋体" panose="02010600030101010101" pitchFamily="2" charset="-122"/>
                <a:cs typeface="宋体" panose="02010600030101010101" pitchFamily="2" charset="-122"/>
              </a:rPr>
              <a:t>当定时器超时，read读事件发生即可读，返回超时次数</a:t>
            </a:r>
            <a:endParaRPr lang="zh-CN" altLang="en-US" b="1">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59:morph option="byObject"/>
      </p:transition>
    </mc:Choice>
    <mc:Fallback>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076325" y="19050"/>
            <a:ext cx="8601710" cy="553085"/>
          </a:xfrm>
          <a:prstGeom prst="rect">
            <a:avLst/>
          </a:prstGeom>
          <a:noFill/>
        </p:spPr>
        <p:txBody>
          <a:bodyPr wrap="square" rtlCol="0">
            <a:spAutoFit/>
          </a:bodyPr>
          <a:lstStyle/>
          <a:p>
            <a:r>
              <a:rPr kumimoji="1" lang="zh-CN" altLang="en-US" sz="3000" b="1" dirty="0">
                <a:solidFill>
                  <a:schemeClr val="bg1"/>
                </a:solidFill>
                <a:latin typeface="微软雅黑" panose="020B0503020204020204" charset="-122"/>
                <a:ea typeface="微软雅黑" panose="020B0503020204020204" charset="-122"/>
                <a:cs typeface="微软雅黑" panose="020B0503020204020204" charset="-122"/>
              </a:rPr>
              <a:t>三个定时器函数</a:t>
            </a:r>
            <a:r>
              <a:rPr kumimoji="1" lang="zh-CN" altLang="en-US" sz="3000" b="1" dirty="0">
                <a:solidFill>
                  <a:schemeClr val="bg1"/>
                </a:solidFill>
                <a:latin typeface="微软雅黑" panose="020B0503020204020204" charset="-122"/>
                <a:ea typeface="微软雅黑" panose="020B0503020204020204" charset="-122"/>
                <a:cs typeface="微软雅黑" panose="020B0503020204020204" charset="-122"/>
              </a:rPr>
              <a:t>区别</a:t>
            </a:r>
            <a:endParaRPr kumimoji="1" lang="zh-CN" altLang="en-US" sz="3000" b="1" dirty="0">
              <a:solidFill>
                <a:schemeClr val="bg1"/>
              </a:solidFill>
              <a:latin typeface="微软雅黑" panose="020B0503020204020204" charset="-122"/>
              <a:ea typeface="微软雅黑" panose="020B0503020204020204" charset="-122"/>
              <a:cs typeface="微软雅黑" panose="020B0503020204020204" charset="-122"/>
            </a:endParaRPr>
          </a:p>
        </p:txBody>
      </p:sp>
      <p:graphicFrame>
        <p:nvGraphicFramePr>
          <p:cNvPr id="2" name="表格 1"/>
          <p:cNvGraphicFramePr/>
          <p:nvPr>
            <p:custDataLst>
              <p:tags r:id="rId1"/>
            </p:custDataLst>
          </p:nvPr>
        </p:nvGraphicFramePr>
        <p:xfrm>
          <a:off x="1499870" y="1105535"/>
          <a:ext cx="8688705" cy="4646930"/>
        </p:xfrm>
        <a:graphic>
          <a:graphicData uri="http://schemas.openxmlformats.org/drawingml/2006/table">
            <a:tbl>
              <a:tblPr firstRow="1" bandRow="1">
                <a:tableStyleId>{5C22544A-7EE6-4342-B048-85BDC9FD1C3A}</a:tableStyleId>
              </a:tblPr>
              <a:tblGrid>
                <a:gridCol w="1990725"/>
                <a:gridCol w="1674495"/>
                <a:gridCol w="1674495"/>
                <a:gridCol w="1674495"/>
                <a:gridCol w="1674495"/>
              </a:tblGrid>
              <a:tr h="756285">
                <a:tc>
                  <a:txBody>
                    <a:bodyPr/>
                    <a:p>
                      <a:pPr algn="ctr">
                        <a:buNone/>
                      </a:pPr>
                      <a:r>
                        <a:rPr lang="zh-CN" altLang="en-US"/>
                        <a:t>定时器</a:t>
                      </a:r>
                      <a:endParaRPr lang="zh-CN" altLang="en-US"/>
                    </a:p>
                  </a:txBody>
                  <a:tcPr/>
                </a:tc>
                <a:tc>
                  <a:txBody>
                    <a:bodyPr/>
                    <a:p>
                      <a:pPr algn="ctr">
                        <a:buNone/>
                      </a:pPr>
                      <a:r>
                        <a:rPr lang="zh-CN" altLang="en-US"/>
                        <a:t>时间间隔</a:t>
                      </a:r>
                      <a:endParaRPr lang="zh-CN" altLang="en-US"/>
                    </a:p>
                  </a:txBody>
                  <a:tcPr/>
                </a:tc>
                <a:tc>
                  <a:txBody>
                    <a:bodyPr/>
                    <a:p>
                      <a:pPr algn="ctr">
                        <a:buNone/>
                      </a:pPr>
                      <a:r>
                        <a:rPr lang="zh-CN" altLang="en-US"/>
                        <a:t>信号</a:t>
                      </a:r>
                      <a:endParaRPr lang="zh-CN" altLang="en-US"/>
                    </a:p>
                  </a:txBody>
                  <a:tcPr/>
                </a:tc>
                <a:tc>
                  <a:txBody>
                    <a:bodyPr/>
                    <a:p>
                      <a:pPr algn="ctr">
                        <a:buNone/>
                      </a:pPr>
                      <a:r>
                        <a:rPr lang="zh-CN" altLang="en-US"/>
                        <a:t>精度</a:t>
                      </a:r>
                      <a:endParaRPr lang="zh-CN" altLang="en-US"/>
                    </a:p>
                  </a:txBody>
                  <a:tcPr/>
                </a:tc>
                <a:tc>
                  <a:txBody>
                    <a:bodyPr/>
                    <a:p>
                      <a:pPr algn="ctr">
                        <a:buNone/>
                      </a:pPr>
                      <a:r>
                        <a:rPr lang="zh-CN" altLang="en-US"/>
                        <a:t>备注</a:t>
                      </a:r>
                      <a:endParaRPr lang="zh-CN" altLang="en-US"/>
                    </a:p>
                  </a:txBody>
                  <a:tcPr/>
                </a:tc>
              </a:tr>
              <a:tr h="878205">
                <a:tc>
                  <a:txBody>
                    <a:bodyPr/>
                    <a:p>
                      <a:pPr algn="l">
                        <a:buNone/>
                      </a:pPr>
                      <a:r>
                        <a:rPr lang="en-US" altLang="zh-CN">
                          <a:latin typeface="宋体" panose="02010600030101010101" pitchFamily="2" charset="-122"/>
                          <a:ea typeface="宋体" panose="02010600030101010101" pitchFamily="2" charset="-122"/>
                        </a:rPr>
                        <a:t>alarm</a:t>
                      </a:r>
                      <a:endParaRPr lang="en-US" altLang="zh-CN">
                        <a:latin typeface="宋体" panose="02010600030101010101" pitchFamily="2" charset="-122"/>
                        <a:ea typeface="宋体" panose="02010600030101010101" pitchFamily="2" charset="-122"/>
                      </a:endParaRPr>
                    </a:p>
                  </a:txBody>
                  <a:tcPr/>
                </a:tc>
                <a:tc>
                  <a:txBody>
                    <a:bodyPr/>
                    <a:p>
                      <a:pPr algn="ctr">
                        <a:buNone/>
                      </a:pPr>
                      <a:r>
                        <a:rPr lang="zh-CN" altLang="en-US">
                          <a:latin typeface="宋体" panose="02010600030101010101" pitchFamily="2" charset="-122"/>
                          <a:ea typeface="宋体" panose="02010600030101010101" pitchFamily="2" charset="-122"/>
                        </a:rPr>
                        <a:t>只能执行</a:t>
                      </a:r>
                      <a:r>
                        <a:rPr lang="zh-CN" altLang="en-US">
                          <a:latin typeface="宋体" panose="02010600030101010101" pitchFamily="2" charset="-122"/>
                          <a:ea typeface="宋体" panose="02010600030101010101" pitchFamily="2" charset="-122"/>
                        </a:rPr>
                        <a:t>一次</a:t>
                      </a:r>
                      <a:endParaRPr lang="zh-CN" altLang="en-US">
                        <a:latin typeface="宋体" panose="02010600030101010101" pitchFamily="2" charset="-122"/>
                        <a:ea typeface="宋体" panose="02010600030101010101" pitchFamily="2" charset="-122"/>
                      </a:endParaRPr>
                    </a:p>
                  </a:txBody>
                  <a:tcPr/>
                </a:tc>
                <a:tc>
                  <a:txBody>
                    <a:bodyPr/>
                    <a:p>
                      <a:pPr algn="ctr">
                        <a:buNone/>
                      </a:pPr>
                      <a:r>
                        <a:rPr lang="en-US" altLang="zh-CN" sz="1800">
                          <a:latin typeface="宋体" panose="02010600030101010101" pitchFamily="2" charset="-122"/>
                          <a:ea typeface="宋体" panose="02010600030101010101" pitchFamily="2" charset="-122"/>
                          <a:sym typeface="+mn-ea"/>
                        </a:rPr>
                        <a:t>SIGALRM</a:t>
                      </a:r>
                      <a:endParaRPr lang="en-US" altLang="zh-CN" sz="1800">
                        <a:latin typeface="宋体" panose="02010600030101010101" pitchFamily="2" charset="-122"/>
                        <a:ea typeface="宋体" panose="02010600030101010101" pitchFamily="2" charset="-122"/>
                      </a:endParaRPr>
                    </a:p>
                    <a:p>
                      <a:pPr algn="ctr">
                        <a:buNone/>
                      </a:pPr>
                      <a:endParaRPr lang="zh-CN" altLang="en-US">
                        <a:latin typeface="宋体" panose="02010600030101010101" pitchFamily="2" charset="-122"/>
                        <a:ea typeface="宋体" panose="02010600030101010101" pitchFamily="2" charset="-122"/>
                      </a:endParaRPr>
                    </a:p>
                  </a:txBody>
                  <a:tcPr/>
                </a:tc>
                <a:tc>
                  <a:txBody>
                    <a:bodyPr/>
                    <a:p>
                      <a:pPr algn="ctr">
                        <a:buNone/>
                      </a:pPr>
                      <a:r>
                        <a:rPr lang="zh-CN" altLang="en-US">
                          <a:latin typeface="宋体" panose="02010600030101010101" pitchFamily="2" charset="-122"/>
                          <a:ea typeface="宋体" panose="02010600030101010101" pitchFamily="2" charset="-122"/>
                        </a:rPr>
                        <a:t>秒</a:t>
                      </a:r>
                      <a:endParaRPr lang="zh-CN" altLang="en-US">
                        <a:latin typeface="宋体" panose="02010600030101010101" pitchFamily="2" charset="-122"/>
                        <a:ea typeface="宋体" panose="02010600030101010101" pitchFamily="2" charset="-122"/>
                      </a:endParaRPr>
                    </a:p>
                  </a:txBody>
                  <a:tcPr/>
                </a:tc>
                <a:tc>
                  <a:txBody>
                    <a:bodyPr/>
                    <a:p>
                      <a:pPr algn="l">
                        <a:buNone/>
                      </a:pPr>
                      <a:r>
                        <a:rPr lang="en-US" altLang="zh-CN">
                          <a:latin typeface="宋体" panose="02010600030101010101" pitchFamily="2" charset="-122"/>
                          <a:ea typeface="宋体" panose="02010600030101010101" pitchFamily="2" charset="-122"/>
                          <a:cs typeface="宋体" panose="02010600030101010101" pitchFamily="2" charset="-122"/>
                        </a:rPr>
                        <a:t>SIGALRM</a:t>
                      </a:r>
                      <a:r>
                        <a:rPr lang="zh-CN" altLang="en-US">
                          <a:latin typeface="宋体" panose="02010600030101010101" pitchFamily="2" charset="-122"/>
                          <a:ea typeface="宋体" panose="02010600030101010101" pitchFamily="2" charset="-122"/>
                          <a:cs typeface="宋体" panose="02010600030101010101" pitchFamily="2" charset="-122"/>
                        </a:rPr>
                        <a:t>会打断</a:t>
                      </a:r>
                      <a:r>
                        <a:rPr lang="en-US" altLang="zh-CN">
                          <a:latin typeface="宋体" panose="02010600030101010101" pitchFamily="2" charset="-122"/>
                          <a:ea typeface="宋体" panose="02010600030101010101" pitchFamily="2" charset="-122"/>
                          <a:cs typeface="宋体" panose="02010600030101010101" pitchFamily="2" charset="-122"/>
                        </a:rPr>
                        <a:t>sleep</a:t>
                      </a:r>
                      <a:r>
                        <a:rPr lang="zh-CN" altLang="en-US">
                          <a:latin typeface="宋体" panose="02010600030101010101" pitchFamily="2" charset="-122"/>
                          <a:ea typeface="宋体" panose="02010600030101010101" pitchFamily="2" charset="-122"/>
                          <a:cs typeface="宋体" panose="02010600030101010101" pitchFamily="2" charset="-122"/>
                        </a:rPr>
                        <a:t>的。</a:t>
                      </a:r>
                      <a:endParaRPr lang="zh-CN" altLang="en-US">
                        <a:latin typeface="宋体" panose="02010600030101010101" pitchFamily="2" charset="-122"/>
                        <a:ea typeface="宋体" panose="02010600030101010101" pitchFamily="2" charset="-122"/>
                        <a:cs typeface="宋体" panose="02010600030101010101" pitchFamily="2" charset="-122"/>
                      </a:endParaRPr>
                    </a:p>
                  </a:txBody>
                  <a:tcPr/>
                </a:tc>
              </a:tr>
              <a:tr h="1255395">
                <a:tc>
                  <a:txBody>
                    <a:bodyPr/>
                    <a:p>
                      <a:pPr algn="l">
                        <a:buNone/>
                      </a:pPr>
                      <a:r>
                        <a:rPr lang="en-US" altLang="zh-CN">
                          <a:latin typeface="宋体" panose="02010600030101010101" pitchFamily="2" charset="-122"/>
                          <a:ea typeface="宋体" panose="02010600030101010101" pitchFamily="2" charset="-122"/>
                        </a:rPr>
                        <a:t>seti</a:t>
                      </a:r>
                      <a:r>
                        <a:rPr lang="en-US" altLang="zh-CN">
                          <a:latin typeface="宋体" panose="02010600030101010101" pitchFamily="2" charset="-122"/>
                          <a:ea typeface="宋体" panose="02010600030101010101" pitchFamily="2" charset="-122"/>
                        </a:rPr>
                        <a:t>timer</a:t>
                      </a:r>
                      <a:endParaRPr lang="en-US" altLang="zh-CN">
                        <a:latin typeface="宋体" panose="02010600030101010101" pitchFamily="2" charset="-122"/>
                        <a:ea typeface="宋体" panose="02010600030101010101" pitchFamily="2" charset="-122"/>
                      </a:endParaRPr>
                    </a:p>
                  </a:txBody>
                  <a:tcPr/>
                </a:tc>
                <a:tc>
                  <a:txBody>
                    <a:bodyPr/>
                    <a:p>
                      <a:pPr algn="ctr">
                        <a:buNone/>
                      </a:pPr>
                      <a:r>
                        <a:rPr lang="zh-CN" altLang="en-US">
                          <a:latin typeface="宋体" panose="02010600030101010101" pitchFamily="2" charset="-122"/>
                          <a:ea typeface="宋体" panose="02010600030101010101" pitchFamily="2" charset="-122"/>
                        </a:rPr>
                        <a:t>可以多次</a:t>
                      </a:r>
                      <a:r>
                        <a:rPr lang="zh-CN" altLang="en-US">
                          <a:latin typeface="宋体" panose="02010600030101010101" pitchFamily="2" charset="-122"/>
                          <a:ea typeface="宋体" panose="02010600030101010101" pitchFamily="2" charset="-122"/>
                        </a:rPr>
                        <a:t>使用</a:t>
                      </a:r>
                      <a:endParaRPr lang="zh-CN" altLang="en-US">
                        <a:latin typeface="宋体" panose="02010600030101010101" pitchFamily="2" charset="-122"/>
                        <a:ea typeface="宋体" panose="02010600030101010101" pitchFamily="2" charset="-122"/>
                      </a:endParaRPr>
                    </a:p>
                  </a:txBody>
                  <a:tcPr/>
                </a:tc>
                <a:tc>
                  <a:txBody>
                    <a:bodyPr/>
                    <a:p>
                      <a:pPr algn="ctr">
                        <a:buNone/>
                      </a:pPr>
                      <a:r>
                        <a:rPr lang="en-US" altLang="zh-CN">
                          <a:latin typeface="宋体" panose="02010600030101010101" pitchFamily="2" charset="-122"/>
                          <a:ea typeface="宋体" panose="02010600030101010101" pitchFamily="2" charset="-122"/>
                        </a:rPr>
                        <a:t>SIGALRM</a:t>
                      </a:r>
                      <a:endParaRPr lang="en-US" altLang="zh-CN">
                        <a:latin typeface="宋体" panose="02010600030101010101" pitchFamily="2" charset="-122"/>
                        <a:ea typeface="宋体" panose="02010600030101010101" pitchFamily="2" charset="-122"/>
                      </a:endParaRPr>
                    </a:p>
                    <a:p>
                      <a:pPr algn="ctr">
                        <a:buNone/>
                      </a:pPr>
                      <a:r>
                        <a:rPr lang="zh-CN" altLang="en-US">
                          <a:latin typeface="宋体" panose="02010600030101010101" pitchFamily="2" charset="-122"/>
                          <a:ea typeface="宋体" panose="02010600030101010101" pitchFamily="2" charset="-122"/>
                        </a:rPr>
                        <a:t>SIGVTALRM</a:t>
                      </a:r>
                      <a:endParaRPr lang="zh-CN" altLang="en-US">
                        <a:latin typeface="宋体" panose="02010600030101010101" pitchFamily="2" charset="-122"/>
                        <a:ea typeface="宋体" panose="02010600030101010101" pitchFamily="2" charset="-122"/>
                      </a:endParaRPr>
                    </a:p>
                    <a:p>
                      <a:pPr algn="ctr">
                        <a:buNone/>
                      </a:pPr>
                      <a:r>
                        <a:rPr lang="zh-CN" altLang="en-US">
                          <a:latin typeface="宋体" panose="02010600030101010101" pitchFamily="2" charset="-122"/>
                          <a:ea typeface="宋体" panose="02010600030101010101" pitchFamily="2" charset="-122"/>
                        </a:rPr>
                        <a:t>SIGPROF</a:t>
                      </a:r>
                      <a:endParaRPr lang="zh-CN" altLang="en-US">
                        <a:latin typeface="宋体" panose="02010600030101010101" pitchFamily="2" charset="-122"/>
                        <a:ea typeface="宋体" panose="02010600030101010101" pitchFamily="2" charset="-122"/>
                      </a:endParaRPr>
                    </a:p>
                  </a:txBody>
                  <a:tcPr/>
                </a:tc>
                <a:tc>
                  <a:txBody>
                    <a:bodyPr/>
                    <a:p>
                      <a:pPr algn="ctr">
                        <a:buNone/>
                      </a:pPr>
                      <a:r>
                        <a:rPr lang="zh-CN" altLang="en-US">
                          <a:latin typeface="宋体" panose="02010600030101010101" pitchFamily="2" charset="-122"/>
                          <a:ea typeface="宋体" panose="02010600030101010101" pitchFamily="2" charset="-122"/>
                        </a:rPr>
                        <a:t>微</a:t>
                      </a:r>
                      <a:r>
                        <a:rPr lang="zh-CN" altLang="en-US">
                          <a:latin typeface="宋体" panose="02010600030101010101" pitchFamily="2" charset="-122"/>
                          <a:ea typeface="宋体" panose="02010600030101010101" pitchFamily="2" charset="-122"/>
                        </a:rPr>
                        <a:t>秒</a:t>
                      </a:r>
                      <a:endParaRPr lang="zh-CN" altLang="en-US">
                        <a:latin typeface="宋体" panose="02010600030101010101" pitchFamily="2" charset="-122"/>
                        <a:ea typeface="宋体" panose="02010600030101010101" pitchFamily="2" charset="-122"/>
                      </a:endParaRPr>
                    </a:p>
                  </a:txBody>
                  <a:tcPr/>
                </a:tc>
                <a:tc>
                  <a:txBody>
                    <a:bodyPr/>
                    <a:p>
                      <a:pPr algn="l">
                        <a:buNone/>
                      </a:pPr>
                      <a:r>
                        <a:rPr lang="zh-CN" altLang="en-US">
                          <a:latin typeface="宋体" panose="02010600030101010101" pitchFamily="2" charset="-122"/>
                          <a:ea typeface="宋体" panose="02010600030101010101" pitchFamily="2" charset="-122"/>
                          <a:cs typeface="宋体" panose="02010600030101010101" pitchFamily="2" charset="-122"/>
                        </a:rPr>
                        <a:t>与</a:t>
                      </a:r>
                      <a:r>
                        <a:rPr lang="en-US" altLang="zh-CN">
                          <a:latin typeface="宋体" panose="02010600030101010101" pitchFamily="2" charset="-122"/>
                          <a:ea typeface="宋体" panose="02010600030101010101" pitchFamily="2" charset="-122"/>
                          <a:cs typeface="宋体" panose="02010600030101010101" pitchFamily="2" charset="-122"/>
                        </a:rPr>
                        <a:t>setitimer</a:t>
                      </a:r>
                      <a:r>
                        <a:rPr lang="zh-CN" altLang="en-US">
                          <a:latin typeface="宋体" panose="02010600030101010101" pitchFamily="2" charset="-122"/>
                          <a:ea typeface="宋体" panose="02010600030101010101" pitchFamily="2" charset="-122"/>
                          <a:cs typeface="宋体" panose="02010600030101010101" pitchFamily="2" charset="-122"/>
                        </a:rPr>
                        <a:t>使用同一个定时器。</a:t>
                      </a:r>
                      <a:endParaRPr lang="zh-CN" altLang="en-US">
                        <a:latin typeface="宋体" panose="02010600030101010101" pitchFamily="2" charset="-122"/>
                        <a:ea typeface="宋体" panose="02010600030101010101" pitchFamily="2" charset="-122"/>
                        <a:cs typeface="宋体" panose="02010600030101010101" pitchFamily="2" charset="-122"/>
                      </a:endParaRPr>
                    </a:p>
                  </a:txBody>
                  <a:tcPr/>
                </a:tc>
              </a:tr>
              <a:tr h="878205">
                <a:tc>
                  <a:txBody>
                    <a:bodyPr/>
                    <a:p>
                      <a:pPr algn="l">
                        <a:buNone/>
                      </a:pPr>
                      <a:r>
                        <a:rPr lang="en-US" altLang="zh-CN">
                          <a:latin typeface="宋体" panose="02010600030101010101" pitchFamily="2" charset="-122"/>
                          <a:ea typeface="宋体" panose="02010600030101010101" pitchFamily="2" charset="-122"/>
                        </a:rPr>
                        <a:t>timer_create</a:t>
                      </a:r>
                      <a:endParaRPr lang="en-US" altLang="zh-CN">
                        <a:latin typeface="宋体" panose="02010600030101010101" pitchFamily="2" charset="-122"/>
                        <a:ea typeface="宋体" panose="02010600030101010101" pitchFamily="2" charset="-122"/>
                      </a:endParaRPr>
                    </a:p>
                  </a:txBody>
                  <a:tcPr/>
                </a:tc>
                <a:tc>
                  <a:txBody>
                    <a:bodyPr/>
                    <a:p>
                      <a:pPr algn="ctr">
                        <a:buNone/>
                      </a:pPr>
                      <a:r>
                        <a:rPr lang="zh-CN" altLang="en-US">
                          <a:latin typeface="宋体" panose="02010600030101010101" pitchFamily="2" charset="-122"/>
                          <a:ea typeface="宋体" panose="02010600030101010101" pitchFamily="2" charset="-122"/>
                        </a:rPr>
                        <a:t>可以多次使用</a:t>
                      </a:r>
                      <a:endParaRPr lang="zh-CN" altLang="en-US">
                        <a:latin typeface="宋体" panose="02010600030101010101" pitchFamily="2" charset="-122"/>
                        <a:ea typeface="宋体" panose="02010600030101010101" pitchFamily="2" charset="-122"/>
                      </a:endParaRPr>
                    </a:p>
                  </a:txBody>
                  <a:tcPr/>
                </a:tc>
                <a:tc>
                  <a:txBody>
                    <a:bodyPr/>
                    <a:p>
                      <a:pPr algn="ctr">
                        <a:buNone/>
                      </a:pPr>
                      <a:r>
                        <a:rPr lang="zh-CN" altLang="en-US">
                          <a:latin typeface="宋体" panose="02010600030101010101" pitchFamily="2" charset="-122"/>
                          <a:ea typeface="宋体" panose="02010600030101010101" pitchFamily="2" charset="-122"/>
                        </a:rPr>
                        <a:t>可以自行设置多信号。</a:t>
                      </a:r>
                      <a:endParaRPr lang="zh-CN" altLang="en-US">
                        <a:latin typeface="宋体" panose="02010600030101010101" pitchFamily="2" charset="-122"/>
                        <a:ea typeface="宋体" panose="02010600030101010101" pitchFamily="2" charset="-122"/>
                      </a:endParaRPr>
                    </a:p>
                  </a:txBody>
                  <a:tcPr/>
                </a:tc>
                <a:tc>
                  <a:txBody>
                    <a:bodyPr/>
                    <a:p>
                      <a:pPr algn="ctr">
                        <a:buNone/>
                      </a:pPr>
                      <a:r>
                        <a:rPr lang="zh-CN" altLang="en-US">
                          <a:latin typeface="宋体" panose="02010600030101010101" pitchFamily="2" charset="-122"/>
                          <a:ea typeface="宋体" panose="02010600030101010101" pitchFamily="2" charset="-122"/>
                        </a:rPr>
                        <a:t>纳秒</a:t>
                      </a:r>
                      <a:endParaRPr lang="zh-CN" altLang="en-US">
                        <a:latin typeface="宋体" panose="02010600030101010101" pitchFamily="2" charset="-122"/>
                        <a:ea typeface="宋体" panose="02010600030101010101" pitchFamily="2" charset="-122"/>
                      </a:endParaRPr>
                    </a:p>
                  </a:txBody>
                  <a:tcPr/>
                </a:tc>
                <a:tc>
                  <a:txBody>
                    <a:bodyPr/>
                    <a:p>
                      <a:pPr algn="l">
                        <a:buNone/>
                      </a:pPr>
                      <a:r>
                        <a:rPr lang="zh-CN" altLang="en-US">
                          <a:latin typeface="宋体" panose="02010600030101010101" pitchFamily="2" charset="-122"/>
                          <a:ea typeface="宋体" panose="02010600030101010101" pitchFamily="2" charset="-122"/>
                        </a:rPr>
                        <a:t>使用更为灵活</a:t>
                      </a:r>
                      <a:endParaRPr lang="zh-CN" altLang="en-US">
                        <a:latin typeface="宋体" panose="02010600030101010101" pitchFamily="2" charset="-122"/>
                        <a:ea typeface="宋体" panose="02010600030101010101" pitchFamily="2" charset="-122"/>
                      </a:endParaRPr>
                    </a:p>
                  </a:txBody>
                  <a:tcPr/>
                </a:tc>
              </a:tr>
              <a:tr h="878840">
                <a:tc>
                  <a:txBody>
                    <a:bodyPr/>
                    <a:p>
                      <a:pPr algn="l">
                        <a:buNone/>
                      </a:pPr>
                      <a:r>
                        <a:rPr lang="en-US" altLang="zh-CN">
                          <a:latin typeface="宋体" panose="02010600030101010101" pitchFamily="2" charset="-122"/>
                          <a:ea typeface="宋体" panose="02010600030101010101" pitchFamily="2" charset="-122"/>
                        </a:rPr>
                        <a:t>timerfd_create</a:t>
                      </a:r>
                      <a:endParaRPr lang="en-US" altLang="zh-CN">
                        <a:latin typeface="宋体" panose="02010600030101010101" pitchFamily="2" charset="-122"/>
                        <a:ea typeface="宋体" panose="02010600030101010101" pitchFamily="2" charset="-122"/>
                      </a:endParaRPr>
                    </a:p>
                  </a:txBody>
                  <a:tcPr/>
                </a:tc>
                <a:tc>
                  <a:txBody>
                    <a:bodyPr/>
                    <a:p>
                      <a:pPr algn="ctr">
                        <a:buNone/>
                      </a:pPr>
                      <a:r>
                        <a:rPr lang="zh-CN" altLang="en-US">
                          <a:latin typeface="宋体" panose="02010600030101010101" pitchFamily="2" charset="-122"/>
                          <a:ea typeface="宋体" panose="02010600030101010101" pitchFamily="2" charset="-122"/>
                        </a:rPr>
                        <a:t>可以多次</a:t>
                      </a:r>
                      <a:r>
                        <a:rPr lang="zh-CN" altLang="en-US">
                          <a:latin typeface="宋体" panose="02010600030101010101" pitchFamily="2" charset="-122"/>
                          <a:ea typeface="宋体" panose="02010600030101010101" pitchFamily="2" charset="-122"/>
                        </a:rPr>
                        <a:t>使用</a:t>
                      </a:r>
                      <a:endParaRPr lang="zh-CN" altLang="en-US">
                        <a:latin typeface="宋体" panose="02010600030101010101" pitchFamily="2" charset="-122"/>
                        <a:ea typeface="宋体" panose="02010600030101010101" pitchFamily="2" charset="-122"/>
                      </a:endParaRPr>
                    </a:p>
                  </a:txBody>
                  <a:tcPr/>
                </a:tc>
                <a:tc>
                  <a:txBody>
                    <a:bodyPr/>
                    <a:p>
                      <a:pPr algn="ctr">
                        <a:buNone/>
                      </a:pPr>
                      <a:r>
                        <a:rPr lang="en-US" altLang="zh-CN">
                          <a:latin typeface="宋体" panose="02010600030101010101" pitchFamily="2" charset="-122"/>
                          <a:ea typeface="宋体" panose="02010600030101010101" pitchFamily="2" charset="-122"/>
                        </a:rPr>
                        <a:t>read</a:t>
                      </a:r>
                      <a:r>
                        <a:rPr lang="zh-CN" altLang="en-US">
                          <a:latin typeface="宋体" panose="02010600030101010101" pitchFamily="2" charset="-122"/>
                          <a:ea typeface="宋体" panose="02010600030101010101" pitchFamily="2" charset="-122"/>
                        </a:rPr>
                        <a:t>可读</a:t>
                      </a:r>
                      <a:endParaRPr lang="zh-CN" altLang="en-US">
                        <a:latin typeface="宋体" panose="02010600030101010101" pitchFamily="2" charset="-122"/>
                        <a:ea typeface="宋体" panose="02010600030101010101" pitchFamily="2" charset="-122"/>
                      </a:endParaRPr>
                    </a:p>
                  </a:txBody>
                  <a:tcPr/>
                </a:tc>
                <a:tc>
                  <a:txBody>
                    <a:bodyPr/>
                    <a:p>
                      <a:pPr algn="ctr">
                        <a:buNone/>
                      </a:pPr>
                      <a:r>
                        <a:rPr lang="zh-CN" altLang="en-US">
                          <a:latin typeface="宋体" panose="02010600030101010101" pitchFamily="2" charset="-122"/>
                          <a:ea typeface="宋体" panose="02010600030101010101" pitchFamily="2" charset="-122"/>
                        </a:rPr>
                        <a:t>纳秒</a:t>
                      </a:r>
                      <a:endParaRPr lang="zh-CN" altLang="en-US">
                        <a:latin typeface="宋体" panose="02010600030101010101" pitchFamily="2" charset="-122"/>
                        <a:ea typeface="宋体" panose="02010600030101010101" pitchFamily="2" charset="-122"/>
                      </a:endParaRPr>
                    </a:p>
                  </a:txBody>
                  <a:tcPr/>
                </a:tc>
                <a:tc>
                  <a:txBody>
                    <a:bodyPr/>
                    <a:p>
                      <a:pPr algn="l">
                        <a:buNone/>
                      </a:pPr>
                      <a:r>
                        <a:rPr lang="zh-CN" altLang="en-US">
                          <a:latin typeface="宋体" panose="02010600030101010101" pitchFamily="2" charset="-122"/>
                          <a:ea typeface="宋体" panose="02010600030101010101" pitchFamily="2" charset="-122"/>
                        </a:rPr>
                        <a:t>可以配合</a:t>
                      </a:r>
                      <a:r>
                        <a:rPr lang="en-US" altLang="zh-CN">
                          <a:latin typeface="宋体" panose="02010600030101010101" pitchFamily="2" charset="-122"/>
                          <a:ea typeface="宋体" panose="02010600030101010101" pitchFamily="2" charset="-122"/>
                        </a:rPr>
                        <a:t>epoll</a:t>
                      </a:r>
                      <a:r>
                        <a:rPr lang="zh-CN" altLang="en-US">
                          <a:latin typeface="宋体" panose="02010600030101010101" pitchFamily="2" charset="-122"/>
                          <a:ea typeface="宋体" panose="02010600030101010101" pitchFamily="2" charset="-122"/>
                        </a:rPr>
                        <a:t>使用</a:t>
                      </a:r>
                      <a:endParaRPr lang="zh-CN" altLang="en-US">
                        <a:latin typeface="宋体" panose="02010600030101010101" pitchFamily="2" charset="-122"/>
                        <a:ea typeface="宋体" panose="02010600030101010101" pitchFamily="2" charset="-122"/>
                      </a:endParaRPr>
                    </a:p>
                  </a:txBody>
                  <a:tcPr/>
                </a:tc>
              </a:tr>
            </a:tbl>
          </a:graphicData>
        </a:graphic>
      </p:graphicFrame>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076325" y="0"/>
            <a:ext cx="6464300" cy="553085"/>
          </a:xfrm>
          <a:prstGeom prst="rect">
            <a:avLst/>
          </a:prstGeom>
          <a:noFill/>
        </p:spPr>
        <p:txBody>
          <a:bodyPr wrap="square" rtlCol="0">
            <a:spAutoFit/>
          </a:bodyPr>
          <a:lstStyle/>
          <a:p>
            <a:r>
              <a:rPr kumimoji="1" lang="en-US" altLang="zh-CN" sz="3000" b="1" dirty="0">
                <a:solidFill>
                  <a:srgbClr val="4CA535"/>
                </a:solidFill>
                <a:latin typeface="微软雅黑" panose="020B0503020204020204" charset="-122"/>
                <a:ea typeface="微软雅黑" panose="020B0503020204020204" charset="-122"/>
                <a:cs typeface="微软雅黑" panose="020B0503020204020204" charset="-122"/>
                <a:sym typeface="+mn-ea"/>
              </a:rPr>
              <a:t>TAI</a:t>
            </a:r>
            <a:r>
              <a:rPr kumimoji="1" lang="zh-CN" altLang="en-US" sz="3000" b="1" dirty="0">
                <a:solidFill>
                  <a:srgbClr val="4CA535"/>
                </a:solidFill>
                <a:latin typeface="微软雅黑" panose="020B0503020204020204" charset="-122"/>
                <a:ea typeface="微软雅黑" panose="020B0503020204020204" charset="-122"/>
                <a:cs typeface="微软雅黑" panose="020B0503020204020204" charset="-122"/>
                <a:sym typeface="+mn-ea"/>
              </a:rPr>
              <a:t>与</a:t>
            </a:r>
            <a:r>
              <a:rPr kumimoji="1" lang="en-US" altLang="zh-CN" sz="3000" b="1" dirty="0">
                <a:solidFill>
                  <a:srgbClr val="4CA535"/>
                </a:solidFill>
                <a:latin typeface="微软雅黑" panose="020B0503020204020204" charset="-122"/>
                <a:ea typeface="微软雅黑" panose="020B0503020204020204" charset="-122"/>
                <a:cs typeface="微软雅黑" panose="020B0503020204020204" charset="-122"/>
                <a:sym typeface="+mn-ea"/>
              </a:rPr>
              <a:t>UTC</a:t>
            </a:r>
            <a:endParaRPr kumimoji="1" lang="en-US" altLang="zh-CN" sz="3000" b="1" dirty="0">
              <a:solidFill>
                <a:srgbClr val="4CA535"/>
              </a:solidFill>
              <a:latin typeface="微软雅黑" panose="020B0503020204020204" charset="-122"/>
              <a:ea typeface="微软雅黑" panose="020B0503020204020204" charset="-122"/>
              <a:cs typeface="微软雅黑" panose="020B0503020204020204" charset="-122"/>
              <a:sym typeface="+mn-ea"/>
            </a:endParaRPr>
          </a:p>
        </p:txBody>
      </p:sp>
      <p:sp>
        <p:nvSpPr>
          <p:cNvPr id="7" name="文本框 6"/>
          <p:cNvSpPr txBox="1"/>
          <p:nvPr/>
        </p:nvSpPr>
        <p:spPr>
          <a:xfrm>
            <a:off x="607060" y="3519805"/>
            <a:ext cx="6829425" cy="553085"/>
          </a:xfrm>
          <a:prstGeom prst="rect">
            <a:avLst/>
          </a:prstGeom>
          <a:noFill/>
        </p:spPr>
        <p:txBody>
          <a:bodyPr wrap="square" rtlCol="0">
            <a:spAutoFit/>
          </a:bodyPr>
          <a:p>
            <a:r>
              <a:rPr kumimoji="1" lang="en-US" altLang="zh-CN" sz="3000" b="1" dirty="0">
                <a:solidFill>
                  <a:srgbClr val="4CA535"/>
                </a:solidFill>
                <a:latin typeface="微软雅黑" panose="020B0503020204020204" charset="-122"/>
                <a:ea typeface="微软雅黑" panose="020B0503020204020204" charset="-122"/>
                <a:cs typeface="微软雅黑" panose="020B0503020204020204" charset="-122"/>
              </a:rPr>
              <a:t>UTC</a:t>
            </a:r>
            <a:r>
              <a:rPr kumimoji="1" lang="zh-CN" altLang="en-US" sz="3000" b="1" dirty="0">
                <a:solidFill>
                  <a:srgbClr val="4CA535"/>
                </a:solidFill>
                <a:latin typeface="微软雅黑" panose="020B0503020204020204" charset="-122"/>
                <a:ea typeface="微软雅黑" panose="020B0503020204020204" charset="-122"/>
                <a:cs typeface="微软雅黑" panose="020B0503020204020204" charset="-122"/>
              </a:rPr>
              <a:t>（Coordinated</a:t>
            </a:r>
            <a:r>
              <a:rPr kumimoji="1" lang="en-US" altLang="zh-CN" sz="3000" b="1" dirty="0">
                <a:solidFill>
                  <a:srgbClr val="4CA535"/>
                </a:solidFill>
                <a:latin typeface="微软雅黑" panose="020B0503020204020204" charset="-122"/>
                <a:ea typeface="微软雅黑" panose="020B0503020204020204" charset="-122"/>
                <a:cs typeface="微软雅黑" panose="020B0503020204020204" charset="-122"/>
              </a:rPr>
              <a:t> </a:t>
            </a:r>
            <a:r>
              <a:rPr kumimoji="1" lang="zh-CN" altLang="en-US" sz="3000" b="1" dirty="0">
                <a:solidFill>
                  <a:srgbClr val="4CA535"/>
                </a:solidFill>
                <a:latin typeface="微软雅黑" panose="020B0503020204020204" charset="-122"/>
                <a:ea typeface="微软雅黑" panose="020B0503020204020204" charset="-122"/>
                <a:cs typeface="微软雅黑" panose="020B0503020204020204" charset="-122"/>
              </a:rPr>
              <a:t>Universal Time</a:t>
            </a:r>
            <a:r>
              <a:rPr kumimoji="1" lang="en-US" altLang="zh-CN" sz="3000" b="1" dirty="0">
                <a:solidFill>
                  <a:srgbClr val="4CA535"/>
                </a:solidFill>
                <a:latin typeface="微软雅黑" panose="020B0503020204020204" charset="-122"/>
                <a:ea typeface="微软雅黑" panose="020B0503020204020204" charset="-122"/>
                <a:cs typeface="微软雅黑" panose="020B0503020204020204" charset="-122"/>
              </a:rPr>
              <a:t> </a:t>
            </a:r>
            <a:r>
              <a:rPr kumimoji="1" lang="zh-CN" altLang="en-US" sz="3000" b="1" dirty="0">
                <a:solidFill>
                  <a:srgbClr val="4CA535"/>
                </a:solidFill>
                <a:latin typeface="微软雅黑" panose="020B0503020204020204" charset="-122"/>
                <a:ea typeface="微软雅黑" panose="020B0503020204020204" charset="-122"/>
                <a:cs typeface="微软雅黑" panose="020B0503020204020204" charset="-122"/>
              </a:rPr>
              <a:t>）：</a:t>
            </a:r>
            <a:endParaRPr kumimoji="1" lang="zh-CN" altLang="en-US" sz="3000" b="1" dirty="0">
              <a:solidFill>
                <a:srgbClr val="4CA535"/>
              </a:solidFill>
              <a:latin typeface="微软雅黑" panose="020B0503020204020204" charset="-122"/>
              <a:ea typeface="微软雅黑" panose="020B0503020204020204" charset="-122"/>
              <a:cs typeface="微软雅黑" panose="020B0503020204020204" charset="-122"/>
            </a:endParaRPr>
          </a:p>
        </p:txBody>
      </p:sp>
      <p:sp>
        <p:nvSpPr>
          <p:cNvPr id="8" name="文本框 7"/>
          <p:cNvSpPr txBox="1"/>
          <p:nvPr/>
        </p:nvSpPr>
        <p:spPr>
          <a:xfrm>
            <a:off x="607060" y="3989070"/>
            <a:ext cx="10354310" cy="2676525"/>
          </a:xfrm>
          <a:prstGeom prst="rect">
            <a:avLst/>
          </a:prstGeom>
          <a:noFill/>
        </p:spPr>
        <p:txBody>
          <a:bodyPr wrap="square" rtlCol="0">
            <a:spAutoFit/>
          </a:bodyPr>
          <a:p>
            <a:r>
              <a:rPr kumimoji="1" lang="en-US" altLang="zh-CN" b="1" dirty="0">
                <a:solidFill>
                  <a:srgbClr val="4CA535"/>
                </a:solidFill>
                <a:latin typeface="微软雅黑" panose="020B0503020204020204" charset="-122"/>
                <a:ea typeface="微软雅黑" panose="020B0503020204020204" charset="-122"/>
                <a:cs typeface="微软雅黑" panose="020B0503020204020204" charset="-122"/>
              </a:rPr>
              <a:t>	</a:t>
            </a:r>
            <a:r>
              <a:rPr kumimoji="1" sz="2400" dirty="0">
                <a:solidFill>
                  <a:schemeClr val="tx1"/>
                </a:solidFill>
                <a:latin typeface="微软雅黑" panose="020B0503020204020204" charset="-122"/>
                <a:ea typeface="微软雅黑" panose="020B0503020204020204" charset="-122"/>
                <a:cs typeface="微软雅黑" panose="020B0503020204020204" charset="-122"/>
              </a:rPr>
              <a:t>协调世界时，又称世界统一时间、世界标准时间</a:t>
            </a:r>
            <a:r>
              <a:rPr kumimoji="1" lang="zh-CN" altLang="en-US" sz="2400" dirty="0">
                <a:solidFill>
                  <a:schemeClr val="tx1"/>
                </a:solidFill>
                <a:latin typeface="微软雅黑" panose="020B0503020204020204" charset="-122"/>
                <a:ea typeface="微软雅黑" panose="020B0503020204020204" charset="-122"/>
                <a:cs typeface="微软雅黑" panose="020B0503020204020204" charset="-122"/>
              </a:rPr>
              <a:t>。UTC 是</a:t>
            </a:r>
            <a:r>
              <a:rPr kumimoji="1" lang="zh-CN" altLang="en-US" sz="2400" b="1" dirty="0">
                <a:solidFill>
                  <a:schemeClr val="tx1"/>
                </a:solidFill>
                <a:latin typeface="微软雅黑" panose="020B0503020204020204" charset="-122"/>
                <a:ea typeface="微软雅黑" panose="020B0503020204020204" charset="-122"/>
                <a:cs typeface="微软雅黑" panose="020B0503020204020204" charset="-122"/>
              </a:rPr>
              <a:t>现在全球通用的时间标准</a:t>
            </a:r>
            <a:r>
              <a:rPr kumimoji="1" lang="zh-CN" altLang="en-US" sz="2400" dirty="0">
                <a:solidFill>
                  <a:schemeClr val="tx1"/>
                </a:solidFill>
                <a:latin typeface="微软雅黑" panose="020B0503020204020204" charset="-122"/>
                <a:ea typeface="微软雅黑" panose="020B0503020204020204" charset="-122"/>
                <a:cs typeface="微软雅黑" panose="020B0503020204020204" charset="-122"/>
              </a:rPr>
              <a:t>，是一种以原子时秒长为基础，在时刻上尽量接近于世界时的一种时间计量系统。</a:t>
            </a:r>
            <a:endParaRPr kumimoji="1" lang="zh-CN" altLang="en-US" sz="2400" dirty="0">
              <a:solidFill>
                <a:schemeClr val="tx1"/>
              </a:solidFill>
              <a:latin typeface="微软雅黑" panose="020B0503020204020204" charset="-122"/>
              <a:ea typeface="微软雅黑" panose="020B0503020204020204" charset="-122"/>
              <a:cs typeface="微软雅黑" panose="020B0503020204020204" charset="-122"/>
            </a:endParaRPr>
          </a:p>
          <a:p>
            <a:r>
              <a:rPr kumimoji="1" lang="en-US" altLang="zh-CN" sz="2400" dirty="0">
                <a:solidFill>
                  <a:schemeClr val="tx1"/>
                </a:solidFill>
                <a:latin typeface="微软雅黑" panose="020B0503020204020204" charset="-122"/>
                <a:ea typeface="微软雅黑" panose="020B0503020204020204" charset="-122"/>
                <a:cs typeface="微软雅黑" panose="020B0503020204020204" charset="-122"/>
              </a:rPr>
              <a:t>	国际原子时的</a:t>
            </a:r>
            <a:r>
              <a:rPr kumimoji="1" lang="zh-CN" sz="2400" dirty="0">
                <a:solidFill>
                  <a:schemeClr val="tx1"/>
                </a:solidFill>
                <a:latin typeface="微软雅黑" panose="020B0503020204020204" charset="-122"/>
                <a:ea typeface="微软雅黑" panose="020B0503020204020204" charset="-122"/>
                <a:cs typeface="微软雅黑" panose="020B0503020204020204" charset="-122"/>
              </a:rPr>
              <a:t>精度更高，但不能像世界时一样反映地球自转的变化</a:t>
            </a:r>
            <a:r>
              <a:rPr kumimoji="1" lang="zh-CN" altLang="en-US" sz="2400" dirty="0">
                <a:solidFill>
                  <a:schemeClr val="tx1"/>
                </a:solidFill>
                <a:latin typeface="微软雅黑" panose="020B0503020204020204" charset="-122"/>
                <a:ea typeface="微软雅黑" panose="020B0503020204020204" charset="-122"/>
                <a:cs typeface="微软雅黑" panose="020B0503020204020204" charset="-122"/>
              </a:rPr>
              <a:t>，因此在</a:t>
            </a:r>
            <a:r>
              <a:rPr kumimoji="1" lang="en-US" altLang="zh-CN" sz="2400" dirty="0">
                <a:solidFill>
                  <a:schemeClr val="tx1"/>
                </a:solidFill>
                <a:latin typeface="微软雅黑" panose="020B0503020204020204" charset="-122"/>
                <a:ea typeface="微软雅黑" panose="020B0503020204020204" charset="-122"/>
                <a:cs typeface="微软雅黑" panose="020B0503020204020204" charset="-122"/>
              </a:rPr>
              <a:t>1972</a:t>
            </a:r>
            <a:r>
              <a:rPr kumimoji="1" lang="zh-CN" altLang="en-US" sz="2400" dirty="0">
                <a:solidFill>
                  <a:schemeClr val="tx1"/>
                </a:solidFill>
                <a:latin typeface="微软雅黑" panose="020B0503020204020204" charset="-122"/>
                <a:ea typeface="微软雅黑" panose="020B0503020204020204" charset="-122"/>
                <a:cs typeface="微软雅黑" panose="020B0503020204020204" charset="-122"/>
              </a:rPr>
              <a:t>年，两者的折中</a:t>
            </a:r>
            <a:r>
              <a:rPr kumimoji="1" lang="en-US" altLang="zh-CN" sz="2400" dirty="0">
                <a:solidFill>
                  <a:schemeClr val="tx1"/>
                </a:solidFill>
                <a:latin typeface="微软雅黑" panose="020B0503020204020204" charset="-122"/>
                <a:ea typeface="微软雅黑" panose="020B0503020204020204" charset="-122"/>
                <a:cs typeface="微软雅黑" panose="020B0503020204020204" charset="-122"/>
              </a:rPr>
              <a:t>——UTC</a:t>
            </a:r>
            <a:r>
              <a:rPr kumimoji="1" lang="zh-CN" altLang="en-US" sz="2400" dirty="0">
                <a:solidFill>
                  <a:schemeClr val="tx1"/>
                </a:solidFill>
                <a:latin typeface="微软雅黑" panose="020B0503020204020204" charset="-122"/>
                <a:ea typeface="微软雅黑" panose="020B0503020204020204" charset="-122"/>
                <a:cs typeface="微软雅黑" panose="020B0503020204020204" charset="-122"/>
              </a:rPr>
              <a:t>诞生了。从此之后</a:t>
            </a:r>
            <a:r>
              <a:rPr kumimoji="1" lang="en-US" altLang="zh-CN" sz="2400" dirty="0">
                <a:solidFill>
                  <a:schemeClr val="tx1"/>
                </a:solidFill>
                <a:latin typeface="微软雅黑" panose="020B0503020204020204" charset="-122"/>
                <a:ea typeface="微软雅黑" panose="020B0503020204020204" charset="-122"/>
                <a:cs typeface="微软雅黑" panose="020B0503020204020204" charset="-122"/>
              </a:rPr>
              <a:t>UTC</a:t>
            </a:r>
            <a:r>
              <a:rPr kumimoji="1" lang="zh-CN" altLang="en-US" sz="2400" dirty="0">
                <a:solidFill>
                  <a:schemeClr val="tx1"/>
                </a:solidFill>
                <a:latin typeface="微软雅黑" panose="020B0503020204020204" charset="-122"/>
                <a:ea typeface="微软雅黑" panose="020B0503020204020204" charset="-122"/>
                <a:cs typeface="微软雅黑" panose="020B0503020204020204" charset="-122"/>
              </a:rPr>
              <a:t>便成为全球通用的标准时间。</a:t>
            </a:r>
            <a:endParaRPr kumimoji="1" lang="zh-CN" altLang="en-US" sz="2400" dirty="0">
              <a:solidFill>
                <a:schemeClr val="tx1"/>
              </a:solidFill>
              <a:latin typeface="微软雅黑" panose="020B0503020204020204" charset="-122"/>
              <a:ea typeface="微软雅黑" panose="020B0503020204020204" charset="-122"/>
              <a:cs typeface="微软雅黑" panose="020B0503020204020204" charset="-122"/>
            </a:endParaRPr>
          </a:p>
          <a:p>
            <a:endParaRPr kumimoji="1" lang="zh-CN" altLang="en-US" sz="2400"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5" name="文本框 4"/>
          <p:cNvSpPr txBox="1"/>
          <p:nvPr/>
        </p:nvSpPr>
        <p:spPr>
          <a:xfrm>
            <a:off x="607060" y="743585"/>
            <a:ext cx="6464300" cy="553085"/>
          </a:xfrm>
          <a:prstGeom prst="rect">
            <a:avLst/>
          </a:prstGeom>
          <a:noFill/>
        </p:spPr>
        <p:txBody>
          <a:bodyPr wrap="square" rtlCol="0">
            <a:spAutoFit/>
          </a:bodyPr>
          <a:p>
            <a:r>
              <a:rPr kumimoji="1" lang="en-US" altLang="zh-CN" sz="3000" b="1" dirty="0">
                <a:solidFill>
                  <a:srgbClr val="4CA535"/>
                </a:solidFill>
                <a:latin typeface="微软雅黑" panose="020B0503020204020204" charset="-122"/>
                <a:ea typeface="微软雅黑" panose="020B0503020204020204" charset="-122"/>
                <a:cs typeface="微软雅黑" panose="020B0503020204020204" charset="-122"/>
              </a:rPr>
              <a:t>TAI</a:t>
            </a:r>
            <a:r>
              <a:rPr kumimoji="1" lang="zh-CN" altLang="en-US" sz="3000" b="1" dirty="0">
                <a:solidFill>
                  <a:srgbClr val="4CA535"/>
                </a:solidFill>
                <a:latin typeface="微软雅黑" panose="020B0503020204020204" charset="-122"/>
                <a:ea typeface="微软雅黑" panose="020B0503020204020204" charset="-122"/>
                <a:cs typeface="微软雅黑" panose="020B0503020204020204" charset="-122"/>
              </a:rPr>
              <a:t>（International Atomic Time）：</a:t>
            </a:r>
            <a:endParaRPr kumimoji="1" lang="zh-CN" altLang="en-US" sz="3000" b="1" dirty="0">
              <a:solidFill>
                <a:srgbClr val="4CA535"/>
              </a:solidFill>
              <a:latin typeface="微软雅黑" panose="020B0503020204020204" charset="-122"/>
              <a:ea typeface="微软雅黑" panose="020B0503020204020204" charset="-122"/>
              <a:cs typeface="微软雅黑" panose="020B0503020204020204" charset="-122"/>
            </a:endParaRPr>
          </a:p>
        </p:txBody>
      </p:sp>
      <p:sp>
        <p:nvSpPr>
          <p:cNvPr id="6" name="文本框 5"/>
          <p:cNvSpPr txBox="1"/>
          <p:nvPr/>
        </p:nvSpPr>
        <p:spPr>
          <a:xfrm>
            <a:off x="607060" y="1212850"/>
            <a:ext cx="10354310" cy="2306955"/>
          </a:xfrm>
          <a:prstGeom prst="rect">
            <a:avLst/>
          </a:prstGeom>
          <a:noFill/>
        </p:spPr>
        <p:txBody>
          <a:bodyPr wrap="square" rtlCol="0">
            <a:spAutoFit/>
          </a:bodyPr>
          <a:p>
            <a:r>
              <a:rPr kumimoji="1" lang="en-US" altLang="zh-CN" b="1" dirty="0">
                <a:solidFill>
                  <a:srgbClr val="4CA535"/>
                </a:solidFill>
                <a:latin typeface="微软雅黑" panose="020B0503020204020204" charset="-122"/>
                <a:ea typeface="微软雅黑" panose="020B0503020204020204" charset="-122"/>
                <a:cs typeface="微软雅黑" panose="020B0503020204020204" charset="-122"/>
              </a:rPr>
              <a:t>	</a:t>
            </a:r>
            <a:r>
              <a:rPr kumimoji="1" sz="2400" dirty="0">
                <a:solidFill>
                  <a:schemeClr val="tx1"/>
                </a:solidFill>
                <a:latin typeface="微软雅黑" panose="020B0503020204020204" charset="-122"/>
                <a:ea typeface="微软雅黑" panose="020B0503020204020204" charset="-122"/>
                <a:cs typeface="微软雅黑" panose="020B0503020204020204" charset="-122"/>
              </a:rPr>
              <a:t>国际原子时</a:t>
            </a:r>
            <a:r>
              <a:rPr kumimoji="1" lang="zh-CN" sz="2400" dirty="0">
                <a:solidFill>
                  <a:schemeClr val="tx1"/>
                </a:solidFill>
                <a:latin typeface="微软雅黑" panose="020B0503020204020204" charset="-122"/>
                <a:ea typeface="微软雅黑" panose="020B0503020204020204" charset="-122"/>
                <a:cs typeface="微软雅黑" panose="020B0503020204020204" charset="-122"/>
              </a:rPr>
              <a:t>，</a:t>
            </a:r>
            <a:r>
              <a:rPr kumimoji="1" sz="2400" dirty="0">
                <a:solidFill>
                  <a:schemeClr val="tx1"/>
                </a:solidFill>
                <a:latin typeface="微软雅黑" panose="020B0503020204020204" charset="-122"/>
                <a:ea typeface="微软雅黑" panose="020B0503020204020204" charset="-122"/>
                <a:cs typeface="微软雅黑" panose="020B0503020204020204" charset="-122"/>
              </a:rPr>
              <a:t>是以原子秒为单位，从1958年世界时1月1日零时开始</a:t>
            </a:r>
            <a:r>
              <a:rPr kumimoji="1" lang="zh-CN" sz="2400" dirty="0">
                <a:solidFill>
                  <a:schemeClr val="tx1"/>
                </a:solidFill>
                <a:latin typeface="微软雅黑" panose="020B0503020204020204" charset="-122"/>
                <a:ea typeface="微软雅黑" panose="020B0503020204020204" charset="-122"/>
                <a:cs typeface="微软雅黑" panose="020B0503020204020204" charset="-122"/>
              </a:rPr>
              <a:t>计算</a:t>
            </a:r>
            <a:r>
              <a:rPr kumimoji="1" sz="2400" dirty="0">
                <a:solidFill>
                  <a:schemeClr val="tx1"/>
                </a:solidFill>
                <a:latin typeface="微软雅黑" panose="020B0503020204020204" charset="-122"/>
                <a:ea typeface="微软雅黑" panose="020B0503020204020204" charset="-122"/>
                <a:cs typeface="微软雅黑" panose="020B0503020204020204" charset="-122"/>
              </a:rPr>
              <a:t>的时</a:t>
            </a:r>
            <a:r>
              <a:rPr kumimoji="1" lang="zh-CN" sz="2400" dirty="0">
                <a:solidFill>
                  <a:schemeClr val="tx1"/>
                </a:solidFill>
                <a:latin typeface="微软雅黑" panose="020B0503020204020204" charset="-122"/>
                <a:ea typeface="微软雅黑" panose="020B0503020204020204" charset="-122"/>
                <a:cs typeface="微软雅黑" panose="020B0503020204020204" charset="-122"/>
              </a:rPr>
              <a:t>间体系</a:t>
            </a:r>
            <a:r>
              <a:rPr kumimoji="1" sz="2400" dirty="0">
                <a:solidFill>
                  <a:schemeClr val="tx1"/>
                </a:solidFill>
                <a:latin typeface="微软雅黑" panose="020B0503020204020204" charset="-122"/>
                <a:ea typeface="微软雅黑" panose="020B0503020204020204" charset="-122"/>
                <a:cs typeface="微软雅黑" panose="020B0503020204020204" charset="-122"/>
              </a:rPr>
              <a:t>。由国际计量局利用分布在世界各地的原子钟读数加权计算得到自由原子时，再用秒定义的直接复现器进行校准，得到高度稳定和高度准确的国际原子时</a:t>
            </a:r>
            <a:r>
              <a:rPr kumimoji="1" lang="zh-CN" altLang="en-US" sz="2400" dirty="0">
                <a:solidFill>
                  <a:schemeClr val="tx1"/>
                </a:solidFill>
                <a:latin typeface="微软雅黑" panose="020B0503020204020204" charset="-122"/>
                <a:ea typeface="微软雅黑" panose="020B0503020204020204" charset="-122"/>
                <a:cs typeface="微软雅黑" panose="020B0503020204020204" charset="-122"/>
              </a:rPr>
              <a:t>。</a:t>
            </a:r>
            <a:endParaRPr kumimoji="1" lang="zh-CN" altLang="en-US" sz="2400" dirty="0">
              <a:solidFill>
                <a:schemeClr val="tx1"/>
              </a:solidFill>
              <a:latin typeface="微软雅黑" panose="020B0503020204020204" charset="-122"/>
              <a:ea typeface="微软雅黑" panose="020B0503020204020204" charset="-122"/>
              <a:cs typeface="微软雅黑" panose="020B0503020204020204" charset="-122"/>
            </a:endParaRPr>
          </a:p>
          <a:p>
            <a:r>
              <a:rPr kumimoji="1" lang="en-US" altLang="zh-CN" sz="2400" dirty="0">
                <a:solidFill>
                  <a:schemeClr val="tx1"/>
                </a:solidFill>
                <a:latin typeface="微软雅黑" panose="020B0503020204020204" charset="-122"/>
                <a:ea typeface="微软雅黑" panose="020B0503020204020204" charset="-122"/>
                <a:cs typeface="微软雅黑" panose="020B0503020204020204" charset="-122"/>
              </a:rPr>
              <a:t>	</a:t>
            </a:r>
            <a:r>
              <a:rPr kumimoji="1" lang="zh-CN" altLang="en-US" sz="2400" dirty="0">
                <a:solidFill>
                  <a:schemeClr val="tx1"/>
                </a:solidFill>
                <a:latin typeface="微软雅黑" panose="020B0503020204020204" charset="-122"/>
                <a:ea typeface="微软雅黑" panose="020B0503020204020204" charset="-122"/>
                <a:cs typeface="微软雅黑" panose="020B0503020204020204" charset="-122"/>
              </a:rPr>
              <a:t>原子钟是是氢、铷、铯等元素为核心的计时器，精度可以达到每2000万年才误差1秒。</a:t>
            </a:r>
            <a:endParaRPr kumimoji="1" lang="zh-CN" altLang="en-US" sz="2400" dirty="0">
              <a:solidFill>
                <a:schemeClr val="tx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59:morph option="byObject"/>
      </p:transition>
    </mc:Choice>
    <mc:Fallback>
      <p:transition spd="slow">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739775" y="1666240"/>
            <a:ext cx="5436235" cy="1322070"/>
          </a:xfrm>
          <a:prstGeom prst="rect">
            <a:avLst/>
          </a:prstGeom>
          <a:noFill/>
        </p:spPr>
        <p:txBody>
          <a:bodyPr wrap="square" rtlCol="0">
            <a:spAutoFit/>
          </a:bodyPr>
          <a:lstStyle/>
          <a:p>
            <a:pPr algn="dist"/>
            <a:r>
              <a:rPr kumimoji="1" lang="en-US" altLang="zh-CN" sz="8000" b="1" dirty="0">
                <a:ln w="50800" cap="rnd">
                  <a:solidFill>
                    <a:srgbClr val="4CA535"/>
                  </a:solidFill>
                </a:ln>
                <a:noFill/>
                <a:latin typeface="微软雅黑" panose="020B0503020204020204" charset="-122"/>
                <a:ea typeface="微软雅黑" panose="020B0503020204020204" charset="-122"/>
                <a:cs typeface="阿里巴巴普惠体 Heavy" panose="00020600040101010101" pitchFamily="18" charset="-122"/>
              </a:rPr>
              <a:t>THANKS</a:t>
            </a:r>
            <a:endParaRPr kumimoji="1" lang="en-US" altLang="zh-CN" sz="8000" b="1" dirty="0">
              <a:ln w="50800" cap="rnd">
                <a:solidFill>
                  <a:srgbClr val="4CA535"/>
                </a:solidFill>
              </a:ln>
              <a:noFill/>
              <a:latin typeface="微软雅黑" panose="020B0503020204020204" charset="-122"/>
              <a:ea typeface="微软雅黑" panose="020B0503020204020204" charset="-122"/>
              <a:cs typeface="阿里巴巴普惠体 Heavy" panose="00020600040101010101" pitchFamily="18" charset="-122"/>
            </a:endParaRPr>
          </a:p>
        </p:txBody>
      </p:sp>
      <p:cxnSp>
        <p:nvCxnSpPr>
          <p:cNvPr id="23" name="直线连接符 22"/>
          <p:cNvCxnSpPr/>
          <p:nvPr/>
        </p:nvCxnSpPr>
        <p:spPr>
          <a:xfrm>
            <a:off x="794385" y="3429000"/>
            <a:ext cx="3402965" cy="0"/>
          </a:xfrm>
          <a:prstGeom prst="line">
            <a:avLst/>
          </a:prstGeom>
          <a:ln w="12700">
            <a:solidFill>
              <a:srgbClr val="4CA535"/>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758825" y="4514850"/>
            <a:ext cx="1964690" cy="398780"/>
          </a:xfrm>
          <a:prstGeom prst="rect">
            <a:avLst/>
          </a:prstGeom>
          <a:noFill/>
        </p:spPr>
        <p:txBody>
          <a:bodyPr wrap="square" rtlCol="0">
            <a:spAutoFit/>
          </a:bodyPr>
          <a:lstStyle/>
          <a:p>
            <a:pPr algn="dist"/>
            <a:r>
              <a:rPr kumimoji="1" lang="en-US" altLang="zh-CN" sz="2000" dirty="0">
                <a:solidFill>
                  <a:srgbClr val="4CA535"/>
                </a:solidFill>
                <a:latin typeface="微软雅黑" panose="020B0503020204020204" charset="-122"/>
                <a:ea typeface="微软雅黑" panose="020B0503020204020204" charset="-122"/>
                <a:cs typeface="微软雅黑" panose="020B0503020204020204" charset="-122"/>
              </a:rPr>
              <a:t>2022</a:t>
            </a:r>
            <a:r>
              <a:rPr kumimoji="1" lang="zh-CN" altLang="en-US" sz="2000" dirty="0">
                <a:solidFill>
                  <a:srgbClr val="4CA535"/>
                </a:solidFill>
                <a:latin typeface="微软雅黑" panose="020B0503020204020204" charset="-122"/>
                <a:ea typeface="微软雅黑" panose="020B0503020204020204" charset="-122"/>
                <a:cs typeface="微软雅黑" panose="020B0503020204020204" charset="-122"/>
              </a:rPr>
              <a:t>年</a:t>
            </a:r>
            <a:r>
              <a:rPr kumimoji="1" lang="en-US" altLang="zh-CN" sz="2000" dirty="0">
                <a:solidFill>
                  <a:srgbClr val="4CA535"/>
                </a:solidFill>
                <a:latin typeface="微软雅黑" panose="020B0503020204020204" charset="-122"/>
                <a:ea typeface="微软雅黑" panose="020B0503020204020204" charset="-122"/>
                <a:cs typeface="微软雅黑" panose="020B0503020204020204" charset="-122"/>
              </a:rPr>
              <a:t>9</a:t>
            </a:r>
            <a:r>
              <a:rPr kumimoji="1" lang="zh-CN" altLang="en-US" sz="2000" dirty="0">
                <a:solidFill>
                  <a:srgbClr val="4CA535"/>
                </a:solidFill>
                <a:latin typeface="微软雅黑" panose="020B0503020204020204" charset="-122"/>
                <a:ea typeface="微软雅黑" panose="020B0503020204020204" charset="-122"/>
                <a:cs typeface="微软雅黑" panose="020B0503020204020204" charset="-122"/>
              </a:rPr>
              <a:t>月</a:t>
            </a:r>
            <a:endParaRPr kumimoji="1" lang="en-US" altLang="zh-CN" sz="2000" dirty="0">
              <a:solidFill>
                <a:srgbClr val="4CA535"/>
              </a:solidFill>
              <a:latin typeface="微软雅黑" panose="020B0503020204020204" charset="-122"/>
              <a:ea typeface="微软雅黑" panose="020B0503020204020204" charset="-122"/>
              <a:cs typeface="微软雅黑" panose="020B0503020204020204" charset="-122"/>
            </a:endParaRPr>
          </a:p>
        </p:txBody>
      </p:sp>
      <p:sp>
        <p:nvSpPr>
          <p:cNvPr id="14" name="文本框 13"/>
          <p:cNvSpPr txBox="1"/>
          <p:nvPr/>
        </p:nvSpPr>
        <p:spPr>
          <a:xfrm>
            <a:off x="758825" y="3788410"/>
            <a:ext cx="2110740" cy="645160"/>
          </a:xfrm>
          <a:prstGeom prst="rect">
            <a:avLst/>
          </a:prstGeom>
          <a:noFill/>
        </p:spPr>
        <p:txBody>
          <a:bodyPr wrap="square" rtlCol="0">
            <a:spAutoFit/>
          </a:bodyPr>
          <a:lstStyle/>
          <a:p>
            <a:pPr algn="dist"/>
            <a:r>
              <a:rPr kumimoji="1" lang="zh-CN" altLang="en-US" sz="3600" dirty="0">
                <a:solidFill>
                  <a:srgbClr val="4CA535"/>
                </a:solidFill>
                <a:latin typeface="微软雅黑" panose="020B0503020204020204" charset="-122"/>
                <a:ea typeface="微软雅黑" panose="020B0503020204020204" charset="-122"/>
                <a:cs typeface="微软雅黑" panose="020B0503020204020204" charset="-122"/>
              </a:rPr>
              <a:t>谢谢观看</a:t>
            </a:r>
            <a:endParaRPr kumimoji="1" lang="zh-CN" altLang="en-US" sz="3600" dirty="0">
              <a:solidFill>
                <a:srgbClr val="4CA535"/>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076325" y="0"/>
            <a:ext cx="6464300" cy="553085"/>
          </a:xfrm>
          <a:prstGeom prst="rect">
            <a:avLst/>
          </a:prstGeom>
          <a:noFill/>
        </p:spPr>
        <p:txBody>
          <a:bodyPr wrap="square" rtlCol="0">
            <a:spAutoFit/>
          </a:bodyPr>
          <a:lstStyle/>
          <a:p>
            <a:r>
              <a:rPr kumimoji="1" lang="zh-CN" altLang="en-US" sz="3000" b="1" dirty="0">
                <a:solidFill>
                  <a:srgbClr val="4CA535"/>
                </a:solidFill>
                <a:latin typeface="微软雅黑" panose="020B0503020204020204" charset="-122"/>
                <a:ea typeface="微软雅黑" panose="020B0503020204020204" charset="-122"/>
                <a:cs typeface="微软雅黑" panose="020B0503020204020204" charset="-122"/>
                <a:sym typeface="+mn-ea"/>
              </a:rPr>
              <a:t>夏令时、闰秒</a:t>
            </a:r>
            <a:endParaRPr kumimoji="1" lang="zh-CN" altLang="en-US" sz="3000" b="1" dirty="0">
              <a:solidFill>
                <a:srgbClr val="4CA535"/>
              </a:solidFill>
              <a:latin typeface="微软雅黑" panose="020B0503020204020204" charset="-122"/>
              <a:ea typeface="微软雅黑" panose="020B0503020204020204" charset="-122"/>
              <a:cs typeface="微软雅黑" panose="020B0503020204020204" charset="-122"/>
            </a:endParaRPr>
          </a:p>
        </p:txBody>
      </p:sp>
      <p:sp>
        <p:nvSpPr>
          <p:cNvPr id="2" name="文本框 1"/>
          <p:cNvSpPr txBox="1"/>
          <p:nvPr/>
        </p:nvSpPr>
        <p:spPr>
          <a:xfrm>
            <a:off x="607060" y="3566795"/>
            <a:ext cx="6464300" cy="553085"/>
          </a:xfrm>
          <a:prstGeom prst="rect">
            <a:avLst/>
          </a:prstGeom>
          <a:noFill/>
        </p:spPr>
        <p:txBody>
          <a:bodyPr wrap="square" rtlCol="0">
            <a:spAutoFit/>
          </a:bodyPr>
          <a:p>
            <a:r>
              <a:rPr kumimoji="1" lang="en-US" altLang="zh-CN" sz="3000" b="1" dirty="0">
                <a:solidFill>
                  <a:srgbClr val="4CA535"/>
                </a:solidFill>
                <a:latin typeface="微软雅黑" panose="020B0503020204020204" charset="-122"/>
                <a:ea typeface="微软雅黑" panose="020B0503020204020204" charset="-122"/>
                <a:cs typeface="微软雅黑" panose="020B0503020204020204" charset="-122"/>
              </a:rPr>
              <a:t>DST</a:t>
            </a:r>
            <a:r>
              <a:rPr kumimoji="1" lang="zh-CN" altLang="en-US" sz="3000" b="1" dirty="0">
                <a:solidFill>
                  <a:srgbClr val="4CA535"/>
                </a:solidFill>
                <a:latin typeface="微软雅黑" panose="020B0503020204020204" charset="-122"/>
                <a:ea typeface="微软雅黑" panose="020B0503020204020204" charset="-122"/>
                <a:cs typeface="微软雅黑" panose="020B0503020204020204" charset="-122"/>
              </a:rPr>
              <a:t>（Daylight Saving Time）：</a:t>
            </a:r>
            <a:endParaRPr kumimoji="1" lang="zh-CN" altLang="en-US" sz="3000" b="1" dirty="0">
              <a:solidFill>
                <a:srgbClr val="4CA535"/>
              </a:solidFill>
              <a:latin typeface="微软雅黑" panose="020B0503020204020204" charset="-122"/>
              <a:ea typeface="微软雅黑" panose="020B0503020204020204" charset="-122"/>
              <a:cs typeface="微软雅黑" panose="020B0503020204020204" charset="-122"/>
            </a:endParaRPr>
          </a:p>
        </p:txBody>
      </p:sp>
      <p:sp>
        <p:nvSpPr>
          <p:cNvPr id="3" name="文本框 2"/>
          <p:cNvSpPr txBox="1"/>
          <p:nvPr/>
        </p:nvSpPr>
        <p:spPr>
          <a:xfrm>
            <a:off x="607060" y="4119880"/>
            <a:ext cx="10354310" cy="2306955"/>
          </a:xfrm>
          <a:prstGeom prst="rect">
            <a:avLst/>
          </a:prstGeom>
          <a:noFill/>
        </p:spPr>
        <p:txBody>
          <a:bodyPr wrap="square" rtlCol="0">
            <a:spAutoFit/>
          </a:bodyPr>
          <a:p>
            <a:r>
              <a:rPr kumimoji="1" lang="en-US" altLang="zh-CN" b="1" dirty="0">
                <a:solidFill>
                  <a:srgbClr val="4CA535"/>
                </a:solidFill>
                <a:latin typeface="微软雅黑" panose="020B0503020204020204" charset="-122"/>
                <a:ea typeface="微软雅黑" panose="020B0503020204020204" charset="-122"/>
                <a:cs typeface="微软雅黑" panose="020B0503020204020204" charset="-122"/>
              </a:rPr>
              <a:t>	</a:t>
            </a:r>
            <a:r>
              <a:rPr kumimoji="1" lang="zh-CN" altLang="en-US" sz="2400" dirty="0">
                <a:solidFill>
                  <a:schemeClr val="tx1"/>
                </a:solidFill>
                <a:latin typeface="微软雅黑" panose="020B0503020204020204" charset="-122"/>
                <a:ea typeface="微软雅黑" panose="020B0503020204020204" charset="-122"/>
                <a:cs typeface="微软雅黑" panose="020B0503020204020204" charset="-122"/>
              </a:rPr>
              <a:t>即</a:t>
            </a:r>
            <a:r>
              <a:rPr kumimoji="1" sz="2400" dirty="0">
                <a:solidFill>
                  <a:schemeClr val="tx1"/>
                </a:solidFill>
                <a:latin typeface="微软雅黑" panose="020B0503020204020204" charset="-122"/>
                <a:ea typeface="微软雅黑" panose="020B0503020204020204" charset="-122"/>
                <a:cs typeface="微软雅黑" panose="020B0503020204020204" charset="-122"/>
              </a:rPr>
              <a:t>夏令时</a:t>
            </a:r>
            <a:r>
              <a:rPr kumimoji="1" lang="zh-CN" sz="2400" dirty="0">
                <a:solidFill>
                  <a:schemeClr val="tx1"/>
                </a:solidFill>
                <a:latin typeface="微软雅黑" panose="020B0503020204020204" charset="-122"/>
                <a:ea typeface="微软雅黑" panose="020B0503020204020204" charset="-122"/>
                <a:cs typeface="微软雅黑" panose="020B0503020204020204" charset="-122"/>
              </a:rPr>
              <a:t>，</a:t>
            </a:r>
            <a:r>
              <a:rPr kumimoji="1" sz="2400" dirty="0">
                <a:solidFill>
                  <a:schemeClr val="tx1"/>
                </a:solidFill>
                <a:latin typeface="微软雅黑" panose="020B0503020204020204" charset="-122"/>
                <a:ea typeface="微软雅黑" panose="020B0503020204020204" charset="-122"/>
                <a:cs typeface="微软雅黑" panose="020B0503020204020204" charset="-122"/>
              </a:rPr>
              <a:t>又称夏季时间，或者夏时制</a:t>
            </a:r>
            <a:r>
              <a:rPr kumimoji="1" lang="zh-CN" altLang="en-US" sz="2400" dirty="0">
                <a:solidFill>
                  <a:schemeClr val="tx1"/>
                </a:solidFill>
                <a:latin typeface="微软雅黑" panose="020B0503020204020204" charset="-122"/>
                <a:ea typeface="微软雅黑" panose="020B0503020204020204" charset="-122"/>
                <a:cs typeface="微软雅黑" panose="020B0503020204020204" charset="-122"/>
              </a:rPr>
              <a:t>。它是为节约能源而人为规定地方时间的制度，在欧美国家实施较多。一般在天亮早的夏季人为将时间提前一小时，以充分利用光照资源。</a:t>
            </a:r>
            <a:endParaRPr kumimoji="1" lang="zh-CN" altLang="en-US" sz="2400" dirty="0">
              <a:solidFill>
                <a:schemeClr val="tx1"/>
              </a:solidFill>
              <a:latin typeface="微软雅黑" panose="020B0503020204020204" charset="-122"/>
              <a:ea typeface="微软雅黑" panose="020B0503020204020204" charset="-122"/>
              <a:cs typeface="微软雅黑" panose="020B0503020204020204" charset="-122"/>
            </a:endParaRPr>
          </a:p>
          <a:p>
            <a:r>
              <a:rPr kumimoji="1" lang="en-US" altLang="zh-CN" sz="2400" dirty="0">
                <a:solidFill>
                  <a:schemeClr val="tx1"/>
                </a:solidFill>
                <a:latin typeface="微软雅黑" panose="020B0503020204020204" charset="-122"/>
                <a:ea typeface="微软雅黑" panose="020B0503020204020204" charset="-122"/>
                <a:cs typeface="微软雅黑" panose="020B0503020204020204" charset="-122"/>
              </a:rPr>
              <a:t>	在施行夏令时的国家，一年</a:t>
            </a:r>
            <a:r>
              <a:rPr kumimoji="1" lang="zh-CN" altLang="en-US" sz="2400" dirty="0">
                <a:solidFill>
                  <a:schemeClr val="tx1"/>
                </a:solidFill>
                <a:latin typeface="微软雅黑" panose="020B0503020204020204" charset="-122"/>
                <a:ea typeface="微软雅黑" panose="020B0503020204020204" charset="-122"/>
                <a:cs typeface="微软雅黑" panose="020B0503020204020204" charset="-122"/>
              </a:rPr>
              <a:t>中</a:t>
            </a:r>
            <a:r>
              <a:rPr kumimoji="1" lang="en-US" altLang="zh-CN" sz="2400" dirty="0">
                <a:solidFill>
                  <a:schemeClr val="tx1"/>
                </a:solidFill>
                <a:latin typeface="微软雅黑" panose="020B0503020204020204" charset="-122"/>
                <a:ea typeface="微软雅黑" panose="020B0503020204020204" charset="-122"/>
                <a:cs typeface="微软雅黑" panose="020B0503020204020204" charset="-122"/>
              </a:rPr>
              <a:t>有一天只有23小时（夏令时开始那一天），有一天有25小时（夏令时结束那一天），其他时间每天都是24小时。</a:t>
            </a:r>
            <a:endParaRPr kumimoji="1" lang="en-US" altLang="zh-CN" sz="2400" dirty="0">
              <a:solidFill>
                <a:schemeClr val="tx1"/>
              </a:solidFill>
              <a:latin typeface="微软雅黑" panose="020B0503020204020204" charset="-122"/>
              <a:ea typeface="微软雅黑" panose="020B0503020204020204" charset="-122"/>
              <a:cs typeface="微软雅黑" panose="020B0503020204020204" charset="-122"/>
            </a:endParaRPr>
          </a:p>
          <a:p>
            <a:endParaRPr kumimoji="1" lang="zh-CN" altLang="en-US" sz="2400"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5" name="文本框 4"/>
          <p:cNvSpPr txBox="1"/>
          <p:nvPr/>
        </p:nvSpPr>
        <p:spPr>
          <a:xfrm>
            <a:off x="607060" y="901700"/>
            <a:ext cx="6464300" cy="553085"/>
          </a:xfrm>
          <a:prstGeom prst="rect">
            <a:avLst/>
          </a:prstGeom>
          <a:noFill/>
        </p:spPr>
        <p:txBody>
          <a:bodyPr wrap="square" rtlCol="0">
            <a:spAutoFit/>
          </a:bodyPr>
          <a:p>
            <a:r>
              <a:rPr kumimoji="1" lang="zh-CN" altLang="en-US" sz="3000" b="1" dirty="0">
                <a:solidFill>
                  <a:srgbClr val="4CA535"/>
                </a:solidFill>
                <a:latin typeface="微软雅黑" panose="020B0503020204020204" charset="-122"/>
                <a:ea typeface="微软雅黑" panose="020B0503020204020204" charset="-122"/>
                <a:cs typeface="微软雅黑" panose="020B0503020204020204" charset="-122"/>
              </a:rPr>
              <a:t>闰秒：</a:t>
            </a:r>
            <a:endParaRPr kumimoji="1" lang="zh-CN" altLang="en-US" sz="3000" b="1" dirty="0">
              <a:solidFill>
                <a:srgbClr val="4CA535"/>
              </a:solidFill>
              <a:latin typeface="微软雅黑" panose="020B0503020204020204" charset="-122"/>
              <a:ea typeface="微软雅黑" panose="020B0503020204020204" charset="-122"/>
              <a:cs typeface="微软雅黑" panose="020B0503020204020204" charset="-122"/>
            </a:endParaRPr>
          </a:p>
        </p:txBody>
      </p:sp>
      <p:sp>
        <p:nvSpPr>
          <p:cNvPr id="8" name="文本框 7"/>
          <p:cNvSpPr txBox="1"/>
          <p:nvPr/>
        </p:nvSpPr>
        <p:spPr>
          <a:xfrm>
            <a:off x="607060" y="1517650"/>
            <a:ext cx="10353675" cy="1938020"/>
          </a:xfrm>
          <a:prstGeom prst="rect">
            <a:avLst/>
          </a:prstGeom>
          <a:noFill/>
        </p:spPr>
        <p:txBody>
          <a:bodyPr wrap="square" rtlCol="0">
            <a:spAutoFit/>
          </a:bodyPr>
          <a:p>
            <a:r>
              <a:rPr kumimoji="1" lang="en-US" altLang="zh-CN" sz="2400" dirty="0">
                <a:latin typeface="微软雅黑" panose="020B0503020204020204" charset="-122"/>
                <a:ea typeface="微软雅黑" panose="020B0503020204020204" charset="-122"/>
                <a:cs typeface="微软雅黑" panose="020B0503020204020204" charset="-122"/>
              </a:rPr>
              <a:t>	为了让原⼦时与UTC协调⼀致</a:t>
            </a:r>
            <a:r>
              <a:rPr kumimoji="1" lang="zh-CN" altLang="en-US" sz="2400" dirty="0">
                <a:latin typeface="微软雅黑" panose="020B0503020204020204" charset="-122"/>
                <a:ea typeface="微软雅黑" panose="020B0503020204020204" charset="-122"/>
                <a:cs typeface="微软雅黑" panose="020B0503020204020204" charset="-122"/>
              </a:rPr>
              <a:t>，从而将</a:t>
            </a:r>
            <a:r>
              <a:rPr kumimoji="1" lang="en-US" altLang="zh-CN" sz="2400" dirty="0">
                <a:latin typeface="微软雅黑" panose="020B0503020204020204" charset="-122"/>
                <a:ea typeface="微软雅黑" panose="020B0503020204020204" charset="-122"/>
                <a:cs typeface="微软雅黑" panose="020B0503020204020204" charset="-122"/>
              </a:rPr>
              <a:t>UTC</a:t>
            </a:r>
            <a:r>
              <a:rPr kumimoji="1" lang="zh-CN" altLang="en-US" sz="2400" dirty="0">
                <a:latin typeface="微软雅黑" panose="020B0503020204020204" charset="-122"/>
                <a:ea typeface="微软雅黑" panose="020B0503020204020204" charset="-122"/>
                <a:cs typeface="微软雅黑" panose="020B0503020204020204" charset="-122"/>
              </a:rPr>
              <a:t>增加或减少</a:t>
            </a:r>
            <a:r>
              <a:rPr kumimoji="1" lang="en-US" altLang="zh-CN" sz="2400" dirty="0">
                <a:latin typeface="微软雅黑" panose="020B0503020204020204" charset="-122"/>
                <a:ea typeface="微软雅黑" panose="020B0503020204020204" charset="-122"/>
                <a:cs typeface="微软雅黑" panose="020B0503020204020204" charset="-122"/>
              </a:rPr>
              <a:t>1S</a:t>
            </a:r>
            <a:r>
              <a:rPr kumimoji="1" lang="zh-CN" altLang="en-US" sz="2400" dirty="0">
                <a:latin typeface="微软雅黑" panose="020B0503020204020204" charset="-122"/>
                <a:ea typeface="微软雅黑" panose="020B0503020204020204" charset="-122"/>
                <a:cs typeface="微软雅黑" panose="020B0503020204020204" charset="-122"/>
              </a:rPr>
              <a:t>的操作。闰秒产生的原因是</a:t>
            </a:r>
            <a:r>
              <a:rPr kumimoji="1" lang="en-US" altLang="zh-CN" sz="2400" dirty="0">
                <a:latin typeface="微软雅黑" panose="020B0503020204020204" charset="-122"/>
                <a:ea typeface="微软雅黑" panose="020B0503020204020204" charset="-122"/>
                <a:cs typeface="微软雅黑" panose="020B0503020204020204" charset="-122"/>
              </a:rPr>
              <a:t>UTC</a:t>
            </a:r>
            <a:r>
              <a:rPr kumimoji="1" lang="zh-CN" altLang="en-US" sz="2400" dirty="0">
                <a:latin typeface="微软雅黑" panose="020B0503020204020204" charset="-122"/>
                <a:ea typeface="微软雅黑" panose="020B0503020204020204" charset="-122"/>
                <a:cs typeface="微软雅黑" panose="020B0503020204020204" charset="-122"/>
              </a:rPr>
              <a:t>计时不够精确，不能真正反映实际时间的流逝。</a:t>
            </a:r>
            <a:endParaRPr kumimoji="1" lang="zh-CN" altLang="en-US" sz="2400" dirty="0">
              <a:latin typeface="微软雅黑" panose="020B0503020204020204" charset="-122"/>
              <a:ea typeface="微软雅黑" panose="020B0503020204020204" charset="-122"/>
              <a:cs typeface="微软雅黑" panose="020B0503020204020204" charset="-122"/>
            </a:endParaRPr>
          </a:p>
          <a:p>
            <a:r>
              <a:rPr kumimoji="1" lang="en-US" altLang="zh-CN" sz="2400" dirty="0">
                <a:latin typeface="微软雅黑" panose="020B0503020204020204" charset="-122"/>
                <a:ea typeface="微软雅黑" panose="020B0503020204020204" charset="-122"/>
                <a:cs typeface="微软雅黑" panose="020B0503020204020204" charset="-122"/>
              </a:rPr>
              <a:t>	如果决定加⼊闰秒，那么这⼀秒是被加在第⼆天的00:00:00前</a:t>
            </a:r>
            <a:r>
              <a:rPr kumimoji="1" lang="zh-CN" altLang="en-US" sz="2400" dirty="0">
                <a:latin typeface="微软雅黑" panose="020B0503020204020204" charset="-122"/>
                <a:ea typeface="微软雅黑" panose="020B0503020204020204" charset="-122"/>
                <a:cs typeface="微软雅黑" panose="020B0503020204020204" charset="-122"/>
              </a:rPr>
              <a:t>。时间会出现23:59:60的情况，然后才是第⼆天的00:00:00。最近的一次闰秒是在北京时间</a:t>
            </a:r>
            <a:r>
              <a:rPr kumimoji="1" lang="en-US" altLang="zh-CN" sz="2400" dirty="0">
                <a:latin typeface="微软雅黑" panose="020B0503020204020204" charset="-122"/>
                <a:ea typeface="微软雅黑" panose="020B0503020204020204" charset="-122"/>
                <a:cs typeface="微软雅黑" panose="020B0503020204020204" charset="-122"/>
              </a:rPr>
              <a:t>2022</a:t>
            </a:r>
            <a:r>
              <a:rPr kumimoji="1" lang="zh-CN" altLang="en-US" sz="2400" dirty="0">
                <a:latin typeface="微软雅黑" panose="020B0503020204020204" charset="-122"/>
                <a:ea typeface="微软雅黑" panose="020B0503020204020204" charset="-122"/>
                <a:cs typeface="微软雅黑" panose="020B0503020204020204" charset="-122"/>
              </a:rPr>
              <a:t>年</a:t>
            </a:r>
            <a:r>
              <a:rPr kumimoji="1" lang="en-US" altLang="zh-CN" sz="2400" dirty="0">
                <a:latin typeface="微软雅黑" panose="020B0503020204020204" charset="-122"/>
                <a:ea typeface="微软雅黑" panose="020B0503020204020204" charset="-122"/>
                <a:cs typeface="微软雅黑" panose="020B0503020204020204" charset="-122"/>
              </a:rPr>
              <a:t>7</a:t>
            </a:r>
            <a:r>
              <a:rPr kumimoji="1" lang="zh-CN" altLang="en-US" sz="2400" dirty="0">
                <a:latin typeface="微软雅黑" panose="020B0503020204020204" charset="-122"/>
                <a:ea typeface="微软雅黑" panose="020B0503020204020204" charset="-122"/>
                <a:cs typeface="微软雅黑" panose="020B0503020204020204" charset="-122"/>
              </a:rPr>
              <a:t>月</a:t>
            </a:r>
            <a:r>
              <a:rPr kumimoji="1" lang="en-US" altLang="zh-CN" sz="2400" dirty="0">
                <a:latin typeface="微软雅黑" panose="020B0503020204020204" charset="-122"/>
                <a:ea typeface="微软雅黑" panose="020B0503020204020204" charset="-122"/>
                <a:cs typeface="微软雅黑" panose="020B0503020204020204" charset="-122"/>
              </a:rPr>
              <a:t>1</a:t>
            </a:r>
            <a:r>
              <a:rPr kumimoji="1" lang="zh-CN" altLang="en-US" sz="2400" dirty="0">
                <a:latin typeface="微软雅黑" panose="020B0503020204020204" charset="-122"/>
                <a:ea typeface="微软雅黑" panose="020B0503020204020204" charset="-122"/>
                <a:cs typeface="微软雅黑" panose="020B0503020204020204" charset="-122"/>
              </a:rPr>
              <a:t>日的7</a:t>
            </a:r>
            <a:r>
              <a:rPr kumimoji="1" lang="en-US" altLang="zh-CN" sz="2400" dirty="0">
                <a:latin typeface="微软雅黑" panose="020B0503020204020204" charset="-122"/>
                <a:ea typeface="微软雅黑" panose="020B0503020204020204" charset="-122"/>
                <a:cs typeface="微软雅黑" panose="020B0503020204020204" charset="-122"/>
              </a:rPr>
              <a:t>:</a:t>
            </a:r>
            <a:r>
              <a:rPr kumimoji="1" lang="zh-CN" altLang="en-US" sz="2400" dirty="0">
                <a:latin typeface="微软雅黑" panose="020B0503020204020204" charset="-122"/>
                <a:ea typeface="微软雅黑" panose="020B0503020204020204" charset="-122"/>
                <a:cs typeface="微软雅黑" panose="020B0503020204020204" charset="-122"/>
              </a:rPr>
              <a:t>59</a:t>
            </a:r>
            <a:r>
              <a:rPr kumimoji="1" lang="en-US" altLang="zh-CN" sz="2400" dirty="0">
                <a:latin typeface="微软雅黑" panose="020B0503020204020204" charset="-122"/>
                <a:ea typeface="微软雅黑" panose="020B0503020204020204" charset="-122"/>
                <a:cs typeface="微软雅黑" panose="020B0503020204020204" charset="-122"/>
              </a:rPr>
              <a:t>:</a:t>
            </a:r>
            <a:r>
              <a:rPr kumimoji="1" lang="zh-CN" altLang="en-US" sz="2400" dirty="0">
                <a:latin typeface="微软雅黑" panose="020B0503020204020204" charset="-122"/>
                <a:ea typeface="微软雅黑" panose="020B0503020204020204" charset="-122"/>
                <a:cs typeface="微软雅黑" panose="020B0503020204020204" charset="-122"/>
              </a:rPr>
              <a:t>60。</a:t>
            </a:r>
            <a:endParaRPr kumimoji="1" lang="zh-CN" altLang="en-US" sz="24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076325" y="0"/>
            <a:ext cx="6464300" cy="553085"/>
          </a:xfrm>
          <a:prstGeom prst="rect">
            <a:avLst/>
          </a:prstGeom>
          <a:noFill/>
        </p:spPr>
        <p:txBody>
          <a:bodyPr wrap="square" rtlCol="0">
            <a:spAutoFit/>
          </a:bodyPr>
          <a:lstStyle/>
          <a:p>
            <a:r>
              <a:rPr kumimoji="1" lang="zh-CN" altLang="en-US" sz="3000" b="1" dirty="0">
                <a:solidFill>
                  <a:srgbClr val="4CA535"/>
                </a:solidFill>
                <a:latin typeface="微软雅黑" panose="020B0503020204020204" charset="-122"/>
                <a:ea typeface="微软雅黑" panose="020B0503020204020204" charset="-122"/>
                <a:cs typeface="微软雅黑" panose="020B0503020204020204" charset="-122"/>
                <a:sym typeface="+mn-ea"/>
              </a:rPr>
              <a:t>时区、</a:t>
            </a:r>
            <a:r>
              <a:rPr kumimoji="1" lang="en-US" altLang="zh-CN" sz="3000" b="1" dirty="0">
                <a:solidFill>
                  <a:srgbClr val="4CA535"/>
                </a:solidFill>
                <a:latin typeface="微软雅黑" panose="020B0503020204020204" charset="-122"/>
                <a:ea typeface="微软雅黑" panose="020B0503020204020204" charset="-122"/>
                <a:cs typeface="微软雅黑" panose="020B0503020204020204" charset="-122"/>
                <a:sym typeface="+mn-ea"/>
              </a:rPr>
              <a:t>CST</a:t>
            </a:r>
            <a:endParaRPr kumimoji="1" lang="en-US" altLang="zh-CN" sz="3000" b="1" dirty="0">
              <a:solidFill>
                <a:srgbClr val="4CA535"/>
              </a:solidFill>
              <a:latin typeface="微软雅黑" panose="020B0503020204020204" charset="-122"/>
              <a:ea typeface="微软雅黑" panose="020B0503020204020204" charset="-122"/>
              <a:cs typeface="微软雅黑" panose="020B0503020204020204" charset="-122"/>
              <a:sym typeface="+mn-ea"/>
            </a:endParaRPr>
          </a:p>
        </p:txBody>
      </p:sp>
      <p:sp>
        <p:nvSpPr>
          <p:cNvPr id="2" name="文本框 1"/>
          <p:cNvSpPr txBox="1"/>
          <p:nvPr/>
        </p:nvSpPr>
        <p:spPr>
          <a:xfrm>
            <a:off x="607060" y="816610"/>
            <a:ext cx="6464300" cy="553085"/>
          </a:xfrm>
          <a:prstGeom prst="rect">
            <a:avLst/>
          </a:prstGeom>
          <a:noFill/>
        </p:spPr>
        <p:txBody>
          <a:bodyPr wrap="square" rtlCol="0">
            <a:spAutoFit/>
          </a:bodyPr>
          <a:p>
            <a:r>
              <a:rPr kumimoji="1" lang="zh-CN" altLang="en-US" sz="3000" b="1" dirty="0">
                <a:solidFill>
                  <a:srgbClr val="4CA535"/>
                </a:solidFill>
                <a:latin typeface="微软雅黑" panose="020B0503020204020204" charset="-122"/>
                <a:ea typeface="微软雅黑" panose="020B0503020204020204" charset="-122"/>
                <a:cs typeface="微软雅黑" panose="020B0503020204020204" charset="-122"/>
              </a:rPr>
              <a:t>时区：</a:t>
            </a:r>
            <a:endParaRPr kumimoji="1" lang="zh-CN" altLang="en-US" sz="3000" b="1" dirty="0">
              <a:solidFill>
                <a:srgbClr val="4CA535"/>
              </a:solidFill>
              <a:latin typeface="微软雅黑" panose="020B0503020204020204" charset="-122"/>
              <a:ea typeface="微软雅黑" panose="020B0503020204020204" charset="-122"/>
              <a:cs typeface="微软雅黑" panose="020B0503020204020204" charset="-122"/>
            </a:endParaRPr>
          </a:p>
        </p:txBody>
      </p:sp>
      <p:sp>
        <p:nvSpPr>
          <p:cNvPr id="3" name="文本框 2"/>
          <p:cNvSpPr txBox="1"/>
          <p:nvPr/>
        </p:nvSpPr>
        <p:spPr>
          <a:xfrm>
            <a:off x="607060" y="1369695"/>
            <a:ext cx="10354310" cy="2676525"/>
          </a:xfrm>
          <a:prstGeom prst="rect">
            <a:avLst/>
          </a:prstGeom>
          <a:noFill/>
        </p:spPr>
        <p:txBody>
          <a:bodyPr wrap="square" rtlCol="0">
            <a:spAutoFit/>
          </a:bodyPr>
          <a:p>
            <a:r>
              <a:rPr kumimoji="1" lang="en-US" altLang="zh-CN" b="1" dirty="0">
                <a:solidFill>
                  <a:srgbClr val="4CA535"/>
                </a:solidFill>
                <a:latin typeface="微软雅黑" panose="020B0503020204020204" charset="-122"/>
                <a:ea typeface="微软雅黑" panose="020B0503020204020204" charset="-122"/>
                <a:cs typeface="微软雅黑" panose="020B0503020204020204" charset="-122"/>
              </a:rPr>
              <a:t>	</a:t>
            </a:r>
            <a:r>
              <a:rPr kumimoji="1" lang="zh-CN" altLang="en-US" sz="2400" dirty="0">
                <a:solidFill>
                  <a:schemeClr val="tx1"/>
                </a:solidFill>
                <a:latin typeface="微软雅黑" panose="020B0503020204020204" charset="-122"/>
                <a:ea typeface="微软雅黑" panose="020B0503020204020204" charset="-122"/>
                <a:cs typeface="微软雅黑" panose="020B0503020204020204" charset="-122"/>
              </a:rPr>
              <a:t>为方便世界各地时间使用方便，将地球表面按经线从南到北每隔经度15°划分一个时区，其中东、西各12个时区，共</a:t>
            </a:r>
            <a:r>
              <a:rPr kumimoji="1" lang="en-US" altLang="zh-CN" sz="2400" dirty="0">
                <a:solidFill>
                  <a:schemeClr val="tx1"/>
                </a:solidFill>
                <a:latin typeface="微软雅黑" panose="020B0503020204020204" charset="-122"/>
                <a:ea typeface="微软雅黑" panose="020B0503020204020204" charset="-122"/>
                <a:cs typeface="微软雅黑" panose="020B0503020204020204" charset="-122"/>
              </a:rPr>
              <a:t>24</a:t>
            </a:r>
            <a:r>
              <a:rPr kumimoji="1" lang="zh-CN" altLang="en-US" sz="2400" dirty="0">
                <a:solidFill>
                  <a:schemeClr val="tx1"/>
                </a:solidFill>
                <a:latin typeface="微软雅黑" panose="020B0503020204020204" charset="-122"/>
                <a:ea typeface="微软雅黑" panose="020B0503020204020204" charset="-122"/>
                <a:cs typeface="微软雅黑" panose="020B0503020204020204" charset="-122"/>
              </a:rPr>
              <a:t>个时区，并且规定相邻区域的时间相差1小时。</a:t>
            </a:r>
            <a:endParaRPr kumimoji="1" lang="zh-CN" altLang="en-US" sz="2400" dirty="0">
              <a:solidFill>
                <a:schemeClr val="tx1"/>
              </a:solidFill>
              <a:latin typeface="微软雅黑" panose="020B0503020204020204" charset="-122"/>
              <a:ea typeface="微软雅黑" panose="020B0503020204020204" charset="-122"/>
              <a:cs typeface="微软雅黑" panose="020B0503020204020204" charset="-122"/>
            </a:endParaRPr>
          </a:p>
          <a:p>
            <a:r>
              <a:rPr kumimoji="1" lang="en-US" altLang="zh-CN" sz="2400" dirty="0">
                <a:solidFill>
                  <a:schemeClr val="tx1"/>
                </a:solidFill>
                <a:latin typeface="微软雅黑" panose="020B0503020204020204" charset="-122"/>
                <a:ea typeface="微软雅黑" panose="020B0503020204020204" charset="-122"/>
                <a:cs typeface="微软雅黑" panose="020B0503020204020204" charset="-122"/>
              </a:rPr>
              <a:t>	</a:t>
            </a:r>
            <a:r>
              <a:rPr kumimoji="1" lang="zh-CN" altLang="en-US" sz="2400" dirty="0">
                <a:solidFill>
                  <a:schemeClr val="tx1"/>
                </a:solidFill>
                <a:latin typeface="微软雅黑" panose="020B0503020204020204" charset="-122"/>
                <a:ea typeface="微软雅黑" panose="020B0503020204020204" charset="-122"/>
                <a:cs typeface="微软雅黑" panose="020B0503020204020204" charset="-122"/>
              </a:rPr>
              <a:t>将英国格林尼治天文台旧址定为中时区（零时区），</a:t>
            </a:r>
            <a:r>
              <a:rPr kumimoji="1" lang="zh-CN" altLang="en-US" sz="2400" b="1" dirty="0">
                <a:solidFill>
                  <a:schemeClr val="tx1"/>
                </a:solidFill>
                <a:latin typeface="微软雅黑" panose="020B0503020204020204" charset="-122"/>
                <a:ea typeface="微软雅黑" panose="020B0503020204020204" charset="-122"/>
                <a:cs typeface="微软雅黑" panose="020B0503020204020204" charset="-122"/>
              </a:rPr>
              <a:t>零时区的时间即为</a:t>
            </a:r>
            <a:r>
              <a:rPr kumimoji="1" lang="en-US" altLang="zh-CN" sz="2400" b="1" dirty="0">
                <a:solidFill>
                  <a:schemeClr val="tx1"/>
                </a:solidFill>
                <a:latin typeface="微软雅黑" panose="020B0503020204020204" charset="-122"/>
                <a:ea typeface="微软雅黑" panose="020B0503020204020204" charset="-122"/>
                <a:cs typeface="微软雅黑" panose="020B0503020204020204" charset="-122"/>
              </a:rPr>
              <a:t>UTC</a:t>
            </a:r>
            <a:r>
              <a:rPr kumimoji="1" lang="zh-CN" altLang="en-US" sz="2400" dirty="0">
                <a:solidFill>
                  <a:schemeClr val="tx1"/>
                </a:solidFill>
                <a:latin typeface="微软雅黑" panose="020B0503020204020204" charset="-122"/>
                <a:ea typeface="微软雅黑" panose="020B0503020204020204" charset="-122"/>
                <a:cs typeface="微软雅黑" panose="020B0503020204020204" charset="-122"/>
              </a:rPr>
              <a:t>。每跨过一个区域，就将</a:t>
            </a:r>
            <a:r>
              <a:rPr kumimoji="1" lang="en-US" altLang="zh-CN" sz="2400" dirty="0">
                <a:solidFill>
                  <a:schemeClr val="tx1"/>
                </a:solidFill>
                <a:latin typeface="微软雅黑" panose="020B0503020204020204" charset="-122"/>
                <a:ea typeface="微软雅黑" panose="020B0503020204020204" charset="-122"/>
                <a:cs typeface="微软雅黑" panose="020B0503020204020204" charset="-122"/>
              </a:rPr>
              <a:t>UTC</a:t>
            </a:r>
            <a:r>
              <a:rPr kumimoji="1" lang="zh-CN" altLang="en-US" sz="2400" dirty="0">
                <a:solidFill>
                  <a:schemeClr val="tx1"/>
                </a:solidFill>
                <a:latin typeface="微软雅黑" panose="020B0503020204020204" charset="-122"/>
                <a:ea typeface="微软雅黑" panose="020B0503020204020204" charset="-122"/>
                <a:cs typeface="微软雅黑" panose="020B0503020204020204" charset="-122"/>
              </a:rPr>
              <a:t>校正1小时（向西减1小时，向东加1小时）。</a:t>
            </a:r>
            <a:endParaRPr kumimoji="1" lang="zh-CN" altLang="en-US" sz="2400" dirty="0">
              <a:solidFill>
                <a:schemeClr val="tx1"/>
              </a:solidFill>
              <a:latin typeface="微软雅黑" panose="020B0503020204020204" charset="-122"/>
              <a:ea typeface="微软雅黑" panose="020B0503020204020204" charset="-122"/>
              <a:cs typeface="微软雅黑" panose="020B0503020204020204" charset="-122"/>
            </a:endParaRPr>
          </a:p>
          <a:p>
            <a:endParaRPr kumimoji="1" lang="zh-CN" altLang="en-US" sz="2400"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7" name="文本框 6"/>
          <p:cNvSpPr txBox="1"/>
          <p:nvPr/>
        </p:nvSpPr>
        <p:spPr>
          <a:xfrm>
            <a:off x="607060" y="3910330"/>
            <a:ext cx="6464300" cy="553085"/>
          </a:xfrm>
          <a:prstGeom prst="rect">
            <a:avLst/>
          </a:prstGeom>
          <a:noFill/>
        </p:spPr>
        <p:txBody>
          <a:bodyPr wrap="square" rtlCol="0">
            <a:spAutoFit/>
          </a:bodyPr>
          <a:p>
            <a:r>
              <a:rPr kumimoji="1" lang="en-US" altLang="zh-CN" sz="3000" b="1" dirty="0">
                <a:solidFill>
                  <a:srgbClr val="4CA535"/>
                </a:solidFill>
                <a:latin typeface="微软雅黑" panose="020B0503020204020204" charset="-122"/>
                <a:ea typeface="微软雅黑" panose="020B0503020204020204" charset="-122"/>
                <a:cs typeface="微软雅黑" panose="020B0503020204020204" charset="-122"/>
              </a:rPr>
              <a:t>CST(</a:t>
            </a:r>
            <a:r>
              <a:rPr kumimoji="1" lang="en-US" altLang="zh-CN" sz="3000" b="1" dirty="0">
                <a:solidFill>
                  <a:srgbClr val="4CA535"/>
                </a:solidFill>
                <a:latin typeface="微软雅黑" panose="020B0503020204020204" charset="-122"/>
                <a:ea typeface="微软雅黑" panose="020B0503020204020204" charset="-122"/>
                <a:cs typeface="微软雅黑" panose="020B0503020204020204" charset="-122"/>
                <a:sym typeface="+mn-ea"/>
              </a:rPr>
              <a:t>Chinese Standard Time)</a:t>
            </a:r>
            <a:r>
              <a:rPr kumimoji="1" lang="zh-CN" altLang="en-US" sz="3000" b="1" dirty="0">
                <a:solidFill>
                  <a:srgbClr val="4CA535"/>
                </a:solidFill>
                <a:latin typeface="微软雅黑" panose="020B0503020204020204" charset="-122"/>
                <a:ea typeface="微软雅黑" panose="020B0503020204020204" charset="-122"/>
                <a:cs typeface="微软雅黑" panose="020B0503020204020204" charset="-122"/>
              </a:rPr>
              <a:t>：</a:t>
            </a:r>
            <a:endParaRPr kumimoji="1" lang="zh-CN" altLang="en-US" sz="3000" b="1" dirty="0">
              <a:solidFill>
                <a:srgbClr val="4CA535"/>
              </a:solidFill>
              <a:latin typeface="微软雅黑" panose="020B0503020204020204" charset="-122"/>
              <a:ea typeface="微软雅黑" panose="020B0503020204020204" charset="-122"/>
              <a:cs typeface="微软雅黑" panose="020B0503020204020204" charset="-122"/>
            </a:endParaRPr>
          </a:p>
        </p:txBody>
      </p:sp>
      <p:sp>
        <p:nvSpPr>
          <p:cNvPr id="6" name="文本框 5"/>
          <p:cNvSpPr txBox="1"/>
          <p:nvPr/>
        </p:nvSpPr>
        <p:spPr>
          <a:xfrm>
            <a:off x="607060" y="4463415"/>
            <a:ext cx="10353675" cy="829945"/>
          </a:xfrm>
          <a:prstGeom prst="rect">
            <a:avLst/>
          </a:prstGeom>
          <a:noFill/>
        </p:spPr>
        <p:txBody>
          <a:bodyPr wrap="square" rtlCol="0">
            <a:spAutoFit/>
          </a:bodyPr>
          <a:p>
            <a:r>
              <a:rPr kumimoji="1" lang="en-US" altLang="zh-CN" sz="2400" dirty="0">
                <a:latin typeface="微软雅黑" panose="020B0503020204020204" charset="-122"/>
                <a:ea typeface="微软雅黑" panose="020B0503020204020204" charset="-122"/>
                <a:cs typeface="微软雅黑" panose="020B0503020204020204" charset="-122"/>
              </a:rPr>
              <a:t>	</a:t>
            </a:r>
            <a:r>
              <a:rPr kumimoji="1" lang="zh-CN" altLang="en-US" sz="2400" dirty="0">
                <a:latin typeface="微软雅黑" panose="020B0503020204020204" charset="-122"/>
                <a:ea typeface="微软雅黑" panose="020B0503020204020204" charset="-122"/>
                <a:cs typeface="微软雅黑" panose="020B0503020204020204" charset="-122"/>
              </a:rPr>
              <a:t>即</a:t>
            </a:r>
            <a:r>
              <a:rPr kumimoji="1" lang="zh-CN" sz="2400" b="1" dirty="0">
                <a:latin typeface="微软雅黑" panose="020B0503020204020204" charset="-122"/>
                <a:ea typeface="微软雅黑" panose="020B0503020204020204" charset="-122"/>
                <a:cs typeface="微软雅黑" panose="020B0503020204020204" charset="-122"/>
              </a:rPr>
              <a:t>中国标准时间</a:t>
            </a:r>
            <a:r>
              <a:rPr kumimoji="1" lang="zh-CN" sz="2400" dirty="0">
                <a:latin typeface="微软雅黑" panose="020B0503020204020204" charset="-122"/>
                <a:ea typeface="微软雅黑" panose="020B0503020204020204" charset="-122"/>
                <a:cs typeface="微软雅黑" panose="020B0503020204020204" charset="-122"/>
              </a:rPr>
              <a:t>，也称</a:t>
            </a:r>
            <a:r>
              <a:rPr kumimoji="1" lang="zh-CN" sz="2400" b="1" dirty="0">
                <a:latin typeface="微软雅黑" panose="020B0503020204020204" charset="-122"/>
                <a:ea typeface="微软雅黑" panose="020B0503020204020204" charset="-122"/>
                <a:cs typeface="微软雅黑" panose="020B0503020204020204" charset="-122"/>
              </a:rPr>
              <a:t>北京时间</a:t>
            </a:r>
            <a:r>
              <a:rPr kumimoji="1" lang="zh-CN" altLang="en-US" sz="2400" dirty="0">
                <a:latin typeface="微软雅黑" panose="020B0503020204020204" charset="-122"/>
                <a:ea typeface="微软雅黑" panose="020B0503020204020204" charset="-122"/>
                <a:cs typeface="微软雅黑" panose="020B0503020204020204" charset="-122"/>
              </a:rPr>
              <a:t>。采用国际时区中</a:t>
            </a:r>
            <a:r>
              <a:rPr kumimoji="1" lang="zh-CN" altLang="en-US" sz="2400" b="1" dirty="0">
                <a:latin typeface="微软雅黑" panose="020B0503020204020204" charset="-122"/>
                <a:ea typeface="微软雅黑" panose="020B0503020204020204" charset="-122"/>
                <a:cs typeface="微软雅黑" panose="020B0503020204020204" charset="-122"/>
              </a:rPr>
              <a:t>东八时区</a:t>
            </a:r>
            <a:r>
              <a:rPr kumimoji="1" lang="zh-CN" altLang="en-US" sz="2400" dirty="0">
                <a:latin typeface="微软雅黑" panose="020B0503020204020204" charset="-122"/>
                <a:ea typeface="微软雅黑" panose="020B0503020204020204" charset="-122"/>
                <a:cs typeface="微软雅黑" panose="020B0503020204020204" charset="-122"/>
              </a:rPr>
              <a:t>的区时作为标准时间，即</a:t>
            </a:r>
            <a:r>
              <a:rPr kumimoji="1" lang="en-US" altLang="zh-CN" sz="2400" b="1" dirty="0">
                <a:latin typeface="微软雅黑" panose="020B0503020204020204" charset="-122"/>
                <a:ea typeface="微软雅黑" panose="020B0503020204020204" charset="-122"/>
                <a:cs typeface="微软雅黑" panose="020B0503020204020204" charset="-122"/>
              </a:rPr>
              <a:t>UTC+8</a:t>
            </a:r>
            <a:r>
              <a:rPr kumimoji="1" lang="zh-CN" altLang="en-US" sz="2400" dirty="0">
                <a:latin typeface="微软雅黑" panose="020B0503020204020204" charset="-122"/>
                <a:ea typeface="微软雅黑" panose="020B0503020204020204" charset="-122"/>
                <a:cs typeface="微软雅黑" panose="020B0503020204020204" charset="-122"/>
              </a:rPr>
              <a:t>。北京时间适用于中国（大陆、港澳、台湾）境内。</a:t>
            </a:r>
            <a:endParaRPr kumimoji="1" lang="zh-CN" altLang="en-US" sz="24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076325" y="0"/>
            <a:ext cx="6464300" cy="553085"/>
          </a:xfrm>
          <a:prstGeom prst="rect">
            <a:avLst/>
          </a:prstGeom>
          <a:noFill/>
        </p:spPr>
        <p:txBody>
          <a:bodyPr wrap="square" rtlCol="0">
            <a:spAutoFit/>
          </a:bodyPr>
          <a:lstStyle/>
          <a:p>
            <a:r>
              <a:rPr kumimoji="1" lang="en-US" altLang="zh-CN" sz="3000" b="1" dirty="0">
                <a:solidFill>
                  <a:srgbClr val="4CA535"/>
                </a:solidFill>
                <a:latin typeface="微软雅黑" panose="020B0503020204020204" charset="-122"/>
                <a:ea typeface="微软雅黑" panose="020B0503020204020204" charset="-122"/>
                <a:cs typeface="微软雅黑" panose="020B0503020204020204" charset="-122"/>
                <a:sym typeface="+mn-ea"/>
              </a:rPr>
              <a:t>Linux Epoch</a:t>
            </a:r>
            <a:r>
              <a:rPr kumimoji="1" lang="zh-CN" altLang="en-US" sz="3000" b="1" dirty="0">
                <a:solidFill>
                  <a:srgbClr val="4CA535"/>
                </a:solidFill>
                <a:latin typeface="微软雅黑" panose="020B0503020204020204" charset="-122"/>
                <a:ea typeface="微软雅黑" panose="020B0503020204020204" charset="-122"/>
                <a:cs typeface="微软雅黑" panose="020B0503020204020204" charset="-122"/>
                <a:sym typeface="+mn-ea"/>
              </a:rPr>
              <a:t>、</a:t>
            </a:r>
            <a:r>
              <a:rPr kumimoji="1" lang="en-US" altLang="zh-CN" sz="3000" b="1" dirty="0">
                <a:solidFill>
                  <a:srgbClr val="4CA535"/>
                </a:solidFill>
                <a:latin typeface="微软雅黑" panose="020B0503020204020204" charset="-122"/>
                <a:ea typeface="微软雅黑" panose="020B0503020204020204" charset="-122"/>
                <a:cs typeface="微软雅黑" panose="020B0503020204020204" charset="-122"/>
                <a:sym typeface="+mn-ea"/>
              </a:rPr>
              <a:t>2038</a:t>
            </a:r>
            <a:r>
              <a:rPr kumimoji="1" lang="zh-CN" altLang="en-US" sz="3000" b="1" dirty="0">
                <a:solidFill>
                  <a:srgbClr val="4CA535"/>
                </a:solidFill>
                <a:latin typeface="微软雅黑" panose="020B0503020204020204" charset="-122"/>
                <a:ea typeface="微软雅黑" panose="020B0503020204020204" charset="-122"/>
                <a:cs typeface="微软雅黑" panose="020B0503020204020204" charset="-122"/>
                <a:sym typeface="+mn-ea"/>
              </a:rPr>
              <a:t>问题</a:t>
            </a:r>
            <a:endParaRPr kumimoji="1" lang="zh-CN" altLang="en-US" sz="3000" b="1" dirty="0">
              <a:solidFill>
                <a:srgbClr val="4CA535"/>
              </a:solidFill>
              <a:latin typeface="微软雅黑" panose="020B0503020204020204" charset="-122"/>
              <a:ea typeface="微软雅黑" panose="020B0503020204020204" charset="-122"/>
              <a:cs typeface="微软雅黑" panose="020B0503020204020204" charset="-122"/>
              <a:sym typeface="+mn-ea"/>
            </a:endParaRPr>
          </a:p>
        </p:txBody>
      </p:sp>
      <p:sp>
        <p:nvSpPr>
          <p:cNvPr id="2" name="文本框 1"/>
          <p:cNvSpPr txBox="1"/>
          <p:nvPr/>
        </p:nvSpPr>
        <p:spPr>
          <a:xfrm>
            <a:off x="607060" y="858520"/>
            <a:ext cx="6464300" cy="553085"/>
          </a:xfrm>
          <a:prstGeom prst="rect">
            <a:avLst/>
          </a:prstGeom>
          <a:noFill/>
        </p:spPr>
        <p:txBody>
          <a:bodyPr wrap="square" rtlCol="0">
            <a:spAutoFit/>
          </a:bodyPr>
          <a:p>
            <a:r>
              <a:rPr kumimoji="1" lang="en-US" altLang="zh-CN" sz="3000" b="1" dirty="0">
                <a:solidFill>
                  <a:srgbClr val="4CA535"/>
                </a:solidFill>
                <a:latin typeface="微软雅黑" panose="020B0503020204020204" charset="-122"/>
                <a:ea typeface="微软雅黑" panose="020B0503020204020204" charset="-122"/>
                <a:cs typeface="微软雅黑" panose="020B0503020204020204" charset="-122"/>
              </a:rPr>
              <a:t>Linux Epoch</a:t>
            </a:r>
            <a:r>
              <a:rPr kumimoji="1" lang="zh-CN" altLang="en-US" sz="3000" b="1" dirty="0">
                <a:solidFill>
                  <a:srgbClr val="4CA535"/>
                </a:solidFill>
                <a:latin typeface="微软雅黑" panose="020B0503020204020204" charset="-122"/>
                <a:ea typeface="微软雅黑" panose="020B0503020204020204" charset="-122"/>
                <a:cs typeface="微软雅黑" panose="020B0503020204020204" charset="-122"/>
              </a:rPr>
              <a:t>：</a:t>
            </a:r>
            <a:endParaRPr kumimoji="1" lang="zh-CN" altLang="en-US" sz="3000" b="1" dirty="0">
              <a:solidFill>
                <a:srgbClr val="4CA535"/>
              </a:solidFill>
              <a:latin typeface="微软雅黑" panose="020B0503020204020204" charset="-122"/>
              <a:ea typeface="微软雅黑" panose="020B0503020204020204" charset="-122"/>
              <a:cs typeface="微软雅黑" panose="020B0503020204020204" charset="-122"/>
            </a:endParaRPr>
          </a:p>
        </p:txBody>
      </p:sp>
      <p:sp>
        <p:nvSpPr>
          <p:cNvPr id="3" name="文本框 2"/>
          <p:cNvSpPr txBox="1"/>
          <p:nvPr/>
        </p:nvSpPr>
        <p:spPr>
          <a:xfrm>
            <a:off x="607695" y="1526540"/>
            <a:ext cx="10354310" cy="1715770"/>
          </a:xfrm>
          <a:prstGeom prst="rect">
            <a:avLst/>
          </a:prstGeom>
          <a:noFill/>
        </p:spPr>
        <p:txBody>
          <a:bodyPr wrap="square" rtlCol="0">
            <a:spAutoFit/>
          </a:bodyPr>
          <a:p>
            <a:pPr fontAlgn="auto">
              <a:lnSpc>
                <a:spcPct val="120000"/>
              </a:lnSpc>
            </a:pPr>
            <a:r>
              <a:rPr kumimoji="1" lang="en-US" altLang="zh-CN" b="1" dirty="0">
                <a:solidFill>
                  <a:srgbClr val="4CA535"/>
                </a:solidFill>
                <a:latin typeface="微软雅黑" panose="020B0503020204020204" charset="-122"/>
                <a:ea typeface="微软雅黑" panose="020B0503020204020204" charset="-122"/>
                <a:cs typeface="微软雅黑" panose="020B0503020204020204" charset="-122"/>
              </a:rPr>
              <a:t>	</a:t>
            </a:r>
            <a:r>
              <a:rPr kumimoji="1" sz="2400" dirty="0">
                <a:latin typeface="微软雅黑" panose="020B0503020204020204" charset="-122"/>
                <a:ea typeface="微软雅黑" panose="020B0503020204020204" charset="-122"/>
                <a:cs typeface="微软雅黑" panose="020B0503020204020204" charset="-122"/>
              </a:rPr>
              <a:t>即新纪元时间</a:t>
            </a:r>
            <a:r>
              <a:rPr kumimoji="1" lang="zh-CN" sz="2400" dirty="0">
                <a:latin typeface="微软雅黑" panose="020B0503020204020204" charset="-122"/>
                <a:ea typeface="微软雅黑" panose="020B0503020204020204" charset="-122"/>
                <a:cs typeface="微软雅黑" panose="020B0503020204020204" charset="-122"/>
              </a:rPr>
              <a:t>，是指</a:t>
            </a:r>
            <a:r>
              <a:rPr kumimoji="1" lang="en-US" altLang="zh-CN" sz="2400" b="1" dirty="0">
                <a:latin typeface="微软雅黑" panose="020B0503020204020204" charset="-122"/>
                <a:ea typeface="微软雅黑" panose="020B0503020204020204" charset="-122"/>
                <a:cs typeface="微软雅黑" panose="020B0503020204020204" charset="-122"/>
              </a:rPr>
              <a:t>UTC</a:t>
            </a:r>
            <a:r>
              <a:rPr kumimoji="1" lang="zh-CN" altLang="en-US" sz="2400" b="1" dirty="0">
                <a:latin typeface="微软雅黑" panose="020B0503020204020204" charset="-122"/>
                <a:ea typeface="微软雅黑" panose="020B0503020204020204" charset="-122"/>
                <a:cs typeface="微软雅黑" panose="020B0503020204020204" charset="-122"/>
              </a:rPr>
              <a:t>时间</a:t>
            </a:r>
            <a:r>
              <a:rPr kumimoji="1" lang="zh-CN" sz="2400" b="1" dirty="0">
                <a:latin typeface="微软雅黑" panose="020B0503020204020204" charset="-122"/>
                <a:ea typeface="微软雅黑" panose="020B0503020204020204" charset="-122"/>
                <a:cs typeface="微软雅黑" panose="020B0503020204020204" charset="-122"/>
              </a:rPr>
              <a:t>1970年1月1日0点0分0秒</a:t>
            </a:r>
            <a:r>
              <a:rPr kumimoji="1" lang="zh-CN" sz="2400" dirty="0">
                <a:latin typeface="微软雅黑" panose="020B0503020204020204" charset="-122"/>
                <a:ea typeface="微软雅黑" panose="020B0503020204020204" charset="-122"/>
                <a:cs typeface="微软雅黑" panose="020B0503020204020204" charset="-122"/>
              </a:rPr>
              <a:t>的时间点</a:t>
            </a:r>
            <a:r>
              <a:rPr kumimoji="1" lang="zh-CN" altLang="en-US" sz="2400" dirty="0">
                <a:solidFill>
                  <a:schemeClr val="tx1"/>
                </a:solidFill>
                <a:latin typeface="微软雅黑" panose="020B0503020204020204" charset="-122"/>
                <a:ea typeface="微软雅黑" panose="020B0503020204020204" charset="-122"/>
                <a:cs typeface="微软雅黑" panose="020B0503020204020204" charset="-122"/>
              </a:rPr>
              <a:t>。</a:t>
            </a:r>
            <a:r>
              <a:rPr kumimoji="1" lang="en-US" altLang="zh-CN" sz="2400" dirty="0">
                <a:solidFill>
                  <a:schemeClr val="tx1"/>
                </a:solidFill>
                <a:latin typeface="微软雅黑" panose="020B0503020204020204" charset="-122"/>
                <a:ea typeface="微软雅黑" panose="020B0503020204020204" charset="-122"/>
                <a:cs typeface="微软雅黑" panose="020B0503020204020204" charset="-122"/>
              </a:rPr>
              <a:t>Linux</a:t>
            </a:r>
            <a:r>
              <a:rPr kumimoji="1" lang="zh-CN" altLang="en-US" sz="2400" dirty="0">
                <a:solidFill>
                  <a:schemeClr val="tx1"/>
                </a:solidFill>
                <a:latin typeface="微软雅黑" panose="020B0503020204020204" charset="-122"/>
                <a:ea typeface="微软雅黑" panose="020B0503020204020204" charset="-122"/>
                <a:cs typeface="微软雅黑" panose="020B0503020204020204" charset="-122"/>
              </a:rPr>
              <a:t>系统内的时间都是从</a:t>
            </a:r>
            <a:r>
              <a:rPr kumimoji="1" lang="en-US" altLang="zh-CN" sz="2400" dirty="0">
                <a:solidFill>
                  <a:schemeClr val="tx1"/>
                </a:solidFill>
                <a:latin typeface="微软雅黑" panose="020B0503020204020204" charset="-122"/>
                <a:ea typeface="微软雅黑" panose="020B0503020204020204" charset="-122"/>
                <a:cs typeface="微软雅黑" panose="020B0503020204020204" charset="-122"/>
              </a:rPr>
              <a:t>Linux </a:t>
            </a:r>
            <a:r>
              <a:rPr kumimoji="1" lang="zh-CN" altLang="en-US" sz="2400" dirty="0">
                <a:solidFill>
                  <a:schemeClr val="tx1"/>
                </a:solidFill>
                <a:latin typeface="微软雅黑" panose="020B0503020204020204" charset="-122"/>
                <a:ea typeface="微软雅黑" panose="020B0503020204020204" charset="-122"/>
                <a:cs typeface="微软雅黑" panose="020B0503020204020204" charset="-122"/>
              </a:rPr>
              <a:t>Epoch开始计算起，单位为秒。</a:t>
            </a:r>
            <a:endParaRPr kumimoji="1" lang="zh-CN" altLang="en-US" sz="2400" dirty="0">
              <a:solidFill>
                <a:schemeClr val="tx1"/>
              </a:solidFill>
              <a:latin typeface="微软雅黑" panose="020B0503020204020204" charset="-122"/>
              <a:ea typeface="微软雅黑" panose="020B0503020204020204" charset="-122"/>
              <a:cs typeface="微软雅黑" panose="020B0503020204020204" charset="-122"/>
            </a:endParaRPr>
          </a:p>
          <a:p>
            <a:r>
              <a:rPr kumimoji="1" lang="en-US" altLang="zh-CN" sz="2400" dirty="0">
                <a:solidFill>
                  <a:schemeClr val="tx1"/>
                </a:solidFill>
                <a:latin typeface="微软雅黑" panose="020B0503020204020204" charset="-122"/>
                <a:ea typeface="微软雅黑" panose="020B0503020204020204" charset="-122"/>
                <a:cs typeface="微软雅黑" panose="020B0503020204020204" charset="-122"/>
              </a:rPr>
              <a:t>	</a:t>
            </a:r>
            <a:endParaRPr kumimoji="1" lang="zh-CN" altLang="en-US" sz="2400" dirty="0">
              <a:solidFill>
                <a:schemeClr val="tx1"/>
              </a:solidFill>
              <a:latin typeface="微软雅黑" panose="020B0503020204020204" charset="-122"/>
              <a:ea typeface="微软雅黑" panose="020B0503020204020204" charset="-122"/>
              <a:cs typeface="微软雅黑" panose="020B0503020204020204" charset="-122"/>
            </a:endParaRPr>
          </a:p>
          <a:p>
            <a:endParaRPr kumimoji="1" lang="zh-CN" altLang="en-US" sz="2400"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7" name="文本框 6"/>
          <p:cNvSpPr txBox="1"/>
          <p:nvPr/>
        </p:nvSpPr>
        <p:spPr>
          <a:xfrm>
            <a:off x="607695" y="2699385"/>
            <a:ext cx="6464300" cy="553085"/>
          </a:xfrm>
          <a:prstGeom prst="rect">
            <a:avLst/>
          </a:prstGeom>
          <a:noFill/>
        </p:spPr>
        <p:txBody>
          <a:bodyPr wrap="square" rtlCol="0">
            <a:spAutoFit/>
          </a:bodyPr>
          <a:p>
            <a:r>
              <a:rPr kumimoji="1" lang="en-US" altLang="zh-CN" sz="3000" b="1" dirty="0">
                <a:solidFill>
                  <a:srgbClr val="4CA535"/>
                </a:solidFill>
                <a:latin typeface="微软雅黑" panose="020B0503020204020204" charset="-122"/>
                <a:ea typeface="微软雅黑" panose="020B0503020204020204" charset="-122"/>
                <a:cs typeface="微软雅黑" panose="020B0503020204020204" charset="-122"/>
              </a:rPr>
              <a:t>2038</a:t>
            </a:r>
            <a:r>
              <a:rPr kumimoji="1" lang="zh-CN" altLang="en-US" sz="3000" b="1" dirty="0">
                <a:solidFill>
                  <a:srgbClr val="4CA535"/>
                </a:solidFill>
                <a:latin typeface="微软雅黑" panose="020B0503020204020204" charset="-122"/>
                <a:ea typeface="微软雅黑" panose="020B0503020204020204" charset="-122"/>
                <a:cs typeface="微软雅黑" panose="020B0503020204020204" charset="-122"/>
              </a:rPr>
              <a:t>问题：</a:t>
            </a:r>
            <a:endParaRPr kumimoji="1" lang="zh-CN" altLang="en-US" sz="3000" b="1" dirty="0">
              <a:solidFill>
                <a:srgbClr val="4CA535"/>
              </a:solidFill>
              <a:latin typeface="微软雅黑" panose="020B0503020204020204" charset="-122"/>
              <a:ea typeface="微软雅黑" panose="020B0503020204020204" charset="-122"/>
              <a:cs typeface="微软雅黑" panose="020B0503020204020204" charset="-122"/>
            </a:endParaRPr>
          </a:p>
        </p:txBody>
      </p:sp>
      <mc:AlternateContent xmlns:mc="http://schemas.openxmlformats.org/markup-compatibility/2006">
        <mc:Choice xmlns:a14="http://schemas.microsoft.com/office/drawing/2010/main" Requires="a14">
          <p:sp>
            <p:nvSpPr>
              <p:cNvPr id="6" name="文本框 5"/>
              <p:cNvSpPr txBox="1"/>
              <p:nvPr/>
            </p:nvSpPr>
            <p:spPr>
              <a:xfrm>
                <a:off x="607695" y="3493135"/>
                <a:ext cx="10353675" cy="2017395"/>
              </a:xfrm>
              <a:prstGeom prst="rect">
                <a:avLst/>
              </a:prstGeom>
              <a:noFill/>
            </p:spPr>
            <p:txBody>
              <a:bodyPr wrap="square" rtlCol="0">
                <a:spAutoFit/>
              </a:bodyPr>
              <a:p>
                <a:r>
                  <a:rPr kumimoji="1" lang="en-US" altLang="zh-CN" sz="2400" dirty="0">
                    <a:latin typeface="微软雅黑" panose="020B0503020204020204" charset="-122"/>
                    <a:ea typeface="微软雅黑" panose="020B0503020204020204" charset="-122"/>
                    <a:cs typeface="微软雅黑" panose="020B0503020204020204" charset="-122"/>
                  </a:rPr>
                  <a:t>	</a:t>
                </a:r>
                <a:r>
                  <a:rPr kumimoji="1" sz="2400" dirty="0">
                    <a:latin typeface="微软雅黑" panose="020B0503020204020204" charset="-122"/>
                    <a:ea typeface="微软雅黑" panose="020B0503020204020204" charset="-122"/>
                    <a:cs typeface="微软雅黑" panose="020B0503020204020204" charset="-122"/>
                  </a:rPr>
                  <a:t>对于32位系统，是使用32位有符号time_t来记录系统时间。其可以表示的最大时间为</a:t>
                </a:r>
                <a14:m>
                  <m:oMath xmlns:m="http://schemas.openxmlformats.org/officeDocument/2006/math">
                    <m:sSup>
                      <m:sSupPr>
                        <m:ctrlPr>
                          <a:rPr kumimoji="1" sz="2400" dirty="0">
                            <a:latin typeface="微软雅黑" panose="020B0503020204020204" charset="-122"/>
                            <a:ea typeface="微软雅黑" panose="020B0503020204020204" charset="-122"/>
                            <a:cs typeface="微软雅黑" panose="020B0503020204020204" charset="-122"/>
                          </a:rPr>
                        </m:ctrlPr>
                      </m:sSupPr>
                      <m:e>
                        <m:r>
                          <a:rPr kumimoji="1" sz="2400" dirty="0">
                            <a:latin typeface="微软雅黑" panose="020B0503020204020204" charset="-122"/>
                            <a:ea typeface="微软雅黑" panose="020B0503020204020204" charset="-122"/>
                            <a:cs typeface="微软雅黑" panose="020B0503020204020204" charset="-122"/>
                          </a:rPr>
                          <m:t>2</m:t>
                        </m:r>
                      </m:e>
                      <m:sup>
                        <m:r>
                          <a:rPr kumimoji="1" sz="2400" dirty="0">
                            <a:latin typeface="微软雅黑" panose="020B0503020204020204" charset="-122"/>
                            <a:ea typeface="微软雅黑" panose="020B0503020204020204" charset="-122"/>
                            <a:cs typeface="微软雅黑" panose="020B0503020204020204" charset="-122"/>
                          </a:rPr>
                          <m:t>31</m:t>
                        </m:r>
                      </m:sup>
                    </m:sSup>
                  </m:oMath>
                </a14:m>
                <a:r>
                  <a:rPr kumimoji="1" sz="2400" dirty="0">
                    <a:latin typeface="微软雅黑" panose="020B0503020204020204" charset="-122"/>
                    <a:ea typeface="微软雅黑" panose="020B0503020204020204" charset="-122"/>
                    <a:cs typeface="微软雅黑" panose="020B0503020204020204" charset="-122"/>
                  </a:rPr>
                  <a:t>/86400(s) = 24855.13481(天) ≈ 68.0958(年)，加上Linux Epoch后可表示的时间范围为UTC时间的 1901-12-13 20:45:54 至 2038-1-19 3:14:07 。所以在</a:t>
                </a:r>
                <a:r>
                  <a:rPr kumimoji="1" sz="2400" dirty="0">
                    <a:latin typeface="微软雅黑" panose="020B0503020204020204" charset="-122"/>
                    <a:ea typeface="微软雅黑" panose="020B0503020204020204" charset="-122"/>
                    <a:cs typeface="微软雅黑" panose="020B0503020204020204" charset="-122"/>
                    <a:sym typeface="+mn-ea"/>
                  </a:rPr>
                  <a:t>2038年时，系统时间会溢出，退回1901年，这就是2038问题。</a:t>
                </a:r>
                <a:endParaRPr kumimoji="1" lang="zh-CN" altLang="en-US" sz="2400" dirty="0">
                  <a:latin typeface="微软雅黑" panose="020B0503020204020204" charset="-122"/>
                  <a:ea typeface="微软雅黑" panose="020B0503020204020204" charset="-122"/>
                  <a:cs typeface="微软雅黑" panose="020B0503020204020204" charset="-122"/>
                  <a:sym typeface="+mn-ea"/>
                </a:endParaRPr>
              </a:p>
            </p:txBody>
          </p:sp>
        </mc:Choice>
        <mc:Fallback>
          <p:sp>
            <p:nvSpPr>
              <p:cNvPr id="6" name="文本框 5"/>
              <p:cNvSpPr txBox="1">
                <a:spLocks noRot="1" noChangeAspect="1" noMove="1" noResize="1" noEditPoints="1" noAdjustHandles="1" noChangeArrowheads="1" noChangeShapeType="1" noTextEdit="1"/>
              </p:cNvSpPr>
              <p:nvPr/>
            </p:nvSpPr>
            <p:spPr>
              <a:xfrm>
                <a:off x="607695" y="3493135"/>
                <a:ext cx="10353675" cy="2017395"/>
              </a:xfrm>
              <a:prstGeom prst="rect">
                <a:avLst/>
              </a:prstGeom>
              <a:blipFill rotWithShape="1">
                <a:blip r:embed="rId1"/>
                <a:stretch>
                  <a:fillRect/>
                </a:stretch>
              </a:blipFill>
            </p:spPr>
            <p:txBody>
              <a:bodyPr/>
              <a:lstStyle/>
              <a:p>
                <a:r>
                  <a:rPr lang="zh-CN" altLang="en-US">
                    <a:noFill/>
                  </a:rPr>
                  <a:t> </a:t>
                </a:r>
              </a:p>
            </p:txBody>
          </p:sp>
        </mc:Fallback>
      </mc:AlternateContent>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11857" y="2768677"/>
            <a:ext cx="5765979" cy="5384800"/>
          </a:xfrm>
          <a:prstGeom prst="rect">
            <a:avLst/>
          </a:prstGeom>
          <a:noFill/>
        </p:spPr>
        <p:txBody>
          <a:bodyPr wrap="square" rtlCol="0">
            <a:spAutoFit/>
          </a:bodyPr>
          <a:lstStyle/>
          <a:p>
            <a:r>
              <a:rPr kumimoji="1" lang="en-US" altLang="zh-CN" sz="34400" b="1" dirty="0">
                <a:ln w="50800" cap="rnd">
                  <a:solidFill>
                    <a:srgbClr val="4CA535"/>
                  </a:solidFill>
                </a:ln>
                <a:noFill/>
                <a:latin typeface="微软雅黑" panose="020B0503020204020204" charset="-122"/>
                <a:ea typeface="微软雅黑" panose="020B0503020204020204" charset="-122"/>
                <a:cs typeface="阿里巴巴普惠体 Heavy" panose="00020600040101010101" pitchFamily="18" charset="-122"/>
              </a:rPr>
              <a:t>02</a:t>
            </a:r>
            <a:endParaRPr kumimoji="1" lang="en-US" altLang="zh-CN" sz="34400" b="1" dirty="0">
              <a:ln w="50800" cap="rnd">
                <a:solidFill>
                  <a:srgbClr val="4CA535"/>
                </a:solidFill>
              </a:ln>
              <a:noFill/>
              <a:latin typeface="微软雅黑" panose="020B0503020204020204" charset="-122"/>
              <a:ea typeface="微软雅黑" panose="020B0503020204020204" charset="-122"/>
              <a:cs typeface="阿里巴巴普惠体 Heavy" panose="00020600040101010101" pitchFamily="18" charset="-122"/>
            </a:endParaRPr>
          </a:p>
        </p:txBody>
      </p:sp>
      <p:sp>
        <p:nvSpPr>
          <p:cNvPr id="4" name="文本框 3"/>
          <p:cNvSpPr txBox="1"/>
          <p:nvPr/>
        </p:nvSpPr>
        <p:spPr>
          <a:xfrm>
            <a:off x="5354123" y="2487255"/>
            <a:ext cx="5954043" cy="768350"/>
          </a:xfrm>
          <a:prstGeom prst="rect">
            <a:avLst/>
          </a:prstGeom>
          <a:noFill/>
        </p:spPr>
        <p:txBody>
          <a:bodyPr wrap="square" rtlCol="0">
            <a:spAutoFit/>
          </a:bodyPr>
          <a:lstStyle/>
          <a:p>
            <a:r>
              <a:rPr kumimoji="1" lang="en-US" altLang="zh-CN" sz="4400" b="1" dirty="0">
                <a:solidFill>
                  <a:srgbClr val="4CA535"/>
                </a:solidFill>
                <a:latin typeface="微软雅黑" panose="020B0503020204020204" charset="-122"/>
                <a:ea typeface="微软雅黑" panose="020B0503020204020204" charset="-122"/>
                <a:cs typeface="微软雅黑" panose="020B0503020204020204" charset="-122"/>
              </a:rPr>
              <a:t>Linux</a:t>
            </a:r>
            <a:r>
              <a:rPr kumimoji="1" lang="zh-CN" altLang="en-US" sz="4400" b="1" dirty="0">
                <a:solidFill>
                  <a:srgbClr val="4CA535"/>
                </a:solidFill>
                <a:latin typeface="微软雅黑" panose="020B0503020204020204" charset="-122"/>
                <a:ea typeface="微软雅黑" panose="020B0503020204020204" charset="-122"/>
                <a:cs typeface="微软雅黑" panose="020B0503020204020204" charset="-122"/>
              </a:rPr>
              <a:t>系统中的时间</a:t>
            </a:r>
            <a:endParaRPr kumimoji="1" lang="en-US" altLang="zh-CN" sz="4400" b="1" dirty="0">
              <a:solidFill>
                <a:srgbClr val="4CA535"/>
              </a:solidFill>
              <a:latin typeface="微软雅黑" panose="020B0503020204020204" charset="-122"/>
              <a:ea typeface="微软雅黑" panose="020B0503020204020204" charset="-122"/>
              <a:cs typeface="微软雅黑" panose="020B0503020204020204" charset="-122"/>
            </a:endParaRPr>
          </a:p>
        </p:txBody>
      </p:sp>
      <p:sp>
        <p:nvSpPr>
          <p:cNvPr id="6" name="文本框 5"/>
          <p:cNvSpPr txBox="1"/>
          <p:nvPr/>
        </p:nvSpPr>
        <p:spPr>
          <a:xfrm>
            <a:off x="5354123" y="3353646"/>
            <a:ext cx="5954043" cy="922020"/>
          </a:xfrm>
          <a:prstGeom prst="rect">
            <a:avLst/>
          </a:prstGeom>
          <a:noFill/>
        </p:spPr>
        <p:txBody>
          <a:bodyPr wrap="square" rtlCol="0">
            <a:spAutoFit/>
          </a:bodyPr>
          <a:lstStyle/>
          <a:p>
            <a:pPr>
              <a:lnSpc>
                <a:spcPct val="150000"/>
              </a:lnSpc>
            </a:pPr>
            <a:r>
              <a:rPr kumimoji="1" lang="zh-CN" altLang="en-US" dirty="0">
                <a:solidFill>
                  <a:srgbClr val="4CA535"/>
                </a:solidFill>
                <a:latin typeface="微软雅黑" panose="020B0503020204020204" charset="-122"/>
                <a:ea typeface="微软雅黑" panose="020B0503020204020204" charset="-122"/>
              </a:rPr>
              <a:t>硬件时间、系统时间、墙上时间、时钟中断、节拍、</a:t>
            </a:r>
            <a:r>
              <a:rPr kumimoji="1" lang="en-US" altLang="zh-CN" dirty="0">
                <a:solidFill>
                  <a:srgbClr val="4CA535"/>
                </a:solidFill>
                <a:latin typeface="微软雅黑" panose="020B0503020204020204" charset="-122"/>
                <a:ea typeface="微软雅黑" panose="020B0503020204020204" charset="-122"/>
              </a:rPr>
              <a:t>ntp</a:t>
            </a:r>
            <a:r>
              <a:rPr kumimoji="1" lang="zh-CN" altLang="en-US" dirty="0">
                <a:solidFill>
                  <a:srgbClr val="4CA535"/>
                </a:solidFill>
                <a:latin typeface="微软雅黑" panose="020B0503020204020204" charset="-122"/>
                <a:ea typeface="微软雅黑" panose="020B0503020204020204" charset="-122"/>
              </a:rPr>
              <a:t>协议。</a:t>
            </a:r>
            <a:endParaRPr kumimoji="1" lang="zh-CN" altLang="en-US" dirty="0">
              <a:solidFill>
                <a:srgbClr val="4CA535"/>
              </a:solidFill>
              <a:latin typeface="微软雅黑" panose="020B0503020204020204" charset="-122"/>
              <a:ea typeface="微软雅黑" panose="020B0503020204020204" charset="-122"/>
            </a:endParaRPr>
          </a:p>
        </p:txBody>
      </p:sp>
    </p:spTree>
  </p:cSld>
  <p:clrMapOvr>
    <a:masterClrMapping/>
  </p:clrMapOvr>
</p:sld>
</file>

<file path=ppt/tags/tag1.xml><?xml version="1.0" encoding="utf-8"?>
<p:tagLst xmlns:p="http://schemas.openxmlformats.org/presentationml/2006/main">
  <p:tag name="KSO_WM_UNIT_PLACING_PICTURE_USER_VIEWPORT" val="{&quot;height&quot;:4294,&quot;width&quot;:10613}"/>
</p:tagLst>
</file>

<file path=ppt/tags/tag2.xml><?xml version="1.0" encoding="utf-8"?>
<p:tagLst xmlns:p="http://schemas.openxmlformats.org/presentationml/2006/main">
  <p:tag name="KSO_WM_UNIT_PLACING_PICTURE_USER_VIEWPORT" val="{&quot;height&quot;:3270,&quot;width&quot;:8250}"/>
</p:tagLst>
</file>

<file path=ppt/tags/tag3.xml><?xml version="1.0" encoding="utf-8"?>
<p:tagLst xmlns:p="http://schemas.openxmlformats.org/presentationml/2006/main">
  <p:tag name="KSO_WM_UNIT_PLACING_PICTURE_USER_VIEWPORT" val="{&quot;height&quot;:3270,&quot;width&quot;:8250}"/>
</p:tagLst>
</file>

<file path=ppt/tags/tag4.xml><?xml version="1.0" encoding="utf-8"?>
<p:tagLst xmlns:p="http://schemas.openxmlformats.org/presentationml/2006/main">
  <p:tag name="KSO_WM_UNIT_TABLE_BEAUTIFY" val="smartTable{ca20bac1-22c5-465a-a59e-e06f3ab16fb6}"/>
  <p:tag name="TABLE_ENDDRAG_ORIGIN_RECT" val="735*294"/>
  <p:tag name="TABLE_ENDDRAG_RECT" val="144*180*735*294"/>
</p:tagLst>
</file>

<file path=ppt/tags/tag5.xml><?xml version="1.0" encoding="utf-8"?>
<p:tagLst xmlns:p="http://schemas.openxmlformats.org/presentationml/2006/main">
  <p:tag name="KSO_WM_UNIT_PLACING_PICTURE_USER_VIEWPORT" val="{&quot;height&quot;:3270,&quot;width&quot;:8250}"/>
</p:tagLst>
</file>

<file path=ppt/tags/tag6.xml><?xml version="1.0" encoding="utf-8"?>
<p:tagLst xmlns:p="http://schemas.openxmlformats.org/presentationml/2006/main">
  <p:tag name="KSO_WM_UNIT_TABLE_BEAUTIFY" val="smartTable{759e9f02-10de-438f-bb06-d0169b5a988d}"/>
</p:tagLst>
</file>

<file path=ppt/tags/tag7.xml><?xml version="1.0" encoding="utf-8"?>
<p:tagLst xmlns:p="http://schemas.openxmlformats.org/presentationml/2006/main">
  <p:tag name="KSO_WM_UNIT_PLACING_PICTURE_USER_VIEWPORT" val="{&quot;height&quot;:10500,&quot;width&quot;:8985}"/>
</p:tagLst>
</file>

<file path=ppt/tags/tag8.xml><?xml version="1.0" encoding="utf-8"?>
<p:tagLst xmlns:p="http://schemas.openxmlformats.org/presentationml/2006/main">
  <p:tag name="KSO_WM_UNIT_TABLE_BEAUTIFY" val="smartTable{5e718eef-9014-4d4d-9a9c-5df68df3845b}"/>
  <p:tag name="TABLE_ENDDRAG_ORIGIN_RECT" val="659*365"/>
  <p:tag name="TABLE_ENDDRAG_RECT" val="180*156*659*365"/>
</p:tagLst>
</file>

<file path=ppt/tags/tag9.xml><?xml version="1.0" encoding="utf-8"?>
<p:tagLst xmlns:p="http://schemas.openxmlformats.org/presentationml/2006/main">
  <p:tag name="COMMONDATA" val="eyJoZGlkIjoiZGYzYjc2MjFkM2UwOGM4ZDM4ODc1NWNhOWNmMTNjOTQifQ=="/>
</p:tagLst>
</file>

<file path=ppt/theme/theme1.xml><?xml version="1.0" encoding="utf-8"?>
<a:theme xmlns:a="http://schemas.openxmlformats.org/drawingml/2006/main" name="Office 主题​​">
  <a:themeElements>
    <a:clrScheme name="行业分析PPT模版">
      <a:dk1>
        <a:srgbClr val="000000"/>
      </a:dk1>
      <a:lt1>
        <a:srgbClr val="FFFFFF"/>
      </a:lt1>
      <a:dk2>
        <a:srgbClr val="778495"/>
      </a:dk2>
      <a:lt2>
        <a:srgbClr val="F0F0F0"/>
      </a:lt2>
      <a:accent1>
        <a:srgbClr val="88C7FF"/>
      </a:accent1>
      <a:accent2>
        <a:srgbClr val="FF8A66"/>
      </a:accent2>
      <a:accent3>
        <a:srgbClr val="FFBD66"/>
      </a:accent3>
      <a:accent4>
        <a:srgbClr val="7000E7"/>
      </a:accent4>
      <a:accent5>
        <a:srgbClr val="41F1E7"/>
      </a:accent5>
      <a:accent6>
        <a:srgbClr val="FFFFFF"/>
      </a:accent6>
      <a:hlink>
        <a:srgbClr val="FFFFFF"/>
      </a:hlink>
      <a:folHlink>
        <a:srgbClr val="BFBFBF"/>
      </a:folHlink>
    </a:clrScheme>
    <a:fontScheme name="阿里巴巴">
      <a:majorFont>
        <a:latin typeface="阿里巴巴普惠体"/>
        <a:ea typeface="阿里巴巴普惠体"/>
        <a:cs typeface=""/>
      </a:majorFont>
      <a:minorFont>
        <a:latin typeface="阿里巴巴普惠体 Light"/>
        <a:ea typeface="阿里巴巴普惠体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主题​​</Template>
  <TotalTime>0</TotalTime>
  <Words>14805</Words>
  <Application>WPS 演示</Application>
  <PresentationFormat>宽屏</PresentationFormat>
  <Paragraphs>852</Paragraphs>
  <Slides>50</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50</vt:i4>
      </vt:variant>
    </vt:vector>
  </HeadingPairs>
  <TitlesOfParts>
    <vt:vector size="64" baseType="lpstr">
      <vt:lpstr>Arial</vt:lpstr>
      <vt:lpstr>宋体</vt:lpstr>
      <vt:lpstr>Wingdings</vt:lpstr>
      <vt:lpstr>微软雅黑</vt:lpstr>
      <vt:lpstr>Impact</vt:lpstr>
      <vt:lpstr>Arial</vt:lpstr>
      <vt:lpstr>阿里巴巴普惠体 Heavy</vt:lpstr>
      <vt:lpstr>阿里巴巴普惠体</vt:lpstr>
      <vt:lpstr>Segoe Print</vt:lpstr>
      <vt:lpstr>阿里巴巴普惠体 Light</vt:lpstr>
      <vt:lpstr>等线</vt:lpstr>
      <vt:lpstr>Arial Unicode MS</vt:lpstr>
      <vt:lpstr>DejaVu Math TeX Gyre</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橘子音乐节策划方案</dc:title>
  <dc:creator>Hu Xuhang</dc:creator>
  <cp:lastModifiedBy>一切</cp:lastModifiedBy>
  <cp:revision>331</cp:revision>
  <dcterms:created xsi:type="dcterms:W3CDTF">2022-09-29T10:26:00Z</dcterms:created>
  <dcterms:modified xsi:type="dcterms:W3CDTF">2022-09-29T10:28:02Z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
  </property>
  <property fmtid="{D5CDD505-2E9C-101B-9397-08002B2CF9AE}" pid="3" name="KSOProductBuildVer">
    <vt:lpwstr>2052-11.1.0.12358</vt:lpwstr>
  </property>
</Properties>
</file>