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331" r:id="rId2"/>
    <p:sldId id="330" r:id="rId3"/>
    <p:sldId id="332" r:id="rId4"/>
    <p:sldId id="336" r:id="rId5"/>
    <p:sldId id="339" r:id="rId6"/>
    <p:sldId id="337" r:id="rId7"/>
    <p:sldId id="347" r:id="rId8"/>
    <p:sldId id="363" r:id="rId9"/>
    <p:sldId id="378" r:id="rId10"/>
    <p:sldId id="377" r:id="rId11"/>
    <p:sldId id="379" r:id="rId12"/>
    <p:sldId id="380" r:id="rId13"/>
    <p:sldId id="381" r:id="rId14"/>
    <p:sldId id="382" r:id="rId15"/>
    <p:sldId id="383" r:id="rId16"/>
    <p:sldId id="384" r:id="rId17"/>
    <p:sldId id="385" r:id="rId18"/>
    <p:sldId id="386" r:id="rId19"/>
    <p:sldId id="387" r:id="rId20"/>
    <p:sldId id="388" r:id="rId21"/>
    <p:sldId id="389" r:id="rId22"/>
    <p:sldId id="390" r:id="rId23"/>
    <p:sldId id="391" r:id="rId24"/>
    <p:sldId id="392" r:id="rId25"/>
    <p:sldId id="393" r:id="rId26"/>
    <p:sldId id="394" r:id="rId27"/>
    <p:sldId id="395" r:id="rId28"/>
    <p:sldId id="400" r:id="rId29"/>
    <p:sldId id="401" r:id="rId30"/>
    <p:sldId id="402" r:id="rId31"/>
    <p:sldId id="403" r:id="rId32"/>
    <p:sldId id="404" r:id="rId33"/>
    <p:sldId id="407" r:id="rId34"/>
    <p:sldId id="408" r:id="rId35"/>
    <p:sldId id="409" r:id="rId36"/>
    <p:sldId id="410" r:id="rId37"/>
    <p:sldId id="405" r:id="rId38"/>
    <p:sldId id="333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648">
          <p15:clr>
            <a:srgbClr val="A4A3A4"/>
          </p15:clr>
        </p15:guide>
        <p15:guide id="2" pos="28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66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711" autoAdjust="0"/>
  </p:normalViewPr>
  <p:slideViewPr>
    <p:cSldViewPr>
      <p:cViewPr varScale="1">
        <p:scale>
          <a:sx n="66" d="100"/>
          <a:sy n="66" d="100"/>
        </p:scale>
        <p:origin x="-636" y="-108"/>
      </p:cViewPr>
      <p:guideLst>
        <p:guide orient="horz" pos="3648"/>
        <p:guide pos="28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-96" charset="-128"/>
                <a:cs typeface="MS PGothic" panose="020B0600070205080204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marL="119380" indent="-119380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anose="05020102010507070707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idc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n.ubuntu.com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567782" cy="2612322"/>
          </a:xfrm>
        </p:spPr>
        <p:txBody>
          <a:bodyPr/>
          <a:lstStyle/>
          <a:p>
            <a:pPr algn="ctr"/>
            <a:r>
              <a:rPr lang="en-US" altLang="zh-CN" sz="4800" dirty="0"/>
              <a:t> ICS-LAB4  </a:t>
            </a:r>
            <a:r>
              <a:rPr lang="en-US" altLang="zh-CN" sz="6000" dirty="0" err="1">
                <a:solidFill>
                  <a:srgbClr val="FF0000"/>
                </a:solidFill>
              </a:rPr>
              <a:t>Buflab</a:t>
            </a:r>
            <a:r>
              <a:rPr lang="en-US" altLang="zh-CN" sz="6000" dirty="0">
                <a:solidFill>
                  <a:srgbClr val="FF0000"/>
                </a:solidFill>
              </a:rPr>
              <a:t>/</a:t>
            </a:r>
            <a:r>
              <a:rPr lang="en-US" altLang="zh-CN" sz="6000" dirty="0" err="1">
                <a:solidFill>
                  <a:srgbClr val="FF0000"/>
                </a:solidFill>
              </a:rPr>
              <a:t>AttackLab</a:t>
            </a:r>
            <a:r>
              <a:rPr lang="en-US" altLang="zh-CN" sz="4800" dirty="0"/>
              <a:t/>
            </a:r>
            <a:br>
              <a:rPr lang="en-US" altLang="zh-CN" sz="4800" dirty="0"/>
            </a:br>
            <a:r>
              <a:rPr lang="en-US" altLang="zh-CN" sz="4800" dirty="0"/>
              <a:t> </a:t>
            </a:r>
            <a:r>
              <a:rPr lang="zh-CN" altLang="en-US" sz="4800" dirty="0"/>
              <a:t>缓冲器漏洞攻击</a:t>
            </a:r>
          </a:p>
        </p:txBody>
      </p:sp>
      <p:sp>
        <p:nvSpPr>
          <p:cNvPr id="4" name="标题 1"/>
          <p:cNvSpPr txBox="1"/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/>
              <a:t>2019</a:t>
            </a:r>
            <a:r>
              <a:rPr lang="zh-CN" altLang="en-US" sz="2800" dirty="0"/>
              <a:t>年</a:t>
            </a:r>
            <a:r>
              <a:rPr lang="en-US" altLang="zh-CN" sz="2800" dirty="0"/>
              <a:t>11</a:t>
            </a:r>
            <a:r>
              <a:rPr lang="zh-CN" altLang="en-US" sz="2800" dirty="0"/>
              <a:t>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8600" y="863819"/>
            <a:ext cx="843528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8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getbuf</a:t>
            </a: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sz="1800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char </a:t>
            </a:r>
            <a:r>
              <a:rPr lang="en-US" altLang="zh-CN" sz="18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[32]; </a:t>
            </a:r>
            <a:r>
              <a:rPr lang="en-US" altLang="zh-CN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//32</a:t>
            </a:r>
            <a:r>
              <a:rPr lang="zh-CN" altLang="en-US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字节字符数组</a:t>
            </a:r>
            <a:endParaRPr lang="zh-CN" altLang="zh-CN" sz="1800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gets(</a:t>
            </a:r>
            <a:r>
              <a:rPr lang="en-US" altLang="zh-CN" sz="18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    </a:t>
            </a:r>
            <a:r>
              <a:rPr lang="en-US" altLang="zh-CN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从标准输入流输入字符串，</a:t>
            </a:r>
            <a:r>
              <a:rPr lang="en-US" altLang="zh-CN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gets</a:t>
            </a:r>
            <a:r>
              <a:rPr lang="zh-CN" altLang="en-US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存在缓冲区溢出漏洞</a:t>
            </a:r>
            <a:endParaRPr lang="zh-CN" altLang="zh-CN" sz="1800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return 1;     </a:t>
            </a:r>
            <a:r>
              <a:rPr lang="en-US" altLang="zh-CN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当输入字符串超过</a:t>
            </a:r>
            <a:r>
              <a:rPr lang="en-US" altLang="zh-CN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en-US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字节即可破坏栈帧结构</a:t>
            </a:r>
            <a:endParaRPr lang="zh-CN" altLang="zh-CN" sz="1800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endParaRPr lang="zh-CN" altLang="zh-CN" sz="1800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8600" y="2954020"/>
            <a:ext cx="8435280" cy="1600200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altLang="zh-CN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&gt;./ </a:t>
            </a:r>
            <a:r>
              <a:rPr lang="en-US" altLang="zh-CN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bufbomb</a:t>
            </a:r>
            <a:r>
              <a:rPr lang="en-US" altLang="zh-CN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-u 1180301099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string: I love ICS2017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Dud: </a:t>
            </a: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getbuf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returned 0x1    </a:t>
            </a:r>
            <a:r>
              <a:rPr lang="zh-CN" altLang="en-US" sz="2000" i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输入字符较短未溢出</a:t>
            </a:r>
          </a:p>
        </p:txBody>
      </p:sp>
      <p:sp>
        <p:nvSpPr>
          <p:cNvPr id="6" name="矩形 5"/>
          <p:cNvSpPr/>
          <p:nvPr/>
        </p:nvSpPr>
        <p:spPr>
          <a:xfrm>
            <a:off x="228600" y="4661644"/>
            <a:ext cx="8839200" cy="13532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altLang="zh-CN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&gt;./</a:t>
            </a:r>
            <a:r>
              <a:rPr lang="en-US" altLang="zh-CN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bufbomb</a:t>
            </a:r>
            <a:r>
              <a:rPr lang="en-US" altLang="zh-CN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-u 1180301099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string: It is easier to love this class when you are a TA.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Ouch!: You caused a segmentation fault!           </a:t>
            </a:r>
            <a:r>
              <a:rPr lang="zh-CN" altLang="en-US" sz="1800" i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溢出引发段错</a:t>
            </a:r>
            <a:endParaRPr lang="en-US" altLang="zh-CN" sz="1800" i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1000" y="6014852"/>
            <a:ext cx="82066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zh-CN" altLang="zh-CN" sz="2800" i="0" dirty="0">
                <a:solidFill>
                  <a:srgbClr val="FF0000"/>
                </a:solidFill>
              </a:rPr>
              <a:t>缓冲区溢出导致程序</a:t>
            </a:r>
            <a:r>
              <a:rPr lang="zh-CN" altLang="en-US" sz="2800" i="0" dirty="0">
                <a:solidFill>
                  <a:srgbClr val="FF0000"/>
                </a:solidFill>
              </a:rPr>
              <a:t>栈帧结构</a:t>
            </a:r>
            <a:r>
              <a:rPr lang="zh-CN" altLang="zh-CN" sz="2800" i="0" dirty="0">
                <a:solidFill>
                  <a:srgbClr val="FF0000"/>
                </a:solidFill>
              </a:rPr>
              <a:t>破坏，产生访</a:t>
            </a:r>
            <a:r>
              <a:rPr lang="zh-CN" altLang="en-US" sz="2800" i="0" dirty="0">
                <a:solidFill>
                  <a:srgbClr val="FF0000"/>
                </a:solidFill>
              </a:rPr>
              <a:t>存</a:t>
            </a:r>
            <a:r>
              <a:rPr lang="zh-CN" altLang="zh-CN" sz="2800" i="0" dirty="0">
                <a:solidFill>
                  <a:srgbClr val="FF0000"/>
                </a:solidFill>
              </a:rPr>
              <a:t>错误</a:t>
            </a:r>
          </a:p>
        </p:txBody>
      </p:sp>
      <p:sp>
        <p:nvSpPr>
          <p:cNvPr id="2" name="矩形 1"/>
          <p:cNvSpPr/>
          <p:nvPr/>
        </p:nvSpPr>
        <p:spPr>
          <a:xfrm>
            <a:off x="300272" y="340599"/>
            <a:ext cx="85389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800" dirty="0">
                <a:solidFill>
                  <a:srgbClr val="FF0000"/>
                </a:solidFill>
              </a:rPr>
              <a:t>函数</a:t>
            </a:r>
            <a:r>
              <a:rPr lang="en-US" altLang="zh-CN" sz="2800" dirty="0">
                <a:solidFill>
                  <a:srgbClr val="FF0000"/>
                </a:solidFill>
              </a:rPr>
              <a:t>Gets()</a:t>
            </a:r>
            <a:r>
              <a:rPr lang="zh-CN" altLang="zh-CN" sz="2800" dirty="0">
                <a:solidFill>
                  <a:srgbClr val="FF0000"/>
                </a:solidFill>
              </a:rPr>
              <a:t>不判断</a:t>
            </a:r>
            <a:r>
              <a:rPr lang="en-US" altLang="zh-CN" sz="2800" dirty="0" err="1">
                <a:solidFill>
                  <a:srgbClr val="FF0000"/>
                </a:solidFill>
              </a:rPr>
              <a:t>buf</a:t>
            </a:r>
            <a:r>
              <a:rPr lang="zh-CN" altLang="en-US" sz="2800" dirty="0">
                <a:solidFill>
                  <a:srgbClr val="FF0000"/>
                </a:solidFill>
              </a:rPr>
              <a:t>大小，字符串超长，</a:t>
            </a:r>
            <a:r>
              <a:rPr lang="zh-CN" altLang="zh-CN" sz="2800" dirty="0">
                <a:solidFill>
                  <a:srgbClr val="FF0000"/>
                </a:solidFill>
              </a:rPr>
              <a:t>缓冲区溢出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402705"/>
            <a:ext cx="8786982" cy="578023"/>
          </a:xfrm>
        </p:spPr>
        <p:txBody>
          <a:bodyPr/>
          <a:lstStyle/>
          <a:p>
            <a:pPr algn="ctr"/>
            <a:r>
              <a:rPr lang="zh-CN" altLang="en-US" dirty="0"/>
              <a:t>攻击手段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4529586" cy="5616624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zh-CN" dirty="0"/>
              <a:t>设计字符串输入给</a:t>
            </a:r>
            <a:r>
              <a:rPr lang="en-US" altLang="zh-CN" dirty="0" err="1"/>
              <a:t>bufbomb</a:t>
            </a:r>
            <a:r>
              <a:rPr lang="zh-CN" altLang="zh-CN" dirty="0"/>
              <a:t>，造成缓冲区溢出，使</a:t>
            </a:r>
            <a:r>
              <a:rPr lang="en-US" altLang="zh-CN" dirty="0" err="1"/>
              <a:t>bufbomb</a:t>
            </a:r>
            <a:r>
              <a:rPr lang="zh-CN" altLang="zh-CN" dirty="0"/>
              <a:t>程序完成一些有趣的事情。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zh-CN" b="1" dirty="0"/>
              <a:t>攻击字符串</a:t>
            </a:r>
            <a:r>
              <a:rPr lang="zh-CN" altLang="zh-CN" dirty="0"/>
              <a:t>：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zh-CN" altLang="zh-CN" sz="2400" dirty="0">
                <a:solidFill>
                  <a:srgbClr val="FF0000"/>
                </a:solidFill>
              </a:rPr>
              <a:t>无符号字节数据，十六进制表示，字节间用空格隔开，如：</a:t>
            </a:r>
            <a:r>
              <a:rPr lang="en-US" altLang="zh-CN" sz="2400" dirty="0">
                <a:solidFill>
                  <a:srgbClr val="FF0000"/>
                </a:solidFill>
              </a:rPr>
              <a:t> 68 </a:t>
            </a:r>
            <a:r>
              <a:rPr lang="en-US" altLang="zh-CN" sz="2400" dirty="0" err="1">
                <a:solidFill>
                  <a:srgbClr val="FF0000"/>
                </a:solidFill>
              </a:rPr>
              <a:t>ef</a:t>
            </a:r>
            <a:r>
              <a:rPr lang="en-US" altLang="zh-CN" sz="2400" dirty="0">
                <a:solidFill>
                  <a:srgbClr val="FF0000"/>
                </a:solidFill>
              </a:rPr>
              <a:t> cd ab 00 83 c0</a:t>
            </a:r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与</a:t>
            </a:r>
            <a:r>
              <a:rPr lang="en-US" altLang="zh-CN" sz="2400" dirty="0">
                <a:solidFill>
                  <a:srgbClr val="FF0000"/>
                </a:solidFill>
              </a:rPr>
              <a:t>cookie</a:t>
            </a:r>
            <a:r>
              <a:rPr lang="zh-CN" altLang="en-US" sz="2400" dirty="0">
                <a:solidFill>
                  <a:srgbClr val="FF0000"/>
                </a:solidFill>
              </a:rPr>
              <a:t>相关，</a:t>
            </a:r>
            <a:r>
              <a:rPr lang="zh-CN" altLang="zh-CN" sz="2400" dirty="0">
                <a:solidFill>
                  <a:srgbClr val="FF0000"/>
                </a:solidFill>
              </a:rPr>
              <a:t>每</a:t>
            </a:r>
            <a:r>
              <a:rPr lang="zh-CN" altLang="en-US" sz="2400" dirty="0">
                <a:solidFill>
                  <a:srgbClr val="FF0000"/>
                </a:solidFill>
              </a:rPr>
              <a:t>位</a:t>
            </a:r>
            <a:r>
              <a:rPr lang="zh-CN" altLang="zh-CN" sz="2400" dirty="0">
                <a:solidFill>
                  <a:srgbClr val="FF0000"/>
                </a:solidFill>
              </a:rPr>
              <a:t>同学的攻击字串</a:t>
            </a:r>
            <a:r>
              <a:rPr lang="zh-CN" altLang="en-US" sz="2400" dirty="0">
                <a:solidFill>
                  <a:srgbClr val="FF0000"/>
                </a:solidFill>
              </a:rPr>
              <a:t>不同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zh-CN" altLang="zh-CN" sz="2400" dirty="0">
                <a:solidFill>
                  <a:srgbClr val="FF0000"/>
                </a:solidFill>
              </a:rPr>
              <a:t>为</a:t>
            </a:r>
            <a:r>
              <a:rPr lang="zh-CN" altLang="en-US" sz="2400" dirty="0">
                <a:solidFill>
                  <a:srgbClr val="FF0000"/>
                </a:solidFill>
              </a:rPr>
              <a:t>输入方便</a:t>
            </a:r>
            <a:r>
              <a:rPr lang="zh-CN" altLang="zh-CN" sz="2400" dirty="0">
                <a:solidFill>
                  <a:srgbClr val="FF0000"/>
                </a:solidFill>
              </a:rPr>
              <a:t>将攻击字符串写在文本文件中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11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786315" y="1214422"/>
            <a:ext cx="4150710" cy="5112568"/>
            <a:chOff x="2632768" y="1988835"/>
            <a:chExt cx="3996986" cy="3744421"/>
          </a:xfrm>
        </p:grpSpPr>
        <p:sp>
          <p:nvSpPr>
            <p:cNvPr id="6" name="文本框 5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endParaRPr lang="en-US" altLang="zh-CN" dirty="0">
                <a:solidFill>
                  <a:srgbClr val="000000"/>
                </a:solidFill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2632768" y="3558461"/>
              <a:ext cx="916808" cy="338121"/>
              <a:chOff x="2975726" y="3528388"/>
              <a:chExt cx="515705" cy="338121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2975726" y="3528388"/>
                <a:ext cx="404713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>
                <a:off x="3207900" y="3737671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8"/>
            <p:cNvGrpSpPr/>
            <p:nvPr/>
          </p:nvGrpSpPr>
          <p:grpSpPr>
            <a:xfrm>
              <a:off x="2839144" y="5034058"/>
              <a:ext cx="728509" cy="379808"/>
              <a:chOff x="2780643" y="4332646"/>
              <a:chExt cx="728509" cy="379808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2780643" y="4332646"/>
                <a:ext cx="728509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5" name="直接箭头连接符 24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文本框 9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>
                  <a:solidFill>
                    <a:srgbClr val="000000"/>
                  </a:solidFill>
                </a:rPr>
                <a:t>值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/>
                <a:t>buf</a:t>
              </a:r>
              <a:r>
                <a:rPr lang="en-US" altLang="zh-CN" dirty="0"/>
                <a:t>[03-00]</a:t>
              </a:r>
              <a:endParaRPr lang="zh-CN" altLang="en-US" dirty="0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2" name="右大括号 21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返回地址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0" name="右大括号 19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</p:grpSp>
      <p:sp>
        <p:nvSpPr>
          <p:cNvPr id="28" name="矩形 27"/>
          <p:cNvSpPr/>
          <p:nvPr/>
        </p:nvSpPr>
        <p:spPr>
          <a:xfrm>
            <a:off x="7209500" y="1983250"/>
            <a:ext cx="652816" cy="3571125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</a:t>
            </a:r>
            <a:r>
              <a:rPr lang="zh-CN" altLang="en-US" dirty="0"/>
              <a:t>实验任务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</a:t>
            </a:r>
            <a:r>
              <a:rPr lang="en-US" altLang="zh-CN" dirty="0"/>
              <a:t>5</a:t>
            </a:r>
            <a:r>
              <a:rPr lang="zh-CN" altLang="en-US" dirty="0"/>
              <a:t>个攻击字符串，对目标程序实施缓冲区溢出攻击。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次攻击难度递增，分别命名为</a:t>
            </a:r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Smoke    </a:t>
            </a:r>
            <a:r>
              <a:rPr lang="zh-CN" altLang="en-US" dirty="0"/>
              <a:t>（让目标程序</a:t>
            </a:r>
            <a:r>
              <a:rPr lang="zh-CN" altLang="en-US" dirty="0">
                <a:solidFill>
                  <a:srgbClr val="00B050"/>
                </a:solidFill>
              </a:rPr>
              <a:t>调用</a:t>
            </a:r>
            <a:r>
              <a:rPr lang="en-US" altLang="zh-CN" dirty="0">
                <a:solidFill>
                  <a:srgbClr val="00B050"/>
                </a:solidFill>
              </a:rPr>
              <a:t>smoke</a:t>
            </a:r>
            <a:r>
              <a:rPr lang="zh-CN" altLang="en-US" dirty="0">
                <a:solidFill>
                  <a:srgbClr val="00B050"/>
                </a:solidFill>
              </a:rPr>
              <a:t>函数</a:t>
            </a:r>
            <a:r>
              <a:rPr lang="zh-CN" altLang="en-US" dirty="0"/>
              <a:t>）</a:t>
            </a:r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Fizz         </a:t>
            </a:r>
            <a:r>
              <a:rPr lang="zh-CN" altLang="en-US" dirty="0"/>
              <a:t>（让目标程序使用</a:t>
            </a:r>
            <a:r>
              <a:rPr lang="zh-CN" altLang="en-US" dirty="0">
                <a:solidFill>
                  <a:srgbClr val="00B050"/>
                </a:solidFill>
              </a:rPr>
              <a:t>特定参数调用</a:t>
            </a:r>
            <a:r>
              <a:rPr lang="en-US" altLang="zh-CN" dirty="0"/>
              <a:t>Fizz</a:t>
            </a:r>
            <a:r>
              <a:rPr lang="zh-CN" altLang="en-US" dirty="0"/>
              <a:t>函数）</a:t>
            </a:r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Bang       </a:t>
            </a:r>
            <a:r>
              <a:rPr lang="zh-CN" altLang="en-US" dirty="0"/>
              <a:t>（让目标程序调用</a:t>
            </a:r>
            <a:r>
              <a:rPr lang="en-US" altLang="zh-CN" dirty="0"/>
              <a:t>Bang</a:t>
            </a:r>
            <a:r>
              <a:rPr lang="zh-CN" altLang="en-US" dirty="0"/>
              <a:t>函数，并</a:t>
            </a:r>
            <a:r>
              <a:rPr lang="zh-CN" altLang="en-US" dirty="0">
                <a:solidFill>
                  <a:srgbClr val="00B050"/>
                </a:solidFill>
              </a:rPr>
              <a:t>篡改全局变量</a:t>
            </a:r>
            <a:r>
              <a:rPr lang="zh-CN" altLang="en-US" dirty="0"/>
              <a:t>）</a:t>
            </a:r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Boom     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00B050"/>
                </a:solidFill>
              </a:rPr>
              <a:t>无感攻击</a:t>
            </a:r>
            <a:r>
              <a:rPr lang="zh-CN" altLang="en-US" dirty="0"/>
              <a:t>，并传递有效返回值）</a:t>
            </a:r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Nitro      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00B050"/>
                </a:solidFill>
              </a:rPr>
              <a:t>栈帧地址变化</a:t>
            </a:r>
            <a:r>
              <a:rPr lang="zh-CN" altLang="en-US" dirty="0"/>
              <a:t>时的有效攻击）</a:t>
            </a:r>
            <a:endParaRPr lang="en-US" altLang="zh-CN" dirty="0"/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tx1"/>
                </a:solidFill>
                <a:cs typeface="+mn-cs"/>
              </a:rPr>
              <a:t>需要调用的函数均在目标程序中存在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12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Smoke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197678"/>
            <a:ext cx="8594725" cy="5136447"/>
          </a:xfrm>
        </p:spPr>
        <p:txBody>
          <a:bodyPr/>
          <a:lstStyle/>
          <a:p>
            <a:r>
              <a:rPr lang="zh-CN" altLang="zh-CN" dirty="0"/>
              <a:t>构造攻击字符串作为</a:t>
            </a:r>
            <a:r>
              <a:rPr lang="zh-CN" altLang="en-US" dirty="0"/>
              <a:t>目标程序</a:t>
            </a:r>
            <a:r>
              <a:rPr lang="zh-CN" altLang="zh-CN" dirty="0"/>
              <a:t>输入，造成缓冲区溢出，使</a:t>
            </a:r>
            <a:r>
              <a:rPr lang="en-US" altLang="zh-CN" dirty="0" err="1"/>
              <a:t>getbuf</a:t>
            </a:r>
            <a:r>
              <a:rPr lang="en-US" altLang="zh-CN" dirty="0"/>
              <a:t>()</a:t>
            </a:r>
            <a:r>
              <a:rPr lang="zh-CN" altLang="zh-CN" dirty="0"/>
              <a:t>返回时不返回到</a:t>
            </a:r>
            <a:r>
              <a:rPr lang="en-US" altLang="zh-CN" dirty="0"/>
              <a:t>test</a:t>
            </a:r>
            <a:r>
              <a:rPr lang="zh-CN" altLang="zh-CN" dirty="0"/>
              <a:t>函数，而是转向执行</a:t>
            </a:r>
            <a:r>
              <a:rPr lang="en-US" altLang="zh-CN" dirty="0"/>
              <a:t>smoke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攻击成功界面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13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/>
          <a:srcRect l="943" r="943"/>
          <a:stretch>
            <a:fillRect/>
          </a:stretch>
        </p:blipFill>
        <p:spPr>
          <a:xfrm>
            <a:off x="396875" y="4685122"/>
            <a:ext cx="8594725" cy="1944277"/>
          </a:xfrm>
          <a:prstGeom prst="rect">
            <a:avLst/>
          </a:prstGeom>
        </p:spPr>
      </p:pic>
      <p:sp>
        <p:nvSpPr>
          <p:cNvPr id="6" name="Rectangle 4"/>
          <p:cNvSpPr/>
          <p:nvPr/>
        </p:nvSpPr>
        <p:spPr bwMode="auto">
          <a:xfrm>
            <a:off x="609600" y="2133600"/>
            <a:ext cx="80010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smoke()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 err="1">
                <a:solidFill>
                  <a:srgbClr val="CC33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b="1" kern="0" dirty="0">
                <a:solidFill>
                  <a:srgbClr val="CC33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("Smoke!: You called smoke()\n");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validate(0);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exit(0);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Smoke</a:t>
            </a:r>
            <a:r>
              <a:rPr lang="zh-CN" altLang="en-US" dirty="0"/>
              <a:t>攻击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zh-CN" altLang="en-US" dirty="0"/>
              <a:t>调用函数</a:t>
            </a:r>
            <a:endParaRPr lang="en-US" altLang="zh-CN" dirty="0"/>
          </a:p>
          <a:p>
            <a:r>
              <a:rPr lang="zh-CN" altLang="en-US" dirty="0"/>
              <a:t>只需攻击返回地址区域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14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灯片编号占位符 3"/>
          <p:cNvSpPr txBox="1"/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14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896426" y="1268760"/>
            <a:ext cx="3992970" cy="5112568"/>
            <a:chOff x="2784666" y="1988835"/>
            <a:chExt cx="3845088" cy="3744421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endParaRPr lang="en-US" altLang="zh-CN" dirty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784666" y="3168648"/>
              <a:ext cx="773967" cy="338121"/>
              <a:chOff x="3061170" y="3138575"/>
              <a:chExt cx="435357" cy="338121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061170" y="3138575"/>
                <a:ext cx="43535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208349" y="346330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784666" y="5034058"/>
              <a:ext cx="782987" cy="379808"/>
              <a:chOff x="2726165" y="4332646"/>
              <a:chExt cx="782987" cy="379808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726165" y="4332646"/>
                <a:ext cx="78298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>
                  <a:solidFill>
                    <a:srgbClr val="000000"/>
                  </a:solidFill>
                </a:rPr>
                <a:t>值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/>
                <a:t>buf</a:t>
              </a:r>
              <a:r>
                <a:rPr lang="en-US" altLang="zh-CN" dirty="0"/>
                <a:t>[03-00]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返回地址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209500" y="2864263"/>
            <a:ext cx="652816" cy="2690112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Fizz             32</a:t>
            </a:r>
            <a:r>
              <a:rPr lang="zh-CN" altLang="en-US" dirty="0"/>
              <a:t>位简单些</a:t>
            </a:r>
            <a:r>
              <a:rPr lang="en-US" altLang="zh-CN" dirty="0"/>
              <a:t>/64</a:t>
            </a:r>
            <a:r>
              <a:rPr lang="zh-CN" altLang="en-US" dirty="0"/>
              <a:t>位麻烦</a:t>
            </a:r>
            <a:r>
              <a:rPr lang="en-US" altLang="zh-CN" dirty="0" err="1"/>
              <a:t>rdi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构造攻击字串造成缓冲区溢出，使目标程序调用</a:t>
            </a:r>
            <a:r>
              <a:rPr lang="en-US" altLang="zh-CN" dirty="0"/>
              <a:t>fizz</a:t>
            </a:r>
            <a:r>
              <a:rPr lang="zh-CN" altLang="en-US" dirty="0"/>
              <a:t>函数，并将</a:t>
            </a:r>
            <a:r>
              <a:rPr lang="en-US" altLang="zh-CN" dirty="0"/>
              <a:t>cookie</a:t>
            </a:r>
            <a:r>
              <a:rPr lang="zh-CN" altLang="en-US" dirty="0"/>
              <a:t>值作为参数传递给</a:t>
            </a:r>
            <a:r>
              <a:rPr lang="en-US" altLang="zh-CN" dirty="0"/>
              <a:t>fizz</a:t>
            </a:r>
            <a:r>
              <a:rPr lang="zh-CN" altLang="en-US" dirty="0"/>
              <a:t>函数，使</a:t>
            </a:r>
            <a:r>
              <a:rPr lang="en-US" altLang="zh-CN" dirty="0"/>
              <a:t>fizz</a:t>
            </a:r>
            <a:r>
              <a:rPr lang="zh-CN" altLang="en-US" dirty="0"/>
              <a:t>函数中的判断成功，需仔细考虑将</a:t>
            </a:r>
            <a:r>
              <a:rPr lang="en-US" altLang="zh-CN" dirty="0"/>
              <a:t>cookie</a:t>
            </a:r>
            <a:r>
              <a:rPr lang="zh-CN" altLang="en-US" dirty="0"/>
              <a:t>放置在栈中什么位置。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15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97609" y="3309789"/>
            <a:ext cx="8305800" cy="302433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fizz(</a:t>
            </a:r>
            <a:r>
              <a:rPr lang="en-US" altLang="zh-CN" sz="20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if (</a:t>
            </a:r>
            <a:r>
              <a:rPr lang="en-US" altLang="zh-CN" sz="20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== cookie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("Fizz!: You called fizz(0x%x)\n", </a:t>
            </a:r>
            <a:r>
              <a:rPr lang="en-US" altLang="zh-CN" sz="20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validate(1);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} else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("Misfire: You called fizz(0x%x)\n", </a:t>
            </a:r>
            <a:r>
              <a:rPr lang="en-US" altLang="zh-CN" sz="20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2000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exit(0);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fizz</a:t>
            </a:r>
            <a:r>
              <a:rPr lang="zh-CN" altLang="en-US" dirty="0"/>
              <a:t>攻击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zh-CN" altLang="en-US" dirty="0"/>
              <a:t>用正确参数调用其他函数</a:t>
            </a:r>
            <a:endParaRPr lang="en-US" altLang="zh-CN" dirty="0"/>
          </a:p>
          <a:p>
            <a:pPr lvl="1"/>
            <a:r>
              <a:rPr lang="zh-CN" altLang="en-US" dirty="0"/>
              <a:t>攻击返回地址区域</a:t>
            </a:r>
            <a:endParaRPr lang="en-US" altLang="zh-CN" dirty="0"/>
          </a:p>
          <a:p>
            <a:pPr lvl="1"/>
            <a:r>
              <a:rPr lang="zh-CN" altLang="en-US" dirty="0"/>
              <a:t>攻击函数参数区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16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灯片编号占位符 3"/>
          <p:cNvSpPr txBox="1"/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16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896426" y="1268760"/>
            <a:ext cx="3992970" cy="5112568"/>
            <a:chOff x="2784666" y="1988835"/>
            <a:chExt cx="3845088" cy="3744421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endParaRPr lang="en-US" altLang="zh-CN" dirty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784666" y="3168648"/>
              <a:ext cx="773967" cy="338121"/>
              <a:chOff x="3061170" y="3138575"/>
              <a:chExt cx="435357" cy="338121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061170" y="3138575"/>
                <a:ext cx="43535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208349" y="346330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784666" y="5034058"/>
              <a:ext cx="782987" cy="379808"/>
              <a:chOff x="2726165" y="4332646"/>
              <a:chExt cx="782987" cy="379808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726165" y="4332646"/>
                <a:ext cx="78298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>
                  <a:solidFill>
                    <a:srgbClr val="000000"/>
                  </a:solidFill>
                </a:rPr>
                <a:t>值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/>
                <a:t>buf</a:t>
              </a:r>
              <a:r>
                <a:rPr lang="en-US" altLang="zh-CN" dirty="0"/>
                <a:t>[03-00]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返回地址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209500" y="2439284"/>
            <a:ext cx="652816" cy="3115091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Fizz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生成</a:t>
            </a:r>
            <a:r>
              <a:rPr lang="en-US" altLang="zh-CN" dirty="0"/>
              <a:t>cookie</a:t>
            </a:r>
            <a:r>
              <a:rPr lang="zh-CN" altLang="en-US" dirty="0"/>
              <a:t>命令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攻击成功界面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目标程序也会显示用户</a:t>
            </a:r>
            <a:r>
              <a:rPr lang="en-US" altLang="zh-CN" dirty="0"/>
              <a:t>cookie</a:t>
            </a:r>
            <a:r>
              <a:rPr lang="zh-CN" altLang="en-US" dirty="0"/>
              <a:t>，</a:t>
            </a:r>
            <a:r>
              <a:rPr lang="en-US" altLang="zh-CN" dirty="0" err="1"/>
              <a:t>makecookie</a:t>
            </a:r>
            <a:r>
              <a:rPr lang="zh-CN" altLang="en-US" dirty="0"/>
              <a:t>可不用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17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1154" y="1796680"/>
            <a:ext cx="8289925" cy="909685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makecookie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1180301099    </a:t>
            </a:r>
            <a:r>
              <a:rPr lang="zh-CN" altLang="en-US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生成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cookie</a:t>
            </a:r>
            <a:r>
              <a:rPr lang="zh-CN" altLang="en-US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方法</a:t>
            </a:r>
            <a:endParaRPr lang="en-US" altLang="zh-CN" sz="20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0x5f405c9a         </a:t>
            </a: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0x5f405c9a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即为根据学号生成的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cookie</a:t>
            </a:r>
            <a:r>
              <a:rPr lang="zh-CN" altLang="en-US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</a:p>
        </p:txBody>
      </p:sp>
      <p:pic>
        <p:nvPicPr>
          <p:cNvPr id="7" name="图片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51" r="2062"/>
          <a:stretch>
            <a:fillRect/>
          </a:stretch>
        </p:blipFill>
        <p:spPr>
          <a:xfrm>
            <a:off x="704850" y="3176270"/>
            <a:ext cx="6630035" cy="17913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Bang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1161" y="1209675"/>
            <a:ext cx="8594725" cy="53435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构造攻击字串，使目标程序调用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bang</a:t>
            </a:r>
            <a:r>
              <a:rPr lang="zh-CN" altLang="en-US" dirty="0"/>
              <a:t>函数，要将函数中全局变量</a:t>
            </a:r>
            <a:r>
              <a:rPr lang="en-US" altLang="zh-CN" dirty="0" err="1">
                <a:solidFill>
                  <a:srgbClr val="FF0000"/>
                </a:solidFill>
              </a:rPr>
              <a:t>global_value</a:t>
            </a:r>
            <a:r>
              <a:rPr lang="zh-CN" altLang="en-US" dirty="0"/>
              <a:t>篡改为</a:t>
            </a:r>
            <a:r>
              <a:rPr lang="en-US" altLang="zh-CN" dirty="0"/>
              <a:t>cookie</a:t>
            </a:r>
            <a:r>
              <a:rPr lang="zh-CN" altLang="en-US" dirty="0"/>
              <a:t>值，使相应判断成功，需要在缓冲区中</a:t>
            </a:r>
            <a:r>
              <a:rPr lang="zh-CN" altLang="en-US" dirty="0">
                <a:solidFill>
                  <a:srgbClr val="CC3300"/>
                </a:solidFill>
              </a:rPr>
              <a:t>注入恶意代码</a:t>
            </a:r>
            <a:r>
              <a:rPr lang="zh-CN" altLang="en-US" dirty="0"/>
              <a:t>篡改全局变量。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18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27933" y="2971800"/>
            <a:ext cx="8445152" cy="3581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bang(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 (</a:t>
            </a:r>
            <a:r>
              <a:rPr lang="en-US" altLang="zh-CN" sz="16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== cookie)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("Bang!: You set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to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      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validate(2);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 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("Misfire: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exit(0);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Bang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CC3300"/>
                </a:solidFill>
              </a:rPr>
              <a:t>挑战：</a:t>
            </a:r>
            <a:r>
              <a:rPr lang="zh-CN" altLang="en-US" dirty="0"/>
              <a:t>攻击字符串中包含用户自己编写的恶意代码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19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65137" y="2743200"/>
            <a:ext cx="8458200" cy="3362325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bang(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 (</a:t>
            </a:r>
            <a:r>
              <a:rPr lang="en-US" altLang="zh-CN" sz="16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== cookie)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("Bang!: You set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to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      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validate(2);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 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("Misfire: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exit(0);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/>
              <a:t>实验类型：验证型实验</a:t>
            </a:r>
            <a:endParaRPr lang="en-US" altLang="zh-CN" dirty="0"/>
          </a:p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理解</a:t>
            </a:r>
            <a:r>
              <a:rPr lang="en-US" altLang="zh-CN" dirty="0"/>
              <a:t>C</a:t>
            </a:r>
            <a:r>
              <a:rPr lang="zh-CN" altLang="en-US" dirty="0"/>
              <a:t>语言函数的汇编级实现及缓冲器溢出原理</a:t>
            </a:r>
            <a:endParaRPr lang="en-US" altLang="zh-CN" dirty="0"/>
          </a:p>
          <a:p>
            <a:pPr lvl="1"/>
            <a:r>
              <a:rPr lang="zh-CN" altLang="en-US" dirty="0"/>
              <a:t>掌握栈帧结构与缓冲器溢出漏洞的攻击设计方法</a:t>
            </a:r>
            <a:endParaRPr lang="en-US" altLang="zh-CN" dirty="0"/>
          </a:p>
          <a:p>
            <a:pPr lvl="1"/>
            <a:r>
              <a:rPr lang="zh-CN" altLang="en-US" dirty="0"/>
              <a:t>进一步熟练使用</a:t>
            </a:r>
            <a:r>
              <a:rPr lang="en-US" altLang="zh-CN" dirty="0"/>
              <a:t>Linux</a:t>
            </a:r>
            <a:r>
              <a:rPr lang="zh-CN" altLang="en-US" dirty="0"/>
              <a:t>下的调试工具完成机器语言的跟踪调试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实验指导教师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sz="2400" dirty="0">
                <a:sym typeface="+mn-ea"/>
              </a:rPr>
              <a:t>任课教师：史先俊</a:t>
            </a:r>
            <a:endParaRPr lang="en-US" altLang="zh-CN" sz="2400" dirty="0"/>
          </a:p>
          <a:p>
            <a:pPr lvl="1"/>
            <a:r>
              <a:rPr lang="zh-CN" altLang="en-US" sz="2400" dirty="0">
                <a:sym typeface="+mn-ea"/>
              </a:rPr>
              <a:t>实验室教师：王宁、王立明、王晴</a:t>
            </a:r>
            <a:endParaRPr lang="en-US" altLang="zh-CN" sz="2400" dirty="0"/>
          </a:p>
          <a:p>
            <a:pPr lvl="1"/>
            <a:r>
              <a:rPr lang="en-US" altLang="zh-CN" sz="2400" dirty="0">
                <a:sym typeface="+mn-ea"/>
              </a:rPr>
              <a:t>TA</a:t>
            </a:r>
            <a:r>
              <a:rPr lang="zh-CN" altLang="en-US" sz="2400" dirty="0">
                <a:sym typeface="+mn-ea"/>
              </a:rPr>
              <a:t>：高翔、唐海桃</a:t>
            </a:r>
            <a:endParaRPr lang="en-US" altLang="zh-CN" sz="2400" dirty="0"/>
          </a:p>
          <a:p>
            <a:r>
              <a:rPr lang="zh-CN" altLang="en-US" dirty="0">
                <a:sym typeface="+mn-ea"/>
              </a:rPr>
              <a:t>实验班级、人数与分组</a:t>
            </a:r>
            <a:endParaRPr lang="en-US" altLang="zh-CN" dirty="0"/>
          </a:p>
          <a:p>
            <a:pPr lvl="1"/>
            <a:r>
              <a:rPr lang="en-US" altLang="zh-CN" sz="2400" dirty="0">
                <a:sym typeface="+mn-ea"/>
              </a:rPr>
              <a:t>1803001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1803002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 1803009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 1803010  </a:t>
            </a:r>
            <a:r>
              <a:rPr lang="zh-CN" altLang="en-US" sz="2400" dirty="0">
                <a:sym typeface="+mn-ea"/>
              </a:rPr>
              <a:t>一人一组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bang</a:t>
            </a:r>
            <a:r>
              <a:rPr lang="zh-CN" altLang="en-US" dirty="0"/>
              <a:t>攻击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zh-CN" altLang="en-US" dirty="0"/>
              <a:t>调用其他函数</a:t>
            </a:r>
            <a:endParaRPr lang="en-US" altLang="zh-CN" dirty="0"/>
          </a:p>
          <a:p>
            <a:pPr lvl="1"/>
            <a:r>
              <a:rPr lang="zh-CN" altLang="en-US" dirty="0"/>
              <a:t>攻击返回地址区域</a:t>
            </a:r>
            <a:endParaRPr lang="en-US" altLang="zh-CN" dirty="0"/>
          </a:p>
          <a:p>
            <a:r>
              <a:rPr lang="zh-CN" altLang="en-US" dirty="0"/>
              <a:t>篡改全局变量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简单字符串覆盖做不到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需编写恶意代码，插入到攻击字符串合适位置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zh-CN" dirty="0"/>
              <a:t>当被调用函数返回时，</a:t>
            </a:r>
            <a:r>
              <a:rPr lang="zh-CN" altLang="en-US" dirty="0"/>
              <a:t>应先</a:t>
            </a:r>
            <a:r>
              <a:rPr lang="zh-CN" altLang="zh-CN" dirty="0"/>
              <a:t>转向这段</a:t>
            </a:r>
            <a:r>
              <a:rPr lang="zh-CN" altLang="en-US" dirty="0"/>
              <a:t>恶意代码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恶意代码负责篡改全局变量，并跳转到</a:t>
            </a:r>
            <a:r>
              <a:rPr lang="en-US" altLang="zh-CN" dirty="0"/>
              <a:t>bang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20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灯片编号占位符 3"/>
          <p:cNvSpPr txBox="1"/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20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896426" y="1268760"/>
            <a:ext cx="3992970" cy="5112568"/>
            <a:chOff x="2784666" y="1988835"/>
            <a:chExt cx="3845088" cy="3744421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endParaRPr lang="en-US" altLang="zh-CN" dirty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784666" y="3168648"/>
              <a:ext cx="773967" cy="338121"/>
              <a:chOff x="3061170" y="3138575"/>
              <a:chExt cx="435357" cy="338121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061170" y="3138575"/>
                <a:ext cx="43535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208349" y="346330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784666" y="5034058"/>
              <a:ext cx="782987" cy="379808"/>
              <a:chOff x="2726165" y="4332646"/>
              <a:chExt cx="782987" cy="379808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726165" y="4332646"/>
                <a:ext cx="78298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>
                  <a:solidFill>
                    <a:srgbClr val="000000"/>
                  </a:solidFill>
                </a:rPr>
                <a:t>值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/>
                <a:t>buf</a:t>
              </a:r>
              <a:r>
                <a:rPr lang="en-US" altLang="zh-CN" dirty="0"/>
                <a:t>[03-00]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返回地址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l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/>
                <a:t>函数参数区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198227" y="2864263"/>
            <a:ext cx="652816" cy="2666248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l"/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209340" y="4426450"/>
            <a:ext cx="652816" cy="1119455"/>
          </a:xfrm>
          <a:prstGeom prst="rect">
            <a:avLst/>
          </a:prstGeom>
          <a:solidFill>
            <a:srgbClr val="FFC000"/>
          </a:solid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en-US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恶 意 代 码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Bang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0000FF"/>
                </a:solidFill>
              </a:rPr>
              <a:t>如何构造含有</a:t>
            </a:r>
            <a:r>
              <a:rPr lang="zh-CN" altLang="en-US" dirty="0">
                <a:solidFill>
                  <a:srgbClr val="0000FF"/>
                </a:solidFill>
              </a:rPr>
              <a:t>恶意</a:t>
            </a:r>
            <a:r>
              <a:rPr lang="zh-CN" altLang="zh-CN" dirty="0">
                <a:solidFill>
                  <a:srgbClr val="0000FF"/>
                </a:solidFill>
              </a:rPr>
              <a:t>攻击代码的攻击字符串？</a:t>
            </a:r>
            <a:r>
              <a:rPr lang="en-US" altLang="zh-CN" dirty="0">
                <a:solidFill>
                  <a:srgbClr val="0000FF"/>
                </a:solidFill>
              </a:rPr>
              <a:t>  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</a:pPr>
            <a:r>
              <a:rPr lang="zh-CN" altLang="zh-CN" dirty="0"/>
              <a:t>编写汇编代码文件</a:t>
            </a:r>
            <a:r>
              <a:rPr lang="en-US" altLang="zh-CN" dirty="0" err="1"/>
              <a:t>asm.s</a:t>
            </a:r>
            <a:r>
              <a:rPr lang="zh-CN" altLang="zh-CN" dirty="0"/>
              <a:t>，将该文件编译成机器代码</a:t>
            </a:r>
            <a:r>
              <a:rPr lang="en-US" altLang="zh-CN" dirty="0"/>
              <a:t>  </a:t>
            </a:r>
          </a:p>
          <a:p>
            <a:pPr lvl="2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err="1">
                <a:solidFill>
                  <a:srgbClr val="FF0000"/>
                </a:solidFill>
              </a:rPr>
              <a:t>gcc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zh-CN" dirty="0">
                <a:solidFill>
                  <a:srgbClr val="FF0000"/>
                </a:solidFill>
              </a:rPr>
              <a:t>–</a:t>
            </a:r>
            <a:r>
              <a:rPr lang="en-US" altLang="zh-CN" dirty="0">
                <a:solidFill>
                  <a:srgbClr val="FF0000"/>
                </a:solidFill>
              </a:rPr>
              <a:t>m32 </a:t>
            </a:r>
            <a:r>
              <a:rPr lang="zh-CN" altLang="zh-CN" dirty="0">
                <a:solidFill>
                  <a:srgbClr val="FF0000"/>
                </a:solidFill>
              </a:rPr>
              <a:t>–</a:t>
            </a:r>
            <a:r>
              <a:rPr lang="en-US" altLang="zh-CN" dirty="0">
                <a:solidFill>
                  <a:srgbClr val="FF0000"/>
                </a:solidFill>
              </a:rPr>
              <a:t>c </a:t>
            </a:r>
            <a:r>
              <a:rPr lang="en-US" altLang="zh-CN" dirty="0" err="1">
                <a:solidFill>
                  <a:srgbClr val="FF0000"/>
                </a:solidFill>
              </a:rPr>
              <a:t>asm.s</a:t>
            </a:r>
            <a:endParaRPr lang="en-US" altLang="zh-CN" dirty="0">
              <a:solidFill>
                <a:srgbClr val="FF0000"/>
              </a:solidFill>
            </a:endParaRPr>
          </a:p>
          <a:p>
            <a:pPr lvl="1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 </a:t>
            </a:r>
            <a:r>
              <a:rPr lang="zh-CN" altLang="en-US" dirty="0"/>
              <a:t>反汇编</a:t>
            </a:r>
            <a:r>
              <a:rPr lang="en-US" altLang="zh-CN" dirty="0" err="1"/>
              <a:t>asm.o</a:t>
            </a:r>
            <a:r>
              <a:rPr lang="zh-CN" altLang="en-US" dirty="0"/>
              <a:t>得到恶意代码</a:t>
            </a:r>
            <a:r>
              <a:rPr lang="zh-CN" altLang="zh-CN" dirty="0"/>
              <a:t>字节序列</a:t>
            </a:r>
            <a:r>
              <a:rPr lang="zh-CN" altLang="en-US" dirty="0"/>
              <a:t>，插入攻击字符串适当位置</a:t>
            </a:r>
            <a:endParaRPr lang="en-US" altLang="zh-CN" dirty="0"/>
          </a:p>
          <a:p>
            <a:pPr lvl="2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err="1">
                <a:solidFill>
                  <a:srgbClr val="FF0000"/>
                </a:solidFill>
              </a:rPr>
              <a:t>objdump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zh-CN" dirty="0">
                <a:solidFill>
                  <a:srgbClr val="FF0000"/>
                </a:solidFill>
              </a:rPr>
              <a:t>–</a:t>
            </a:r>
            <a:r>
              <a:rPr lang="en-US" altLang="zh-CN" dirty="0">
                <a:solidFill>
                  <a:srgbClr val="FF0000"/>
                </a:solidFill>
              </a:rPr>
              <a:t>d </a:t>
            </a:r>
            <a:r>
              <a:rPr lang="en-US" altLang="zh-CN" dirty="0" err="1">
                <a:solidFill>
                  <a:srgbClr val="FF0000"/>
                </a:solidFill>
              </a:rPr>
              <a:t>asm.o</a:t>
            </a:r>
            <a:endParaRPr lang="en-US" altLang="zh-CN" b="1" dirty="0"/>
          </a:p>
          <a:p>
            <a:r>
              <a:rPr lang="zh-CN" altLang="en-US" dirty="0"/>
              <a:t>攻击成功界面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21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13" r="1"/>
          <a:stretch>
            <a:fillRect/>
          </a:stretch>
        </p:blipFill>
        <p:spPr>
          <a:xfrm>
            <a:off x="807188" y="4005064"/>
            <a:ext cx="7529624" cy="1467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en-US" altLang="zh-CN" dirty="0"/>
              <a:t>boom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前</a:t>
            </a:r>
            <a:r>
              <a:rPr lang="en-US" altLang="zh-CN" dirty="0"/>
              <a:t>3</a:t>
            </a:r>
            <a:r>
              <a:rPr lang="zh-CN" altLang="en-US" dirty="0"/>
              <a:t>次攻击都是使目标程序</a:t>
            </a:r>
            <a:r>
              <a:rPr lang="zh-CN" altLang="en-US" dirty="0">
                <a:solidFill>
                  <a:srgbClr val="00B050"/>
                </a:solidFill>
              </a:rPr>
              <a:t>跳转到特定函数</a:t>
            </a:r>
            <a:r>
              <a:rPr lang="zh-CN" altLang="en-US" dirty="0"/>
              <a:t>，进而利用</a:t>
            </a:r>
            <a:r>
              <a:rPr lang="en-US" altLang="zh-CN" dirty="0"/>
              <a:t>exit</a:t>
            </a:r>
            <a:r>
              <a:rPr lang="zh-CN" altLang="en-US" dirty="0"/>
              <a:t>函数结束目标程序运行，攻击造成的</a:t>
            </a:r>
            <a:r>
              <a:rPr lang="zh-CN" altLang="en-US" dirty="0">
                <a:solidFill>
                  <a:srgbClr val="C00000"/>
                </a:solidFill>
              </a:rPr>
              <a:t>栈帧结构破坏</a:t>
            </a:r>
            <a:r>
              <a:rPr lang="zh-CN" altLang="en-US" dirty="0"/>
              <a:t>是可接受的。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Boom</a:t>
            </a:r>
            <a:r>
              <a:rPr lang="zh-CN" altLang="en-US" dirty="0"/>
              <a:t>要求更高明的攻击，要求被攻击程序能返回到原调用函数</a:t>
            </a:r>
            <a:r>
              <a:rPr lang="en-US" altLang="zh-CN" dirty="0"/>
              <a:t>test</a:t>
            </a:r>
            <a:r>
              <a:rPr lang="zh-CN" altLang="en-US" dirty="0"/>
              <a:t>继续执行</a:t>
            </a:r>
            <a:r>
              <a:rPr lang="en-US" altLang="zh-CN" dirty="0"/>
              <a:t>——</a:t>
            </a:r>
            <a:r>
              <a:rPr lang="zh-CN" altLang="en-US" dirty="0"/>
              <a:t>即调用函数感觉不到攻击行为。</a:t>
            </a:r>
          </a:p>
          <a:p>
            <a:pPr>
              <a:lnSpc>
                <a:spcPct val="150000"/>
              </a:lnSpc>
            </a:pPr>
            <a:r>
              <a:rPr lang="zh-CN" altLang="en-US" sz="5400" dirty="0">
                <a:solidFill>
                  <a:srgbClr val="0000FF"/>
                </a:solidFill>
              </a:rPr>
              <a:t>挑战</a:t>
            </a:r>
          </a:p>
          <a:p>
            <a:pPr lvl="1">
              <a:lnSpc>
                <a:spcPct val="150000"/>
              </a:lnSpc>
            </a:pPr>
            <a:r>
              <a:rPr lang="zh-CN" altLang="en-US" sz="4000" dirty="0"/>
              <a:t>还原对栈帧结构的任何破坏</a:t>
            </a:r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22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en-US" altLang="zh-CN" dirty="0"/>
              <a:t>boom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构造攻击字符串，使得</a:t>
            </a:r>
            <a:r>
              <a:rPr lang="en-US" altLang="zh-CN" dirty="0" err="1"/>
              <a:t>getbuf</a:t>
            </a:r>
            <a:r>
              <a:rPr lang="zh-CN" altLang="en-US" dirty="0"/>
              <a:t>都能将正确的</a:t>
            </a:r>
            <a:r>
              <a:rPr lang="en-US" altLang="zh-CN" dirty="0"/>
              <a:t>cookie</a:t>
            </a:r>
            <a:r>
              <a:rPr lang="zh-CN" altLang="en-US" dirty="0"/>
              <a:t>值返回给</a:t>
            </a:r>
            <a:r>
              <a:rPr lang="en-US" altLang="zh-CN" dirty="0"/>
              <a:t>test</a:t>
            </a:r>
            <a:r>
              <a:rPr lang="zh-CN" altLang="en-US" dirty="0"/>
              <a:t>函数，而不是返回值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攻击成功界面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23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902"/>
          <a:stretch>
            <a:fillRect/>
          </a:stretch>
        </p:blipFill>
        <p:spPr>
          <a:xfrm>
            <a:off x="792700" y="3382446"/>
            <a:ext cx="7915617" cy="129614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07447" y="5408859"/>
            <a:ext cx="4447051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i="0" dirty="0">
                <a:latin typeface="+mj-ea"/>
                <a:ea typeface="+mj-ea"/>
              </a:rPr>
              <a:t>注</a:t>
            </a:r>
            <a:r>
              <a:rPr lang="zh-CN" altLang="zh-CN" sz="2400" i="0" dirty="0">
                <a:latin typeface="+mj-ea"/>
                <a:ea typeface="+mj-ea"/>
              </a:rPr>
              <a:t>：</a:t>
            </a:r>
            <a:r>
              <a:rPr lang="zh-CN" altLang="en-US" sz="2400" i="0" dirty="0">
                <a:latin typeface="+mj-ea"/>
                <a:ea typeface="+mj-ea"/>
              </a:rPr>
              <a:t>这里，</a:t>
            </a:r>
            <a:r>
              <a:rPr lang="en-US" altLang="zh-CN" sz="2400" i="0" dirty="0">
                <a:latin typeface="+mj-ea"/>
                <a:ea typeface="+mj-ea"/>
              </a:rPr>
              <a:t>boom</a:t>
            </a:r>
            <a:r>
              <a:rPr lang="zh-CN" altLang="zh-CN" sz="2400" i="0" dirty="0">
                <a:latin typeface="+mj-ea"/>
                <a:ea typeface="+mj-ea"/>
              </a:rPr>
              <a:t>不是一个函数</a:t>
            </a:r>
            <a:endParaRPr lang="zh-CN" altLang="en-US" sz="2400" i="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boom</a:t>
            </a:r>
            <a:r>
              <a:rPr lang="zh-CN" altLang="en-US" dirty="0"/>
              <a:t>攻击  无感攻击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en-US" altLang="zh-CN" dirty="0"/>
              <a:t>Boom</a:t>
            </a:r>
            <a:r>
              <a:rPr lang="zh-CN" altLang="en-US" dirty="0"/>
              <a:t>不是函数</a:t>
            </a:r>
            <a:endParaRPr lang="en-US" altLang="zh-CN" dirty="0"/>
          </a:p>
          <a:p>
            <a:r>
              <a:rPr lang="zh-CN" altLang="en-US" dirty="0"/>
              <a:t>将</a:t>
            </a:r>
            <a:r>
              <a:rPr lang="en-US" altLang="zh-CN" dirty="0"/>
              <a:t>cookie</a:t>
            </a:r>
            <a:r>
              <a:rPr lang="zh-CN" altLang="en-US" dirty="0"/>
              <a:t>传递给</a:t>
            </a:r>
            <a:r>
              <a:rPr lang="en-US" altLang="zh-CN" dirty="0"/>
              <a:t>test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同时要恢复栈帧</a:t>
            </a:r>
            <a:endParaRPr lang="en-US" altLang="zh-CN" dirty="0"/>
          </a:p>
          <a:p>
            <a:r>
              <a:rPr lang="zh-CN" altLang="en-US" dirty="0"/>
              <a:t>恢复原始返回地址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24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灯片编号占位符 3"/>
          <p:cNvSpPr txBox="1"/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24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896426" y="1268760"/>
            <a:ext cx="3992970" cy="5112568"/>
            <a:chOff x="2784666" y="1988835"/>
            <a:chExt cx="3845088" cy="3744421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endParaRPr lang="en-US" altLang="zh-CN" dirty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784666" y="3168648"/>
              <a:ext cx="773967" cy="338121"/>
              <a:chOff x="3061170" y="3138575"/>
              <a:chExt cx="435357" cy="338121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061170" y="3138575"/>
                <a:ext cx="43535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208349" y="346330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784666" y="5034058"/>
              <a:ext cx="782987" cy="379808"/>
              <a:chOff x="2726165" y="4332646"/>
              <a:chExt cx="782987" cy="379808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726165" y="4332646"/>
                <a:ext cx="78298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>
                  <a:solidFill>
                    <a:srgbClr val="000000"/>
                  </a:solidFill>
                </a:rPr>
                <a:t>值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/>
                <a:t>buf</a:t>
              </a:r>
              <a:r>
                <a:rPr lang="en-US" altLang="zh-CN" dirty="0"/>
                <a:t>[03-00]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返回地址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l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/>
                <a:t>函数参数区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198227" y="2864263"/>
            <a:ext cx="652816" cy="2666248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l"/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209340" y="4426450"/>
            <a:ext cx="652816" cy="1119455"/>
          </a:xfrm>
          <a:prstGeom prst="rect">
            <a:avLst/>
          </a:prstGeom>
          <a:solidFill>
            <a:srgbClr val="FFC000"/>
          </a:solid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en-US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恶 意 代 码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</a:t>
            </a:r>
            <a:r>
              <a:rPr lang="zh-CN" altLang="en-US" dirty="0"/>
              <a:t>：</a:t>
            </a:r>
            <a:r>
              <a:rPr lang="en-US" altLang="zh-CN" dirty="0"/>
              <a:t>Nitro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/>
              <a:t>本阶段你需要</a:t>
            </a:r>
            <a:r>
              <a:rPr lang="zh-CN" altLang="en-US" dirty="0"/>
              <a:t>增加</a:t>
            </a:r>
            <a:r>
              <a:rPr lang="zh-CN" altLang="zh-CN" dirty="0"/>
              <a:t>“</a:t>
            </a:r>
            <a:r>
              <a:rPr lang="en-US" altLang="zh-CN" dirty="0"/>
              <a:t>-n</a:t>
            </a:r>
            <a:r>
              <a:rPr lang="zh-CN" altLang="zh-CN" dirty="0"/>
              <a:t>”命令行开关运行</a:t>
            </a:r>
            <a:r>
              <a:rPr lang="en-US" altLang="zh-CN" dirty="0" err="1"/>
              <a:t>bufbomb</a:t>
            </a:r>
            <a:r>
              <a:rPr lang="zh-CN" altLang="zh-CN" dirty="0"/>
              <a:t>，以便开启</a:t>
            </a:r>
            <a:r>
              <a:rPr lang="en-US" altLang="zh-CN" dirty="0"/>
              <a:t>Nitro</a:t>
            </a:r>
            <a:r>
              <a:rPr lang="zh-CN" altLang="zh-CN" dirty="0"/>
              <a:t>模式。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程序运行界面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Nitro </a:t>
            </a:r>
            <a:r>
              <a:rPr lang="zh-CN" altLang="en-US" dirty="0"/>
              <a:t>模式下，溢出攻击函数</a:t>
            </a:r>
            <a:r>
              <a:rPr lang="en-US" altLang="zh-CN" dirty="0" err="1">
                <a:solidFill>
                  <a:srgbClr val="0000FF"/>
                </a:solidFill>
              </a:rPr>
              <a:t>getbufn</a:t>
            </a:r>
            <a:r>
              <a:rPr lang="zh-CN" altLang="en-US" dirty="0"/>
              <a:t>会连续执行了</a:t>
            </a:r>
            <a:r>
              <a:rPr lang="en-US" altLang="zh-CN" dirty="0"/>
              <a:t>5</a:t>
            </a:r>
            <a:r>
              <a:rPr lang="zh-CN" altLang="en-US" dirty="0"/>
              <a:t>次。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5</a:t>
            </a:r>
            <a:r>
              <a:rPr lang="zh-CN" altLang="en-US" dirty="0"/>
              <a:t>次调用只有第一次攻击成功？  </a:t>
            </a:r>
            <a:r>
              <a:rPr lang="en-US" altLang="zh-CN" dirty="0"/>
              <a:t>Why</a:t>
            </a:r>
            <a:r>
              <a:rPr lang="zh-CN" altLang="en-US" dirty="0"/>
              <a:t>？</a:t>
            </a:r>
            <a:endParaRPr lang="zh-CN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25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7" name="图片 6"/>
          <p:cNvPicPr/>
          <p:nvPr/>
        </p:nvPicPr>
        <p:blipFill rotWithShape="1">
          <a:blip r:embed="rId2"/>
          <a:srcRect l="851" r="6469"/>
          <a:stretch>
            <a:fillRect/>
          </a:stretch>
        </p:blipFill>
        <p:spPr>
          <a:xfrm>
            <a:off x="745081" y="2780928"/>
            <a:ext cx="7848872" cy="19442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</a:t>
            </a:r>
            <a:r>
              <a:rPr lang="zh-CN" altLang="en-US" dirty="0"/>
              <a:t>：</a:t>
            </a:r>
            <a:r>
              <a:rPr lang="en-US" altLang="zh-CN" dirty="0"/>
              <a:t>Nitro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5</a:t>
            </a:r>
            <a:r>
              <a:rPr lang="zh-CN" altLang="en-US" dirty="0"/>
              <a:t>次调用</a:t>
            </a:r>
            <a:r>
              <a:rPr lang="en-US" altLang="zh-CN" dirty="0" err="1"/>
              <a:t>getbufn</a:t>
            </a:r>
            <a:r>
              <a:rPr lang="zh-CN" altLang="en-US" dirty="0"/>
              <a:t>的原因    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0000FF"/>
                </a:solidFill>
              </a:rPr>
              <a:t>地址空间随机化</a:t>
            </a:r>
            <a:r>
              <a:rPr lang="en-US" altLang="zh-CN" dirty="0"/>
              <a:t>)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函数的栈帧的内存地址随程序运行实例的不同而变化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也就是一个函数的栈帧位置每次运行时都不一样。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前面攻击实验中，</a:t>
            </a:r>
            <a:r>
              <a:rPr lang="en-US" altLang="zh-CN" dirty="0" err="1"/>
              <a:t>getbuf</a:t>
            </a:r>
            <a:r>
              <a:rPr lang="zh-CN" altLang="en-US" dirty="0"/>
              <a:t>代码调用经过</a:t>
            </a:r>
            <a:r>
              <a:rPr lang="zh-CN" altLang="en-US" dirty="0">
                <a:solidFill>
                  <a:srgbClr val="C00000"/>
                </a:solidFill>
              </a:rPr>
              <a:t>特殊处理</a:t>
            </a:r>
            <a:r>
              <a:rPr lang="zh-CN" altLang="en-US" dirty="0"/>
              <a:t>获得了稳定的栈帧地址，这使得基于</a:t>
            </a:r>
            <a:r>
              <a:rPr lang="en-US" altLang="zh-CN" dirty="0" err="1"/>
              <a:t>buf</a:t>
            </a:r>
            <a:r>
              <a:rPr lang="zh-CN" altLang="en-US" dirty="0"/>
              <a:t>的已知固定起始地址构造攻击字符串成为可能。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缓冲区溢出攻击防范：地址空间随机化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/>
              <a:t>你会发现攻击有时奏效，有时却导致段错误，如何解决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26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</a:t>
            </a:r>
            <a:r>
              <a:rPr lang="zh-CN" altLang="en-US" dirty="0"/>
              <a:t>：</a:t>
            </a:r>
            <a:r>
              <a:rPr lang="en-US" altLang="zh-CN" dirty="0"/>
              <a:t>Nitro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构造攻击字符串使</a:t>
            </a:r>
            <a:r>
              <a:rPr lang="en-US" altLang="zh-CN" dirty="0" err="1"/>
              <a:t>getbufn</a:t>
            </a:r>
            <a:r>
              <a:rPr lang="zh-CN" altLang="en-US" dirty="0"/>
              <a:t>函数（注，在</a:t>
            </a:r>
            <a:r>
              <a:rPr lang="en-US" altLang="zh-CN" dirty="0" err="1"/>
              <a:t>kaboom</a:t>
            </a:r>
            <a:r>
              <a:rPr lang="zh-CN" altLang="en-US" dirty="0"/>
              <a:t>阶段，</a:t>
            </a:r>
            <a:r>
              <a:rPr lang="en-US" altLang="zh-CN" dirty="0" err="1"/>
              <a:t>bufbomb</a:t>
            </a:r>
            <a:r>
              <a:rPr lang="zh-CN" altLang="en-US" dirty="0"/>
              <a:t>将调用</a:t>
            </a:r>
            <a:r>
              <a:rPr lang="en-US" altLang="zh-CN" dirty="0" err="1"/>
              <a:t>testn</a:t>
            </a:r>
            <a:r>
              <a:rPr lang="zh-CN" altLang="en-US" dirty="0"/>
              <a:t>函数和</a:t>
            </a:r>
            <a:r>
              <a:rPr lang="en-US" altLang="zh-CN" dirty="0" err="1"/>
              <a:t>getbufn</a:t>
            </a:r>
            <a:r>
              <a:rPr lang="zh-CN" altLang="en-US" dirty="0"/>
              <a:t>函数</a:t>
            </a:r>
            <a:r>
              <a:rPr lang="en-US" altLang="zh-CN" dirty="0"/>
              <a:t>)</a:t>
            </a:r>
            <a:r>
              <a:rPr lang="zh-CN" altLang="en-US" dirty="0"/>
              <a:t>，返回</a:t>
            </a:r>
            <a:r>
              <a:rPr lang="en-US" altLang="zh-CN" dirty="0"/>
              <a:t>cookie</a:t>
            </a:r>
            <a:r>
              <a:rPr lang="zh-CN" altLang="en-US" dirty="0"/>
              <a:t>值至</a:t>
            </a:r>
            <a:r>
              <a:rPr lang="en-US" altLang="zh-CN" dirty="0" err="1"/>
              <a:t>testn</a:t>
            </a:r>
            <a:r>
              <a:rPr lang="zh-CN" altLang="en-US" dirty="0"/>
              <a:t>函数，而不是返回值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需要将</a:t>
            </a:r>
            <a:r>
              <a:rPr lang="en-US" altLang="zh-CN" dirty="0"/>
              <a:t>cookie</a:t>
            </a:r>
            <a:r>
              <a:rPr lang="zh-CN" altLang="en-US" dirty="0"/>
              <a:t>值设为函数返回值，复原被破坏的栈帧结构，并正确地返回到</a:t>
            </a:r>
            <a:r>
              <a:rPr lang="en-US" altLang="zh-CN" dirty="0" err="1"/>
              <a:t>testn</a:t>
            </a:r>
            <a:r>
              <a:rPr lang="zh-CN" altLang="en-US" dirty="0"/>
              <a:t>函数。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挑战：</a:t>
            </a:r>
            <a:r>
              <a:rPr lang="en-US" altLang="zh-CN" dirty="0"/>
              <a:t>5</a:t>
            </a:r>
            <a:r>
              <a:rPr lang="zh-CN" altLang="en-US" dirty="0"/>
              <a:t>次执行栈（</a:t>
            </a:r>
            <a:r>
              <a:rPr lang="en-US" altLang="zh-CN" dirty="0" err="1"/>
              <a:t>ebp</a:t>
            </a:r>
            <a:r>
              <a:rPr lang="zh-CN" altLang="en-US" dirty="0"/>
              <a:t>）均不同，要想办法保证每次都能够正确复原栈帧被破坏的状态，并使程序能够正确返回到</a:t>
            </a:r>
            <a:r>
              <a:rPr lang="en-US" altLang="zh-CN" dirty="0"/>
              <a:t>test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27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 </a:t>
            </a:r>
            <a:r>
              <a:rPr lang="zh-CN" altLang="en-US" dirty="0"/>
              <a:t>任务一</a:t>
            </a:r>
            <a:r>
              <a:rPr lang="en-US" altLang="zh-CN" dirty="0"/>
              <a:t>smoke  </a:t>
            </a:r>
            <a:r>
              <a:rPr lang="zh-CN" altLang="en-US" dirty="0"/>
              <a:t>解题过程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886" y="1184978"/>
            <a:ext cx="8287816" cy="50403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目标是构造一个攻击字符串作为</a:t>
            </a:r>
            <a:r>
              <a:rPr lang="en-US" altLang="zh-CN" dirty="0" err="1"/>
              <a:t>bufbomb</a:t>
            </a:r>
            <a:r>
              <a:rPr lang="zh-CN" altLang="en-US" dirty="0"/>
              <a:t>的输入，在</a:t>
            </a:r>
            <a:r>
              <a:rPr lang="en-US" altLang="zh-CN" dirty="0" err="1"/>
              <a:t>getbuf</a:t>
            </a:r>
            <a:r>
              <a:rPr lang="en-US" altLang="zh-CN" dirty="0"/>
              <a:t>()</a:t>
            </a:r>
            <a:r>
              <a:rPr lang="zh-CN" altLang="en-US" dirty="0"/>
              <a:t>中造成缓冲区溢出，使得</a:t>
            </a:r>
            <a:r>
              <a:rPr lang="en-US" altLang="zh-CN" dirty="0" err="1"/>
              <a:t>getbuf</a:t>
            </a:r>
            <a:r>
              <a:rPr lang="en-US" altLang="zh-CN" dirty="0"/>
              <a:t>()</a:t>
            </a:r>
            <a:r>
              <a:rPr lang="zh-CN" altLang="en-US" dirty="0"/>
              <a:t>返回时不是返回到</a:t>
            </a:r>
            <a:r>
              <a:rPr lang="en-US" altLang="zh-CN" dirty="0"/>
              <a:t>test</a:t>
            </a:r>
            <a:r>
              <a:rPr lang="zh-CN" altLang="en-US" dirty="0"/>
              <a:t>函数，而是转到</a:t>
            </a:r>
            <a:r>
              <a:rPr lang="en-US" altLang="zh-CN" dirty="0"/>
              <a:t>smoke</a:t>
            </a:r>
            <a:r>
              <a:rPr lang="zh-CN" altLang="en-US" dirty="0"/>
              <a:t>函数处执行。</a:t>
            </a:r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在</a:t>
            </a:r>
            <a:r>
              <a:rPr lang="en-US" altLang="zh-CN" dirty="0" err="1"/>
              <a:t>bufbomb</a:t>
            </a:r>
            <a:r>
              <a:rPr lang="zh-CN" altLang="en-US" dirty="0"/>
              <a:t>的反汇编源代码中找到</a:t>
            </a:r>
            <a:r>
              <a:rPr lang="en-US" altLang="zh-CN" dirty="0"/>
              <a:t>smoke</a:t>
            </a:r>
            <a:r>
              <a:rPr lang="zh-CN" altLang="en-US" dirty="0"/>
              <a:t>函数，记下它的地址</a:t>
            </a:r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28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221640" y="3411779"/>
            <a:ext cx="6462502" cy="2393485"/>
            <a:chOff x="1221640" y="3411779"/>
            <a:chExt cx="6462502" cy="2393485"/>
          </a:xfrm>
        </p:grpSpPr>
        <p:pic>
          <p:nvPicPr>
            <p:cNvPr id="5" name="图片 4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844" r="17967"/>
            <a:stretch>
              <a:fillRect/>
            </a:stretch>
          </p:blipFill>
          <p:spPr>
            <a:xfrm>
              <a:off x="1419446" y="3717032"/>
              <a:ext cx="6264696" cy="2088232"/>
            </a:xfrm>
            <a:prstGeom prst="rect">
              <a:avLst/>
            </a:prstGeom>
          </p:spPr>
        </p:pic>
        <p:sp>
          <p:nvSpPr>
            <p:cNvPr id="6" name="下箭头 5"/>
            <p:cNvSpPr/>
            <p:nvPr/>
          </p:nvSpPr>
          <p:spPr>
            <a:xfrm rot="19381879">
              <a:off x="1506483" y="3411779"/>
              <a:ext cx="168727" cy="315381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221640" y="3753274"/>
              <a:ext cx="1008112" cy="216024"/>
            </a:xfrm>
            <a:prstGeom prst="roundRect">
              <a:avLst/>
            </a:prstGeom>
            <a:solidFill>
              <a:srgbClr val="FFC000">
                <a:alpha val="5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321916"/>
            <a:ext cx="8786982" cy="762000"/>
          </a:xfrm>
        </p:spPr>
        <p:txBody>
          <a:bodyPr/>
          <a:lstStyle/>
          <a:p>
            <a:r>
              <a:rPr lang="zh-CN" altLang="en-US" dirty="0"/>
              <a:t>任务一</a:t>
            </a:r>
            <a:r>
              <a:rPr lang="en-US" altLang="zh-CN" dirty="0"/>
              <a:t>smoke  </a:t>
            </a:r>
            <a:r>
              <a:rPr lang="zh-CN" altLang="en-US" dirty="0"/>
              <a:t>解题过程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87816" cy="50403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CC3300"/>
                </a:solidFill>
              </a:rPr>
              <a:t>2. </a:t>
            </a:r>
            <a:r>
              <a:rPr lang="zh-CN" altLang="en-US" dirty="0">
                <a:solidFill>
                  <a:srgbClr val="CC3300"/>
                </a:solidFill>
              </a:rPr>
              <a:t>同样在</a:t>
            </a:r>
            <a:r>
              <a:rPr lang="en-US" altLang="zh-CN" dirty="0" err="1">
                <a:solidFill>
                  <a:srgbClr val="CC3300"/>
                </a:solidFill>
              </a:rPr>
              <a:t>bufbomb</a:t>
            </a:r>
            <a:r>
              <a:rPr lang="zh-CN" altLang="en-US" dirty="0">
                <a:solidFill>
                  <a:srgbClr val="CC3300"/>
                </a:solidFill>
              </a:rPr>
              <a:t>的反汇编源代码中</a:t>
            </a:r>
            <a:endParaRPr lang="en-US" altLang="zh-CN" dirty="0">
              <a:solidFill>
                <a:srgbClr val="CC33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CC3300"/>
                </a:solidFill>
              </a:rPr>
              <a:t> </a:t>
            </a:r>
            <a:r>
              <a:rPr lang="zh-CN" altLang="en-US" dirty="0">
                <a:solidFill>
                  <a:srgbClr val="CC3300"/>
                </a:solidFill>
              </a:rPr>
              <a:t>找到</a:t>
            </a:r>
            <a:r>
              <a:rPr lang="en-US" altLang="zh-CN" dirty="0" err="1">
                <a:solidFill>
                  <a:srgbClr val="CC3300"/>
                </a:solidFill>
              </a:rPr>
              <a:t>getbuf</a:t>
            </a:r>
            <a:r>
              <a:rPr lang="zh-CN" altLang="en-US" dirty="0">
                <a:solidFill>
                  <a:srgbClr val="CC3300"/>
                </a:solidFill>
              </a:rPr>
              <a:t>函数，观察它的栈帧结构：</a:t>
            </a:r>
            <a:endParaRPr lang="en-US" altLang="zh-CN" dirty="0">
              <a:solidFill>
                <a:srgbClr val="CC33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>
              <a:solidFill>
                <a:srgbClr val="CC33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>
              <a:solidFill>
                <a:srgbClr val="CC33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>
              <a:solidFill>
                <a:srgbClr val="CC33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>
              <a:solidFill>
                <a:srgbClr val="CC33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C3300"/>
                </a:solidFill>
              </a:rPr>
              <a:t> </a:t>
            </a:r>
            <a:r>
              <a:rPr lang="en-US" altLang="zh-CN" dirty="0" err="1">
                <a:solidFill>
                  <a:srgbClr val="CC3300"/>
                </a:solidFill>
              </a:rPr>
              <a:t>getbuf</a:t>
            </a:r>
            <a:r>
              <a:rPr lang="zh-CN" altLang="zh-CN" dirty="0">
                <a:solidFill>
                  <a:srgbClr val="CC3300"/>
                </a:solidFill>
              </a:rPr>
              <a:t>的栈帧是</a:t>
            </a:r>
            <a:r>
              <a:rPr lang="en-US" altLang="zh-CN" dirty="0">
                <a:solidFill>
                  <a:srgbClr val="CC3300"/>
                </a:solidFill>
              </a:rPr>
              <a:t>0x38+4</a:t>
            </a:r>
            <a:r>
              <a:rPr lang="zh-CN" altLang="zh-CN" dirty="0">
                <a:solidFill>
                  <a:srgbClr val="CC3300"/>
                </a:solidFill>
              </a:rPr>
              <a:t>个字节</a:t>
            </a:r>
            <a:endParaRPr lang="en-US" altLang="zh-CN" dirty="0">
              <a:solidFill>
                <a:srgbClr val="CC33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CC3300"/>
                </a:solidFill>
              </a:rPr>
              <a:t>而</a:t>
            </a:r>
            <a:r>
              <a:rPr lang="en-US" altLang="zh-CN" dirty="0" err="1">
                <a:solidFill>
                  <a:srgbClr val="CC3300"/>
                </a:solidFill>
              </a:rPr>
              <a:t>buf</a:t>
            </a:r>
            <a:r>
              <a:rPr lang="zh-CN" altLang="zh-CN" dirty="0">
                <a:solidFill>
                  <a:srgbClr val="CC3300"/>
                </a:solidFill>
              </a:rPr>
              <a:t>缓冲区的大小是</a:t>
            </a:r>
            <a:r>
              <a:rPr lang="en-US" altLang="zh-CN" dirty="0">
                <a:solidFill>
                  <a:srgbClr val="CC3300"/>
                </a:solidFill>
              </a:rPr>
              <a:t>0x28</a:t>
            </a:r>
            <a:r>
              <a:rPr lang="zh-CN" altLang="zh-CN" dirty="0">
                <a:solidFill>
                  <a:srgbClr val="CC3300"/>
                </a:solidFill>
              </a:rPr>
              <a:t>（</a:t>
            </a:r>
            <a:r>
              <a:rPr lang="en-US" altLang="zh-CN" dirty="0">
                <a:solidFill>
                  <a:srgbClr val="CC3300"/>
                </a:solidFill>
              </a:rPr>
              <a:t>40</a:t>
            </a:r>
            <a:r>
              <a:rPr lang="zh-CN" altLang="zh-CN" dirty="0">
                <a:solidFill>
                  <a:srgbClr val="CC3300"/>
                </a:solidFill>
              </a:rPr>
              <a:t>个字节）</a:t>
            </a:r>
            <a:endParaRPr lang="zh-CN" altLang="en-US" dirty="0">
              <a:solidFill>
                <a:srgbClr val="CC33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29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7404" y="2377292"/>
            <a:ext cx="6352906" cy="2232248"/>
            <a:chOff x="1475655" y="2924944"/>
            <a:chExt cx="6352906" cy="2232248"/>
          </a:xfrm>
        </p:grpSpPr>
        <p:pic>
          <p:nvPicPr>
            <p:cNvPr id="8" name="图片 7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918" r="18287"/>
            <a:stretch>
              <a:fillRect/>
            </a:stretch>
          </p:blipFill>
          <p:spPr>
            <a:xfrm>
              <a:off x="1475655" y="2924944"/>
              <a:ext cx="6336705" cy="2232248"/>
            </a:xfrm>
            <a:prstGeom prst="rect">
              <a:avLst/>
            </a:prstGeom>
          </p:spPr>
        </p:pic>
        <p:sp>
          <p:nvSpPr>
            <p:cNvPr id="9" name="椭圆 8"/>
            <p:cNvSpPr/>
            <p:nvPr/>
          </p:nvSpPr>
          <p:spPr>
            <a:xfrm>
              <a:off x="4725386" y="3536780"/>
              <a:ext cx="3103175" cy="473026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下箭头 9"/>
            <p:cNvSpPr/>
            <p:nvPr/>
          </p:nvSpPr>
          <p:spPr>
            <a:xfrm rot="18091981" flipH="1">
              <a:off x="4077827" y="2736959"/>
              <a:ext cx="303214" cy="1028060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285226" y="669357"/>
            <a:ext cx="3992970" cy="5112568"/>
            <a:chOff x="4896426" y="1268760"/>
            <a:chExt cx="3896166" cy="5112568"/>
          </a:xfrm>
        </p:grpSpPr>
        <p:grpSp>
          <p:nvGrpSpPr>
            <p:cNvPr id="12" name="组合 11"/>
            <p:cNvGrpSpPr/>
            <p:nvPr/>
          </p:nvGrpSpPr>
          <p:grpSpPr>
            <a:xfrm>
              <a:off x="4896426" y="1268760"/>
              <a:ext cx="3896166" cy="5112568"/>
              <a:chOff x="2784666" y="1988835"/>
              <a:chExt cx="3751869" cy="3744421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3563888" y="3495936"/>
                <a:ext cx="2088232" cy="223732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/>
              <a:p>
                <a:pPr algn="l"/>
                <a:r>
                  <a:rPr lang="en-US" altLang="zh-CN" sz="16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…</a:t>
                </a:r>
                <a:endParaRPr lang="zh-CN" altLang="en-US" sz="16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3563888" y="1988840"/>
                <a:ext cx="2088232" cy="15070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algn="l"/>
                <a:endParaRPr lang="en-US" altLang="zh-CN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5" name="组合 14"/>
              <p:cNvGrpSpPr/>
              <p:nvPr/>
            </p:nvGrpSpPr>
            <p:grpSpPr>
              <a:xfrm>
                <a:off x="2784666" y="3168648"/>
                <a:ext cx="773967" cy="338121"/>
                <a:chOff x="3061170" y="3138575"/>
                <a:chExt cx="435357" cy="338121"/>
              </a:xfrm>
            </p:grpSpPr>
            <p:sp>
              <p:nvSpPr>
                <p:cNvPr id="33" name="文本框 32"/>
                <p:cNvSpPr txBox="1"/>
                <p:nvPr/>
              </p:nvSpPr>
              <p:spPr>
                <a:xfrm>
                  <a:off x="3061170" y="3138575"/>
                  <a:ext cx="435357" cy="3381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dirty="0">
                      <a:solidFill>
                        <a:srgbClr val="FF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EBP</a:t>
                  </a:r>
                  <a:endParaRPr lang="zh-CN" altLang="en-US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34" name="直接箭头连接符 33"/>
                <p:cNvCxnSpPr/>
                <p:nvPr/>
              </p:nvCxnSpPr>
              <p:spPr>
                <a:xfrm>
                  <a:off x="3208349" y="3463305"/>
                  <a:ext cx="283531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组合 15"/>
              <p:cNvGrpSpPr/>
              <p:nvPr/>
            </p:nvGrpSpPr>
            <p:grpSpPr>
              <a:xfrm>
                <a:off x="2784666" y="5034058"/>
                <a:ext cx="782987" cy="379808"/>
                <a:chOff x="2726165" y="4332646"/>
                <a:chExt cx="782987" cy="379808"/>
              </a:xfrm>
            </p:grpSpPr>
            <p:sp>
              <p:nvSpPr>
                <p:cNvPr id="31" name="文本框 30"/>
                <p:cNvSpPr txBox="1"/>
                <p:nvPr/>
              </p:nvSpPr>
              <p:spPr>
                <a:xfrm>
                  <a:off x="2726165" y="4332646"/>
                  <a:ext cx="782987" cy="3381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dirty="0">
                      <a:solidFill>
                        <a:srgbClr val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ESP</a:t>
                  </a:r>
                  <a:endParaRPr lang="zh-CN" altLang="en-US" dirty="0">
                    <a:solidFill>
                      <a:srgbClr val="000000"/>
                    </a:solidFill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32" name="直接箭头连接符 31"/>
                <p:cNvCxnSpPr/>
                <p:nvPr/>
              </p:nvCxnSpPr>
              <p:spPr>
                <a:xfrm>
                  <a:off x="2987824" y="4712454"/>
                  <a:ext cx="50405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文本框 16"/>
              <p:cNvSpPr txBox="1"/>
              <p:nvPr/>
            </p:nvSpPr>
            <p:spPr>
              <a:xfrm>
                <a:off x="3563888" y="3487033"/>
                <a:ext cx="2088232" cy="338554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algn="l"/>
                <a:r>
                  <a:rPr lang="en-US" altLang="zh-CN" dirty="0">
                    <a:solidFill>
                      <a:srgbClr val="000000"/>
                    </a:solidFill>
                  </a:rPr>
                  <a:t>test() EBP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值</a:t>
                </a: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3563888" y="3825587"/>
                <a:ext cx="2088232" cy="338554"/>
              </a:xfrm>
              <a:prstGeom prst="rect">
                <a:avLst/>
              </a:prstGeom>
              <a:solidFill>
                <a:srgbClr val="66FF66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algn="l"/>
                <a:r>
                  <a:rPr lang="en-US" altLang="zh-CN" dirty="0" err="1">
                    <a:solidFill>
                      <a:srgbClr val="000000"/>
                    </a:solidFill>
                  </a:rPr>
                  <a:t>buf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[31-28]</a:t>
                </a: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3563888" y="4131436"/>
                <a:ext cx="2088232" cy="338554"/>
              </a:xfrm>
              <a:prstGeom prst="rect">
                <a:avLst/>
              </a:prstGeom>
              <a:solidFill>
                <a:srgbClr val="66FF66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algn="l"/>
                <a:r>
                  <a:rPr lang="en-US" altLang="zh-CN" dirty="0" err="1">
                    <a:solidFill>
                      <a:srgbClr val="000000"/>
                    </a:solidFill>
                  </a:rPr>
                  <a:t>buf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[27-24]</a:t>
                </a: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3563888" y="4469444"/>
                <a:ext cx="2088232" cy="338554"/>
              </a:xfrm>
              <a:prstGeom prst="rect">
                <a:avLst/>
              </a:prstGeom>
              <a:solidFill>
                <a:srgbClr val="66FF66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algn="l"/>
                <a:r>
                  <a:rPr lang="en-US" altLang="zh-CN" dirty="0">
                    <a:solidFill>
                      <a:srgbClr val="000000"/>
                    </a:solidFill>
                  </a:rPr>
                  <a:t>…</a:t>
                </a: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3563888" y="4795369"/>
                <a:ext cx="2088232" cy="338554"/>
              </a:xfrm>
              <a:prstGeom prst="rect">
                <a:avLst/>
              </a:prstGeom>
              <a:solidFill>
                <a:srgbClr val="66FF66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</a:lstStyle>
              <a:p>
                <a:pPr algn="l"/>
                <a:r>
                  <a:rPr lang="en-US" altLang="zh-CN" dirty="0" err="1"/>
                  <a:t>buf</a:t>
                </a:r>
                <a:r>
                  <a:rPr lang="en-US" altLang="zh-CN" dirty="0"/>
                  <a:t>[03-00]</a:t>
                </a:r>
                <a:endParaRPr lang="zh-CN" altLang="en-US" dirty="0"/>
              </a:p>
            </p:txBody>
          </p:sp>
          <p:grpSp>
            <p:nvGrpSpPr>
              <p:cNvPr id="22" name="组合 21"/>
              <p:cNvGrpSpPr/>
              <p:nvPr/>
            </p:nvGrpSpPr>
            <p:grpSpPr>
              <a:xfrm>
                <a:off x="5661862" y="3495931"/>
                <a:ext cx="874673" cy="1625465"/>
                <a:chOff x="7894110" y="2190887"/>
                <a:chExt cx="874673" cy="2642478"/>
              </a:xfrm>
            </p:grpSpPr>
            <p:sp>
              <p:nvSpPr>
                <p:cNvPr id="29" name="右大括号 28"/>
                <p:cNvSpPr/>
                <p:nvPr/>
              </p:nvSpPr>
              <p:spPr>
                <a:xfrm>
                  <a:off x="7894110" y="2190887"/>
                  <a:ext cx="144016" cy="2642478"/>
                </a:xfrm>
                <a:prstGeom prst="rightBrace">
                  <a:avLst/>
                </a:prstGeom>
                <a:ln>
                  <a:solidFill>
                    <a:srgbClr val="0D715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l"/>
                  <a:endParaRPr lang="zh-CN" alt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" name="文本框 29"/>
                <p:cNvSpPr txBox="1"/>
                <p:nvPr/>
              </p:nvSpPr>
              <p:spPr>
                <a:xfrm>
                  <a:off x="8064972" y="3218405"/>
                  <a:ext cx="703811" cy="622965"/>
                </a:xfrm>
                <a:prstGeom prst="rect">
                  <a:avLst/>
                </a:prstGeom>
                <a:solidFill>
                  <a:srgbClr val="86BC64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sz="1400" i="0" dirty="0" err="1">
                      <a:solidFill>
                        <a:srgbClr val="00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Getbuf</a:t>
                  </a:r>
                  <a:r>
                    <a:rPr lang="zh-CN" altLang="en-US" sz="1400" i="0" dirty="0">
                      <a:solidFill>
                        <a:srgbClr val="00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栈帧</a:t>
                  </a:r>
                </a:p>
              </p:txBody>
            </p:sp>
          </p:grpSp>
          <p:sp>
            <p:nvSpPr>
              <p:cNvPr id="23" name="文本框 22"/>
              <p:cNvSpPr txBox="1"/>
              <p:nvPr/>
            </p:nvSpPr>
            <p:spPr>
              <a:xfrm>
                <a:off x="3567653" y="3157374"/>
                <a:ext cx="2084621" cy="33855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algn="l"/>
                <a:r>
                  <a:rPr lang="zh-CN" altLang="en-US" dirty="0">
                    <a:solidFill>
                      <a:srgbClr val="000000"/>
                    </a:solidFill>
                  </a:rPr>
                  <a:t>返回地址</a:t>
                </a: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3567654" y="2834056"/>
                <a:ext cx="2084620" cy="33855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algn="l"/>
                <a:r>
                  <a:rPr lang="zh-CN" altLang="en-US" dirty="0">
                    <a:solidFill>
                      <a:srgbClr val="000000"/>
                    </a:solidFill>
                  </a:rPr>
                  <a:t>函数参数区</a:t>
                </a: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3567653" y="2507567"/>
                <a:ext cx="2084467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algn="l"/>
                <a:r>
                  <a:rPr lang="zh-CN" altLang="en-US" dirty="0">
                    <a:solidFill>
                      <a:srgbClr val="000000"/>
                    </a:solidFill>
                  </a:rPr>
                  <a:t>函数参数区</a:t>
                </a: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5647466" y="1988835"/>
                <a:ext cx="793806" cy="1507093"/>
                <a:chOff x="7894110" y="2383321"/>
                <a:chExt cx="793806" cy="2450044"/>
              </a:xfrm>
              <a:solidFill>
                <a:srgbClr val="FFC000"/>
              </a:solidFill>
            </p:grpSpPr>
            <p:sp>
              <p:nvSpPr>
                <p:cNvPr id="27" name="右大括号 26"/>
                <p:cNvSpPr/>
                <p:nvPr/>
              </p:nvSpPr>
              <p:spPr>
                <a:xfrm>
                  <a:off x="7894110" y="2383321"/>
                  <a:ext cx="158412" cy="2450044"/>
                </a:xfrm>
                <a:prstGeom prst="rightBrace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l"/>
                  <a:endParaRPr lang="zh-CN" alt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>
                  <a:off x="8064972" y="3218404"/>
                  <a:ext cx="622944" cy="62296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sz="1400" i="0" dirty="0">
                      <a:solidFill>
                        <a:srgbClr val="00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Test</a:t>
                  </a:r>
                </a:p>
                <a:p>
                  <a:pPr algn="l"/>
                  <a:r>
                    <a:rPr lang="zh-CN" altLang="en-US" sz="1400" i="0" dirty="0">
                      <a:solidFill>
                        <a:srgbClr val="00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栈帧</a:t>
                  </a:r>
                </a:p>
              </p:txBody>
            </p:sp>
          </p:grpSp>
        </p:grpSp>
        <p:sp>
          <p:nvSpPr>
            <p:cNvPr id="35" name="矩形 34"/>
            <p:cNvSpPr/>
            <p:nvPr/>
          </p:nvSpPr>
          <p:spPr>
            <a:xfrm>
              <a:off x="7209500" y="2439284"/>
              <a:ext cx="652816" cy="3115091"/>
            </a:xfrm>
            <a:prstGeom prst="rect">
              <a:avLst/>
            </a:prstGeom>
            <a:pattFill prst="lgCheck">
              <a:fgClr>
                <a:srgbClr val="66FF66"/>
              </a:fgClr>
              <a:bgClr>
                <a:schemeClr val="bg1"/>
              </a:bgClr>
            </a:pattFill>
          </p:spPr>
          <p:txBody>
            <a:bodyPr vert="eaVert" wrap="square" anchor="ctr" anchorCtr="0">
              <a:noAutofit/>
            </a:bodyPr>
            <a:lstStyle/>
            <a:p>
              <a:pPr algn="ctr"/>
              <a:r>
                <a:rPr lang="zh-CN" altLang="zh-CN" sz="1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攻</a:t>
              </a:r>
              <a:r>
                <a:rPr lang="en-US" altLang="zh-CN" sz="1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zh-CN" sz="1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击</a:t>
              </a:r>
              <a:r>
                <a:rPr lang="en-US" altLang="zh-CN" sz="1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zh-CN" sz="1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</a:t>
              </a:r>
              <a:r>
                <a:rPr lang="en-US" altLang="zh-CN" sz="1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zh-CN" sz="1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符</a:t>
              </a:r>
              <a:r>
                <a:rPr lang="en-US" altLang="zh-CN" sz="1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zh-CN" sz="1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串</a:t>
              </a:r>
              <a:endParaRPr lang="zh-CN" altLang="en-US" sz="1400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457200"/>
            <a:ext cx="8594725" cy="6324600"/>
          </a:xfrm>
        </p:spPr>
        <p:txBody>
          <a:bodyPr/>
          <a:lstStyle/>
          <a:p>
            <a:r>
              <a:rPr lang="zh-CN" altLang="en-US" dirty="0"/>
              <a:t>实验学时：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13:00-15:30</a:t>
            </a:r>
          </a:p>
          <a:p>
            <a:r>
              <a:rPr lang="zh-CN" altLang="en-US" dirty="0"/>
              <a:t>实验学分：</a:t>
            </a:r>
            <a:r>
              <a:rPr lang="en-US" altLang="zh-CN" dirty="0"/>
              <a:t>5</a:t>
            </a:r>
            <a:r>
              <a:rPr lang="zh-CN" altLang="en-US" dirty="0"/>
              <a:t>，本次实验按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 dirty="0"/>
              <a:t>5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实验地点：</a:t>
            </a:r>
            <a:r>
              <a:rPr lang="en-US" altLang="zh-CN" dirty="0"/>
              <a:t>G712</a:t>
            </a:r>
            <a:r>
              <a:rPr lang="zh-CN" altLang="en-US" dirty="0"/>
              <a:t>、</a:t>
            </a:r>
            <a:r>
              <a:rPr lang="en-US" altLang="zh-CN" dirty="0"/>
              <a:t>G709</a:t>
            </a:r>
          </a:p>
          <a:p>
            <a:r>
              <a:rPr lang="zh-CN" altLang="en-US" dirty="0"/>
              <a:t>实验环境与工具：</a:t>
            </a:r>
            <a:endParaRPr lang="en-US" altLang="zh-CN" dirty="0"/>
          </a:p>
          <a:p>
            <a:pPr lvl="1"/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/>
            <a:r>
              <a:rPr lang="en-US" altLang="zh-CN" dirty="0"/>
              <a:t>Windows7 64</a:t>
            </a:r>
            <a:r>
              <a:rPr lang="zh-CN" altLang="en-US" dirty="0"/>
              <a:t>位以上；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位；</a:t>
            </a:r>
            <a:endParaRPr lang="en-US" altLang="zh-CN" dirty="0"/>
          </a:p>
          <a:p>
            <a:pPr lvl="1"/>
            <a:r>
              <a:rPr lang="en-US" altLang="zh-CN" dirty="0"/>
              <a:t>Visual Studio 2010 64</a:t>
            </a:r>
            <a:r>
              <a:rPr lang="zh-CN" altLang="en-US" dirty="0"/>
              <a:t>位以上；</a:t>
            </a:r>
            <a:r>
              <a:rPr lang="en-US" altLang="zh-CN" dirty="0"/>
              <a:t>GDB/OBJDUMP</a:t>
            </a:r>
            <a:r>
              <a:rPr lang="zh-CN" altLang="en-US" dirty="0"/>
              <a:t>；</a:t>
            </a:r>
            <a:r>
              <a:rPr lang="en-US" altLang="zh-CN" dirty="0"/>
              <a:t>DDD/EDB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/>
            <a:r>
              <a:rPr lang="zh-CN" altLang="en-US" dirty="0"/>
              <a:t>个人笔记本电脑</a:t>
            </a:r>
            <a:endParaRPr lang="en-US" altLang="zh-CN" dirty="0"/>
          </a:p>
          <a:p>
            <a:pPr lvl="1"/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/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  <a:hlinkClick r:id="rId2"/>
              </a:rPr>
              <a:t>http://docs.huihoo.com/c/linux-c-programming/</a:t>
            </a:r>
            <a:r>
              <a:rPr lang="en-US" altLang="zh-CN" dirty="0">
                <a:solidFill>
                  <a:srgbClr val="FF0000"/>
                </a:solidFill>
              </a:rPr>
              <a:t> C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手册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dirty="0">
                <a:solidFill>
                  <a:srgbClr val="FF0000"/>
                </a:solidFill>
              </a:rPr>
              <a:t> CMU</a:t>
            </a:r>
            <a:r>
              <a:rPr lang="zh-CN" altLang="en-US" dirty="0">
                <a:solidFill>
                  <a:srgbClr val="FF0000"/>
                </a:solidFill>
              </a:rPr>
              <a:t>的实验参考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hlinkClick r:id="rId3"/>
              </a:rPr>
              <a:t>http://www.linuxidc.com</a:t>
            </a:r>
            <a:r>
              <a:rPr lang="en-US" altLang="zh-CN" u="sng" dirty="0">
                <a:solidFill>
                  <a:srgbClr val="FF0000"/>
                </a:solidFill>
                <a:hlinkClick r:id="rId3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      </a:t>
            </a:r>
            <a:r>
              <a:rPr lang="en-US" altLang="zh-CN" u="sng" dirty="0">
                <a:solidFill>
                  <a:srgbClr val="FF0000"/>
                </a:solidFill>
                <a:hlinkClick r:id="rId4"/>
              </a:rPr>
              <a:t>http://cn.ubuntu.com/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任务一</a:t>
            </a:r>
            <a:r>
              <a:rPr lang="en-US" altLang="zh-CN" dirty="0"/>
              <a:t>smoke  </a:t>
            </a:r>
            <a:r>
              <a:rPr lang="zh-CN" altLang="en-US" dirty="0"/>
              <a:t>解题过程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91264" cy="50403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CC3300"/>
                </a:solidFill>
              </a:rPr>
              <a:t>3. </a:t>
            </a:r>
            <a:r>
              <a:rPr lang="zh-CN" altLang="en-US" dirty="0">
                <a:solidFill>
                  <a:srgbClr val="CC3300"/>
                </a:solidFill>
              </a:rPr>
              <a:t>设计攻击字符串。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CC3300"/>
                </a:solidFill>
              </a:rPr>
              <a:t>   </a:t>
            </a:r>
            <a:r>
              <a:rPr lang="zh-CN" altLang="en-US" dirty="0"/>
              <a:t>攻击字符串的用来覆盖数组</a:t>
            </a:r>
            <a:r>
              <a:rPr lang="en-US" altLang="zh-CN" dirty="0" err="1"/>
              <a:t>buf</a:t>
            </a:r>
            <a:r>
              <a:rPr lang="zh-CN" altLang="en-US" dirty="0"/>
              <a:t>，进而溢出并覆盖</a:t>
            </a:r>
            <a:r>
              <a:rPr lang="en-US" altLang="zh-CN" dirty="0" err="1"/>
              <a:t>ebp</a:t>
            </a:r>
            <a:r>
              <a:rPr lang="zh-CN" altLang="en-US" dirty="0"/>
              <a:t>和</a:t>
            </a:r>
            <a:r>
              <a:rPr lang="en-US" altLang="zh-CN" dirty="0" err="1"/>
              <a:t>ebp</a:t>
            </a:r>
            <a:r>
              <a:rPr lang="zh-CN" altLang="en-US" dirty="0"/>
              <a:t>上面的返回地址，攻击字符串的大小应该是</a:t>
            </a:r>
            <a:r>
              <a:rPr lang="en-US" altLang="zh-CN" dirty="0"/>
              <a:t>0x28+4+4=48</a:t>
            </a:r>
            <a:r>
              <a:rPr lang="zh-CN" altLang="en-US" dirty="0"/>
              <a:t>个字节。攻击字符串的最后</a:t>
            </a:r>
            <a:r>
              <a:rPr lang="en-US" altLang="zh-CN" dirty="0"/>
              <a:t>4</a:t>
            </a:r>
            <a:r>
              <a:rPr lang="zh-CN" altLang="en-US" dirty="0"/>
              <a:t>字节应是</a:t>
            </a:r>
            <a:r>
              <a:rPr lang="en-US" altLang="zh-CN" dirty="0"/>
              <a:t>smoke</a:t>
            </a:r>
            <a:r>
              <a:rPr lang="zh-CN" altLang="en-US" dirty="0"/>
              <a:t>函数的地址</a:t>
            </a:r>
            <a:r>
              <a:rPr lang="en-US" altLang="zh-CN" dirty="0">
                <a:solidFill>
                  <a:srgbClr val="0000FF"/>
                </a:solidFill>
              </a:rPr>
              <a:t>0x8048c90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</a:p>
          <a:p>
            <a:pPr marL="469900" lvl="1" indent="0">
              <a:lnSpc>
                <a:spcPct val="150000"/>
              </a:lnSpc>
              <a:buNone/>
            </a:pPr>
            <a:r>
              <a:rPr lang="en-US" altLang="zh-CN" dirty="0"/>
              <a:t>00 00 00 00 00 00 00 00 00 00 00 00 00 00 00 00 00 00 00 00 00 00 00 00 00 00 00 00 00 00 00 00 00 00 00 00 00 00 00 00    00 00 00 00 </a:t>
            </a:r>
            <a:r>
              <a:rPr lang="en-US" altLang="zh-CN" dirty="0">
                <a:solidFill>
                  <a:srgbClr val="0000FF"/>
                </a:solidFill>
              </a:rPr>
              <a:t>90 8c 04 08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前</a:t>
            </a:r>
            <a:r>
              <a:rPr lang="en-US" altLang="zh-CN" dirty="0"/>
              <a:t>44</a:t>
            </a:r>
            <a:r>
              <a:rPr lang="zh-CN" altLang="en-US" dirty="0"/>
              <a:t>字节可为任意值，最后</a:t>
            </a:r>
            <a:r>
              <a:rPr lang="en-US" altLang="zh-CN" dirty="0"/>
              <a:t>4</a:t>
            </a:r>
            <a:r>
              <a:rPr lang="zh-CN" altLang="en-US" dirty="0"/>
              <a:t>字节为</a:t>
            </a:r>
            <a:r>
              <a:rPr lang="en-US" altLang="zh-CN" dirty="0"/>
              <a:t>smoke</a:t>
            </a:r>
            <a:r>
              <a:rPr lang="zh-CN" altLang="en-US" dirty="0"/>
              <a:t>地址，小端格式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30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任务一</a:t>
            </a:r>
            <a:r>
              <a:rPr lang="en-US" altLang="zh-CN" dirty="0"/>
              <a:t>smoke  </a:t>
            </a:r>
            <a:r>
              <a:rPr lang="zh-CN" altLang="en-US" dirty="0"/>
              <a:t>解题过程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87816" cy="50403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CC3300"/>
                </a:solidFill>
              </a:rPr>
              <a:t>4. </a:t>
            </a:r>
            <a:r>
              <a:rPr lang="zh-CN" altLang="en-US" dirty="0">
                <a:solidFill>
                  <a:srgbClr val="CC3300"/>
                </a:solidFill>
              </a:rPr>
              <a:t>将上述攻击字符串写在攻击字符串文件中，命名为</a:t>
            </a:r>
            <a:r>
              <a:rPr lang="en-US" altLang="zh-CN" dirty="0">
                <a:solidFill>
                  <a:srgbClr val="CC3300"/>
                </a:solidFill>
              </a:rPr>
              <a:t>smoke_1180301099.txt</a:t>
            </a:r>
            <a:r>
              <a:rPr lang="zh-CN" altLang="en-US" dirty="0">
                <a:solidFill>
                  <a:srgbClr val="CC3300"/>
                </a:solidFill>
              </a:rPr>
              <a:t>，内容可为：</a:t>
            </a:r>
            <a:endParaRPr lang="en-US" altLang="zh-CN" dirty="0">
              <a:solidFill>
                <a:srgbClr val="CC33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solidFill>
                <a:srgbClr val="CC33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solidFill>
                <a:srgbClr val="CC3300"/>
              </a:solidFill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 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CC3300"/>
                </a:solidFill>
              </a:rPr>
              <a:t>smoke_1180301099.txt</a:t>
            </a:r>
            <a:r>
              <a:rPr lang="zh-CN" altLang="zh-CN" dirty="0">
                <a:solidFill>
                  <a:srgbClr val="CC3300"/>
                </a:solidFill>
              </a:rPr>
              <a:t>文件中可以带任意的回车。之后通过</a:t>
            </a:r>
            <a:r>
              <a:rPr lang="en-US" altLang="zh-CN" dirty="0" err="1">
                <a:solidFill>
                  <a:srgbClr val="CC3300"/>
                </a:solidFill>
              </a:rPr>
              <a:t>HexToRaw</a:t>
            </a:r>
            <a:r>
              <a:rPr lang="zh-CN" altLang="zh-CN" dirty="0">
                <a:solidFill>
                  <a:srgbClr val="CC3300"/>
                </a:solidFill>
              </a:rPr>
              <a:t>处理，即可过滤掉所有的注释，还原成没有任何冗余数据的攻击字符串原始数据使用。</a:t>
            </a:r>
            <a:endParaRPr lang="en-US" altLang="zh-CN" dirty="0">
              <a:solidFill>
                <a:srgbClr val="CC3300"/>
              </a:solidFill>
            </a:endParaRPr>
          </a:p>
          <a:p>
            <a:pPr marL="533400" indent="-5334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FF"/>
                </a:solidFill>
              </a:rPr>
              <a:t> /*</a:t>
            </a:r>
            <a:r>
              <a:rPr lang="zh-CN" altLang="zh-CN" dirty="0">
                <a:solidFill>
                  <a:srgbClr val="0000FF"/>
                </a:solidFill>
              </a:rPr>
              <a:t>和</a:t>
            </a:r>
            <a:r>
              <a:rPr lang="en-US" altLang="zh-CN" dirty="0">
                <a:solidFill>
                  <a:srgbClr val="0000FF"/>
                </a:solidFill>
              </a:rPr>
              <a:t>*/</a:t>
            </a:r>
            <a:r>
              <a:rPr lang="zh-CN" altLang="zh-CN" dirty="0">
                <a:solidFill>
                  <a:srgbClr val="0000FF"/>
                </a:solidFill>
              </a:rPr>
              <a:t>与其后或前的字符之间要用空格隔开</a:t>
            </a:r>
            <a:r>
              <a:rPr lang="zh-CN" altLang="en-US" dirty="0">
                <a:solidFill>
                  <a:srgbClr val="0000FF"/>
                </a:solidFill>
              </a:rPr>
              <a:t>，否则异常</a:t>
            </a:r>
            <a:endParaRPr lang="zh-CN" altLang="zh-CN" dirty="0">
              <a:solidFill>
                <a:srgbClr val="0000FF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solidFill>
                <a:srgbClr val="CC33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31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/>
          <a:srcRect l="1973"/>
          <a:stretch>
            <a:fillRect/>
          </a:stretch>
        </p:blipFill>
        <p:spPr>
          <a:xfrm>
            <a:off x="971600" y="2204864"/>
            <a:ext cx="7199884" cy="1584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任务一</a:t>
            </a:r>
            <a:r>
              <a:rPr lang="en-US" altLang="zh-CN" dirty="0"/>
              <a:t>smoke  </a:t>
            </a:r>
            <a:r>
              <a:rPr lang="zh-CN" altLang="en-US" dirty="0"/>
              <a:t>解题过程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4744"/>
            <a:ext cx="8287816" cy="1152128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CC3300"/>
                </a:solidFill>
              </a:rPr>
              <a:t>5.</a:t>
            </a:r>
            <a:r>
              <a:rPr lang="zh-CN" altLang="en-US" dirty="0">
                <a:solidFill>
                  <a:srgbClr val="CC3300"/>
                </a:solidFill>
              </a:rPr>
              <a:t>实施攻击</a:t>
            </a: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solidFill>
                <a:srgbClr val="CC33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32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7018" y="2314972"/>
            <a:ext cx="8634582" cy="3323828"/>
          </a:xfrm>
          <a:prstGeom prst="rect">
            <a:avLst/>
          </a:prstGeom>
          <a:solidFill>
            <a:schemeClr val="tx2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./hex2raw  &lt;smoke_</a:t>
            </a:r>
            <a:r>
              <a:rPr lang="zh-CN" altLang="en-US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学号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.txt &gt;</a:t>
            </a:r>
            <a:r>
              <a:rPr lang="pl-PL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smoke_</a:t>
            </a:r>
            <a:r>
              <a:rPr lang="zh-CN" altLang="en-US" sz="20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学号</a:t>
            </a:r>
            <a:r>
              <a:rPr lang="pl-PL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_raw.txt</a:t>
            </a:r>
            <a:endParaRPr lang="en-US" altLang="zh-CN" sz="20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pl-PL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linux&gt; ./bufbomb -u</a:t>
            </a:r>
            <a:r>
              <a:rPr lang="zh-CN" altLang="en-US" sz="20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学号</a:t>
            </a:r>
            <a:r>
              <a:rPr lang="pl-PL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smoke_</a:t>
            </a:r>
            <a:r>
              <a:rPr lang="zh-CN" altLang="en-US" sz="20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学号</a:t>
            </a:r>
            <a:r>
              <a:rPr lang="pl-PL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_raw.txt</a:t>
            </a:r>
            <a:endParaRPr lang="en-US" altLang="zh-CN" sz="20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zh-CN" altLang="en-US" sz="20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学号</a:t>
            </a:r>
            <a:endParaRPr lang="en-US" altLang="zh-CN" sz="20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Cookie:0x5f405c9a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string:Smoke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!: You called smoke()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NICE JOB!                             </a:t>
            </a:r>
            <a:r>
              <a:rPr lang="zh-CN" altLang="en-US" sz="2000" i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攻击成功</a:t>
            </a:r>
            <a:endParaRPr lang="en-US" altLang="zh-CN" sz="2000" i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</a:t>
            </a:r>
            <a:r>
              <a:rPr lang="zh-CN" altLang="zh-CN" dirty="0"/>
              <a:t>实验工具和技术</a:t>
            </a:r>
            <a:r>
              <a:rPr lang="zh-CN" altLang="en-US" dirty="0"/>
              <a:t>技巧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5"/>
            <a:ext cx="8528050" cy="520636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实验要求较熟练地使用</a:t>
            </a:r>
            <a:r>
              <a:rPr lang="en-US" altLang="zh-CN" dirty="0" err="1"/>
              <a:t>gdb</a:t>
            </a:r>
            <a:r>
              <a:rPr lang="zh-CN" altLang="en-US" dirty="0"/>
              <a:t>、</a:t>
            </a:r>
            <a:r>
              <a:rPr lang="en-US" altLang="zh-CN" dirty="0" err="1"/>
              <a:t>objdump</a:t>
            </a:r>
            <a:r>
              <a:rPr lang="zh-CN" altLang="en-US" dirty="0"/>
              <a:t>、</a:t>
            </a:r>
            <a:r>
              <a:rPr lang="en-US" altLang="zh-CN" dirty="0" err="1"/>
              <a:t>gcc</a:t>
            </a:r>
            <a:r>
              <a:rPr lang="zh-CN" altLang="en-US" dirty="0"/>
              <a:t>，另外需要使用本实验提供的</a:t>
            </a:r>
            <a:r>
              <a:rPr lang="en-US" altLang="zh-CN" dirty="0"/>
              <a:t>hex2raw</a:t>
            </a:r>
            <a:r>
              <a:rPr lang="zh-CN" altLang="en-US" dirty="0"/>
              <a:t>、</a:t>
            </a:r>
            <a:r>
              <a:rPr lang="en-US" altLang="zh-CN" dirty="0" err="1"/>
              <a:t>makecookie</a:t>
            </a:r>
            <a:r>
              <a:rPr lang="zh-CN" altLang="en-US" dirty="0"/>
              <a:t>等工具。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objdump</a:t>
            </a:r>
            <a:r>
              <a:rPr lang="zh-CN" altLang="en-US" dirty="0"/>
              <a:t>：反汇编</a:t>
            </a:r>
            <a:r>
              <a:rPr lang="en-US" altLang="zh-CN" dirty="0" err="1"/>
              <a:t>bufbomb</a:t>
            </a:r>
            <a:r>
              <a:rPr lang="zh-CN" altLang="en-US" dirty="0"/>
              <a:t>可执行目标文件。然后查看实验中需要的大量的地址、栈帧结构等信息。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gdb</a:t>
            </a:r>
            <a:r>
              <a:rPr lang="zh-CN" altLang="en-US" dirty="0"/>
              <a:t>：目标程序没有调试信息，无法通过单步跟踪观察程序的执行情况。但依然需要设置断点让程序暂停，并进而观察必要的内存、寄存器内容等，尤其对于阶段</a:t>
            </a:r>
            <a:r>
              <a:rPr lang="en-US" altLang="zh-CN" dirty="0"/>
              <a:t>2~4</a:t>
            </a:r>
            <a:r>
              <a:rPr lang="zh-CN" altLang="en-US" dirty="0"/>
              <a:t>，观察寄存器，特别是</a:t>
            </a:r>
            <a:r>
              <a:rPr lang="en-US" altLang="zh-CN" dirty="0" err="1"/>
              <a:t>ebp</a:t>
            </a:r>
            <a:r>
              <a:rPr lang="zh-CN" altLang="en-US" dirty="0"/>
              <a:t>的内容是非常重要的。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 /home/hit/edb-debugger/build/edb  --run   ./bufbomb   -u   1</a:t>
            </a:r>
            <a:r>
              <a:rPr lang="en-US" altLang="zh-CN" sz="2000" dirty="0"/>
              <a:t>1803</a:t>
            </a:r>
            <a:r>
              <a:rPr lang="zh-CN" altLang="en-US" sz="2000" dirty="0"/>
              <a:t>00101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33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gcc</a:t>
            </a:r>
            <a:r>
              <a:rPr lang="zh-CN" altLang="en-US" dirty="0"/>
              <a:t>：在阶段</a:t>
            </a:r>
            <a:r>
              <a:rPr lang="en-US" altLang="zh-CN" dirty="0"/>
              <a:t>3~5</a:t>
            </a:r>
            <a:r>
              <a:rPr lang="zh-CN" altLang="en-US" dirty="0"/>
              <a:t>，你需要编写少量的汇编代码，然后用</a:t>
            </a:r>
            <a:r>
              <a:rPr lang="en-US" altLang="zh-CN" dirty="0" err="1"/>
              <a:t>gcc</a:t>
            </a:r>
            <a:r>
              <a:rPr lang="zh-CN" altLang="en-US" dirty="0"/>
              <a:t>编译成机器指令，再用</a:t>
            </a:r>
            <a:r>
              <a:rPr lang="en-US" altLang="zh-CN" dirty="0" err="1"/>
              <a:t>objdump</a:t>
            </a:r>
            <a:r>
              <a:rPr lang="zh-CN" altLang="en-US" dirty="0"/>
              <a:t>反汇编成机器码，以此来构造包含攻击代码的攻击字符串。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返回地址</a:t>
            </a:r>
            <a:r>
              <a:rPr lang="zh-CN" altLang="en-US" dirty="0"/>
              <a:t>：</a:t>
            </a:r>
            <a:r>
              <a:rPr lang="en-US" altLang="zh-CN" dirty="0"/>
              <a:t>test</a:t>
            </a:r>
            <a:r>
              <a:rPr lang="zh-CN" altLang="en-US" dirty="0"/>
              <a:t>函数调用</a:t>
            </a:r>
            <a:r>
              <a:rPr lang="en-US" altLang="zh-CN" dirty="0" err="1"/>
              <a:t>getbuf</a:t>
            </a:r>
            <a:r>
              <a:rPr lang="zh-CN" altLang="en-US" dirty="0"/>
              <a:t>后的返回地址是</a:t>
            </a:r>
            <a:r>
              <a:rPr lang="en-US" altLang="zh-CN" dirty="0" err="1"/>
              <a:t>getbuf</a:t>
            </a:r>
            <a:r>
              <a:rPr lang="zh-CN" altLang="en-US" dirty="0"/>
              <a:t>后的下一条指令的地址（通过观察</a:t>
            </a:r>
            <a:r>
              <a:rPr lang="en-US" altLang="zh-CN" dirty="0" err="1"/>
              <a:t>bufbomb</a:t>
            </a:r>
            <a:r>
              <a:rPr lang="zh-CN" altLang="en-US" dirty="0"/>
              <a:t>反汇编代码可得）。而带有攻击代码的攻击字符串所包含的攻击代码地址，则需要你在深入理解地址概念的基础上，找到它们所在的位置并正确使用它们实现程序控制的转向。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34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</a:t>
            </a:r>
            <a:r>
              <a:rPr lang="zh-CN" altLang="zh-CN" dirty="0"/>
              <a:t>攻击字符串文件</a:t>
            </a:r>
            <a:r>
              <a:rPr lang="zh-CN" altLang="en-US" dirty="0"/>
              <a:t>和结果的提交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为了使用方便，将攻击字符串写在一个文本文件，该文件称为攻击文件（</a:t>
            </a:r>
            <a:r>
              <a:rPr lang="en-US" altLang="zh-CN" dirty="0"/>
              <a:t>exploit.txt</a:t>
            </a:r>
            <a:r>
              <a:rPr lang="zh-CN" altLang="en-US" dirty="0"/>
              <a:t>）。该文件允许类似</a:t>
            </a:r>
            <a:r>
              <a:rPr lang="en-US" altLang="zh-CN" dirty="0"/>
              <a:t>C</a:t>
            </a:r>
            <a:r>
              <a:rPr lang="zh-CN" altLang="en-US" dirty="0"/>
              <a:t>语言的注释，使用之前用</a:t>
            </a:r>
            <a:r>
              <a:rPr lang="en-US" altLang="zh-CN" dirty="0"/>
              <a:t>hex2raw</a:t>
            </a:r>
            <a:r>
              <a:rPr lang="zh-CN" altLang="en-US" dirty="0"/>
              <a:t>工具将注释去掉，生成相应的</a:t>
            </a:r>
            <a:r>
              <a:rPr lang="en-US" altLang="zh-CN" dirty="0"/>
              <a:t>raw</a:t>
            </a:r>
            <a:r>
              <a:rPr lang="zh-CN" altLang="en-US" dirty="0"/>
              <a:t>文件攻击字符串文件（</a:t>
            </a:r>
            <a:r>
              <a:rPr lang="en-US" altLang="zh-CN" dirty="0"/>
              <a:t>exploit_raw.txt</a:t>
            </a:r>
            <a:r>
              <a:rPr lang="zh-CN" altLang="en-US" dirty="0"/>
              <a:t>）。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例：学号</a:t>
            </a:r>
            <a:r>
              <a:rPr lang="en-US" altLang="zh-CN" dirty="0"/>
              <a:t>1180301099</a:t>
            </a:r>
            <a:r>
              <a:rPr lang="zh-CN" altLang="en-US" dirty="0"/>
              <a:t>的</a:t>
            </a:r>
            <a:r>
              <a:rPr lang="en-US" altLang="zh-CN" dirty="0"/>
              <a:t>smoke</a:t>
            </a:r>
            <a:r>
              <a:rPr lang="zh-CN" altLang="en-US" dirty="0"/>
              <a:t>阶段的攻击字符串文件命名为</a:t>
            </a:r>
            <a:r>
              <a:rPr lang="en-US" altLang="zh-CN" dirty="0"/>
              <a:t>smoke_180301099.txt</a:t>
            </a:r>
            <a:r>
              <a:rPr lang="zh-CN" altLang="en-US" dirty="0"/>
              <a:t>，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35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/>
          <a:srcRect l="1961"/>
          <a:stretch>
            <a:fillRect/>
          </a:stretch>
        </p:blipFill>
        <p:spPr>
          <a:xfrm>
            <a:off x="1093837" y="4901647"/>
            <a:ext cx="7200800" cy="1584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54076"/>
            <a:ext cx="8568952" cy="5040312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zh-CN" dirty="0">
                <a:solidFill>
                  <a:srgbClr val="0000FF"/>
                </a:solidFill>
              </a:rPr>
              <a:t>将攻击字符串</a:t>
            </a:r>
            <a:r>
              <a:rPr lang="zh-CN" altLang="en-US" dirty="0">
                <a:solidFill>
                  <a:srgbClr val="0000FF"/>
                </a:solidFill>
              </a:rPr>
              <a:t>写入</a:t>
            </a:r>
            <a:r>
              <a:rPr lang="en-US" altLang="zh-CN" dirty="0">
                <a:solidFill>
                  <a:srgbClr val="FF0000"/>
                </a:solidFill>
              </a:rPr>
              <a:t>smoke_ 1180301099.txt</a:t>
            </a:r>
            <a:r>
              <a:rPr lang="zh-CN" altLang="zh-CN" dirty="0">
                <a:solidFill>
                  <a:srgbClr val="0000FF"/>
                </a:solidFill>
              </a:rPr>
              <a:t>中。</a:t>
            </a:r>
            <a:endParaRPr lang="en-US" altLang="zh-CN" dirty="0">
              <a:solidFill>
                <a:srgbClr val="0000FF"/>
              </a:solidFill>
            </a:endParaRPr>
          </a:p>
          <a:p>
            <a:pPr marL="457200" indent="-457200">
              <a:lnSpc>
                <a:spcPct val="14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zh-CN" dirty="0">
                <a:solidFill>
                  <a:srgbClr val="0000FF"/>
                </a:solidFill>
              </a:rPr>
              <a:t>用</a:t>
            </a:r>
            <a:r>
              <a:rPr lang="en-US" altLang="zh-CN" dirty="0">
                <a:solidFill>
                  <a:srgbClr val="0000FF"/>
                </a:solidFill>
              </a:rPr>
              <a:t>hex2raw</a:t>
            </a:r>
            <a:r>
              <a:rPr lang="zh-CN" altLang="zh-CN" dirty="0">
                <a:solidFill>
                  <a:srgbClr val="0000FF"/>
                </a:solidFill>
              </a:rPr>
              <a:t>进行转换，得到</a:t>
            </a:r>
            <a:r>
              <a:rPr lang="en-US" altLang="zh-CN" dirty="0">
                <a:solidFill>
                  <a:srgbClr val="0000FF"/>
                </a:solidFill>
              </a:rPr>
              <a:t>smoke_1180301099_raw.txt</a:t>
            </a:r>
            <a:endParaRPr lang="en-US" altLang="zh-CN" dirty="0"/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dirty="0"/>
              <a:t>      方法一：</a:t>
            </a:r>
            <a:r>
              <a:rPr lang="en-US" altLang="zh-CN" dirty="0"/>
              <a:t> </a:t>
            </a:r>
            <a:r>
              <a:rPr lang="zh-CN" altLang="zh-CN" dirty="0"/>
              <a:t>使用</a:t>
            </a:r>
            <a:r>
              <a:rPr lang="en-US" altLang="zh-CN" dirty="0"/>
              <a:t>I/O</a:t>
            </a:r>
            <a:r>
              <a:rPr lang="zh-CN" altLang="zh-CN" dirty="0"/>
              <a:t>重定向将其输入给</a:t>
            </a:r>
            <a:r>
              <a:rPr lang="en-US" altLang="zh-CN" dirty="0" err="1"/>
              <a:t>bufbomb</a:t>
            </a:r>
            <a:r>
              <a:rPr lang="zh-CN" altLang="zh-CN" dirty="0"/>
              <a:t>：</a:t>
            </a:r>
            <a:r>
              <a:rPr lang="en-US" altLang="zh-CN" dirty="0"/>
              <a:t> </a:t>
            </a:r>
          </a:p>
          <a:p>
            <a:pPr marL="0" indent="0">
              <a:lnSpc>
                <a:spcPct val="140000"/>
              </a:lnSpc>
              <a:spcBef>
                <a:spcPts val="1800"/>
              </a:spcBef>
              <a:buNone/>
            </a:pPr>
            <a:endParaRPr lang="en-US" altLang="zh-CN" dirty="0"/>
          </a:p>
          <a:p>
            <a:pPr marL="0" indent="0">
              <a:lnSpc>
                <a:spcPct val="140000"/>
              </a:lnSpc>
              <a:spcBef>
                <a:spcPts val="1800"/>
              </a:spcBef>
              <a:buNone/>
            </a:pPr>
            <a:r>
              <a:rPr lang="zh-CN" altLang="en-US" dirty="0"/>
              <a:t>     方法二：</a:t>
            </a:r>
            <a:r>
              <a:rPr lang="en-US" altLang="zh-CN" dirty="0"/>
              <a:t> </a:t>
            </a:r>
            <a:r>
              <a:rPr lang="en-US" altLang="zh-CN" dirty="0" err="1"/>
              <a:t>gdb</a:t>
            </a:r>
            <a:r>
              <a:rPr lang="zh-CN" altLang="en-US" dirty="0"/>
              <a:t>中使用</a:t>
            </a:r>
            <a:r>
              <a:rPr lang="en-US" altLang="zh-CN" dirty="0"/>
              <a:t>I/O</a:t>
            </a:r>
            <a:r>
              <a:rPr lang="zh-CN" altLang="en-US" dirty="0"/>
              <a:t>重定向</a:t>
            </a:r>
            <a:endParaRPr lang="en-US" altLang="zh-CN" dirty="0"/>
          </a:p>
          <a:p>
            <a:pPr marL="0" indent="0">
              <a:lnSpc>
                <a:spcPct val="140000"/>
              </a:lnSpc>
              <a:spcBef>
                <a:spcPts val="1800"/>
              </a:spcBef>
              <a:buNone/>
            </a:pPr>
            <a:endParaRPr lang="en-US" altLang="zh-CN" dirty="0"/>
          </a:p>
          <a:p>
            <a:pPr marL="0" indent="0">
              <a:lnSpc>
                <a:spcPct val="140000"/>
              </a:lnSpc>
              <a:spcBef>
                <a:spcPts val="1800"/>
              </a:spcBef>
              <a:buNone/>
            </a:pPr>
            <a:r>
              <a:rPr lang="zh-CN" altLang="en-US" dirty="0"/>
              <a:t>    方法三：借助</a:t>
            </a:r>
            <a:r>
              <a:rPr lang="en-US" altLang="zh-CN" dirty="0" err="1"/>
              <a:t>linux</a:t>
            </a:r>
            <a:r>
              <a:rPr lang="zh-CN" altLang="en-US" dirty="0"/>
              <a:t>操作系统</a:t>
            </a:r>
            <a:r>
              <a:rPr lang="zh-CN" altLang="en-US" dirty="0">
                <a:solidFill>
                  <a:srgbClr val="FF0000"/>
                </a:solidFill>
              </a:rPr>
              <a:t>管道操作符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FF0000"/>
                </a:solidFill>
              </a:rPr>
              <a:t>cat</a:t>
            </a:r>
            <a:r>
              <a:rPr lang="zh-CN" altLang="en-US" dirty="0">
                <a:solidFill>
                  <a:srgbClr val="FF0000"/>
                </a:solidFill>
              </a:rPr>
              <a:t>命令</a:t>
            </a:r>
            <a:r>
              <a:rPr lang="zh-CN" altLang="en-US" dirty="0"/>
              <a:t>，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推荐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marL="0" indent="0">
              <a:spcBef>
                <a:spcPts val="1800"/>
              </a:spcBef>
              <a:buNone/>
            </a:pPr>
            <a:endParaRPr lang="zh-CN" altLang="zh-CN" dirty="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</a:t>
            </a:r>
            <a:endParaRPr lang="zh-CN" altLang="en-US" dirty="0"/>
          </a:p>
          <a:p>
            <a:pPr>
              <a:lnSpc>
                <a:spcPct val="100000"/>
              </a:lnSpc>
            </a:pPr>
            <a:endParaRPr lang="zh-CN" altLang="en-US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 marL="469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36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7018" y="2659900"/>
            <a:ext cx="8607470" cy="9215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$./hex2raw  &lt;</a:t>
            </a:r>
            <a:r>
              <a:rPr lang="en-US" altLang="zh-CN" sz="18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smoke_1180301099.txt  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CN" sz="18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smoke_1180301099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-raw.txt</a:t>
            </a:r>
          </a:p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pl-PL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./bufbomb -u </a:t>
            </a:r>
            <a:r>
              <a:rPr lang="pl-PL" altLang="zh-CN" sz="18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1180301099  </a:t>
            </a:r>
            <a:r>
              <a:rPr lang="pl-PL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pl-PL" altLang="zh-CN" sz="18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smoke_1180301099_raw.txt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zh-CN" altLang="en-US" sz="1100" i="0" dirty="0">
              <a:solidFill>
                <a:srgbClr val="FFFF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9552" y="4149080"/>
            <a:ext cx="8424936" cy="7918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CN" sz="18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bufbomb</a:t>
            </a:r>
            <a:endParaRPr lang="en-US" altLang="zh-CN" sz="18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8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run -u 1180301099 &lt; smoke_1180301099_raw.txt</a:t>
            </a:r>
          </a:p>
        </p:txBody>
      </p:sp>
      <p:sp>
        <p:nvSpPr>
          <p:cNvPr id="8" name="矩形 7"/>
          <p:cNvSpPr/>
          <p:nvPr/>
        </p:nvSpPr>
        <p:spPr>
          <a:xfrm>
            <a:off x="148102" y="5638260"/>
            <a:ext cx="8816386" cy="505875"/>
          </a:xfrm>
          <a:prstGeom prst="rect">
            <a:avLst/>
          </a:prstGeom>
          <a:solidFill>
            <a:srgbClr val="C000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$cat smoke_U201414557.txt |./hex2raw  | ./</a:t>
            </a:r>
            <a:r>
              <a:rPr lang="en-US" altLang="zh-CN" sz="18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bufbomb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–u 1180301099</a:t>
            </a:r>
            <a:endParaRPr lang="en-US" altLang="zh-CN" sz="1800" i="0" dirty="0">
              <a:solidFill>
                <a:srgbClr val="FFFF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8786982" cy="762000"/>
          </a:xfrm>
        </p:spPr>
        <p:txBody>
          <a:bodyPr/>
          <a:lstStyle/>
          <a:p>
            <a:r>
              <a:rPr lang="zh-CN" altLang="zh-CN" dirty="0"/>
              <a:t>攻击字符串文件</a:t>
            </a:r>
            <a:r>
              <a:rPr lang="zh-CN" altLang="en-US" dirty="0"/>
              <a:t>和结果的提交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748464" cy="53438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对应本实验</a:t>
            </a:r>
            <a:r>
              <a:rPr lang="en-US" altLang="zh-CN" dirty="0"/>
              <a:t>5</a:t>
            </a:r>
            <a:r>
              <a:rPr lang="zh-CN" altLang="en-US" dirty="0"/>
              <a:t>个阶段的</a:t>
            </a:r>
            <a:r>
              <a:rPr lang="en-US" altLang="zh-CN" dirty="0"/>
              <a:t>exploit.txt</a:t>
            </a:r>
            <a:r>
              <a:rPr lang="zh-CN" altLang="en-US" dirty="0"/>
              <a:t>，请分别命名为：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smoke_</a:t>
            </a:r>
            <a:r>
              <a:rPr lang="zh-CN" altLang="en-US" dirty="0"/>
              <a:t>学号</a:t>
            </a:r>
            <a:r>
              <a:rPr lang="en-US" altLang="zh-CN" dirty="0"/>
              <a:t>.txt	  </a:t>
            </a:r>
            <a:r>
              <a:rPr lang="zh-CN" altLang="en-US" dirty="0"/>
              <a:t>如：</a:t>
            </a:r>
            <a:r>
              <a:rPr lang="en-US" altLang="zh-CN" dirty="0"/>
              <a:t>smoke_1180301099 .txt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fizz_</a:t>
            </a:r>
            <a:r>
              <a:rPr lang="zh-CN" altLang="en-US" dirty="0"/>
              <a:t>学号</a:t>
            </a:r>
            <a:r>
              <a:rPr lang="en-US" altLang="zh-CN" dirty="0"/>
              <a:t>.txt    bang_</a:t>
            </a:r>
            <a:r>
              <a:rPr lang="zh-CN" altLang="en-US" dirty="0"/>
              <a:t>学号</a:t>
            </a:r>
            <a:r>
              <a:rPr lang="en-US" altLang="zh-CN" dirty="0"/>
              <a:t>.txt  boom_</a:t>
            </a:r>
            <a:r>
              <a:rPr lang="zh-CN" altLang="en-US" dirty="0"/>
              <a:t>学号</a:t>
            </a:r>
            <a:r>
              <a:rPr lang="en-US" altLang="zh-CN" dirty="0"/>
              <a:t>.txt  nitro_</a:t>
            </a:r>
            <a:r>
              <a:rPr lang="zh-CN" altLang="en-US" dirty="0"/>
              <a:t>学号</a:t>
            </a:r>
            <a:r>
              <a:rPr lang="en-US" altLang="zh-CN" dirty="0"/>
              <a:t>.txt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实验报告的</a:t>
            </a:r>
            <a:r>
              <a:rPr lang="en-US" altLang="zh-CN" dirty="0"/>
              <a:t>Word</a:t>
            </a:r>
            <a:r>
              <a:rPr lang="zh-CN" altLang="en-US" dirty="0"/>
              <a:t>格式</a:t>
            </a:r>
            <a:r>
              <a:rPr lang="en-US" altLang="zh-CN" dirty="0"/>
              <a:t>/PDF</a:t>
            </a:r>
            <a:r>
              <a:rPr lang="zh-CN" altLang="en-US" dirty="0"/>
              <a:t>格式。</a:t>
            </a:r>
            <a:endParaRPr lang="en-US" altLang="zh-CN" dirty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altLang="zh-CN" dirty="0"/>
              <a:t>7</a:t>
            </a:r>
            <a:r>
              <a:rPr lang="zh-CN" altLang="en-US" dirty="0"/>
              <a:t>个文件压缩成一个</a:t>
            </a:r>
            <a:r>
              <a:rPr lang="en-US" altLang="zh-CN" dirty="0"/>
              <a:t>zip</a:t>
            </a:r>
            <a:r>
              <a:rPr lang="zh-CN" altLang="en-US" dirty="0"/>
              <a:t>包，命名规范：</a:t>
            </a:r>
            <a:r>
              <a:rPr lang="zh-CN" altLang="en-US" dirty="0">
                <a:solidFill>
                  <a:srgbClr val="0000FF"/>
                </a:solidFill>
              </a:rPr>
              <a:t>班级号</a:t>
            </a:r>
            <a:r>
              <a:rPr lang="en-US" altLang="zh-CN" dirty="0">
                <a:solidFill>
                  <a:srgbClr val="0000FF"/>
                </a:solidFill>
              </a:rPr>
              <a:t>_</a:t>
            </a:r>
            <a:r>
              <a:rPr lang="zh-CN" altLang="en-US" dirty="0">
                <a:solidFill>
                  <a:srgbClr val="0000FF"/>
                </a:solidFill>
              </a:rPr>
              <a:t>学号</a:t>
            </a:r>
            <a:r>
              <a:rPr lang="en-US" altLang="zh-CN" dirty="0">
                <a:solidFill>
                  <a:srgbClr val="0000FF"/>
                </a:solidFill>
              </a:rPr>
              <a:t>_</a:t>
            </a:r>
            <a:r>
              <a:rPr lang="zh-CN" altLang="en-US" dirty="0">
                <a:solidFill>
                  <a:srgbClr val="0000FF"/>
                </a:solidFill>
              </a:rPr>
              <a:t>姓名</a:t>
            </a:r>
            <a:r>
              <a:rPr lang="en-US" altLang="zh-CN" dirty="0">
                <a:solidFill>
                  <a:srgbClr val="0000FF"/>
                </a:solidFill>
              </a:rPr>
              <a:t>.zip</a:t>
            </a: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zh-CN" altLang="en-US" dirty="0"/>
              <a:t>专业班级</a:t>
            </a:r>
            <a:r>
              <a:rPr lang="en-US" altLang="zh-CN" dirty="0"/>
              <a:t>_1180301099_</a:t>
            </a:r>
            <a:r>
              <a:rPr lang="zh-CN" altLang="en-US" dirty="0"/>
              <a:t>姓名</a:t>
            </a:r>
            <a:r>
              <a:rPr lang="en-US" altLang="zh-CN" dirty="0"/>
              <a:t>.zip</a:t>
            </a: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zh-CN" altLang="en-US" dirty="0"/>
              <a:t>计算机 </a:t>
            </a:r>
            <a:r>
              <a:rPr lang="en-US" altLang="zh-CN" dirty="0"/>
              <a:t>CS   </a:t>
            </a:r>
            <a:r>
              <a:rPr lang="zh-CN" altLang="en-US" dirty="0"/>
              <a:t>英才</a:t>
            </a:r>
            <a:r>
              <a:rPr lang="en-US" altLang="zh-CN" dirty="0"/>
              <a:t>YC  </a:t>
            </a:r>
            <a:r>
              <a:rPr lang="zh-CN" altLang="en-US" dirty="0"/>
              <a:t>软工</a:t>
            </a:r>
            <a:r>
              <a:rPr lang="en-US" altLang="zh-CN" dirty="0"/>
              <a:t>SE    </a:t>
            </a:r>
            <a:r>
              <a:rPr lang="zh-CN" altLang="en-US" dirty="0"/>
              <a:t>班级：</a:t>
            </a:r>
            <a:r>
              <a:rPr lang="en-US" altLang="zh-CN" dirty="0"/>
              <a:t>1601 …………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实验课 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周后 </a:t>
            </a:r>
            <a:r>
              <a:rPr lang="zh-CN" altLang="en-US" dirty="0"/>
              <a:t>由课代表统一交给助教。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37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五、实验报告格式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按照实验报告模板所要求的格式与内容提交。</a:t>
            </a:r>
            <a:endParaRPr lang="en-US" altLang="zh-CN" dirty="0"/>
          </a:p>
          <a:p>
            <a:r>
              <a:rPr lang="zh-CN" altLang="en-US" dirty="0"/>
              <a:t>实验后  </a:t>
            </a:r>
            <a:r>
              <a:rPr lang="en-US" altLang="zh-CN" dirty="0">
                <a:solidFill>
                  <a:srgbClr val="FF0000"/>
                </a:solidFill>
              </a:rPr>
              <a:t>2 </a:t>
            </a:r>
            <a:r>
              <a:rPr lang="zh-CN" altLang="en-US" dirty="0">
                <a:solidFill>
                  <a:srgbClr val="FF0000"/>
                </a:solidFill>
              </a:rPr>
              <a:t>周内 </a:t>
            </a:r>
            <a:r>
              <a:rPr lang="zh-CN" altLang="en-US" dirty="0"/>
              <a:t>提交至课代表并打包给授课教师。</a:t>
            </a:r>
            <a:endParaRPr lang="en-US" altLang="zh-CN" dirty="0"/>
          </a:p>
          <a:p>
            <a:r>
              <a:rPr lang="zh-CN" altLang="en-US" dirty="0"/>
              <a:t>本次实验成绩按</a:t>
            </a:r>
            <a:r>
              <a:rPr lang="en-US" altLang="zh-CN" dirty="0"/>
              <a:t>100</a:t>
            </a:r>
            <a:r>
              <a:rPr lang="zh-CN" altLang="en-US" dirty="0"/>
              <a:t>分计</a:t>
            </a:r>
            <a:endParaRPr lang="en-US" altLang="zh-CN" dirty="0"/>
          </a:p>
          <a:p>
            <a:pPr lvl="1"/>
            <a:r>
              <a:rPr lang="zh-CN" altLang="en-US" dirty="0"/>
              <a:t>按时上课，签到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按时下课，不早退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课堂表现：</a:t>
            </a:r>
            <a:r>
              <a:rPr lang="en-US" altLang="zh-CN" dirty="0"/>
              <a:t>10</a:t>
            </a:r>
            <a:r>
              <a:rPr lang="zh-CN" altLang="en-US" dirty="0"/>
              <a:t>分，不按操作规程、非法活动扣分。</a:t>
            </a:r>
            <a:endParaRPr lang="en-US" altLang="zh-CN" dirty="0"/>
          </a:p>
          <a:p>
            <a:pPr lvl="1"/>
            <a:r>
              <a:rPr lang="zh-CN" altLang="en-US" dirty="0"/>
              <a:t>实验报告：</a:t>
            </a:r>
            <a:r>
              <a:rPr lang="en-US" altLang="zh-CN" dirty="0"/>
              <a:t>80</a:t>
            </a:r>
            <a:r>
              <a:rPr lang="zh-CN" altLang="en-US" dirty="0"/>
              <a:t>分。具体参见实验报告各环节的分值</a:t>
            </a:r>
            <a:endParaRPr lang="en-US" altLang="zh-CN" dirty="0"/>
          </a:p>
          <a:p>
            <a:r>
              <a:rPr lang="zh-CN" altLang="en-US" dirty="0"/>
              <a:t>学生提交</a:t>
            </a:r>
            <a:r>
              <a:rPr lang="en-US" altLang="zh-CN" dirty="0"/>
              <a:t>1</a:t>
            </a:r>
            <a:r>
              <a:rPr lang="zh-CN" altLang="en-US" dirty="0"/>
              <a:t>个压缩包即可，课代表提交</a:t>
            </a:r>
            <a:r>
              <a:rPr lang="en-US" altLang="zh-CN" dirty="0"/>
              <a:t>1</a:t>
            </a:r>
            <a:r>
              <a:rPr lang="zh-CN" altLang="en-US" dirty="0"/>
              <a:t>个包</a:t>
            </a:r>
            <a:endParaRPr lang="en-US" altLang="zh-CN" dirty="0"/>
          </a:p>
          <a:p>
            <a:r>
              <a:rPr lang="zh-CN" altLang="en-US" dirty="0">
                <a:solidFill>
                  <a:srgbClr val="0000FF"/>
                </a:solidFill>
              </a:rPr>
              <a:t>在实验报告中，对你每一任务，用文字详细描述分析与攻击过程，栈帧内容要截图标注说明。</a:t>
            </a:r>
            <a:endParaRPr lang="en-US" altLang="zh-CN" dirty="0">
              <a:solidFill>
                <a:srgbClr val="0000FF"/>
              </a:solidFill>
            </a:endParaRPr>
          </a:p>
          <a:p>
            <a:pPr>
              <a:lnSpc>
                <a:spcPts val="3200"/>
              </a:lnSpc>
            </a:pPr>
            <a:r>
              <a:rPr lang="zh-CN" altLang="en-US" dirty="0"/>
              <a:t>注意：及时记录每一步的地址、变量、函数、参数、数据结构、算法等等。以方便实验报告的撰写。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/>
              <a:t>学生应穿鞋套进入实验室</a:t>
            </a:r>
            <a:endParaRPr lang="en-US" altLang="zh-CN" dirty="0"/>
          </a:p>
          <a:p>
            <a:r>
              <a:rPr lang="zh-CN" altLang="en-US" dirty="0"/>
              <a:t>进入实验室后在签到簿中签字</a:t>
            </a:r>
            <a:endParaRPr lang="en-US" altLang="zh-CN" dirty="0"/>
          </a:p>
          <a:p>
            <a:r>
              <a:rPr lang="zh-CN" altLang="en-US" dirty="0"/>
              <a:t>实验安全与注意事项</a:t>
            </a:r>
            <a:endParaRPr lang="en-US" altLang="zh-CN" dirty="0"/>
          </a:p>
          <a:p>
            <a:pPr lvl="1"/>
            <a:r>
              <a:rPr lang="zh-CN" altLang="en-US" dirty="0"/>
              <a:t>禁止使用笔记本电脑以外的设备</a:t>
            </a:r>
            <a:endParaRPr lang="en-US" altLang="zh-CN" dirty="0"/>
          </a:p>
          <a:p>
            <a:pPr lvl="1"/>
            <a:r>
              <a:rPr lang="zh-CN" altLang="en-US" dirty="0"/>
              <a:t>学行生不得自行开关空调、投影仪</a:t>
            </a:r>
            <a:endParaRPr lang="en-US" altLang="zh-CN" dirty="0"/>
          </a:p>
          <a:p>
            <a:pPr lvl="1"/>
            <a:r>
              <a:rPr lang="zh-CN" altLang="en-US" dirty="0"/>
              <a:t>学生不得自打开窗户</a:t>
            </a:r>
            <a:endParaRPr lang="en-US" altLang="zh-CN" dirty="0"/>
          </a:p>
          <a:p>
            <a:pPr lvl="1"/>
            <a:r>
              <a:rPr lang="zh-CN" altLang="en-US" dirty="0"/>
              <a:t>不得使用实验室内的其他实验箱、示波器、导线、工具、遥控器等</a:t>
            </a:r>
            <a:endParaRPr lang="en-US" altLang="zh-CN" dirty="0"/>
          </a:p>
          <a:p>
            <a:pPr lvl="1"/>
            <a:r>
              <a:rPr lang="zh-CN" altLang="en-US" dirty="0"/>
              <a:t>认真阅读消防安全撤离路线</a:t>
            </a:r>
            <a:endParaRPr lang="en-US" altLang="zh-CN" dirty="0"/>
          </a:p>
          <a:p>
            <a:pPr lvl="1"/>
            <a:r>
              <a:rPr lang="zh-CN" altLang="en-US" dirty="0"/>
              <a:t>突发事件处理：第一时间告知教师，同时关闭电源插排开关。</a:t>
            </a:r>
            <a:endParaRPr lang="en-US" altLang="zh-CN" dirty="0"/>
          </a:p>
          <a:p>
            <a:r>
              <a:rPr lang="zh-CN" altLang="zh-CN" dirty="0"/>
              <a:t>遵守学生实验守则，爱护</a:t>
            </a:r>
            <a:r>
              <a:rPr lang="zh-CN" altLang="en-US" dirty="0"/>
              <a:t>实验</a:t>
            </a:r>
            <a:r>
              <a:rPr lang="zh-CN" altLang="zh-CN" dirty="0"/>
              <a:t>设备，遵守操作规程，精心操作，注意安全，严禁乱拆乱动。</a:t>
            </a:r>
            <a:endParaRPr lang="en-US" altLang="zh-CN" dirty="0"/>
          </a:p>
          <a:p>
            <a:r>
              <a:rPr lang="zh-CN" altLang="zh-CN" dirty="0"/>
              <a:t>实验结束后要及时关掉电源，对所用</a:t>
            </a:r>
            <a:r>
              <a:rPr lang="zh-CN" altLang="en-US" dirty="0"/>
              <a:t>实验</a:t>
            </a:r>
            <a:r>
              <a:rPr lang="zh-CN" altLang="zh-CN" dirty="0"/>
              <a:t>设备进行整理，设备摆放和状态恢复到原始状态。</a:t>
            </a:r>
            <a:endParaRPr lang="en-US" altLang="zh-CN" dirty="0"/>
          </a:p>
          <a:p>
            <a:r>
              <a:rPr lang="zh-CN" altLang="en-US" dirty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三、实验预习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752" y="914400"/>
            <a:ext cx="8594725" cy="5562600"/>
          </a:xfrm>
        </p:spPr>
        <p:txBody>
          <a:bodyPr/>
          <a:lstStyle/>
          <a:p>
            <a:r>
              <a:rPr lang="zh-CN" altLang="zh-CN" dirty="0"/>
              <a:t>上实验课前，必须认真预习实验指导书</a:t>
            </a:r>
            <a:r>
              <a:rPr lang="zh-CN" altLang="en-US" dirty="0"/>
              <a:t>（</a:t>
            </a:r>
            <a:r>
              <a:rPr lang="en-US" altLang="zh-CN" dirty="0"/>
              <a:t>PPT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请按照入栈顺序，写出</a:t>
            </a:r>
            <a:r>
              <a:rPr lang="en-US" altLang="zh-CN" dirty="0"/>
              <a:t>C</a:t>
            </a:r>
            <a:r>
              <a:rPr lang="zh-CN" altLang="en-US" dirty="0"/>
              <a:t>语言</a:t>
            </a:r>
            <a:r>
              <a:rPr lang="en-US" altLang="zh-CN" dirty="0"/>
              <a:t>32</a:t>
            </a:r>
            <a:r>
              <a:rPr lang="zh-CN" altLang="en-US" dirty="0"/>
              <a:t>位环境下的栈帧结构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请按照入栈顺序，写出</a:t>
            </a:r>
            <a:r>
              <a:rPr lang="en-US" altLang="zh-CN" dirty="0"/>
              <a:t>C</a:t>
            </a:r>
            <a:r>
              <a:rPr lang="zh-CN" altLang="en-US" dirty="0"/>
              <a:t>语言</a:t>
            </a:r>
            <a:r>
              <a:rPr lang="en-US" altLang="zh-CN" dirty="0"/>
              <a:t>64</a:t>
            </a:r>
            <a:r>
              <a:rPr lang="zh-CN" altLang="en-US" dirty="0"/>
              <a:t>位环境下的栈帧结构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请简述缓冲区溢出的原理及危害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请简述缓冲器溢出漏洞的攻击方法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请简述缓冲器溢出漏洞的防范方法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环境建立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</a:t>
            </a:r>
            <a:r>
              <a:rPr lang="en-US" altLang="zh-CN" dirty="0"/>
              <a:t>Visual Studio 2010 64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 </a:t>
            </a:r>
            <a:r>
              <a:rPr lang="en-US" altLang="zh-CN" dirty="0" err="1"/>
              <a:t>OllyDbg</a:t>
            </a:r>
            <a:r>
              <a:rPr lang="zh-CN" altLang="en-US" dirty="0"/>
              <a:t>（</a:t>
            </a:r>
            <a:r>
              <a:rPr lang="en-US" altLang="zh-CN" dirty="0"/>
              <a:t>Windows</a:t>
            </a:r>
            <a:r>
              <a:rPr lang="zh-CN" altLang="en-US" dirty="0"/>
              <a:t>下的破解神器</a:t>
            </a:r>
            <a:r>
              <a:rPr lang="en-US" altLang="zh-CN" dirty="0"/>
              <a:t>OD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下安装</a:t>
            </a:r>
            <a:r>
              <a:rPr lang="en-US" altLang="zh-CN" dirty="0"/>
              <a:t>EDB</a:t>
            </a:r>
            <a:r>
              <a:rPr lang="zh-CN" altLang="en-US" dirty="0"/>
              <a:t>（</a:t>
            </a:r>
            <a:r>
              <a:rPr lang="en-US" altLang="zh-CN" dirty="0"/>
              <a:t>OD</a:t>
            </a:r>
            <a:r>
              <a:rPr lang="zh-CN" altLang="en-US" dirty="0"/>
              <a:t>的</a:t>
            </a:r>
            <a:r>
              <a:rPr lang="en-US" altLang="zh-CN" dirty="0"/>
              <a:t>Linux</a:t>
            </a:r>
            <a:r>
              <a:rPr lang="zh-CN" altLang="en-US" dirty="0"/>
              <a:t>版</a:t>
            </a:r>
            <a:r>
              <a:rPr lang="en-US" altLang="zh-CN" dirty="0"/>
              <a:t>---</a:t>
            </a:r>
            <a:r>
              <a:rPr lang="zh-CN" altLang="en-US" dirty="0"/>
              <a:t>有源程序！）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下</a:t>
            </a:r>
            <a:r>
              <a:rPr lang="en-US" altLang="zh-CN" dirty="0"/>
              <a:t>GDB</a:t>
            </a:r>
            <a:r>
              <a:rPr lang="zh-CN" altLang="en-US" dirty="0"/>
              <a:t>调试环境、</a:t>
            </a:r>
            <a:r>
              <a:rPr lang="en-US" altLang="zh-CN" dirty="0" err="1"/>
              <a:t>OBjDUMP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获得实验包</a:t>
            </a:r>
            <a:endParaRPr lang="en-US" altLang="zh-CN" dirty="0"/>
          </a:p>
          <a:p>
            <a:pPr lvl="1"/>
            <a:r>
              <a:rPr lang="zh-CN" altLang="en-US" dirty="0"/>
              <a:t>从实验教师处获得下 </a:t>
            </a:r>
            <a:r>
              <a:rPr lang="en-US" altLang="zh-CN" dirty="0"/>
              <a:t>bufbomb.tar</a:t>
            </a:r>
          </a:p>
          <a:p>
            <a:pPr lvl="1"/>
            <a:r>
              <a:rPr lang="zh-CN" altLang="en-US" dirty="0"/>
              <a:t>也可以从课程</a:t>
            </a:r>
            <a:r>
              <a:rPr lang="en-US" altLang="zh-CN" dirty="0"/>
              <a:t>QQ</a:t>
            </a:r>
            <a:r>
              <a:rPr lang="zh-CN" altLang="en-US" dirty="0"/>
              <a:t>群下载，也可以从其他同学处获取。</a:t>
            </a:r>
            <a:endParaRPr lang="en-US" altLang="zh-CN" dirty="0"/>
          </a:p>
          <a:p>
            <a:pPr lvl="1"/>
            <a:r>
              <a:rPr lang="zh-CN" altLang="en-US" dirty="0"/>
              <a:t>每人的包都相同，一定要注意，</a:t>
            </a:r>
            <a:endParaRPr lang="en-US" altLang="zh-CN" dirty="0"/>
          </a:p>
          <a:p>
            <a:pPr lvl="1"/>
            <a:r>
              <a:rPr lang="en-US" altLang="zh-CN" dirty="0"/>
              <a:t>HIT</a:t>
            </a:r>
            <a:r>
              <a:rPr lang="zh-CN" altLang="en-US" dirty="0"/>
              <a:t>与</a:t>
            </a:r>
            <a:r>
              <a:rPr lang="en-US" altLang="zh-CN" dirty="0"/>
              <a:t>CMU</a:t>
            </a:r>
            <a:r>
              <a:rPr lang="zh-CN" altLang="en-US" dirty="0"/>
              <a:t>的不同。</a:t>
            </a:r>
            <a:r>
              <a:rPr lang="en-US" altLang="zh-CN" dirty="0"/>
              <a:t>CMU</a:t>
            </a:r>
            <a:r>
              <a:rPr lang="zh-CN" altLang="en-US" dirty="0"/>
              <a:t>的网站只有一个炸弹。</a:t>
            </a:r>
            <a:endParaRPr lang="en-US" altLang="zh-CN" dirty="0"/>
          </a:p>
          <a:p>
            <a:r>
              <a:rPr lang="en-US" altLang="zh-CN" dirty="0"/>
              <a:t>3.Ubuntu</a:t>
            </a:r>
            <a:r>
              <a:rPr lang="zh-CN" altLang="en-US" dirty="0"/>
              <a:t>下</a:t>
            </a:r>
            <a:r>
              <a:rPr lang="en-US" altLang="zh-CN" dirty="0" err="1"/>
              <a:t>CodeBlocks</a:t>
            </a:r>
            <a:r>
              <a:rPr lang="zh-CN" altLang="en-US" dirty="0"/>
              <a:t>的使用</a:t>
            </a:r>
            <a:endParaRPr lang="en-US" altLang="zh-CN" dirty="0"/>
          </a:p>
          <a:p>
            <a:pPr lvl="1"/>
            <a:r>
              <a:rPr lang="zh-CN" altLang="en-US" dirty="0"/>
              <a:t>程序编写、调试、反汇编、栈帧的查看</a:t>
            </a:r>
            <a:endParaRPr lang="en-US" altLang="zh-CN" dirty="0"/>
          </a:p>
          <a:p>
            <a:pPr lvl="1"/>
            <a:r>
              <a:rPr lang="en-US" altLang="zh-CN" dirty="0"/>
              <a:t>32/64</a:t>
            </a:r>
            <a:r>
              <a:rPr lang="zh-CN" altLang="en-US" dirty="0"/>
              <a:t>位、有</a:t>
            </a:r>
            <a:r>
              <a:rPr lang="en-US" altLang="zh-CN" dirty="0"/>
              <a:t>/</a:t>
            </a:r>
            <a:r>
              <a:rPr lang="zh-CN" altLang="en-US" dirty="0"/>
              <a:t>无堆栈指针、</a:t>
            </a:r>
            <a:r>
              <a:rPr lang="en-US" altLang="zh-CN" dirty="0"/>
              <a:t>O0/1/2/3/4</a:t>
            </a:r>
            <a:r>
              <a:rPr lang="zh-CN" altLang="en-US" dirty="0"/>
              <a:t>分别查看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762000"/>
            <a:ext cx="8587740" cy="5902960"/>
          </a:xfrm>
        </p:spPr>
        <p:txBody>
          <a:bodyPr/>
          <a:lstStyle/>
          <a:p>
            <a:r>
              <a:rPr lang="en-US" altLang="zh-CN" sz="2800" dirty="0"/>
              <a:t>4.CodeBlocks 64</a:t>
            </a:r>
            <a:r>
              <a:rPr lang="zh-CN" altLang="en-US" sz="2800" dirty="0"/>
              <a:t>位下直接修改返回地址</a:t>
            </a:r>
            <a:endParaRPr lang="en-US" altLang="zh-CN" sz="2800" dirty="0"/>
          </a:p>
          <a:p>
            <a:pPr lvl="1"/>
            <a:r>
              <a:rPr lang="en-US" altLang="zh-CN" sz="2400" dirty="0"/>
              <a:t>Hack</a:t>
            </a:r>
            <a:r>
              <a:rPr lang="zh-CN" altLang="en-US" sz="2400" dirty="0"/>
              <a:t>调试中，可以直接修改栈帧中的返回地址，让某一函数返回到</a:t>
            </a:r>
            <a:r>
              <a:rPr lang="en-US" altLang="zh-CN" sz="2400" dirty="0"/>
              <a:t>hack</a:t>
            </a:r>
          </a:p>
          <a:p>
            <a:r>
              <a:rPr lang="en-US" altLang="zh-CN" sz="2800" dirty="0"/>
              <a:t>5.VisualStudio/CB</a:t>
            </a:r>
            <a:r>
              <a:rPr lang="zh-CN" altLang="en-US" sz="2800" dirty="0"/>
              <a:t>下的</a:t>
            </a:r>
            <a:r>
              <a:rPr lang="en-US" altLang="zh-CN" sz="2800" dirty="0"/>
              <a:t>32/64</a:t>
            </a:r>
            <a:r>
              <a:rPr lang="zh-CN" altLang="en-US" sz="2800" dirty="0"/>
              <a:t>位缓冲器漏洞攻击演示</a:t>
            </a:r>
            <a:endParaRPr lang="en-US" altLang="zh-CN" sz="2800" dirty="0"/>
          </a:p>
          <a:p>
            <a:pPr lvl="1"/>
            <a:r>
              <a:rPr lang="zh-CN" altLang="en-US" sz="2400" dirty="0"/>
              <a:t>展示：</a:t>
            </a:r>
            <a:r>
              <a:rPr lang="en-US" altLang="zh-CN" sz="2400" dirty="0"/>
              <a:t>Main</a:t>
            </a:r>
            <a:r>
              <a:rPr lang="zh-CN" altLang="en-US" sz="2400" dirty="0"/>
              <a:t>的栈帧与</a:t>
            </a:r>
            <a:r>
              <a:rPr lang="en-US" altLang="zh-CN" sz="2400" dirty="0" err="1"/>
              <a:t>CopyString</a:t>
            </a:r>
            <a:r>
              <a:rPr lang="zh-CN" altLang="en-US" sz="2400" dirty="0"/>
              <a:t>的栈帧结构</a:t>
            </a:r>
            <a:endParaRPr lang="en-US" altLang="zh-CN" sz="2400" dirty="0"/>
          </a:p>
          <a:p>
            <a:pPr lvl="1"/>
            <a:r>
              <a:rPr lang="en-US" altLang="zh-CN" sz="2400" dirty="0"/>
              <a:t>Hack</a:t>
            </a:r>
            <a:r>
              <a:rPr lang="zh-CN" altLang="en-US" sz="2400" dirty="0"/>
              <a:t>程序的原理：攻击用的字符串参数的构建</a:t>
            </a:r>
            <a:endParaRPr lang="en-US" altLang="zh-CN" sz="2400" dirty="0"/>
          </a:p>
          <a:p>
            <a:pPr lvl="1"/>
            <a:r>
              <a:rPr lang="zh-CN" altLang="en-US" sz="2400" dirty="0"/>
              <a:t>攻击实现的步骤演示</a:t>
            </a:r>
            <a:endParaRPr lang="en-US" altLang="zh-CN" sz="2400" dirty="0"/>
          </a:p>
          <a:p>
            <a:r>
              <a:rPr lang="en-US" altLang="zh-CN" sz="2800" dirty="0"/>
              <a:t>6.VisualStuidio/CB</a:t>
            </a:r>
            <a:r>
              <a:rPr lang="zh-CN" altLang="en-US" sz="2800" dirty="0"/>
              <a:t>下的</a:t>
            </a:r>
            <a:r>
              <a:rPr lang="en-US" altLang="zh-CN" sz="2800" dirty="0"/>
              <a:t>32/64</a:t>
            </a:r>
            <a:r>
              <a:rPr lang="zh-CN" altLang="en-US" sz="2800" dirty="0"/>
              <a:t>位缓冲器漏洞防范</a:t>
            </a:r>
            <a:endParaRPr lang="en-US" altLang="zh-CN" sz="2800" dirty="0"/>
          </a:p>
          <a:p>
            <a:pPr lvl="1"/>
            <a:r>
              <a:rPr lang="zh-CN" altLang="en-US" sz="2400" dirty="0"/>
              <a:t>使用安全函数</a:t>
            </a:r>
            <a:r>
              <a:rPr lang="en-US" altLang="zh-CN" sz="2400" dirty="0"/>
              <a:t>scanf_s    </a:t>
            </a:r>
            <a:r>
              <a:rPr lang="en-US" altLang="zh-CN" sz="2400" dirty="0" err="1"/>
              <a:t>fgets</a:t>
            </a:r>
            <a:r>
              <a:rPr lang="en-US" altLang="zh-CN" sz="2400" dirty="0"/>
              <a:t>   </a:t>
            </a:r>
            <a:r>
              <a:rPr lang="en-US" altLang="zh-CN" sz="2400" dirty="0" err="1"/>
              <a:t>strnc`py</a:t>
            </a:r>
            <a:r>
              <a:rPr lang="zh-CN" altLang="en-US" sz="2400" dirty="0"/>
              <a:t>等</a:t>
            </a:r>
            <a:endParaRPr lang="en-US" altLang="zh-CN" sz="2400" dirty="0"/>
          </a:p>
          <a:p>
            <a:pPr lvl="1"/>
            <a:r>
              <a:rPr lang="zh-CN" altLang="en-US" sz="2400" dirty="0"/>
              <a:t>堆栈检查 </a:t>
            </a:r>
            <a:r>
              <a:rPr lang="en-US" altLang="zh-CN" sz="2400" dirty="0">
                <a:sym typeface="+mn-ea"/>
              </a:rPr>
              <a:t>CheckESP </a:t>
            </a:r>
            <a:r>
              <a:rPr lang="zh-CN" altLang="en-US" sz="2400" dirty="0">
                <a:sym typeface="+mn-ea"/>
              </a:rPr>
              <a:t>或栈金丝雀</a:t>
            </a:r>
            <a:r>
              <a:rPr lang="en-US" altLang="zh-CN" sz="2400" dirty="0">
                <a:sym typeface="+mn-ea"/>
              </a:rPr>
              <a:t>/</a:t>
            </a:r>
            <a:r>
              <a:rPr lang="zh-CN" altLang="en-US" sz="2400" dirty="0">
                <a:sym typeface="+mn-ea"/>
              </a:rPr>
              <a:t>密钥</a:t>
            </a:r>
            <a:endParaRPr lang="en-US" altLang="zh-CN" sz="2400" dirty="0"/>
          </a:p>
          <a:p>
            <a:pPr lvl="1"/>
            <a:r>
              <a:rPr lang="zh-CN" altLang="en-US" sz="2400" dirty="0"/>
              <a:t>安全检查 </a:t>
            </a:r>
            <a:r>
              <a:rPr lang="en-US" altLang="zh-CN" sz="2400" dirty="0"/>
              <a:t>SecurityStack   </a:t>
            </a:r>
          </a:p>
          <a:p>
            <a:pPr lvl="1"/>
            <a:r>
              <a:rPr lang="en-US" altLang="zh-CN" sz="2400" dirty="0"/>
              <a:t>Int3/cc </a:t>
            </a:r>
            <a:r>
              <a:rPr lang="zh-CN" altLang="en-US" sz="2400" dirty="0"/>
              <a:t>用</a:t>
            </a:r>
            <a:r>
              <a:rPr lang="en-US" altLang="zh-CN" sz="2400" dirty="0"/>
              <a:t>cc</a:t>
            </a:r>
            <a:r>
              <a:rPr lang="zh-CN" altLang="en-US" sz="2400" dirty="0"/>
              <a:t>填充局部变量区（目前看用处不大）</a:t>
            </a:r>
            <a:endParaRPr lang="en-US" altLang="zh-CN" sz="2400" dirty="0"/>
          </a:p>
          <a:p>
            <a:pPr lvl="1"/>
            <a:r>
              <a:rPr lang="zh-CN" altLang="en-US" sz="2400" dirty="0"/>
              <a:t>随机栈起始地址</a:t>
            </a:r>
            <a:r>
              <a:rPr lang="en-US" altLang="zh-CN" sz="2400" dirty="0"/>
              <a:t>malloca</a:t>
            </a:r>
            <a:r>
              <a:rPr lang="zh-CN" altLang="en-US" sz="2400" dirty="0"/>
              <a:t> 随机代码起始地址</a:t>
            </a:r>
            <a:r>
              <a:rPr lang="en-US" altLang="zh-CN" sz="2400" dirty="0"/>
              <a:t>--</a:t>
            </a:r>
            <a:r>
              <a:rPr lang="zh-CN" altLang="en-US" sz="2400" dirty="0"/>
              <a:t>链接程序设置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219200"/>
            <a:ext cx="8534400" cy="5309235"/>
          </a:xfrm>
        </p:spPr>
        <p:txBody>
          <a:bodyPr/>
          <a:lstStyle/>
          <a:p>
            <a:r>
              <a:rPr lang="zh-CN" altLang="en-US" sz="2800" dirty="0"/>
              <a:t>实验数据包：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0000FF"/>
                </a:solidFill>
              </a:rPr>
              <a:t>bufbomb.tar</a:t>
            </a:r>
          </a:p>
          <a:p>
            <a:r>
              <a:rPr lang="zh-CN" altLang="zh-CN" sz="2800" dirty="0"/>
              <a:t>解压</a:t>
            </a:r>
            <a:r>
              <a:rPr lang="zh-CN" altLang="en-US" sz="2800" dirty="0"/>
              <a:t>命令</a:t>
            </a:r>
            <a:r>
              <a:rPr lang="en-US" altLang="zh-CN" sz="3200" dirty="0"/>
              <a:t>   </a:t>
            </a:r>
            <a:r>
              <a:rPr lang="en-US" altLang="zh-CN" sz="3200" dirty="0">
                <a:solidFill>
                  <a:srgbClr val="FF0000"/>
                </a:solidFill>
              </a:rPr>
              <a:t>$ tar </a:t>
            </a:r>
            <a:r>
              <a:rPr lang="en-US" altLang="zh-CN" sz="3200" dirty="0" err="1">
                <a:solidFill>
                  <a:srgbClr val="FF0000"/>
                </a:solidFill>
              </a:rPr>
              <a:t>vxf</a:t>
            </a:r>
            <a:r>
              <a:rPr lang="en-US" altLang="zh-CN" sz="3200" dirty="0">
                <a:solidFill>
                  <a:srgbClr val="FF0000"/>
                </a:solidFill>
              </a:rPr>
              <a:t> bufbomb.tar</a:t>
            </a:r>
          </a:p>
          <a:p>
            <a:r>
              <a:rPr lang="zh-CN" altLang="en-US" sz="2800" dirty="0"/>
              <a:t>数据包中</a:t>
            </a:r>
            <a:r>
              <a:rPr lang="zh-CN" altLang="zh-CN" sz="2800" dirty="0"/>
              <a:t>包含下</a:t>
            </a:r>
            <a:r>
              <a:rPr lang="zh-CN" altLang="en-US" sz="2800" dirty="0"/>
              <a:t>面</a:t>
            </a:r>
            <a:r>
              <a:rPr lang="en-US" altLang="zh-CN" sz="2800" dirty="0"/>
              <a:t>3</a:t>
            </a:r>
            <a:r>
              <a:rPr lang="zh-CN" altLang="zh-CN" sz="2800" dirty="0"/>
              <a:t>个文件：</a:t>
            </a:r>
          </a:p>
          <a:p>
            <a:pPr lvl="1"/>
            <a:r>
              <a:rPr lang="en-US" altLang="zh-CN" sz="2400" dirty="0"/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bufbomb</a:t>
            </a:r>
            <a:r>
              <a:rPr lang="zh-CN" altLang="zh-CN" sz="2400" dirty="0"/>
              <a:t>：</a:t>
            </a:r>
            <a:r>
              <a:rPr lang="en-US" altLang="zh-CN" sz="2400" dirty="0"/>
              <a:t>    </a:t>
            </a:r>
            <a:r>
              <a:rPr lang="zh-CN" altLang="en-US" sz="2400" dirty="0"/>
              <a:t>可执行程序，</a:t>
            </a:r>
            <a:r>
              <a:rPr lang="zh-CN" altLang="zh-CN" sz="2400" dirty="0"/>
              <a:t>攻击目标程序</a:t>
            </a:r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makecookie</a:t>
            </a:r>
            <a:r>
              <a:rPr lang="zh-CN" altLang="zh-CN" sz="2400" dirty="0"/>
              <a:t>：基于学号产生</a:t>
            </a:r>
            <a:r>
              <a:rPr lang="en-US" altLang="zh-CN" sz="2400" dirty="0"/>
              <a:t>4</a:t>
            </a:r>
            <a:r>
              <a:rPr lang="zh-CN" altLang="zh-CN" sz="2400" dirty="0"/>
              <a:t>字节序列</a:t>
            </a:r>
            <a:r>
              <a:rPr lang="zh-CN" altLang="en-US" sz="2400" dirty="0"/>
              <a:t>，</a:t>
            </a:r>
            <a:r>
              <a:rPr lang="zh-CN" altLang="zh-CN" sz="2400" dirty="0"/>
              <a:t>如</a:t>
            </a:r>
            <a:r>
              <a:rPr lang="en-US" altLang="zh-CN" sz="2400" dirty="0"/>
              <a:t>0x5f405c9a</a:t>
            </a:r>
            <a:r>
              <a:rPr lang="zh-CN" altLang="zh-CN" sz="2400" dirty="0"/>
              <a:t>，称为“</a:t>
            </a:r>
            <a:r>
              <a:rPr lang="en-US" altLang="zh-CN" sz="2400" dirty="0"/>
              <a:t>cookie</a:t>
            </a:r>
            <a:r>
              <a:rPr lang="zh-CN" altLang="zh-CN" sz="2400" dirty="0"/>
              <a:t>”。</a:t>
            </a:r>
          </a:p>
          <a:p>
            <a:pPr lvl="1"/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hex2raw</a:t>
            </a:r>
            <a:r>
              <a:rPr lang="zh-CN" altLang="zh-CN" sz="2400" dirty="0"/>
              <a:t>：</a:t>
            </a:r>
            <a:r>
              <a:rPr lang="en-US" altLang="zh-CN" sz="2400" dirty="0"/>
              <a:t>      </a:t>
            </a:r>
            <a:r>
              <a:rPr lang="zh-CN" altLang="en-US" sz="2400" dirty="0"/>
              <a:t>可执行程序，</a:t>
            </a:r>
            <a:r>
              <a:rPr lang="zh-CN" altLang="zh-CN" sz="2400" dirty="0"/>
              <a:t>字符串格式转换程序。</a:t>
            </a:r>
            <a:endParaRPr lang="en-US" altLang="zh-CN" sz="2400" dirty="0"/>
          </a:p>
          <a:p>
            <a:r>
              <a:rPr lang="zh-CN" altLang="en-US" sz="2800" dirty="0"/>
              <a:t>实验目标程序运行</a:t>
            </a:r>
            <a:endParaRPr lang="en-US" altLang="zh-CN" sz="2800" dirty="0"/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$ ./</a:t>
            </a:r>
            <a:r>
              <a:rPr lang="en-US" altLang="zh-CN" sz="2400" dirty="0" err="1">
                <a:solidFill>
                  <a:srgbClr val="FF0000"/>
                </a:solidFill>
              </a:rPr>
              <a:t>bufbomb</a:t>
            </a:r>
            <a:r>
              <a:rPr lang="en-US" altLang="zh-CN" sz="2400" dirty="0">
                <a:solidFill>
                  <a:srgbClr val="FF0000"/>
                </a:solidFill>
              </a:rPr>
              <a:t> –u 1180300101 -n        </a:t>
            </a:r>
            <a:r>
              <a:rPr lang="zh-CN" altLang="en-US" sz="2400" dirty="0">
                <a:solidFill>
                  <a:srgbClr val="FF0000"/>
                </a:solidFill>
              </a:rPr>
              <a:t>学号</a:t>
            </a:r>
            <a:r>
              <a:rPr lang="en-US" altLang="zh-CN" sz="2400" dirty="0">
                <a:solidFill>
                  <a:srgbClr val="FF0000"/>
                </a:solidFill>
              </a:rPr>
              <a:t>        (</a:t>
            </a:r>
            <a:r>
              <a:rPr lang="zh-CN" altLang="en-US" sz="2400" dirty="0">
                <a:solidFill>
                  <a:srgbClr val="FF0000"/>
                </a:solidFill>
              </a:rPr>
              <a:t>可选</a:t>
            </a:r>
            <a:r>
              <a:rPr lang="en-US" altLang="zh-CN" sz="2400" dirty="0">
                <a:solidFill>
                  <a:srgbClr val="FF0000"/>
                </a:solidFill>
              </a:rPr>
              <a:t> &lt; ans.txt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$./</a:t>
            </a:r>
            <a:r>
              <a:rPr lang="en-US" altLang="zh-CN" sz="2400" dirty="0" err="1">
                <a:solidFill>
                  <a:srgbClr val="FF0000"/>
                </a:solidFill>
              </a:rPr>
              <a:t>makecookie</a:t>
            </a:r>
            <a:r>
              <a:rPr lang="en-US" altLang="zh-CN" sz="2400" dirty="0">
                <a:solidFill>
                  <a:srgbClr val="FF0000"/>
                </a:solidFill>
              </a:rPr>
              <a:t>    1180300101</a:t>
            </a:r>
          </a:p>
          <a:p>
            <a:pPr lvl="2"/>
            <a:r>
              <a:rPr lang="en-US" altLang="zh-CN" sz="2400" dirty="0">
                <a:solidFill>
                  <a:schemeClr val="tx1"/>
                </a:solidFill>
              </a:rPr>
              <a:t>0x5123801a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r>
              <a:rPr lang="en-US" altLang="zh-CN" dirty="0"/>
              <a:t>7. </a:t>
            </a:r>
            <a:r>
              <a:rPr lang="en-US" altLang="zh-CN" dirty="0" err="1"/>
              <a:t>bufbomb</a:t>
            </a:r>
            <a:r>
              <a:rPr lang="zh-CN" altLang="en-US" dirty="0"/>
              <a:t>实验包分析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371600"/>
            <a:ext cx="8534400" cy="1295400"/>
          </a:xfrm>
        </p:spPr>
        <p:txBody>
          <a:bodyPr/>
          <a:lstStyle/>
          <a:p>
            <a:r>
              <a:rPr lang="zh-CN" altLang="en-US" dirty="0"/>
              <a:t>目标程序通过</a:t>
            </a:r>
            <a:r>
              <a:rPr lang="en-US" altLang="zh-CN" dirty="0" err="1"/>
              <a:t>getcookie</a:t>
            </a:r>
            <a:r>
              <a:rPr lang="zh-CN" altLang="en-US" dirty="0"/>
              <a:t>函数将学号转换成一个</a:t>
            </a:r>
            <a:r>
              <a:rPr lang="en-US" altLang="zh-CN" dirty="0"/>
              <a:t>cookie</a:t>
            </a:r>
            <a:r>
              <a:rPr lang="zh-CN" altLang="en-US" dirty="0"/>
              <a:t>（和使用</a:t>
            </a:r>
            <a:r>
              <a:rPr lang="en-US" altLang="zh-CN" dirty="0" err="1"/>
              <a:t>makecookie</a:t>
            </a:r>
            <a:r>
              <a:rPr lang="zh-CN" altLang="en-US" dirty="0"/>
              <a:t>完全一样的</a:t>
            </a:r>
            <a:r>
              <a:rPr lang="en-US" altLang="zh-CN" dirty="0"/>
              <a:t>cookie</a:t>
            </a:r>
            <a:r>
              <a:rPr lang="zh-CN" altLang="en-US" dirty="0"/>
              <a:t>），</a:t>
            </a:r>
            <a:r>
              <a:rPr lang="en-US" altLang="zh-CN" dirty="0"/>
              <a:t>cookie</a:t>
            </a:r>
            <a:r>
              <a:rPr lang="zh-CN" altLang="en-US" dirty="0"/>
              <a:t>将作为你程序的唯一标识，使你运行程序的栈帧地址与其他同学不一样。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r>
              <a:rPr lang="en-US" altLang="zh-CN" dirty="0"/>
              <a:t>8. </a:t>
            </a:r>
            <a:r>
              <a:rPr lang="en-US" altLang="zh-CN" dirty="0" err="1"/>
              <a:t>bufbomb</a:t>
            </a:r>
            <a:r>
              <a:rPr lang="zh-CN" altLang="en-US" dirty="0"/>
              <a:t>实验分析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292100" y="2971800"/>
            <a:ext cx="3517900" cy="3258362"/>
            <a:chOff x="179512" y="2852936"/>
            <a:chExt cx="3312368" cy="3258362"/>
          </a:xfrm>
        </p:grpSpPr>
        <p:sp>
          <p:nvSpPr>
            <p:cNvPr id="6" name="圆角矩形 5"/>
            <p:cNvSpPr/>
            <p:nvPr/>
          </p:nvSpPr>
          <p:spPr>
            <a:xfrm>
              <a:off x="1195149" y="3194974"/>
              <a:ext cx="1260140" cy="2520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>
                  <a:solidFill>
                    <a:schemeClr val="tx1"/>
                  </a:solidFill>
                </a:rPr>
                <a:t>main()</a:t>
              </a:r>
              <a:endParaRPr lang="zh-CN" altLang="en-US" i="0" dirty="0">
                <a:solidFill>
                  <a:schemeClr val="tx1"/>
                </a:solidFill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799105" y="3771038"/>
              <a:ext cx="2027554" cy="2520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>
                  <a:solidFill>
                    <a:schemeClr val="tx1"/>
                  </a:solidFill>
                </a:rPr>
                <a:t>launcher()</a:t>
              </a:r>
              <a:endParaRPr lang="zh-CN" altLang="en-US" i="0" dirty="0">
                <a:solidFill>
                  <a:schemeClr val="tx1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223628" y="4352162"/>
              <a:ext cx="1159654" cy="26559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>
                  <a:solidFill>
                    <a:schemeClr val="tx1"/>
                  </a:solidFill>
                </a:rPr>
                <a:t>launch()</a:t>
              </a:r>
              <a:endParaRPr lang="zh-CN" altLang="en-US" i="0" dirty="0">
                <a:solidFill>
                  <a:schemeClr val="tx1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015129" y="4914286"/>
              <a:ext cx="1584176" cy="28286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>
                  <a:solidFill>
                    <a:schemeClr val="tx1"/>
                  </a:solidFill>
                </a:rPr>
                <a:t>test/</a:t>
              </a:r>
              <a:r>
                <a:rPr lang="en-US" altLang="zh-CN" i="0" dirty="0" err="1">
                  <a:solidFill>
                    <a:srgbClr val="00B050"/>
                  </a:solidFill>
                </a:rPr>
                <a:t>testn</a:t>
              </a:r>
              <a:r>
                <a:rPr lang="en-US" altLang="zh-CN" i="0" dirty="0">
                  <a:solidFill>
                    <a:srgbClr val="00B050"/>
                  </a:solidFill>
                </a:rPr>
                <a:t>()</a:t>
              </a:r>
              <a:endParaRPr lang="zh-CN" altLang="en-US" i="0" dirty="0">
                <a:solidFill>
                  <a:srgbClr val="00B050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683568" y="5499230"/>
              <a:ext cx="2340260" cy="2520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 err="1">
                  <a:solidFill>
                    <a:schemeClr val="tx1"/>
                  </a:solidFill>
                </a:rPr>
                <a:t>getbuf</a:t>
              </a:r>
              <a:r>
                <a:rPr lang="en-US" altLang="zh-CN" i="0" dirty="0">
                  <a:solidFill>
                    <a:schemeClr val="tx1"/>
                  </a:solidFill>
                </a:rPr>
                <a:t>/</a:t>
              </a:r>
              <a:r>
                <a:rPr lang="en-US" altLang="zh-CN" i="0" dirty="0" err="1">
                  <a:solidFill>
                    <a:srgbClr val="00B050"/>
                  </a:solidFill>
                </a:rPr>
                <a:t>getbufn</a:t>
              </a:r>
              <a:r>
                <a:rPr lang="en-US" altLang="zh-CN" i="0" dirty="0">
                  <a:solidFill>
                    <a:srgbClr val="00B050"/>
                  </a:solidFill>
                </a:rPr>
                <a:t>()</a:t>
              </a:r>
              <a:endParaRPr lang="zh-CN" altLang="en-US" i="0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直接箭头连接符 10"/>
            <p:cNvCxnSpPr>
              <a:endCxn id="7" idx="0"/>
            </p:cNvCxnSpPr>
            <p:nvPr/>
          </p:nvCxnSpPr>
          <p:spPr>
            <a:xfrm flipH="1">
              <a:off x="1812882" y="3429000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H="1">
              <a:off x="1806594" y="4010124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H="1">
              <a:off x="1797167" y="4572248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H="1">
              <a:off x="1809738" y="5193196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H="1">
              <a:off x="1807217" y="5769260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H="1">
              <a:off x="1790879" y="2852936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179512" y="4181144"/>
              <a:ext cx="3312368" cy="175913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矩形 17"/>
          <p:cNvSpPr/>
          <p:nvPr/>
        </p:nvSpPr>
        <p:spPr>
          <a:xfrm>
            <a:off x="3934733" y="2867536"/>
            <a:ext cx="4828267" cy="3533264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u"/>
            </a:pP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函数里</a:t>
            </a: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launcher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函数被调用</a:t>
            </a:r>
            <a:r>
              <a:rPr lang="en-US" altLang="zh-CN" sz="2200" b="0" i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cnt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次，但除了最后</a:t>
            </a: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Nitro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阶段，</a:t>
            </a:r>
            <a:r>
              <a:rPr lang="en-US" altLang="zh-CN" sz="2200" b="0" i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cnt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都只是</a:t>
            </a: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200" b="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Font typeface="Wingdings" panose="05000000000000000000" pitchFamily="2" charset="2"/>
              <a:buChar char="u"/>
            </a:pPr>
            <a:r>
              <a:rPr lang="en-US" altLang="zh-CN" sz="2200" b="0" i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testn</a:t>
            </a:r>
            <a:r>
              <a:rPr lang="zh-CN" altLang="en-US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b="0" i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getbufn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仅在</a:t>
            </a: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Nitro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阶段被调用，其余阶段均调用</a:t>
            </a: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b="0" i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getbuf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200" b="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Font typeface="Wingdings" panose="05000000000000000000" pitchFamily="2" charset="2"/>
              <a:buChar char="u"/>
            </a:pPr>
            <a:r>
              <a:rPr lang="zh-CN" altLang="en-US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正常情况下，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如果你的操作不符合预期，会</a:t>
            </a:r>
            <a:r>
              <a:rPr lang="zh-CN" altLang="en-US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看到信息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Better luck next time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”，</a:t>
            </a:r>
            <a:r>
              <a:rPr lang="zh-CN" altLang="en-US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这时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你就要继续尝试了。</a:t>
            </a:r>
            <a:endParaRPr lang="en-US" altLang="zh-CN" sz="2200" b="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3357</Words>
  <Application>Microsoft Office PowerPoint</Application>
  <PresentationFormat>全屏显示(4:3)</PresentationFormat>
  <Paragraphs>477</Paragraphs>
  <Slides>38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template2007</vt:lpstr>
      <vt:lpstr> ICS-LAB4  Buflab/AttackLab  缓冲器漏洞攻击</vt:lpstr>
      <vt:lpstr>一、实验基本信息</vt:lpstr>
      <vt:lpstr>幻灯片 3</vt:lpstr>
      <vt:lpstr>二、实验要求</vt:lpstr>
      <vt:lpstr>三、实验预习</vt:lpstr>
      <vt:lpstr>四、实验内容与步骤</vt:lpstr>
      <vt:lpstr>幻灯片 7</vt:lpstr>
      <vt:lpstr>7. bufbomb实验包分析</vt:lpstr>
      <vt:lpstr>8. bufbomb实验分析</vt:lpstr>
      <vt:lpstr>幻灯片 10</vt:lpstr>
      <vt:lpstr>攻击手段</vt:lpstr>
      <vt:lpstr>9.实验任务</vt:lpstr>
      <vt:lpstr>任务1：Smoke</vt:lpstr>
      <vt:lpstr>Smoke攻击</vt:lpstr>
      <vt:lpstr>任务2：Fizz             32位简单些/64位麻烦rdi</vt:lpstr>
      <vt:lpstr>fizz攻击</vt:lpstr>
      <vt:lpstr>任务2：Fizz</vt:lpstr>
      <vt:lpstr>任务3：Bang</vt:lpstr>
      <vt:lpstr>任务3：Bang</vt:lpstr>
      <vt:lpstr>bang攻击</vt:lpstr>
      <vt:lpstr>任务3：Bang</vt:lpstr>
      <vt:lpstr>任务4：boom</vt:lpstr>
      <vt:lpstr>任务4：boom</vt:lpstr>
      <vt:lpstr>boom攻击  无感攻击</vt:lpstr>
      <vt:lpstr>任务5：Nitro</vt:lpstr>
      <vt:lpstr>任务5：Nitro</vt:lpstr>
      <vt:lpstr>任务5：Nitro</vt:lpstr>
      <vt:lpstr>10. 任务一smoke  解题过程</vt:lpstr>
      <vt:lpstr>任务一smoke  解题过程</vt:lpstr>
      <vt:lpstr>任务一smoke  解题过程</vt:lpstr>
      <vt:lpstr>任务一smoke  解题过程</vt:lpstr>
      <vt:lpstr>任务一smoke  解题过程</vt:lpstr>
      <vt:lpstr>11.实验工具和技术技巧</vt:lpstr>
      <vt:lpstr>幻灯片 34</vt:lpstr>
      <vt:lpstr>11.攻击字符串文件和结果的提交</vt:lpstr>
      <vt:lpstr>幻灯片 36</vt:lpstr>
      <vt:lpstr>攻击字符串文件和结果的提交</vt:lpstr>
      <vt:lpstr>五、实验报告格式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User</cp:lastModifiedBy>
  <cp:revision>354</cp:revision>
  <cp:lastPrinted>2012-09-05T04:08:00Z</cp:lastPrinted>
  <dcterms:created xsi:type="dcterms:W3CDTF">2012-09-06T15:16:00Z</dcterms:created>
  <dcterms:modified xsi:type="dcterms:W3CDTF">2019-11-06T12:02:42Z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2052-11.1.0.7842</vt:lpwstr>
  </property>
</Properties>
</file>