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28"/>
  </p:notesMasterIdLst>
  <p:handoutMasterIdLst>
    <p:handoutMasterId r:id="rId29"/>
  </p:handoutMasterIdLst>
  <p:sldIdLst>
    <p:sldId id="331" r:id="rId2"/>
    <p:sldId id="330" r:id="rId3"/>
    <p:sldId id="332" r:id="rId4"/>
    <p:sldId id="437" r:id="rId5"/>
    <p:sldId id="336" r:id="rId6"/>
    <p:sldId id="339" r:id="rId7"/>
    <p:sldId id="438" r:id="rId8"/>
    <p:sldId id="439" r:id="rId9"/>
    <p:sldId id="434" r:id="rId10"/>
    <p:sldId id="432" r:id="rId11"/>
    <p:sldId id="337" r:id="rId12"/>
    <p:sldId id="421" r:id="rId13"/>
    <p:sldId id="420" r:id="rId14"/>
    <p:sldId id="428" r:id="rId15"/>
    <p:sldId id="429" r:id="rId16"/>
    <p:sldId id="423" r:id="rId17"/>
    <p:sldId id="430" r:id="rId18"/>
    <p:sldId id="422" r:id="rId19"/>
    <p:sldId id="424" r:id="rId20"/>
    <p:sldId id="425" r:id="rId21"/>
    <p:sldId id="436" r:id="rId22"/>
    <p:sldId id="435" r:id="rId23"/>
    <p:sldId id="426" r:id="rId24"/>
    <p:sldId id="427" r:id="rId25"/>
    <p:sldId id="333" r:id="rId26"/>
    <p:sldId id="419" r:id="rId27"/>
  </p:sldIdLst>
  <p:sldSz cx="9144000" cy="6858000" type="screen4x3"/>
  <p:notesSz cx="6858000" cy="9144000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316" autoAdjust="0"/>
  </p:normalViewPr>
  <p:slideViewPr>
    <p:cSldViewPr>
      <p:cViewPr>
        <p:scale>
          <a:sx n="100" d="100"/>
          <a:sy n="100" d="100"/>
        </p:scale>
        <p:origin x="1758" y="15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1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WUNTRACED: SIGSTP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SIGCTUE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5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0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5523252-0CBB-49F0-9458-132D61CFC7A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  <a:t>2021年5月26日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随后可用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zh-CN" altLang="en-US" b="1" dirty="0">
                <a:solidFill>
                  <a:srgbClr val="0000FF"/>
                </a:solidFill>
              </a:rPr>
              <a:t>恢复后台运行，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恢复前台运行。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的提示符：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用户输入的命令行应该包括一个名字、</a:t>
            </a:r>
            <a:r>
              <a:rPr lang="en-US" altLang="zh-CN" b="0" dirty="0"/>
              <a:t>0</a:t>
            </a:r>
            <a:r>
              <a:rPr lang="zh-CN" altLang="en-US" b="0" dirty="0"/>
              <a:t>或多个参数，并用一个或多个空格分隔。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如果名字是内置命令，</a:t>
            </a:r>
            <a:r>
              <a:rPr lang="en-US" altLang="zh-CN" b="0" dirty="0" err="1"/>
              <a:t>tsh</a:t>
            </a:r>
            <a:r>
              <a:rPr lang="zh-CN" altLang="en-US" b="0" dirty="0"/>
              <a:t>立即处理并等待用户输入下一个命令行。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否则，假定这个名字是一个可执行文件的路径，</a:t>
            </a:r>
            <a:r>
              <a:rPr lang="en-US" altLang="zh-CN" b="0" dirty="0" err="1"/>
              <a:t>tsh</a:t>
            </a:r>
            <a:r>
              <a:rPr lang="zh-CN" altLang="en-US" b="0" dirty="0"/>
              <a:t>在初始子进程的上下文中加载和运行它。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不需要支持管（</a:t>
            </a:r>
            <a:r>
              <a:rPr lang="en-US" altLang="zh-CN" b="0" dirty="0"/>
              <a:t>|</a:t>
            </a:r>
            <a:r>
              <a:rPr lang="zh-CN" altLang="en-US" b="0" dirty="0"/>
              <a:t>）或</a:t>
            </a:r>
            <a:r>
              <a:rPr lang="en-US" altLang="zh-CN" b="0" dirty="0"/>
              <a:t>I/O</a:t>
            </a:r>
            <a:r>
              <a:rPr lang="zh-CN" altLang="en-US" b="0" dirty="0"/>
              <a:t>重定向（</a:t>
            </a:r>
            <a:r>
              <a:rPr lang="en-US" altLang="zh-CN" b="0" dirty="0"/>
              <a:t>&lt;</a:t>
            </a:r>
            <a:r>
              <a:rPr lang="zh-CN" altLang="en-US" b="0" dirty="0"/>
              <a:t>和</a:t>
            </a:r>
            <a:r>
              <a:rPr lang="en-US" altLang="zh-CN" b="0" dirty="0"/>
              <a:t>&gt;</a:t>
            </a:r>
            <a:r>
              <a:rPr lang="zh-CN" altLang="en-US" b="0" dirty="0"/>
              <a:t>）。是指这个初始子进程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键入</a:t>
            </a:r>
            <a:r>
              <a:rPr lang="en-US" altLang="zh-CN" b="0" dirty="0"/>
              <a:t>ctrl-c/ctrl-z</a:t>
            </a:r>
            <a:r>
              <a:rPr lang="zh-CN" altLang="en-US" b="0" dirty="0"/>
              <a:t>，应该把信号</a:t>
            </a:r>
            <a:r>
              <a:rPr lang="en-US" altLang="zh-CN" b="0" dirty="0"/>
              <a:t>SIGINT/SIGTSTP</a:t>
            </a:r>
            <a:r>
              <a:rPr lang="zh-CN" altLang="en-US" b="0" dirty="0"/>
              <a:t>发送到当前的前台作业，及该作业的子孙作业（例如，它创建的任何子进程）。如果没有前台工作，那么信号应该没有效果。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如果命令行以</a:t>
            </a:r>
            <a:r>
              <a:rPr lang="en-US" altLang="zh-CN" b="0" dirty="0"/>
              <a:t>&amp;</a:t>
            </a:r>
            <a:r>
              <a:rPr lang="zh-CN" altLang="en-US" b="0" dirty="0"/>
              <a:t>结尾，则</a:t>
            </a:r>
            <a:r>
              <a:rPr lang="en-US" altLang="zh-CN" b="0" dirty="0" err="1"/>
              <a:t>tsh</a:t>
            </a:r>
            <a:r>
              <a:rPr lang="zh-CN" altLang="en-US" b="0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b="0" dirty="0"/>
              <a:t> </a:t>
            </a:r>
            <a:r>
              <a:rPr lang="zh-CN" altLang="en-US" b="0" dirty="0"/>
              <a:t>可以用进程</a:t>
            </a:r>
            <a:r>
              <a:rPr lang="en-US" altLang="zh-CN" b="0" dirty="0"/>
              <a:t>ID(PID)</a:t>
            </a:r>
            <a:r>
              <a:rPr lang="zh-CN" altLang="en-US" b="0" dirty="0"/>
              <a:t>或</a:t>
            </a:r>
            <a:r>
              <a:rPr lang="en-US" altLang="zh-CN" b="0" dirty="0" err="1"/>
              <a:t>tsh</a:t>
            </a:r>
            <a:r>
              <a:rPr lang="zh-CN" altLang="en-US" b="0" dirty="0"/>
              <a:t>赋予的正整数作业</a:t>
            </a:r>
            <a:r>
              <a:rPr lang="en-US" altLang="zh-CN" b="0" dirty="0"/>
              <a:t>ID(job ID</a:t>
            </a:r>
            <a:r>
              <a:rPr lang="zh-CN" altLang="en-US" b="0" dirty="0"/>
              <a:t>，</a:t>
            </a:r>
            <a:r>
              <a:rPr lang="en-US" altLang="zh-CN" b="0" dirty="0"/>
              <a:t>JID)</a:t>
            </a:r>
            <a:r>
              <a:rPr lang="zh-CN" altLang="en-US" b="0" dirty="0"/>
              <a:t>标识一个作业。</a:t>
            </a:r>
            <a:r>
              <a:rPr lang="en-US" altLang="zh-CN" b="0" dirty="0"/>
              <a:t>JID</a:t>
            </a:r>
            <a:r>
              <a:rPr lang="zh-CN" altLang="en-US" b="0" dirty="0"/>
              <a:t>用前缀</a:t>
            </a:r>
            <a:r>
              <a:rPr lang="en-US" altLang="zh-CN" b="0" dirty="0"/>
              <a:t>%</a:t>
            </a:r>
            <a:r>
              <a:rPr lang="zh-CN" altLang="en-US" b="0" dirty="0"/>
              <a:t>，例如</a:t>
            </a:r>
            <a:r>
              <a:rPr lang="en-US" altLang="zh-CN" b="0" dirty="0"/>
              <a:t>”%5”</a:t>
            </a:r>
            <a:r>
              <a:rPr lang="zh-CN" altLang="en-US" b="0" dirty="0"/>
              <a:t>标识作业</a:t>
            </a:r>
            <a:r>
              <a:rPr lang="en-US" altLang="zh-CN" b="0" dirty="0"/>
              <a:t>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的作业，“</a:t>
            </a:r>
            <a:r>
              <a:rPr lang="en-US" altLang="zh-CN" b="0" dirty="0"/>
              <a:t>5</a:t>
            </a:r>
            <a:r>
              <a:rPr lang="zh-CN" altLang="en-US" b="0" dirty="0"/>
              <a:t>”表示</a:t>
            </a:r>
            <a:r>
              <a:rPr lang="en-US" altLang="zh-CN" b="0" dirty="0"/>
              <a:t>JID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b="0" dirty="0"/>
              <a:t>已经提供了处理作业列表所需的所有函数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indent="177800">
              <a:lnSpc>
                <a:spcPct val="150000"/>
              </a:lnSpc>
            </a:pPr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把信号发送给进程组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zh-CN" altLang="en-US" b="0" dirty="0"/>
              <a:t>中的所有进程；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</a:t>
            </a:r>
            <a:r>
              <a:rPr lang="zh-CN" altLang="en-US" dirty="0"/>
              <a:t>给除系统进程外的所有</a:t>
            </a:r>
            <a:r>
              <a:rPr lang="zh-CN" altLang="en-US" b="0" dirty="0"/>
              <a:t>进程（有些进程不接受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r>
              <a:rPr lang="zh-CN" altLang="en-US" dirty="0"/>
              <a:t>建  议：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/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处理程序中回收进程，程序逻辑清晰、简单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处理程序中，采用非挂起的方式</a:t>
            </a:r>
            <a:r>
              <a:rPr lang="en-US" altLang="zh-CN" sz="2400" dirty="0"/>
              <a:t>(</a:t>
            </a:r>
            <a:r>
              <a:rPr lang="zh-CN" altLang="en-US" sz="2400" dirty="0"/>
              <a:t>非死等</a:t>
            </a:r>
            <a:r>
              <a:rPr lang="en-US" altLang="zh-CN" sz="2400" dirty="0"/>
              <a:t>)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WNOHANG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立即返回，返回“停止”或“终止”的进程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*/.....}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防止竞争</a:t>
            </a:r>
            <a:r>
              <a:rPr lang="en-US" altLang="zh-CN" dirty="0"/>
              <a:t>: </a:t>
            </a:r>
            <a:r>
              <a:rPr lang="zh-CN" altLang="en-US" b="0" dirty="0"/>
              <a:t>父进程调用</a:t>
            </a:r>
            <a:r>
              <a:rPr lang="en-US" altLang="zh-CN" b="0" dirty="0" err="1"/>
              <a:t>addjob</a:t>
            </a:r>
            <a:r>
              <a:rPr lang="zh-CN" altLang="en-US" b="0" dirty="0"/>
              <a:t>之前，防止子进程被信号处理程序回收的方法：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</a:t>
            </a:r>
            <a:r>
              <a:rPr lang="en-US" altLang="zh-CN" dirty="0"/>
              <a:t>shell(bash)</a:t>
            </a:r>
            <a:r>
              <a:rPr lang="zh-CN" altLang="en-US" dirty="0"/>
              <a:t>下前台进程组中的所有进程发送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这样显然不对。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shell(bash)</a:t>
            </a:r>
            <a:r>
              <a:rPr lang="zh-CN" altLang="en-US" sz="2400" dirty="0"/>
              <a:t>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D75DAD-7796-46CD-AA30-54EED4F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444E3-5B1B-4AC5-9319-B0EF3A2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537A06-36FD-4FD9-9F2D-2F26BD09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7398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2F95-2885-479F-BCD8-389EF2D1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C8F93-66D4-4D92-8040-971FE76C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3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4E1-9A8E-41C6-9AF1-10BFC458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DB92-E8B4-4397-B210-5FCF7943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进程状态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    </a:t>
            </a:r>
            <a:r>
              <a:rPr lang="zh-CN" altLang="en-US" sz="2000" dirty="0"/>
              <a:t>不可中断睡眠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通常是在</a:t>
            </a:r>
            <a:r>
              <a:rPr lang="en-US" altLang="zh-CN" sz="2000" dirty="0"/>
              <a:t>IO</a:t>
            </a:r>
            <a:r>
              <a:rPr lang="zh-CN" altLang="en-US" sz="2000" dirty="0"/>
              <a:t>操作</a:t>
            </a:r>
            <a:r>
              <a:rPr lang="en-US" altLang="zh-CN" sz="2000" dirty="0"/>
              <a:t>) </a:t>
            </a:r>
            <a:r>
              <a:rPr lang="zh-CN" altLang="en-US" sz="2000" dirty="0"/>
              <a:t>收到信号不唤醒和不可运行</a:t>
            </a:r>
            <a:r>
              <a:rPr lang="en-US" altLang="zh-CN" sz="2000" dirty="0"/>
              <a:t>, </a:t>
            </a:r>
            <a:r>
              <a:rPr lang="zh-CN" altLang="en-US" sz="2000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   </a:t>
            </a:r>
            <a:r>
              <a:rPr lang="zh-CN" altLang="en-US" sz="2000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   </a:t>
            </a:r>
            <a:r>
              <a:rPr lang="zh-CN" altLang="en-US" sz="2000" dirty="0"/>
              <a:t>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休眠中</a:t>
            </a:r>
            <a:r>
              <a:rPr lang="en-US" altLang="zh-CN" sz="2000" dirty="0"/>
              <a:t>, </a:t>
            </a:r>
            <a:r>
              <a:rPr lang="zh-CN" altLang="en-US" sz="2000" dirty="0"/>
              <a:t>受阻</a:t>
            </a:r>
            <a:r>
              <a:rPr lang="en-US" altLang="zh-CN" sz="2000" dirty="0"/>
              <a:t>, </a:t>
            </a:r>
            <a:r>
              <a:rPr lang="zh-CN" altLang="en-US" sz="2000" dirty="0"/>
              <a:t>在等待某个条件的形成或接受到信号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   </a:t>
            </a:r>
            <a:r>
              <a:rPr lang="zh-CN" altLang="en-US" sz="2000" dirty="0"/>
              <a:t>已停止的 进程收到</a:t>
            </a:r>
            <a:r>
              <a:rPr lang="en-US" altLang="zh-CN" sz="2000" dirty="0"/>
              <a:t>SIGSTOP, SIGTSTP, SIGTTIN, SIGTTOU</a:t>
            </a:r>
            <a:r>
              <a:rPr lang="zh-CN" altLang="en-US" sz="2000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   </a:t>
            </a:r>
            <a:r>
              <a:rPr lang="zh-CN" altLang="en-US" sz="2000" dirty="0"/>
              <a:t>正在换页</a:t>
            </a:r>
            <a:r>
              <a:rPr lang="en-US" altLang="zh-CN" sz="2000" dirty="0"/>
              <a:t>(2.6.</a:t>
            </a:r>
            <a:r>
              <a:rPr lang="zh-CN" altLang="en-US" sz="2000" dirty="0"/>
              <a:t>内核之前有效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X   </a:t>
            </a:r>
            <a:r>
              <a:rPr lang="zh-CN" altLang="en-US" sz="2000" dirty="0"/>
              <a:t>死进程 </a:t>
            </a:r>
            <a:r>
              <a:rPr lang="en-US" altLang="zh-CN" sz="2000" dirty="0"/>
              <a:t>(</a:t>
            </a:r>
            <a:r>
              <a:rPr lang="zh-CN" altLang="en-US" sz="2000" dirty="0"/>
              <a:t>未开启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Z   </a:t>
            </a:r>
            <a:r>
              <a:rPr lang="zh-CN" altLang="en-US" sz="2000" dirty="0"/>
              <a:t>僵尸进程</a:t>
            </a:r>
            <a:r>
              <a:rPr lang="en-US" altLang="zh-CN" sz="2000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&lt;   </a:t>
            </a:r>
            <a:r>
              <a:rPr lang="zh-CN" altLang="en-US" sz="2000" dirty="0"/>
              <a:t>高优先级</a:t>
            </a:r>
            <a:r>
              <a:rPr lang="en-US" altLang="zh-CN" sz="2000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N   </a:t>
            </a:r>
            <a:r>
              <a:rPr lang="zh-CN" altLang="en-US" sz="2000" dirty="0"/>
              <a:t>低优先级</a:t>
            </a:r>
            <a:r>
              <a:rPr lang="en-US" altLang="zh-CN" sz="2000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L   </a:t>
            </a:r>
            <a:r>
              <a:rPr lang="zh-CN" altLang="en-US" sz="2000" dirty="0"/>
              <a:t>页面锁定在内存（实时和定制的</a:t>
            </a:r>
            <a:r>
              <a:rPr lang="en-US" altLang="zh-CN" sz="2000" dirty="0"/>
              <a:t>IO</a:t>
            </a:r>
            <a:r>
              <a:rPr lang="zh-CN" altLang="en-US" sz="2000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s   </a:t>
            </a:r>
            <a:r>
              <a:rPr lang="zh-CN" altLang="en-US" sz="2000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l   </a:t>
            </a:r>
            <a:r>
              <a:rPr lang="zh-CN" altLang="en-US" sz="2000" dirty="0"/>
              <a:t>多线程（使用 </a:t>
            </a:r>
            <a:r>
              <a:rPr lang="en-US" altLang="zh-CN" sz="2000" dirty="0"/>
              <a:t>CLONE_THREAD</a:t>
            </a:r>
            <a:r>
              <a:rPr lang="zh-CN" altLang="en-US" sz="2000" dirty="0"/>
              <a:t>，像</a:t>
            </a:r>
            <a:r>
              <a:rPr lang="en-US" altLang="zh-CN" sz="2000" dirty="0"/>
              <a:t>NPTL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pthreads</a:t>
            </a:r>
            <a:r>
              <a:rPr lang="zh-CN" altLang="en-US" sz="2000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+   </a:t>
            </a:r>
            <a:r>
              <a:rPr lang="zh-CN" altLang="en-US" sz="2000" dirty="0"/>
              <a:t>在前台进程组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7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/>
              <a:t>ps t  /ps aux  /ps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 &lt;</a:t>
            </a:r>
            <a:r>
              <a:rPr lang="zh-CN" altLang="en-US" dirty="0"/>
              <a:t>终端机编号</a:t>
            </a:r>
            <a:r>
              <a:rPr lang="en-US" altLang="zh-CN" dirty="0"/>
              <a:t>n&gt; </a:t>
            </a:r>
            <a:r>
              <a:rPr lang="zh-CN" altLang="en-US" dirty="0"/>
              <a:t>　列终端</a:t>
            </a:r>
            <a:r>
              <a:rPr lang="en-US" altLang="zh-CN" dirty="0"/>
              <a:t>n</a:t>
            </a:r>
            <a:r>
              <a:rPr lang="zh-CN" altLang="en-US" dirty="0"/>
              <a:t>的程序的状况。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显示现行终端机下的所有程序，包括其他用户的程序。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 </a:t>
            </a:r>
            <a:r>
              <a:rPr lang="zh-CN" altLang="en-US" dirty="0"/>
              <a:t>以用户为主的格式来显示程序状况。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zh-CN" altLang="en-US" dirty="0"/>
              <a:t>显示所有程序，不以终端来区分。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838200" y="3581400"/>
            <a:ext cx="6553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Linux&gt;sleep 2000 |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more|sort|grep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 &amp;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 -f a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 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ch07链接</Template>
  <TotalTime>6985</TotalTime>
  <Pages>0</Pages>
  <Words>2444</Words>
  <Characters>0</Characters>
  <Application>Microsoft Office PowerPoint</Application>
  <PresentationFormat>全屏显示(4:3)</PresentationFormat>
  <Lines>0</Lines>
  <Paragraphs>306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一、实验基本信息</vt:lpstr>
      <vt:lpstr>一、实验基本信息</vt:lpstr>
      <vt:lpstr>二、实验要求</vt:lpstr>
      <vt:lpstr>三、实验预习</vt:lpstr>
      <vt:lpstr>三、实验预习</vt:lpstr>
      <vt:lpstr>三、实验预习</vt:lpstr>
      <vt:lpstr>三、实验预习</vt:lpstr>
      <vt:lpstr>三、实验预习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Guibin Zheng</cp:lastModifiedBy>
  <cp:revision>488</cp:revision>
  <cp:lastPrinted>2012-09-05T04:08:39Z</cp:lastPrinted>
  <dcterms:created xsi:type="dcterms:W3CDTF">2012-09-06T15:16:51Z</dcterms:created>
  <dcterms:modified xsi:type="dcterms:W3CDTF">2021-05-26T02:21:56Z</dcterms:modified>
</cp:coreProperties>
</file>