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0" r:id="rId2"/>
    <p:sldId id="298" r:id="rId3"/>
    <p:sldId id="279" r:id="rId4"/>
    <p:sldId id="304" r:id="rId5"/>
    <p:sldId id="281" r:id="rId6"/>
    <p:sldId id="300" r:id="rId7"/>
    <p:sldId id="301" r:id="rId8"/>
    <p:sldId id="282" r:id="rId9"/>
    <p:sldId id="296" r:id="rId10"/>
    <p:sldId id="283" r:id="rId11"/>
    <p:sldId id="29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8" userDrawn="1">
          <p15:clr>
            <a:srgbClr val="A4A3A4"/>
          </p15:clr>
        </p15:guide>
        <p15:guide id="2" pos="3182" userDrawn="1">
          <p15:clr>
            <a:srgbClr val="A4A3A4"/>
          </p15:clr>
        </p15:guide>
        <p15:guide id="3" orient="horz" pos="1344" userDrawn="1">
          <p15:clr>
            <a:srgbClr val="A4A3A4"/>
          </p15:clr>
        </p15:guide>
        <p15:guide id="4" pos="74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84688" autoAdjust="0"/>
  </p:normalViewPr>
  <p:slideViewPr>
    <p:cSldViewPr snapToGrid="0" showGuides="1">
      <p:cViewPr varScale="1">
        <p:scale>
          <a:sx n="74" d="100"/>
          <a:sy n="74" d="100"/>
        </p:scale>
        <p:origin x="982" y="38"/>
      </p:cViewPr>
      <p:guideLst>
        <p:guide orient="horz" pos="3498"/>
        <p:guide pos="3182"/>
        <p:guide orient="horz" pos="1344"/>
        <p:guide pos="749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A6ACFD5-BF21-4960-A3FD-3753F96A2A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967D9-E332-44A9-AB50-D611601721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91339-951F-4723-AEF3-00C069266D5E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FF482-85F8-44F6-943C-3D7704C83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57A39-4A87-4DBE-88FB-B5B6DA97E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F6B55-1A7A-4E86-81F2-6E7AECF21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4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48C7-EA42-440D-98DE-CF95CC8B128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1CB4B-22C3-4B44-AF71-1C16F51C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9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69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08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4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929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32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0C32-4C49-4E42-9B85-F517D2576630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C26-5C35-4E76-87E0-D9F3DDD8A38C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C5A-CD81-48E1-8BDA-94100251A439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F77-BF38-4999-8678-8D207EF675F0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1F2C-447A-412C-A87A-0044F0F96703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E707-4740-4800-8BD6-41F79557B2B6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3019-364B-4E48-9815-DBDD6FF38818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133A-0D4C-4007-AF0C-A454388C7195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EF1B2449-A242-402A-B20B-D696BCFEAF28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>
            <a:normAutofit/>
          </a:bodyPr>
          <a:lstStyle>
            <a:lvl1pPr algn="l">
              <a:defRPr sz="5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DA8D-146A-4427-9F19-230BB1F738BA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1002-1E5F-4BD1-9180-0C32011DD57F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846C-2DD0-4AE9-8526-F5C950F7389D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192-3B42-4C15-B5E9-D34385F73CAA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214F-D229-42C0-92BE-BA7C24B1313E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1DAB-9E80-4BC1-A101-E96AD1CE1C91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5166-0213-47BE-B8C1-18A496E116DD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C16678F-5987-496C-9E1C-F651608FC5A6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80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deep_learning_2021@163.com" TargetMode="External"/><Relationship Id="rId2" Type="http://schemas.openxmlformats.org/officeDocument/2006/relationships/hyperlink" Target="mailto:deep_learning_2022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300" y="1448664"/>
            <a:ext cx="8915399" cy="281055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模式识别与深度学习</a:t>
            </a:r>
            <a:br>
              <a:rPr lang="en-US" altLang="zh-CN" dirty="0"/>
            </a:br>
            <a:r>
              <a:rPr lang="zh-CN" altLang="en-US" dirty="0"/>
              <a:t>实验三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38300" y="4350659"/>
            <a:ext cx="8915399" cy="1562461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机器学习研究中心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黄梓桐 </a:t>
            </a:r>
            <a:r>
              <a:rPr lang="en-US" altLang="zh-CN" b="1" i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zitonghuang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@outlook.com</a:t>
            </a:r>
          </a:p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张亚博 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21S0030020@stu.hit.edu.cn</a:t>
            </a:r>
            <a:endParaRPr lang="zh-CN" altLang="en-US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6CFCD-D3A2-4974-834A-DEEAF367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参考论文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2E290-6A59-4F77-A032-B16D688E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Karen Simonyan, Andrew Zisserman</a:t>
            </a:r>
            <a:r>
              <a:rPr lang="en-US" altLang="zh-CN" b="1" dirty="0"/>
              <a:t>. Very deep convolutional networks for large-scale image recognition. ICLR, 2015. (VGG)</a:t>
            </a:r>
            <a:endParaRPr lang="zh-CN" altLang="en-US" b="1" dirty="0"/>
          </a:p>
          <a:p>
            <a:r>
              <a:rPr lang="en-US" altLang="zh-CN" b="1" dirty="0" err="1"/>
              <a:t>K</a:t>
            </a:r>
            <a:r>
              <a:rPr lang="en-US" b="1" dirty="0" err="1"/>
              <a:t>aiming</a:t>
            </a:r>
            <a:r>
              <a:rPr lang="en-US" b="1" dirty="0"/>
              <a:t> He, </a:t>
            </a:r>
            <a:r>
              <a:rPr lang="en-US" b="1" dirty="0" err="1"/>
              <a:t>Xiangyu</a:t>
            </a:r>
            <a:r>
              <a:rPr lang="en-US" b="1" dirty="0"/>
              <a:t> Zhang, </a:t>
            </a:r>
            <a:r>
              <a:rPr lang="en-US" b="1" dirty="0" err="1"/>
              <a:t>Shaoqing</a:t>
            </a:r>
            <a:r>
              <a:rPr lang="en-US" b="1" dirty="0"/>
              <a:t> Ren, Jian Sun. Deep Residual Learning for Image Recognition. </a:t>
            </a:r>
            <a:r>
              <a:rPr lang="en-US" altLang="zh-CN" b="1" dirty="0"/>
              <a:t>CVPR</a:t>
            </a:r>
            <a:r>
              <a:rPr lang="en-US" b="1" dirty="0"/>
              <a:t>, 2016. (</a:t>
            </a:r>
            <a:r>
              <a:rPr lang="en-US" b="1" dirty="0" err="1"/>
              <a:t>ResNet</a:t>
            </a:r>
            <a:r>
              <a:rPr lang="en-US" b="1" dirty="0"/>
              <a:t>)</a:t>
            </a:r>
          </a:p>
          <a:p>
            <a:r>
              <a:rPr lang="en-US" b="1" dirty="0" err="1"/>
              <a:t>Jie</a:t>
            </a:r>
            <a:r>
              <a:rPr lang="en-US" b="1" dirty="0"/>
              <a:t> Hu, Li Shen, Samuel </a:t>
            </a:r>
            <a:r>
              <a:rPr lang="en-US" b="1" dirty="0" err="1"/>
              <a:t>Albanie</a:t>
            </a:r>
            <a:r>
              <a:rPr lang="en-US" b="1" dirty="0"/>
              <a:t>, Gang Sun, </a:t>
            </a:r>
            <a:r>
              <a:rPr lang="en-US" b="1" dirty="0" err="1"/>
              <a:t>Enhua</a:t>
            </a:r>
            <a:r>
              <a:rPr lang="en-US" b="1" dirty="0"/>
              <a:t> Wu. Squeeze-and-Excitation Networks. CVPR, 2018. (</a:t>
            </a:r>
            <a:r>
              <a:rPr lang="en-US" b="1" dirty="0" err="1"/>
              <a:t>SENet</a:t>
            </a:r>
            <a:r>
              <a:rPr lang="en-US" b="1" dirty="0"/>
              <a:t>)</a:t>
            </a:r>
          </a:p>
          <a:p>
            <a:r>
              <a:rPr lang="en-US" b="1" dirty="0" err="1"/>
              <a:t>Giselsson</a:t>
            </a:r>
            <a:r>
              <a:rPr lang="en-US" b="1" dirty="0"/>
              <a:t>, Thomas </a:t>
            </a:r>
            <a:r>
              <a:rPr lang="en-US" b="1" dirty="0" err="1"/>
              <a:t>Mosgaard</a:t>
            </a:r>
            <a:r>
              <a:rPr lang="en-US" b="1" dirty="0"/>
              <a:t>, et al. "A public image database for benchmark of plant seedling classification algorithms." </a:t>
            </a:r>
            <a:r>
              <a:rPr lang="en-US" b="1" dirty="0" err="1"/>
              <a:t>arXiv</a:t>
            </a:r>
            <a:r>
              <a:rPr lang="en-US" b="1" dirty="0"/>
              <a:t> preprint arXiv:1711.05458 (2017).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1DF9C-40AF-4635-8EE5-DFA57D12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449-A242-402A-B20B-D696BCFEAF28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960DD-8EF1-4001-AFC8-58018849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6070D362-6F8F-4222-94B7-F0AE1D7E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0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300" y="798424"/>
            <a:ext cx="8915399" cy="2810558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/>
              <a:t>Thank You!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F9394A24-2F1E-82EB-3A8B-45A3FC50BD90}"/>
              </a:ext>
            </a:extLst>
          </p:cNvPr>
          <p:cNvSpPr txBox="1">
            <a:spLocks/>
          </p:cNvSpPr>
          <p:nvPr/>
        </p:nvSpPr>
        <p:spPr>
          <a:xfrm>
            <a:off x="1153445" y="3698397"/>
            <a:ext cx="9885107" cy="2728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机器学习研究中心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黄梓桐 </a:t>
            </a:r>
            <a:r>
              <a:rPr lang="en-US" altLang="zh-CN" b="1" i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zitonghuang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@outlook.com</a:t>
            </a:r>
          </a:p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张亚博 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21S0030020@stu.hit.edu.cn</a:t>
            </a:r>
          </a:p>
          <a:p>
            <a:pPr algn="ctr"/>
            <a:endParaRPr lang="en-US" altLang="zh-CN" i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2022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年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5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04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日</a:t>
            </a:r>
          </a:p>
          <a:p>
            <a:pPr algn="ctr"/>
            <a:endParaRPr lang="zh-CN" altLang="en-US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565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D0638D2-CA3E-43E4-BAAF-3091FE2A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127BC9CA-74B1-4D5A-8B33-A6AF2541C137}"/>
              </a:ext>
            </a:extLst>
          </p:cNvPr>
          <p:cNvSpPr txBox="1">
            <a:spLocks/>
          </p:cNvSpPr>
          <p:nvPr/>
        </p:nvSpPr>
        <p:spPr>
          <a:xfrm>
            <a:off x="1582994" y="442836"/>
            <a:ext cx="1122843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1. </a:t>
            </a:r>
            <a:r>
              <a:rPr lang="zh-CN" altLang="en-US" dirty="0"/>
              <a:t>任务</a:t>
            </a:r>
            <a:r>
              <a:rPr lang="en-US" altLang="zh-CN" dirty="0"/>
              <a:t>—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zeitung"/>
              </a:rPr>
              <a:t>Plant Seedlings Classification</a:t>
            </a:r>
          </a:p>
          <a:p>
            <a:endParaRPr lang="zh-CN" altLang="en-US" dirty="0"/>
          </a:p>
        </p:txBody>
      </p:sp>
      <p:sp>
        <p:nvSpPr>
          <p:cNvPr id="11" name="内容占位符 9">
            <a:extLst>
              <a:ext uri="{FF2B5EF4-FFF2-40B4-BE49-F238E27FC236}">
                <a16:creationId xmlns:a16="http://schemas.microsoft.com/office/drawing/2014/main" id="{795A475C-A402-41B2-B603-35921A430BD6}"/>
              </a:ext>
            </a:extLst>
          </p:cNvPr>
          <p:cNvSpPr txBox="1">
            <a:spLocks/>
          </p:cNvSpPr>
          <p:nvPr/>
        </p:nvSpPr>
        <p:spPr>
          <a:xfrm>
            <a:off x="1582994" y="1723726"/>
            <a:ext cx="8831248" cy="3864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5000"/>
              </a:lnSpc>
            </a:pPr>
            <a:r>
              <a:rPr lang="en-US" altLang="zh-CN" sz="2000" b="0" i="0" dirty="0">
                <a:effectLst/>
                <a:latin typeface="Inter"/>
              </a:rPr>
              <a:t>960 unique plants belonging to 12 species at several growth stages </a:t>
            </a:r>
          </a:p>
          <a:p>
            <a:pPr>
              <a:lnSpc>
                <a:spcPct val="145000"/>
              </a:lnSpc>
            </a:pPr>
            <a:r>
              <a:rPr lang="en-US" altLang="zh-CN" sz="2000" dirty="0">
                <a:ea typeface="黑体" panose="02010609060101010101" pitchFamily="49" charset="-122"/>
              </a:rPr>
              <a:t>Website</a:t>
            </a:r>
          </a:p>
          <a:p>
            <a:pPr marL="742950" lvl="2" indent="-342900">
              <a:lnSpc>
                <a:spcPct val="145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https://www.kaggle.com/competitions/plant-seedlings-classification/overview</a:t>
            </a:r>
            <a:endParaRPr lang="en-US" altLang="zh-CN" sz="12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25B132-AD04-4EEB-E293-DF57DC696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342" y="3793028"/>
            <a:ext cx="7297883" cy="179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9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F72AF49-6E4E-4920-BBCC-83A9D05E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常用网络结构实现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9302751" cy="4049751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基于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实现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VGG/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ResNet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SENet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等结构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自己实现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VGG(11)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：要求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部分参照论文，可动态调整结构；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自己实现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ResNet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(18)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：要求基于残差块，参照论文，可动态调整；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ResNet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基础上，添加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block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对比其性能表现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要求基于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实现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可设定是否使用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，通过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包实现，默认参数设定为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2085A483-A1E7-49B0-BBEA-B619C87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6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F72AF49-6E4E-4920-BBCC-83A9D05E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性能调优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9302751" cy="4049751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公共部分（选用一个上述最优的模型）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进行优化器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(SGD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Adam)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对比；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进行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augmentation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（翻转、旋转、移位等操作）对比。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自选部分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引入新的模块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换用更好的模型等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内容不限，可有效提升性能即可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2085A483-A1E7-49B0-BBEA-B619C87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3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45953"/>
            <a:ext cx="8915400" cy="406113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实验报告要求包含：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参考论文，简单描述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VGG\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ResNet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\SE-Net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等结构，列表对比不同结构的测试时间（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millisecond/image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）和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分数（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 Class Log Loss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，测试方式见下页）；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对比分析不同的优化器和数据增广方式对性能的影响；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给出自选的改进方式，对比改进前分析改进所带来的影响；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成员分工。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91C2750B-E38B-489F-A7F2-4C315B35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CA06328-5F0C-FC4C-A27C-8415FB67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实验报告</a:t>
            </a:r>
          </a:p>
        </p:txBody>
      </p:sp>
    </p:spTree>
    <p:extLst>
      <p:ext uri="{BB962C8B-B14F-4D97-AF65-F5344CB8AC3E}">
        <p14:creationId xmlns:p14="http://schemas.microsoft.com/office/powerpoint/2010/main" val="191836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6DE1F-C67B-4F68-9AC4-4E68868E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Score</a:t>
            </a:r>
            <a:r>
              <a:rPr lang="zh-CN" altLang="en-US" dirty="0"/>
              <a:t>测试方式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8964B-4841-4E9D-84F2-9C45548F2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399" y="1415846"/>
            <a:ext cx="8915400" cy="3777622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Kaggle</a:t>
            </a:r>
            <a:r>
              <a:rPr lang="zh-CN" altLang="en-US" dirty="0"/>
              <a:t>竞赛页面提交测试的结果，测得对应的</a:t>
            </a:r>
            <a:r>
              <a:rPr lang="en-US" altLang="zh-CN" dirty="0"/>
              <a:t>Score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E3C3B-6170-4A3F-B69E-9B3EFB24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449-A242-402A-B20B-D696BCFEAF28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BE8025-4C02-406D-8D4E-16C7C232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87E5B51A-9760-4B41-9765-F8774F84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C0A36C1-6BBC-091C-E74F-E1BA24294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58" y="2262560"/>
            <a:ext cx="8436980" cy="377762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C705D49-633C-526C-97EB-E9902DBB76C2}"/>
              </a:ext>
            </a:extLst>
          </p:cNvPr>
          <p:cNvSpPr txBox="1"/>
          <p:nvPr/>
        </p:nvSpPr>
        <p:spPr>
          <a:xfrm>
            <a:off x="1425678" y="1728969"/>
            <a:ext cx="9144000" cy="447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2" indent="-342900">
              <a:lnSpc>
                <a:spcPct val="145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https://www.kaggle.com/competitions/plant-seedlings-classification/overview</a:t>
            </a:r>
            <a:endParaRPr lang="en-US" altLang="zh-CN" sz="1100" dirty="0">
              <a:ea typeface="黑体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DFCDBE-6A70-5B68-11BE-4693340383E5}"/>
              </a:ext>
            </a:extLst>
          </p:cNvPr>
          <p:cNvSpPr/>
          <p:nvPr/>
        </p:nvSpPr>
        <p:spPr>
          <a:xfrm>
            <a:off x="8042787" y="3585098"/>
            <a:ext cx="1543665" cy="432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BCBEB-845E-4EEE-A07F-FFB4FC2F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47011"/>
            <a:ext cx="8911687" cy="1280890"/>
          </a:xfrm>
        </p:spPr>
        <p:txBody>
          <a:bodyPr/>
          <a:lstStyle/>
          <a:p>
            <a:r>
              <a:rPr lang="en-US" altLang="zh-CN" dirty="0"/>
              <a:t>5. Score</a:t>
            </a:r>
            <a:r>
              <a:rPr lang="zh-CN" altLang="en-US" dirty="0"/>
              <a:t>测试方式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1FAA4-132A-4E5C-8978-7A35A642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954" y="1552477"/>
            <a:ext cx="8915400" cy="3777622"/>
          </a:xfrm>
        </p:spPr>
        <p:txBody>
          <a:bodyPr/>
          <a:lstStyle/>
          <a:p>
            <a:r>
              <a:rPr lang="zh-CN" altLang="en-US" dirty="0"/>
              <a:t>提交的测试</a:t>
            </a:r>
            <a:r>
              <a:rPr lang="en-US" altLang="zh-CN" dirty="0"/>
              <a:t>CSV</a:t>
            </a:r>
            <a:r>
              <a:rPr lang="zh-CN" altLang="en-US" dirty="0"/>
              <a:t>文件构成见</a:t>
            </a:r>
            <a:r>
              <a:rPr lang="en-US" altLang="zh-CN" dirty="0"/>
              <a:t>sample_submission.csv</a:t>
            </a:r>
          </a:p>
          <a:p>
            <a:pPr lvl="1"/>
            <a:r>
              <a:rPr lang="zh-CN" altLang="en-US" dirty="0"/>
              <a:t>第一列为图片的名字，第二列为模型预测的类别的名字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B8E27-96F3-498B-B36F-AC5E7050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449-A242-402A-B20B-D696BCFEAF28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2254D-E5A1-456B-A379-61830E64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8AE5C04-351B-481A-9E6A-ABC16C95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F6EC9D-9750-A542-8429-CB570A64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25" y="413007"/>
            <a:ext cx="5453821" cy="5314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7125903-0C60-6380-FEDD-099D90A44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67" y="3441288"/>
            <a:ext cx="5723646" cy="205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3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A32F4-341A-4ACC-8C79-0E5954F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评分标准（</a:t>
            </a:r>
            <a:r>
              <a:rPr lang="en-US" altLang="zh-CN" dirty="0"/>
              <a:t>200</a:t>
            </a:r>
            <a:r>
              <a:rPr lang="zh-CN" altLang="en-US" dirty="0"/>
              <a:t>分制）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175F5-3F23-4EAA-B7B6-6C238506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9302751" cy="38861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VGG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en-US" altLang="zh-CN" sz="2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ResNet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en-US" altLang="zh-CN" sz="2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ResNet+SE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block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性能调优公共部分（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性能调优自选部分（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加速运行，并正确使用</a:t>
            </a:r>
            <a:r>
              <a:rPr lang="en-US" altLang="zh-CN" sz="2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设定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CPU/GPU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报告可读性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完整性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格式（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25000"/>
              </a:lnSpc>
              <a:buClr>
                <a:srgbClr val="A53010"/>
              </a:buClr>
              <a:buNone/>
            </a:pP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2~4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人一组。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人实际得分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min(100, s/1.6)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人实际得分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min(100, s/1.8)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人实际得分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min(100, s/2.0)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8E88B-E07A-4746-84F7-92847593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22EA-C0BD-49F4-B191-FA445F8995CD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ACE87-B54A-4631-B4E2-364992C6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E7C93210-AB93-4291-9AB3-313C4CE1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4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A32F4-341A-4ACC-8C79-0E5954F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 </a:t>
            </a:r>
            <a:r>
              <a:rPr lang="zh-CN" altLang="en-US" dirty="0"/>
              <a:t>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175F5-3F23-4EAA-B7B6-6C238506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254" y="1828801"/>
            <a:ext cx="9491028" cy="3124200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实验报告</a:t>
            </a:r>
            <a:endParaRPr lang="en-US" altLang="zh-CN" sz="2400" dirty="0"/>
          </a:p>
          <a:p>
            <a:r>
              <a:rPr lang="zh-CN" altLang="en-US" sz="2400" dirty="0"/>
              <a:t>代码 （正确性、规范性、注释、杜绝抄袭）</a:t>
            </a:r>
            <a:endParaRPr lang="en-US" altLang="zh-CN" sz="2400" dirty="0"/>
          </a:p>
          <a:p>
            <a:r>
              <a:rPr lang="zh-CN" altLang="en-US" sz="2400" dirty="0"/>
              <a:t>最佳模型 </a:t>
            </a:r>
            <a:r>
              <a:rPr lang="en-US" altLang="zh-CN" sz="2400" dirty="0"/>
              <a:t>+</a:t>
            </a:r>
            <a:r>
              <a:rPr lang="zh-CN" altLang="en-US" sz="2400" dirty="0"/>
              <a:t> 对应的</a:t>
            </a:r>
            <a:r>
              <a:rPr lang="en-US" altLang="zh-CN" sz="2400" dirty="0"/>
              <a:t>Kaggle</a:t>
            </a:r>
            <a:r>
              <a:rPr lang="zh-CN" altLang="en-US" sz="2400" dirty="0"/>
              <a:t> </a:t>
            </a:r>
            <a:r>
              <a:rPr lang="en-US" altLang="zh-CN" sz="2400" dirty="0"/>
              <a:t>CSV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r>
              <a:rPr lang="zh-CN" altLang="en-US" sz="2400" dirty="0"/>
              <a:t>时间：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2022.06.18</a:t>
            </a:r>
            <a:r>
              <a:rPr lang="zh-CN" altLang="en-US" sz="2000" b="1" dirty="0">
                <a:solidFill>
                  <a:srgbClr val="FF0000"/>
                </a:solidFill>
              </a:rPr>
              <a:t>（周三）晚</a:t>
            </a:r>
            <a:r>
              <a:rPr lang="en-US" altLang="zh-CN" sz="2000" b="1" dirty="0">
                <a:solidFill>
                  <a:srgbClr val="FF0000"/>
                </a:solidFill>
              </a:rPr>
              <a:t>23:59</a:t>
            </a:r>
            <a:r>
              <a:rPr lang="zh-CN" altLang="en-US" sz="2000" dirty="0"/>
              <a:t>之前将压缩包提交至邮箱</a:t>
            </a:r>
            <a:r>
              <a:rPr lang="en-US" altLang="zh-CN" sz="2000" dirty="0">
                <a:hlinkClick r:id="rId2"/>
              </a:rPr>
              <a:t>deep_learning_2022@163</a:t>
            </a:r>
            <a:r>
              <a:rPr lang="en-US" altLang="zh-CN" sz="2000" dirty="0">
                <a:hlinkClick r:id="rId3"/>
              </a:rPr>
              <a:t>.com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邮件主题以及压缩包命名：</a:t>
            </a:r>
            <a:r>
              <a:rPr lang="zh-CN" altLang="en-US" sz="2000" b="1" dirty="0"/>
              <a:t>实验</a:t>
            </a:r>
            <a:r>
              <a:rPr lang="en-US" altLang="zh-CN" sz="2000" b="1" dirty="0"/>
              <a:t>3-</a:t>
            </a:r>
            <a:r>
              <a:rPr lang="zh-CN" altLang="en-US" sz="2000" b="1" dirty="0"/>
              <a:t>学号</a:t>
            </a:r>
            <a:r>
              <a:rPr lang="en-US" altLang="zh-CN" sz="2000" b="1" dirty="0"/>
              <a:t>1-</a:t>
            </a:r>
            <a:r>
              <a:rPr lang="zh-CN" altLang="en-US" sz="2000" b="1" dirty="0"/>
              <a:t>姓名</a:t>
            </a:r>
            <a:r>
              <a:rPr lang="en-US" altLang="zh-CN" sz="2000" b="1" dirty="0"/>
              <a:t>1-</a:t>
            </a:r>
            <a:r>
              <a:rPr lang="zh-CN" altLang="en-US" sz="2000" b="1" dirty="0"/>
              <a:t>学号</a:t>
            </a:r>
            <a:r>
              <a:rPr lang="en-US" altLang="zh-CN" sz="2000" b="1" dirty="0"/>
              <a:t>2-</a:t>
            </a:r>
            <a:r>
              <a:rPr lang="zh-CN" altLang="en-US" sz="2000" b="1" dirty="0"/>
              <a:t>姓名</a:t>
            </a:r>
            <a:r>
              <a:rPr lang="en-US" altLang="zh-CN" sz="2000" b="1" dirty="0"/>
              <a:t>2-</a:t>
            </a:r>
            <a:r>
              <a:rPr lang="zh-CN" altLang="en-US" sz="2000" b="1" dirty="0"/>
              <a:t>学号</a:t>
            </a:r>
            <a:r>
              <a:rPr lang="en-US" altLang="zh-CN" sz="2000" b="1" dirty="0"/>
              <a:t>3-</a:t>
            </a:r>
            <a:r>
              <a:rPr lang="zh-CN" altLang="en-US" sz="2000" b="1" dirty="0"/>
              <a:t>姓名</a:t>
            </a:r>
            <a:r>
              <a:rPr lang="en-US" altLang="zh-CN" sz="2000" b="1" dirty="0"/>
              <a:t>3…….</a:t>
            </a:r>
          </a:p>
          <a:p>
            <a:pPr marL="0" indent="0">
              <a:buNone/>
            </a:pPr>
            <a:r>
              <a:rPr lang="zh-CN" altLang="en-US" sz="2000" b="1" dirty="0"/>
              <a:t>每组由一名组员交一份报告、代码、模型即可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8E88B-E07A-4746-84F7-92847593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22EA-C0BD-49F4-B191-FA445F8995CD}" type="datetime1">
              <a:rPr lang="zh-CN" altLang="en-US" smtClean="0"/>
              <a:t>2022/5/27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ACE87-B54A-4631-B4E2-364992C6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85759E86-0586-4E6F-8A20-081D963C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7561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华文仿宋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F2E8C04-6066-4F51-AF81-5AAAF4893C6C}" vid="{E0C647C3-0959-42F5-BDE9-31951680A6C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2180</TotalTime>
  <Words>836</Words>
  <Application>Microsoft Office PowerPoint</Application>
  <PresentationFormat>宽屏</PresentationFormat>
  <Paragraphs>96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Inter</vt:lpstr>
      <vt:lpstr>zeitung</vt:lpstr>
      <vt:lpstr>等线</vt:lpstr>
      <vt:lpstr>仿宋</vt:lpstr>
      <vt:lpstr>华文仿宋</vt:lpstr>
      <vt:lpstr>Arial</vt:lpstr>
      <vt:lpstr>Courier New</vt:lpstr>
      <vt:lpstr>Times New Roman</vt:lpstr>
      <vt:lpstr>Wingdings 3</vt:lpstr>
      <vt:lpstr>主题1</vt:lpstr>
      <vt:lpstr>模式识别与深度学习 实验三 </vt:lpstr>
      <vt:lpstr>PowerPoint 演示文稿</vt:lpstr>
      <vt:lpstr>2. 常用网络结构实现</vt:lpstr>
      <vt:lpstr>3. 性能调优</vt:lpstr>
      <vt:lpstr>4. 实验报告</vt:lpstr>
      <vt:lpstr>5. Score测试方式</vt:lpstr>
      <vt:lpstr>5. Score测试方式</vt:lpstr>
      <vt:lpstr>6. 评分标准（200分制）</vt:lpstr>
      <vt:lpstr>7. 提交</vt:lpstr>
      <vt:lpstr>8. 参考论文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模式识别与深度学习实验课</dc:title>
  <dc:creator>Ming Liu</dc:creator>
  <cp:lastModifiedBy>郑 晟赫</cp:lastModifiedBy>
  <cp:revision>380</cp:revision>
  <dcterms:created xsi:type="dcterms:W3CDTF">2019-05-02T13:31:24Z</dcterms:created>
  <dcterms:modified xsi:type="dcterms:W3CDTF">2022-05-27T02:16:29Z</dcterms:modified>
</cp:coreProperties>
</file>