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60" r:id="rId3"/>
    <p:sldId id="271" r:id="rId4"/>
    <p:sldId id="268" r:id="rId5"/>
    <p:sldId id="273" r:id="rId6"/>
    <p:sldId id="263" r:id="rId7"/>
    <p:sldId id="264" r:id="rId8"/>
    <p:sldId id="261" r:id="rId9"/>
    <p:sldId id="266" r:id="rId10"/>
    <p:sldId id="274" r:id="rId11"/>
    <p:sldId id="270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F141"/>
    <a:srgbClr val="E46C0A"/>
    <a:srgbClr val="F6882E"/>
    <a:srgbClr val="EBE600"/>
    <a:srgbClr val="99FF66"/>
    <a:srgbClr val="E7E200"/>
    <a:srgbClr val="FF4747"/>
    <a:srgbClr val="00FFCC"/>
    <a:srgbClr val="1F6899"/>
    <a:srgbClr val="30548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647" autoAdjust="0"/>
  </p:normalViewPr>
  <p:slideViewPr>
    <p:cSldViewPr>
      <p:cViewPr>
        <p:scale>
          <a:sx n="100" d="100"/>
          <a:sy n="100" d="100"/>
        </p:scale>
        <p:origin x="-1860" y="-300"/>
      </p:cViewPr>
      <p:guideLst>
        <p:guide orient="horz" pos="2659"/>
        <p:guide pos="43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>
        <c:manualLayout>
          <c:layoutTarget val="inner"/>
          <c:xMode val="edge"/>
          <c:yMode val="edge"/>
          <c:x val="0.21743285214348276"/>
          <c:y val="6.9444444444444503E-2"/>
          <c:w val="0.74645603674540684"/>
          <c:h val="0.89814814814814825"/>
        </c:manualLayout>
      </c:layout>
      <c:barChart>
        <c:barDir val="bar"/>
        <c:grouping val="clustered"/>
        <c:varyColors val="1"/>
        <c:ser>
          <c:idx val="0"/>
          <c:order val="0"/>
          <c:spPr>
            <a:solidFill>
              <a:schemeClr val="tx1"/>
            </a:solidFill>
          </c:spPr>
          <c:dPt>
            <c:idx val="1"/>
            <c:spPr>
              <a:solidFill>
                <a:schemeClr val="tx1">
                  <a:lumMod val="75000"/>
                </a:schemeClr>
              </a:solidFill>
            </c:spPr>
          </c:dPt>
          <c:dPt>
            <c:idx val="2"/>
            <c:spPr>
              <a:solidFill>
                <a:schemeClr val="tx1">
                  <a:lumMod val="50000"/>
                </a:schemeClr>
              </a:solidFill>
            </c:spPr>
          </c:dPt>
          <c:dPt>
            <c:idx val="3"/>
            <c:spPr>
              <a:solidFill>
                <a:schemeClr val="bg1">
                  <a:lumMod val="50000"/>
                  <a:lumOff val="50000"/>
                </a:schemeClr>
              </a:solidFill>
            </c:spPr>
          </c:dPt>
          <c:dPt>
            <c:idx val="4"/>
            <c:spPr>
              <a:solidFill>
                <a:schemeClr val="bg1">
                  <a:lumMod val="65000"/>
                  <a:lumOff val="35000"/>
                </a:schemeClr>
              </a:solidFill>
            </c:spPr>
          </c:dPt>
          <c:dPt>
            <c:idx val="5"/>
            <c:spPr>
              <a:solidFill>
                <a:schemeClr val="bg1">
                  <a:lumMod val="75000"/>
                  <a:lumOff val="25000"/>
                </a:schemeClr>
              </a:solidFill>
            </c:spPr>
          </c:dPt>
          <c:cat>
            <c:strRef>
              <c:f>Sheet1!$A$2:$A$7</c:f>
              <c:strCache>
                <c:ptCount val="6"/>
                <c:pt idx="0">
                  <c:v>规划开发</c:v>
                </c:pt>
                <c:pt idx="1">
                  <c:v>绩效管理</c:v>
                </c:pt>
                <c:pt idx="2">
                  <c:v>薪酬福利</c:v>
                </c:pt>
                <c:pt idx="3">
                  <c:v>招聘配置</c:v>
                </c:pt>
                <c:pt idx="4">
                  <c:v>员工关系</c:v>
                </c:pt>
                <c:pt idx="5">
                  <c:v>培训发展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1.6</c:v>
                </c:pt>
                <c:pt idx="1">
                  <c:v>2</c:v>
                </c:pt>
                <c:pt idx="2">
                  <c:v>2.6</c:v>
                </c:pt>
                <c:pt idx="3">
                  <c:v>3</c:v>
                </c:pt>
                <c:pt idx="4">
                  <c:v>3.5</c:v>
                </c:pt>
                <c:pt idx="5">
                  <c:v>5</c:v>
                </c:pt>
              </c:numCache>
            </c:numRef>
          </c:val>
        </c:ser>
        <c:gapWidth val="20"/>
        <c:overlap val="3"/>
        <c:axId val="84633856"/>
        <c:axId val="84635648"/>
      </c:barChart>
      <c:catAx>
        <c:axId val="84633856"/>
        <c:scaling>
          <c:orientation val="minMax"/>
        </c:scaling>
        <c:delete val="1"/>
        <c:axPos val="l"/>
        <c:majorTickMark val="none"/>
        <c:tickLblPos val="none"/>
        <c:crossAx val="84635648"/>
        <c:crosses val="autoZero"/>
        <c:auto val="1"/>
        <c:lblAlgn val="ctr"/>
        <c:lblOffset val="100"/>
      </c:catAx>
      <c:valAx>
        <c:axId val="84635648"/>
        <c:scaling>
          <c:orientation val="minMax"/>
        </c:scaling>
        <c:delete val="1"/>
        <c:axPos val="b"/>
        <c:numFmt formatCode="General" sourceLinked="1"/>
        <c:tickLblPos val="none"/>
        <c:crossAx val="84633856"/>
        <c:crosses val="autoZero"/>
        <c:crossBetween val="between"/>
      </c:valAx>
      <c:spPr>
        <a:noFill/>
        <a:ln>
          <a:noFill/>
        </a:ln>
        <a:effectLst>
          <a:outerShdw blurRad="50800" dist="50800" dir="5400000" algn="ctr" rotWithShape="0">
            <a:srgbClr val="000000">
              <a:alpha val="0"/>
            </a:srgbClr>
          </a:outerShdw>
        </a:effectLst>
      </c:spPr>
    </c:plotArea>
    <c:plotVisOnly val="1"/>
  </c:chart>
  <c:spPr>
    <a:noFill/>
    <a:ln>
      <a:noFill/>
    </a:ln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>
        <c:manualLayout>
          <c:layoutTarget val="inner"/>
          <c:xMode val="edge"/>
          <c:yMode val="edge"/>
          <c:x val="0.21743285214348276"/>
          <c:y val="6.9444444444444503E-2"/>
          <c:w val="0.74645603674540684"/>
          <c:h val="0.89814814814814814"/>
        </c:manualLayout>
      </c:layout>
      <c:barChart>
        <c:barDir val="bar"/>
        <c:grouping val="clustered"/>
        <c:varyColors val="1"/>
        <c:ser>
          <c:idx val="0"/>
          <c:order val="0"/>
          <c:spPr>
            <a:solidFill>
              <a:schemeClr val="tx1"/>
            </a:solidFill>
          </c:spPr>
          <c:dPt>
            <c:idx val="0"/>
            <c:spPr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</c:spPr>
          </c:dPt>
          <c:dPt>
            <c:idx val="1"/>
            <c:spPr>
              <a:gradFill flip="none" rotWithShape="1">
                <a:gsLst>
                  <a:gs pos="0">
                    <a:srgbClr val="99FF66">
                      <a:shade val="30000"/>
                      <a:satMod val="115000"/>
                    </a:srgbClr>
                  </a:gs>
                  <a:gs pos="50000">
                    <a:srgbClr val="99FF66">
                      <a:shade val="67500"/>
                      <a:satMod val="115000"/>
                    </a:srgbClr>
                  </a:gs>
                  <a:gs pos="100000">
                    <a:srgbClr val="99FF66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</c:spPr>
          </c:dPt>
          <c:dPt>
            <c:idx val="2"/>
            <c:spPr>
              <a:gradFill flip="none" rotWithShape="1">
                <a:gsLst>
                  <a:gs pos="0">
                    <a:srgbClr val="00B0F0">
                      <a:shade val="30000"/>
                      <a:satMod val="115000"/>
                    </a:srgbClr>
                  </a:gs>
                  <a:gs pos="50000">
                    <a:srgbClr val="00B0F0">
                      <a:shade val="67500"/>
                      <a:satMod val="115000"/>
                    </a:srgbClr>
                  </a:gs>
                  <a:gs pos="100000">
                    <a:srgbClr val="00B0F0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</c:spPr>
          </c:dPt>
          <c:dPt>
            <c:idx val="3"/>
            <c:spPr>
              <a:gradFill flip="none" rotWithShape="1">
                <a:gsLst>
                  <a:gs pos="0">
                    <a:srgbClr val="7030A0">
                      <a:shade val="30000"/>
                      <a:satMod val="115000"/>
                    </a:srgbClr>
                  </a:gs>
                  <a:gs pos="50000">
                    <a:srgbClr val="7030A0">
                      <a:shade val="67500"/>
                      <a:satMod val="115000"/>
                    </a:srgbClr>
                  </a:gs>
                  <a:gs pos="100000">
                    <a:srgbClr val="7030A0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</c:spPr>
          </c:dPt>
          <c:dPt>
            <c:idx val="4"/>
            <c:spPr>
              <a:gradFill flip="none" rotWithShape="1">
                <a:gsLst>
                  <a:gs pos="0">
                    <a:srgbClr val="F79646">
                      <a:lumMod val="75000"/>
                      <a:shade val="30000"/>
                      <a:satMod val="115000"/>
                    </a:srgbClr>
                  </a:gs>
                  <a:gs pos="50000">
                    <a:srgbClr val="F79646">
                      <a:lumMod val="75000"/>
                      <a:shade val="67500"/>
                      <a:satMod val="115000"/>
                    </a:srgbClr>
                  </a:gs>
                  <a:gs pos="100000">
                    <a:srgbClr val="F79646">
                      <a:lumMod val="75000"/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</c:spPr>
          </c:dPt>
          <c:dPt>
            <c:idx val="5"/>
            <c:spPr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</c:spPr>
          </c:dPt>
          <c:cat>
            <c:strRef>
              <c:f>Sheet1!$A$2:$A$7</c:f>
              <c:strCache>
                <c:ptCount val="6"/>
                <c:pt idx="0">
                  <c:v>规划开发</c:v>
                </c:pt>
                <c:pt idx="1">
                  <c:v>绩效管理</c:v>
                </c:pt>
                <c:pt idx="2">
                  <c:v>薪酬福利</c:v>
                </c:pt>
                <c:pt idx="3">
                  <c:v>招聘配置</c:v>
                </c:pt>
                <c:pt idx="4">
                  <c:v>员工关系</c:v>
                </c:pt>
                <c:pt idx="5">
                  <c:v>培训发展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1.6</c:v>
                </c:pt>
                <c:pt idx="1">
                  <c:v>2</c:v>
                </c:pt>
                <c:pt idx="2">
                  <c:v>2.6</c:v>
                </c:pt>
                <c:pt idx="3">
                  <c:v>3</c:v>
                </c:pt>
                <c:pt idx="4">
                  <c:v>3.5</c:v>
                </c:pt>
                <c:pt idx="5">
                  <c:v>5</c:v>
                </c:pt>
              </c:numCache>
            </c:numRef>
          </c:val>
        </c:ser>
        <c:gapWidth val="20"/>
        <c:overlap val="3"/>
        <c:axId val="84629376"/>
        <c:axId val="84630912"/>
      </c:barChart>
      <c:catAx>
        <c:axId val="84629376"/>
        <c:scaling>
          <c:orientation val="minMax"/>
        </c:scaling>
        <c:delete val="1"/>
        <c:axPos val="l"/>
        <c:majorTickMark val="none"/>
        <c:tickLblPos val="none"/>
        <c:crossAx val="84630912"/>
        <c:crosses val="autoZero"/>
        <c:auto val="1"/>
        <c:lblAlgn val="ctr"/>
        <c:lblOffset val="100"/>
      </c:catAx>
      <c:valAx>
        <c:axId val="84630912"/>
        <c:scaling>
          <c:orientation val="minMax"/>
        </c:scaling>
        <c:delete val="1"/>
        <c:axPos val="b"/>
        <c:numFmt formatCode="General" sourceLinked="1"/>
        <c:tickLblPos val="none"/>
        <c:crossAx val="84629376"/>
        <c:crosses val="autoZero"/>
        <c:crossBetween val="between"/>
      </c:valAx>
      <c:spPr>
        <a:noFill/>
        <a:ln>
          <a:noFill/>
        </a:ln>
        <a:effectLst>
          <a:outerShdw blurRad="50800" dist="50800" dir="5400000" algn="ctr" rotWithShape="0">
            <a:srgbClr val="000000">
              <a:alpha val="0"/>
            </a:srgbClr>
          </a:outerShdw>
        </a:effectLst>
      </c:spPr>
    </c:plotArea>
    <c:plotVisOnly val="1"/>
  </c:chart>
  <c:spPr>
    <a:noFill/>
    <a:ln>
      <a:noFill/>
    </a:ln>
  </c:sp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>
        <c:manualLayout>
          <c:layoutTarget val="inner"/>
          <c:xMode val="edge"/>
          <c:yMode val="edge"/>
          <c:x val="0.21373453321224944"/>
          <c:y val="9.6261390148347226E-2"/>
          <c:w val="0.78256716995602105"/>
          <c:h val="0.89814814814814814"/>
        </c:manualLayout>
      </c:layout>
      <c:barChart>
        <c:barDir val="bar"/>
        <c:grouping val="clustered"/>
        <c:varyColors val="1"/>
        <c:ser>
          <c:idx val="0"/>
          <c:order val="0"/>
          <c:spPr>
            <a:solidFill>
              <a:schemeClr val="tx1"/>
            </a:solidFill>
          </c:spPr>
          <c:dPt>
            <c:idx val="0"/>
            <c:spPr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</c:spPr>
          </c:dPt>
          <c:dPt>
            <c:idx val="1"/>
            <c:spPr>
              <a:gradFill flip="none" rotWithShape="1">
                <a:gsLst>
                  <a:gs pos="0">
                    <a:srgbClr val="99FF66">
                      <a:shade val="30000"/>
                      <a:satMod val="115000"/>
                    </a:srgbClr>
                  </a:gs>
                  <a:gs pos="50000">
                    <a:srgbClr val="99FF66">
                      <a:shade val="67500"/>
                      <a:satMod val="115000"/>
                    </a:srgbClr>
                  </a:gs>
                  <a:gs pos="100000">
                    <a:srgbClr val="99FF66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</c:spPr>
          </c:dPt>
          <c:dPt>
            <c:idx val="2"/>
            <c:spPr>
              <a:gradFill flip="none" rotWithShape="1">
                <a:gsLst>
                  <a:gs pos="0">
                    <a:srgbClr val="00B0F0">
                      <a:shade val="30000"/>
                      <a:satMod val="115000"/>
                    </a:srgbClr>
                  </a:gs>
                  <a:gs pos="50000">
                    <a:srgbClr val="00B0F0">
                      <a:shade val="67500"/>
                      <a:satMod val="115000"/>
                    </a:srgbClr>
                  </a:gs>
                  <a:gs pos="100000">
                    <a:srgbClr val="00B0F0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</c:spPr>
          </c:dPt>
          <c:dPt>
            <c:idx val="3"/>
            <c:spPr>
              <a:gradFill flip="none" rotWithShape="1">
                <a:gsLst>
                  <a:gs pos="0">
                    <a:srgbClr val="7030A0">
                      <a:shade val="30000"/>
                      <a:satMod val="115000"/>
                    </a:srgbClr>
                  </a:gs>
                  <a:gs pos="50000">
                    <a:srgbClr val="7030A0">
                      <a:shade val="67500"/>
                      <a:satMod val="115000"/>
                    </a:srgbClr>
                  </a:gs>
                  <a:gs pos="100000">
                    <a:srgbClr val="7030A0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</c:spPr>
          </c:dPt>
          <c:dPt>
            <c:idx val="4"/>
            <c:spPr>
              <a:gradFill flip="none" rotWithShape="1">
                <a:gsLst>
                  <a:gs pos="0">
                    <a:srgbClr val="F79646">
                      <a:lumMod val="75000"/>
                      <a:shade val="30000"/>
                      <a:satMod val="115000"/>
                    </a:srgbClr>
                  </a:gs>
                  <a:gs pos="50000">
                    <a:srgbClr val="F79646">
                      <a:lumMod val="75000"/>
                      <a:shade val="67500"/>
                      <a:satMod val="115000"/>
                    </a:srgbClr>
                  </a:gs>
                  <a:gs pos="100000">
                    <a:srgbClr val="F79646">
                      <a:lumMod val="75000"/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</c:spPr>
          </c:dPt>
          <c:dPt>
            <c:idx val="5"/>
            <c:spPr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</c:spPr>
          </c:dPt>
          <c:cat>
            <c:strRef>
              <c:f>Sheet1!$A$2:$A$7</c:f>
              <c:strCache>
                <c:ptCount val="6"/>
                <c:pt idx="0">
                  <c:v>规划开发</c:v>
                </c:pt>
                <c:pt idx="1">
                  <c:v>绩效管理</c:v>
                </c:pt>
                <c:pt idx="2">
                  <c:v>薪酬福利</c:v>
                </c:pt>
                <c:pt idx="3">
                  <c:v>招聘配置</c:v>
                </c:pt>
                <c:pt idx="4">
                  <c:v>员工关系</c:v>
                </c:pt>
                <c:pt idx="5">
                  <c:v>培训发展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1.6</c:v>
                </c:pt>
                <c:pt idx="1">
                  <c:v>2</c:v>
                </c:pt>
                <c:pt idx="2">
                  <c:v>2.6</c:v>
                </c:pt>
                <c:pt idx="3">
                  <c:v>3</c:v>
                </c:pt>
                <c:pt idx="4">
                  <c:v>3.5</c:v>
                </c:pt>
                <c:pt idx="5">
                  <c:v>5</c:v>
                </c:pt>
              </c:numCache>
            </c:numRef>
          </c:val>
        </c:ser>
        <c:gapWidth val="20"/>
        <c:overlap val="3"/>
        <c:axId val="80566144"/>
        <c:axId val="80567680"/>
      </c:barChart>
      <c:catAx>
        <c:axId val="80566144"/>
        <c:scaling>
          <c:orientation val="minMax"/>
        </c:scaling>
        <c:delete val="1"/>
        <c:axPos val="l"/>
        <c:majorTickMark val="none"/>
        <c:tickLblPos val="none"/>
        <c:crossAx val="80567680"/>
        <c:crosses val="autoZero"/>
        <c:auto val="1"/>
        <c:lblAlgn val="ctr"/>
        <c:lblOffset val="100"/>
      </c:catAx>
      <c:valAx>
        <c:axId val="80567680"/>
        <c:scaling>
          <c:orientation val="minMax"/>
        </c:scaling>
        <c:delete val="1"/>
        <c:axPos val="b"/>
        <c:numFmt formatCode="General" sourceLinked="1"/>
        <c:tickLblPos val="none"/>
        <c:crossAx val="80566144"/>
        <c:crosses val="autoZero"/>
        <c:crossBetween val="between"/>
      </c:valAx>
      <c:spPr>
        <a:noFill/>
        <a:ln>
          <a:noFill/>
        </a:ln>
        <a:effectLst>
          <a:outerShdw blurRad="50800" dist="50800" dir="5400000" algn="ctr" rotWithShape="0">
            <a:srgbClr val="000000">
              <a:alpha val="0"/>
            </a:srgbClr>
          </a:outerShdw>
        </a:effectLst>
      </c:spPr>
    </c:plotArea>
    <c:plotVisOnly val="1"/>
  </c:chart>
  <c:spPr>
    <a:noFill/>
    <a:ln>
      <a:noFill/>
    </a:ln>
  </c:sp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>
        <c:manualLayout>
          <c:layoutTarget val="inner"/>
          <c:xMode val="edge"/>
          <c:yMode val="edge"/>
          <c:x val="0.21373453321224944"/>
          <c:y val="9.6261390148347226E-2"/>
          <c:w val="0.7825671699560216"/>
          <c:h val="0.89814814814814814"/>
        </c:manualLayout>
      </c:layout>
      <c:barChart>
        <c:barDir val="bar"/>
        <c:grouping val="clustered"/>
        <c:varyColors val="1"/>
        <c:ser>
          <c:idx val="0"/>
          <c:order val="0"/>
          <c:spPr>
            <a:solidFill>
              <a:schemeClr val="tx1"/>
            </a:solidFill>
          </c:spPr>
          <c:dPt>
            <c:idx val="0"/>
            <c:spPr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</c:spPr>
          </c:dPt>
          <c:dPt>
            <c:idx val="1"/>
            <c:spPr>
              <a:gradFill flip="none" rotWithShape="1">
                <a:gsLst>
                  <a:gs pos="0">
                    <a:srgbClr val="99FF66">
                      <a:shade val="30000"/>
                      <a:satMod val="115000"/>
                    </a:srgbClr>
                  </a:gs>
                  <a:gs pos="50000">
                    <a:srgbClr val="99FF66">
                      <a:shade val="67500"/>
                      <a:satMod val="115000"/>
                    </a:srgbClr>
                  </a:gs>
                  <a:gs pos="100000">
                    <a:srgbClr val="99FF66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</c:spPr>
          </c:dPt>
          <c:dPt>
            <c:idx val="2"/>
            <c:spPr>
              <a:gradFill flip="none" rotWithShape="1">
                <a:gsLst>
                  <a:gs pos="0">
                    <a:srgbClr val="00B0F0">
                      <a:shade val="30000"/>
                      <a:satMod val="115000"/>
                    </a:srgbClr>
                  </a:gs>
                  <a:gs pos="50000">
                    <a:srgbClr val="00B0F0">
                      <a:shade val="67500"/>
                      <a:satMod val="115000"/>
                    </a:srgbClr>
                  </a:gs>
                  <a:gs pos="100000">
                    <a:srgbClr val="00B0F0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</c:spPr>
          </c:dPt>
          <c:dPt>
            <c:idx val="3"/>
            <c:spPr>
              <a:gradFill flip="none" rotWithShape="1">
                <a:gsLst>
                  <a:gs pos="0">
                    <a:srgbClr val="7030A0">
                      <a:shade val="30000"/>
                      <a:satMod val="115000"/>
                    </a:srgbClr>
                  </a:gs>
                  <a:gs pos="50000">
                    <a:srgbClr val="7030A0">
                      <a:shade val="67500"/>
                      <a:satMod val="115000"/>
                    </a:srgbClr>
                  </a:gs>
                  <a:gs pos="100000">
                    <a:srgbClr val="7030A0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</c:spPr>
          </c:dPt>
          <c:dPt>
            <c:idx val="4"/>
            <c:spPr>
              <a:gradFill flip="none" rotWithShape="1">
                <a:gsLst>
                  <a:gs pos="0">
                    <a:srgbClr val="F79646">
                      <a:lumMod val="75000"/>
                      <a:shade val="30000"/>
                      <a:satMod val="115000"/>
                    </a:srgbClr>
                  </a:gs>
                  <a:gs pos="50000">
                    <a:srgbClr val="F79646">
                      <a:lumMod val="75000"/>
                      <a:shade val="67500"/>
                      <a:satMod val="115000"/>
                    </a:srgbClr>
                  </a:gs>
                  <a:gs pos="100000">
                    <a:srgbClr val="F79646">
                      <a:lumMod val="75000"/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</c:spPr>
          </c:dPt>
          <c:dPt>
            <c:idx val="5"/>
            <c:spPr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</c:spPr>
          </c:dPt>
          <c:cat>
            <c:strRef>
              <c:f>Sheet1!$A$2:$A$7</c:f>
              <c:strCache>
                <c:ptCount val="6"/>
                <c:pt idx="0">
                  <c:v>规划开发</c:v>
                </c:pt>
                <c:pt idx="1">
                  <c:v>绩效管理</c:v>
                </c:pt>
                <c:pt idx="2">
                  <c:v>薪酬福利</c:v>
                </c:pt>
                <c:pt idx="3">
                  <c:v>招聘配置</c:v>
                </c:pt>
                <c:pt idx="4">
                  <c:v>员工关系</c:v>
                </c:pt>
                <c:pt idx="5">
                  <c:v>培训发展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1.6</c:v>
                </c:pt>
                <c:pt idx="1">
                  <c:v>2</c:v>
                </c:pt>
                <c:pt idx="2">
                  <c:v>2.6</c:v>
                </c:pt>
                <c:pt idx="3">
                  <c:v>3</c:v>
                </c:pt>
                <c:pt idx="4">
                  <c:v>3.5</c:v>
                </c:pt>
                <c:pt idx="5">
                  <c:v>5</c:v>
                </c:pt>
              </c:numCache>
            </c:numRef>
          </c:val>
        </c:ser>
        <c:gapWidth val="20"/>
        <c:overlap val="3"/>
        <c:axId val="34467200"/>
        <c:axId val="34468992"/>
      </c:barChart>
      <c:catAx>
        <c:axId val="34467200"/>
        <c:scaling>
          <c:orientation val="minMax"/>
        </c:scaling>
        <c:delete val="1"/>
        <c:axPos val="l"/>
        <c:majorTickMark val="none"/>
        <c:tickLblPos val="none"/>
        <c:crossAx val="34468992"/>
        <c:crosses val="autoZero"/>
        <c:auto val="1"/>
        <c:lblAlgn val="ctr"/>
        <c:lblOffset val="100"/>
      </c:catAx>
      <c:valAx>
        <c:axId val="34468992"/>
        <c:scaling>
          <c:orientation val="minMax"/>
        </c:scaling>
        <c:delete val="1"/>
        <c:axPos val="b"/>
        <c:numFmt formatCode="General" sourceLinked="1"/>
        <c:tickLblPos val="none"/>
        <c:crossAx val="34467200"/>
        <c:crosses val="autoZero"/>
        <c:crossBetween val="between"/>
      </c:valAx>
      <c:spPr>
        <a:noFill/>
        <a:ln>
          <a:noFill/>
        </a:ln>
        <a:effectLst>
          <a:outerShdw blurRad="50800" dist="50800" dir="5400000" algn="ctr" rotWithShape="0">
            <a:srgbClr val="000000">
              <a:alpha val="0"/>
            </a:srgbClr>
          </a:outerShdw>
        </a:effectLst>
      </c:spPr>
    </c:plotArea>
    <c:plotVisOnly val="1"/>
  </c:chart>
  <c:spPr>
    <a:noFill/>
    <a:ln>
      <a:noFill/>
    </a:ln>
  </c:spPr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0.17428</cdr:x>
      <cdr:y>0.11674</cdr:y>
    </cdr:from>
    <cdr:to>
      <cdr:x>0.27967</cdr:x>
      <cdr:y>0.28145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512168" y="648072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zh-CN" altLang="en-US" sz="1100" dirty="0"/>
        </a:p>
      </cdr:txBody>
    </cdr:sp>
  </cdr:relSizeAnchor>
  <cdr:relSizeAnchor xmlns:cdr="http://schemas.openxmlformats.org/drawingml/2006/chartDrawing">
    <cdr:from>
      <cdr:x>0.17428</cdr:x>
      <cdr:y>0.11674</cdr:y>
    </cdr:from>
    <cdr:to>
      <cdr:x>0.27967</cdr:x>
      <cdr:y>0.28145</cdr:y>
    </cdr:to>
    <cdr:sp macro="" textlink="">
      <cdr:nvSpPr>
        <cdr:cNvPr id="4" name="TextBox 2"/>
        <cdr:cNvSpPr txBox="1"/>
      </cdr:nvSpPr>
      <cdr:spPr>
        <a:xfrm xmlns:a="http://schemas.openxmlformats.org/drawingml/2006/main">
          <a:off x="1512168" y="648072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zh-CN" altLang="en-US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9462-68B0-453F-808A-88E6C81386C6}" type="datetimeFigureOut">
              <a:rPr lang="zh-CN" altLang="en-US" smtClean="0"/>
              <a:pPr/>
              <a:t>2011/11/3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0C61-30CD-4F67-B4A4-374E689A89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9462-68B0-453F-808A-88E6C81386C6}" type="datetimeFigureOut">
              <a:rPr lang="zh-CN" altLang="en-US" smtClean="0"/>
              <a:pPr/>
              <a:t>2011/11/3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0C61-30CD-4F67-B4A4-374E689A89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9462-68B0-453F-808A-88E6C81386C6}" type="datetimeFigureOut">
              <a:rPr lang="zh-CN" altLang="en-US" smtClean="0"/>
              <a:pPr/>
              <a:t>2011/11/3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0C61-30CD-4F67-B4A4-374E689A89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9462-68B0-453F-808A-88E6C81386C6}" type="datetimeFigureOut">
              <a:rPr lang="zh-CN" altLang="en-US" smtClean="0"/>
              <a:pPr/>
              <a:t>2011/11/3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0C61-30CD-4F67-B4A4-374E689A89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9462-68B0-453F-808A-88E6C81386C6}" type="datetimeFigureOut">
              <a:rPr lang="zh-CN" altLang="en-US" smtClean="0"/>
              <a:pPr/>
              <a:t>2011/11/3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0C61-30CD-4F67-B4A4-374E689A89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9462-68B0-453F-808A-88E6C81386C6}" type="datetimeFigureOut">
              <a:rPr lang="zh-CN" altLang="en-US" smtClean="0"/>
              <a:pPr/>
              <a:t>2011/11/3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0C61-30CD-4F67-B4A4-374E689A89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9462-68B0-453F-808A-88E6C81386C6}" type="datetimeFigureOut">
              <a:rPr lang="zh-CN" altLang="en-US" smtClean="0"/>
              <a:pPr/>
              <a:t>2011/11/3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0C61-30CD-4F67-B4A4-374E689A89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9462-68B0-453F-808A-88E6C81386C6}" type="datetimeFigureOut">
              <a:rPr lang="zh-CN" altLang="en-US" smtClean="0"/>
              <a:pPr/>
              <a:t>2011/11/3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0C61-30CD-4F67-B4A4-374E689A89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9462-68B0-453F-808A-88E6C81386C6}" type="datetimeFigureOut">
              <a:rPr lang="zh-CN" altLang="en-US" smtClean="0"/>
              <a:pPr/>
              <a:t>2011/11/3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0C61-30CD-4F67-B4A4-374E689A89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9462-68B0-453F-808A-88E6C81386C6}" type="datetimeFigureOut">
              <a:rPr lang="zh-CN" altLang="en-US" smtClean="0"/>
              <a:pPr/>
              <a:t>2011/11/3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0C61-30CD-4F67-B4A4-374E689A89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9462-68B0-453F-808A-88E6C81386C6}" type="datetimeFigureOut">
              <a:rPr lang="zh-CN" altLang="en-US" smtClean="0"/>
              <a:pPr/>
              <a:t>2011/11/3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0C61-30CD-4F67-B4A4-374E689A89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59462-68B0-453F-808A-88E6C81386C6}" type="datetimeFigureOut">
              <a:rPr lang="zh-CN" altLang="en-US" smtClean="0"/>
              <a:pPr/>
              <a:t>2011/11/3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60C61-30CD-4F67-B4A4-374E689A89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图片\wo\IMAG0021.jp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1">
                <a:lumMod val="95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0"/>
            <a:ext cx="3815407" cy="6857999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2843808" y="0"/>
            <a:ext cx="1584176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图表 9"/>
          <p:cNvGraphicFramePr/>
          <p:nvPr/>
        </p:nvGraphicFramePr>
        <p:xfrm>
          <a:off x="3779912" y="3250704"/>
          <a:ext cx="6012160" cy="3607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11960" y="44624"/>
            <a:ext cx="403187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姓名</a:t>
            </a:r>
            <a:endParaRPr lang="zh-CN" altLang="en-US" sz="1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81316" y="2862080"/>
            <a:ext cx="4003340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700" dirty="0" smtClean="0">
                <a:solidFill>
                  <a:schemeClr val="tx1">
                    <a:lumMod val="65000"/>
                  </a:schemeClr>
                </a:solidFill>
                <a:latin typeface="Gota Light" pitchFamily="50" charset="0"/>
              </a:rPr>
              <a:t>My  Skill</a:t>
            </a:r>
            <a:endParaRPr lang="zh-CN" altLang="en-US" sz="4700" dirty="0">
              <a:solidFill>
                <a:schemeClr val="tx1">
                  <a:lumMod val="65000"/>
                </a:schemeClr>
              </a:solidFill>
              <a:latin typeface="Gota Light" pitchFamily="50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83968" y="2206605"/>
            <a:ext cx="333937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00" b="1" dirty="0" smtClean="0">
                <a:solidFill>
                  <a:schemeClr val="tx1">
                    <a:lumMod val="7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Email:wodemingzi</a:t>
            </a:r>
            <a:r>
              <a:rPr lang="en-US" altLang="zh-CN" sz="1900" dirty="0" smtClean="0">
                <a:solidFill>
                  <a:schemeClr val="tx1">
                    <a:lumMod val="7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@126.com</a:t>
            </a:r>
          </a:p>
          <a:p>
            <a:r>
              <a:rPr lang="en-US" altLang="zh-CN" sz="1900" b="1" dirty="0" smtClean="0">
                <a:solidFill>
                  <a:schemeClr val="tx1">
                    <a:lumMod val="7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Tel:</a:t>
            </a:r>
            <a:r>
              <a:rPr lang="en-US" altLang="zh-CN" sz="1900" dirty="0" smtClean="0">
                <a:solidFill>
                  <a:schemeClr val="tx1">
                    <a:lumMod val="7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1388888888</a:t>
            </a:r>
            <a:endParaRPr lang="zh-CN" altLang="en-US" sz="1900" dirty="0">
              <a:solidFill>
                <a:schemeClr val="tx1">
                  <a:lumMod val="7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6317336" y="2258584"/>
            <a:ext cx="174648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355976" y="2799216"/>
            <a:ext cx="1728192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4283968" y="2727208"/>
            <a:ext cx="144016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5400000">
            <a:off x="7991807" y="2330592"/>
            <a:ext cx="144016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4184084" y="3573016"/>
            <a:ext cx="788999" cy="3062436"/>
            <a:chOff x="2483768" y="2266156"/>
            <a:chExt cx="788999" cy="3062436"/>
          </a:xfrm>
        </p:grpSpPr>
        <p:sp>
          <p:nvSpPr>
            <p:cNvPr id="13" name="TextBox 12"/>
            <p:cNvSpPr txBox="1"/>
            <p:nvPr/>
          </p:nvSpPr>
          <p:spPr>
            <a:xfrm>
              <a:off x="2483768" y="2266156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技能</a:t>
              </a:r>
              <a:r>
                <a:rPr lang="en-US" altLang="zh-CN" b="1" dirty="0" smtClean="0">
                  <a:solidFill>
                    <a:schemeClr val="tx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83768" y="2808312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技能</a:t>
              </a:r>
              <a:r>
                <a:rPr lang="en-US" altLang="zh-CN" b="1" dirty="0" smtClean="0">
                  <a:solidFill>
                    <a:schemeClr val="tx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83768" y="3340943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技能</a:t>
              </a:r>
              <a:r>
                <a:rPr lang="en-US" altLang="zh-CN" b="1" dirty="0" smtClean="0">
                  <a:solidFill>
                    <a:schemeClr val="tx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83768" y="3888432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技能</a:t>
              </a:r>
              <a:r>
                <a:rPr lang="en-US" altLang="zh-CN" b="1" dirty="0" smtClean="0">
                  <a:solidFill>
                    <a:schemeClr val="tx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83768" y="4416871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技能</a:t>
              </a:r>
              <a:r>
                <a:rPr lang="en-US" altLang="zh-CN" b="1" dirty="0" smtClean="0">
                  <a:solidFill>
                    <a:schemeClr val="tx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83768" y="4959260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技能</a:t>
              </a:r>
              <a:r>
                <a:rPr lang="en-US" altLang="zh-CN" b="1" dirty="0" smtClean="0">
                  <a:solidFill>
                    <a:schemeClr val="tx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 b="1" dirty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PT\素材\图片\创意图\200872419503784_2.jpg"/>
          <p:cNvPicPr>
            <a:picLocks noChangeAspect="1" noChangeArrowheads="1"/>
          </p:cNvPicPr>
          <p:nvPr/>
        </p:nvPicPr>
        <p:blipFill>
          <a:blip r:embed="rId2" cstate="print"/>
          <a:srcRect r="10153" b="534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 rot="246514">
            <a:off x="3635896" y="2276872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</a:rPr>
              <a:t>∩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_∩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 rot="20491104">
            <a:off x="3568938" y="4843298"/>
            <a:ext cx="6288911" cy="4473007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61000">
                <a:schemeClr val="tx1">
                  <a:lumMod val="9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7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迷你简汉真广标" pitchFamily="49" charset="-122"/>
                <a:ea typeface="迷你简汉真广标" pitchFamily="49" charset="-122"/>
              </a:rPr>
              <a:t> </a:t>
            </a:r>
            <a:r>
              <a:rPr lang="zh-CN" altLang="en-US" sz="7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迷你简汉真广标" pitchFamily="49" charset="-122"/>
                <a:ea typeface="迷你简汉真广标" pitchFamily="49" charset="-122"/>
              </a:rPr>
              <a:t>期待您的青睐</a:t>
            </a:r>
            <a:endParaRPr lang="en-US" altLang="zh-CN" sz="72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迷你简汉真广标" pitchFamily="49" charset="-122"/>
              <a:ea typeface="迷你简汉真广标" pitchFamily="49" charset="-122"/>
            </a:endParaRPr>
          </a:p>
          <a:p>
            <a:endParaRPr lang="en-US" altLang="zh-CN" sz="72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迷你简汉真广标" pitchFamily="49" charset="-122"/>
              <a:ea typeface="迷你简汉真广标" pitchFamily="49" charset="-122"/>
            </a:endParaRPr>
          </a:p>
          <a:p>
            <a:endParaRPr lang="en-US" altLang="zh-CN" sz="72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迷你简汉真广标" pitchFamily="49" charset="-122"/>
              <a:ea typeface="迷你简汉真广标" pitchFamily="49" charset="-122"/>
            </a:endParaRPr>
          </a:p>
          <a:p>
            <a:endParaRPr lang="zh-CN" altLang="en-US" sz="72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迷你简汉真广标" pitchFamily="49" charset="-122"/>
              <a:ea typeface="迷你简汉真广标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D:\PPT\素材\图片\背景\7621694931073eb4d62afc51.jp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2564904"/>
            <a:ext cx="9144000" cy="4293096"/>
          </a:xfrm>
          <a:prstGeom prst="rect">
            <a:avLst/>
          </a:prstGeom>
          <a:noFill/>
        </p:spPr>
      </p:pic>
      <p:pic>
        <p:nvPicPr>
          <p:cNvPr id="2052" name="Picture 4" descr="D:\PPT\素材\图片\背景\0ba49c8c968733aba5c272b9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grayscl/>
            <a:lum bright="10000"/>
          </a:blip>
          <a:srcRect/>
          <a:stretch>
            <a:fillRect/>
          </a:stretch>
        </p:blipFill>
        <p:spPr bwMode="auto">
          <a:xfrm rot="490023">
            <a:off x="5561195" y="2466358"/>
            <a:ext cx="3524090" cy="361978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716016" y="4665910"/>
            <a:ext cx="3079689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altLang="zh-CN" sz="5400" dirty="0" smtClean="0">
                <a:ln>
                  <a:prstDash val="solid"/>
                </a:ln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reflection blurRad="6350" stA="50000" endA="300" endPos="50000" dist="60007" dir="5400000" sy="-100000" algn="bl" rotWithShape="0"/>
                </a:effectLst>
                <a:latin typeface="Virgin" pitchFamily="2" charset="0"/>
              </a:rPr>
              <a:t>t</a:t>
            </a:r>
            <a:r>
              <a:rPr lang="en-US" altLang="zh-CN" sz="2000" dirty="0" smtClean="0">
                <a:ln>
                  <a:prstDash val="solid"/>
                </a:ln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reflection blurRad="6350" stA="50000" endA="300" endPos="50000" dist="60007" dir="5400000" sy="-100000" algn="bl" rotWithShape="0"/>
                </a:effectLst>
                <a:latin typeface="Virgin" pitchFamily="2" charset="0"/>
              </a:rPr>
              <a:t> </a:t>
            </a:r>
            <a:r>
              <a:rPr lang="en-US" altLang="zh-CN" sz="5400" dirty="0" smtClean="0">
                <a:ln>
                  <a:prstDash val="solid"/>
                </a:ln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reflection blurRad="6350" stA="50000" endA="300" endPos="50000" dist="60007" dir="5400000" sy="-100000" algn="bl" rotWithShape="0"/>
                </a:effectLst>
                <a:latin typeface="Virgin" pitchFamily="2" charset="0"/>
              </a:rPr>
              <a:t>h</a:t>
            </a:r>
            <a:r>
              <a:rPr lang="en-US" altLang="zh-CN" sz="2000" dirty="0" smtClean="0">
                <a:ln>
                  <a:prstDash val="solid"/>
                </a:ln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reflection blurRad="6350" stA="50000" endA="300" endPos="50000" dist="60007" dir="5400000" sy="-100000" algn="bl" rotWithShape="0"/>
                </a:effectLst>
                <a:latin typeface="Virgin" pitchFamily="2" charset="0"/>
              </a:rPr>
              <a:t> </a:t>
            </a:r>
            <a:r>
              <a:rPr lang="en-US" altLang="zh-CN" sz="5400" dirty="0" smtClean="0">
                <a:ln>
                  <a:prstDash val="solid"/>
                </a:ln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reflection blurRad="6350" stA="50000" endA="300" endPos="50000" dist="60007" dir="5400000" sy="-100000" algn="bl" rotWithShape="0"/>
                </a:effectLst>
                <a:latin typeface="Virgin" pitchFamily="2" charset="0"/>
              </a:rPr>
              <a:t>a</a:t>
            </a:r>
            <a:r>
              <a:rPr lang="en-US" altLang="zh-CN" sz="2000" dirty="0" smtClean="0">
                <a:ln>
                  <a:prstDash val="solid"/>
                </a:ln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reflection blurRad="6350" stA="50000" endA="300" endPos="50000" dist="60007" dir="5400000" sy="-100000" algn="bl" rotWithShape="0"/>
                </a:effectLst>
                <a:latin typeface="Virgin" pitchFamily="2" charset="0"/>
              </a:rPr>
              <a:t> </a:t>
            </a:r>
            <a:r>
              <a:rPr lang="en-US" altLang="zh-CN" sz="5400" dirty="0" smtClean="0">
                <a:ln>
                  <a:prstDash val="solid"/>
                </a:ln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reflection blurRad="6350" stA="50000" endA="300" endPos="50000" dist="60007" dir="5400000" sy="-100000" algn="bl" rotWithShape="0"/>
                </a:effectLst>
                <a:latin typeface="Virgin" pitchFamily="2" charset="0"/>
              </a:rPr>
              <a:t>n</a:t>
            </a:r>
            <a:r>
              <a:rPr lang="en-US" altLang="zh-CN" sz="2000" dirty="0" smtClean="0">
                <a:ln>
                  <a:prstDash val="solid"/>
                </a:ln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reflection blurRad="6350" stA="50000" endA="300" endPos="50000" dist="60007" dir="5400000" sy="-100000" algn="bl" rotWithShape="0"/>
                </a:effectLst>
                <a:latin typeface="Virgin" pitchFamily="2" charset="0"/>
              </a:rPr>
              <a:t> </a:t>
            </a:r>
            <a:r>
              <a:rPr lang="en-US" altLang="zh-CN" sz="5400" dirty="0" smtClean="0">
                <a:ln>
                  <a:prstDash val="solid"/>
                </a:ln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reflection blurRad="6350" stA="50000" endA="300" endPos="50000" dist="60007" dir="5400000" sy="-100000" algn="bl" rotWithShape="0"/>
                </a:effectLst>
                <a:latin typeface="Virgin" pitchFamily="2" charset="0"/>
              </a:rPr>
              <a:t>k</a:t>
            </a:r>
            <a:r>
              <a:rPr lang="en-US" altLang="zh-CN" sz="2000" dirty="0" smtClean="0">
                <a:ln>
                  <a:prstDash val="solid"/>
                </a:ln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reflection blurRad="6350" stA="50000" endA="300" endPos="50000" dist="60007" dir="5400000" sy="-100000" algn="bl" rotWithShape="0"/>
                </a:effectLst>
                <a:latin typeface="Virgin" pitchFamily="2" charset="0"/>
              </a:rPr>
              <a:t> </a:t>
            </a:r>
            <a:r>
              <a:rPr lang="en-US" altLang="zh-CN" sz="5400" dirty="0" smtClean="0">
                <a:ln>
                  <a:prstDash val="solid"/>
                </a:ln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reflection blurRad="6350" stA="50000" endA="300" endPos="50000" dist="60007" dir="5400000" sy="-100000" algn="bl" rotWithShape="0"/>
                </a:effectLst>
                <a:latin typeface="Virgin" pitchFamily="2" charset="0"/>
              </a:rPr>
              <a:t>s</a:t>
            </a:r>
            <a:endParaRPr lang="zh-CN" altLang="en-US" sz="5400" dirty="0">
              <a:ln>
                <a:prstDash val="solid"/>
              </a:ln>
              <a:effectLst>
                <a:glow rad="101600">
                  <a:schemeClr val="tx1">
                    <a:lumMod val="50000"/>
                    <a:alpha val="60000"/>
                  </a:schemeClr>
                </a:glow>
                <a:reflection blurRad="6350" stA="50000" endA="300" endPos="50000" dist="60007" dir="5400000" sy="-100000" algn="bl" rotWithShape="0"/>
              </a:effectLst>
              <a:latin typeface="Virgin" pitchFamily="2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图片\wo\IMAG0021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3815407" cy="6857999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2843808" y="0"/>
            <a:ext cx="1584176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图表 9"/>
          <p:cNvGraphicFramePr/>
          <p:nvPr/>
        </p:nvGraphicFramePr>
        <p:xfrm>
          <a:off x="3779912" y="3250704"/>
          <a:ext cx="6012160" cy="3607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11960" y="44624"/>
            <a:ext cx="403187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0" b="1" dirty="0" smtClean="0">
                <a:solidFill>
                  <a:srgbClr val="17F1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姓</a:t>
            </a:r>
            <a:r>
              <a:rPr lang="zh-CN" altLang="en-US" sz="15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名</a:t>
            </a:r>
            <a:endParaRPr lang="zh-CN" altLang="en-US" sz="15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3968" y="2206605"/>
            <a:ext cx="346120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Email:wodemingzi</a:t>
            </a:r>
            <a:r>
              <a:rPr lang="en-US" altLang="zh-CN" sz="1900" dirty="0" smtClean="0">
                <a:solidFill>
                  <a:srgbClr val="17F14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@126.com</a:t>
            </a:r>
          </a:p>
          <a:p>
            <a:r>
              <a:rPr lang="en-US" altLang="zh-CN" sz="19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Tel:</a:t>
            </a:r>
            <a:r>
              <a:rPr lang="en-US" altLang="zh-CN" sz="19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1388888888</a:t>
            </a:r>
            <a:endParaRPr lang="zh-CN" altLang="en-US" sz="1900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318480" y="2258584"/>
            <a:ext cx="1746480" cy="0"/>
          </a:xfrm>
          <a:prstGeom prst="line">
            <a:avLst/>
          </a:prstGeom>
          <a:ln>
            <a:solidFill>
              <a:srgbClr val="4CFA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355976" y="2799216"/>
            <a:ext cx="172819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5400000">
            <a:off x="4283968" y="2727208"/>
            <a:ext cx="1440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5400000">
            <a:off x="7992951" y="2330592"/>
            <a:ext cx="144016" cy="0"/>
          </a:xfrm>
          <a:prstGeom prst="line">
            <a:avLst/>
          </a:prstGeom>
          <a:ln>
            <a:solidFill>
              <a:srgbClr val="4CFA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981316" y="2862080"/>
            <a:ext cx="4003340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700" dirty="0" smtClean="0">
                <a:solidFill>
                  <a:srgbClr val="FF0000"/>
                </a:solidFill>
                <a:latin typeface="Gota Light" pitchFamily="50" charset="0"/>
              </a:rPr>
              <a:t>My  </a:t>
            </a:r>
            <a:r>
              <a:rPr lang="en-US" altLang="zh-CN" sz="47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Gota Light" pitchFamily="50" charset="0"/>
              </a:rPr>
              <a:t>S</a:t>
            </a:r>
            <a:r>
              <a:rPr lang="en-US" altLang="zh-CN" sz="47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Gota Light" pitchFamily="50" charset="0"/>
              </a:rPr>
              <a:t>k</a:t>
            </a:r>
            <a:r>
              <a:rPr lang="en-US" altLang="zh-CN" sz="47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Gota Light" pitchFamily="50" charset="0"/>
              </a:rPr>
              <a:t>i</a:t>
            </a:r>
            <a:r>
              <a:rPr lang="en-US" altLang="zh-CN" sz="4700" dirty="0" smtClean="0">
                <a:solidFill>
                  <a:srgbClr val="99FF66"/>
                </a:solidFill>
                <a:latin typeface="Gota Light" pitchFamily="50" charset="0"/>
              </a:rPr>
              <a:t>l</a:t>
            </a:r>
            <a:r>
              <a:rPr lang="en-US" altLang="zh-CN" sz="4700" dirty="0" smtClean="0">
                <a:solidFill>
                  <a:srgbClr val="FFFF00"/>
                </a:solidFill>
                <a:latin typeface="Gota Light" pitchFamily="50" charset="0"/>
              </a:rPr>
              <a:t>l</a:t>
            </a:r>
            <a:endParaRPr lang="zh-CN" altLang="en-US" sz="4700" dirty="0">
              <a:solidFill>
                <a:srgbClr val="FFFF00"/>
              </a:solidFill>
              <a:latin typeface="Gota Light" pitchFamily="50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184084" y="3573016"/>
            <a:ext cx="788999" cy="3062436"/>
            <a:chOff x="2483768" y="2266156"/>
            <a:chExt cx="788999" cy="3062436"/>
          </a:xfrm>
        </p:grpSpPr>
        <p:sp>
          <p:nvSpPr>
            <p:cNvPr id="13" name="TextBox 12"/>
            <p:cNvSpPr txBox="1"/>
            <p:nvPr/>
          </p:nvSpPr>
          <p:spPr>
            <a:xfrm>
              <a:off x="2483768" y="2266156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技能</a:t>
              </a:r>
              <a:r>
                <a:rPr lang="en-US" altLang="zh-CN" b="1" dirty="0" smtClean="0">
                  <a:solidFill>
                    <a:schemeClr val="tx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83768" y="2808312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技能</a:t>
              </a:r>
              <a:r>
                <a:rPr lang="en-US" altLang="zh-CN" b="1" dirty="0" smtClean="0">
                  <a:solidFill>
                    <a:schemeClr val="tx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83768" y="3340943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技能</a:t>
              </a:r>
              <a:r>
                <a:rPr lang="en-US" altLang="zh-CN" b="1" dirty="0" smtClean="0">
                  <a:solidFill>
                    <a:schemeClr val="tx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83768" y="3888432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技能</a:t>
              </a:r>
              <a:r>
                <a:rPr lang="en-US" altLang="zh-CN" b="1" dirty="0" smtClean="0">
                  <a:solidFill>
                    <a:schemeClr val="tx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83768" y="4416871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技能</a:t>
              </a:r>
              <a:r>
                <a:rPr lang="en-US" altLang="zh-CN" b="1" dirty="0" smtClean="0">
                  <a:solidFill>
                    <a:schemeClr val="tx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83768" y="4959260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技能</a:t>
              </a:r>
              <a:r>
                <a:rPr lang="en-US" altLang="zh-CN" b="1" dirty="0" smtClean="0">
                  <a:solidFill>
                    <a:schemeClr val="tx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 b="1" dirty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7145238" y="3362325"/>
            <a:ext cx="1368152" cy="84931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endParaRPr lang="zh-CN" altLang="en-US" sz="44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40982" y="3284984"/>
            <a:ext cx="2307811" cy="92333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5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EXCEL</a:t>
            </a:r>
            <a:endParaRPr lang="zh-CN" altLang="en-US" sz="54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93740" y="2888199"/>
            <a:ext cx="1744388" cy="132343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8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HR</a:t>
            </a:r>
            <a:endParaRPr lang="zh-CN" altLang="en-US" sz="8000" b="1" dirty="0">
              <a:solidFill>
                <a:schemeClr val="accent1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72200" y="5259397"/>
            <a:ext cx="954107" cy="40011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光刻机</a:t>
            </a:r>
            <a:endParaRPr lang="zh-CN" altLang="en-US" sz="20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92080" y="5197842"/>
            <a:ext cx="1107996" cy="46166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微电子</a:t>
            </a:r>
            <a:endParaRPr lang="zh-CN" altLang="en-US" sz="2400" b="1" dirty="0">
              <a:solidFill>
                <a:schemeClr val="accent6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64" y="360040"/>
            <a:ext cx="9144000" cy="908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我的关键词</a:t>
            </a:r>
            <a:endParaRPr lang="en-US" altLang="zh-CN" sz="4800" b="1" dirty="0" smtClean="0">
              <a:solidFill>
                <a:schemeClr val="bg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83768" y="5074299"/>
            <a:ext cx="1005403" cy="58477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华政</a:t>
            </a:r>
            <a:endParaRPr lang="zh-CN" altLang="en-US" sz="3200" b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544" y="5013176"/>
            <a:ext cx="2031325" cy="64633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英语口语</a:t>
            </a:r>
            <a:endParaRPr lang="zh-CN" altLang="en-US" sz="36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91880" y="5074299"/>
            <a:ext cx="1826141" cy="58477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</a:rPr>
              <a:t>九型人格</a:t>
            </a:r>
            <a:endParaRPr lang="zh-CN" altLang="en-US" sz="3200" b="1" dirty="0">
              <a:solidFill>
                <a:srgbClr val="00FF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7544" y="2699395"/>
            <a:ext cx="2628081" cy="151216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培训</a:t>
            </a:r>
            <a:endParaRPr lang="zh-CN" altLang="en-US" sz="9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" grpId="0" animBg="1"/>
      <p:bldP spid="6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4" y="360040"/>
            <a:ext cx="9144000" cy="908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我的经历</a:t>
            </a:r>
            <a:endParaRPr lang="en-US" altLang="zh-CN" sz="4800" b="1" dirty="0" smtClean="0">
              <a:solidFill>
                <a:schemeClr val="bg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1" name="Picture 3" descr="C:\Users\wangc\Desktop\人类进化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24760" y="4945069"/>
            <a:ext cx="7047640" cy="1912931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32112" y="3068960"/>
            <a:ext cx="1656184" cy="2088232"/>
          </a:xfrm>
          <a:prstGeom prst="rect">
            <a:avLst/>
          </a:prstGeom>
          <a:solidFill>
            <a:schemeClr val="tx1">
              <a:alpha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我毕业的大学</a:t>
            </a:r>
            <a:endParaRPr lang="en-US" altLang="zh-CN" b="1" dirty="0" smtClean="0">
              <a:solidFill>
                <a:schemeClr val="accent1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b="1" dirty="0" smtClean="0">
              <a:solidFill>
                <a:schemeClr val="accent1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我的专业</a:t>
            </a:r>
            <a:endParaRPr lang="en-US" altLang="zh-CN" b="1" dirty="0" smtClean="0">
              <a:solidFill>
                <a:schemeClr val="accent1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2008</a:t>
            </a:r>
            <a:r>
              <a:rPr lang="zh-CN" alt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endParaRPr lang="zh-CN" altLang="en-US" b="1" dirty="0">
              <a:solidFill>
                <a:schemeClr val="accent1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01984" y="1556792"/>
            <a:ext cx="1656184" cy="2088232"/>
          </a:xfrm>
          <a:prstGeom prst="rect">
            <a:avLst/>
          </a:prstGeom>
          <a:solidFill>
            <a:schemeClr val="tx1">
              <a:alpha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我加入的公司</a:t>
            </a:r>
            <a:endParaRPr lang="en-US" altLang="zh-CN" b="1" dirty="0" smtClean="0">
              <a:solidFill>
                <a:schemeClr val="accent1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b="1" dirty="0" smtClean="0">
              <a:solidFill>
                <a:schemeClr val="accent1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我的岗位</a:t>
            </a:r>
            <a:endParaRPr lang="en-US" altLang="zh-CN" b="1" dirty="0" smtClean="0">
              <a:solidFill>
                <a:schemeClr val="accent1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2011</a:t>
            </a:r>
            <a:r>
              <a:rPr lang="zh-CN" alt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endParaRPr lang="zh-CN" altLang="en-US" b="1" dirty="0">
              <a:solidFill>
                <a:schemeClr val="accent1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72472" y="2206008"/>
            <a:ext cx="1656184" cy="2088232"/>
          </a:xfrm>
          <a:prstGeom prst="rect">
            <a:avLst/>
          </a:prstGeom>
          <a:solidFill>
            <a:schemeClr val="tx1">
              <a:alpha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我加入的公司</a:t>
            </a:r>
            <a:endParaRPr lang="en-US" altLang="zh-CN" b="1" dirty="0" smtClean="0">
              <a:solidFill>
                <a:schemeClr val="accent1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b="1" dirty="0" smtClean="0">
              <a:solidFill>
                <a:schemeClr val="accent1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我的岗位</a:t>
            </a:r>
            <a:endParaRPr lang="en-US" altLang="zh-CN" b="1" dirty="0" smtClean="0">
              <a:solidFill>
                <a:schemeClr val="accent1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2009</a:t>
            </a:r>
            <a:r>
              <a:rPr lang="zh-CN" alt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endParaRPr lang="zh-CN" altLang="en-US" b="1" dirty="0">
              <a:solidFill>
                <a:schemeClr val="accent1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5536" y="5301208"/>
            <a:ext cx="2016224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 rot="5400000">
            <a:off x="1835696" y="4869160"/>
            <a:ext cx="1008112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339752" y="4437112"/>
            <a:ext cx="324036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 rot="5400000">
            <a:off x="5184068" y="4113076"/>
            <a:ext cx="79208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508104" y="3789040"/>
            <a:ext cx="3168352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555776" y="1772816"/>
            <a:ext cx="5328592" cy="47525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64" y="360040"/>
            <a:ext cx="9144000" cy="908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HR</a:t>
            </a:r>
            <a:r>
              <a:rPr lang="zh-CN" altLang="en-US" sz="48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技能</a:t>
            </a:r>
            <a:endParaRPr lang="zh-CN" altLang="en-US" sz="4800" b="1" dirty="0">
              <a:solidFill>
                <a:schemeClr val="bg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 descr="D:\PPT\素材\图片\3D小金人\GoldMan_1018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67544" y="2132856"/>
            <a:ext cx="720000" cy="54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6" name="Picture 2" descr="D:\PPT\素材\图片\3D小金人\GoldMan_1016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67544" y="3506341"/>
            <a:ext cx="720000" cy="54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8" name="Picture 4" descr="D:\PPT\素材\图片\3D小金人\GoldMan_6001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67544" y="2828553"/>
            <a:ext cx="720000" cy="54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9" name="Picture 5" descr="D:\PPT\素材\图片\3D小金人\GoldMan_6007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67544" y="4869160"/>
            <a:ext cx="720000" cy="54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0" name="Picture 6" descr="D:\PPT\素材\图片\3D小金人\GoldMan_6005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467544" y="4192513"/>
            <a:ext cx="720000" cy="54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1" name="Picture 7" descr="D:\PPT\素材\图片\3D小金人\GoldMan_1015.jp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467544" y="5545807"/>
            <a:ext cx="720000" cy="54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19" name="图表 18"/>
          <p:cNvGraphicFramePr/>
          <p:nvPr/>
        </p:nvGraphicFramePr>
        <p:xfrm>
          <a:off x="1331640" y="1628800"/>
          <a:ext cx="6228184" cy="45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1475656" y="2223914"/>
            <a:ext cx="788999" cy="3759274"/>
            <a:chOff x="2483768" y="2223914"/>
            <a:chExt cx="788999" cy="3759274"/>
          </a:xfrm>
        </p:grpSpPr>
        <p:sp>
          <p:nvSpPr>
            <p:cNvPr id="21" name="TextBox 20"/>
            <p:cNvSpPr txBox="1"/>
            <p:nvPr/>
          </p:nvSpPr>
          <p:spPr>
            <a:xfrm>
              <a:off x="2483768" y="2223914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技能</a:t>
              </a:r>
              <a:r>
                <a:rPr lang="en-US" altLang="zh-CN" b="1" dirty="0" smtClean="0">
                  <a:solidFill>
                    <a:schemeClr val="tx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83768" y="2896369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技能</a:t>
              </a:r>
              <a:r>
                <a:rPr lang="en-US" altLang="zh-CN" b="1" dirty="0" smtClean="0">
                  <a:solidFill>
                    <a:schemeClr val="tx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83768" y="3563491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技能</a:t>
              </a:r>
              <a:r>
                <a:rPr lang="en-US" altLang="zh-CN" b="1" dirty="0" smtClean="0">
                  <a:solidFill>
                    <a:schemeClr val="tx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83768" y="4249663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技能</a:t>
              </a:r>
              <a:r>
                <a:rPr lang="en-US" altLang="zh-CN" b="1" dirty="0" smtClean="0">
                  <a:solidFill>
                    <a:schemeClr val="tx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483768" y="4931643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技能</a:t>
              </a:r>
              <a:r>
                <a:rPr lang="en-US" altLang="zh-CN" b="1" dirty="0" smtClean="0">
                  <a:solidFill>
                    <a:schemeClr val="tx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83768" y="5613856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技能</a:t>
              </a:r>
              <a:r>
                <a:rPr lang="en-US" altLang="zh-CN" b="1" dirty="0" smtClean="0">
                  <a:solidFill>
                    <a:schemeClr val="tx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 b="1" dirty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2627784" y="1988840"/>
            <a:ext cx="4752528" cy="42484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75656" y="2223914"/>
            <a:ext cx="788999" cy="3759274"/>
            <a:chOff x="2483768" y="2223914"/>
            <a:chExt cx="788999" cy="3759274"/>
          </a:xfrm>
        </p:grpSpPr>
        <p:sp>
          <p:nvSpPr>
            <p:cNvPr id="25" name="TextBox 24"/>
            <p:cNvSpPr txBox="1"/>
            <p:nvPr/>
          </p:nvSpPr>
          <p:spPr>
            <a:xfrm>
              <a:off x="2483768" y="2223914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技能</a:t>
              </a:r>
              <a:r>
                <a:rPr lang="en-US" altLang="zh-CN" b="1" dirty="0" smtClean="0">
                  <a:solidFill>
                    <a:schemeClr val="tx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83768" y="2896369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技能</a:t>
              </a:r>
              <a:r>
                <a:rPr lang="en-US" altLang="zh-CN" b="1" dirty="0" smtClean="0">
                  <a:solidFill>
                    <a:schemeClr val="tx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83768" y="3563491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技能</a:t>
              </a:r>
              <a:r>
                <a:rPr lang="en-US" altLang="zh-CN" b="1" dirty="0" smtClean="0">
                  <a:solidFill>
                    <a:schemeClr val="tx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83768" y="4249663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技能</a:t>
              </a:r>
              <a:r>
                <a:rPr lang="en-US" altLang="zh-CN" b="1" dirty="0" smtClean="0">
                  <a:solidFill>
                    <a:schemeClr val="tx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83768" y="4931643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技能</a:t>
              </a:r>
              <a:r>
                <a:rPr lang="en-US" altLang="zh-CN" b="1" dirty="0" smtClean="0">
                  <a:solidFill>
                    <a:schemeClr val="tx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483768" y="5613856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技能</a:t>
              </a:r>
              <a:r>
                <a:rPr lang="en-US" altLang="zh-CN" b="1" dirty="0" smtClean="0">
                  <a:solidFill>
                    <a:schemeClr val="tx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 b="1" dirty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34" name="图表 33"/>
          <p:cNvGraphicFramePr/>
          <p:nvPr/>
        </p:nvGraphicFramePr>
        <p:xfrm>
          <a:off x="1331640" y="1628800"/>
          <a:ext cx="6228184" cy="45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5" name="Picture 3" descr="D:\PPT\素材\图片\3D小金人\GoldMan_1018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67544" y="2132856"/>
            <a:ext cx="720000" cy="54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6" name="Picture 2" descr="D:\PPT\素材\图片\3D小金人\GoldMan_1016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67544" y="3506341"/>
            <a:ext cx="720000" cy="54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7" name="Picture 4" descr="D:\PPT\素材\图片\3D小金人\GoldMan_6001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67544" y="2828553"/>
            <a:ext cx="720000" cy="54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8" name="Picture 5" descr="D:\PPT\素材\图片\3D小金人\GoldMan_6007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467544" y="4869160"/>
            <a:ext cx="720000" cy="54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9" name="Picture 6" descr="D:\PPT\素材\图片\3D小金人\GoldMan_6005.jp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467544" y="4192513"/>
            <a:ext cx="720000" cy="54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0" name="Picture 7" descr="D:\PPT\素材\图片\3D小金人\GoldMan_1015.jp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467544" y="5545807"/>
            <a:ext cx="720000" cy="54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矩形 3"/>
          <p:cNvSpPr/>
          <p:nvPr/>
        </p:nvSpPr>
        <p:spPr>
          <a:xfrm>
            <a:off x="-64" y="360040"/>
            <a:ext cx="9144000" cy="908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优势技能</a:t>
            </a:r>
            <a:endParaRPr lang="zh-CN" altLang="en-US" sz="4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95536" y="2780928"/>
            <a:ext cx="9289032" cy="3345552"/>
          </a:xfrm>
          <a:prstGeom prst="roundRect">
            <a:avLst/>
          </a:prstGeom>
          <a:solidFill>
            <a:schemeClr val="tx1">
              <a:lumMod val="85000"/>
              <a:alpha val="5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1268761"/>
            <a:ext cx="9144000" cy="795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899593" y="3096641"/>
            <a:ext cx="8640960" cy="579177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alpha val="98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培训体系：</a:t>
            </a:r>
            <a:r>
              <a:rPr lang="zh-CN" altLang="en-US" sz="2000" b="1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独立设计完整培训体系</a:t>
            </a:r>
            <a:r>
              <a:rPr lang="en-US" altLang="zh-CN" sz="2000" b="1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需求</a:t>
            </a:r>
            <a:r>
              <a:rPr lang="en-US" altLang="zh-CN" sz="2000" b="1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000" b="1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计划</a:t>
            </a:r>
            <a:r>
              <a:rPr lang="en-US" altLang="zh-CN" sz="2000" b="1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000" b="1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实施</a:t>
            </a:r>
            <a:r>
              <a:rPr lang="en-US" altLang="zh-CN" sz="2000" b="1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000" b="1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评估</a:t>
            </a:r>
            <a:endParaRPr lang="zh-CN" altLang="en-US" sz="2000" b="1" dirty="0"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476301" y="3816722"/>
            <a:ext cx="8064251" cy="579177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alpha val="98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课程开发：</a:t>
            </a:r>
            <a:r>
              <a:rPr lang="zh-CN" altLang="en-US" sz="2000" b="1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自主或协助开发各类培训课程</a:t>
            </a:r>
            <a:endParaRPr lang="zh-CN" altLang="en-US" sz="2000" b="1" dirty="0"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052365" y="4539915"/>
            <a:ext cx="7488187" cy="579177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alpha val="98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培训授课：</a:t>
            </a:r>
            <a:r>
              <a:rPr lang="zh-CN" altLang="en-US" sz="2000" b="1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入职培训、职业技能培训的成功讲授</a:t>
            </a:r>
            <a:endParaRPr lang="zh-CN" altLang="en-US" sz="2000" b="1" dirty="0"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2700437" y="5259995"/>
            <a:ext cx="6840115" cy="579177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alpha val="98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师资构建：</a:t>
            </a:r>
            <a:r>
              <a:rPr lang="zh-CN" altLang="en-US" sz="2000" b="1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搭建适应公司实情的师资队伍</a:t>
            </a:r>
            <a:endParaRPr lang="zh-CN" altLang="en-US" sz="2000" b="1" dirty="0"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-7937" y="360040"/>
            <a:ext cx="9144000" cy="908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HR</a:t>
            </a:r>
            <a:r>
              <a:rPr lang="zh-CN" altLang="en-US" sz="48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技能</a:t>
            </a:r>
            <a:endParaRPr lang="zh-CN" altLang="en-US" sz="4800" b="1" dirty="0">
              <a:solidFill>
                <a:schemeClr val="bg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29" grpId="0" animBg="1"/>
      <p:bldP spid="31" grpId="0" animBg="1"/>
      <p:bldP spid="32" grpId="0" animBg="1"/>
      <p:bldP spid="33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4" y="360040"/>
            <a:ext cx="9144000" cy="908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其他技能</a:t>
            </a:r>
            <a:endParaRPr lang="zh-CN" altLang="en-US" sz="4800" b="1" dirty="0">
              <a:solidFill>
                <a:schemeClr val="bg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30" name="Picture 6" descr="D:\PPT\素材\图片\商务\aae05f63d036d4127551e6a50bc787aa-1259401504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67544" y="3393568"/>
            <a:ext cx="2088232" cy="1385194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>
          <a:xfrm>
            <a:off x="467544" y="5067336"/>
            <a:ext cx="2070000" cy="13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vantGarde-Book Wd" pitchFamily="2" charset="0"/>
              </a:rPr>
              <a:t>9</a:t>
            </a:r>
            <a:endParaRPr lang="zh-CN" altLang="en-US" sz="11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vantGarde-Book Wd" pitchFamily="2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76689" y="1772816"/>
          <a:ext cx="2061918" cy="136815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7306"/>
                <a:gridCol w="687306"/>
                <a:gridCol w="687306"/>
              </a:tblGrid>
              <a:tr h="45605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627784" y="2060848"/>
            <a:ext cx="6568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熟练掌握</a:t>
            </a:r>
            <a:r>
              <a:rPr lang="en-US" altLang="zh-CN" sz="4000" b="1" dirty="0" smtClean="0">
                <a:solidFill>
                  <a:srgbClr val="F6882E"/>
                </a:solidFill>
                <a:latin typeface="微软雅黑" pitchFamily="34" charset="-122"/>
                <a:ea typeface="微软雅黑" pitchFamily="34" charset="-122"/>
              </a:rPr>
              <a:t>Excel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技术，由其是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HR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相关的技术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75599" y="3657218"/>
            <a:ext cx="3159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优秀的</a:t>
            </a:r>
            <a:r>
              <a:rPr lang="zh-CN" altLang="en-US" sz="4000" b="1" dirty="0" smtClean="0">
                <a:solidFill>
                  <a:srgbClr val="F6882E"/>
                </a:solidFill>
                <a:latin typeface="微软雅黑" pitchFamily="34" charset="-122"/>
                <a:ea typeface="微软雅黑" pitchFamily="34" charset="-122"/>
              </a:rPr>
              <a:t>英语口语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27784" y="5373216"/>
            <a:ext cx="4698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熟悉</a:t>
            </a:r>
            <a:r>
              <a:rPr lang="zh-CN" altLang="en-US" sz="4000" b="1" dirty="0" smtClean="0">
                <a:solidFill>
                  <a:srgbClr val="F6882E"/>
                </a:solidFill>
                <a:latin typeface="微软雅黑" pitchFamily="34" charset="-122"/>
                <a:ea typeface="微软雅黑" pitchFamily="34" charset="-122"/>
              </a:rPr>
              <a:t>九型人格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等心理学工具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PPT\素材\图片\创意商务PPT图片（锐普论坛） (69)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60606"/>
              </a:clrFrom>
              <a:clrTo>
                <a:srgbClr val="060606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5760640" y="1268760"/>
            <a:ext cx="3383360" cy="5570455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-64" y="360040"/>
            <a:ext cx="9144000" cy="908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团队角色</a:t>
            </a:r>
            <a:endParaRPr lang="zh-CN" altLang="en-US" sz="4800" b="1" dirty="0">
              <a:solidFill>
                <a:schemeClr val="bg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2195736" y="2492896"/>
            <a:ext cx="2808312" cy="2808312"/>
            <a:chOff x="2267744" y="2204864"/>
            <a:chExt cx="2808312" cy="2808312"/>
          </a:xfrm>
        </p:grpSpPr>
        <p:sp>
          <p:nvSpPr>
            <p:cNvPr id="23" name="椭圆 22"/>
            <p:cNvSpPr/>
            <p:nvPr/>
          </p:nvSpPr>
          <p:spPr>
            <a:xfrm>
              <a:off x="2267744" y="2204864"/>
              <a:ext cx="2808312" cy="280831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15816" y="2515543"/>
              <a:ext cx="162803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DICS</a:t>
              </a:r>
              <a:endParaRPr lang="zh-CN" altLang="en-US" sz="4400" b="1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411760" y="3214717"/>
              <a:ext cx="266429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2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onscientiousness</a:t>
              </a:r>
              <a:endParaRPr lang="zh-CN" altLang="en-US" sz="2000" b="1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62096" y="4006805"/>
              <a:ext cx="21109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谨慎型</a:t>
              </a:r>
              <a:endParaRPr lang="zh-CN" alt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 rot="10800000">
            <a:off x="5364089" y="1268760"/>
            <a:ext cx="2736304" cy="558924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07504" y="1628800"/>
            <a:ext cx="2448272" cy="2448272"/>
            <a:chOff x="395536" y="1628800"/>
            <a:chExt cx="2448272" cy="2448272"/>
          </a:xfrm>
        </p:grpSpPr>
        <p:sp>
          <p:nvSpPr>
            <p:cNvPr id="15" name="椭圆 14"/>
            <p:cNvSpPr/>
            <p:nvPr/>
          </p:nvSpPr>
          <p:spPr>
            <a:xfrm>
              <a:off x="395536" y="1628800"/>
              <a:ext cx="2448272" cy="24482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8992" y="2025268"/>
              <a:ext cx="19800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比尔宾团队角色</a:t>
              </a:r>
              <a:endParaRPr lang="zh-CN" altLang="en-US" sz="2000" b="1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1560" y="2411744"/>
              <a:ext cx="20874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PL</a:t>
              </a:r>
              <a:r>
                <a:rPr lang="en-US" altLang="zh-CN" sz="24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(planer)</a:t>
              </a:r>
              <a:endParaRPr lang="zh-CN" altLang="en-US" sz="2400" b="1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1560" y="3068960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智多星</a:t>
              </a:r>
              <a:endParaRPr lang="zh-CN" alt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83568" y="3717032"/>
            <a:ext cx="2088232" cy="2088232"/>
            <a:chOff x="1475656" y="3501008"/>
            <a:chExt cx="2088232" cy="2088232"/>
          </a:xfrm>
        </p:grpSpPr>
        <p:sp>
          <p:nvSpPr>
            <p:cNvPr id="19" name="椭圆 18"/>
            <p:cNvSpPr/>
            <p:nvPr/>
          </p:nvSpPr>
          <p:spPr>
            <a:xfrm>
              <a:off x="1475656" y="3501008"/>
              <a:ext cx="2088232" cy="20882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98560" y="3717032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九型人格</a:t>
              </a:r>
              <a:endParaRPr lang="zh-CN" altLang="en-US" sz="2000" b="1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20994" y="4103508"/>
              <a:ext cx="5325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63688" y="4725144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忠诚者</a:t>
              </a:r>
              <a:endParaRPr lang="zh-CN" alt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圆角矩形 28"/>
          <p:cNvSpPr/>
          <p:nvPr/>
        </p:nvSpPr>
        <p:spPr>
          <a:xfrm>
            <a:off x="-900608" y="5949280"/>
            <a:ext cx="3384376" cy="57606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75000"/>
                  <a:lumOff val="25000"/>
                  <a:alpha val="45000"/>
                </a:schemeClr>
              </a:gs>
              <a:gs pos="28000">
                <a:schemeClr val="tx1">
                  <a:alpha val="63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0800000" scaled="0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迷你简汉真广标" pitchFamily="49" charset="-122"/>
                <a:ea typeface="迷你简汉真广标" pitchFamily="49" charset="-122"/>
              </a:rPr>
              <a:t>    摩羯座</a:t>
            </a:r>
            <a:endParaRPr lang="zh-CN" altLang="en-US" sz="2800" dirty="0">
              <a:solidFill>
                <a:schemeClr val="bg1">
                  <a:lumMod val="85000"/>
                  <a:lumOff val="15000"/>
                </a:schemeClr>
              </a:solidFill>
              <a:latin typeface="迷你简汉真广标" pitchFamily="49" charset="-122"/>
              <a:ea typeface="迷你简汉真广标" pitchFamily="49" charset="-122"/>
            </a:endParaRPr>
          </a:p>
        </p:txBody>
      </p:sp>
      <p:sp>
        <p:nvSpPr>
          <p:cNvPr id="31" name="线形标注 2 30"/>
          <p:cNvSpPr/>
          <p:nvPr/>
        </p:nvSpPr>
        <p:spPr>
          <a:xfrm>
            <a:off x="2915816" y="1556792"/>
            <a:ext cx="1296144" cy="28803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8692"/>
              <a:gd name="adj6" fmla="val -54261"/>
            </a:avLst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给予建议</a:t>
            </a:r>
            <a:endParaRPr lang="zh-CN" altLang="en-US" sz="1200" b="1" dirty="0">
              <a:solidFill>
                <a:schemeClr val="bg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线形标注 2 32"/>
          <p:cNvSpPr/>
          <p:nvPr/>
        </p:nvSpPr>
        <p:spPr>
          <a:xfrm>
            <a:off x="2771800" y="5877272"/>
            <a:ext cx="1080120" cy="28803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7184"/>
              <a:gd name="adj6" fmla="val -53661"/>
            </a:avLst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责任感</a:t>
            </a:r>
            <a:endParaRPr lang="zh-CN" altLang="en-US" sz="1200" b="1" dirty="0">
              <a:solidFill>
                <a:schemeClr val="bg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线形标注 2 33"/>
          <p:cNvSpPr/>
          <p:nvPr/>
        </p:nvSpPr>
        <p:spPr>
          <a:xfrm>
            <a:off x="4427984" y="2060848"/>
            <a:ext cx="1512168" cy="28803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8692"/>
              <a:gd name="adj6" fmla="val -54261"/>
            </a:avLst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稳健、可靠、精准</a:t>
            </a:r>
            <a:endParaRPr lang="zh-CN" altLang="en-US" sz="1200" b="1" dirty="0">
              <a:solidFill>
                <a:schemeClr val="bg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D:\PPT\素材\图片\提板\Businessman with a card (3)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-5514"/>
            <a:ext cx="9144000" cy="686351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194704" y="202601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姓名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9441" y="2177432"/>
            <a:ext cx="1886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3054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HR </a:t>
            </a:r>
            <a:r>
              <a:rPr lang="en-US" altLang="zh-CN" sz="2000" b="1" dirty="0" smtClean="0">
                <a:solidFill>
                  <a:srgbClr val="3054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Training</a:t>
            </a:r>
            <a:endParaRPr lang="zh-CN" altLang="en-US" sz="2000" b="1" dirty="0">
              <a:solidFill>
                <a:srgbClr val="3054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00" name="Picture 4" descr="C:\Users\wangc\Desktop\6959772967335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876450" y="3645024"/>
            <a:ext cx="395838" cy="561380"/>
          </a:xfrm>
          <a:prstGeom prst="rect">
            <a:avLst/>
          </a:prstGeom>
          <a:noFill/>
        </p:spPr>
      </p:pic>
      <p:pic>
        <p:nvPicPr>
          <p:cNvPr id="4101" name="Picture 5" descr="C:\Users\wangc\Desktop\6959086565694.jpg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674392" y="1967632"/>
            <a:ext cx="529456" cy="529456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2741976" y="2772217"/>
            <a:ext cx="36828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Vani" pitchFamily="34" charset="0"/>
                <a:ea typeface="微软雅黑" pitchFamily="34" charset="-122"/>
                <a:cs typeface="Vani" pitchFamily="34" charset="0"/>
              </a:rPr>
              <a:t>Email:</a:t>
            </a:r>
            <a:r>
              <a:rPr lang="en-US" altLang="zh-CN" sz="1600" b="1" dirty="0" smtClean="0">
                <a:solidFill>
                  <a:schemeClr val="accent1">
                    <a:lumMod val="50000"/>
                  </a:schemeClr>
                </a:solidFill>
                <a:latin typeface="Vani" pitchFamily="34" charset="0"/>
                <a:ea typeface="微软雅黑" pitchFamily="34" charset="-122"/>
                <a:cs typeface="Vani" pitchFamily="34" charset="0"/>
              </a:rPr>
              <a:t>wodemingzi@126.com</a:t>
            </a:r>
            <a:endParaRPr lang="en-US" altLang="zh-CN" sz="1100" b="1" dirty="0" smtClean="0">
              <a:solidFill>
                <a:schemeClr val="accent1">
                  <a:lumMod val="50000"/>
                </a:schemeClr>
              </a:solidFill>
              <a:latin typeface="Vani" pitchFamily="34" charset="0"/>
              <a:ea typeface="微软雅黑" pitchFamily="34" charset="-122"/>
              <a:cs typeface="Vani" pitchFamily="34" charset="0"/>
            </a:endParaRPr>
          </a:p>
          <a:p>
            <a:endParaRPr lang="en-US" altLang="zh-CN" sz="1100" b="1" dirty="0" smtClean="0">
              <a:solidFill>
                <a:schemeClr val="accent1">
                  <a:lumMod val="50000"/>
                </a:schemeClr>
              </a:solidFill>
              <a:latin typeface="Vani" pitchFamily="34" charset="0"/>
              <a:ea typeface="微软雅黑" pitchFamily="34" charset="-122"/>
              <a:cs typeface="Vani" pitchFamily="34" charset="0"/>
            </a:endParaRPr>
          </a:p>
          <a:p>
            <a:r>
              <a:rPr lang="en-US" altLang="zh-CN" sz="1600" b="1" dirty="0" smtClean="0">
                <a:solidFill>
                  <a:schemeClr val="bg1"/>
                </a:solidFill>
                <a:latin typeface="Vani" pitchFamily="34" charset="0"/>
                <a:ea typeface="微软雅黑" pitchFamily="34" charset="-122"/>
                <a:cs typeface="Vani" pitchFamily="34" charset="0"/>
              </a:rPr>
              <a:t>Tel: </a:t>
            </a:r>
            <a:r>
              <a:rPr lang="en-US" altLang="zh-CN" sz="1600" b="1" dirty="0" smtClean="0">
                <a:solidFill>
                  <a:schemeClr val="accent1">
                    <a:lumMod val="50000"/>
                  </a:schemeClr>
                </a:solidFill>
                <a:latin typeface="Vani" pitchFamily="34" charset="0"/>
                <a:ea typeface="微软雅黑" pitchFamily="34" charset="-122"/>
                <a:cs typeface="Vani" pitchFamily="34" charset="0"/>
              </a:rPr>
              <a:t>1388888888</a:t>
            </a:r>
          </a:p>
          <a:p>
            <a:endParaRPr lang="en-US" altLang="zh-CN" sz="1100" b="1" dirty="0" smtClean="0">
              <a:solidFill>
                <a:schemeClr val="accent1">
                  <a:lumMod val="50000"/>
                </a:schemeClr>
              </a:solidFill>
              <a:latin typeface="Vani" pitchFamily="34" charset="0"/>
              <a:ea typeface="微软雅黑" pitchFamily="34" charset="-122"/>
              <a:cs typeface="Vani" pitchFamily="34" charset="0"/>
            </a:endParaRPr>
          </a:p>
          <a:p>
            <a:r>
              <a:rPr lang="en-US" altLang="zh-CN" sz="1600" b="1" dirty="0" smtClean="0">
                <a:solidFill>
                  <a:schemeClr val="bg1"/>
                </a:solidFill>
                <a:latin typeface="Vani" pitchFamily="34" charset="0"/>
                <a:ea typeface="微软雅黑" pitchFamily="34" charset="-122"/>
                <a:cs typeface="Vani" pitchFamily="34" charset="0"/>
              </a:rPr>
              <a:t>QQ: </a:t>
            </a:r>
            <a:r>
              <a:rPr lang="en-US" altLang="zh-CN" sz="1600" b="1" dirty="0" smtClean="0">
                <a:solidFill>
                  <a:schemeClr val="accent1">
                    <a:lumMod val="50000"/>
                  </a:schemeClr>
                </a:solidFill>
                <a:latin typeface="Vani" pitchFamily="34" charset="0"/>
                <a:ea typeface="微软雅黑" pitchFamily="34" charset="-122"/>
                <a:cs typeface="Vani" pitchFamily="34" charset="0"/>
              </a:rPr>
              <a:t>907523278</a:t>
            </a:r>
            <a:endParaRPr lang="zh-CN" altLang="en-US" sz="1600" b="1" dirty="0">
              <a:solidFill>
                <a:schemeClr val="accent1">
                  <a:lumMod val="50000"/>
                </a:schemeClr>
              </a:solidFill>
              <a:latin typeface="Vani" pitchFamily="34" charset="0"/>
              <a:ea typeface="微软雅黑" pitchFamily="34" charset="-122"/>
              <a:cs typeface="Vani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242</Words>
  <Application>Microsoft Office PowerPoint</Application>
  <PresentationFormat>全屏显示(4:3)</PresentationFormat>
  <Paragraphs>92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王诚</dc:creator>
  <cp:lastModifiedBy>王诚</cp:lastModifiedBy>
  <cp:revision>60</cp:revision>
  <dcterms:created xsi:type="dcterms:W3CDTF">2011-06-05T14:02:34Z</dcterms:created>
  <dcterms:modified xsi:type="dcterms:W3CDTF">2011-11-03T15:31:00Z</dcterms:modified>
</cp:coreProperties>
</file>