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  <p:sldMasterId id="2147483684" r:id="rId3"/>
    <p:sldMasterId id="2147483696" r:id="rId4"/>
  </p:sldMasterIdLst>
  <p:notesMasterIdLst>
    <p:notesMasterId r:id="rId15"/>
  </p:notesMasterIdLst>
  <p:sldIdLst>
    <p:sldId id="259" r:id="rId5"/>
    <p:sldId id="261" r:id="rId6"/>
    <p:sldId id="257" r:id="rId7"/>
    <p:sldId id="264" r:id="rId8"/>
    <p:sldId id="266" r:id="rId9"/>
    <p:sldId id="267" r:id="rId10"/>
    <p:sldId id="268" r:id="rId11"/>
    <p:sldId id="271" r:id="rId12"/>
    <p:sldId id="273" r:id="rId13"/>
    <p:sldId id="274" r:id="rId14"/>
  </p:sldIdLst>
  <p:sldSz cx="9144000" cy="5145088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FF"/>
    <a:srgbClr val="35E3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5" autoAdjust="0"/>
    <p:restoredTop sz="94660"/>
  </p:normalViewPr>
  <p:slideViewPr>
    <p:cSldViewPr>
      <p:cViewPr>
        <p:scale>
          <a:sx n="75" d="100"/>
          <a:sy n="75" d="100"/>
        </p:scale>
        <p:origin x="293" y="-58"/>
      </p:cViewPr>
      <p:guideLst>
        <p:guide orient="horz" pos="1621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F113EC-5B58-4CD5-92FF-494CB1CD987E}" type="datetimeFigureOut">
              <a:rPr lang="zh-CN" altLang="en-US" smtClean="0"/>
              <a:t>2012/11/24 Saturday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7B7693-8EA1-40BB-801E-40371B24FB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11501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8318"/>
            <a:ext cx="7772400" cy="110285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5550"/>
            <a:ext cx="6400800" cy="131485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2012/11/24 Saturday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2012/11/24 Saturday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6047"/>
            <a:ext cx="2057400" cy="438999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6047"/>
            <a:ext cx="6019800" cy="438999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2012/11/24 Saturday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8316"/>
            <a:ext cx="7772400" cy="110285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5550"/>
            <a:ext cx="6400800" cy="131485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A7792B-D244-4372-BF8A-B57CB524B273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2012/11/24 Saturday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26B763-5482-45CE-9E07-70BE9392406F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69313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46F454-7707-4557-A37E-9DFE7B04F355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2012/11/24 Saturday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4D6449-0736-42DC-A82B-0BE165621188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04102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6200"/>
            <a:ext cx="7772400" cy="1021871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708"/>
            <a:ext cx="7772400" cy="11254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50646D-49B3-4C97-8946-6DD0514F1A6A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2012/11/24 Saturday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541179-719C-46A3-93D2-AAD7EA962732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45835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522"/>
            <a:ext cx="4038600" cy="339552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522"/>
            <a:ext cx="4038600" cy="339552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93A1B1-AC28-4091-9EA5-A4BBCFB24B64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2012/11/24 Saturday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F44FD6-12C5-4FA6-90A7-FA3FFE44EC4C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24693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691"/>
            <a:ext cx="4040188" cy="47997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663"/>
            <a:ext cx="4040188" cy="296438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33" y="1151691"/>
            <a:ext cx="4041775" cy="47997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33" y="1631663"/>
            <a:ext cx="4041775" cy="296438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77E209-252D-4391-BD81-F3D1C286C7B3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2012/11/24 Saturday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7E5A0C-6D5D-4348-9266-5510AC4EE1F6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50160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2D5800-82C6-44CE-A7AE-6134A3B003EC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2012/11/24 Saturday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757528-57DB-45E2-A3B5-54379B0F085F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15970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1F2D47-F5EC-47EB-8BD2-6D26F64C869D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2012/11/24 Saturday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42CBD3-F0E0-4235-91A1-210A9B6D221D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075225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04850"/>
            <a:ext cx="3008313" cy="87180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855"/>
            <a:ext cx="5111750" cy="439119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076662"/>
            <a:ext cx="3008313" cy="351938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23BCF8-48D6-477C-ACF9-76D7795862D3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2012/11/24 Saturday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D07D80-BE5C-4B73-A3F3-D674772ABDD1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1472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2012/11/24 Saturday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1565"/>
            <a:ext cx="5486400" cy="42518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726"/>
            <a:ext cx="5486400" cy="3087053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6750"/>
            <a:ext cx="5486400" cy="60383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D1CD9F-AF5A-4560-84E9-7609ACBC4786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2012/11/24 Saturday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C93818-5722-4D7E-897A-FFEF8D0B0E1E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149824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037C46-B24C-47C2-81BB-7B12E73C8399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2012/11/24 Saturday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550160-20F8-4B31-9EB1-9E3DBDA08F08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19080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6046"/>
            <a:ext cx="2057400" cy="438999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6046"/>
            <a:ext cx="6019800" cy="438999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01088D-E584-4F39-9651-978B2B32AAF0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2012/11/24 Saturday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40748A-66D9-46CF-9750-822995B5032E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321120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6414AD-6B57-41DF-B901-9B53388C00BE}" type="slidenum">
              <a:rPr lang="en-US" altLang="zh-CN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92820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25630" y="254875"/>
            <a:ext cx="6778625" cy="583586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0525" y="951606"/>
            <a:ext cx="8229600" cy="339552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8819D3-B648-42D8-89C8-12FA8D304035}" type="slidenum">
              <a:rPr lang="en-US" altLang="zh-CN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121421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6198"/>
            <a:ext cx="7772400" cy="1021872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711"/>
            <a:ext cx="7772400" cy="1125488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37D14C-AEF2-4837-8472-C53D706E255F}" type="slidenum">
              <a:rPr lang="en-US" altLang="zh-CN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5423062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25630" y="254875"/>
            <a:ext cx="6778625" cy="583586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521"/>
            <a:ext cx="4038600" cy="339552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521"/>
            <a:ext cx="4038600" cy="339552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56F82D-935D-4583-845A-549BBE34D467}" type="slidenum">
              <a:rPr lang="en-US" altLang="zh-CN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4138091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25630" y="254875"/>
            <a:ext cx="6778625" cy="583586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692"/>
            <a:ext cx="4040188" cy="47997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663"/>
            <a:ext cx="4040188" cy="2964381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33" y="1151692"/>
            <a:ext cx="4041775" cy="47997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33" y="1631663"/>
            <a:ext cx="4041775" cy="2964381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9FD840-741C-4CD9-91B2-D02A950259F6}" type="slidenum">
              <a:rPr lang="en-US" altLang="zh-CN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4007817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25630" y="254875"/>
            <a:ext cx="6778625" cy="583586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C12BF1-255E-45D0-A4DD-688164D6352F}" type="slidenum">
              <a:rPr lang="en-US" altLang="zh-CN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4351014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C06105-DCC8-4F39-884F-39C56BEBFF6B}" type="slidenum">
              <a:rPr lang="en-US" altLang="zh-CN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9125494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6196"/>
            <a:ext cx="7772400" cy="102187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713"/>
            <a:ext cx="7772400" cy="112548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2012/11/24 Saturday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5" y="204852"/>
            <a:ext cx="3008313" cy="87180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854"/>
            <a:ext cx="5111750" cy="439119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5" y="1076664"/>
            <a:ext cx="3008313" cy="351938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931C7C-D90C-4E68-B2C3-019111A7B106}" type="slidenum">
              <a:rPr lang="en-US" altLang="zh-CN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1123626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1565"/>
            <a:ext cx="5486400" cy="425185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726"/>
            <a:ext cx="5486400" cy="3087053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6749"/>
            <a:ext cx="5486400" cy="60383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AD9428-CA1D-4FE6-A4B4-556539118F02}" type="slidenum">
              <a:rPr lang="en-US" altLang="zh-CN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1844380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25630" y="254875"/>
            <a:ext cx="6778625" cy="583586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90525" y="951606"/>
            <a:ext cx="8229600" cy="339552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92269D-47EC-4945-9E04-29BE5AA84473}" type="slidenum">
              <a:rPr lang="en-US" altLang="zh-CN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7471299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6048"/>
            <a:ext cx="2057400" cy="4389999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6048"/>
            <a:ext cx="6019800" cy="438999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CBBDE0-131F-48E9-9108-E8DCB330AE6A}" type="slidenum">
              <a:rPr lang="en-US" altLang="zh-CN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8147772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8313"/>
            <a:ext cx="7772400" cy="110285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5550"/>
            <a:ext cx="6400800" cy="131485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2012/11/24 Saturday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7020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2012/11/24 Saturday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293232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6197"/>
            <a:ext cx="7772400" cy="1021871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708"/>
            <a:ext cx="7772400" cy="11254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2012/11/24 Saturday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25860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522"/>
            <a:ext cx="4038600" cy="339552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522"/>
            <a:ext cx="4038600" cy="339552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2012/11/24 Saturday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684602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691"/>
            <a:ext cx="4040188" cy="47997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660"/>
            <a:ext cx="4040188" cy="296438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151691"/>
            <a:ext cx="4041775" cy="47997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1631660"/>
            <a:ext cx="4041775" cy="296438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2012/11/24 Saturday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165902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2012/11/24 Saturday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395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521"/>
            <a:ext cx="4038600" cy="339552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521"/>
            <a:ext cx="4038600" cy="339552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2012/11/24 Saturday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2012/11/24 Saturday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156964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04850"/>
            <a:ext cx="3008313" cy="87180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852"/>
            <a:ext cx="5111750" cy="439119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076659"/>
            <a:ext cx="3008313" cy="351938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2012/11/24 Saturday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42562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1562"/>
            <a:ext cx="5486400" cy="42518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723"/>
            <a:ext cx="5486400" cy="308705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6747"/>
            <a:ext cx="5486400" cy="60383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2012/11/24 Saturday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941008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2012/11/24 Saturday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971475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6043"/>
            <a:ext cx="2057400" cy="438999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6043"/>
            <a:ext cx="6019800" cy="438999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2012/11/24 Saturday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6492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690"/>
            <a:ext cx="4040188" cy="47997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665"/>
            <a:ext cx="4040188" cy="296438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33" y="1151690"/>
            <a:ext cx="4041775" cy="47997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33" y="1631665"/>
            <a:ext cx="4041775" cy="296438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2012/11/24 Saturday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2012/11/24 Saturday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2012/11/24 Saturday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04851"/>
            <a:ext cx="3008313" cy="87180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856"/>
            <a:ext cx="5111750" cy="439119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076663"/>
            <a:ext cx="3008313" cy="351938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2012/11/24 Saturday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1566"/>
            <a:ext cx="5486400" cy="42518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728"/>
            <a:ext cx="5486400" cy="308705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6751"/>
            <a:ext cx="5486400" cy="60383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2012/11/24 Saturday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6042"/>
            <a:ext cx="8229600" cy="8575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521"/>
            <a:ext cx="8229600" cy="3395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8735"/>
            <a:ext cx="21336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2012/11/24 Saturday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8735"/>
            <a:ext cx="28956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8735"/>
            <a:ext cx="21336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06442"/>
            <a:ext cx="8229600" cy="857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200524"/>
            <a:ext cx="8229600" cy="33951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8735"/>
            <a:ext cx="2133600" cy="2747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5B6B74A-38F9-41C5-A9DB-E3883D5E1E1A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2012/11/24 Saturday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8735"/>
            <a:ext cx="2895600" cy="2747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8735"/>
            <a:ext cx="2133600" cy="2747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2F12B319-9CA9-465B-987F-446DFF1E2777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1853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3" y="0"/>
            <a:ext cx="9153525" cy="48616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193492"/>
            <a:ext cx="21336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  <a:ea typeface="宋体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193492"/>
            <a:ext cx="28956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  <a:ea typeface="宋体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193492"/>
            <a:ext cx="21336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EC78977-5191-4151-8A62-EA38988E94A6}" type="slidenum">
              <a:rPr lang="en-US" altLang="zh-CN">
                <a:solidFill>
                  <a:prstClr val="black">
                    <a:tint val="75000"/>
                  </a:prstClr>
                </a:solidFill>
                <a:ea typeface="宋体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prstClr val="black">
                  <a:tint val="75000"/>
                </a:prstClr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34693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rgbClr val="716F70"/>
          </a:solidFill>
          <a:latin typeface="微软雅黑" pitchFamily="34" charset="-122"/>
          <a:ea typeface="微软雅黑" pitchFamily="34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716F70"/>
          </a:solidFill>
          <a:latin typeface="微软雅黑" pitchFamily="34" charset="-122"/>
          <a:ea typeface="微软雅黑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716F70"/>
          </a:solidFill>
          <a:latin typeface="微软雅黑" pitchFamily="34" charset="-122"/>
          <a:ea typeface="微软雅黑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716F70"/>
          </a:solidFill>
          <a:latin typeface="微软雅黑" pitchFamily="34" charset="-122"/>
          <a:ea typeface="微软雅黑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716F70"/>
          </a:solidFill>
          <a:latin typeface="微软雅黑" pitchFamily="34" charset="-122"/>
          <a:ea typeface="微软雅黑" pitchFamily="34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rgbClr val="716F70"/>
          </a:solidFill>
          <a:latin typeface="微软雅黑" pitchFamily="34" charset="-122"/>
          <a:ea typeface="微软雅黑" pitchFamily="34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rgbClr val="716F70"/>
          </a:solidFill>
          <a:latin typeface="微软雅黑" pitchFamily="34" charset="-122"/>
          <a:ea typeface="微软雅黑" pitchFamily="34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rgbClr val="716F70"/>
          </a:solidFill>
          <a:latin typeface="微软雅黑" pitchFamily="34" charset="-122"/>
          <a:ea typeface="微软雅黑" pitchFamily="34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rgbClr val="716F70"/>
          </a:solidFill>
          <a:latin typeface="微软雅黑" pitchFamily="34" charset="-122"/>
          <a:ea typeface="微软雅黑" pitchFamily="34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800" kern="1200">
          <a:solidFill>
            <a:srgbClr val="716F7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400" kern="1200">
          <a:solidFill>
            <a:srgbClr val="716F70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000" kern="1200">
          <a:solidFill>
            <a:srgbClr val="716F70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rgbClr val="716F70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rgbClr val="716F7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6041"/>
            <a:ext cx="8229600" cy="8575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522"/>
            <a:ext cx="8229600" cy="3395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8735"/>
            <a:ext cx="2133600" cy="2739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2012/11/24 Saturday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8735"/>
            <a:ext cx="2895600" cy="2739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8735"/>
            <a:ext cx="2133600" cy="2739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4814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g"/><Relationship Id="rId3" Type="http://schemas.microsoft.com/office/2007/relationships/hdphoto" Target="../media/hdphoto2.wdp"/><Relationship Id="rId7" Type="http://schemas.openxmlformats.org/officeDocument/2006/relationships/image" Target="../media/image13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jpg"/><Relationship Id="rId5" Type="http://schemas.openxmlformats.org/officeDocument/2006/relationships/image" Target="../media/image11.jpg"/><Relationship Id="rId10" Type="http://schemas.openxmlformats.org/officeDocument/2006/relationships/image" Target="../media/image16.jpeg"/><Relationship Id="rId4" Type="http://schemas.openxmlformats.org/officeDocument/2006/relationships/image" Target="../media/image10.jpeg"/><Relationship Id="rId9" Type="http://schemas.openxmlformats.org/officeDocument/2006/relationships/image" Target="../media/image15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平行四边形 3"/>
          <p:cNvSpPr/>
          <p:nvPr/>
        </p:nvSpPr>
        <p:spPr>
          <a:xfrm rot="16200000">
            <a:off x="3890756" y="-1318208"/>
            <a:ext cx="1362496" cy="9144000"/>
          </a:xfrm>
          <a:prstGeom prst="parallelogram">
            <a:avLst>
              <a:gd name="adj" fmla="val 0"/>
            </a:avLst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6084174" y="1535591"/>
            <a:ext cx="2874417" cy="103695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467544" y="2188860"/>
            <a:ext cx="110799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个人简历</a:t>
            </a:r>
            <a:endParaRPr lang="zh-CN" altLang="en-US" b="1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6156182" y="1464548"/>
            <a:ext cx="1736373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6600" b="1" dirty="0" err="1" smtClean="0">
                <a:solidFill>
                  <a:prstClr val="white"/>
                </a:solidFill>
                <a:latin typeface="华文宋体" pitchFamily="2" charset="-122"/>
                <a:ea typeface="华文宋体" pitchFamily="2" charset="-122"/>
                <a:cs typeface="Arial Unicode MS" pitchFamily="34" charset="-122"/>
              </a:rPr>
              <a:t>xxxx</a:t>
            </a:r>
            <a:endParaRPr lang="zh-CN" altLang="en-US" sz="6600" b="1" dirty="0">
              <a:solidFill>
                <a:prstClr val="white"/>
              </a:solidFill>
              <a:latin typeface="华文宋体" pitchFamily="2" charset="-122"/>
              <a:ea typeface="华文宋体" pitchFamily="2" charset="-122"/>
              <a:cs typeface="Arial Unicode MS" pitchFamily="34" charset="-122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2339983" y="2572547"/>
            <a:ext cx="2232023" cy="4258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fontAlgn="base">
              <a:lnSpc>
                <a:spcPts val="2563"/>
              </a:lnSpc>
              <a:spcBef>
                <a:spcPct val="0"/>
              </a:spcBef>
              <a:spcAft>
                <a:spcPct val="0"/>
              </a:spcAft>
            </a:pPr>
            <a:endParaRPr lang="zh-CN" altLang="en-US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11560" y="1923376"/>
            <a:ext cx="863698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400" dirty="0" smtClean="0">
                <a:solidFill>
                  <a:prstClr val="white">
                    <a:lumMod val="50000"/>
                  </a:prstClr>
                </a:solidFill>
                <a:latin typeface="微软雅黑" pitchFamily="34" charset="-122"/>
                <a:ea typeface="微软雅黑" pitchFamily="34" charset="-122"/>
              </a:rPr>
              <a:t>Resume</a:t>
            </a:r>
            <a:endParaRPr lang="zh-CN" altLang="en-US" sz="1200" dirty="0">
              <a:solidFill>
                <a:prstClr val="white">
                  <a:lumMod val="50000"/>
                </a:prst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824772" y="2096530"/>
            <a:ext cx="32624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应聘职位：无线电管理</a:t>
            </a:r>
            <a:endParaRPr lang="zh-CN" altLang="en-US" sz="2400" dirty="0"/>
          </a:p>
        </p:txBody>
      </p:sp>
      <p:sp>
        <p:nvSpPr>
          <p:cNvPr id="3" name="矩形 2"/>
          <p:cNvSpPr/>
          <p:nvPr/>
        </p:nvSpPr>
        <p:spPr>
          <a:xfrm>
            <a:off x="1187624" y="2821670"/>
            <a:ext cx="408958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solidFill>
                  <a:schemeClr val="bg1"/>
                </a:solidFill>
                <a:latin typeface="HGHangle" pitchFamily="34" charset="-127"/>
                <a:ea typeface="时尚中黑简体" charset="-122"/>
              </a:rPr>
              <a:t>Tel: </a:t>
            </a:r>
            <a:r>
              <a:rPr lang="en-US" altLang="zh-CN" sz="1600" dirty="0" err="1" smtClean="0">
                <a:solidFill>
                  <a:schemeClr val="bg1"/>
                </a:solidFill>
                <a:latin typeface="HGHangle" pitchFamily="34" charset="-127"/>
                <a:ea typeface="时尚中黑简体" charset="-122"/>
              </a:rPr>
              <a:t>vvvvvvvvvvv</a:t>
            </a:r>
            <a:endParaRPr lang="en-US" altLang="zh-CN" sz="1600" dirty="0" smtClean="0">
              <a:solidFill>
                <a:schemeClr val="bg1"/>
              </a:solidFill>
              <a:latin typeface="HGHangle" pitchFamily="34" charset="-127"/>
              <a:ea typeface="时尚中黑简体" charset="-122"/>
            </a:endParaRPr>
          </a:p>
          <a:p>
            <a:r>
              <a:rPr lang="en-US" altLang="zh-CN" sz="1600" dirty="0" smtClean="0">
                <a:solidFill>
                  <a:schemeClr val="bg1"/>
                </a:solidFill>
                <a:latin typeface="HGHangle" pitchFamily="34" charset="-127"/>
                <a:ea typeface="时尚中黑简体" charset="-122"/>
              </a:rPr>
              <a:t>Email:  </a:t>
            </a:r>
            <a:r>
              <a:rPr lang="en-US" altLang="zh-CN" sz="1600" dirty="0" err="1" smtClean="0">
                <a:solidFill>
                  <a:schemeClr val="bg1"/>
                </a:solidFill>
                <a:latin typeface="HGHangle" pitchFamily="34" charset="-127"/>
                <a:ea typeface="时尚中黑简体" charset="-122"/>
              </a:rPr>
              <a:t>xxxxxxxxxxxxxxxxxxxxx</a:t>
            </a:r>
            <a:endParaRPr lang="en-US" altLang="zh-CN" sz="1600" dirty="0" smtClean="0">
              <a:solidFill>
                <a:schemeClr val="bg1"/>
              </a:solidFill>
              <a:latin typeface="HGHangle" pitchFamily="34" charset="-127"/>
              <a:ea typeface="时尚中黑简体" charset="-122"/>
            </a:endParaRPr>
          </a:p>
          <a:p>
            <a:r>
              <a:rPr lang="en-US" altLang="zh-CN" sz="1600" dirty="0" smtClean="0">
                <a:solidFill>
                  <a:schemeClr val="bg1"/>
                </a:solidFill>
                <a:latin typeface="HGHangle" pitchFamily="34" charset="-127"/>
                <a:ea typeface="时尚中黑简体" charset="-122"/>
              </a:rPr>
              <a:t>Address : </a:t>
            </a:r>
            <a:r>
              <a:rPr lang="en-US" altLang="zh-CN" sz="1600" dirty="0" err="1" smtClean="0">
                <a:solidFill>
                  <a:schemeClr val="bg1"/>
                </a:solidFill>
                <a:latin typeface="HGHangle" pitchFamily="34" charset="-127"/>
                <a:ea typeface="时尚中黑简体" charset="-122"/>
              </a:rPr>
              <a:t>xxxxxxxxxxxxxxxxxxxxxxxxxxxxx</a:t>
            </a:r>
            <a:endParaRPr lang="zh-CN" altLang="en-US" sz="1600" dirty="0">
              <a:solidFill>
                <a:schemeClr val="bg1"/>
              </a:solidFill>
              <a:latin typeface="HGHangle" pitchFamily="34" charset="-127"/>
              <a:ea typeface="时尚中黑简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10464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6000"/>
    </mc:Choice>
    <mc:Fallback xmlns="">
      <p:transition advClick="0" advTm="6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3" presetClass="entr" presetSubtype="3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35" presetClass="emph" presetSubtype="0" repeatCount="5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" dur="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15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5" presetClass="emph" presetSubtype="0" repeatCount="3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4" dur="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700"/>
                            </p:stCondLst>
                            <p:childTnLst>
                              <p:par>
                                <p:cTn id="26" presetID="12" presetClass="entr" presetSubtype="1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5" grpId="1" animBg="1"/>
      <p:bldP spid="8" grpId="0"/>
      <p:bldP spid="8" grpId="1"/>
      <p:bldP spid="9" grpId="0"/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下箭头标注 33"/>
          <p:cNvSpPr/>
          <p:nvPr/>
        </p:nvSpPr>
        <p:spPr>
          <a:xfrm>
            <a:off x="0" y="2"/>
            <a:ext cx="9144000" cy="7517545"/>
          </a:xfrm>
          <a:prstGeom prst="downArrowCallout">
            <a:avLst>
              <a:gd name="adj1" fmla="val 50000"/>
              <a:gd name="adj2" fmla="val 60837"/>
              <a:gd name="adj3" fmla="val 29167"/>
              <a:gd name="adj4" fmla="val 70833"/>
            </a:avLst>
          </a:prstGeom>
          <a:gradFill flip="none" rotWithShape="1">
            <a:gsLst>
              <a:gs pos="0">
                <a:srgbClr val="00B0F0"/>
              </a:gs>
              <a:gs pos="100000">
                <a:srgbClr val="002B82"/>
              </a:gs>
            </a:gsLst>
            <a:lin ang="13500000" scaled="1"/>
            <a:tileRect/>
          </a:gra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394961" y="2055277"/>
            <a:ext cx="435407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solidFill>
                  <a:schemeClr val="bg1"/>
                </a:solidFill>
                <a:latin typeface="迷你简启体" pitchFamily="65" charset="-122"/>
                <a:ea typeface="迷你简启体" pitchFamily="65" charset="-122"/>
              </a:rPr>
              <a:t>THANKS!</a:t>
            </a:r>
          </a:p>
          <a:p>
            <a:r>
              <a:rPr lang="zh-CN" altLang="en-US" sz="3600" b="1" dirty="0" smtClean="0">
                <a:solidFill>
                  <a:schemeClr val="bg1"/>
                </a:solidFill>
                <a:latin typeface="迷你简启体" pitchFamily="65" charset="-122"/>
                <a:ea typeface="迷你简启体" pitchFamily="65" charset="-122"/>
              </a:rPr>
              <a:t>非常感谢您的关注！</a:t>
            </a:r>
            <a:endParaRPr lang="zh-CN" altLang="en-US" sz="3600" b="1" dirty="0">
              <a:solidFill>
                <a:schemeClr val="bg1"/>
              </a:solidFill>
              <a:latin typeface="迷你简启体" pitchFamily="65" charset="-122"/>
              <a:ea typeface="迷你简启体" pitchFamily="65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68980534"/>
      </p:ext>
    </p:extLst>
  </p:cSld>
  <p:clrMapOvr>
    <a:masterClrMapping/>
  </p:clrMapOvr>
  <p:transition spd="slow" advClick="0" advTm="5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平行四边形 1"/>
          <p:cNvSpPr/>
          <p:nvPr/>
        </p:nvSpPr>
        <p:spPr>
          <a:xfrm rot="16200000">
            <a:off x="3945013" y="-1372464"/>
            <a:ext cx="1362496" cy="9252517"/>
          </a:xfrm>
          <a:prstGeom prst="parallelogram">
            <a:avLst>
              <a:gd name="adj" fmla="val 0"/>
            </a:avLst>
          </a:prstGeom>
          <a:gradFill flip="none" rotWithShape="1">
            <a:gsLst>
              <a:gs pos="100000">
                <a:schemeClr val="bg1"/>
              </a:gs>
              <a:gs pos="0">
                <a:srgbClr val="00B0F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35496" y="393140"/>
            <a:ext cx="126188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  <a:cs typeface="Arial Unicode MS" pitchFamily="34" charset="-122"/>
              </a:rPr>
              <a:t>薛秀丽</a:t>
            </a:r>
            <a:endParaRPr lang="zh-CN" altLang="en-US" sz="2800" dirty="0">
              <a:solidFill>
                <a:schemeClr val="bg1"/>
              </a:solidFill>
              <a:latin typeface="黑体" pitchFamily="49" charset="-122"/>
              <a:ea typeface="黑体" pitchFamily="49" charset="-122"/>
              <a:cs typeface="Arial Unicode MS" pitchFamily="34" charset="-122"/>
            </a:endParaRPr>
          </a:p>
        </p:txBody>
      </p:sp>
      <p:grpSp>
        <p:nvGrpSpPr>
          <p:cNvPr id="4" name="组合 3"/>
          <p:cNvGrpSpPr>
            <a:grpSpLocks/>
          </p:cNvGrpSpPr>
          <p:nvPr/>
        </p:nvGrpSpPr>
        <p:grpSpPr bwMode="auto">
          <a:xfrm>
            <a:off x="35496" y="1723530"/>
            <a:ext cx="531812" cy="531812"/>
            <a:chOff x="3179405" y="2058053"/>
            <a:chExt cx="521058" cy="521058"/>
          </a:xfrm>
        </p:grpSpPr>
        <p:sp>
          <p:nvSpPr>
            <p:cNvPr id="5" name="椭圆 4"/>
            <p:cNvSpPr/>
            <p:nvPr/>
          </p:nvSpPr>
          <p:spPr>
            <a:xfrm>
              <a:off x="3335286" y="2213934"/>
              <a:ext cx="209295" cy="209295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3179405" y="2058053"/>
              <a:ext cx="521058" cy="521058"/>
            </a:xfrm>
            <a:prstGeom prst="ellipse">
              <a:avLst/>
            </a:prstGeom>
            <a:noFill/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cxnSp>
        <p:nvCxnSpPr>
          <p:cNvPr id="9" name="直接连接符 8"/>
          <p:cNvCxnSpPr>
            <a:stCxn id="6" idx="6"/>
          </p:cNvCxnSpPr>
          <p:nvPr/>
        </p:nvCxnSpPr>
        <p:spPr>
          <a:xfrm>
            <a:off x="567308" y="1989436"/>
            <a:ext cx="1916460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611560" y="1534818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个人简介</a:t>
            </a:r>
            <a:endParaRPr lang="zh-CN" altLang="en-US" sz="2400" dirty="0"/>
          </a:p>
        </p:txBody>
      </p:sp>
      <p:sp>
        <p:nvSpPr>
          <p:cNvPr id="11" name="矩形 10"/>
          <p:cNvSpPr/>
          <p:nvPr/>
        </p:nvSpPr>
        <p:spPr>
          <a:xfrm>
            <a:off x="395536" y="2140499"/>
            <a:ext cx="172354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出生</a:t>
            </a:r>
            <a:r>
              <a:rPr lang="zh-CN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sssssss</a:t>
            </a:r>
            <a:endParaRPr lang="en-US" altLang="zh-CN" b="1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籍贯</a:t>
            </a:r>
            <a:r>
              <a:rPr lang="zh-CN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xxxx</a:t>
            </a:r>
            <a:endParaRPr lang="zh-CN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生长：内蒙古</a:t>
            </a:r>
          </a:p>
          <a:p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政治面貌</a:t>
            </a:r>
            <a:r>
              <a:rPr lang="zh-CN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：员</a:t>
            </a:r>
            <a:endParaRPr lang="zh-CN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2" name="组合 11"/>
          <p:cNvGrpSpPr>
            <a:grpSpLocks/>
          </p:cNvGrpSpPr>
          <p:nvPr/>
        </p:nvGrpSpPr>
        <p:grpSpPr bwMode="auto">
          <a:xfrm>
            <a:off x="8576692" y="772344"/>
            <a:ext cx="531812" cy="531812"/>
            <a:chOff x="3179405" y="2058053"/>
            <a:chExt cx="521058" cy="521058"/>
          </a:xfrm>
        </p:grpSpPr>
        <p:sp>
          <p:nvSpPr>
            <p:cNvPr id="13" name="椭圆 12"/>
            <p:cNvSpPr/>
            <p:nvPr/>
          </p:nvSpPr>
          <p:spPr>
            <a:xfrm>
              <a:off x="3335286" y="2213934"/>
              <a:ext cx="209295" cy="209295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3179405" y="2058053"/>
              <a:ext cx="521058" cy="521058"/>
            </a:xfrm>
            <a:prstGeom prst="ellipse">
              <a:avLst/>
            </a:prstGeom>
            <a:noFill/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cxnSp>
        <p:nvCxnSpPr>
          <p:cNvPr id="15" name="直接连接符 14"/>
          <p:cNvCxnSpPr/>
          <p:nvPr/>
        </p:nvCxnSpPr>
        <p:spPr>
          <a:xfrm>
            <a:off x="6228184" y="1038251"/>
            <a:ext cx="2348508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6684620" y="563640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教育背景</a:t>
            </a:r>
            <a:endParaRPr lang="zh-CN" altLang="en-US" sz="2400" dirty="0"/>
          </a:p>
        </p:txBody>
      </p:sp>
      <p:sp>
        <p:nvSpPr>
          <p:cNvPr id="17" name="矩形 16"/>
          <p:cNvSpPr/>
          <p:nvPr/>
        </p:nvSpPr>
        <p:spPr>
          <a:xfrm>
            <a:off x="6012160" y="1276403"/>
            <a:ext cx="3023584" cy="31393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2006.9-2010.7  </a:t>
            </a:r>
          </a:p>
          <a:p>
            <a:pPr algn="ctr"/>
            <a:r>
              <a:rPr lang="en-US" altLang="zh-CN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xxxxx</a:t>
            </a:r>
            <a:r>
              <a:rPr lang="zh-CN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大学  </a:t>
            </a:r>
            <a:endParaRPr lang="zh-CN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学士（</a:t>
            </a:r>
            <a:r>
              <a:rPr lang="zh-CN" altLang="en-US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排名</a:t>
            </a:r>
            <a:r>
              <a:rPr lang="en-US" altLang="zh-CN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4/86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</a:t>
            </a:r>
          </a:p>
          <a:p>
            <a:pPr algn="ctr"/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物理科学与技术学院       </a:t>
            </a:r>
          </a:p>
          <a:p>
            <a:pPr algn="ctr"/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电子信息科学与技术</a:t>
            </a:r>
          </a:p>
          <a:p>
            <a:pPr algn="ctr"/>
            <a:endParaRPr lang="en-US" altLang="zh-CN" b="1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en-US" altLang="zh-CN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2010.9-2013.3 </a:t>
            </a:r>
          </a:p>
          <a:p>
            <a:pPr algn="ctr"/>
            <a:r>
              <a:rPr lang="zh-CN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北京航空航天大学</a:t>
            </a:r>
            <a:endParaRPr lang="zh-CN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硕士（</a:t>
            </a:r>
            <a:r>
              <a:rPr lang="zh-CN" altLang="en-US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保送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 </a:t>
            </a:r>
          </a:p>
          <a:p>
            <a:pPr algn="ctr"/>
            <a:r>
              <a:rPr lang="zh-CN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   电子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信息工程学院	 </a:t>
            </a:r>
          </a:p>
          <a:p>
            <a:pPr algn="ctr"/>
            <a:r>
              <a:rPr lang="zh-CN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电子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与通信</a:t>
            </a:r>
            <a:r>
              <a:rPr lang="zh-CN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工程</a:t>
            </a:r>
            <a:endParaRPr lang="zh-CN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5100" y="1067696"/>
            <a:ext cx="3377060" cy="33770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CrisscrossEtching trans="86000" pressure="67"/>
                    </a14:imgEffect>
                    <a14:imgEffect>
                      <a14:sharpenSoften amount="-30000"/>
                    </a14:imgEffect>
                    <a14:imgEffect>
                      <a14:brightnessContrast bright="8000" contrast="-1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9630" y="1661218"/>
            <a:ext cx="2268000" cy="2190015"/>
          </a:xfrm>
          <a:prstGeom prst="ellipse">
            <a:avLst/>
          </a:prstGeom>
        </p:spPr>
      </p:pic>
      <p:grpSp>
        <p:nvGrpSpPr>
          <p:cNvPr id="25" name="组合 24"/>
          <p:cNvGrpSpPr/>
          <p:nvPr/>
        </p:nvGrpSpPr>
        <p:grpSpPr>
          <a:xfrm>
            <a:off x="3162973" y="1507225"/>
            <a:ext cx="2340512" cy="2418662"/>
            <a:chOff x="3311608" y="2428528"/>
            <a:chExt cx="2628544" cy="2716311"/>
          </a:xfrm>
        </p:grpSpPr>
        <p:sp>
          <p:nvSpPr>
            <p:cNvPr id="24" name="椭圆 23"/>
            <p:cNvSpPr/>
            <p:nvPr/>
          </p:nvSpPr>
          <p:spPr>
            <a:xfrm>
              <a:off x="3311608" y="2478301"/>
              <a:ext cx="2628000" cy="2664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23" name="图片 22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46" t="-16923" r="-482" b="1"/>
            <a:stretch/>
          </p:blipFill>
          <p:spPr>
            <a:xfrm>
              <a:off x="3327820" y="2428528"/>
              <a:ext cx="2612332" cy="2716311"/>
            </a:xfrm>
            <a:prstGeom prst="ellipse">
              <a:avLst/>
            </a:prstGeom>
          </p:spPr>
        </p:pic>
      </p:grpSp>
      <p:pic>
        <p:nvPicPr>
          <p:cNvPr id="26" name="图片 2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7237" y="1513887"/>
            <a:ext cx="2412000" cy="24120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2700317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5000"/>
    </mc:Choice>
    <mc:Fallback xmlns="">
      <p:transition spd="slow" advClick="0" advTm="1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000" fill="hold"/>
                                        <p:tgtEl>
                                          <p:spTgt spid="2"/>
                                        </p:tgtEl>
                                      </p:cBhvr>
                                      <p:by x="100000" y="4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0.01204 L -0.00139 -0.49645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" y="-242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1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35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6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700"/>
                            </p:stCondLst>
                            <p:childTnLst>
                              <p:par>
                                <p:cTn id="2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950"/>
                            </p:stCondLst>
                            <p:childTnLst>
                              <p:par>
                                <p:cTn id="3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200"/>
                            </p:stCondLst>
                            <p:childTnLst>
                              <p:par>
                                <p:cTn id="34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2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2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2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8" presetClass="emph" presetSubtype="0" repeatCount="2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Rot by="21600000">
                                      <p:cBhvr>
                                        <p:cTn id="42" dur="2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3" presetID="8" presetClass="emph" presetSubtype="0" repeatCount="2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Rot by="-21600000">
                                      <p:cBhvr>
                                        <p:cTn id="44" dur="187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824"/>
                            </p:stCondLst>
                            <p:childTnLst>
                              <p:par>
                                <p:cTn id="46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8" dur="1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324"/>
                            </p:stCondLst>
                            <p:childTnLst>
                              <p:par>
                                <p:cTn id="53" presetID="22" presetClass="entr" presetSubtype="1" fill="hold" grpId="0" nodeType="afterEffect">
                                  <p:stCondLst>
                                    <p:cond delay="176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6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1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8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1" presetClass="entr" presetSubtype="1" fill="hold" nodeType="withEffect">
                                  <p:stCondLst>
                                    <p:cond delay="42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1" dur="1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10" grpId="0"/>
      <p:bldP spid="11" grpId="0"/>
      <p:bldP spid="16" grpId="0"/>
      <p:bldP spid="1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平行四边形 6"/>
          <p:cNvSpPr/>
          <p:nvPr/>
        </p:nvSpPr>
        <p:spPr>
          <a:xfrm>
            <a:off x="8172400" y="-90288"/>
            <a:ext cx="861776" cy="13176000"/>
          </a:xfrm>
          <a:prstGeom prst="parallelogram">
            <a:avLst>
              <a:gd name="adj" fmla="val 0"/>
            </a:avLst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28000">
                <a:srgbClr val="00B0F0">
                  <a:shade val="67500"/>
                  <a:satMod val="115000"/>
                </a:srgbClr>
              </a:gs>
              <a:gs pos="53000">
                <a:srgbClr val="00A9EC"/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8329968" y="427691"/>
            <a:ext cx="543739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项</a:t>
            </a:r>
            <a:endParaRPr lang="en-US" altLang="zh-CN" sz="28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目</a:t>
            </a:r>
            <a:endParaRPr lang="en-US" altLang="zh-CN" sz="28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经</a:t>
            </a:r>
            <a:endParaRPr lang="en-US" altLang="zh-CN" sz="28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历</a:t>
            </a:r>
            <a:endParaRPr lang="en-US" altLang="zh-CN" sz="28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zh-CN" sz="2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  <a:sym typeface="Wingdings"/>
              </a:rPr>
              <a:t></a:t>
            </a:r>
            <a:endParaRPr lang="en-US" altLang="zh-CN" sz="28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</p:txBody>
      </p:sp>
      <p:grpSp>
        <p:nvGrpSpPr>
          <p:cNvPr id="8" name="组合 7"/>
          <p:cNvGrpSpPr>
            <a:grpSpLocks/>
          </p:cNvGrpSpPr>
          <p:nvPr/>
        </p:nvGrpSpPr>
        <p:grpSpPr bwMode="auto">
          <a:xfrm>
            <a:off x="-16323" y="529011"/>
            <a:ext cx="531812" cy="531812"/>
            <a:chOff x="3179405" y="2058053"/>
            <a:chExt cx="521058" cy="521058"/>
          </a:xfrm>
        </p:grpSpPr>
        <p:sp>
          <p:nvSpPr>
            <p:cNvPr id="9" name="椭圆 8"/>
            <p:cNvSpPr/>
            <p:nvPr/>
          </p:nvSpPr>
          <p:spPr>
            <a:xfrm>
              <a:off x="3335286" y="2213934"/>
              <a:ext cx="209295" cy="209295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3179405" y="2058053"/>
              <a:ext cx="521058" cy="521058"/>
            </a:xfrm>
            <a:prstGeom prst="ellipse">
              <a:avLst/>
            </a:prstGeom>
            <a:noFill/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cxnSp>
        <p:nvCxnSpPr>
          <p:cNvPr id="11" name="直接连接符 10"/>
          <p:cNvCxnSpPr>
            <a:stCxn id="10" idx="6"/>
          </p:cNvCxnSpPr>
          <p:nvPr/>
        </p:nvCxnSpPr>
        <p:spPr>
          <a:xfrm>
            <a:off x="515489" y="794917"/>
            <a:ext cx="4795874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559741" y="340299"/>
            <a:ext cx="47516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国家</a:t>
            </a:r>
            <a:r>
              <a:rPr lang="zh-CN" altLang="en-US" sz="2400" b="1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自然科学基金</a:t>
            </a:r>
            <a:r>
              <a:rPr lang="zh-CN" altLang="en-US" sz="2400" b="1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项目 </a:t>
            </a:r>
            <a:r>
              <a:rPr lang="en-US" altLang="zh-CN" sz="1400" b="1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2012.4-2012.12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86623" y="872935"/>
            <a:ext cx="53103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复杂电子信息系统电磁环境效应（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E3</a:t>
            </a:r>
            <a:r>
              <a:rPr lang="zh-CN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）机理研究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859220" y="1276400"/>
            <a:ext cx="55129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(3)</a:t>
            </a:r>
            <a:r>
              <a:rPr lang="zh-CN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电磁场</a:t>
            </a:r>
            <a:r>
              <a:rPr lang="zh-CN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与</a:t>
            </a:r>
            <a:r>
              <a:rPr lang="zh-CN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电路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系统级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电磁环境效应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分析</a:t>
            </a:r>
            <a:r>
              <a:rPr lang="zh-CN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研究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912946" y="1732258"/>
            <a:ext cx="517122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梳理场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路综合</a:t>
            </a:r>
            <a:r>
              <a:rPr lang="zh-CN" altLang="zh-CN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数值算法</a:t>
            </a:r>
            <a:r>
              <a:rPr lang="zh-CN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研究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--------</a:t>
            </a:r>
            <a:r>
              <a:rPr lang="zh-CN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传输线矩阵法、传输线模型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编辑</a:t>
            </a:r>
            <a:r>
              <a:rPr lang="zh-CN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撰写基金结题</a:t>
            </a:r>
            <a:r>
              <a:rPr lang="zh-CN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报告</a:t>
            </a:r>
            <a:r>
              <a:rPr lang="en-US" altLang="zh-CN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zh-CN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万</a:t>
            </a:r>
            <a:r>
              <a:rPr lang="zh-CN" altLang="zh-CN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字</a:t>
            </a:r>
            <a:endParaRPr lang="en-US" altLang="zh-CN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图</a:t>
            </a:r>
            <a:r>
              <a:rPr lang="zh-CN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Visio</a:t>
            </a:r>
            <a:r>
              <a:rPr lang="zh-CN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表格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饼形 16"/>
          <p:cNvSpPr/>
          <p:nvPr/>
        </p:nvSpPr>
        <p:spPr>
          <a:xfrm flipH="1">
            <a:off x="5809970" y="1496098"/>
            <a:ext cx="1817734" cy="1817734"/>
          </a:xfrm>
          <a:prstGeom prst="pie">
            <a:avLst>
              <a:gd name="adj1" fmla="val 2788663"/>
              <a:gd name="adj2" fmla="val 16273856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-16322" y="3724671"/>
            <a:ext cx="9556875" cy="830998"/>
            <a:chOff x="-16323" y="3724671"/>
            <a:chExt cx="9556875" cy="830998"/>
          </a:xfrm>
          <a:gradFill>
            <a:gsLst>
              <a:gs pos="67000">
                <a:schemeClr val="bg1">
                  <a:alpha val="32000"/>
                </a:schemeClr>
              </a:gs>
              <a:gs pos="0">
                <a:srgbClr val="00B0F0">
                  <a:shade val="30000"/>
                  <a:satMod val="115000"/>
                </a:srgbClr>
              </a:gs>
              <a:gs pos="11000">
                <a:srgbClr val="00B0F0">
                  <a:shade val="67500"/>
                  <a:satMod val="115000"/>
                  <a:alpha val="87000"/>
                </a:srgbClr>
              </a:gs>
              <a:gs pos="28000">
                <a:schemeClr val="bg1"/>
              </a:gs>
            </a:gsLst>
            <a:lin ang="0" scaled="0"/>
          </a:gradFill>
        </p:grpSpPr>
        <p:sp>
          <p:nvSpPr>
            <p:cNvPr id="5" name="矩形 4"/>
            <p:cNvSpPr/>
            <p:nvPr/>
          </p:nvSpPr>
          <p:spPr>
            <a:xfrm>
              <a:off x="-16323" y="3724671"/>
              <a:ext cx="9556875" cy="83099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1138634" y="3724672"/>
              <a:ext cx="4572000" cy="830997"/>
            </a:xfrm>
            <a:prstGeom prst="rect">
              <a:avLst/>
            </a:prstGeom>
            <a:grpFill/>
          </p:spPr>
          <p:txBody>
            <a:bodyPr>
              <a:spAutoFit/>
            </a:bodyPr>
            <a:lstStyle/>
            <a:p>
              <a:r>
                <a:rPr lang="zh-CN" altLang="zh-CN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提高了</a:t>
              </a:r>
              <a:r>
                <a:rPr lang="zh-CN" altLang="zh-CN" sz="2400" b="1" dirty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系统分析</a:t>
              </a:r>
              <a:r>
                <a:rPr lang="zh-CN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问题</a:t>
              </a:r>
              <a:r>
                <a:rPr lang="zh-CN" altLang="zh-CN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能力</a:t>
              </a:r>
              <a:endPara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zh-CN" altLang="zh-CN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增强</a:t>
              </a:r>
              <a:r>
                <a:rPr lang="zh-CN" altLang="zh-CN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了</a:t>
              </a:r>
              <a:r>
                <a:rPr lang="zh-CN" altLang="zh-CN" sz="2400" b="1" dirty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报告撰写</a:t>
              </a:r>
              <a:r>
                <a:rPr lang="zh-CN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文字编辑能力</a:t>
              </a:r>
              <a:endPara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9" name="饼形 18"/>
          <p:cNvSpPr/>
          <p:nvPr/>
        </p:nvSpPr>
        <p:spPr>
          <a:xfrm flipH="1">
            <a:off x="5796136" y="1492424"/>
            <a:ext cx="1728192" cy="1728192"/>
          </a:xfrm>
          <a:prstGeom prst="pie">
            <a:avLst>
              <a:gd name="adj1" fmla="val 16309661"/>
              <a:gd name="adj2" fmla="val 2692799"/>
            </a:avLst>
          </a:prstGeom>
          <a:solidFill>
            <a:schemeClr val="bg1">
              <a:lumMod val="50000"/>
              <a:alpha val="49000"/>
            </a:schemeClr>
          </a:solidFill>
          <a:ln w="38100">
            <a:solidFill>
              <a:schemeClr val="bg1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20" name="组合 19"/>
          <p:cNvGrpSpPr/>
          <p:nvPr/>
        </p:nvGrpSpPr>
        <p:grpSpPr>
          <a:xfrm flipH="1">
            <a:off x="899592" y="1636440"/>
            <a:ext cx="5112568" cy="504056"/>
            <a:chOff x="3851920" y="1995686"/>
            <a:chExt cx="5112568" cy="792088"/>
          </a:xfrm>
        </p:grpSpPr>
        <p:cxnSp>
          <p:nvCxnSpPr>
            <p:cNvPr id="21" name="直接连接符 20"/>
            <p:cNvCxnSpPr/>
            <p:nvPr/>
          </p:nvCxnSpPr>
          <p:spPr>
            <a:xfrm flipV="1">
              <a:off x="3851920" y="1995686"/>
              <a:ext cx="350515" cy="792088"/>
            </a:xfrm>
            <a:prstGeom prst="line">
              <a:avLst/>
            </a:prstGeom>
            <a:ln>
              <a:solidFill>
                <a:srgbClr val="00B0F0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4202435" y="1995686"/>
              <a:ext cx="4762053" cy="0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01165024"/>
      </p:ext>
    </p:extLst>
  </p:cSld>
  <p:clrMapOvr>
    <a:masterClrMapping/>
  </p:clrMapOvr>
  <p:transition spd="slow" advClick="0" advTm="20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5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35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100"/>
                            </p:stCondLst>
                            <p:childTnLst>
                              <p:par>
                                <p:cTn id="27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9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600"/>
                            </p:stCondLst>
                            <p:childTnLst>
                              <p:par>
                                <p:cTn id="3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6600"/>
                            </p:stCondLst>
                            <p:childTnLst>
                              <p:par>
                                <p:cTn id="38" presetID="14" presetClass="entr" presetSubtype="10" fill="hold" grpId="0" nodeType="after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175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9600"/>
                            </p:stCondLst>
                            <p:childTnLst>
                              <p:par>
                                <p:cTn id="4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1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1100"/>
                            </p:stCondLst>
                            <p:childTnLst>
                              <p:par>
                                <p:cTn id="4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1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2600"/>
                            </p:stCondLst>
                            <p:childTnLst>
                              <p:par>
                                <p:cTn id="5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1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41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15" grpId="0"/>
      <p:bldP spid="16" grpId="0" uiExpand="1" build="p"/>
      <p:bldP spid="17" grpId="0" animBg="1"/>
      <p:bldP spid="19" grpId="0" animBg="1"/>
      <p:bldP spid="19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矩形 45"/>
          <p:cNvSpPr/>
          <p:nvPr/>
        </p:nvSpPr>
        <p:spPr>
          <a:xfrm>
            <a:off x="-16324" y="4372747"/>
            <a:ext cx="9556875" cy="395173"/>
          </a:xfrm>
          <a:prstGeom prst="rect">
            <a:avLst/>
          </a:prstGeom>
          <a:gradFill>
            <a:gsLst>
              <a:gs pos="67000">
                <a:schemeClr val="bg1">
                  <a:alpha val="32000"/>
                </a:schemeClr>
              </a:gs>
              <a:gs pos="0">
                <a:srgbClr val="00B0F0">
                  <a:shade val="30000"/>
                  <a:satMod val="115000"/>
                </a:srgbClr>
              </a:gs>
              <a:gs pos="17000">
                <a:srgbClr val="00B0F0">
                  <a:shade val="67500"/>
                  <a:satMod val="115000"/>
                  <a:alpha val="87000"/>
                </a:srgbClr>
              </a:gs>
              <a:gs pos="44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" name="平行四边形 4"/>
          <p:cNvSpPr/>
          <p:nvPr/>
        </p:nvSpPr>
        <p:spPr>
          <a:xfrm>
            <a:off x="8172400" y="-5276325"/>
            <a:ext cx="861776" cy="13176000"/>
          </a:xfrm>
          <a:prstGeom prst="parallelogram">
            <a:avLst>
              <a:gd name="adj" fmla="val 0"/>
            </a:avLst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28000">
                <a:srgbClr val="00B0F0">
                  <a:shade val="67500"/>
                  <a:satMod val="115000"/>
                </a:srgbClr>
              </a:gs>
              <a:gs pos="53000">
                <a:srgbClr val="00A9EC"/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/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8329968" y="427691"/>
            <a:ext cx="543739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项</a:t>
            </a:r>
            <a:endParaRPr lang="en-US" altLang="zh-CN" sz="28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目</a:t>
            </a:r>
            <a:endParaRPr lang="en-US" altLang="zh-CN" sz="28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经</a:t>
            </a:r>
            <a:endParaRPr lang="en-US" altLang="zh-CN" sz="28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历</a:t>
            </a:r>
            <a:endParaRPr lang="en-US" altLang="zh-CN" sz="28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zh-CN" sz="2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  <a:sym typeface="Wingdings"/>
              </a:rPr>
              <a:t></a:t>
            </a:r>
            <a:endParaRPr lang="en-US" altLang="zh-CN" sz="28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</p:txBody>
      </p:sp>
      <p:grpSp>
        <p:nvGrpSpPr>
          <p:cNvPr id="6" name="组合 5"/>
          <p:cNvGrpSpPr>
            <a:grpSpLocks/>
          </p:cNvGrpSpPr>
          <p:nvPr/>
        </p:nvGrpSpPr>
        <p:grpSpPr bwMode="auto">
          <a:xfrm>
            <a:off x="-16323" y="529011"/>
            <a:ext cx="531812" cy="531812"/>
            <a:chOff x="3179405" y="2058053"/>
            <a:chExt cx="521058" cy="521058"/>
          </a:xfrm>
        </p:grpSpPr>
        <p:sp>
          <p:nvSpPr>
            <p:cNvPr id="7" name="椭圆 6"/>
            <p:cNvSpPr/>
            <p:nvPr/>
          </p:nvSpPr>
          <p:spPr>
            <a:xfrm>
              <a:off x="3335286" y="2213934"/>
              <a:ext cx="209295" cy="209295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3179405" y="2058053"/>
              <a:ext cx="521058" cy="521058"/>
            </a:xfrm>
            <a:prstGeom prst="ellipse">
              <a:avLst/>
            </a:prstGeom>
            <a:noFill/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cxnSp>
        <p:nvCxnSpPr>
          <p:cNvPr id="9" name="直接连接符 8"/>
          <p:cNvCxnSpPr>
            <a:stCxn id="8" idx="6"/>
          </p:cNvCxnSpPr>
          <p:nvPr/>
        </p:nvCxnSpPr>
        <p:spPr>
          <a:xfrm>
            <a:off x="515489" y="794917"/>
            <a:ext cx="6640443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559741" y="340299"/>
            <a:ext cx="68018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系统</a:t>
            </a:r>
            <a:r>
              <a:rPr lang="zh-CN" altLang="en-US" sz="2400" b="1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级电磁兼容指标体系及电磁</a:t>
            </a:r>
            <a:r>
              <a:rPr lang="zh-CN" altLang="en-US" sz="2400" b="1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防护 </a:t>
            </a:r>
            <a:r>
              <a:rPr lang="en-US" altLang="zh-CN" sz="1400" b="1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2012.3-2010.12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86622" y="872935"/>
            <a:ext cx="57135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针对</a:t>
            </a:r>
            <a:r>
              <a:rPr lang="zh-CN" altLang="en-US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任务</a:t>
            </a:r>
            <a:r>
              <a:rPr lang="zh-CN" altLang="en-US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需求 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建立 系统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电磁兼容</a:t>
            </a:r>
            <a:r>
              <a:rPr lang="zh-CN" altLang="en-US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指标体系生成</a:t>
            </a:r>
            <a:r>
              <a:rPr lang="zh-CN" altLang="en-US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方法</a:t>
            </a:r>
            <a:endParaRPr lang="zh-CN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5092559"/>
              </p:ext>
            </p:extLst>
          </p:nvPr>
        </p:nvGraphicFramePr>
        <p:xfrm>
          <a:off x="2215645" y="1395099"/>
          <a:ext cx="3829428" cy="2740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" name="Visio" r:id="rId3" imgW="5286954" imgH="3790947" progId="Visio.Drawing.11">
                  <p:embed/>
                </p:oleObj>
              </mc:Choice>
              <mc:Fallback>
                <p:oleObj name="Visio" r:id="rId3" imgW="5286954" imgH="3790947" progId="Visio.Drawing.11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5645" y="1395099"/>
                        <a:ext cx="3829428" cy="2740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圆角矩形 16" hidden="1"/>
          <p:cNvSpPr/>
          <p:nvPr/>
        </p:nvSpPr>
        <p:spPr>
          <a:xfrm>
            <a:off x="1982409" y="2603964"/>
            <a:ext cx="4337692" cy="348485"/>
          </a:xfrm>
          <a:prstGeom prst="roundRect">
            <a:avLst>
              <a:gd name="adj" fmla="val 5261"/>
            </a:avLst>
          </a:prstGeom>
          <a:noFill/>
          <a:ln w="6350">
            <a:solidFill>
              <a:srgbClr val="808080"/>
            </a:solidFill>
            <a:prstDash val="dash"/>
          </a:ln>
          <a:effectLst/>
        </p:spPr>
        <p:txBody>
          <a:bodyPr wrap="square" rtlCol="0" anchor="ctr">
            <a:spAutoFit/>
          </a:bodyPr>
          <a:lstStyle/>
          <a:p>
            <a:pPr algn="ctr"/>
            <a:endParaRPr lang="zh-CN" altLang="en-US" sz="1600" b="1">
              <a:solidFill>
                <a:prstClr val="white"/>
              </a:solidFill>
              <a:latin typeface="微软雅黑" pitchFamily="34" charset="-122"/>
              <a:cs typeface="Lao UI" pitchFamily="34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287653" y="2427480"/>
            <a:ext cx="1440160" cy="1368152"/>
          </a:xfrm>
          <a:prstGeom prst="rect">
            <a:avLst/>
          </a:prstGeom>
          <a:solidFill>
            <a:srgbClr val="FFFF0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等腰三角形 18"/>
          <p:cNvSpPr/>
          <p:nvPr/>
        </p:nvSpPr>
        <p:spPr>
          <a:xfrm>
            <a:off x="3727814" y="1420419"/>
            <a:ext cx="2212339" cy="1007064"/>
          </a:xfrm>
          <a:prstGeom prst="triangle">
            <a:avLst>
              <a:gd name="adj" fmla="val 50000"/>
            </a:avLst>
          </a:prstGeom>
          <a:solidFill>
            <a:srgbClr val="00B05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3727812" y="2427480"/>
            <a:ext cx="2212339" cy="1368152"/>
          </a:xfrm>
          <a:prstGeom prst="rect">
            <a:avLst/>
          </a:prstGeom>
          <a:solidFill>
            <a:schemeClr val="tx2">
              <a:lumMod val="40000"/>
              <a:lumOff val="60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3727812" y="3814585"/>
            <a:ext cx="2212339" cy="198119"/>
          </a:xfrm>
          <a:prstGeom prst="rect">
            <a:avLst/>
          </a:prstGeom>
          <a:solidFill>
            <a:srgbClr val="FF000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356390" y="4372744"/>
            <a:ext cx="76552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zh-CN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创新性</a:t>
            </a:r>
            <a:r>
              <a:rPr lang="zh-CN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地引入</a:t>
            </a:r>
            <a:r>
              <a:rPr lang="zh-CN" altLang="zh-CN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质量功能展开（</a:t>
            </a:r>
            <a:r>
              <a:rPr lang="en-US" altLang="zh-CN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QFD</a:t>
            </a:r>
            <a:r>
              <a:rPr lang="zh-CN" altLang="zh-CN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zh-CN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转换</a:t>
            </a:r>
            <a:r>
              <a:rPr lang="zh-CN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方法，发表</a:t>
            </a:r>
            <a:r>
              <a:rPr lang="zh-CN" altLang="zh-CN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英文论文</a:t>
            </a:r>
            <a:r>
              <a:rPr lang="zh-CN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一篇</a:t>
            </a:r>
            <a:r>
              <a:rPr lang="zh-CN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；</a:t>
            </a:r>
            <a:endParaRPr lang="zh-CN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89907" y="1823624"/>
            <a:ext cx="23131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任务需求及重要度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4" name="组合 23"/>
          <p:cNvGrpSpPr/>
          <p:nvPr/>
        </p:nvGrpSpPr>
        <p:grpSpPr>
          <a:xfrm flipH="1">
            <a:off x="130279" y="2183664"/>
            <a:ext cx="2353489" cy="504056"/>
            <a:chOff x="3851920" y="1995686"/>
            <a:chExt cx="5112568" cy="792088"/>
          </a:xfrm>
        </p:grpSpPr>
        <p:cxnSp>
          <p:nvCxnSpPr>
            <p:cNvPr id="25" name="直接连接符 24"/>
            <p:cNvCxnSpPr/>
            <p:nvPr/>
          </p:nvCxnSpPr>
          <p:spPr>
            <a:xfrm flipV="1">
              <a:off x="3851920" y="1995686"/>
              <a:ext cx="350515" cy="792088"/>
            </a:xfrm>
            <a:prstGeom prst="line">
              <a:avLst/>
            </a:prstGeom>
            <a:ln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>
              <a:off x="4202435" y="1995686"/>
              <a:ext cx="476205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组合 26"/>
          <p:cNvGrpSpPr/>
          <p:nvPr/>
        </p:nvGrpSpPr>
        <p:grpSpPr>
          <a:xfrm>
            <a:off x="4932040" y="1780457"/>
            <a:ext cx="2569513" cy="412500"/>
            <a:chOff x="3382643" y="1995686"/>
            <a:chExt cx="5581845" cy="648214"/>
          </a:xfrm>
        </p:grpSpPr>
        <p:cxnSp>
          <p:nvCxnSpPr>
            <p:cNvPr id="28" name="直接连接符 27"/>
            <p:cNvCxnSpPr/>
            <p:nvPr/>
          </p:nvCxnSpPr>
          <p:spPr>
            <a:xfrm flipV="1">
              <a:off x="3382643" y="1995686"/>
              <a:ext cx="819792" cy="648214"/>
            </a:xfrm>
            <a:prstGeom prst="line">
              <a:avLst/>
            </a:prstGeom>
            <a:ln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>
              <a:off x="4202435" y="1995686"/>
              <a:ext cx="476205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矩形 29"/>
          <p:cNvSpPr/>
          <p:nvPr/>
        </p:nvSpPr>
        <p:spPr>
          <a:xfrm>
            <a:off x="6372200" y="1378319"/>
            <a:ext cx="14234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指标自关联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4788030" y="3158382"/>
            <a:ext cx="2802249" cy="206250"/>
            <a:chOff x="2877062" y="1995686"/>
            <a:chExt cx="6087426" cy="324107"/>
          </a:xfrm>
        </p:grpSpPr>
        <p:cxnSp>
          <p:nvCxnSpPr>
            <p:cNvPr id="33" name="直接连接符 32"/>
            <p:cNvCxnSpPr/>
            <p:nvPr/>
          </p:nvCxnSpPr>
          <p:spPr>
            <a:xfrm flipV="1">
              <a:off x="2877062" y="1995686"/>
              <a:ext cx="1325372" cy="324107"/>
            </a:xfrm>
            <a:prstGeom prst="line">
              <a:avLst/>
            </a:prstGeom>
            <a:ln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>
              <a:off x="4202435" y="1995686"/>
              <a:ext cx="476205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矩形 34"/>
          <p:cNvSpPr/>
          <p:nvPr/>
        </p:nvSpPr>
        <p:spPr>
          <a:xfrm>
            <a:off x="6588224" y="2716560"/>
            <a:ext cx="14234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转换矩阵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4788030" y="3940696"/>
            <a:ext cx="2802249" cy="225798"/>
            <a:chOff x="2877062" y="1640861"/>
            <a:chExt cx="6087426" cy="354825"/>
          </a:xfrm>
        </p:grpSpPr>
        <p:cxnSp>
          <p:nvCxnSpPr>
            <p:cNvPr id="38" name="直接连接符 37"/>
            <p:cNvCxnSpPr/>
            <p:nvPr/>
          </p:nvCxnSpPr>
          <p:spPr>
            <a:xfrm>
              <a:off x="2877062" y="1640861"/>
              <a:ext cx="1325373" cy="354825"/>
            </a:xfrm>
            <a:prstGeom prst="line">
              <a:avLst/>
            </a:prstGeom>
            <a:ln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/>
            <p:nvPr/>
          </p:nvCxnSpPr>
          <p:spPr>
            <a:xfrm>
              <a:off x="4202435" y="1995686"/>
              <a:ext cx="476205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矩形 39"/>
          <p:cNvSpPr/>
          <p:nvPr/>
        </p:nvSpPr>
        <p:spPr>
          <a:xfrm>
            <a:off x="6444208" y="3787388"/>
            <a:ext cx="14234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指标重要度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457506" y="4372744"/>
            <a:ext cx="58122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对算法理论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进行</a:t>
            </a:r>
            <a:r>
              <a: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Matlab</a:t>
            </a:r>
            <a:r>
              <a:rPr lang="zh-CN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编程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  </a:t>
            </a:r>
            <a:r>
              <a:rPr lang="en-US" altLang="zh-CN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GUI</a:t>
            </a:r>
            <a:r>
              <a:rPr lang="zh-CN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界面编程</a:t>
            </a:r>
            <a:endParaRPr lang="zh-CN" altLang="zh-CN" dirty="0"/>
          </a:p>
        </p:txBody>
      </p:sp>
      <p:grpSp>
        <p:nvGrpSpPr>
          <p:cNvPr id="51" name="组合 50"/>
          <p:cNvGrpSpPr/>
          <p:nvPr/>
        </p:nvGrpSpPr>
        <p:grpSpPr>
          <a:xfrm>
            <a:off x="1728184" y="1420728"/>
            <a:ext cx="4500000" cy="2808000"/>
            <a:chOff x="2266200" y="1510011"/>
            <a:chExt cx="3972443" cy="2111089"/>
          </a:xfrm>
        </p:grpSpPr>
        <p:sp>
          <p:nvSpPr>
            <p:cNvPr id="48" name="圆角矩形 47"/>
            <p:cNvSpPr/>
            <p:nvPr/>
          </p:nvSpPr>
          <p:spPr>
            <a:xfrm>
              <a:off x="2266200" y="1510011"/>
              <a:ext cx="3972443" cy="2111089"/>
            </a:xfrm>
            <a:prstGeom prst="roundRect">
              <a:avLst>
                <a:gd name="adj" fmla="val 5261"/>
              </a:avLst>
            </a:prstGeom>
            <a:solidFill>
              <a:schemeClr val="bg1">
                <a:lumMod val="75000"/>
                <a:alpha val="85000"/>
              </a:schemeClr>
            </a:solidFill>
            <a:ln>
              <a:solidFill>
                <a:schemeClr val="bg1"/>
              </a:solidFill>
              <a:prstDash val="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r>
                <a:rPr lang="zh-CN" altLang="en-US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项目学生负责人</a:t>
              </a:r>
              <a:r>
                <a:rPr lang="en-US" altLang="zh-CN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——</a:t>
              </a:r>
              <a:r>
                <a:rPr lang="zh-CN" altLang="en-US" sz="24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沟通</a:t>
              </a:r>
              <a:endParaRPr lang="en-US" altLang="zh-CN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zh-CN" altLang="en-US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     加强</a:t>
              </a:r>
              <a:r>
                <a:rPr lang="zh-CN" altLang="zh-CN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架设</a:t>
              </a:r>
              <a:r>
                <a:rPr lang="zh-CN" altLang="zh-CN" sz="2400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解决问题</a:t>
              </a:r>
              <a:r>
                <a:rPr lang="zh-CN" altLang="zh-CN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的框架能力</a:t>
              </a:r>
              <a:endParaRPr lang="en-US" altLang="zh-CN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lang="en-US" altLang="zh-CN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zh-CN" altLang="en-US" sz="24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独立</a:t>
              </a:r>
              <a:r>
                <a:rPr lang="zh-CN" altLang="en-US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完成系统及界面编程</a:t>
              </a:r>
              <a:r>
                <a:rPr lang="en-US" altLang="zh-CN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——</a:t>
              </a:r>
            </a:p>
            <a:p>
              <a:r>
                <a:rPr lang="en-US" altLang="zh-CN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      </a:t>
              </a:r>
              <a:r>
                <a:rPr lang="zh-CN" altLang="zh-CN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加强</a:t>
              </a:r>
              <a:r>
                <a:rPr lang="zh-CN" altLang="zh-CN" sz="2400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逻辑分析</a:t>
              </a:r>
              <a:r>
                <a:rPr lang="zh-CN" altLang="zh-CN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能力</a:t>
              </a:r>
              <a:endPara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zh-CN" altLang="en-US" b="1" dirty="0">
                <a:solidFill>
                  <a:prstClr val="white"/>
                </a:solidFill>
                <a:latin typeface="微软雅黑" pitchFamily="34" charset="-122"/>
                <a:cs typeface="Lao UI" pitchFamily="34" charset="0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2318266" y="1780456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96876691"/>
      </p:ext>
    </p:extLst>
  </p:cSld>
  <p:clrMapOvr>
    <a:masterClrMapping/>
  </p:clrMapOvr>
  <p:transition spd="slow" advClick="0" advTm="20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5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35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850"/>
                            </p:stCondLst>
                            <p:childTnLst>
                              <p:par>
                                <p:cTn id="2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350"/>
                            </p:stCondLst>
                            <p:childTnLst>
                              <p:par>
                                <p:cTn id="32" presetID="14" presetClass="entr" presetSubtype="1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100"/>
                            </p:stCondLst>
                            <p:childTnLst>
                              <p:par>
                                <p:cTn id="3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600"/>
                            </p:stCondLst>
                            <p:childTnLst>
                              <p:par>
                                <p:cTn id="43" presetID="14" presetClass="entr" presetSubtype="1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66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7100"/>
                            </p:stCondLst>
                            <p:childTnLst>
                              <p:par>
                                <p:cTn id="54" presetID="14" presetClass="entr" presetSubtype="1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91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9600"/>
                            </p:stCondLst>
                            <p:childTnLst>
                              <p:par>
                                <p:cTn id="65" presetID="14" presetClass="entr" presetSubtype="1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6" presetClass="emph" presetSubtype="0" repeatCount="30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0" dur="25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2600"/>
                            </p:stCondLst>
                            <p:childTnLst>
                              <p:par>
                                <p:cTn id="7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3100"/>
                            </p:stCondLst>
                            <p:childTnLst>
                              <p:par>
                                <p:cTn id="8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4100"/>
                            </p:stCondLst>
                            <p:childTnLst>
                              <p:par>
                                <p:cTn id="89" presetID="22" presetClass="exit" presetSubtype="4" fill="hold" grpId="1" nodeType="afterEffect">
                                  <p:stCondLst>
                                    <p:cond delay="175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6350"/>
                            </p:stCondLst>
                            <p:childTnLst>
                              <p:par>
                                <p:cTn id="93" presetID="42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8100"/>
                            </p:stCondLst>
                            <p:childTnLst>
                              <p:par>
                                <p:cTn id="99" presetID="22" presetClass="exit" presetSubtype="4" fill="hold" grpId="1" nodeType="afterEffect">
                                  <p:stCondLst>
                                    <p:cond delay="175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20350"/>
                            </p:stCondLst>
                            <p:childTnLst>
                              <p:par>
                                <p:cTn id="10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7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10" grpId="0"/>
      <p:bldP spid="11" grpId="0"/>
      <p:bldP spid="17" grpId="0" animBg="1"/>
      <p:bldP spid="18" grpId="0" animBg="1"/>
      <p:bldP spid="19" grpId="0" animBg="1"/>
      <p:bldP spid="20" grpId="0" animBg="1"/>
      <p:bldP spid="21" grpId="0" animBg="1"/>
      <p:bldP spid="21" grpId="1" animBg="1"/>
      <p:bldP spid="22" grpId="0"/>
      <p:bldP spid="22" grpId="1"/>
      <p:bldP spid="23" grpId="0"/>
      <p:bldP spid="30" grpId="0"/>
      <p:bldP spid="35" grpId="0"/>
      <p:bldP spid="40" grpId="0"/>
      <p:bldP spid="47" grpId="0"/>
      <p:bldP spid="47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平行四边形 3"/>
          <p:cNvSpPr/>
          <p:nvPr/>
        </p:nvSpPr>
        <p:spPr>
          <a:xfrm>
            <a:off x="8170943" y="-9812829"/>
            <a:ext cx="861776" cy="15139960"/>
          </a:xfrm>
          <a:prstGeom prst="parallelogram">
            <a:avLst>
              <a:gd name="adj" fmla="val 0"/>
            </a:avLst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28000">
                <a:srgbClr val="00B0F0">
                  <a:shade val="67500"/>
                  <a:satMod val="115000"/>
                </a:srgbClr>
              </a:gs>
              <a:gs pos="53000">
                <a:srgbClr val="00A9EC"/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8329968" y="427691"/>
            <a:ext cx="543739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项</a:t>
            </a:r>
            <a:endParaRPr lang="en-US" altLang="zh-CN" sz="28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目</a:t>
            </a:r>
            <a:endParaRPr lang="en-US" altLang="zh-CN" sz="28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经</a:t>
            </a:r>
            <a:endParaRPr lang="en-US" altLang="zh-CN" sz="28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历</a:t>
            </a:r>
            <a:endParaRPr lang="en-US" altLang="zh-CN" sz="28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  <a:sym typeface="Wingdings"/>
              </a:rPr>
              <a:t></a:t>
            </a:r>
            <a:endParaRPr lang="en-US" altLang="zh-CN" sz="28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</p:txBody>
      </p:sp>
      <p:grpSp>
        <p:nvGrpSpPr>
          <p:cNvPr id="6" name="组合 5"/>
          <p:cNvGrpSpPr>
            <a:grpSpLocks/>
          </p:cNvGrpSpPr>
          <p:nvPr/>
        </p:nvGrpSpPr>
        <p:grpSpPr bwMode="auto">
          <a:xfrm>
            <a:off x="-16323" y="529011"/>
            <a:ext cx="531812" cy="531812"/>
            <a:chOff x="3179405" y="2058053"/>
            <a:chExt cx="521058" cy="521058"/>
          </a:xfrm>
        </p:grpSpPr>
        <p:sp>
          <p:nvSpPr>
            <p:cNvPr id="7" name="椭圆 6"/>
            <p:cNvSpPr/>
            <p:nvPr/>
          </p:nvSpPr>
          <p:spPr>
            <a:xfrm>
              <a:off x="3335286" y="2213934"/>
              <a:ext cx="209295" cy="209295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3179405" y="2058053"/>
              <a:ext cx="521058" cy="521058"/>
            </a:xfrm>
            <a:prstGeom prst="ellipse">
              <a:avLst/>
            </a:prstGeom>
            <a:noFill/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cxnSp>
        <p:nvCxnSpPr>
          <p:cNvPr id="9" name="直接连接符 8"/>
          <p:cNvCxnSpPr>
            <a:stCxn id="8" idx="6"/>
          </p:cNvCxnSpPr>
          <p:nvPr/>
        </p:nvCxnSpPr>
        <p:spPr>
          <a:xfrm>
            <a:off x="515489" y="794917"/>
            <a:ext cx="6640443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559741" y="340299"/>
            <a:ext cx="70166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高强度辐射场下机载天线耦合功率</a:t>
            </a:r>
            <a:r>
              <a:rPr lang="zh-CN" altLang="en-US" sz="2400" b="1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研究 </a:t>
            </a:r>
            <a:r>
              <a:rPr lang="en-US" altLang="zh-CN" sz="1400" b="1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2011.12-2012.4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86622" y="872935"/>
            <a:ext cx="67216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基于</a:t>
            </a:r>
            <a:r>
              <a:rPr lang="zh-CN" altLang="en-US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天线互</a:t>
            </a:r>
            <a:r>
              <a:rPr lang="zh-CN" altLang="en-US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易、</a:t>
            </a: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弗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里斯</a:t>
            </a:r>
            <a:r>
              <a:rPr lang="zh-CN" altLang="en-US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传输</a:t>
            </a:r>
            <a:r>
              <a:rPr lang="zh-CN" altLang="en-US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方程</a:t>
            </a: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对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天线</a:t>
            </a:r>
            <a:r>
              <a:rPr lang="zh-CN" altLang="en-US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耦合</a:t>
            </a:r>
            <a:r>
              <a:rPr lang="zh-CN" altLang="en-US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功率</a:t>
            </a: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分析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1087167" y="1367137"/>
            <a:ext cx="6005113" cy="2573563"/>
            <a:chOff x="1015159" y="1369391"/>
            <a:chExt cx="6005113" cy="2883938"/>
          </a:xfrm>
        </p:grpSpPr>
        <p:pic>
          <p:nvPicPr>
            <p:cNvPr id="13" name="图片 12"/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5249" b="22394"/>
            <a:stretch/>
          </p:blipFill>
          <p:spPr>
            <a:xfrm>
              <a:off x="2556645" y="1369391"/>
              <a:ext cx="4463627" cy="1512168"/>
            </a:xfrm>
            <a:prstGeom prst="rect">
              <a:avLst/>
            </a:prstGeom>
          </p:spPr>
        </p:pic>
        <p:pic>
          <p:nvPicPr>
            <p:cNvPr id="14" name="图片 13"/>
            <p:cNvPicPr>
              <a:picLocks noChangeAspect="1"/>
            </p:cNvPicPr>
            <p:nvPr/>
          </p:nvPicPr>
          <p:blipFill rotWithShape="1">
            <a:blip r:embed="rId3" cstate="print">
              <a:clrChange>
                <a:clrFrom>
                  <a:srgbClr val="4682C0"/>
                </a:clrFrom>
                <a:clrTo>
                  <a:srgbClr val="4682C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029"/>
            <a:stretch/>
          </p:blipFill>
          <p:spPr>
            <a:xfrm>
              <a:off x="1015159" y="3560098"/>
              <a:ext cx="1082979" cy="693231"/>
            </a:xfrm>
            <a:prstGeom prst="ellipse">
              <a:avLst/>
            </a:prstGeom>
          </p:spPr>
        </p:pic>
      </p:grpSp>
      <p:grpSp>
        <p:nvGrpSpPr>
          <p:cNvPr id="20" name="组合 19"/>
          <p:cNvGrpSpPr/>
          <p:nvPr/>
        </p:nvGrpSpPr>
        <p:grpSpPr>
          <a:xfrm>
            <a:off x="1763688" y="2356523"/>
            <a:ext cx="1698222" cy="1308509"/>
            <a:chOff x="1763688" y="2632187"/>
            <a:chExt cx="1698222" cy="1308509"/>
          </a:xfrm>
        </p:grpSpPr>
        <p:sp>
          <p:nvSpPr>
            <p:cNvPr id="17" name="任意多边形 16"/>
            <p:cNvSpPr/>
            <p:nvPr/>
          </p:nvSpPr>
          <p:spPr>
            <a:xfrm>
              <a:off x="2454667" y="2632187"/>
              <a:ext cx="1007243" cy="1232253"/>
            </a:xfrm>
            <a:custGeom>
              <a:avLst/>
              <a:gdLst>
                <a:gd name="connsiteX0" fmla="*/ 0 w 1207652"/>
                <a:gd name="connsiteY0" fmla="*/ 0 h 1493520"/>
                <a:gd name="connsiteX1" fmla="*/ 685800 w 1207652"/>
                <a:gd name="connsiteY1" fmla="*/ 76200 h 1493520"/>
                <a:gd name="connsiteX2" fmla="*/ 1127760 w 1207652"/>
                <a:gd name="connsiteY2" fmla="*/ 411480 h 1493520"/>
                <a:gd name="connsiteX3" fmla="*/ 1203960 w 1207652"/>
                <a:gd name="connsiteY3" fmla="*/ 1143000 h 1493520"/>
                <a:gd name="connsiteX4" fmla="*/ 1188720 w 1207652"/>
                <a:gd name="connsiteY4" fmla="*/ 1493520 h 1493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07652" h="1493520">
                  <a:moveTo>
                    <a:pt x="0" y="0"/>
                  </a:moveTo>
                  <a:cubicBezTo>
                    <a:pt x="248920" y="3810"/>
                    <a:pt x="497840" y="7620"/>
                    <a:pt x="685800" y="76200"/>
                  </a:cubicBezTo>
                  <a:cubicBezTo>
                    <a:pt x="873760" y="144780"/>
                    <a:pt x="1041400" y="233680"/>
                    <a:pt x="1127760" y="411480"/>
                  </a:cubicBezTo>
                  <a:cubicBezTo>
                    <a:pt x="1214120" y="589280"/>
                    <a:pt x="1193800" y="962660"/>
                    <a:pt x="1203960" y="1143000"/>
                  </a:cubicBezTo>
                  <a:cubicBezTo>
                    <a:pt x="1214120" y="1323340"/>
                    <a:pt x="1201420" y="1408430"/>
                    <a:pt x="1188720" y="1493520"/>
                  </a:cubicBezTo>
                </a:path>
              </a:pathLst>
            </a:cu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18" name="任意多边形 17"/>
            <p:cNvSpPr/>
            <p:nvPr/>
          </p:nvSpPr>
          <p:spPr>
            <a:xfrm>
              <a:off x="1958315" y="3036207"/>
              <a:ext cx="813050" cy="904489"/>
            </a:xfrm>
            <a:custGeom>
              <a:avLst/>
              <a:gdLst>
                <a:gd name="connsiteX0" fmla="*/ 0 w 1207652"/>
                <a:gd name="connsiteY0" fmla="*/ 0 h 1493520"/>
                <a:gd name="connsiteX1" fmla="*/ 685800 w 1207652"/>
                <a:gd name="connsiteY1" fmla="*/ 76200 h 1493520"/>
                <a:gd name="connsiteX2" fmla="*/ 1127760 w 1207652"/>
                <a:gd name="connsiteY2" fmla="*/ 411480 h 1493520"/>
                <a:gd name="connsiteX3" fmla="*/ 1203960 w 1207652"/>
                <a:gd name="connsiteY3" fmla="*/ 1143000 h 1493520"/>
                <a:gd name="connsiteX4" fmla="*/ 1188720 w 1207652"/>
                <a:gd name="connsiteY4" fmla="*/ 1493520 h 1493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07652" h="1493520">
                  <a:moveTo>
                    <a:pt x="0" y="0"/>
                  </a:moveTo>
                  <a:cubicBezTo>
                    <a:pt x="248920" y="3810"/>
                    <a:pt x="497840" y="7620"/>
                    <a:pt x="685800" y="76200"/>
                  </a:cubicBezTo>
                  <a:cubicBezTo>
                    <a:pt x="873760" y="144780"/>
                    <a:pt x="1041400" y="233680"/>
                    <a:pt x="1127760" y="411480"/>
                  </a:cubicBezTo>
                  <a:cubicBezTo>
                    <a:pt x="1214120" y="589280"/>
                    <a:pt x="1193800" y="962660"/>
                    <a:pt x="1203960" y="1143000"/>
                  </a:cubicBezTo>
                  <a:cubicBezTo>
                    <a:pt x="1214120" y="1323340"/>
                    <a:pt x="1201420" y="1408430"/>
                    <a:pt x="1188720" y="1493520"/>
                  </a:cubicBezTo>
                </a:path>
              </a:pathLst>
            </a:cu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19" name="任意多边形 18"/>
            <p:cNvSpPr/>
            <p:nvPr/>
          </p:nvSpPr>
          <p:spPr>
            <a:xfrm>
              <a:off x="1763688" y="3483496"/>
              <a:ext cx="497840" cy="457200"/>
            </a:xfrm>
            <a:custGeom>
              <a:avLst/>
              <a:gdLst>
                <a:gd name="connsiteX0" fmla="*/ 0 w 497840"/>
                <a:gd name="connsiteY0" fmla="*/ 0 h 457200"/>
                <a:gd name="connsiteX1" fmla="*/ 350520 w 497840"/>
                <a:gd name="connsiteY1" fmla="*/ 45720 h 457200"/>
                <a:gd name="connsiteX2" fmla="*/ 487680 w 497840"/>
                <a:gd name="connsiteY2" fmla="*/ 182880 h 457200"/>
                <a:gd name="connsiteX3" fmla="*/ 487680 w 497840"/>
                <a:gd name="connsiteY3" fmla="*/ 457200 h 457200"/>
                <a:gd name="connsiteX4" fmla="*/ 487680 w 497840"/>
                <a:gd name="connsiteY4" fmla="*/ 457200 h 457200"/>
                <a:gd name="connsiteX5" fmla="*/ 487680 w 497840"/>
                <a:gd name="connsiteY5" fmla="*/ 45720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97840" h="457200">
                  <a:moveTo>
                    <a:pt x="0" y="0"/>
                  </a:moveTo>
                  <a:cubicBezTo>
                    <a:pt x="134620" y="7620"/>
                    <a:pt x="269240" y="15240"/>
                    <a:pt x="350520" y="45720"/>
                  </a:cubicBezTo>
                  <a:cubicBezTo>
                    <a:pt x="431800" y="76200"/>
                    <a:pt x="464820" y="114300"/>
                    <a:pt x="487680" y="182880"/>
                  </a:cubicBezTo>
                  <a:cubicBezTo>
                    <a:pt x="510540" y="251460"/>
                    <a:pt x="487680" y="457200"/>
                    <a:pt x="487680" y="457200"/>
                  </a:cubicBezTo>
                  <a:lnTo>
                    <a:pt x="487680" y="457200"/>
                  </a:lnTo>
                  <a:lnTo>
                    <a:pt x="487680" y="457200"/>
                  </a:lnTo>
                </a:path>
              </a:pathLst>
            </a:cu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-16322" y="4117810"/>
            <a:ext cx="9556875" cy="830997"/>
            <a:chOff x="-16323" y="3724671"/>
            <a:chExt cx="9556875" cy="830997"/>
          </a:xfrm>
          <a:gradFill>
            <a:gsLst>
              <a:gs pos="67000">
                <a:schemeClr val="bg1">
                  <a:alpha val="32000"/>
                </a:schemeClr>
              </a:gs>
              <a:gs pos="0">
                <a:srgbClr val="00B0F0">
                  <a:shade val="30000"/>
                  <a:satMod val="115000"/>
                </a:srgbClr>
              </a:gs>
              <a:gs pos="11000">
                <a:srgbClr val="00B0F0">
                  <a:shade val="67500"/>
                  <a:satMod val="115000"/>
                  <a:alpha val="87000"/>
                </a:srgbClr>
              </a:gs>
              <a:gs pos="28000">
                <a:schemeClr val="bg1"/>
              </a:gs>
            </a:gsLst>
            <a:lin ang="0" scaled="0"/>
          </a:gradFill>
        </p:grpSpPr>
        <p:sp>
          <p:nvSpPr>
            <p:cNvPr id="24" name="矩形 23"/>
            <p:cNvSpPr/>
            <p:nvPr/>
          </p:nvSpPr>
          <p:spPr>
            <a:xfrm>
              <a:off x="-16323" y="3724671"/>
              <a:ext cx="9556875" cy="83099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5" name="矩形 24"/>
            <p:cNvSpPr/>
            <p:nvPr/>
          </p:nvSpPr>
          <p:spPr>
            <a:xfrm>
              <a:off x="755576" y="3724672"/>
              <a:ext cx="6889750" cy="707886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r>
                <a:rPr lang="zh-CN" altLang="en-US" sz="16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解决</a:t>
              </a:r>
              <a:r>
                <a:rPr lang="zh-CN" altLang="zh-CN" sz="16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了</a:t>
              </a:r>
              <a:r>
                <a:rPr lang="zh-CN" altLang="en-US" sz="20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仿真</a:t>
              </a:r>
              <a:r>
                <a:rPr lang="zh-CN" altLang="zh-CN" sz="20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分析</a:t>
              </a:r>
              <a:r>
                <a:rPr lang="zh-CN" altLang="en-US" sz="20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与实际需求</a:t>
              </a:r>
              <a:r>
                <a:rPr lang="zh-CN" alt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不</a:t>
              </a:r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一致矛盾</a:t>
              </a:r>
              <a:endParaRPr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zh-CN" altLang="en-US" sz="16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加深了</a:t>
              </a:r>
              <a:r>
                <a:rPr lang="zh-CN" altLang="en-US" sz="20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射频铁三</a:t>
              </a:r>
              <a:r>
                <a:rPr lang="zh-CN" altLang="en-US" sz="2000" b="1" dirty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角</a:t>
              </a:r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（阻抗、功率、频率）</a:t>
              </a:r>
              <a:r>
                <a:rPr lang="zh-CN" alt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关系理解</a:t>
              </a:r>
              <a:endPara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899592" y="1384696"/>
            <a:ext cx="6408710" cy="2556000"/>
            <a:chOff x="1979712" y="1510744"/>
            <a:chExt cx="4337692" cy="2537016"/>
          </a:xfrm>
        </p:grpSpPr>
        <p:sp>
          <p:nvSpPr>
            <p:cNvPr id="27" name="圆角矩形 26"/>
            <p:cNvSpPr/>
            <p:nvPr/>
          </p:nvSpPr>
          <p:spPr>
            <a:xfrm>
              <a:off x="1979712" y="1510744"/>
              <a:ext cx="4337692" cy="2537016"/>
            </a:xfrm>
            <a:prstGeom prst="roundRect">
              <a:avLst>
                <a:gd name="adj" fmla="val 5261"/>
              </a:avLst>
            </a:prstGeom>
            <a:solidFill>
              <a:schemeClr val="bg1">
                <a:lumMod val="75000"/>
                <a:alpha val="85000"/>
              </a:schemeClr>
            </a:solidFill>
            <a:ln>
              <a:solidFill>
                <a:schemeClr val="bg1"/>
              </a:solidFill>
              <a:prstDash val="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r>
                <a:rPr lang="zh-CN" altLang="en-US" sz="24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理论分析</a:t>
              </a:r>
              <a:endParaRPr lang="en-US" altLang="zh-CN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en-US" altLang="zh-CN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——</a:t>
              </a:r>
              <a:r>
                <a:rPr lang="zh-CN" altLang="en-US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天线互易理论、弗里斯传输方程</a:t>
              </a:r>
              <a:r>
                <a:rPr lang="zh-CN" altLang="en-US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itchFamily="34" charset="-122"/>
                  <a:ea typeface="微软雅黑" pitchFamily="34" charset="-122"/>
                  <a:sym typeface="Wingdings"/>
                </a:rPr>
                <a:t></a:t>
              </a:r>
              <a:r>
                <a:rPr lang="zh-CN" altLang="en-US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  <a:sym typeface="Wingdings"/>
                </a:rPr>
                <a:t>天线耦合功率</a:t>
              </a:r>
              <a:endParaRPr lang="en-US" altLang="zh-CN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Wingdings"/>
              </a:endParaRPr>
            </a:p>
            <a:p>
              <a:endParaRPr lang="en-US" altLang="zh-CN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zh-CN" altLang="en-US" sz="24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仿真建模</a:t>
              </a:r>
              <a:endParaRPr lang="en-US" altLang="zh-CN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en-US" altLang="zh-CN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——</a:t>
              </a:r>
              <a:r>
                <a:rPr lang="zh-CN" altLang="en-US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机载天线利用</a:t>
              </a:r>
              <a:r>
                <a:rPr lang="en-US" altLang="zh-CN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FEKO</a:t>
              </a:r>
              <a:r>
                <a:rPr lang="zh-CN" altLang="en-US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进行不同频段建模</a:t>
              </a:r>
              <a:endParaRPr lang="en-US" altLang="zh-CN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zh-CN" altLang="en-US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天线特性如</a:t>
              </a:r>
              <a:r>
                <a:rPr lang="zh-CN" altLang="en-US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方向图</a:t>
              </a:r>
              <a:r>
                <a:rPr lang="zh-CN" altLang="en-US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、</a:t>
              </a:r>
              <a:r>
                <a:rPr lang="zh-CN" altLang="en-US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驻波比</a:t>
              </a:r>
              <a:r>
                <a:rPr lang="zh-CN" altLang="en-US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、</a:t>
              </a:r>
              <a:r>
                <a:rPr lang="zh-CN" altLang="en-US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耦合功率 </a:t>
              </a:r>
              <a:r>
                <a:rPr lang="zh-CN" altLang="en-US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数值仿真</a:t>
              </a:r>
              <a:r>
                <a:rPr lang="en-US" altLang="zh-CN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</a:p>
            <a:p>
              <a:pPr algn="ctr"/>
              <a:endParaRPr lang="zh-CN" altLang="en-US" b="1" dirty="0">
                <a:solidFill>
                  <a:prstClr val="white"/>
                </a:solidFill>
                <a:latin typeface="微软雅黑" pitchFamily="34" charset="-122"/>
                <a:cs typeface="Lao UI" pitchFamily="34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186269" y="1528176"/>
              <a:ext cx="379586" cy="4109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     </a:t>
              </a:r>
              <a:endParaRPr lang="en-US" altLang="zh-CN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48395999"/>
      </p:ext>
    </p:extLst>
  </p:cSld>
  <p:clrMapOvr>
    <a:masterClrMapping/>
  </p:clrMapOvr>
  <p:transition spd="slow" advClick="0" advTm="16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5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35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1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35" presetClass="emph" presetSubtype="0" repeatCount="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600"/>
                            </p:stCondLst>
                            <p:childTnLst>
                              <p:par>
                                <p:cTn id="2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600"/>
                            </p:stCondLst>
                            <p:childTnLst>
                              <p:par>
                                <p:cTn id="32" presetID="14" presetClass="entr" presetSubtype="10" fill="hold" nodeType="after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1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/>
        </p:nvGrpSpPr>
        <p:grpSpPr>
          <a:xfrm>
            <a:off x="-7420" y="483668"/>
            <a:ext cx="9403956" cy="1080764"/>
            <a:chOff x="-7420" y="483518"/>
            <a:chExt cx="9151420" cy="576064"/>
          </a:xfrm>
          <a:solidFill>
            <a:schemeClr val="bg1">
              <a:lumMod val="75000"/>
            </a:schemeClr>
          </a:solidFill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grpSpPr>
        <p:sp>
          <p:nvSpPr>
            <p:cNvPr id="28" name="矩形 27"/>
            <p:cNvSpPr/>
            <p:nvPr/>
          </p:nvSpPr>
          <p:spPr>
            <a:xfrm>
              <a:off x="-7420" y="483518"/>
              <a:ext cx="9151420" cy="576064"/>
            </a:xfrm>
            <a:prstGeom prst="rect">
              <a:avLst/>
            </a:pr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251520" y="627534"/>
              <a:ext cx="144016" cy="21602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" name="矩形 2"/>
          <p:cNvSpPr/>
          <p:nvPr/>
        </p:nvSpPr>
        <p:spPr>
          <a:xfrm>
            <a:off x="362123" y="2976716"/>
            <a:ext cx="87876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 dirty="0">
                <a:solidFill>
                  <a:srgbClr val="969696"/>
                </a:solidFill>
                <a:latin typeface="Serif Black" pitchFamily="2" charset="0"/>
                <a:ea typeface="DFKai-SB" pitchFamily="65" charset="-120"/>
              </a:rPr>
              <a:t>2</a:t>
            </a:r>
            <a:endParaRPr lang="zh-CN" altLang="en-US" sz="1600" dirty="0">
              <a:solidFill>
                <a:srgbClr val="969696"/>
              </a:solidFill>
              <a:latin typeface="Serif Black" pitchFamily="2" charset="0"/>
              <a:ea typeface="DFKai-SB" pitchFamily="65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2040" y="3816232"/>
            <a:ext cx="1068848" cy="954107"/>
          </a:xfrm>
          <a:prstGeom prst="rect">
            <a:avLst/>
          </a:prstGeom>
          <a:solidFill>
            <a:srgbClr val="0070C0"/>
          </a:solidFill>
          <a:ln w="12700">
            <a:noFill/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 smtClean="0">
                <a:solidFill>
                  <a:prstClr val="white"/>
                </a:solidFill>
              </a:rPr>
              <a:t>实践经历</a:t>
            </a:r>
            <a:endParaRPr lang="zh-CN" altLang="en-US" sz="2800" dirty="0">
              <a:solidFill>
                <a:prstClr val="white"/>
              </a:solidFill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1310150" y="3060186"/>
            <a:ext cx="0" cy="1451321"/>
          </a:xfrm>
          <a:prstGeom prst="line">
            <a:avLst/>
          </a:prstGeom>
          <a:ln w="3175">
            <a:solidFill>
              <a:srgbClr val="DDDDDD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362114" y="3733040"/>
            <a:ext cx="3641922" cy="0"/>
          </a:xfrm>
          <a:prstGeom prst="line">
            <a:avLst/>
          </a:prstGeom>
          <a:ln w="3175">
            <a:solidFill>
              <a:srgbClr val="DDDDD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-3060848" y="3733040"/>
            <a:ext cx="2382678" cy="0"/>
          </a:xfrm>
          <a:prstGeom prst="line">
            <a:avLst/>
          </a:prstGeom>
          <a:ln w="31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1311836" y="-1029522"/>
            <a:ext cx="0" cy="2086526"/>
          </a:xfrm>
          <a:prstGeom prst="line">
            <a:avLst/>
          </a:prstGeom>
          <a:ln w="31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-1542266" y="4507468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0070C0"/>
                </a:solidFill>
              </a:rPr>
              <a:t>&gt;&gt;&gt;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421904" y="1852464"/>
            <a:ext cx="732656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b="1" dirty="0"/>
              <a:t>大学        </a:t>
            </a:r>
            <a:r>
              <a:rPr lang="zh-CN" altLang="zh-CN" b="1" dirty="0"/>
              <a:t>担任学院青年志愿者协会副会长</a:t>
            </a:r>
            <a:endParaRPr lang="zh-CN" altLang="zh-CN" dirty="0"/>
          </a:p>
          <a:p>
            <a:r>
              <a:rPr lang="zh-CN" altLang="zh-CN" dirty="0"/>
              <a:t>策划组织“抗击艾滋，我们携手”知识</a:t>
            </a:r>
            <a:r>
              <a:rPr lang="zh-CN" altLang="zh-CN" dirty="0" smtClean="0"/>
              <a:t>宣讲</a:t>
            </a:r>
            <a:r>
              <a:rPr lang="zh-CN" altLang="en-US" dirty="0" smtClean="0"/>
              <a:t>、</a:t>
            </a:r>
            <a:endParaRPr lang="en-US" altLang="zh-CN" dirty="0" smtClean="0"/>
          </a:p>
          <a:p>
            <a:r>
              <a:rPr lang="zh-CN" altLang="zh-CN" dirty="0" smtClean="0"/>
              <a:t>志愿者</a:t>
            </a:r>
            <a:r>
              <a:rPr lang="zh-CN" altLang="zh-CN" dirty="0"/>
              <a:t>基地（校图书馆、社区老人中心）定期开展</a:t>
            </a:r>
            <a:r>
              <a:rPr lang="zh-CN" altLang="zh-CN" dirty="0" smtClean="0"/>
              <a:t>活动</a:t>
            </a:r>
            <a:endParaRPr lang="en-US" altLang="zh-CN" dirty="0" smtClean="0"/>
          </a:p>
          <a:p>
            <a:r>
              <a:rPr lang="zh-CN" altLang="zh-CN" dirty="0" smtClean="0"/>
              <a:t>校</a:t>
            </a:r>
            <a:r>
              <a:rPr lang="zh-CN" altLang="zh-CN" dirty="0"/>
              <a:t>级</a:t>
            </a:r>
            <a:r>
              <a:rPr lang="zh-CN" altLang="zh-CN" dirty="0" smtClean="0"/>
              <a:t>活动“瞬·永恒”</a:t>
            </a:r>
            <a:r>
              <a:rPr lang="zh-CN" altLang="zh-CN" dirty="0"/>
              <a:t>风采</a:t>
            </a:r>
            <a:r>
              <a:rPr lang="zh-CN" altLang="zh-CN" dirty="0" smtClean="0"/>
              <a:t>大赛</a:t>
            </a:r>
            <a:r>
              <a:rPr lang="zh-CN" altLang="en-US" dirty="0" smtClean="0"/>
              <a:t>、</a:t>
            </a:r>
            <a:r>
              <a:rPr lang="zh-CN" altLang="zh-CN" dirty="0" smtClean="0"/>
              <a:t>“</a:t>
            </a:r>
            <a:r>
              <a:rPr lang="en-US" altLang="zh-CN" b="1" dirty="0">
                <a:solidFill>
                  <a:srgbClr val="FF0000"/>
                </a:solidFill>
              </a:rPr>
              <a:t>5</a:t>
            </a:r>
            <a:r>
              <a:rPr lang="zh-CN" altLang="zh-CN" b="1" dirty="0">
                <a:solidFill>
                  <a:srgbClr val="FF0000"/>
                </a:solidFill>
              </a:rPr>
              <a:t>·</a:t>
            </a:r>
            <a:r>
              <a:rPr lang="en-US" altLang="zh-CN" b="1" dirty="0">
                <a:solidFill>
                  <a:srgbClr val="FF0000"/>
                </a:solidFill>
              </a:rPr>
              <a:t>12</a:t>
            </a:r>
            <a:r>
              <a:rPr lang="zh-CN" altLang="zh-CN" dirty="0"/>
              <a:t>”震后校园清理等</a:t>
            </a:r>
            <a:r>
              <a:rPr lang="zh-CN" altLang="zh-CN" dirty="0" smtClean="0"/>
              <a:t>；</a:t>
            </a:r>
            <a:endParaRPr lang="en-US" altLang="zh-CN" dirty="0" smtClean="0"/>
          </a:p>
          <a:p>
            <a:endParaRPr lang="zh-CN" altLang="zh-CN" dirty="0"/>
          </a:p>
          <a:p>
            <a:pPr lvl="0"/>
            <a:r>
              <a:rPr lang="zh-CN" altLang="en-US" b="1" dirty="0" smtClean="0"/>
              <a:t>硕士        </a:t>
            </a:r>
            <a:r>
              <a:rPr lang="zh-CN" altLang="zh-CN" b="1" dirty="0" smtClean="0"/>
              <a:t>担任</a:t>
            </a:r>
            <a:r>
              <a:rPr lang="zh-CN" altLang="zh-CN" b="1" dirty="0"/>
              <a:t>研究生班级党支部书记 </a:t>
            </a:r>
            <a:endParaRPr lang="zh-CN" altLang="zh-CN" dirty="0"/>
          </a:p>
          <a:p>
            <a:r>
              <a:rPr lang="zh-CN" altLang="zh-CN" dirty="0"/>
              <a:t>策划组织活动“</a:t>
            </a:r>
            <a:r>
              <a:rPr lang="zh-CN" altLang="zh-CN" b="1" dirty="0">
                <a:solidFill>
                  <a:srgbClr val="FF0000"/>
                </a:solidFill>
              </a:rPr>
              <a:t>红色</a:t>
            </a:r>
            <a:r>
              <a:rPr lang="en-US" altLang="zh-CN" b="1" dirty="0">
                <a:solidFill>
                  <a:srgbClr val="FF0000"/>
                </a:solidFill>
              </a:rPr>
              <a:t>1+1</a:t>
            </a:r>
            <a:r>
              <a:rPr lang="zh-CN" altLang="zh-CN" dirty="0"/>
              <a:t>”支部共建</a:t>
            </a:r>
            <a:r>
              <a:rPr lang="zh-CN" altLang="zh-CN" dirty="0" smtClean="0"/>
              <a:t>活动</a:t>
            </a:r>
            <a:endParaRPr lang="en-US" altLang="zh-CN" dirty="0" smtClean="0"/>
          </a:p>
          <a:p>
            <a:r>
              <a:rPr lang="zh-CN" altLang="zh-CN" dirty="0" smtClean="0"/>
              <a:t>梦想</a:t>
            </a:r>
            <a:r>
              <a:rPr lang="zh-CN" altLang="zh-CN" dirty="0"/>
              <a:t>从这里</a:t>
            </a:r>
            <a:r>
              <a:rPr lang="zh-CN" altLang="zh-CN" dirty="0" smtClean="0"/>
              <a:t>起飞</a:t>
            </a:r>
            <a:r>
              <a:rPr lang="en-US" altLang="zh-CN" dirty="0" smtClean="0"/>
              <a:t>    </a:t>
            </a:r>
            <a:r>
              <a:rPr lang="zh-CN" altLang="zh-CN" dirty="0" smtClean="0"/>
              <a:t>门头沟</a:t>
            </a:r>
            <a:r>
              <a:rPr lang="zh-CN" altLang="zh-CN" dirty="0"/>
              <a:t>王平小学</a:t>
            </a:r>
            <a:r>
              <a:rPr lang="zh-CN" altLang="zh-CN" b="1" dirty="0">
                <a:solidFill>
                  <a:srgbClr val="0070C0"/>
                </a:solidFill>
              </a:rPr>
              <a:t>支教</a:t>
            </a:r>
            <a:r>
              <a:rPr lang="zh-CN" altLang="zh-CN" b="1" dirty="0" smtClean="0">
                <a:solidFill>
                  <a:srgbClr val="0070C0"/>
                </a:solidFill>
              </a:rPr>
              <a:t>活动</a:t>
            </a:r>
            <a:r>
              <a:rPr lang="zh-CN" altLang="en-US" dirty="0" smtClean="0"/>
              <a:t>、</a:t>
            </a:r>
            <a:endParaRPr lang="en-US" altLang="zh-CN" dirty="0" smtClean="0"/>
          </a:p>
          <a:p>
            <a:r>
              <a:rPr lang="en-US" altLang="zh-CN" dirty="0" smtClean="0"/>
              <a:t>“</a:t>
            </a:r>
            <a:r>
              <a:rPr lang="zh-CN" altLang="zh-CN" dirty="0"/>
              <a:t>我爱我家</a:t>
            </a:r>
            <a:r>
              <a:rPr lang="en-US" altLang="zh-CN" dirty="0" smtClean="0"/>
              <a:t>” </a:t>
            </a:r>
            <a:r>
              <a:rPr lang="zh-CN" altLang="zh-CN" dirty="0" smtClean="0"/>
              <a:t>捕捉</a:t>
            </a:r>
            <a:r>
              <a:rPr lang="zh-CN" altLang="zh-CN" dirty="0"/>
              <a:t>平凡生活中的幸福点滴——采影送照片活动</a:t>
            </a:r>
            <a:r>
              <a:rPr lang="zh-CN" altLang="zh-CN" dirty="0" smtClean="0"/>
              <a:t>等</a:t>
            </a:r>
            <a:endParaRPr lang="en-US" altLang="zh-CN" dirty="0" smtClean="0"/>
          </a:p>
          <a:p>
            <a:r>
              <a:rPr lang="zh-CN" altLang="zh-CN" dirty="0" smtClean="0"/>
              <a:t>发表</a:t>
            </a:r>
            <a:r>
              <a:rPr lang="zh-CN" altLang="zh-CN" dirty="0"/>
              <a:t>新闻稿件</a:t>
            </a:r>
            <a:r>
              <a:rPr lang="zh-CN" altLang="zh-CN" b="1" dirty="0"/>
              <a:t>数十篇</a:t>
            </a:r>
            <a:r>
              <a:rPr lang="zh-CN" altLang="zh-CN" dirty="0" smtClean="0"/>
              <a:t>；</a:t>
            </a:r>
            <a:endParaRPr lang="en-US" altLang="zh-CN" dirty="0" smtClean="0"/>
          </a:p>
        </p:txBody>
      </p:sp>
      <p:grpSp>
        <p:nvGrpSpPr>
          <p:cNvPr id="15" name="组合 14"/>
          <p:cNvGrpSpPr/>
          <p:nvPr/>
        </p:nvGrpSpPr>
        <p:grpSpPr>
          <a:xfrm>
            <a:off x="1335941" y="1780459"/>
            <a:ext cx="4460195" cy="288032"/>
            <a:chOff x="3778833" y="1995686"/>
            <a:chExt cx="5185655" cy="452622"/>
          </a:xfrm>
        </p:grpSpPr>
        <p:cxnSp>
          <p:nvCxnSpPr>
            <p:cNvPr id="16" name="直接连接符 15"/>
            <p:cNvCxnSpPr/>
            <p:nvPr/>
          </p:nvCxnSpPr>
          <p:spPr>
            <a:xfrm flipV="1">
              <a:off x="3778833" y="1995686"/>
              <a:ext cx="0" cy="452622"/>
            </a:xfrm>
            <a:prstGeom prst="line">
              <a:avLst/>
            </a:prstGeom>
            <a:ln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>
              <a:off x="3778833" y="1995686"/>
              <a:ext cx="518565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2" name="图片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5701" y="659455"/>
            <a:ext cx="8913621" cy="729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748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40000">
        <p14:prism/>
      </p:transition>
    </mc:Choice>
    <mc:Fallback xmlns="">
      <p:transition spd="slow" advClick="0" advTm="40000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path" presetSubtype="0" accel="50000" de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4.72222E-6 -2.22222E-6 L 4.72222E-6 0.90945 " pathEditMode="relative" rAng="0" ptsTypes="AA">
                                          <p:cBhvr>
                                            <p:cTn id="6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45472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" presetID="42" presetClass="path" presetSubtype="0" accel="50000" de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1.38889E-6 2.61941E-7 L 0.33489 -0.00092 " pathEditMode="relative" rAng="0" ptsTypes="AA">
                                          <p:cBhvr>
                                            <p:cTn id="8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6736" y="-62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9" presetID="10" presetClass="exit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0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2" presetID="10" presetClass="exit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3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6" presetID="42" presetClass="path" presetSubtype="0" fill="hold" grpId="0" nodeType="afterEffect" p14:presetBounceEnd="64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3.61111E-6 -2.24961E-6 L 0.2401 0.00216 " pathEditMode="relative" rAng="0" ptsTypes="AA" p14:bounceEnd="64000">
                                          <p:cBhvr>
                                            <p:cTn id="1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1997" y="92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9" presetID="14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21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" presetID="14" presetClass="entr" presetSubtype="1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24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6" presetID="14" presetClass="entr" presetSubtype="1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28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30" presetID="42" presetClass="path" presetSubtype="0" fill="hold" nodeType="afterEffect" p14:presetBounceEnd="64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16146 2.66564E-6 L -1.00573 0.00431 " pathEditMode="relative" rAng="0" ptsTypes="AA" p14:bounceEnd="64000">
                                          <p:cBhvr>
                                            <p:cTn id="31" dur="5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42222" y="21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2" presetID="14" presetClass="entr" presetSubtype="1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34" dur="175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2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37" dur="125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/>
          <p:bldP spid="4" grpId="0" animBg="1"/>
          <p:bldP spid="12" grpId="0"/>
          <p:bldP spid="6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path" presetSubtype="0" accel="50000" de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4.72222E-6 -2.22222E-6 L 4.72222E-6 0.90945 " pathEditMode="relative" rAng="0" ptsTypes="AA">
                                          <p:cBhvr>
                                            <p:cTn id="6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45472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" presetID="42" presetClass="path" presetSubtype="0" accel="50000" de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1.38889E-6 2.61941E-7 L 0.33489 -0.00092 " pathEditMode="relative" rAng="0" ptsTypes="AA">
                                          <p:cBhvr>
                                            <p:cTn id="8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6736" y="-62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9" presetID="10" presetClass="exit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0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2" presetID="10" presetClass="exit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3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6" presetID="42" presetClass="path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3.61111E-6 -2.24961E-6 L 0.2401 0.00216 " pathEditMode="relative" rAng="0" ptsTypes="AA">
                                          <p:cBhvr>
                                            <p:cTn id="1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1997" y="92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9" presetID="14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21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" presetID="14" presetClass="entr" presetSubtype="1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24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6" presetID="14" presetClass="entr" presetSubtype="1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28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30" presetID="42" presetClass="path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16146 2.66564E-6 L -1.00573 0.00431 " pathEditMode="relative" rAng="0" ptsTypes="AA">
                                          <p:cBhvr>
                                            <p:cTn id="31" dur="5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42222" y="21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2" presetID="14" presetClass="entr" presetSubtype="1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34" dur="175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2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37" dur="125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/>
          <p:bldP spid="4" grpId="0" animBg="1"/>
          <p:bldP spid="12" grpId="0"/>
          <p:bldP spid="6" grpId="0"/>
        </p:bldLst>
      </p:timing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圆角矩形 13" hidden="1"/>
          <p:cNvSpPr/>
          <p:nvPr/>
        </p:nvSpPr>
        <p:spPr>
          <a:xfrm>
            <a:off x="343332" y="3998159"/>
            <a:ext cx="1060316" cy="348485"/>
          </a:xfrm>
          <a:prstGeom prst="roundRect">
            <a:avLst>
              <a:gd name="adj" fmla="val 5261"/>
            </a:avLst>
          </a:prstGeom>
          <a:solidFill>
            <a:schemeClr val="bg1">
              <a:lumMod val="75000"/>
              <a:alpha val="85000"/>
            </a:schemeClr>
          </a:solidFill>
          <a:ln>
            <a:noFill/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endParaRPr lang="zh-CN" altLang="en-US" sz="1600" b="1" dirty="0">
              <a:solidFill>
                <a:prstClr val="white"/>
              </a:solidFill>
              <a:latin typeface="微软雅黑" pitchFamily="34" charset="-122"/>
              <a:cs typeface="Lao UI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12366" y="2978382"/>
            <a:ext cx="87876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 dirty="0" smtClean="0">
                <a:solidFill>
                  <a:srgbClr val="969696"/>
                </a:solidFill>
                <a:latin typeface="Serif Black" pitchFamily="2" charset="0"/>
                <a:ea typeface="DFKai-SB" pitchFamily="65" charset="-120"/>
              </a:rPr>
              <a:t>3</a:t>
            </a:r>
            <a:endParaRPr lang="zh-CN" altLang="en-US" sz="1600" dirty="0">
              <a:solidFill>
                <a:srgbClr val="969696"/>
              </a:solidFill>
              <a:latin typeface="Serif Black" pitchFamily="2" charset="0"/>
              <a:ea typeface="DFKai-SB" pitchFamily="65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444848" y="3817898"/>
            <a:ext cx="1068848" cy="954107"/>
          </a:xfrm>
          <a:prstGeom prst="rect">
            <a:avLst/>
          </a:prstGeom>
          <a:solidFill>
            <a:srgbClr val="0070C0"/>
          </a:solidFill>
          <a:ln w="12700">
            <a:noFill/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 smtClean="0">
                <a:solidFill>
                  <a:prstClr val="white"/>
                </a:solidFill>
              </a:rPr>
              <a:t>荣誉成绩</a:t>
            </a:r>
            <a:endParaRPr lang="zh-CN" altLang="en-US" sz="2800" dirty="0">
              <a:solidFill>
                <a:prstClr val="white"/>
              </a:solidFill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8582958" y="3061852"/>
            <a:ext cx="0" cy="1451321"/>
          </a:xfrm>
          <a:prstGeom prst="line">
            <a:avLst/>
          </a:prstGeom>
          <a:ln w="3175">
            <a:solidFill>
              <a:srgbClr val="DDDDDD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7634922" y="3734706"/>
            <a:ext cx="3641922" cy="0"/>
          </a:xfrm>
          <a:prstGeom prst="line">
            <a:avLst/>
          </a:prstGeom>
          <a:ln w="3175">
            <a:solidFill>
              <a:srgbClr val="DDDDD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4211960" y="3734706"/>
            <a:ext cx="2382678" cy="0"/>
          </a:xfrm>
          <a:prstGeom prst="line">
            <a:avLst/>
          </a:prstGeom>
          <a:ln w="31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8584644" y="-1027856"/>
            <a:ext cx="0" cy="2086526"/>
          </a:xfrm>
          <a:prstGeom prst="line">
            <a:avLst/>
          </a:prstGeom>
          <a:ln w="31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9612560" y="4435460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0070C0"/>
                </a:solidFill>
              </a:rPr>
              <a:t>&lt;&lt;&lt;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6" name="矩形 5" hidden="1"/>
          <p:cNvSpPr/>
          <p:nvPr/>
        </p:nvSpPr>
        <p:spPr>
          <a:xfrm>
            <a:off x="1421904" y="1852464"/>
            <a:ext cx="732656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b="1" dirty="0"/>
              <a:t>大学        </a:t>
            </a:r>
            <a:r>
              <a:rPr lang="zh-CN" altLang="zh-CN" b="1" dirty="0"/>
              <a:t>担任学院青年志愿者协会副会长</a:t>
            </a:r>
            <a:endParaRPr lang="zh-CN" altLang="zh-CN" dirty="0"/>
          </a:p>
          <a:p>
            <a:r>
              <a:rPr lang="zh-CN" altLang="zh-CN" dirty="0"/>
              <a:t>策划组织“抗击艾滋，我们携手”知识</a:t>
            </a:r>
            <a:r>
              <a:rPr lang="zh-CN" altLang="zh-CN" dirty="0" smtClean="0"/>
              <a:t>宣讲</a:t>
            </a:r>
            <a:r>
              <a:rPr lang="zh-CN" altLang="en-US" dirty="0" smtClean="0"/>
              <a:t>、</a:t>
            </a:r>
            <a:endParaRPr lang="en-US" altLang="zh-CN" dirty="0" smtClean="0"/>
          </a:p>
          <a:p>
            <a:r>
              <a:rPr lang="zh-CN" altLang="zh-CN" dirty="0" smtClean="0"/>
              <a:t>志愿者</a:t>
            </a:r>
            <a:r>
              <a:rPr lang="zh-CN" altLang="zh-CN" dirty="0"/>
              <a:t>基地（校图书馆、社区老人中心）定期开展</a:t>
            </a:r>
            <a:r>
              <a:rPr lang="zh-CN" altLang="zh-CN" dirty="0" smtClean="0"/>
              <a:t>活动</a:t>
            </a:r>
            <a:endParaRPr lang="en-US" altLang="zh-CN" dirty="0" smtClean="0"/>
          </a:p>
          <a:p>
            <a:r>
              <a:rPr lang="zh-CN" altLang="zh-CN" dirty="0" smtClean="0"/>
              <a:t>校</a:t>
            </a:r>
            <a:r>
              <a:rPr lang="zh-CN" altLang="zh-CN" dirty="0"/>
              <a:t>级</a:t>
            </a:r>
            <a:r>
              <a:rPr lang="zh-CN" altLang="zh-CN" dirty="0" smtClean="0"/>
              <a:t>活动“瞬·永恒”</a:t>
            </a:r>
            <a:r>
              <a:rPr lang="zh-CN" altLang="zh-CN" dirty="0"/>
              <a:t>风采</a:t>
            </a:r>
            <a:r>
              <a:rPr lang="zh-CN" altLang="zh-CN" dirty="0" smtClean="0"/>
              <a:t>大赛</a:t>
            </a:r>
            <a:r>
              <a:rPr lang="zh-CN" altLang="en-US" dirty="0" smtClean="0"/>
              <a:t>、</a:t>
            </a:r>
            <a:r>
              <a:rPr lang="zh-CN" altLang="zh-CN" dirty="0" smtClean="0"/>
              <a:t>“</a:t>
            </a:r>
            <a:r>
              <a:rPr lang="en-US" altLang="zh-CN" b="1" dirty="0">
                <a:solidFill>
                  <a:srgbClr val="FF0000"/>
                </a:solidFill>
              </a:rPr>
              <a:t>5</a:t>
            </a:r>
            <a:r>
              <a:rPr lang="zh-CN" altLang="zh-CN" b="1" dirty="0">
                <a:solidFill>
                  <a:srgbClr val="FF0000"/>
                </a:solidFill>
              </a:rPr>
              <a:t>·</a:t>
            </a:r>
            <a:r>
              <a:rPr lang="en-US" altLang="zh-CN" b="1" dirty="0">
                <a:solidFill>
                  <a:srgbClr val="FF0000"/>
                </a:solidFill>
              </a:rPr>
              <a:t>12</a:t>
            </a:r>
            <a:r>
              <a:rPr lang="zh-CN" altLang="zh-CN" dirty="0"/>
              <a:t>”震后校园清理等</a:t>
            </a:r>
            <a:r>
              <a:rPr lang="zh-CN" altLang="zh-CN" dirty="0" smtClean="0"/>
              <a:t>；</a:t>
            </a:r>
            <a:endParaRPr lang="en-US" altLang="zh-CN" dirty="0" smtClean="0"/>
          </a:p>
          <a:p>
            <a:endParaRPr lang="zh-CN" altLang="zh-CN" dirty="0"/>
          </a:p>
          <a:p>
            <a:pPr lvl="0"/>
            <a:r>
              <a:rPr lang="zh-CN" altLang="en-US" b="1" dirty="0" smtClean="0"/>
              <a:t>硕士        </a:t>
            </a:r>
            <a:r>
              <a:rPr lang="zh-CN" altLang="zh-CN" b="1" dirty="0" smtClean="0"/>
              <a:t>担任</a:t>
            </a:r>
            <a:r>
              <a:rPr lang="zh-CN" altLang="zh-CN" b="1" dirty="0"/>
              <a:t>研究生班级党支部书记 </a:t>
            </a:r>
            <a:endParaRPr lang="zh-CN" altLang="zh-CN" dirty="0"/>
          </a:p>
          <a:p>
            <a:r>
              <a:rPr lang="zh-CN" altLang="zh-CN" dirty="0"/>
              <a:t>策划组织活动“</a:t>
            </a:r>
            <a:r>
              <a:rPr lang="zh-CN" altLang="zh-CN" b="1" dirty="0">
                <a:solidFill>
                  <a:srgbClr val="FF0000"/>
                </a:solidFill>
              </a:rPr>
              <a:t>红色</a:t>
            </a:r>
            <a:r>
              <a:rPr lang="en-US" altLang="zh-CN" b="1" dirty="0">
                <a:solidFill>
                  <a:srgbClr val="FF0000"/>
                </a:solidFill>
              </a:rPr>
              <a:t>1+1</a:t>
            </a:r>
            <a:r>
              <a:rPr lang="zh-CN" altLang="zh-CN" dirty="0"/>
              <a:t>”支部共建</a:t>
            </a:r>
            <a:r>
              <a:rPr lang="zh-CN" altLang="zh-CN" dirty="0" smtClean="0"/>
              <a:t>活动</a:t>
            </a:r>
            <a:endParaRPr lang="en-US" altLang="zh-CN" dirty="0" smtClean="0"/>
          </a:p>
          <a:p>
            <a:r>
              <a:rPr lang="zh-CN" altLang="zh-CN" dirty="0" smtClean="0"/>
              <a:t>梦想</a:t>
            </a:r>
            <a:r>
              <a:rPr lang="zh-CN" altLang="zh-CN" dirty="0"/>
              <a:t>从这里</a:t>
            </a:r>
            <a:r>
              <a:rPr lang="zh-CN" altLang="zh-CN" dirty="0" smtClean="0"/>
              <a:t>起飞</a:t>
            </a:r>
            <a:r>
              <a:rPr lang="en-US" altLang="zh-CN" dirty="0" smtClean="0"/>
              <a:t>    </a:t>
            </a:r>
            <a:r>
              <a:rPr lang="zh-CN" altLang="zh-CN" dirty="0" smtClean="0"/>
              <a:t>门头沟</a:t>
            </a:r>
            <a:r>
              <a:rPr lang="zh-CN" altLang="zh-CN" dirty="0"/>
              <a:t>王平小学</a:t>
            </a:r>
            <a:r>
              <a:rPr lang="zh-CN" altLang="zh-CN" b="1" dirty="0">
                <a:solidFill>
                  <a:srgbClr val="0070C0"/>
                </a:solidFill>
              </a:rPr>
              <a:t>支教</a:t>
            </a:r>
            <a:r>
              <a:rPr lang="zh-CN" altLang="zh-CN" b="1" dirty="0" smtClean="0">
                <a:solidFill>
                  <a:srgbClr val="0070C0"/>
                </a:solidFill>
              </a:rPr>
              <a:t>活动</a:t>
            </a:r>
            <a:r>
              <a:rPr lang="zh-CN" altLang="en-US" dirty="0" smtClean="0"/>
              <a:t>、</a:t>
            </a:r>
            <a:endParaRPr lang="en-US" altLang="zh-CN" dirty="0" smtClean="0"/>
          </a:p>
          <a:p>
            <a:r>
              <a:rPr lang="en-US" altLang="zh-CN" dirty="0" smtClean="0"/>
              <a:t>“</a:t>
            </a:r>
            <a:r>
              <a:rPr lang="zh-CN" altLang="zh-CN" dirty="0"/>
              <a:t>我爱我家</a:t>
            </a:r>
            <a:r>
              <a:rPr lang="en-US" altLang="zh-CN" dirty="0" smtClean="0"/>
              <a:t>” </a:t>
            </a:r>
            <a:r>
              <a:rPr lang="zh-CN" altLang="zh-CN" dirty="0" smtClean="0"/>
              <a:t>捕捉</a:t>
            </a:r>
            <a:r>
              <a:rPr lang="zh-CN" altLang="zh-CN" dirty="0"/>
              <a:t>平凡生活中的幸福点滴——采影送照片活动</a:t>
            </a:r>
            <a:r>
              <a:rPr lang="zh-CN" altLang="zh-CN" dirty="0" smtClean="0"/>
              <a:t>等</a:t>
            </a:r>
            <a:endParaRPr lang="en-US" altLang="zh-CN" dirty="0" smtClean="0"/>
          </a:p>
          <a:p>
            <a:r>
              <a:rPr lang="zh-CN" altLang="zh-CN" dirty="0" smtClean="0"/>
              <a:t>发表</a:t>
            </a:r>
            <a:r>
              <a:rPr lang="zh-CN" altLang="zh-CN" dirty="0"/>
              <a:t>新闻稿件</a:t>
            </a:r>
            <a:r>
              <a:rPr lang="zh-CN" altLang="zh-CN" b="1" dirty="0"/>
              <a:t>数十篇</a:t>
            </a:r>
            <a:r>
              <a:rPr lang="zh-CN" altLang="zh-CN" dirty="0" smtClean="0"/>
              <a:t>；</a:t>
            </a:r>
            <a:endParaRPr lang="en-US" altLang="zh-CN" dirty="0" smtClean="0"/>
          </a:p>
        </p:txBody>
      </p:sp>
      <p:grpSp>
        <p:nvGrpSpPr>
          <p:cNvPr id="15" name="组合 14" hidden="1"/>
          <p:cNvGrpSpPr/>
          <p:nvPr/>
        </p:nvGrpSpPr>
        <p:grpSpPr>
          <a:xfrm>
            <a:off x="1335941" y="1780459"/>
            <a:ext cx="4460195" cy="288032"/>
            <a:chOff x="3778833" y="1995686"/>
            <a:chExt cx="5185655" cy="452622"/>
          </a:xfrm>
        </p:grpSpPr>
        <p:cxnSp>
          <p:nvCxnSpPr>
            <p:cNvPr id="16" name="直接连接符 15"/>
            <p:cNvCxnSpPr/>
            <p:nvPr/>
          </p:nvCxnSpPr>
          <p:spPr>
            <a:xfrm flipV="1">
              <a:off x="3778833" y="1995686"/>
              <a:ext cx="0" cy="452622"/>
            </a:xfrm>
            <a:prstGeom prst="line">
              <a:avLst/>
            </a:prstGeom>
            <a:ln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>
              <a:off x="3778833" y="1995686"/>
              <a:ext cx="518565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矩形 17"/>
          <p:cNvSpPr/>
          <p:nvPr/>
        </p:nvSpPr>
        <p:spPr>
          <a:xfrm>
            <a:off x="677154" y="556323"/>
            <a:ext cx="6343118" cy="4001095"/>
          </a:xfrm>
          <a:prstGeom prst="rect">
            <a:avLst/>
          </a:prstGeom>
          <a:solidFill>
            <a:schemeClr val="bg1">
              <a:alpha val="12000"/>
            </a:schemeClr>
          </a:solidFill>
          <a:ln w="19050">
            <a:solidFill>
              <a:srgbClr val="0070C0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2011.11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研究生班级荣获校</a:t>
            </a:r>
            <a:r>
              <a:rPr lang="zh-CN" altLang="en-US" sz="2000" b="1" dirty="0">
                <a:solidFill>
                  <a:srgbClr val="0070C0"/>
                </a:solidFill>
              </a:rPr>
              <a:t>优秀班级体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一等奖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；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2012.1  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党支部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获</a:t>
            </a:r>
            <a:r>
              <a:rPr lang="zh-CN" altLang="en-US" sz="2000" b="1" dirty="0">
                <a:solidFill>
                  <a:srgbClr val="0070C0"/>
                </a:solidFill>
              </a:rPr>
              <a:t>北京市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高校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红色“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1+1”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示范活动鼓励奖；</a:t>
            </a:r>
          </a:p>
          <a:p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2011.12 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获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xxxxxxxxxxxxxxxxxxxxxxxxxxx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称号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 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校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“</a:t>
            </a:r>
            <a:r>
              <a:rPr lang="zh-CN" altLang="en-US" sz="2000" b="1" dirty="0">
                <a:solidFill>
                  <a:srgbClr val="0070C0"/>
                </a:solidFill>
              </a:rPr>
              <a:t>研究生院优秀党员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”称号；</a:t>
            </a:r>
          </a:p>
          <a:p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2010-2011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硕士期间荣获两次</a:t>
            </a:r>
            <a:r>
              <a:rPr lang="zh-CN" altLang="en-US" sz="2000" b="1" dirty="0">
                <a:solidFill>
                  <a:srgbClr val="0070C0"/>
                </a:solidFill>
              </a:rPr>
              <a:t>校二等奖学金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；</a:t>
            </a:r>
          </a:p>
          <a:p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2010.6   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获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本科</a:t>
            </a:r>
            <a:r>
              <a:rPr lang="zh-CN" altLang="en-US" sz="2000" b="1" dirty="0">
                <a:solidFill>
                  <a:srgbClr val="0070C0"/>
                </a:solidFill>
              </a:rPr>
              <a:t>优秀毕业设计</a:t>
            </a:r>
            <a:endParaRPr lang="en-US" altLang="zh-CN" sz="2000" b="1" dirty="0">
              <a:solidFill>
                <a:srgbClr val="0070C0"/>
              </a:solidFill>
            </a:endParaRPr>
          </a:p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（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论文题目：层次分析法在电磁兼容中应用探讨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）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2009.7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获得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全国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xxxxxxxxxxxxxxxxxxxxxxxxxxxxxxx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；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2007.8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，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2006.7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两次荣获</a:t>
            </a:r>
            <a:r>
              <a:rPr lang="zh-CN" altLang="en-US" sz="2000" b="1" dirty="0">
                <a:solidFill>
                  <a:srgbClr val="0070C0"/>
                </a:solidFill>
              </a:rPr>
              <a:t>国家励志</a:t>
            </a:r>
            <a:r>
              <a:rPr lang="zh-CN" altLang="en-US" sz="2000" b="1" dirty="0" smtClean="0">
                <a:solidFill>
                  <a:srgbClr val="0070C0"/>
                </a:solidFill>
              </a:rPr>
              <a:t>奖学金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 校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级“</a:t>
            </a:r>
            <a:r>
              <a:rPr lang="zh-CN" altLang="en-US" sz="2000" b="1" dirty="0">
                <a:solidFill>
                  <a:srgbClr val="0070C0"/>
                </a:solidFill>
              </a:rPr>
              <a:t>三好学生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”；</a:t>
            </a:r>
          </a:p>
          <a:p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2007.5 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荣获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xxxxxxxxxxxxxx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第二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名；</a:t>
            </a:r>
          </a:p>
          <a:p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2006-2010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本科期间多次荣获校</a:t>
            </a:r>
            <a:r>
              <a:rPr lang="zh-CN" altLang="en-US" sz="2000" b="1" dirty="0">
                <a:solidFill>
                  <a:srgbClr val="0070C0"/>
                </a:solidFill>
              </a:rPr>
              <a:t>一等</a:t>
            </a:r>
            <a:r>
              <a:rPr lang="zh-CN" altLang="en-US" sz="2000" b="1" dirty="0" smtClean="0">
                <a:solidFill>
                  <a:srgbClr val="0070C0"/>
                </a:solidFill>
              </a:rPr>
              <a:t>奖学金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“</a:t>
            </a:r>
            <a:r>
              <a:rPr lang="zh-CN" altLang="en-US" sz="2000" b="1" dirty="0" smtClean="0">
                <a:solidFill>
                  <a:srgbClr val="0070C0"/>
                </a:solidFill>
              </a:rPr>
              <a:t>三星志愿者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”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等荣誉称号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。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2451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0">
        <p14:prism isContent="1"/>
      </p:transition>
    </mc:Choice>
    <mc:Fallback xmlns="">
      <p:transition spd="slow" advClick="0" advTm="20000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path" presetSubtype="0" accel="50000" de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4.72222E-6 -2.22222E-6 L 4.72222E-6 0.90945 " pathEditMode="relative" rAng="0" ptsTypes="AA">
                                          <p:cBhvr>
                                            <p:cTn id="6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45472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" presetID="42" presetClass="path" presetSubtype="0" accel="50000" de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1.38889E-6 2.61941E-7 L 0.33489 -0.00092 " pathEditMode="relative" rAng="0" ptsTypes="AA">
                                          <p:cBhvr>
                                            <p:cTn id="8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6736" y="-62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9" presetID="10" presetClass="exit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0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2" presetID="10" presetClass="exit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3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6" presetID="42" presetClass="path" presetSubtype="0" fill="hold" grpId="0" nodeType="afterEffect" p14:presetBounceEnd="64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5138 -4.2527E-6 L -0.1257 -0.00215 " pathEditMode="relative" rAng="0" ptsTypes="AA" p14:bounceEnd="64000">
                                          <p:cBhvr>
                                            <p:cTn id="1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8854" y="-123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9" presetID="14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21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" presetID="14" presetClass="entr" presetSubtype="1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24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14" presetClass="entr" presetSubtype="1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27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9" presetID="6" presetClass="emph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30" dur="2000" fill="hold"/>
                                            <p:tgtEl>
                                              <p:spTgt spid="14"/>
                                            </p:tgtEl>
                                          </p:cBhvr>
                                          <p:by x="400000" y="40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1" presetID="42" presetClass="path" presetSubtype="0" accel="50000" decel="50000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1.38778E-17 -2.17257E-6 L 0.29931 -0.26564 " pathEditMode="relative" rAng="0" ptsTypes="AA">
                                          <p:cBhvr>
                                            <p:cTn id="32" dur="2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4965" y="-13282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3" presetID="14" presetClass="entr" presetSubtype="1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35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6" presetID="2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38" dur="125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9" fill="hold">
                          <p:stCondLst>
                            <p:cond delay="indefinite"/>
                          </p:stCondLst>
                          <p:childTnLst>
                            <p:par>
                              <p:cTn id="4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1" presetID="22" presetClass="entr" presetSubtype="2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43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animBg="1"/>
          <p:bldP spid="14" grpId="1" animBg="1"/>
          <p:bldP spid="14" grpId="2" animBg="1"/>
          <p:bldP spid="3" grpId="0"/>
          <p:bldP spid="4" grpId="0" animBg="1"/>
          <p:bldP spid="12" grpId="0"/>
          <p:bldP spid="6" grpId="0"/>
          <p:bldP spid="18" grpId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path" presetSubtype="0" accel="50000" de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4.72222E-6 -2.22222E-6 L 4.72222E-6 0.90945 " pathEditMode="relative" rAng="0" ptsTypes="AA">
                                          <p:cBhvr>
                                            <p:cTn id="6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45472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" presetID="42" presetClass="path" presetSubtype="0" accel="50000" de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1.38889E-6 2.61941E-7 L 0.33489 -0.00092 " pathEditMode="relative" rAng="0" ptsTypes="AA">
                                          <p:cBhvr>
                                            <p:cTn id="8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6736" y="-62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9" presetID="10" presetClass="exit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0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2" presetID="10" presetClass="exit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3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6" presetID="42" presetClass="path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5138 -4.2527E-6 L -0.1257 -0.00215 " pathEditMode="relative" rAng="0" ptsTypes="AA">
                                          <p:cBhvr>
                                            <p:cTn id="1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8854" y="-123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9" presetID="14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21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" presetID="14" presetClass="entr" presetSubtype="1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24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14" presetClass="entr" presetSubtype="1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27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9" presetID="6" presetClass="emph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30" dur="2000" fill="hold"/>
                                            <p:tgtEl>
                                              <p:spTgt spid="14"/>
                                            </p:tgtEl>
                                          </p:cBhvr>
                                          <p:by x="400000" y="40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1" presetID="42" presetClass="path" presetSubtype="0" accel="50000" decel="50000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1.38778E-17 -2.17257E-6 L 0.29931 -0.26564 " pathEditMode="relative" rAng="0" ptsTypes="AA">
                                          <p:cBhvr>
                                            <p:cTn id="32" dur="2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4965" y="-13282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3" presetID="14" presetClass="entr" presetSubtype="1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35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6" presetID="2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38" dur="125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9" fill="hold">
                          <p:stCondLst>
                            <p:cond delay="indefinite"/>
                          </p:stCondLst>
                          <p:childTnLst>
                            <p:par>
                              <p:cTn id="4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1" presetID="22" presetClass="entr" presetSubtype="2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43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animBg="1"/>
          <p:bldP spid="14" grpId="1" animBg="1"/>
          <p:bldP spid="14" grpId="2" animBg="1"/>
          <p:bldP spid="3" grpId="0"/>
          <p:bldP spid="4" grpId="0" animBg="1"/>
          <p:bldP spid="12" grpId="0"/>
          <p:bldP spid="6" grpId="0"/>
          <p:bldP spid="18" grpId="0" animBg="1"/>
        </p:bldLst>
      </p:timing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flipV="1">
            <a:off x="7056784" y="1420421"/>
            <a:ext cx="845446" cy="1512168"/>
          </a:xfrm>
          <a:prstGeom prst="rect">
            <a:avLst/>
          </a:prstGeom>
          <a:gradFill>
            <a:gsLst>
              <a:gs pos="7000">
                <a:srgbClr val="FF0000">
                  <a:alpha val="86000"/>
                </a:srgbClr>
              </a:gs>
              <a:gs pos="87000">
                <a:srgbClr val="7030A0">
                  <a:alpha val="78000"/>
                </a:srgbClr>
              </a:gs>
              <a:gs pos="75000">
                <a:srgbClr val="00B0F0">
                  <a:alpha val="77000"/>
                </a:srgbClr>
              </a:gs>
              <a:gs pos="60000">
                <a:srgbClr val="35E335">
                  <a:alpha val="83000"/>
                </a:srgbClr>
              </a:gs>
              <a:gs pos="41000">
                <a:srgbClr val="FFFF00">
                  <a:alpha val="80000"/>
                </a:srgbClr>
              </a:gs>
              <a:gs pos="26000">
                <a:srgbClr val="FFC000">
                  <a:alpha val="84000"/>
                </a:srgbClr>
              </a:gs>
              <a:gs pos="100000">
                <a:schemeClr val="tx1">
                  <a:alpha val="77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 flipV="1">
            <a:off x="7056784" y="-1448909"/>
            <a:ext cx="845446" cy="2783749"/>
          </a:xfrm>
          <a:prstGeom prst="rect">
            <a:avLst/>
          </a:prstGeom>
          <a:gradFill>
            <a:gsLst>
              <a:gs pos="99000">
                <a:schemeClr val="bg1"/>
              </a:gs>
              <a:gs pos="0">
                <a:schemeClr val="tx1">
                  <a:alpha val="77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 flipV="1">
            <a:off x="7056784" y="3024342"/>
            <a:ext cx="845446" cy="2572541"/>
          </a:xfrm>
          <a:prstGeom prst="rect">
            <a:avLst/>
          </a:prstGeom>
          <a:gradFill>
            <a:gsLst>
              <a:gs pos="16000">
                <a:schemeClr val="bg1">
                  <a:alpha val="64000"/>
                </a:schemeClr>
              </a:gs>
              <a:gs pos="78000">
                <a:srgbClr val="FF9292"/>
              </a:gs>
              <a:gs pos="100000">
                <a:srgbClr val="FF0000">
                  <a:lumMod val="86000"/>
                  <a:lumOff val="14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下箭头标注 7"/>
          <p:cNvSpPr/>
          <p:nvPr/>
        </p:nvSpPr>
        <p:spPr>
          <a:xfrm rot="16200000">
            <a:off x="-8411739" y="-2013665"/>
            <a:ext cx="9144000" cy="7515225"/>
          </a:xfrm>
          <a:prstGeom prst="downArrowCallout">
            <a:avLst>
              <a:gd name="adj1" fmla="val 50000"/>
              <a:gd name="adj2" fmla="val 60837"/>
              <a:gd name="adj3" fmla="val 29167"/>
              <a:gd name="adj4" fmla="val 70833"/>
            </a:avLst>
          </a:prstGeom>
          <a:gradFill flip="none" rotWithShape="1">
            <a:gsLst>
              <a:gs pos="0">
                <a:srgbClr val="00B0F0"/>
              </a:gs>
              <a:gs pos="100000">
                <a:srgbClr val="002B82"/>
              </a:gs>
            </a:gsLst>
            <a:lin ang="13500000" scaled="1"/>
            <a:tileRect/>
          </a:gra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7884371" y="322295"/>
            <a:ext cx="1316813" cy="4302482"/>
            <a:chOff x="7884368" y="34261"/>
            <a:chExt cx="1316813" cy="4302482"/>
          </a:xfrm>
        </p:grpSpPr>
        <p:sp>
          <p:nvSpPr>
            <p:cNvPr id="2" name="TextBox 1"/>
            <p:cNvSpPr txBox="1"/>
            <p:nvPr/>
          </p:nvSpPr>
          <p:spPr>
            <a:xfrm>
              <a:off x="7884368" y="34261"/>
              <a:ext cx="1265090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>
                  <a:latin typeface="AVGmdBU" pitchFamily="2" charset="-122"/>
                  <a:ea typeface="AVGmdBU" pitchFamily="2" charset="-122"/>
                  <a:cs typeface="Arial Unicode MS" pitchFamily="34" charset="-122"/>
                </a:rPr>
                <a:t>--cosmic rays</a:t>
              </a:r>
            </a:p>
            <a:p>
              <a:r>
                <a:rPr lang="en-US" altLang="zh-CN" sz="1400" dirty="0" smtClean="0">
                  <a:latin typeface="AVGmdBU" pitchFamily="2" charset="-122"/>
                  <a:ea typeface="AVGmdBU" pitchFamily="2" charset="-122"/>
                  <a:cs typeface="Arial Unicode MS" pitchFamily="34" charset="-122"/>
                </a:rPr>
                <a:t>--gamma rays</a:t>
              </a:r>
            </a:p>
            <a:p>
              <a:r>
                <a:rPr lang="en-US" altLang="zh-CN" sz="1400" dirty="0" smtClean="0">
                  <a:latin typeface="AVGmdBU" pitchFamily="2" charset="-122"/>
                  <a:ea typeface="AVGmdBU" pitchFamily="2" charset="-122"/>
                  <a:cs typeface="Arial Unicode MS" pitchFamily="34" charset="-122"/>
                </a:rPr>
                <a:t>--X rays</a:t>
              </a:r>
            </a:p>
            <a:p>
              <a:r>
                <a:rPr lang="en-US" altLang="zh-CN" sz="1400" dirty="0" smtClean="0">
                  <a:latin typeface="AVGmdBU" pitchFamily="2" charset="-122"/>
                  <a:ea typeface="AVGmdBU" pitchFamily="2" charset="-122"/>
                  <a:cs typeface="Arial Unicode MS" pitchFamily="34" charset="-122"/>
                </a:rPr>
                <a:t>-- ultraviolet</a:t>
              </a:r>
              <a:endParaRPr lang="zh-CN" altLang="en-US" sz="1400" dirty="0">
                <a:latin typeface="AVGmdBU" pitchFamily="2" charset="-122"/>
                <a:ea typeface="AVGmdBU" pitchFamily="2" charset="-122"/>
                <a:cs typeface="Arial Unicode MS" pitchFamily="34" charset="-122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231722" y="1708448"/>
              <a:ext cx="66075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>
                  <a:latin typeface="AVGmdBU" pitchFamily="2" charset="-122"/>
                  <a:ea typeface="AVGmdBU" pitchFamily="2" charset="-122"/>
                  <a:cs typeface="Arial Unicode MS" pitchFamily="34" charset="-122"/>
                </a:rPr>
                <a:t>visible</a:t>
              </a:r>
              <a:endParaRPr lang="zh-CN" altLang="en-US" sz="1400" dirty="0">
                <a:latin typeface="AVGmdBU" pitchFamily="2" charset="-122"/>
                <a:ea typeface="AVGmdBU" pitchFamily="2" charset="-122"/>
                <a:cs typeface="Arial Unicode MS" pitchFamily="34" charset="-122"/>
              </a:endParaRPr>
            </a:p>
          </p:txBody>
        </p:sp>
        <p:sp>
          <p:nvSpPr>
            <p:cNvPr id="3" name="右大括号 2"/>
            <p:cNvSpPr/>
            <p:nvPr/>
          </p:nvSpPr>
          <p:spPr>
            <a:xfrm>
              <a:off x="7960104" y="1204392"/>
              <a:ext cx="284304" cy="1368152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998608" y="2736305"/>
              <a:ext cx="1202573" cy="16004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>
                  <a:latin typeface="AVGmdBU" pitchFamily="2" charset="-122"/>
                  <a:ea typeface="AVGmdBU" pitchFamily="2" charset="-122"/>
                  <a:cs typeface="Arial Unicode MS" pitchFamily="34" charset="-122"/>
                </a:rPr>
                <a:t>--</a:t>
              </a:r>
              <a:r>
                <a:rPr lang="en-US" altLang="zh-CN" sz="1400" dirty="0" err="1" smtClean="0">
                  <a:latin typeface="AVGmdBU" pitchFamily="2" charset="-122"/>
                  <a:ea typeface="AVGmdBU" pitchFamily="2" charset="-122"/>
                  <a:cs typeface="Arial Unicode MS" pitchFamily="34" charset="-122"/>
                </a:rPr>
                <a:t>infraed</a:t>
              </a:r>
              <a:endParaRPr lang="en-US" altLang="zh-CN" sz="1400" dirty="0" smtClean="0">
                <a:latin typeface="AVGmdBU" pitchFamily="2" charset="-122"/>
                <a:ea typeface="AVGmdBU" pitchFamily="2" charset="-122"/>
                <a:cs typeface="Arial Unicode MS" pitchFamily="34" charset="-122"/>
              </a:endParaRPr>
            </a:p>
            <a:p>
              <a:r>
                <a:rPr lang="en-US" altLang="zh-CN" sz="1400" dirty="0" smtClean="0">
                  <a:latin typeface="AVGmdBU" pitchFamily="2" charset="-122"/>
                  <a:ea typeface="AVGmdBU" pitchFamily="2" charset="-122"/>
                  <a:cs typeface="Arial Unicode MS" pitchFamily="34" charset="-122"/>
                </a:rPr>
                <a:t>-- TV UHF</a:t>
              </a:r>
            </a:p>
            <a:p>
              <a:r>
                <a:rPr lang="en-US" altLang="zh-CN" sz="1400" dirty="0" smtClean="0">
                  <a:latin typeface="AVGmdBU" pitchFamily="2" charset="-122"/>
                  <a:ea typeface="AVGmdBU" pitchFamily="2" charset="-122"/>
                  <a:cs typeface="Arial Unicode MS" pitchFamily="34" charset="-122"/>
                </a:rPr>
                <a:t>-- FM UHF</a:t>
              </a:r>
            </a:p>
            <a:p>
              <a:r>
                <a:rPr lang="en-US" altLang="zh-CN" sz="1400" dirty="0" smtClean="0">
                  <a:latin typeface="AVGmdBU" pitchFamily="2" charset="-122"/>
                  <a:ea typeface="AVGmdBU" pitchFamily="2" charset="-122"/>
                  <a:cs typeface="Arial Unicode MS" pitchFamily="34" charset="-122"/>
                </a:rPr>
                <a:t>-- short wave</a:t>
              </a:r>
            </a:p>
            <a:p>
              <a:r>
                <a:rPr lang="en-US" altLang="zh-CN" sz="1400" dirty="0" smtClean="0">
                  <a:latin typeface="AVGmdBU" pitchFamily="2" charset="-122"/>
                  <a:ea typeface="AVGmdBU" pitchFamily="2" charset="-122"/>
                  <a:cs typeface="Arial Unicode MS" pitchFamily="34" charset="-122"/>
                </a:rPr>
                <a:t>-- AM radio</a:t>
              </a:r>
            </a:p>
            <a:p>
              <a:r>
                <a:rPr lang="en-US" altLang="zh-CN" sz="1400" dirty="0" smtClean="0">
                  <a:latin typeface="AVGmdBU" pitchFamily="2" charset="-122"/>
                  <a:ea typeface="AVGmdBU" pitchFamily="2" charset="-122"/>
                  <a:cs typeface="Arial Unicode MS" pitchFamily="34" charset="-122"/>
                </a:rPr>
                <a:t>-- very long </a:t>
              </a:r>
            </a:p>
            <a:p>
              <a:r>
                <a:rPr lang="en-US" altLang="zh-CN" sz="1400" dirty="0" smtClean="0">
                  <a:latin typeface="AVGmdBU" pitchFamily="2" charset="-122"/>
                  <a:ea typeface="AVGmdBU" pitchFamily="2" charset="-122"/>
                  <a:cs typeface="Arial Unicode MS" pitchFamily="34" charset="-122"/>
                </a:rPr>
                <a:t>   waves</a:t>
              </a:r>
              <a:endParaRPr lang="zh-CN" altLang="en-US" sz="1400" dirty="0">
                <a:latin typeface="AVGmdBU" pitchFamily="2" charset="-122"/>
                <a:ea typeface="AVGmdBU" pitchFamily="2" charset="-122"/>
                <a:cs typeface="Arial Unicode MS" pitchFamily="34" charset="-122"/>
              </a:endParaRPr>
            </a:p>
          </p:txBody>
        </p:sp>
      </p:grpSp>
      <p:sp>
        <p:nvSpPr>
          <p:cNvPr id="12" name="WordArt 5"/>
          <p:cNvSpPr>
            <a:spLocks noChangeArrowheads="1" noChangeShapeType="1" noTextEdit="1"/>
          </p:cNvSpPr>
          <p:nvPr/>
        </p:nvSpPr>
        <p:spPr bwMode="auto">
          <a:xfrm>
            <a:off x="3590609" y="1122090"/>
            <a:ext cx="1701477" cy="24765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kern="1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</a:rPr>
              <a:t>开启人类历史新篇章</a:t>
            </a:r>
            <a:endParaRPr lang="zh-CN" altLang="en-US" sz="3600" kern="10" dirty="0">
              <a:solidFill>
                <a:schemeClr val="tx1">
                  <a:lumMod val="75000"/>
                  <a:lumOff val="25000"/>
                </a:schemeClr>
              </a:solidFill>
              <a:latin typeface="微软雅黑"/>
              <a:ea typeface="微软雅黑"/>
            </a:endParaRPr>
          </a:p>
        </p:txBody>
      </p:sp>
      <p:sp>
        <p:nvSpPr>
          <p:cNvPr id="13" name="WordArt 4"/>
          <p:cNvSpPr>
            <a:spLocks noChangeArrowheads="1" noChangeShapeType="1" noTextEdit="1"/>
          </p:cNvSpPr>
          <p:nvPr/>
        </p:nvSpPr>
        <p:spPr bwMode="auto">
          <a:xfrm>
            <a:off x="1549084" y="799828"/>
            <a:ext cx="879475" cy="836612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6600" kern="1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综艺简体"/>
              </a:rPr>
              <a:t>变</a:t>
            </a:r>
            <a:endParaRPr lang="zh-CN" altLang="en-US" sz="6600" kern="10" dirty="0">
              <a:solidFill>
                <a:schemeClr val="tx1">
                  <a:lumMod val="75000"/>
                  <a:lumOff val="25000"/>
                </a:schemeClr>
              </a:solidFill>
              <a:latin typeface="方正综艺简体"/>
            </a:endParaRPr>
          </a:p>
        </p:txBody>
      </p:sp>
      <p:sp>
        <p:nvSpPr>
          <p:cNvPr id="14" name="WordArt 4"/>
          <p:cNvSpPr>
            <a:spLocks noChangeArrowheads="1" noChangeShapeType="1" noTextEdit="1"/>
          </p:cNvSpPr>
          <p:nvPr/>
        </p:nvSpPr>
        <p:spPr bwMode="auto">
          <a:xfrm>
            <a:off x="2514284" y="799828"/>
            <a:ext cx="879475" cy="836612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6600" kern="1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综艺简体"/>
              </a:rPr>
              <a:t>革</a:t>
            </a:r>
            <a:endParaRPr lang="zh-CN" altLang="en-US" sz="6600" kern="10" dirty="0">
              <a:solidFill>
                <a:schemeClr val="tx1">
                  <a:lumMod val="75000"/>
                  <a:lumOff val="25000"/>
                </a:schemeClr>
              </a:solidFill>
              <a:latin typeface="方正综艺简体"/>
            </a:endParaRPr>
          </a:p>
        </p:txBody>
      </p:sp>
      <p:sp>
        <p:nvSpPr>
          <p:cNvPr id="15" name="WordArt 4"/>
          <p:cNvSpPr>
            <a:spLocks noChangeArrowheads="1" noChangeShapeType="1" noTextEdit="1"/>
          </p:cNvSpPr>
          <p:nvPr/>
        </p:nvSpPr>
        <p:spPr bwMode="auto">
          <a:xfrm>
            <a:off x="1549084" y="799828"/>
            <a:ext cx="879475" cy="836612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6600" kern="1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综艺简体"/>
              </a:rPr>
              <a:t>发</a:t>
            </a:r>
            <a:endParaRPr lang="zh-CN" altLang="en-US" sz="6600" kern="10" dirty="0">
              <a:solidFill>
                <a:schemeClr val="tx1">
                  <a:lumMod val="75000"/>
                  <a:lumOff val="25000"/>
                </a:schemeClr>
              </a:solidFill>
              <a:latin typeface="方正综艺简体"/>
            </a:endParaRPr>
          </a:p>
        </p:txBody>
      </p:sp>
      <p:sp>
        <p:nvSpPr>
          <p:cNvPr id="16" name="WordArt 4"/>
          <p:cNvSpPr>
            <a:spLocks noChangeArrowheads="1" noChangeShapeType="1" noTextEdit="1"/>
          </p:cNvSpPr>
          <p:nvPr/>
        </p:nvSpPr>
        <p:spPr bwMode="auto">
          <a:xfrm>
            <a:off x="2514284" y="799828"/>
            <a:ext cx="879475" cy="836612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6600" kern="1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综艺简体"/>
              </a:rPr>
              <a:t>展</a:t>
            </a:r>
            <a:endParaRPr lang="zh-CN" altLang="en-US" sz="6600" kern="10" dirty="0">
              <a:solidFill>
                <a:schemeClr val="tx1">
                  <a:lumMod val="75000"/>
                  <a:lumOff val="25000"/>
                </a:schemeClr>
              </a:solidFill>
              <a:latin typeface="方正综艺简体"/>
            </a:endParaRPr>
          </a:p>
        </p:txBody>
      </p:sp>
      <p:sp>
        <p:nvSpPr>
          <p:cNvPr id="17" name="WordArt 5"/>
          <p:cNvSpPr>
            <a:spLocks noChangeArrowheads="1" noChangeShapeType="1" noTextEdit="1"/>
          </p:cNvSpPr>
          <p:nvPr/>
        </p:nvSpPr>
        <p:spPr bwMode="auto">
          <a:xfrm>
            <a:off x="3590609" y="1122093"/>
            <a:ext cx="1053405" cy="246063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kern="1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</a:rPr>
              <a:t>引领未来</a:t>
            </a:r>
            <a:endParaRPr lang="zh-CN" altLang="en-US" sz="3600" kern="10" dirty="0">
              <a:solidFill>
                <a:schemeClr val="tx1">
                  <a:lumMod val="75000"/>
                  <a:lumOff val="25000"/>
                </a:schemeClr>
              </a:solidFill>
              <a:latin typeface="微软雅黑"/>
              <a:ea typeface="微软雅黑"/>
            </a:endParaRPr>
          </a:p>
        </p:txBody>
      </p:sp>
      <p:pic>
        <p:nvPicPr>
          <p:cNvPr id="23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859" r="24560"/>
          <a:stretch/>
        </p:blipFill>
        <p:spPr bwMode="auto">
          <a:xfrm>
            <a:off x="899592" y="1996485"/>
            <a:ext cx="4580344" cy="2761309"/>
          </a:xfrm>
          <a:prstGeom prst="rect">
            <a:avLst/>
          </a:prstGeom>
          <a:noFill/>
          <a:ln>
            <a:noFill/>
          </a:ln>
          <a:effectLst>
            <a:outerShdw blurRad="152400" dist="63500" dir="2700000" algn="tl" rotWithShape="0">
              <a:schemeClr val="tx1">
                <a:alpha val="4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图片 2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6014" y="2428528"/>
            <a:ext cx="2591970" cy="1943978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153" y="2464755"/>
            <a:ext cx="2766907" cy="1872000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2074" y="2421203"/>
            <a:ext cx="2735064" cy="1872000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0143" y="2428529"/>
            <a:ext cx="2812199" cy="1872000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3955" y="2424547"/>
            <a:ext cx="2741658" cy="1943978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2428766"/>
            <a:ext cx="2075773" cy="1943978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2428766"/>
            <a:ext cx="2851861" cy="1943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114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0">
        <p14:prism isContent="1"/>
      </p:transition>
    </mc:Choice>
    <mc:Fallback xmlns="">
      <p:transition spd="slow" advClick="0" advTm="3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6303 0.0071 L 0.78612 0.0071 " pathEditMode="relative" rAng="0" ptsTypes="AA">
                                      <p:cBhvr>
                                        <p:cTn id="6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14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300"/>
                            </p:stCondLst>
                            <p:childTnLst>
                              <p:par>
                                <p:cTn id="8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800"/>
                            </p:stCondLst>
                            <p:childTnLst>
                              <p:par>
                                <p:cTn id="1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300"/>
                            </p:stCondLst>
                            <p:childTnLst>
                              <p:par>
                                <p:cTn id="19" presetID="17" presetClass="exit" presetSubtype="2" fill="hold" grpId="1" nodeType="afterEffect">
                                  <p:stCondLst>
                                    <p:cond delay="1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9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4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2" presetClass="exit" presetSubtype="4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2" presetClass="entr" presetSubtype="4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2" presetClass="exit" presetSubtype="4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2" presetClass="entr" presetSubtype="1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4" presetClass="exit" presetSubtype="10" fill="hold" grpId="1" nodeType="withEffect">
                                  <p:stCondLst>
                                    <p:cond delay="225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23" presetClass="entr" presetSubtype="32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150"/>
                            </p:stCondLst>
                            <p:childTnLst>
                              <p:par>
                                <p:cTn id="59" presetID="14" presetClass="entr" presetSubtype="10" fill="hold" nodeType="after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4" presetClass="entr" presetSubtype="1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7400"/>
                            </p:stCondLst>
                            <p:childTnLst>
                              <p:par>
                                <p:cTn id="66" presetID="42" presetClass="exit" presetSubtype="0" fill="hold" nodeType="afterEffect">
                                  <p:stCondLst>
                                    <p:cond delay="1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4" presetClass="entr" presetSubtype="1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9150"/>
                            </p:stCondLst>
                            <p:childTnLst>
                              <p:par>
                                <p:cTn id="75" presetID="42" presetClass="exit" presetSubtype="0" fill="hold" nodeType="afterEffect">
                                  <p:stCondLst>
                                    <p:cond delay="1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1400"/>
                            </p:stCondLst>
                            <p:childTnLst>
                              <p:par>
                                <p:cTn id="8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1900"/>
                            </p:stCondLst>
                            <p:childTnLst>
                              <p:par>
                                <p:cTn id="85" presetID="42" presetClass="exit" presetSubtype="0" fill="hold" nodeType="afterEffect">
                                  <p:stCondLst>
                                    <p:cond delay="1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4150"/>
                            </p:stCondLst>
                            <p:childTnLst>
                              <p:par>
                                <p:cTn id="9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4650"/>
                            </p:stCondLst>
                            <p:childTnLst>
                              <p:par>
                                <p:cTn id="95" presetID="42" presetClass="exit" presetSubtype="0" fill="hold" nodeType="afterEffect">
                                  <p:stCondLst>
                                    <p:cond delay="1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6900"/>
                            </p:stCondLst>
                            <p:childTnLst>
                              <p:par>
                                <p:cTn id="10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7400"/>
                            </p:stCondLst>
                            <p:childTnLst>
                              <p:par>
                                <p:cTn id="105" presetID="42" presetClass="exit" presetSubtype="0" fill="hold" nodeType="afterEffect">
                                  <p:stCondLst>
                                    <p:cond delay="1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9650"/>
                            </p:stCondLst>
                            <p:childTnLst>
                              <p:par>
                                <p:cTn id="11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20150"/>
                            </p:stCondLst>
                            <p:childTnLst>
                              <p:par>
                                <p:cTn id="115" presetID="42" presetClass="exit" presetSubtype="0" fill="hold" nodeType="afterEffect">
                                  <p:stCondLst>
                                    <p:cond delay="1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4" presetClass="entr" presetSubtype="1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8" grpId="1" animBg="1"/>
      <p:bldP spid="12" grpId="0"/>
      <p:bldP spid="12" grpId="1"/>
      <p:bldP spid="13" grpId="0"/>
      <p:bldP spid="13" grpId="1"/>
      <p:bldP spid="14" grpId="0"/>
      <p:bldP spid="14" grpId="1"/>
      <p:bldP spid="15" grpId="0"/>
      <p:bldP spid="16" grpId="0"/>
      <p:bldP spid="1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剪去单角的矩形 15"/>
          <p:cNvSpPr/>
          <p:nvPr/>
        </p:nvSpPr>
        <p:spPr>
          <a:xfrm>
            <a:off x="-396552" y="1000435"/>
            <a:ext cx="4095750" cy="592321"/>
          </a:xfrm>
          <a:prstGeom prst="snip1Rect">
            <a:avLst>
              <a:gd name="adj" fmla="val 50000"/>
            </a:avLst>
          </a:prstGeom>
          <a:gradFill flip="none" rotWithShape="1">
            <a:gsLst>
              <a:gs pos="0">
                <a:srgbClr val="00B0F0"/>
              </a:gs>
              <a:gs pos="100000">
                <a:srgbClr val="002B82"/>
              </a:gs>
            </a:gsLst>
            <a:lin ang="13500000" scaled="1"/>
            <a:tileRect/>
          </a:gra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7" name="剪去单角的矩形 16"/>
          <p:cNvSpPr/>
          <p:nvPr/>
        </p:nvSpPr>
        <p:spPr>
          <a:xfrm>
            <a:off x="-396552" y="1734085"/>
            <a:ext cx="4932363" cy="592321"/>
          </a:xfrm>
          <a:prstGeom prst="snip1Rect">
            <a:avLst>
              <a:gd name="adj" fmla="val 50000"/>
            </a:avLst>
          </a:prstGeom>
          <a:gradFill flip="none" rotWithShape="1">
            <a:gsLst>
              <a:gs pos="0">
                <a:srgbClr val="00B0F0"/>
              </a:gs>
              <a:gs pos="100000">
                <a:srgbClr val="002B82"/>
              </a:gs>
            </a:gsLst>
            <a:lin ang="13500000" scaled="1"/>
            <a:tileRect/>
          </a:gra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8" name="剪去单角的矩形 17"/>
          <p:cNvSpPr/>
          <p:nvPr/>
        </p:nvSpPr>
        <p:spPr>
          <a:xfrm>
            <a:off x="-396552" y="2467738"/>
            <a:ext cx="5776913" cy="592321"/>
          </a:xfrm>
          <a:prstGeom prst="snip1Rect">
            <a:avLst>
              <a:gd name="adj" fmla="val 50000"/>
            </a:avLst>
          </a:prstGeom>
          <a:gradFill flip="none" rotWithShape="1">
            <a:gsLst>
              <a:gs pos="0">
                <a:srgbClr val="00B0F0"/>
              </a:gs>
              <a:gs pos="100000">
                <a:srgbClr val="002B82"/>
              </a:gs>
            </a:gsLst>
            <a:lin ang="13500000" scaled="1"/>
            <a:tileRect/>
          </a:gra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9" name="剪去单角的矩形 18"/>
          <p:cNvSpPr/>
          <p:nvPr/>
        </p:nvSpPr>
        <p:spPr>
          <a:xfrm>
            <a:off x="-396552" y="3201389"/>
            <a:ext cx="6904038" cy="592321"/>
          </a:xfrm>
          <a:prstGeom prst="snip1Rect">
            <a:avLst>
              <a:gd name="adj" fmla="val 50000"/>
            </a:avLst>
          </a:prstGeom>
          <a:gradFill flip="none" rotWithShape="1">
            <a:gsLst>
              <a:gs pos="0">
                <a:srgbClr val="00B0F0"/>
              </a:gs>
              <a:gs pos="100000">
                <a:srgbClr val="002B82"/>
              </a:gs>
            </a:gsLst>
            <a:lin ang="13500000" scaled="1"/>
            <a:tileRect/>
          </a:gra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3049914" y="987731"/>
            <a:ext cx="261001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100</a:t>
            </a:r>
            <a:r>
              <a:rPr lang="zh-CN" altLang="en-US" sz="28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分的</a:t>
            </a:r>
            <a:r>
              <a:rPr lang="zh-CN" altLang="en-US" sz="28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责任心</a:t>
            </a:r>
            <a:endParaRPr lang="zh-CN" altLang="en-US" sz="2800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3300739" y="1384729"/>
            <a:ext cx="219803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400" dirty="0" smtClean="0">
                <a:solidFill>
                  <a:prstClr val="black"/>
                </a:solidFill>
                <a:cs typeface="Arial" charset="0"/>
              </a:rPr>
              <a:t>HPS in the Responsibility</a:t>
            </a:r>
            <a:endParaRPr lang="zh-CN" altLang="en-US" sz="1400" dirty="0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3049911" y="1711853"/>
            <a:ext cx="292900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100</a:t>
            </a:r>
            <a:r>
              <a:rPr lang="en-US" altLang="zh-CN" sz="28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%</a:t>
            </a:r>
            <a:r>
              <a:rPr lang="zh-CN" altLang="en-US" sz="28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的乐观</a:t>
            </a:r>
            <a:r>
              <a:rPr lang="zh-CN" altLang="en-US" sz="28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积极</a:t>
            </a:r>
            <a:endParaRPr lang="zh-CN" altLang="en-US" sz="2800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TextBox 27"/>
          <p:cNvSpPr txBox="1">
            <a:spLocks noChangeArrowheads="1"/>
          </p:cNvSpPr>
          <p:nvPr/>
        </p:nvSpPr>
        <p:spPr bwMode="auto">
          <a:xfrm>
            <a:off x="3300736" y="2113617"/>
            <a:ext cx="178766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400" dirty="0">
                <a:solidFill>
                  <a:prstClr val="black"/>
                </a:solidFill>
                <a:cs typeface="Arial" charset="0"/>
              </a:rPr>
              <a:t>100% in the </a:t>
            </a:r>
            <a:r>
              <a:rPr lang="en-US" altLang="zh-CN" sz="1400" dirty="0" smtClean="0">
                <a:solidFill>
                  <a:prstClr val="black"/>
                </a:solidFill>
                <a:cs typeface="Arial" charset="0"/>
              </a:rPr>
              <a:t>positive</a:t>
            </a:r>
            <a:endParaRPr lang="zh-CN" altLang="en-US" sz="1400" dirty="0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29" name="TextBox 28"/>
          <p:cNvSpPr txBox="1">
            <a:spLocks noChangeArrowheads="1"/>
          </p:cNvSpPr>
          <p:nvPr/>
        </p:nvSpPr>
        <p:spPr bwMode="auto">
          <a:xfrm>
            <a:off x="3049914" y="2435977"/>
            <a:ext cx="2250937" cy="5233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100</a:t>
            </a:r>
            <a:r>
              <a:rPr lang="zh-CN" altLang="en-US" sz="28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28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的态度</a:t>
            </a:r>
            <a:endParaRPr lang="zh-CN" altLang="en-US" sz="2800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TextBox 29"/>
          <p:cNvSpPr txBox="1">
            <a:spLocks noChangeArrowheads="1"/>
          </p:cNvSpPr>
          <p:nvPr/>
        </p:nvSpPr>
        <p:spPr bwMode="auto">
          <a:xfrm>
            <a:off x="3300736" y="2852032"/>
            <a:ext cx="1689630" cy="307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400" dirty="0">
                <a:solidFill>
                  <a:prstClr val="black"/>
                </a:solidFill>
                <a:cs typeface="Arial" charset="0"/>
              </a:rPr>
              <a:t>HPS in the Attitude</a:t>
            </a:r>
            <a:endParaRPr lang="zh-CN" altLang="en-US" sz="1400" dirty="0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31" name="TextBox 30"/>
          <p:cNvSpPr txBox="1">
            <a:spLocks noChangeArrowheads="1"/>
          </p:cNvSpPr>
          <p:nvPr/>
        </p:nvSpPr>
        <p:spPr bwMode="auto">
          <a:xfrm>
            <a:off x="3049911" y="3160100"/>
            <a:ext cx="221086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100</a:t>
            </a:r>
            <a:r>
              <a:rPr lang="en-US" altLang="zh-CN" sz="28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%</a:t>
            </a:r>
            <a:r>
              <a:rPr lang="zh-CN" altLang="en-US" sz="28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的投入</a:t>
            </a:r>
            <a:endParaRPr lang="zh-CN" altLang="en-US" sz="2800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3300736" y="3576154"/>
            <a:ext cx="2165978" cy="307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400" dirty="0">
                <a:solidFill>
                  <a:prstClr val="black"/>
                </a:solidFill>
                <a:cs typeface="Arial" charset="0"/>
              </a:rPr>
              <a:t>100% in the Participation</a:t>
            </a:r>
            <a:endParaRPr lang="zh-CN" altLang="en-US" sz="1400" dirty="0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34" name="下箭头标注 33"/>
          <p:cNvSpPr/>
          <p:nvPr/>
        </p:nvSpPr>
        <p:spPr>
          <a:xfrm>
            <a:off x="0" y="2"/>
            <a:ext cx="9144000" cy="7517545"/>
          </a:xfrm>
          <a:prstGeom prst="downArrowCallout">
            <a:avLst>
              <a:gd name="adj1" fmla="val 50000"/>
              <a:gd name="adj2" fmla="val 60837"/>
              <a:gd name="adj3" fmla="val 29167"/>
              <a:gd name="adj4" fmla="val 70833"/>
            </a:avLst>
          </a:prstGeom>
          <a:gradFill flip="none" rotWithShape="1">
            <a:gsLst>
              <a:gs pos="0">
                <a:srgbClr val="00B0F0"/>
              </a:gs>
              <a:gs pos="100000">
                <a:srgbClr val="002B82"/>
              </a:gs>
            </a:gsLst>
            <a:lin ang="13500000" scaled="1"/>
            <a:tileRect/>
          </a:gra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1290312"/>
      </p:ext>
    </p:extLst>
  </p:cSld>
  <p:clrMapOvr>
    <a:masterClrMapping/>
  </p:clrMapOvr>
  <p:transition spd="slow" advClick="0" advTm="5000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503 -2.59259E-6 L 0.06475 -2.59259E-6 " pathEditMode="relative" rAng="0" ptsTypes="AA">
                                      <p:cBhvr>
                                        <p:cTn id="6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00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4.93827E-6 L 0.04305 -4.93827E-6 " pathEditMode="relative" rAng="0" ptsTypes="AA">
                                      <p:cBhvr>
                                        <p:cTn id="8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00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0.0033 -3.33333E-6 L 0.1658 -3.33333E-6 " pathEditMode="relative" rAng="0" ptsTypes="AA">
                                      <p:cBhvr>
                                        <p:cTn id="10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100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0.00156 -7.40741E-7 L 0.13489 -7.40741E-7 " pathEditMode="relative" rAng="0" ptsTypes="AA">
                                      <p:cBhvr>
                                        <p:cTn id="12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0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3" presetClass="path" presetSubtype="0" accel="50000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0.00156 -4.07407E-6 L 0.26684 -4.07407E-6 " pathEditMode="relative" rAng="0" ptsTypes="AA">
                                      <p:cBhvr>
                                        <p:cTn id="14" dur="3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300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63" presetClass="path" presetSubtype="0" accel="50000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0.00156 7.40741E-7 L 0.24739 7.40741E-7 " pathEditMode="relative" rAng="0" ptsTypes="AA">
                                      <p:cBhvr>
                                        <p:cTn id="16" dur="3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300" y="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63" presetClass="path" presetSubtype="0" accel="50000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0.00469 -4.81481E-6 L 0.37691 -4.81481E-6 " pathEditMode="relative" rAng="0" ptsTypes="AA">
                                      <p:cBhvr>
                                        <p:cTn id="18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00" y="0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63" presetClass="path" presetSubtype="0" accel="50000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0.00035 1.11022E-16 L 0.35452 1.11022E-16 " pathEditMode="relative" rAng="0" ptsTypes="AA">
                                      <p:cBhvr>
                                        <p:cTn id="20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700" y="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1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3" dur="3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6" dur="3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9" dur="3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2" dur="3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600"/>
                            </p:stCondLst>
                            <p:childTnLst>
                              <p:par>
                                <p:cTn id="34" presetID="55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 animBg="1"/>
      <p:bldP spid="24" grpId="0"/>
      <p:bldP spid="25" grpId="0"/>
      <p:bldP spid="27" grpId="0"/>
      <p:bldP spid="28" grpId="0"/>
      <p:bldP spid="29" grpId="0"/>
      <p:bldP spid="30" grpId="0"/>
      <p:bldP spid="31" grpId="0"/>
      <p:bldP spid="32" grpId="0"/>
      <p:bldP spid="34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主题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演示文稿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网格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C000"/>
        </a:solidFill>
        <a:ln w="12700">
          <a:noFill/>
        </a:ln>
        <a:effectLst/>
      </a:spPr>
      <a:bodyPr wrap="square" rtlCol="0" anchor="ctr">
        <a:spAutoFit/>
      </a:bodyPr>
      <a:lstStyle>
        <a:defPPr algn="ctr">
          <a:defRPr sz="1600" b="1">
            <a:solidFill>
              <a:schemeClr val="bg1"/>
            </a:solidFill>
            <a:latin typeface="微软雅黑" pitchFamily="34" charset="-122"/>
            <a:ea typeface="微软雅黑" pitchFamily="34" charset="-122"/>
            <a:cs typeface="Lao UI" pitchFamily="34" charset="0"/>
          </a:defRPr>
        </a:defPPr>
      </a:lstStyle>
    </a:spDef>
  </a:objectDefaults>
  <a:extraClrSchemeLst/>
</a:theme>
</file>

<file path=ppt/theme/theme4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640</TotalTime>
  <Words>719</Words>
  <Application>Microsoft Office PowerPoint</Application>
  <PresentationFormat>自定义</PresentationFormat>
  <Paragraphs>140</Paragraphs>
  <Slides>10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4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Office 主题</vt:lpstr>
      <vt:lpstr>2_Office 主题</vt:lpstr>
      <vt:lpstr>演示文稿1</vt:lpstr>
      <vt:lpstr>1_Office 主题</vt:lpstr>
      <vt:lpstr>Visio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xiao Y</dc:creator>
  <cp:lastModifiedBy>sony</cp:lastModifiedBy>
  <cp:revision>61</cp:revision>
  <dcterms:created xsi:type="dcterms:W3CDTF">2012-11-21T10:37:45Z</dcterms:created>
  <dcterms:modified xsi:type="dcterms:W3CDTF">2012-11-24T02:10:12Z</dcterms:modified>
</cp:coreProperties>
</file>