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7" r:id="rId3"/>
    <p:sldId id="329" r:id="rId4"/>
    <p:sldId id="350" r:id="rId5"/>
    <p:sldId id="339" r:id="rId6"/>
    <p:sldId id="325" r:id="rId7"/>
    <p:sldId id="351" r:id="rId8"/>
    <p:sldId id="328" r:id="rId9"/>
    <p:sldId id="345" r:id="rId10"/>
    <p:sldId id="354" r:id="rId11"/>
    <p:sldId id="352" r:id="rId12"/>
    <p:sldId id="347" r:id="rId13"/>
    <p:sldId id="355" r:id="rId14"/>
    <p:sldId id="349" r:id="rId15"/>
    <p:sldId id="353" r:id="rId16"/>
    <p:sldId id="34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82" autoAdjust="0"/>
    <p:restoredTop sz="85580" autoAdjust="0"/>
  </p:normalViewPr>
  <p:slideViewPr>
    <p:cSldViewPr snapToGrid="0">
      <p:cViewPr>
        <p:scale>
          <a:sx n="66" d="100"/>
          <a:sy n="66" d="100"/>
        </p:scale>
        <p:origin x="1820" y="3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CA637-95AE-4A6C-8AAE-FEE48C75C7EC}" type="datetimeFigureOut">
              <a:rPr lang="zh-CN" altLang="en-US" smtClean="0"/>
              <a:t>2022/12/7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9D231-361B-4FBB-8F0A-3A17ED8F48DC}" type="slidenum">
              <a:rPr lang="zh-CN" altLang="en-US" smtClean="0"/>
              <a:t>‹#›</a:t>
            </a:fld>
            <a:endParaRPr lang="zh-CN" altLang="en-US"/>
          </a:p>
        </p:txBody>
      </p:sp>
    </p:spTree>
    <p:extLst>
      <p:ext uri="{BB962C8B-B14F-4D97-AF65-F5344CB8AC3E}">
        <p14:creationId xmlns:p14="http://schemas.microsoft.com/office/powerpoint/2010/main" val="1269683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因为我不是通信背景的，所以有关一些通信的模型或者概念我在本</a:t>
            </a:r>
            <a:r>
              <a:rPr lang="en-US" altLang="zh-CN" dirty="0"/>
              <a:t>ppt</a:t>
            </a:r>
            <a:r>
              <a:rPr lang="zh-CN" altLang="en-US" dirty="0"/>
              <a:t>中就封装起来简短说明一下，感兴趣的同学可以去阅读一下</a:t>
            </a:r>
            <a:r>
              <a:rPr lang="en-US" altLang="zh-CN" dirty="0" err="1"/>
              <a:t>elearning</a:t>
            </a:r>
            <a:r>
              <a:rPr lang="zh-CN" altLang="en-US" dirty="0"/>
              <a:t>上的本文献。这里只针对我们的凸优化问题进行展开说明。</a:t>
            </a:r>
            <a:endParaRPr lang="en-US" altLang="zh-CN" dirty="0"/>
          </a:p>
          <a:p>
            <a:endParaRPr lang="en-US" altLang="zh-CN" dirty="0"/>
          </a:p>
          <a:p>
            <a:r>
              <a:rPr lang="zh-CN" altLang="en-US" dirty="0"/>
              <a:t>高斯矢量多址信道的迭代注水算法。</a:t>
            </a:r>
            <a:endParaRPr lang="en-US" altLang="zh-CN" dirty="0"/>
          </a:p>
          <a:p>
            <a:endParaRPr lang="en-US" altLang="zh-CN" dirty="0"/>
          </a:p>
          <a:p>
            <a:endParaRPr lang="zh-CN" altLang="en-US" dirty="0"/>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133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单用户矢量信道注水算法的优化模型</a:t>
            </a:r>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3143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70C0"/>
                </a:solidFill>
                <a:effectLst/>
                <a:latin typeface="微软雅黑" panose="020B0503020204020204" pitchFamily="34" charset="-122"/>
                <a:ea typeface="微软雅黑" panose="020B0503020204020204" pitchFamily="34" charset="-122"/>
              </a:rPr>
              <a:t>在每一步，迭代注水算法为每个用户找到单用户注水协方差矩阵，同时将所有其他用户的信号视为附加噪声，本论文对用了反证法以及</a:t>
            </a:r>
            <a:r>
              <a:rPr lang="en-US" altLang="zh-CN" b="0" i="0" dirty="0">
                <a:solidFill>
                  <a:srgbClr val="0070C0"/>
                </a:solidFill>
                <a:effectLst/>
                <a:latin typeface="微软雅黑" panose="020B0503020204020204" pitchFamily="34" charset="-122"/>
                <a:ea typeface="微软雅黑" panose="020B0503020204020204" pitchFamily="34" charset="-122"/>
              </a:rPr>
              <a:t>KKT</a:t>
            </a:r>
            <a:r>
              <a:rPr lang="zh-CN" altLang="en-US" b="0" i="0" dirty="0">
                <a:solidFill>
                  <a:srgbClr val="0070C0"/>
                </a:solidFill>
                <a:effectLst/>
                <a:latin typeface="微软雅黑" panose="020B0503020204020204" pitchFamily="34" charset="-122"/>
                <a:ea typeface="微软雅黑" panose="020B0503020204020204" pitchFamily="34" charset="-122"/>
              </a:rPr>
              <a:t>条件，构建朗格朗日方程，对其对偶问题进行分析，对上述两个结论进行了严格的证明，</a:t>
            </a:r>
            <a:endParaRPr lang="zh-CN" altLang="en-US" dirty="0"/>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97510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181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35484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0696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3920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8469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对于两用户，其信道容量区域为五边形。</a:t>
            </a:r>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569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3905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单用户矢量信道注水算法的优化模型</a:t>
            </a:r>
            <a:endParaRPr lang="en-US" altLang="zh-CN" dirty="0"/>
          </a:p>
          <a:p>
            <a:endParaRPr lang="en-US" altLang="zh-CN" dirty="0"/>
          </a:p>
          <a:p>
            <a:endParaRPr lang="zh-CN" altLang="en-US" dirty="0"/>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418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xi</a:t>
            </a:r>
            <a:r>
              <a:rPr lang="zh-CN" altLang="en-US" dirty="0"/>
              <a:t>为输入矢量信号，</a:t>
            </a:r>
            <a:r>
              <a:rPr lang="en-US" altLang="zh-CN" dirty="0"/>
              <a:t>Y</a:t>
            </a:r>
            <a:r>
              <a:rPr lang="zh-CN" altLang="en-US" dirty="0"/>
              <a:t>为输出矢量信号，</a:t>
            </a:r>
            <a:r>
              <a:rPr lang="en-US" altLang="zh-CN" dirty="0"/>
              <a:t>Z</a:t>
            </a:r>
            <a:r>
              <a:rPr lang="zh-CN" altLang="en-US" dirty="0"/>
              <a:t>是加性高斯白噪声矢量，其协方差是</a:t>
            </a:r>
            <a:r>
              <a:rPr lang="en-US" altLang="zh-CN" dirty="0" err="1"/>
              <a:t>sz</a:t>
            </a:r>
            <a:r>
              <a:rPr lang="zh-CN" altLang="en-US" dirty="0"/>
              <a:t>，</a:t>
            </a:r>
            <a:r>
              <a:rPr lang="en-US" altLang="zh-CN" dirty="0"/>
              <a:t>Hi</a:t>
            </a:r>
            <a:r>
              <a:rPr lang="zh-CN" altLang="en-US" dirty="0"/>
              <a:t>是是不变信道矩阵。</a:t>
            </a:r>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3292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a:t>
            </a:r>
            <a:r>
              <a:rPr lang="zh-CN" altLang="en-US" dirty="0"/>
              <a:t>是第</a:t>
            </a:r>
            <a:r>
              <a:rPr lang="en-US" altLang="zh-CN" dirty="0" err="1"/>
              <a:t>i</a:t>
            </a:r>
            <a:r>
              <a:rPr lang="zh-CN" altLang="en-US" dirty="0"/>
              <a:t>个用户的速率，</a:t>
            </a:r>
            <a:r>
              <a:rPr lang="en-US" altLang="zh-CN" dirty="0" err="1"/>
              <a:t>ui</a:t>
            </a:r>
            <a:r>
              <a:rPr lang="zh-CN" altLang="en-US" dirty="0"/>
              <a:t>是第</a:t>
            </a:r>
            <a:r>
              <a:rPr lang="en-US" altLang="zh-CN" dirty="0" err="1"/>
              <a:t>i</a:t>
            </a:r>
            <a:r>
              <a:rPr lang="zh-CN" altLang="en-US" dirty="0"/>
              <a:t>个用户的速率的权值。为了不失一般性，令</a:t>
            </a:r>
            <a:r>
              <a:rPr lang="en-US" altLang="zh-CN" dirty="0" err="1"/>
              <a:t>miu</a:t>
            </a:r>
            <a:r>
              <a:rPr lang="en-US" altLang="zh-CN" dirty="0"/>
              <a:t> 1 </a:t>
            </a:r>
            <a:r>
              <a:rPr lang="zh-CN" altLang="en-US" dirty="0"/>
              <a:t>到</a:t>
            </a:r>
            <a:r>
              <a:rPr lang="en-US" altLang="zh-CN" dirty="0"/>
              <a:t>K</a:t>
            </a:r>
            <a:r>
              <a:rPr lang="zh-CN" altLang="en-US" dirty="0"/>
              <a:t>为</a:t>
            </a:r>
            <a:r>
              <a:rPr lang="en-US" altLang="zh-CN" dirty="0"/>
              <a:t>1</a:t>
            </a:r>
            <a:r>
              <a:rPr lang="zh-CN" altLang="en-US" dirty="0"/>
              <a:t>，则可以构建右边的凸优化问题。</a:t>
            </a:r>
            <a:endParaRPr lang="en-US" altLang="zh-CN" dirty="0"/>
          </a:p>
          <a:p>
            <a:endParaRPr lang="zh-CN" altLang="en-US" dirty="0"/>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51870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CF7FDF-C261-4D64-8B14-5847BB65348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6422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8FD43-5FDC-6F21-821C-6BB65BC010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9CA7732-06F3-833E-D3E5-738C6511CB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4FB931-96EB-92C1-DE98-A39EEB817C0F}"/>
              </a:ext>
            </a:extLst>
          </p:cNvPr>
          <p:cNvSpPr>
            <a:spLocks noGrp="1"/>
          </p:cNvSpPr>
          <p:nvPr>
            <p:ph type="dt" sz="half" idx="10"/>
          </p:nvPr>
        </p:nvSpPr>
        <p:spPr/>
        <p:txBody>
          <a:bodyPr/>
          <a:lstStyle/>
          <a:p>
            <a:fld id="{5BB7EBEE-009F-4956-9E8D-EE9952772433}"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97BD1DC0-E2DA-2890-3B59-1E52F98817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AE5334-2D24-ED89-26E2-EACB599A2106}"/>
              </a:ext>
            </a:extLst>
          </p:cNvPr>
          <p:cNvSpPr>
            <a:spLocks noGrp="1"/>
          </p:cNvSpPr>
          <p:nvPr>
            <p:ph type="sldNum" sz="quarter" idx="12"/>
          </p:nvPr>
        </p:nvSpPr>
        <p:spPr/>
        <p:txBody>
          <a:body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20388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D5B05-5DEC-814A-79CE-F3F039B966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E3967F-0530-18AF-456A-D16DB3DD4E9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9259D3-CB31-04AA-89B4-0F20871C1C5D}"/>
              </a:ext>
            </a:extLst>
          </p:cNvPr>
          <p:cNvSpPr>
            <a:spLocks noGrp="1"/>
          </p:cNvSpPr>
          <p:nvPr>
            <p:ph type="dt" sz="half" idx="10"/>
          </p:nvPr>
        </p:nvSpPr>
        <p:spPr/>
        <p:txBody>
          <a:bodyPr/>
          <a:lstStyle/>
          <a:p>
            <a:fld id="{5BB7EBEE-009F-4956-9E8D-EE9952772433}"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3D8C3E6D-2D7A-5A62-A279-EF609A8BF6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6299AC-AD7F-1EAD-982D-7EFB0174113E}"/>
              </a:ext>
            </a:extLst>
          </p:cNvPr>
          <p:cNvSpPr>
            <a:spLocks noGrp="1"/>
          </p:cNvSpPr>
          <p:nvPr>
            <p:ph type="sldNum" sz="quarter" idx="12"/>
          </p:nvPr>
        </p:nvSpPr>
        <p:spPr/>
        <p:txBody>
          <a:body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122602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2005862-F17C-061F-A5BA-37949A3D4B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598215-B827-66D8-71B1-C88D93CFBDE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B3CE50-40E9-7315-36B9-7ACA60C52D47}"/>
              </a:ext>
            </a:extLst>
          </p:cNvPr>
          <p:cNvSpPr>
            <a:spLocks noGrp="1"/>
          </p:cNvSpPr>
          <p:nvPr>
            <p:ph type="dt" sz="half" idx="10"/>
          </p:nvPr>
        </p:nvSpPr>
        <p:spPr/>
        <p:txBody>
          <a:bodyPr/>
          <a:lstStyle/>
          <a:p>
            <a:fld id="{5BB7EBEE-009F-4956-9E8D-EE9952772433}"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8A788DBD-9996-93BC-00AC-49DF5C3FB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236783-4477-08A4-5210-6A5358FAA01E}"/>
              </a:ext>
            </a:extLst>
          </p:cNvPr>
          <p:cNvSpPr>
            <a:spLocks noGrp="1"/>
          </p:cNvSpPr>
          <p:nvPr>
            <p:ph type="sldNum" sz="quarter" idx="12"/>
          </p:nvPr>
        </p:nvSpPr>
        <p:spPr/>
        <p:txBody>
          <a:body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3706360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60945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任意多边形 7">
            <a:extLst>
              <a:ext uri="{FF2B5EF4-FFF2-40B4-BE49-F238E27FC236}">
                <a16:creationId xmlns:a16="http://schemas.microsoft.com/office/drawing/2014/main" id="{BC4DA297-0F89-4FBD-8951-873E4C5F4833}"/>
              </a:ext>
            </a:extLst>
          </p:cNvPr>
          <p:cNvSpPr/>
          <p:nvPr userDrawn="1"/>
        </p:nvSpPr>
        <p:spPr>
          <a:xfrm>
            <a:off x="0" y="71438"/>
            <a:ext cx="1095375" cy="914400"/>
          </a:xfrm>
          <a:custGeom>
            <a:avLst/>
            <a:gdLst>
              <a:gd name="connsiteX0" fmla="*/ 0 w 1095825"/>
              <a:gd name="connsiteY0" fmla="*/ 0 h 914400"/>
              <a:gd name="connsiteX1" fmla="*/ 1095825 w 1095825"/>
              <a:gd name="connsiteY1" fmla="*/ 0 h 914400"/>
              <a:gd name="connsiteX2" fmla="*/ 608144 w 1095825"/>
              <a:gd name="connsiteY2" fmla="*/ 914400 h 914400"/>
              <a:gd name="connsiteX3" fmla="*/ 0 w 109582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095825" h="914400">
                <a:moveTo>
                  <a:pt x="0" y="0"/>
                </a:moveTo>
                <a:lnTo>
                  <a:pt x="1095825" y="0"/>
                </a:lnTo>
                <a:lnTo>
                  <a:pt x="608144" y="914400"/>
                </a:lnTo>
                <a:lnTo>
                  <a:pt x="0" y="914400"/>
                </a:lnTo>
                <a:close/>
              </a:path>
            </a:pathLst>
          </a:cu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8">
            <a:extLst>
              <a:ext uri="{FF2B5EF4-FFF2-40B4-BE49-F238E27FC236}">
                <a16:creationId xmlns:a16="http://schemas.microsoft.com/office/drawing/2014/main" id="{E5522A88-BC90-4E7A-A97A-98C6953F07C0}"/>
              </a:ext>
            </a:extLst>
          </p:cNvPr>
          <p:cNvSpPr/>
          <p:nvPr userDrawn="1"/>
        </p:nvSpPr>
        <p:spPr>
          <a:xfrm>
            <a:off x="0" y="-1587"/>
            <a:ext cx="12192000" cy="73025"/>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9" name="图片 10">
            <a:extLst>
              <a:ext uri="{FF2B5EF4-FFF2-40B4-BE49-F238E27FC236}">
                <a16:creationId xmlns:a16="http://schemas.microsoft.com/office/drawing/2014/main" id="{AF0F397E-720B-4A1D-9362-69771862690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6525" y="238125"/>
            <a:ext cx="5286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DCEAA347-679E-4E4B-89F0-7CEEAE75F2F1}"/>
              </a:ext>
            </a:extLst>
          </p:cNvPr>
          <p:cNvSpPr/>
          <p:nvPr userDrawn="1"/>
        </p:nvSpPr>
        <p:spPr>
          <a:xfrm>
            <a:off x="0" y="6784975"/>
            <a:ext cx="12192000" cy="73025"/>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灯片编号占位符 4">
            <a:extLst>
              <a:ext uri="{FF2B5EF4-FFF2-40B4-BE49-F238E27FC236}">
                <a16:creationId xmlns:a16="http://schemas.microsoft.com/office/drawing/2014/main" id="{282E52F3-72B0-4C71-887B-33F60E7CE2B5}"/>
              </a:ext>
            </a:extLst>
          </p:cNvPr>
          <p:cNvSpPr txBox="1">
            <a:spLocks/>
          </p:cNvSpPr>
          <p:nvPr userDrawn="1"/>
        </p:nvSpPr>
        <p:spPr>
          <a:xfrm>
            <a:off x="11619457" y="6329363"/>
            <a:ext cx="19431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891ECF5-5718-4DCF-858F-8314BFFB6E47}" type="slidenum">
              <a:rPr lang="zh-CN" altLang="en-US" smtClean="0"/>
              <a:pPr>
                <a:defRPr/>
              </a:pPr>
              <a:t>‹#›</a:t>
            </a:fld>
            <a:endParaRPr lang="zh-CN" altLang="en-US"/>
          </a:p>
        </p:txBody>
      </p:sp>
    </p:spTree>
    <p:extLst>
      <p:ext uri="{BB962C8B-B14F-4D97-AF65-F5344CB8AC3E}">
        <p14:creationId xmlns:p14="http://schemas.microsoft.com/office/powerpoint/2010/main" val="994441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74884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22325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32197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94106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67543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6212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D3B33-80F8-8420-A555-61F90FA288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206C97-E6C1-FBAD-ACA1-EFA1CA833E2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F98520-05AC-82F7-E1A6-F3FE34808878}"/>
              </a:ext>
            </a:extLst>
          </p:cNvPr>
          <p:cNvSpPr>
            <a:spLocks noGrp="1"/>
          </p:cNvSpPr>
          <p:nvPr>
            <p:ph type="dt" sz="half" idx="10"/>
          </p:nvPr>
        </p:nvSpPr>
        <p:spPr/>
        <p:txBody>
          <a:bodyPr/>
          <a:lstStyle/>
          <a:p>
            <a:fld id="{5BB7EBEE-009F-4956-9E8D-EE9952772433}"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3A9E5B96-8451-FA0E-B335-F33D51D3AC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3A24D2-CC96-D19C-B042-042F009CEA11}"/>
              </a:ext>
            </a:extLst>
          </p:cNvPr>
          <p:cNvSpPr>
            <a:spLocks noGrp="1"/>
          </p:cNvSpPr>
          <p:nvPr>
            <p:ph type="sldNum" sz="quarter" idx="12"/>
          </p:nvPr>
        </p:nvSpPr>
        <p:spPr/>
        <p:txBody>
          <a:body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2102080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61890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67282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807096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5607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2F782-A316-C81F-B99E-961B9E18EF4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49ADDF-5D9C-909B-5E29-BA617DE360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84A9426-FDDE-47BD-4E5C-AD439CC402FA}"/>
              </a:ext>
            </a:extLst>
          </p:cNvPr>
          <p:cNvSpPr>
            <a:spLocks noGrp="1"/>
          </p:cNvSpPr>
          <p:nvPr>
            <p:ph type="dt" sz="half" idx="10"/>
          </p:nvPr>
        </p:nvSpPr>
        <p:spPr/>
        <p:txBody>
          <a:bodyPr/>
          <a:lstStyle/>
          <a:p>
            <a:fld id="{5BB7EBEE-009F-4956-9E8D-EE9952772433}"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E55AD2AE-A86F-A6CB-423B-E659C76320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0F41D7-3F51-2B1F-69A0-C2F2D069CD59}"/>
              </a:ext>
            </a:extLst>
          </p:cNvPr>
          <p:cNvSpPr>
            <a:spLocks noGrp="1"/>
          </p:cNvSpPr>
          <p:nvPr>
            <p:ph type="sldNum" sz="quarter" idx="12"/>
          </p:nvPr>
        </p:nvSpPr>
        <p:spPr/>
        <p:txBody>
          <a:body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81368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568B9-0588-38B2-773D-10955507AA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AE0521-7082-7CE7-A4EB-5E9A8F21416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0D7ED7-EF4A-ABCE-273B-F30D7C6F5D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F25444-1737-ECA4-6F42-0D8A0CDA9D4E}"/>
              </a:ext>
            </a:extLst>
          </p:cNvPr>
          <p:cNvSpPr>
            <a:spLocks noGrp="1"/>
          </p:cNvSpPr>
          <p:nvPr>
            <p:ph type="dt" sz="half" idx="10"/>
          </p:nvPr>
        </p:nvSpPr>
        <p:spPr/>
        <p:txBody>
          <a:bodyPr/>
          <a:lstStyle/>
          <a:p>
            <a:fld id="{5BB7EBEE-009F-4956-9E8D-EE9952772433}"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2867929F-4B06-94D8-D8E9-86046E531A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54EAF1-E405-7F28-459C-F9FF3B69D077}"/>
              </a:ext>
            </a:extLst>
          </p:cNvPr>
          <p:cNvSpPr>
            <a:spLocks noGrp="1"/>
          </p:cNvSpPr>
          <p:nvPr>
            <p:ph type="sldNum" sz="quarter" idx="12"/>
          </p:nvPr>
        </p:nvSpPr>
        <p:spPr/>
        <p:txBody>
          <a:body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113086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5F2F3-AC1B-0811-9A35-FCA8CD66E9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3DB0F8-4E4F-06A0-338F-46AC3F09AA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72179B5-4F4A-33A6-28E4-8FCD0F45351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5C2FB3-EC47-EFD4-F112-657575281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00D4EC-D6E2-21F8-EB3A-536412FA861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DCDEB46-6084-3599-BC9A-56FD0161788C}"/>
              </a:ext>
            </a:extLst>
          </p:cNvPr>
          <p:cNvSpPr>
            <a:spLocks noGrp="1"/>
          </p:cNvSpPr>
          <p:nvPr>
            <p:ph type="dt" sz="half" idx="10"/>
          </p:nvPr>
        </p:nvSpPr>
        <p:spPr/>
        <p:txBody>
          <a:bodyPr/>
          <a:lstStyle/>
          <a:p>
            <a:fld id="{5BB7EBEE-009F-4956-9E8D-EE9952772433}" type="datetimeFigureOut">
              <a:rPr lang="zh-CN" altLang="en-US" smtClean="0"/>
              <a:t>2022/12/7</a:t>
            </a:fld>
            <a:endParaRPr lang="zh-CN" altLang="en-US"/>
          </a:p>
        </p:txBody>
      </p:sp>
      <p:sp>
        <p:nvSpPr>
          <p:cNvPr id="8" name="页脚占位符 7">
            <a:extLst>
              <a:ext uri="{FF2B5EF4-FFF2-40B4-BE49-F238E27FC236}">
                <a16:creationId xmlns:a16="http://schemas.microsoft.com/office/drawing/2014/main" id="{B17D0BCB-434F-E69E-F085-6053DF048C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225F6E-4381-967A-165E-619BD43DD8FA}"/>
              </a:ext>
            </a:extLst>
          </p:cNvPr>
          <p:cNvSpPr>
            <a:spLocks noGrp="1"/>
          </p:cNvSpPr>
          <p:nvPr>
            <p:ph type="sldNum" sz="quarter" idx="12"/>
          </p:nvPr>
        </p:nvSpPr>
        <p:spPr/>
        <p:txBody>
          <a:body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58729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29077-A574-7F08-1CBF-6EA7D6FDDC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B2F7832-D11D-FA4C-991D-0E3A1366F1FC}"/>
              </a:ext>
            </a:extLst>
          </p:cNvPr>
          <p:cNvSpPr>
            <a:spLocks noGrp="1"/>
          </p:cNvSpPr>
          <p:nvPr>
            <p:ph type="dt" sz="half" idx="10"/>
          </p:nvPr>
        </p:nvSpPr>
        <p:spPr/>
        <p:txBody>
          <a:bodyPr/>
          <a:lstStyle/>
          <a:p>
            <a:fld id="{5BB7EBEE-009F-4956-9E8D-EE9952772433}" type="datetimeFigureOut">
              <a:rPr lang="zh-CN" altLang="en-US" smtClean="0"/>
              <a:t>2022/12/7</a:t>
            </a:fld>
            <a:endParaRPr lang="zh-CN" altLang="en-US"/>
          </a:p>
        </p:txBody>
      </p:sp>
      <p:sp>
        <p:nvSpPr>
          <p:cNvPr id="4" name="页脚占位符 3">
            <a:extLst>
              <a:ext uri="{FF2B5EF4-FFF2-40B4-BE49-F238E27FC236}">
                <a16:creationId xmlns:a16="http://schemas.microsoft.com/office/drawing/2014/main" id="{12B500B1-EA54-2A40-0B8A-45E8441544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288A57-0B68-DDBF-8ED6-BBF2E714CD1A}"/>
              </a:ext>
            </a:extLst>
          </p:cNvPr>
          <p:cNvSpPr>
            <a:spLocks noGrp="1"/>
          </p:cNvSpPr>
          <p:nvPr>
            <p:ph type="sldNum" sz="quarter" idx="12"/>
          </p:nvPr>
        </p:nvSpPr>
        <p:spPr/>
        <p:txBody>
          <a:body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246963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2A37AC-BA48-D009-546F-25A00B6D9BBC}"/>
              </a:ext>
            </a:extLst>
          </p:cNvPr>
          <p:cNvSpPr>
            <a:spLocks noGrp="1"/>
          </p:cNvSpPr>
          <p:nvPr>
            <p:ph type="dt" sz="half" idx="10"/>
          </p:nvPr>
        </p:nvSpPr>
        <p:spPr/>
        <p:txBody>
          <a:bodyPr/>
          <a:lstStyle/>
          <a:p>
            <a:fld id="{5BB7EBEE-009F-4956-9E8D-EE9952772433}" type="datetimeFigureOut">
              <a:rPr lang="zh-CN" altLang="en-US" smtClean="0"/>
              <a:t>2022/12/7</a:t>
            </a:fld>
            <a:endParaRPr lang="zh-CN" altLang="en-US"/>
          </a:p>
        </p:txBody>
      </p:sp>
      <p:sp>
        <p:nvSpPr>
          <p:cNvPr id="3" name="页脚占位符 2">
            <a:extLst>
              <a:ext uri="{FF2B5EF4-FFF2-40B4-BE49-F238E27FC236}">
                <a16:creationId xmlns:a16="http://schemas.microsoft.com/office/drawing/2014/main" id="{F42E1390-412D-7B22-5350-20879E16BB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B8047BC-8F50-F0D9-E73C-CFBBFD5EB901}"/>
              </a:ext>
            </a:extLst>
          </p:cNvPr>
          <p:cNvSpPr>
            <a:spLocks noGrp="1"/>
          </p:cNvSpPr>
          <p:nvPr>
            <p:ph type="sldNum" sz="quarter" idx="12"/>
          </p:nvPr>
        </p:nvSpPr>
        <p:spPr/>
        <p:txBody>
          <a:body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14360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AC025-07C7-CD35-CB43-AD3E52C113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E9EE0A0-27E1-491A-78BF-057661A8B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0ADBC8-3BD2-68E8-BD00-A0379E7B5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BF037D-AAB0-812C-E2FC-B259424B7A38}"/>
              </a:ext>
            </a:extLst>
          </p:cNvPr>
          <p:cNvSpPr>
            <a:spLocks noGrp="1"/>
          </p:cNvSpPr>
          <p:nvPr>
            <p:ph type="dt" sz="half" idx="10"/>
          </p:nvPr>
        </p:nvSpPr>
        <p:spPr/>
        <p:txBody>
          <a:bodyPr/>
          <a:lstStyle/>
          <a:p>
            <a:fld id="{5BB7EBEE-009F-4956-9E8D-EE9952772433}"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EF4DDDF6-75AB-EE4E-B9B5-3C1FA10CEE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BEDE98-8902-2623-90CE-175C42ACE92F}"/>
              </a:ext>
            </a:extLst>
          </p:cNvPr>
          <p:cNvSpPr>
            <a:spLocks noGrp="1"/>
          </p:cNvSpPr>
          <p:nvPr>
            <p:ph type="sldNum" sz="quarter" idx="12"/>
          </p:nvPr>
        </p:nvSpPr>
        <p:spPr/>
        <p:txBody>
          <a:body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163822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65EC1-FB70-056D-3B6A-1AAB88341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67196B6-7C6C-34BF-65B2-C18C621D4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562F10-712E-AFBC-DF3E-633858C24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2D1159-A813-039D-3CD9-6F0CB2F14FE0}"/>
              </a:ext>
            </a:extLst>
          </p:cNvPr>
          <p:cNvSpPr>
            <a:spLocks noGrp="1"/>
          </p:cNvSpPr>
          <p:nvPr>
            <p:ph type="dt" sz="half" idx="10"/>
          </p:nvPr>
        </p:nvSpPr>
        <p:spPr/>
        <p:txBody>
          <a:bodyPr/>
          <a:lstStyle/>
          <a:p>
            <a:fld id="{5BB7EBEE-009F-4956-9E8D-EE9952772433}"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A1C0E2DC-3387-AE11-D92B-6C04C93462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FF529D-3C96-A751-21CF-275D0A087B0D}"/>
              </a:ext>
            </a:extLst>
          </p:cNvPr>
          <p:cNvSpPr>
            <a:spLocks noGrp="1"/>
          </p:cNvSpPr>
          <p:nvPr>
            <p:ph type="sldNum" sz="quarter" idx="12"/>
          </p:nvPr>
        </p:nvSpPr>
        <p:spPr/>
        <p:txBody>
          <a:body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300906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0F9F01-D27E-DE0C-7718-B37B725C1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193C03E-A88C-28FD-C970-3ACBCCAF1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04575B-7539-18C0-9283-EE37006B86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7EBEE-009F-4956-9E8D-EE9952772433}"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387BC451-CCBE-FC3F-61A7-979B5C2B9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721E170-19B7-7CE7-5170-B123717CEC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2C70B-4AA9-4469-90F1-FABB47555F70}" type="slidenum">
              <a:rPr lang="zh-CN" altLang="en-US" smtClean="0"/>
              <a:t>‹#›</a:t>
            </a:fld>
            <a:endParaRPr lang="zh-CN" altLang="en-US"/>
          </a:p>
        </p:txBody>
      </p:sp>
    </p:spTree>
    <p:extLst>
      <p:ext uri="{BB962C8B-B14F-4D97-AF65-F5344CB8AC3E}">
        <p14:creationId xmlns:p14="http://schemas.microsoft.com/office/powerpoint/2010/main" val="2689395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44069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10">
            <a:extLst>
              <a:ext uri="{FF2B5EF4-FFF2-40B4-BE49-F238E27FC236}">
                <a16:creationId xmlns:a16="http://schemas.microsoft.com/office/drawing/2014/main" id="{0884A440-B3F8-4DEB-AC23-AD6BF5FA87DA}"/>
              </a:ext>
            </a:extLst>
          </p:cNvPr>
          <p:cNvSpPr/>
          <p:nvPr/>
        </p:nvSpPr>
        <p:spPr>
          <a:xfrm>
            <a:off x="-5273" y="1761906"/>
            <a:ext cx="12192001" cy="1952952"/>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 name="Rectangle 6">
            <a:extLst>
              <a:ext uri="{FF2B5EF4-FFF2-40B4-BE49-F238E27FC236}">
                <a16:creationId xmlns:a16="http://schemas.microsoft.com/office/drawing/2014/main" id="{4CCBF614-8847-4C72-9B5E-E5820E997344}"/>
              </a:ext>
            </a:extLst>
          </p:cNvPr>
          <p:cNvSpPr txBox="1">
            <a:spLocks noChangeArrowheads="1"/>
          </p:cNvSpPr>
          <p:nvPr/>
        </p:nvSpPr>
        <p:spPr>
          <a:xfrm>
            <a:off x="5023927" y="56356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spcBef>
                <a:spcPct val="20000"/>
              </a:spcBef>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文本框 1"/>
          <p:cNvSpPr txBox="1"/>
          <p:nvPr/>
        </p:nvSpPr>
        <p:spPr>
          <a:xfrm>
            <a:off x="5015868" y="4150692"/>
            <a:ext cx="2377575"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郑顺达</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	</a:t>
            </a:r>
            <a:r>
              <a:rPr lang="en-US" altLang="zh-CN" b="1" dirty="0">
                <a:solidFill>
                  <a:prstClr val="black"/>
                </a:solidFill>
                <a:latin typeface="Times New Roman" panose="02020603050405020304" pitchFamily="18" charset="0"/>
                <a:ea typeface="微软雅黑" panose="020B0503020204020204" pitchFamily="34" charset="-122"/>
              </a:rPr>
              <a:t>	22210720322</a:t>
            </a:r>
            <a:endPar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endParaRPr>
          </a:p>
        </p:txBody>
      </p:sp>
      <p:sp>
        <p:nvSpPr>
          <p:cNvPr id="8" name="文本框 7"/>
          <p:cNvSpPr txBox="1"/>
          <p:nvPr/>
        </p:nvSpPr>
        <p:spPr>
          <a:xfrm>
            <a:off x="3077837" y="4966881"/>
            <a:ext cx="6253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School of Information Science and Technology, Fudan University</a:t>
            </a:r>
          </a:p>
        </p:txBody>
      </p:sp>
      <p:sp>
        <p:nvSpPr>
          <p:cNvPr id="14" name="文本框 13"/>
          <p:cNvSpPr txBox="1"/>
          <p:nvPr/>
        </p:nvSpPr>
        <p:spPr>
          <a:xfrm>
            <a:off x="5021361" y="5547676"/>
            <a:ext cx="1999265"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December 12, 2022</a:t>
            </a:r>
          </a:p>
        </p:txBody>
      </p:sp>
      <p:sp>
        <p:nvSpPr>
          <p:cNvPr id="15" name="文本框 14"/>
          <p:cNvSpPr txBox="1"/>
          <p:nvPr/>
        </p:nvSpPr>
        <p:spPr>
          <a:xfrm>
            <a:off x="1072918" y="2376589"/>
            <a:ext cx="10035618" cy="113396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24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Iterative Water-Filling for Gaussian Vector</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24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Multiple-Access Channels</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endParaRPr>
          </a:p>
        </p:txBody>
      </p:sp>
    </p:spTree>
    <p:extLst>
      <p:ext uri="{BB962C8B-B14F-4D97-AF65-F5344CB8AC3E}">
        <p14:creationId xmlns:p14="http://schemas.microsoft.com/office/powerpoint/2010/main" val="163000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4CCBF614-8847-4C72-9B5E-E5820E997344}"/>
              </a:ext>
            </a:extLst>
          </p:cNvPr>
          <p:cNvSpPr txBox="1">
            <a:spLocks noChangeArrowheads="1"/>
          </p:cNvSpPr>
          <p:nvPr/>
        </p:nvSpPr>
        <p:spPr>
          <a:xfrm>
            <a:off x="5023927" y="56356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spcBef>
                <a:spcPct val="20000"/>
              </a:spcBef>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29581" y="307514"/>
            <a:ext cx="344183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目录</a:t>
            </a:r>
            <a:endParaRPr kumimoji="0" lang="en-US" altLang="zh-CN" sz="3200" b="1" i="0" u="none" strike="noStrike" kern="1200" cap="none" spc="0" normalizeH="0" baseline="0" noProof="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p:txBody>
      </p:sp>
      <p:sp>
        <p:nvSpPr>
          <p:cNvPr id="7" name="文本框 6"/>
          <p:cNvSpPr txBox="1"/>
          <p:nvPr/>
        </p:nvSpPr>
        <p:spPr>
          <a:xfrm>
            <a:off x="2750498" y="1689543"/>
            <a:ext cx="9435220" cy="3269421"/>
          </a:xfrm>
          <a:prstGeom prst="rect">
            <a:avLst/>
          </a:prstGeom>
          <a:noFill/>
        </p:spPr>
        <p:txBody>
          <a:bodyPr wrap="square" rtlCol="0">
            <a:spAutoFit/>
          </a:bodyPr>
          <a:lstStyle/>
          <a:p>
            <a:pPr lvl="0">
              <a:lnSpc>
                <a:spcPct val="150000"/>
              </a:lnSpc>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一、</a:t>
            </a:r>
            <a:r>
              <a:rPr kumimoji="0" lang="en-US" altLang="zh-CN"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INTRODUCTION</a:t>
            </a:r>
          </a:p>
          <a:p>
            <a:pPr lvl="0">
              <a:lnSpc>
                <a:spcPct val="150000"/>
              </a:lnSpc>
            </a:pPr>
            <a:endParaRPr kumimoji="0" lang="en-US" altLang="zh-CN"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endParaRPr>
          </a:p>
          <a:p>
            <a:pPr lvl="0">
              <a:lnSpc>
                <a:spcPct val="150000"/>
              </a:lnSpc>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二、</a:t>
            </a:r>
            <a:r>
              <a:rPr lang="en-US" altLang="zh-CN" sz="2000" b="1" dirty="0">
                <a:solidFill>
                  <a:schemeClr val="bg2">
                    <a:lumMod val="75000"/>
                  </a:schemeClr>
                </a:solidFill>
                <a:latin typeface="Times New Roman" panose="02020603050405020304" pitchFamily="18" charset="0"/>
              </a:rPr>
              <a:t>PROBLEM  FORMULATION</a:t>
            </a:r>
          </a:p>
          <a:p>
            <a:pPr lvl="0">
              <a:lnSpc>
                <a:spcPct val="150000"/>
              </a:lnSpc>
              <a:defRPr/>
            </a:pPr>
            <a:endParaRPr lang="en-US" altLang="zh-CN" sz="2000" b="1" dirty="0">
              <a:solidFill>
                <a:srgbClr val="5B9BD5">
                  <a:lumMod val="50000"/>
                </a:srgbClr>
              </a:solidFill>
              <a:latin typeface="Times New Roman" panose="02020603050405020304" pitchFamily="18" charset="0"/>
            </a:endParaRPr>
          </a:p>
          <a:p>
            <a:pPr lvl="0">
              <a:lnSpc>
                <a:spcPct val="150000"/>
              </a:lnSpc>
              <a:defRPr/>
            </a:pPr>
            <a:r>
              <a:rPr kumimoji="0" lang="zh-CN" altLang="en-US"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三</a:t>
            </a:r>
            <a:r>
              <a:rPr kumimoji="0" lang="zh-CN" altLang="zh-CN"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a:t>
            </a:r>
            <a:r>
              <a:rPr lang="en-US" altLang="zh-CN" sz="2000" b="1" dirty="0">
                <a:solidFill>
                  <a:srgbClr val="5B9BD5">
                    <a:lumMod val="50000"/>
                  </a:srgbClr>
                </a:solidFill>
                <a:latin typeface="Times New Roman" panose="02020603050405020304" pitchFamily="18" charset="0"/>
              </a:rPr>
              <a:t>ITERATIVE   WATER-FILLING</a:t>
            </a:r>
          </a:p>
          <a:p>
            <a:pPr lvl="0">
              <a:lnSpc>
                <a:spcPct val="150000"/>
              </a:lnSpc>
              <a:defRPr/>
            </a:pPr>
            <a:endParaRPr lang="en-US" altLang="zh-CN" sz="2000" b="1" dirty="0">
              <a:solidFill>
                <a:srgbClr val="5B9BD5">
                  <a:lumMod val="50000"/>
                </a:srgbClr>
              </a:solidFill>
              <a:latin typeface="Times New Roman" panose="02020603050405020304" pitchFamily="18" charset="0"/>
            </a:endParaRPr>
          </a:p>
          <a:p>
            <a:pPr lvl="0">
              <a:lnSpc>
                <a:spcPct val="150000"/>
              </a:lnSpc>
              <a:defRPr/>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四、</a:t>
            </a:r>
            <a:r>
              <a:rPr lang="en-US" altLang="zh-CN" sz="2000" b="1" dirty="0">
                <a:solidFill>
                  <a:schemeClr val="bg2">
                    <a:lumMod val="75000"/>
                  </a:schemeClr>
                </a:solidFill>
                <a:latin typeface="Times New Roman" panose="02020603050405020304" pitchFamily="18" charset="0"/>
              </a:rPr>
              <a:t>CONCLUSION</a:t>
            </a:r>
            <a:endParaRPr kumimoji="0" lang="en-US" altLang="zh-CN"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54656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57013" y="344091"/>
            <a:ext cx="5358903" cy="661207"/>
          </a:xfrm>
          <a:prstGeom prst="rect">
            <a:avLst/>
          </a:prstGeom>
          <a:noFill/>
        </p:spPr>
        <p:txBody>
          <a:bodyPr wrap="none" rtlCol="0">
            <a:spAutoFit/>
          </a:bodyPr>
          <a:lstStyle/>
          <a:p>
            <a:pPr lvl="0">
              <a:lnSpc>
                <a:spcPct val="150000"/>
              </a:lnSpc>
            </a:pPr>
            <a:r>
              <a:rPr lang="en-US" altLang="zh-CN" sz="2800" b="1" dirty="0">
                <a:solidFill>
                  <a:srgbClr val="5B9BD5">
                    <a:lumMod val="50000"/>
                  </a:srgbClr>
                </a:solidFill>
                <a:latin typeface="Times New Roman" panose="02020603050405020304" pitchFamily="18" charset="0"/>
              </a:rPr>
              <a:t>ITERATIVE   WATER-FILLING</a:t>
            </a:r>
          </a:p>
        </p:txBody>
      </p:sp>
      <p:sp>
        <p:nvSpPr>
          <p:cNvPr id="3" name="文本框 2">
            <a:extLst>
              <a:ext uri="{FF2B5EF4-FFF2-40B4-BE49-F238E27FC236}">
                <a16:creationId xmlns:a16="http://schemas.microsoft.com/office/drawing/2014/main" id="{15AA5038-50D4-5C0D-EBD8-F01B22B62AC9}"/>
              </a:ext>
            </a:extLst>
          </p:cNvPr>
          <p:cNvSpPr txBox="1"/>
          <p:nvPr/>
        </p:nvSpPr>
        <p:spPr>
          <a:xfrm>
            <a:off x="1057013" y="1236727"/>
            <a:ext cx="6781044" cy="369332"/>
          </a:xfrm>
          <a:prstGeom prst="rect">
            <a:avLst/>
          </a:prstGeom>
          <a:noFill/>
        </p:spPr>
        <p:txBody>
          <a:bodyPr wrap="square">
            <a:spAutoFit/>
          </a:bodyPr>
          <a:lstStyle/>
          <a:p>
            <a:r>
              <a:rPr lang="en-US" altLang="zh-CN" dirty="0"/>
              <a:t>Multiuser Water-Filling</a:t>
            </a:r>
            <a:endParaRPr lang="zh-CN" altLang="en-US" dirty="0"/>
          </a:p>
        </p:txBody>
      </p:sp>
      <p:pic>
        <p:nvPicPr>
          <p:cNvPr id="2" name="图片 1">
            <a:extLst>
              <a:ext uri="{FF2B5EF4-FFF2-40B4-BE49-F238E27FC236}">
                <a16:creationId xmlns:a16="http://schemas.microsoft.com/office/drawing/2014/main" id="{98FB672F-0EF7-E614-B40B-645B841597AA}"/>
              </a:ext>
            </a:extLst>
          </p:cNvPr>
          <p:cNvPicPr>
            <a:picLocks noChangeAspect="1"/>
          </p:cNvPicPr>
          <p:nvPr/>
        </p:nvPicPr>
        <p:blipFill>
          <a:blip r:embed="rId3"/>
          <a:stretch>
            <a:fillRect/>
          </a:stretch>
        </p:blipFill>
        <p:spPr>
          <a:xfrm>
            <a:off x="2624585" y="2110354"/>
            <a:ext cx="5619872" cy="1489728"/>
          </a:xfrm>
          <a:prstGeom prst="rect">
            <a:avLst/>
          </a:prstGeom>
        </p:spPr>
      </p:pic>
      <p:sp>
        <p:nvSpPr>
          <p:cNvPr id="5" name="文本框 4">
            <a:extLst>
              <a:ext uri="{FF2B5EF4-FFF2-40B4-BE49-F238E27FC236}">
                <a16:creationId xmlns:a16="http://schemas.microsoft.com/office/drawing/2014/main" id="{B7EF32C6-DBB1-F343-A9C5-45608CDF149A}"/>
              </a:ext>
            </a:extLst>
          </p:cNvPr>
          <p:cNvSpPr txBox="1"/>
          <p:nvPr/>
        </p:nvSpPr>
        <p:spPr>
          <a:xfrm>
            <a:off x="1768213" y="4065588"/>
            <a:ext cx="8156837" cy="1710084"/>
          </a:xfrm>
          <a:prstGeom prst="rect">
            <a:avLst/>
          </a:prstGeom>
          <a:noFill/>
        </p:spPr>
        <p:txBody>
          <a:bodyPr wrap="square" rtlCol="0">
            <a:spAutoFit/>
          </a:bodyPr>
          <a:lstStyle/>
          <a:p>
            <a:pPr>
              <a:lnSpc>
                <a:spcPct val="150000"/>
              </a:lnSpc>
            </a:pPr>
            <a:r>
              <a:rPr lang="zh-CN" altLang="en-US" dirty="0"/>
              <a:t>本优化问题理论上是可解的，比如内点法，但是这样其扩展性较差，用户数量增大后计算复杂度很高。而本文则是通过迭代注水法算法求解，即每次迭代只更新一个</a:t>
            </a:r>
            <a:r>
              <a:rPr lang="en-US" altLang="zh-CN" dirty="0"/>
              <a:t>S</a:t>
            </a:r>
            <a:r>
              <a:rPr lang="en-US" altLang="zh-CN" baseline="-25000" dirty="0"/>
              <a:t>i</a:t>
            </a:r>
            <a:r>
              <a:rPr lang="zh-CN" altLang="en-US" dirty="0"/>
              <a:t>而保持其他的</a:t>
            </a:r>
            <a:r>
              <a:rPr lang="en-US" altLang="zh-CN" dirty="0"/>
              <a:t>S</a:t>
            </a:r>
            <a:r>
              <a:rPr lang="en-US" altLang="zh-CN" baseline="-25000" dirty="0"/>
              <a:t>i</a:t>
            </a:r>
            <a:r>
              <a:rPr lang="zh-CN" altLang="en-US" dirty="0"/>
              <a:t>不变，因为每个</a:t>
            </a:r>
            <a:r>
              <a:rPr lang="en-US" altLang="zh-CN" dirty="0"/>
              <a:t>S</a:t>
            </a:r>
            <a:r>
              <a:rPr lang="en-US" altLang="zh-CN" baseline="-25000" dirty="0"/>
              <a:t>i</a:t>
            </a:r>
            <a:r>
              <a:rPr lang="zh-CN" altLang="en-US" dirty="0"/>
              <a:t>的约束条件是单独的，每次更新可以独立，迭代过程可以收敛到和容量。</a:t>
            </a:r>
          </a:p>
        </p:txBody>
      </p:sp>
    </p:spTree>
    <p:extLst>
      <p:ext uri="{BB962C8B-B14F-4D97-AF65-F5344CB8AC3E}">
        <p14:creationId xmlns:p14="http://schemas.microsoft.com/office/powerpoint/2010/main" val="2357312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57013" y="344091"/>
            <a:ext cx="5358903" cy="661207"/>
          </a:xfrm>
          <a:prstGeom prst="rect">
            <a:avLst/>
          </a:prstGeom>
          <a:noFill/>
        </p:spPr>
        <p:txBody>
          <a:bodyPr wrap="none" rtlCol="0">
            <a:spAutoFit/>
          </a:bodyPr>
          <a:lstStyle/>
          <a:p>
            <a:pPr lvl="0">
              <a:lnSpc>
                <a:spcPct val="150000"/>
              </a:lnSpc>
            </a:pPr>
            <a:r>
              <a:rPr lang="en-US" altLang="zh-CN" sz="2800" b="1" dirty="0">
                <a:solidFill>
                  <a:srgbClr val="5B9BD5">
                    <a:lumMod val="50000"/>
                  </a:srgbClr>
                </a:solidFill>
                <a:latin typeface="Times New Roman" panose="02020603050405020304" pitchFamily="18" charset="0"/>
              </a:rPr>
              <a:t>ITERATIVE   WATER-FILLING</a:t>
            </a:r>
          </a:p>
        </p:txBody>
      </p:sp>
      <p:sp>
        <p:nvSpPr>
          <p:cNvPr id="3" name="文本框 2">
            <a:extLst>
              <a:ext uri="{FF2B5EF4-FFF2-40B4-BE49-F238E27FC236}">
                <a16:creationId xmlns:a16="http://schemas.microsoft.com/office/drawing/2014/main" id="{15AA5038-50D4-5C0D-EBD8-F01B22B62AC9}"/>
              </a:ext>
            </a:extLst>
          </p:cNvPr>
          <p:cNvSpPr txBox="1"/>
          <p:nvPr/>
        </p:nvSpPr>
        <p:spPr>
          <a:xfrm>
            <a:off x="1057013" y="1236727"/>
            <a:ext cx="6781044" cy="369332"/>
          </a:xfrm>
          <a:prstGeom prst="rect">
            <a:avLst/>
          </a:prstGeom>
          <a:noFill/>
        </p:spPr>
        <p:txBody>
          <a:bodyPr wrap="square">
            <a:spAutoFit/>
          </a:bodyPr>
          <a:lstStyle/>
          <a:p>
            <a:r>
              <a:rPr lang="en-US" altLang="zh-CN" dirty="0"/>
              <a:t>Multiuser Water-Filling</a:t>
            </a:r>
            <a:endParaRPr lang="zh-CN" altLang="en-US" dirty="0"/>
          </a:p>
        </p:txBody>
      </p:sp>
      <p:pic>
        <p:nvPicPr>
          <p:cNvPr id="5" name="图片 4">
            <a:extLst>
              <a:ext uri="{FF2B5EF4-FFF2-40B4-BE49-F238E27FC236}">
                <a16:creationId xmlns:a16="http://schemas.microsoft.com/office/drawing/2014/main" id="{39BBA678-31F1-855B-222C-B04677253402}"/>
              </a:ext>
            </a:extLst>
          </p:cNvPr>
          <p:cNvPicPr>
            <a:picLocks noChangeAspect="1"/>
          </p:cNvPicPr>
          <p:nvPr/>
        </p:nvPicPr>
        <p:blipFill>
          <a:blip r:embed="rId3"/>
          <a:stretch>
            <a:fillRect/>
          </a:stretch>
        </p:blipFill>
        <p:spPr>
          <a:xfrm>
            <a:off x="866513" y="3309633"/>
            <a:ext cx="5148606" cy="2530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文本框 7">
            <a:extLst>
              <a:ext uri="{FF2B5EF4-FFF2-40B4-BE49-F238E27FC236}">
                <a16:creationId xmlns:a16="http://schemas.microsoft.com/office/drawing/2014/main" id="{50D34172-B74C-12AE-D7F3-D966A3BC5D5F}"/>
              </a:ext>
            </a:extLst>
          </p:cNvPr>
          <p:cNvSpPr txBox="1"/>
          <p:nvPr/>
        </p:nvSpPr>
        <p:spPr>
          <a:xfrm>
            <a:off x="6113674" y="2059694"/>
            <a:ext cx="5315223" cy="369332"/>
          </a:xfrm>
          <a:prstGeom prst="rect">
            <a:avLst/>
          </a:prstGeom>
          <a:noFill/>
        </p:spPr>
        <p:txBody>
          <a:bodyPr wrap="square">
            <a:spAutoFit/>
          </a:bodyPr>
          <a:lstStyle/>
          <a:p>
            <a:r>
              <a:rPr lang="zh-CN" altLang="en-US" b="0" i="0" dirty="0">
                <a:solidFill>
                  <a:srgbClr val="0070C0"/>
                </a:solidFill>
                <a:effectLst/>
                <a:latin typeface="微软雅黑" panose="020B0503020204020204" pitchFamily="34" charset="-122"/>
                <a:ea typeface="微软雅黑" panose="020B0503020204020204" pitchFamily="34" charset="-122"/>
              </a:rPr>
              <a:t>①在</a:t>
            </a:r>
            <a:r>
              <a:rPr lang="en-US" altLang="zh-CN" b="0" i="0" dirty="0">
                <a:solidFill>
                  <a:srgbClr val="0070C0"/>
                </a:solidFill>
                <a:effectLst/>
                <a:latin typeface="微软雅黑" panose="020B0503020204020204" pitchFamily="34" charset="-122"/>
                <a:ea typeface="微软雅黑" panose="020B0503020204020204" pitchFamily="34" charset="-122"/>
              </a:rPr>
              <a:t>K</a:t>
            </a:r>
            <a:r>
              <a:rPr lang="zh-CN" altLang="en-US" b="0" i="0" dirty="0">
                <a:solidFill>
                  <a:srgbClr val="0070C0"/>
                </a:solidFill>
                <a:effectLst/>
                <a:latin typeface="微软雅黑" panose="020B0503020204020204" pitchFamily="34" charset="-122"/>
                <a:ea typeface="微软雅黑" panose="020B0503020204020204" pitchFamily="34" charset="-122"/>
              </a:rPr>
              <a:t>用户多址信道中，当且仅当</a:t>
            </a:r>
            <a:r>
              <a:rPr lang="en-US" altLang="zh-CN" b="0" i="0" dirty="0">
                <a:solidFill>
                  <a:srgbClr val="0070C0"/>
                </a:solidFill>
                <a:effectLst/>
                <a:latin typeface="微软雅黑" panose="020B0503020204020204" pitchFamily="34" charset="-122"/>
                <a:ea typeface="微软雅黑" panose="020B0503020204020204" pitchFamily="34" charset="-122"/>
              </a:rPr>
              <a:t>S</a:t>
            </a:r>
            <a:r>
              <a:rPr lang="en-US" altLang="zh-CN" b="0" i="0" baseline="-25000" dirty="0">
                <a:solidFill>
                  <a:srgbClr val="0070C0"/>
                </a:solidFill>
                <a:effectLst/>
                <a:latin typeface="微软雅黑" panose="020B0503020204020204" pitchFamily="34" charset="-122"/>
                <a:ea typeface="微软雅黑" panose="020B0503020204020204" pitchFamily="34" charset="-122"/>
              </a:rPr>
              <a:t>i</a:t>
            </a:r>
            <a:r>
              <a:rPr lang="zh-CN" altLang="en-US" b="0" i="0" dirty="0">
                <a:solidFill>
                  <a:srgbClr val="0070C0"/>
                </a:solidFill>
                <a:effectLst/>
                <a:latin typeface="微软雅黑" panose="020B0503020204020204" pitchFamily="34" charset="-122"/>
                <a:ea typeface="微软雅黑" panose="020B0503020204020204" pitchFamily="34" charset="-122"/>
              </a:rPr>
              <a:t>是在信道</a:t>
            </a:r>
            <a:r>
              <a:rPr lang="en-US" altLang="zh-CN" b="0" i="0" dirty="0">
                <a:solidFill>
                  <a:srgbClr val="0070C0"/>
                </a:solidFill>
                <a:effectLst/>
                <a:latin typeface="微软雅黑" panose="020B0503020204020204" pitchFamily="34" charset="-122"/>
                <a:ea typeface="微软雅黑" panose="020B0503020204020204" pitchFamily="34" charset="-122"/>
              </a:rPr>
              <a:t>H</a:t>
            </a:r>
            <a:r>
              <a:rPr lang="en-US" altLang="zh-CN" b="0" i="0" baseline="-25000" dirty="0">
                <a:solidFill>
                  <a:srgbClr val="0070C0"/>
                </a:solidFill>
                <a:effectLst/>
                <a:latin typeface="微软雅黑" panose="020B0503020204020204" pitchFamily="34" charset="-122"/>
                <a:ea typeface="微软雅黑" panose="020B0503020204020204" pitchFamily="34" charset="-122"/>
              </a:rPr>
              <a:t>i</a:t>
            </a:r>
            <a:r>
              <a:rPr lang="zh-CN" altLang="en-US" b="0" i="0" dirty="0">
                <a:solidFill>
                  <a:srgbClr val="0070C0"/>
                </a:solidFill>
                <a:effectLst/>
                <a:latin typeface="微软雅黑" panose="020B0503020204020204" pitchFamily="34" charset="-122"/>
                <a:ea typeface="微软雅黑" panose="020B0503020204020204" pitchFamily="34" charset="-122"/>
              </a:rPr>
              <a:t>下以</a:t>
            </a:r>
            <a:endParaRPr lang="zh-CN" altLang="en-US" dirty="0">
              <a:solidFill>
                <a:srgbClr val="0070C0"/>
              </a:solidFill>
            </a:endParaRPr>
          </a:p>
        </p:txBody>
      </p:sp>
      <p:sp>
        <p:nvSpPr>
          <p:cNvPr id="14" name="文本框 13">
            <a:extLst>
              <a:ext uri="{FF2B5EF4-FFF2-40B4-BE49-F238E27FC236}">
                <a16:creationId xmlns:a16="http://schemas.microsoft.com/office/drawing/2014/main" id="{1211D2F3-0965-06B6-AA51-5A0936BB54BE}"/>
              </a:ext>
            </a:extLst>
          </p:cNvPr>
          <p:cNvSpPr txBox="1"/>
          <p:nvPr/>
        </p:nvSpPr>
        <p:spPr>
          <a:xfrm>
            <a:off x="6233015" y="3974729"/>
            <a:ext cx="5315223" cy="1710084"/>
          </a:xfrm>
          <a:prstGeom prst="rect">
            <a:avLst/>
          </a:prstGeom>
          <a:noFill/>
        </p:spPr>
        <p:txBody>
          <a:bodyPr wrap="square">
            <a:spAutoFit/>
          </a:bodyPr>
          <a:lstStyle/>
          <a:p>
            <a:pPr>
              <a:lnSpc>
                <a:spcPct val="150000"/>
              </a:lnSpc>
            </a:pPr>
            <a:r>
              <a:rPr lang="zh-CN" altLang="en-US" b="0" i="0" dirty="0">
                <a:solidFill>
                  <a:srgbClr val="0070C0"/>
                </a:solidFill>
                <a:effectLst/>
                <a:latin typeface="微软雅黑" panose="020B0503020204020204" pitchFamily="34" charset="-122"/>
                <a:ea typeface="微软雅黑" panose="020B0503020204020204" pitchFamily="34" charset="-122"/>
              </a:rPr>
              <a:t>②通过以上的迭代注水算法</a:t>
            </a:r>
            <a:r>
              <a:rPr lang="en-US" altLang="zh-CN" b="0" i="0" dirty="0">
                <a:solidFill>
                  <a:srgbClr val="0070C0"/>
                </a:solidFill>
                <a:effectLst/>
                <a:latin typeface="微软雅黑" panose="020B0503020204020204" pitchFamily="34" charset="-122"/>
                <a:ea typeface="微软雅黑" panose="020B0503020204020204" pitchFamily="34" charset="-122"/>
              </a:rPr>
              <a:t>,</a:t>
            </a:r>
            <a:r>
              <a:rPr lang="zh-CN" altLang="en-US" b="0" i="0" dirty="0">
                <a:solidFill>
                  <a:srgbClr val="0070C0"/>
                </a:solidFill>
                <a:effectLst/>
                <a:latin typeface="微软雅黑" panose="020B0503020204020204" pitchFamily="34" charset="-122"/>
                <a:ea typeface="微软雅黑" panose="020B0503020204020204" pitchFamily="34" charset="-122"/>
              </a:rPr>
              <a:t>和速率收敛到和容量</a:t>
            </a:r>
            <a:r>
              <a:rPr lang="en-US" altLang="zh-CN" b="0" i="0" dirty="0">
                <a:solidFill>
                  <a:srgbClr val="0070C0"/>
                </a:solidFill>
                <a:effectLst/>
                <a:latin typeface="微软雅黑" panose="020B0503020204020204" pitchFamily="34" charset="-122"/>
                <a:ea typeface="微软雅黑" panose="020B0503020204020204" pitchFamily="34" charset="-122"/>
              </a:rPr>
              <a:t>,</a:t>
            </a:r>
            <a:r>
              <a:rPr lang="zh-CN" altLang="en-US" b="0" i="0" dirty="0">
                <a:solidFill>
                  <a:srgbClr val="0070C0"/>
                </a:solidFill>
                <a:effectLst/>
                <a:latin typeface="微软雅黑" panose="020B0503020204020204" pitchFamily="34" charset="-122"/>
                <a:ea typeface="微软雅黑" panose="020B0503020204020204" pitchFamily="34" charset="-122"/>
              </a:rPr>
              <a:t>并且得出的</a:t>
            </a:r>
            <a:r>
              <a:rPr lang="en-US" altLang="zh-CN" dirty="0">
                <a:solidFill>
                  <a:srgbClr val="0070C0"/>
                </a:solidFill>
                <a:latin typeface="微软雅黑" panose="020B0503020204020204" pitchFamily="34" charset="-122"/>
              </a:rPr>
              <a:t>{S</a:t>
            </a:r>
            <a:r>
              <a:rPr lang="en-US" altLang="zh-CN" baseline="-25000" dirty="0">
                <a:solidFill>
                  <a:srgbClr val="0070C0"/>
                </a:solidFill>
                <a:latin typeface="微软雅黑" panose="020B0503020204020204" pitchFamily="34" charset="-122"/>
              </a:rPr>
              <a:t>i</a:t>
            </a:r>
            <a:r>
              <a:rPr lang="en-US" altLang="zh-CN" dirty="0">
                <a:solidFill>
                  <a:srgbClr val="0070C0"/>
                </a:solidFill>
                <a:latin typeface="微软雅黑" panose="020B0503020204020204" pitchFamily="34" charset="-122"/>
              </a:rPr>
              <a:t>}</a:t>
            </a:r>
            <a:r>
              <a:rPr lang="zh-CN" altLang="en-US" b="0" i="0" dirty="0">
                <a:solidFill>
                  <a:srgbClr val="0070C0"/>
                </a:solidFill>
                <a:effectLst/>
                <a:latin typeface="微软雅黑" panose="020B0503020204020204" pitchFamily="34" charset="-122"/>
                <a:ea typeface="微软雅黑" panose="020B0503020204020204" pitchFamily="34" charset="-122"/>
              </a:rPr>
              <a:t>收敛到高斯矢量多址信道的输入协方差矩阵的最优集合。也就是说</a:t>
            </a:r>
            <a:r>
              <a:rPr lang="en-US" altLang="zh-CN" b="0" i="0" dirty="0">
                <a:solidFill>
                  <a:srgbClr val="0070C0"/>
                </a:solidFill>
                <a:effectLst/>
                <a:latin typeface="微软雅黑" panose="020B0503020204020204" pitchFamily="34" charset="-122"/>
                <a:ea typeface="微软雅黑" panose="020B0503020204020204" pitchFamily="34" charset="-122"/>
              </a:rPr>
              <a:t>,</a:t>
            </a:r>
            <a:r>
              <a:rPr lang="zh-CN" altLang="en-US" b="0" i="0" dirty="0">
                <a:solidFill>
                  <a:srgbClr val="0070C0"/>
                </a:solidFill>
                <a:effectLst/>
                <a:latin typeface="微软雅黑" panose="020B0503020204020204" pitchFamily="34" charset="-122"/>
                <a:ea typeface="微软雅黑" panose="020B0503020204020204" pitchFamily="34" charset="-122"/>
              </a:rPr>
              <a:t>通过该算法得出的解是满足最优化要求的解。</a:t>
            </a:r>
            <a:endParaRPr lang="zh-CN" altLang="en-US" dirty="0">
              <a:solidFill>
                <a:srgbClr val="0070C0"/>
              </a:solidFill>
            </a:endParaRPr>
          </a:p>
        </p:txBody>
      </p:sp>
      <p:pic>
        <p:nvPicPr>
          <p:cNvPr id="15" name="图片 14">
            <a:extLst>
              <a:ext uri="{FF2B5EF4-FFF2-40B4-BE49-F238E27FC236}">
                <a16:creationId xmlns:a16="http://schemas.microsoft.com/office/drawing/2014/main" id="{D4B54BFD-ACE0-4197-FAC8-C4037523ACEF}"/>
              </a:ext>
            </a:extLst>
          </p:cNvPr>
          <p:cNvPicPr>
            <a:picLocks noChangeAspect="1"/>
          </p:cNvPicPr>
          <p:nvPr/>
        </p:nvPicPr>
        <p:blipFill>
          <a:blip r:embed="rId4"/>
          <a:stretch>
            <a:fillRect/>
          </a:stretch>
        </p:blipFill>
        <p:spPr>
          <a:xfrm>
            <a:off x="1210733" y="1975512"/>
            <a:ext cx="4099771" cy="1086776"/>
          </a:xfrm>
          <a:prstGeom prst="rect">
            <a:avLst/>
          </a:prstGeom>
        </p:spPr>
      </p:pic>
      <p:pic>
        <p:nvPicPr>
          <p:cNvPr id="9" name="图片 8">
            <a:extLst>
              <a:ext uri="{FF2B5EF4-FFF2-40B4-BE49-F238E27FC236}">
                <a16:creationId xmlns:a16="http://schemas.microsoft.com/office/drawing/2014/main" id="{DC353ED9-C09E-96E2-BE17-2438633CE95A}"/>
              </a:ext>
            </a:extLst>
          </p:cNvPr>
          <p:cNvPicPr>
            <a:picLocks noChangeAspect="1"/>
          </p:cNvPicPr>
          <p:nvPr/>
        </p:nvPicPr>
        <p:blipFill>
          <a:blip r:embed="rId5"/>
          <a:stretch>
            <a:fillRect/>
          </a:stretch>
        </p:blipFill>
        <p:spPr>
          <a:xfrm>
            <a:off x="7269953" y="2429026"/>
            <a:ext cx="2539334" cy="350100"/>
          </a:xfrm>
          <a:prstGeom prst="rect">
            <a:avLst/>
          </a:prstGeom>
        </p:spPr>
      </p:pic>
      <p:sp>
        <p:nvSpPr>
          <p:cNvPr id="10" name="文本框 9">
            <a:extLst>
              <a:ext uri="{FF2B5EF4-FFF2-40B4-BE49-F238E27FC236}">
                <a16:creationId xmlns:a16="http://schemas.microsoft.com/office/drawing/2014/main" id="{E4791E22-945B-AEC3-4C8D-A1211A92C6A7}"/>
              </a:ext>
            </a:extLst>
          </p:cNvPr>
          <p:cNvSpPr txBox="1"/>
          <p:nvPr/>
        </p:nvSpPr>
        <p:spPr>
          <a:xfrm>
            <a:off x="6243127" y="2787432"/>
            <a:ext cx="5240213" cy="879087"/>
          </a:xfrm>
          <a:prstGeom prst="rect">
            <a:avLst/>
          </a:prstGeom>
          <a:noFill/>
        </p:spPr>
        <p:txBody>
          <a:bodyPr wrap="square">
            <a:spAutoFit/>
          </a:bodyPr>
          <a:lstStyle/>
          <a:p>
            <a:pPr>
              <a:lnSpc>
                <a:spcPct val="150000"/>
              </a:lnSpc>
            </a:pPr>
            <a:r>
              <a:rPr lang="zh-CN" altLang="en-US" b="0" i="0" dirty="0">
                <a:solidFill>
                  <a:srgbClr val="0070C0"/>
                </a:solidFill>
                <a:effectLst/>
                <a:latin typeface="微软雅黑" panose="020B0503020204020204" pitchFamily="34" charset="-122"/>
                <a:ea typeface="微软雅黑" panose="020B0503020204020204" pitchFamily="34" charset="-122"/>
              </a:rPr>
              <a:t>为噪声的单用户注水得出的协方差矩阵，其集合</a:t>
            </a:r>
            <a:r>
              <a:rPr lang="en-US" altLang="zh-CN" b="0" i="0" dirty="0">
                <a:solidFill>
                  <a:srgbClr val="0070C0"/>
                </a:solidFill>
                <a:effectLst/>
                <a:latin typeface="微软雅黑" panose="020B0503020204020204" pitchFamily="34" charset="-122"/>
                <a:ea typeface="微软雅黑" panose="020B0503020204020204" pitchFamily="34" charset="-122"/>
              </a:rPr>
              <a:t>{S</a:t>
            </a:r>
            <a:r>
              <a:rPr lang="en-US" altLang="zh-CN" b="0" i="0" baseline="-25000" dirty="0">
                <a:solidFill>
                  <a:srgbClr val="0070C0"/>
                </a:solidFill>
                <a:effectLst/>
                <a:latin typeface="微软雅黑" panose="020B0503020204020204" pitchFamily="34" charset="-122"/>
                <a:ea typeface="微软雅黑" panose="020B0503020204020204" pitchFamily="34" charset="-122"/>
              </a:rPr>
              <a:t>i</a:t>
            </a:r>
            <a:r>
              <a:rPr lang="en-US" altLang="zh-CN" b="0" i="0" dirty="0">
                <a:solidFill>
                  <a:srgbClr val="0070C0"/>
                </a:solidFill>
                <a:effectLst/>
                <a:latin typeface="微软雅黑" panose="020B0503020204020204" pitchFamily="34" charset="-122"/>
                <a:ea typeface="微软雅黑" panose="020B0503020204020204" pitchFamily="34" charset="-122"/>
              </a:rPr>
              <a:t>}</a:t>
            </a:r>
            <a:r>
              <a:rPr lang="zh-CN" altLang="en-US" b="0" i="0" dirty="0">
                <a:solidFill>
                  <a:srgbClr val="0070C0"/>
                </a:solidFill>
                <a:effectLst/>
                <a:latin typeface="微软雅黑" panose="020B0503020204020204" pitchFamily="34" charset="-122"/>
                <a:ea typeface="微软雅黑" panose="020B0503020204020204" pitchFamily="34" charset="-122"/>
              </a:rPr>
              <a:t>是和速率最优化问题的最优解。</a:t>
            </a:r>
            <a:endParaRPr lang="zh-CN" altLang="en-US" dirty="0">
              <a:solidFill>
                <a:srgbClr val="0070C0"/>
              </a:solidFill>
            </a:endParaRPr>
          </a:p>
        </p:txBody>
      </p:sp>
    </p:spTree>
    <p:extLst>
      <p:ext uri="{BB962C8B-B14F-4D97-AF65-F5344CB8AC3E}">
        <p14:creationId xmlns:p14="http://schemas.microsoft.com/office/powerpoint/2010/main" val="88717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57013" y="344091"/>
            <a:ext cx="5358903" cy="661207"/>
          </a:xfrm>
          <a:prstGeom prst="rect">
            <a:avLst/>
          </a:prstGeom>
          <a:noFill/>
        </p:spPr>
        <p:txBody>
          <a:bodyPr wrap="none" rtlCol="0">
            <a:spAutoFit/>
          </a:bodyPr>
          <a:lstStyle/>
          <a:p>
            <a:pPr lvl="0">
              <a:lnSpc>
                <a:spcPct val="150000"/>
              </a:lnSpc>
            </a:pPr>
            <a:r>
              <a:rPr lang="en-US" altLang="zh-CN" sz="2800" b="1" dirty="0">
                <a:solidFill>
                  <a:srgbClr val="5B9BD5">
                    <a:lumMod val="50000"/>
                  </a:srgbClr>
                </a:solidFill>
                <a:latin typeface="Times New Roman" panose="02020603050405020304" pitchFamily="18" charset="0"/>
              </a:rPr>
              <a:t>ITERATIVE   WATER-FILLING</a:t>
            </a:r>
          </a:p>
        </p:txBody>
      </p:sp>
      <p:pic>
        <p:nvPicPr>
          <p:cNvPr id="15" name="图片 14">
            <a:extLst>
              <a:ext uri="{FF2B5EF4-FFF2-40B4-BE49-F238E27FC236}">
                <a16:creationId xmlns:a16="http://schemas.microsoft.com/office/drawing/2014/main" id="{58FA75F8-FC18-883C-5781-A3B6DB8A0315}"/>
              </a:ext>
            </a:extLst>
          </p:cNvPr>
          <p:cNvPicPr>
            <a:picLocks noChangeAspect="1"/>
          </p:cNvPicPr>
          <p:nvPr/>
        </p:nvPicPr>
        <p:blipFill>
          <a:blip r:embed="rId3"/>
          <a:stretch>
            <a:fillRect/>
          </a:stretch>
        </p:blipFill>
        <p:spPr>
          <a:xfrm>
            <a:off x="3192331" y="1763034"/>
            <a:ext cx="4778852" cy="4584181"/>
          </a:xfrm>
          <a:prstGeom prst="rect">
            <a:avLst/>
          </a:prstGeom>
        </p:spPr>
      </p:pic>
      <p:sp>
        <p:nvSpPr>
          <p:cNvPr id="17" name="文本框 16">
            <a:extLst>
              <a:ext uri="{FF2B5EF4-FFF2-40B4-BE49-F238E27FC236}">
                <a16:creationId xmlns:a16="http://schemas.microsoft.com/office/drawing/2014/main" id="{9E26BE52-A1DA-2325-59CE-F9F3AC7933DD}"/>
              </a:ext>
            </a:extLst>
          </p:cNvPr>
          <p:cNvSpPr txBox="1"/>
          <p:nvPr/>
        </p:nvSpPr>
        <p:spPr>
          <a:xfrm>
            <a:off x="1057013" y="1275834"/>
            <a:ext cx="6781800" cy="369332"/>
          </a:xfrm>
          <a:prstGeom prst="rect">
            <a:avLst/>
          </a:prstGeom>
          <a:noFill/>
        </p:spPr>
        <p:txBody>
          <a:bodyPr wrap="square">
            <a:spAutoFit/>
          </a:bodyPr>
          <a:lstStyle/>
          <a:p>
            <a:r>
              <a:rPr lang="zh-CN" altLang="en-US" dirty="0"/>
              <a:t>First two iterations of iterative water-filling algorithm</a:t>
            </a:r>
          </a:p>
        </p:txBody>
      </p:sp>
    </p:spTree>
    <p:extLst>
      <p:ext uri="{BB962C8B-B14F-4D97-AF65-F5344CB8AC3E}">
        <p14:creationId xmlns:p14="http://schemas.microsoft.com/office/powerpoint/2010/main" val="159194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4CCBF614-8847-4C72-9B5E-E5820E997344}"/>
              </a:ext>
            </a:extLst>
          </p:cNvPr>
          <p:cNvSpPr txBox="1">
            <a:spLocks noChangeArrowheads="1"/>
          </p:cNvSpPr>
          <p:nvPr/>
        </p:nvSpPr>
        <p:spPr>
          <a:xfrm>
            <a:off x="5023927" y="56356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spcBef>
                <a:spcPct val="20000"/>
              </a:spcBef>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29581" y="307514"/>
            <a:ext cx="344183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目录</a:t>
            </a:r>
            <a:endParaRPr kumimoji="0" lang="en-US" altLang="zh-CN" sz="3200" b="1" i="0" u="none" strike="noStrike" kern="1200" cap="none" spc="0" normalizeH="0" baseline="0" noProof="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p:txBody>
      </p:sp>
      <p:sp>
        <p:nvSpPr>
          <p:cNvPr id="7" name="文本框 6"/>
          <p:cNvSpPr txBox="1"/>
          <p:nvPr/>
        </p:nvSpPr>
        <p:spPr>
          <a:xfrm>
            <a:off x="2750498" y="1689543"/>
            <a:ext cx="9435220" cy="3269421"/>
          </a:xfrm>
          <a:prstGeom prst="rect">
            <a:avLst/>
          </a:prstGeom>
          <a:noFill/>
        </p:spPr>
        <p:txBody>
          <a:bodyPr wrap="square" rtlCol="0">
            <a:spAutoFit/>
          </a:bodyPr>
          <a:lstStyle/>
          <a:p>
            <a:pPr lvl="0">
              <a:lnSpc>
                <a:spcPct val="150000"/>
              </a:lnSpc>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一、</a:t>
            </a:r>
            <a:r>
              <a:rPr kumimoji="0" lang="en-US" altLang="zh-CN"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INTRODUCTION</a:t>
            </a:r>
          </a:p>
          <a:p>
            <a:pPr lvl="0">
              <a:lnSpc>
                <a:spcPct val="150000"/>
              </a:lnSpc>
            </a:pPr>
            <a:endParaRPr kumimoji="0" lang="en-US" altLang="zh-CN"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endParaRPr>
          </a:p>
          <a:p>
            <a:pPr lvl="0">
              <a:lnSpc>
                <a:spcPct val="150000"/>
              </a:lnSpc>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二、</a:t>
            </a:r>
            <a:r>
              <a:rPr lang="en-US" altLang="zh-CN" sz="2000" b="1" dirty="0">
                <a:solidFill>
                  <a:schemeClr val="bg2">
                    <a:lumMod val="75000"/>
                  </a:schemeClr>
                </a:solidFill>
                <a:latin typeface="Times New Roman" panose="02020603050405020304" pitchFamily="18" charset="0"/>
              </a:rPr>
              <a:t>PROBLEM  FORMULATION</a:t>
            </a:r>
          </a:p>
          <a:p>
            <a:pPr lvl="0">
              <a:lnSpc>
                <a:spcPct val="150000"/>
              </a:lnSpc>
              <a:defRPr/>
            </a:pPr>
            <a:endParaRPr lang="en-US" altLang="zh-CN" sz="2000" b="1" dirty="0">
              <a:solidFill>
                <a:schemeClr val="bg2">
                  <a:lumMod val="75000"/>
                </a:schemeClr>
              </a:solidFill>
              <a:latin typeface="Times New Roman" panose="02020603050405020304" pitchFamily="18" charset="0"/>
            </a:endParaRPr>
          </a:p>
          <a:p>
            <a:pPr lvl="0">
              <a:lnSpc>
                <a:spcPct val="150000"/>
              </a:lnSpc>
              <a:defRPr/>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三</a:t>
            </a:r>
            <a:r>
              <a:rPr kumimoji="0" lang="zh-CN" altLang="zh-CN"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a:t>
            </a:r>
            <a:r>
              <a:rPr lang="en-US" altLang="zh-CN" sz="2000" b="1" dirty="0">
                <a:solidFill>
                  <a:schemeClr val="bg2">
                    <a:lumMod val="75000"/>
                  </a:schemeClr>
                </a:solidFill>
                <a:latin typeface="Times New Roman" panose="02020603050405020304" pitchFamily="18" charset="0"/>
              </a:rPr>
              <a:t>ITERATIVE   WATER-FILLING</a:t>
            </a:r>
          </a:p>
          <a:p>
            <a:pPr lvl="0">
              <a:lnSpc>
                <a:spcPct val="150000"/>
              </a:lnSpc>
              <a:defRPr/>
            </a:pPr>
            <a:endParaRPr lang="en-US" altLang="zh-CN" sz="2000" b="1" dirty="0">
              <a:solidFill>
                <a:srgbClr val="5B9BD5">
                  <a:lumMod val="50000"/>
                </a:srgbClr>
              </a:solidFill>
              <a:latin typeface="Times New Roman" panose="02020603050405020304" pitchFamily="18" charset="0"/>
            </a:endParaRPr>
          </a:p>
          <a:p>
            <a:pPr lvl="0">
              <a:lnSpc>
                <a:spcPct val="150000"/>
              </a:lnSpc>
              <a:defRPr/>
            </a:pPr>
            <a:r>
              <a:rPr kumimoji="0" lang="zh-CN" altLang="en-US"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四、</a:t>
            </a:r>
            <a:r>
              <a:rPr lang="en-US" altLang="zh-CN" sz="2000" b="1" dirty="0">
                <a:solidFill>
                  <a:srgbClr val="5B9BD5">
                    <a:lumMod val="50000"/>
                  </a:srgbClr>
                </a:solidFill>
                <a:latin typeface="Times New Roman" panose="02020603050405020304" pitchFamily="18" charset="0"/>
              </a:rPr>
              <a:t>CONCLUSION</a:t>
            </a:r>
            <a:endParaRPr kumimoji="0" lang="en-US" altLang="zh-CN"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p:txBody>
      </p:sp>
    </p:spTree>
    <p:extLst>
      <p:ext uri="{BB962C8B-B14F-4D97-AF65-F5344CB8AC3E}">
        <p14:creationId xmlns:p14="http://schemas.microsoft.com/office/powerpoint/2010/main" val="66308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57013" y="344091"/>
            <a:ext cx="2619628" cy="661207"/>
          </a:xfrm>
          <a:prstGeom prst="rect">
            <a:avLst/>
          </a:prstGeom>
          <a:noFill/>
        </p:spPr>
        <p:txBody>
          <a:bodyPr wrap="none" rtlCol="0">
            <a:spAutoFit/>
          </a:bodyPr>
          <a:lstStyle/>
          <a:p>
            <a:pPr lvl="0">
              <a:lnSpc>
                <a:spcPct val="150000"/>
              </a:lnSpc>
            </a:pPr>
            <a:r>
              <a:rPr lang="en-US" altLang="zh-CN" sz="2800" b="1" dirty="0">
                <a:solidFill>
                  <a:srgbClr val="5B9BD5">
                    <a:lumMod val="50000"/>
                  </a:srgbClr>
                </a:solidFill>
                <a:latin typeface="Times New Roman" panose="02020603050405020304" pitchFamily="18" charset="0"/>
              </a:rPr>
              <a:t>CONCLUSION</a:t>
            </a:r>
          </a:p>
        </p:txBody>
      </p:sp>
      <p:sp>
        <p:nvSpPr>
          <p:cNvPr id="2" name="文本框 1">
            <a:extLst>
              <a:ext uri="{FF2B5EF4-FFF2-40B4-BE49-F238E27FC236}">
                <a16:creationId xmlns:a16="http://schemas.microsoft.com/office/drawing/2014/main" id="{D0DD1B23-E622-DBE6-9E6D-AADC0304CF93}"/>
              </a:ext>
            </a:extLst>
          </p:cNvPr>
          <p:cNvSpPr txBox="1"/>
          <p:nvPr/>
        </p:nvSpPr>
        <p:spPr>
          <a:xfrm>
            <a:off x="1602576" y="4820177"/>
            <a:ext cx="9281101" cy="1892826"/>
          </a:xfrm>
          <a:prstGeom prst="rect">
            <a:avLst/>
          </a:prstGeom>
          <a:noFill/>
        </p:spPr>
        <p:txBody>
          <a:bodyPr wrap="square" rtlCol="0">
            <a:spAutoFit/>
          </a:bodyPr>
          <a:lstStyle/>
          <a:p>
            <a:pPr>
              <a:lnSpc>
                <a:spcPct val="150000"/>
              </a:lnSpc>
            </a:pPr>
            <a:r>
              <a:rPr lang="en-US" altLang="zh-CN" dirty="0"/>
              <a:t>         </a:t>
            </a:r>
            <a:r>
              <a:rPr lang="zh-CN" altLang="en-US" dirty="0"/>
              <a:t>高斯矢量多址信道为凸优化问题，可以通过常规的凸优化算法求解，比如内点法，但是其计算的复杂度较高，因此我们更关注工程上使用的求解方法，将矢量多址信道中的信号最佳发射角度和最佳发射功率问题转化为一般的单用户最优化问题。</a:t>
            </a:r>
            <a:endParaRPr lang="en-US" altLang="zh-CN" dirty="0"/>
          </a:p>
          <a:p>
            <a:endParaRPr lang="en-US" altLang="zh-CN" dirty="0"/>
          </a:p>
          <a:p>
            <a:r>
              <a:rPr lang="zh-CN" altLang="en-US" dirty="0"/>
              <a:t>         相对于其他算法，此优化算法复杂度低，收敛速度快，在计算机上更容易实现。</a:t>
            </a:r>
          </a:p>
        </p:txBody>
      </p:sp>
      <p:sp>
        <p:nvSpPr>
          <p:cNvPr id="3" name="文本框 2">
            <a:extLst>
              <a:ext uri="{FF2B5EF4-FFF2-40B4-BE49-F238E27FC236}">
                <a16:creationId xmlns:a16="http://schemas.microsoft.com/office/drawing/2014/main" id="{E2A41332-3888-4013-8B07-98F1A1AB35CA}"/>
              </a:ext>
            </a:extLst>
          </p:cNvPr>
          <p:cNvSpPr txBox="1"/>
          <p:nvPr/>
        </p:nvSpPr>
        <p:spPr>
          <a:xfrm>
            <a:off x="1342514" y="1391493"/>
            <a:ext cx="9639811"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本文提出了一种高效的数值算法，以计算最佳输入分布，使具有矢量输入和矢量输出的高斯多址信道的总容量最大化。</a:t>
            </a:r>
            <a:endParaRPr lang="zh-CN" altLang="en-US" dirty="0"/>
          </a:p>
        </p:txBody>
      </p:sp>
      <p:pic>
        <p:nvPicPr>
          <p:cNvPr id="4" name="图片 3">
            <a:extLst>
              <a:ext uri="{FF2B5EF4-FFF2-40B4-BE49-F238E27FC236}">
                <a16:creationId xmlns:a16="http://schemas.microsoft.com/office/drawing/2014/main" id="{AE459D45-8708-6673-1BD0-A6FDE2D3CE19}"/>
              </a:ext>
            </a:extLst>
          </p:cNvPr>
          <p:cNvPicPr>
            <a:picLocks noChangeAspect="1"/>
          </p:cNvPicPr>
          <p:nvPr/>
        </p:nvPicPr>
        <p:blipFill>
          <a:blip r:embed="rId3"/>
          <a:stretch>
            <a:fillRect/>
          </a:stretch>
        </p:blipFill>
        <p:spPr>
          <a:xfrm>
            <a:off x="1198343" y="2704113"/>
            <a:ext cx="4557265" cy="1208050"/>
          </a:xfrm>
          <a:prstGeom prst="rect">
            <a:avLst/>
          </a:prstGeom>
        </p:spPr>
      </p:pic>
      <p:pic>
        <p:nvPicPr>
          <p:cNvPr id="5" name="图片 4">
            <a:extLst>
              <a:ext uri="{FF2B5EF4-FFF2-40B4-BE49-F238E27FC236}">
                <a16:creationId xmlns:a16="http://schemas.microsoft.com/office/drawing/2014/main" id="{20D6D7A1-44DA-DD2C-593C-08F1FC52AB8C}"/>
              </a:ext>
            </a:extLst>
          </p:cNvPr>
          <p:cNvPicPr>
            <a:picLocks noChangeAspect="1"/>
          </p:cNvPicPr>
          <p:nvPr/>
        </p:nvPicPr>
        <p:blipFill>
          <a:blip r:embed="rId4"/>
          <a:stretch>
            <a:fillRect/>
          </a:stretch>
        </p:blipFill>
        <p:spPr>
          <a:xfrm>
            <a:off x="6436394" y="2303349"/>
            <a:ext cx="4835804" cy="23767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42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4CCBF614-8847-4C72-9B5E-E5820E997344}"/>
              </a:ext>
            </a:extLst>
          </p:cNvPr>
          <p:cNvSpPr txBox="1">
            <a:spLocks noChangeArrowheads="1"/>
          </p:cNvSpPr>
          <p:nvPr/>
        </p:nvSpPr>
        <p:spPr>
          <a:xfrm>
            <a:off x="5023927" y="56356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spcBef>
                <a:spcPct val="20000"/>
              </a:spcBef>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29581" y="307514"/>
            <a:ext cx="344183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目录</a:t>
            </a:r>
            <a:endParaRPr kumimoji="0" lang="en-US" altLang="zh-CN" sz="3200" b="1" i="0" u="none" strike="noStrike" kern="1200" cap="none" spc="0" normalizeH="0" baseline="0" noProof="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p:txBody>
      </p:sp>
      <p:sp>
        <p:nvSpPr>
          <p:cNvPr id="7" name="文本框 6"/>
          <p:cNvSpPr txBox="1"/>
          <p:nvPr/>
        </p:nvSpPr>
        <p:spPr>
          <a:xfrm>
            <a:off x="2750498" y="1689543"/>
            <a:ext cx="9435220" cy="3269421"/>
          </a:xfrm>
          <a:prstGeom prst="rect">
            <a:avLst/>
          </a:prstGeom>
          <a:noFill/>
        </p:spPr>
        <p:txBody>
          <a:bodyPr wrap="square" rtlCol="0">
            <a:spAutoFit/>
          </a:bodyPr>
          <a:lstStyle/>
          <a:p>
            <a:pPr lvl="0">
              <a:lnSpc>
                <a:spcPct val="150000"/>
              </a:lnSpc>
            </a:pPr>
            <a:r>
              <a:rPr kumimoji="0" lang="zh-CN" altLang="en-US"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一、</a:t>
            </a:r>
            <a:r>
              <a:rPr kumimoji="0" lang="en-US" altLang="zh-CN"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INTRODUCTION</a:t>
            </a:r>
          </a:p>
          <a:p>
            <a:pPr lvl="0">
              <a:lnSpc>
                <a:spcPct val="150000"/>
              </a:lnSpc>
            </a:pPr>
            <a:endParaRPr kumimoji="0" lang="en-US" altLang="zh-CN"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a:p>
            <a:pPr lvl="0">
              <a:lnSpc>
                <a:spcPct val="150000"/>
              </a:lnSpc>
            </a:pPr>
            <a:r>
              <a:rPr kumimoji="0" lang="zh-CN" altLang="en-US"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二、</a:t>
            </a:r>
            <a:r>
              <a:rPr lang="en-US" altLang="zh-CN" sz="2000" b="1" dirty="0">
                <a:solidFill>
                  <a:srgbClr val="5B9BD5">
                    <a:lumMod val="50000"/>
                  </a:srgbClr>
                </a:solidFill>
                <a:latin typeface="Times New Roman" panose="02020603050405020304" pitchFamily="18" charset="0"/>
              </a:rPr>
              <a:t>PROBLEM  FORMULATION</a:t>
            </a:r>
          </a:p>
          <a:p>
            <a:pPr lvl="0">
              <a:lnSpc>
                <a:spcPct val="150000"/>
              </a:lnSpc>
              <a:defRPr/>
            </a:pPr>
            <a:endParaRPr lang="en-US" altLang="zh-CN" sz="2000" b="1" dirty="0">
              <a:solidFill>
                <a:srgbClr val="5B9BD5">
                  <a:lumMod val="50000"/>
                </a:srgbClr>
              </a:solidFill>
              <a:latin typeface="Times New Roman" panose="02020603050405020304" pitchFamily="18" charset="0"/>
            </a:endParaRPr>
          </a:p>
          <a:p>
            <a:pPr lvl="0">
              <a:lnSpc>
                <a:spcPct val="150000"/>
              </a:lnSpc>
              <a:defRPr/>
            </a:pPr>
            <a:r>
              <a:rPr kumimoji="0" lang="zh-CN" altLang="en-US"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三</a:t>
            </a:r>
            <a:r>
              <a:rPr kumimoji="0" lang="zh-CN" altLang="zh-CN"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a:t>
            </a:r>
            <a:r>
              <a:rPr lang="en-US" altLang="zh-CN" sz="2000" b="1" dirty="0">
                <a:solidFill>
                  <a:srgbClr val="5B9BD5">
                    <a:lumMod val="50000"/>
                  </a:srgbClr>
                </a:solidFill>
                <a:latin typeface="Times New Roman" panose="02020603050405020304" pitchFamily="18" charset="0"/>
              </a:rPr>
              <a:t>ITERATIVE   WATER-FILLING</a:t>
            </a:r>
          </a:p>
          <a:p>
            <a:pPr lvl="0">
              <a:lnSpc>
                <a:spcPct val="150000"/>
              </a:lnSpc>
              <a:defRPr/>
            </a:pPr>
            <a:endParaRPr lang="en-US" altLang="zh-CN" sz="2000" b="1" dirty="0">
              <a:solidFill>
                <a:srgbClr val="5B9BD5">
                  <a:lumMod val="50000"/>
                </a:srgbClr>
              </a:solidFill>
              <a:latin typeface="Times New Roman" panose="02020603050405020304" pitchFamily="18" charset="0"/>
            </a:endParaRPr>
          </a:p>
          <a:p>
            <a:pPr lvl="0">
              <a:lnSpc>
                <a:spcPct val="150000"/>
              </a:lnSpc>
              <a:defRPr/>
            </a:pPr>
            <a:r>
              <a:rPr kumimoji="0" lang="zh-CN" altLang="en-US"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四、</a:t>
            </a:r>
            <a:r>
              <a:rPr lang="en-US" altLang="zh-CN" sz="2000" b="1" dirty="0">
                <a:solidFill>
                  <a:srgbClr val="5B9BD5">
                    <a:lumMod val="50000"/>
                  </a:srgbClr>
                </a:solidFill>
                <a:latin typeface="Times New Roman" panose="02020603050405020304" pitchFamily="18" charset="0"/>
              </a:rPr>
              <a:t>CONCLUSION</a:t>
            </a:r>
            <a:endParaRPr kumimoji="0" lang="en-US" altLang="zh-CN"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p:txBody>
      </p:sp>
    </p:spTree>
    <p:extLst>
      <p:ext uri="{BB962C8B-B14F-4D97-AF65-F5344CB8AC3E}">
        <p14:creationId xmlns:p14="http://schemas.microsoft.com/office/powerpoint/2010/main" val="414231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4CCBF614-8847-4C72-9B5E-E5820E997344}"/>
              </a:ext>
            </a:extLst>
          </p:cNvPr>
          <p:cNvSpPr txBox="1">
            <a:spLocks noChangeArrowheads="1"/>
          </p:cNvSpPr>
          <p:nvPr/>
        </p:nvSpPr>
        <p:spPr>
          <a:xfrm>
            <a:off x="5023927" y="56356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spcBef>
                <a:spcPct val="20000"/>
              </a:spcBef>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29581" y="307514"/>
            <a:ext cx="344183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目录</a:t>
            </a:r>
            <a:endParaRPr kumimoji="0" lang="en-US" altLang="zh-CN" sz="3200" b="1" i="0" u="none" strike="noStrike" kern="1200" cap="none" spc="0" normalizeH="0" baseline="0" noProof="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p:txBody>
      </p:sp>
      <p:sp>
        <p:nvSpPr>
          <p:cNvPr id="7" name="文本框 6"/>
          <p:cNvSpPr txBox="1"/>
          <p:nvPr/>
        </p:nvSpPr>
        <p:spPr>
          <a:xfrm>
            <a:off x="2750498" y="1689543"/>
            <a:ext cx="9435220" cy="3269421"/>
          </a:xfrm>
          <a:prstGeom prst="rect">
            <a:avLst/>
          </a:prstGeom>
          <a:noFill/>
        </p:spPr>
        <p:txBody>
          <a:bodyPr wrap="square" rtlCol="0">
            <a:spAutoFit/>
          </a:bodyPr>
          <a:lstStyle/>
          <a:p>
            <a:pPr lvl="0">
              <a:lnSpc>
                <a:spcPct val="150000"/>
              </a:lnSpc>
            </a:pPr>
            <a:r>
              <a:rPr kumimoji="0" lang="zh-CN" altLang="en-US"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一、</a:t>
            </a:r>
            <a:r>
              <a:rPr kumimoji="0" lang="en-US" altLang="zh-CN"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INTRODUCTION</a:t>
            </a:r>
          </a:p>
          <a:p>
            <a:pPr lvl="0">
              <a:lnSpc>
                <a:spcPct val="150000"/>
              </a:lnSpc>
            </a:pPr>
            <a:endParaRPr kumimoji="0" lang="en-US" altLang="zh-CN"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a:p>
            <a:pPr lvl="0">
              <a:lnSpc>
                <a:spcPct val="150000"/>
              </a:lnSpc>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二、</a:t>
            </a:r>
            <a:r>
              <a:rPr lang="en-US" altLang="zh-CN" sz="2000" b="1" dirty="0">
                <a:solidFill>
                  <a:schemeClr val="bg2">
                    <a:lumMod val="75000"/>
                  </a:schemeClr>
                </a:solidFill>
                <a:latin typeface="Times New Roman" panose="02020603050405020304" pitchFamily="18" charset="0"/>
              </a:rPr>
              <a:t>PROBLEM  FORMULATION</a:t>
            </a:r>
          </a:p>
          <a:p>
            <a:pPr lvl="0">
              <a:lnSpc>
                <a:spcPct val="150000"/>
              </a:lnSpc>
              <a:defRPr/>
            </a:pPr>
            <a:endParaRPr lang="en-US" altLang="zh-CN" sz="2000" b="1" dirty="0">
              <a:solidFill>
                <a:schemeClr val="bg2">
                  <a:lumMod val="75000"/>
                </a:schemeClr>
              </a:solidFill>
              <a:latin typeface="Times New Roman" panose="02020603050405020304" pitchFamily="18" charset="0"/>
            </a:endParaRPr>
          </a:p>
          <a:p>
            <a:pPr lvl="0">
              <a:lnSpc>
                <a:spcPct val="150000"/>
              </a:lnSpc>
              <a:defRPr/>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三</a:t>
            </a:r>
            <a:r>
              <a:rPr kumimoji="0" lang="zh-CN" altLang="zh-CN"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a:t>
            </a:r>
            <a:r>
              <a:rPr lang="en-US" altLang="zh-CN" sz="2000" b="1" dirty="0">
                <a:solidFill>
                  <a:schemeClr val="bg2">
                    <a:lumMod val="75000"/>
                  </a:schemeClr>
                </a:solidFill>
                <a:latin typeface="Times New Roman" panose="02020603050405020304" pitchFamily="18" charset="0"/>
              </a:rPr>
              <a:t>ITERATIVE   WATER-FILLING</a:t>
            </a:r>
          </a:p>
          <a:p>
            <a:pPr lvl="0">
              <a:lnSpc>
                <a:spcPct val="150000"/>
              </a:lnSpc>
              <a:defRPr/>
            </a:pPr>
            <a:endParaRPr lang="en-US" altLang="zh-CN" sz="2000" b="1" dirty="0">
              <a:solidFill>
                <a:schemeClr val="bg2">
                  <a:lumMod val="75000"/>
                </a:schemeClr>
              </a:solidFill>
              <a:latin typeface="Times New Roman" panose="02020603050405020304" pitchFamily="18" charset="0"/>
            </a:endParaRPr>
          </a:p>
          <a:p>
            <a:pPr lvl="0">
              <a:lnSpc>
                <a:spcPct val="150000"/>
              </a:lnSpc>
              <a:defRPr/>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四、</a:t>
            </a:r>
            <a:r>
              <a:rPr lang="en-US" altLang="zh-CN" sz="2000" b="1" dirty="0">
                <a:solidFill>
                  <a:schemeClr val="bg2">
                    <a:lumMod val="75000"/>
                  </a:schemeClr>
                </a:solidFill>
                <a:latin typeface="Times New Roman" panose="02020603050405020304" pitchFamily="18" charset="0"/>
              </a:rPr>
              <a:t>CONCLUSION</a:t>
            </a:r>
            <a:endParaRPr kumimoji="0" lang="en-US" altLang="zh-CN"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65082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7A77D8-712C-11DE-B7CE-1414F0058215}"/>
              </a:ext>
            </a:extLst>
          </p:cNvPr>
          <p:cNvSpPr txBox="1"/>
          <p:nvPr/>
        </p:nvSpPr>
        <p:spPr>
          <a:xfrm>
            <a:off x="1057013" y="344091"/>
            <a:ext cx="30572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INTRODUCTION</a:t>
            </a:r>
            <a:endParaRPr kumimoji="0" lang="en-US" altLang="zh-CN" sz="2800" b="1" i="0" u="none" strike="noStrike" kern="1200" cap="none" spc="30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p:txBody>
      </p:sp>
      <p:pic>
        <p:nvPicPr>
          <p:cNvPr id="6" name="图片 5">
            <a:extLst>
              <a:ext uri="{FF2B5EF4-FFF2-40B4-BE49-F238E27FC236}">
                <a16:creationId xmlns:a16="http://schemas.microsoft.com/office/drawing/2014/main" id="{8F28B031-F004-95D6-7026-B7D897277CF3}"/>
              </a:ext>
            </a:extLst>
          </p:cNvPr>
          <p:cNvPicPr>
            <a:picLocks noChangeAspect="1"/>
          </p:cNvPicPr>
          <p:nvPr/>
        </p:nvPicPr>
        <p:blipFill>
          <a:blip r:embed="rId2"/>
          <a:stretch>
            <a:fillRect/>
          </a:stretch>
        </p:blipFill>
        <p:spPr>
          <a:xfrm>
            <a:off x="541756" y="1151833"/>
            <a:ext cx="5031786" cy="3012450"/>
          </a:xfrm>
          <a:prstGeom prst="rect">
            <a:avLst/>
          </a:prstGeom>
        </p:spPr>
      </p:pic>
      <p:pic>
        <p:nvPicPr>
          <p:cNvPr id="9" name="图片 8">
            <a:extLst>
              <a:ext uri="{FF2B5EF4-FFF2-40B4-BE49-F238E27FC236}">
                <a16:creationId xmlns:a16="http://schemas.microsoft.com/office/drawing/2014/main" id="{DD4307B4-4A02-69F9-C0EA-42CECECFA116}"/>
              </a:ext>
            </a:extLst>
          </p:cNvPr>
          <p:cNvPicPr>
            <a:picLocks noChangeAspect="1"/>
          </p:cNvPicPr>
          <p:nvPr/>
        </p:nvPicPr>
        <p:blipFill>
          <a:blip r:embed="rId3"/>
          <a:stretch>
            <a:fillRect/>
          </a:stretch>
        </p:blipFill>
        <p:spPr>
          <a:xfrm>
            <a:off x="6096000" y="2131820"/>
            <a:ext cx="5201030" cy="1123794"/>
          </a:xfrm>
          <a:prstGeom prst="rect">
            <a:avLst/>
          </a:prstGeom>
        </p:spPr>
      </p:pic>
      <p:pic>
        <p:nvPicPr>
          <p:cNvPr id="10" name="图片 9">
            <a:extLst>
              <a:ext uri="{FF2B5EF4-FFF2-40B4-BE49-F238E27FC236}">
                <a16:creationId xmlns:a16="http://schemas.microsoft.com/office/drawing/2014/main" id="{9F75F513-F587-E2F9-37AC-1EE684DCBAE1}"/>
              </a:ext>
            </a:extLst>
          </p:cNvPr>
          <p:cNvPicPr>
            <a:picLocks noChangeAspect="1"/>
          </p:cNvPicPr>
          <p:nvPr/>
        </p:nvPicPr>
        <p:blipFill>
          <a:blip r:embed="rId4"/>
          <a:stretch>
            <a:fillRect/>
          </a:stretch>
        </p:blipFill>
        <p:spPr>
          <a:xfrm>
            <a:off x="6096000" y="3752822"/>
            <a:ext cx="5031786" cy="1301817"/>
          </a:xfrm>
          <a:prstGeom prst="rect">
            <a:avLst/>
          </a:prstGeom>
        </p:spPr>
      </p:pic>
      <p:sp>
        <p:nvSpPr>
          <p:cNvPr id="3" name="文本框 2">
            <a:extLst>
              <a:ext uri="{FF2B5EF4-FFF2-40B4-BE49-F238E27FC236}">
                <a16:creationId xmlns:a16="http://schemas.microsoft.com/office/drawing/2014/main" id="{C2CE4438-CAE8-F5A0-47DE-F213311C1E16}"/>
              </a:ext>
            </a:extLst>
          </p:cNvPr>
          <p:cNvSpPr txBox="1"/>
          <p:nvPr/>
        </p:nvSpPr>
        <p:spPr>
          <a:xfrm>
            <a:off x="6096000" y="3319552"/>
            <a:ext cx="3181350" cy="369332"/>
          </a:xfrm>
          <a:prstGeom prst="rect">
            <a:avLst/>
          </a:prstGeom>
          <a:noFill/>
        </p:spPr>
        <p:txBody>
          <a:bodyPr wrap="square" rtlCol="0">
            <a:spAutoFit/>
          </a:bodyPr>
          <a:lstStyle/>
          <a:p>
            <a:r>
              <a:rPr lang="en-US" altLang="zh-CN" dirty="0"/>
              <a:t>K-USER </a:t>
            </a:r>
            <a:r>
              <a:rPr lang="zh-CN" altLang="en-US" dirty="0"/>
              <a:t>多址信道</a:t>
            </a:r>
          </a:p>
        </p:txBody>
      </p:sp>
      <p:sp>
        <p:nvSpPr>
          <p:cNvPr id="4" name="文本框 3">
            <a:extLst>
              <a:ext uri="{FF2B5EF4-FFF2-40B4-BE49-F238E27FC236}">
                <a16:creationId xmlns:a16="http://schemas.microsoft.com/office/drawing/2014/main" id="{15E788BE-096B-851C-DA50-3741CF3460F0}"/>
              </a:ext>
            </a:extLst>
          </p:cNvPr>
          <p:cNvSpPr txBox="1"/>
          <p:nvPr/>
        </p:nvSpPr>
        <p:spPr>
          <a:xfrm>
            <a:off x="6096000" y="1759860"/>
            <a:ext cx="2659380" cy="369332"/>
          </a:xfrm>
          <a:prstGeom prst="rect">
            <a:avLst/>
          </a:prstGeom>
          <a:noFill/>
        </p:spPr>
        <p:txBody>
          <a:bodyPr wrap="square" rtlCol="0">
            <a:spAutoFit/>
          </a:bodyPr>
          <a:lstStyle/>
          <a:p>
            <a:r>
              <a:rPr lang="en-US" altLang="zh-CN" dirty="0"/>
              <a:t>2-USER </a:t>
            </a:r>
            <a:r>
              <a:rPr lang="zh-CN" altLang="en-US" dirty="0"/>
              <a:t>多址信道</a:t>
            </a:r>
          </a:p>
        </p:txBody>
      </p:sp>
    </p:spTree>
    <p:extLst>
      <p:ext uri="{BB962C8B-B14F-4D97-AF65-F5344CB8AC3E}">
        <p14:creationId xmlns:p14="http://schemas.microsoft.com/office/powerpoint/2010/main" val="387406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57013" y="344091"/>
            <a:ext cx="30572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INTRODUCTION</a:t>
            </a:r>
            <a:endParaRPr kumimoji="0" lang="en-US" altLang="zh-CN" sz="2800" b="1" i="0" u="none" strike="noStrike" kern="1200" cap="none" spc="30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p:txBody>
      </p:sp>
      <p:sp>
        <p:nvSpPr>
          <p:cNvPr id="2" name="文本框 1">
            <a:extLst>
              <a:ext uri="{FF2B5EF4-FFF2-40B4-BE49-F238E27FC236}">
                <a16:creationId xmlns:a16="http://schemas.microsoft.com/office/drawing/2014/main" id="{3DA7FDC1-85AE-7E33-C659-7EB657297C30}"/>
              </a:ext>
            </a:extLst>
          </p:cNvPr>
          <p:cNvSpPr txBox="1"/>
          <p:nvPr/>
        </p:nvSpPr>
        <p:spPr>
          <a:xfrm>
            <a:off x="1469676" y="1050308"/>
            <a:ext cx="8740292" cy="1710084"/>
          </a:xfrm>
          <a:prstGeom prst="rect">
            <a:avLst/>
          </a:prstGeom>
          <a:noFill/>
        </p:spPr>
        <p:txBody>
          <a:bodyPr wrap="square">
            <a:spAutoFit/>
          </a:bodyPr>
          <a:lstStyle/>
          <a:p>
            <a:pPr>
              <a:lnSpc>
                <a:spcPct val="150000"/>
              </a:lnSpc>
            </a:pPr>
            <a:r>
              <a:rPr lang="en-US" altLang="zh-CN" dirty="0"/>
              <a:t>         </a:t>
            </a:r>
            <a:r>
              <a:rPr lang="zh-CN" altLang="en-US" dirty="0"/>
              <a:t>对于多用户情况,信道容量区域是一个N维的截角多面体的体积S。但是对于高斯矢量多址信道,在容量区域中的不同点可能对应不同的输入概率分布,而且容量域的边界涉及到矢量随机变量的最优化问题。矢量信道中和容量是指容量区域的边界值,也就是在最大和速率下的取值,所以求解和容量就是求解最优化</a:t>
            </a:r>
            <a:r>
              <a:rPr lang="zh-CN" altLang="en-US" dirty="0">
                <a:solidFill>
                  <a:srgbClr val="FF0000"/>
                </a:solidFill>
              </a:rPr>
              <a:t>和速率   </a:t>
            </a:r>
          </a:p>
        </p:txBody>
      </p:sp>
      <p:sp>
        <p:nvSpPr>
          <p:cNvPr id="3" name="文本框 2">
            <a:extLst>
              <a:ext uri="{FF2B5EF4-FFF2-40B4-BE49-F238E27FC236}">
                <a16:creationId xmlns:a16="http://schemas.microsoft.com/office/drawing/2014/main" id="{0E22DB3A-7E3E-8FAD-A49D-6CDDA76F997E}"/>
              </a:ext>
            </a:extLst>
          </p:cNvPr>
          <p:cNvSpPr txBox="1"/>
          <p:nvPr/>
        </p:nvSpPr>
        <p:spPr>
          <a:xfrm>
            <a:off x="501060" y="5438360"/>
            <a:ext cx="11055940" cy="369332"/>
          </a:xfrm>
          <a:prstGeom prst="rect">
            <a:avLst/>
          </a:prstGeom>
          <a:noFill/>
        </p:spPr>
        <p:txBody>
          <a:bodyPr wrap="square" rtlCol="0">
            <a:spAutoFit/>
          </a:bodyPr>
          <a:lstStyle/>
          <a:p>
            <a:r>
              <a:rPr lang="zh-CN" altLang="en-US" dirty="0"/>
              <a:t>本文便是提出了一种迭代注水算法求解高斯矢量多址信道和容量，即高斯矢量多址信道的输入优化问题。</a:t>
            </a:r>
          </a:p>
        </p:txBody>
      </p:sp>
      <p:pic>
        <p:nvPicPr>
          <p:cNvPr id="5" name="图片 4">
            <a:extLst>
              <a:ext uri="{FF2B5EF4-FFF2-40B4-BE49-F238E27FC236}">
                <a16:creationId xmlns:a16="http://schemas.microsoft.com/office/drawing/2014/main" id="{FBDAE1C9-DDD5-E623-BF67-9C7C367C01B2}"/>
              </a:ext>
            </a:extLst>
          </p:cNvPr>
          <p:cNvPicPr>
            <a:picLocks noChangeAspect="1"/>
          </p:cNvPicPr>
          <p:nvPr/>
        </p:nvPicPr>
        <p:blipFill>
          <a:blip r:embed="rId3"/>
          <a:stretch>
            <a:fillRect/>
          </a:stretch>
        </p:blipFill>
        <p:spPr>
          <a:xfrm>
            <a:off x="3473351" y="2760392"/>
            <a:ext cx="3854648" cy="2629035"/>
          </a:xfrm>
          <a:prstGeom prst="rect">
            <a:avLst/>
          </a:prstGeom>
        </p:spPr>
      </p:pic>
    </p:spTree>
    <p:extLst>
      <p:ext uri="{BB962C8B-B14F-4D97-AF65-F5344CB8AC3E}">
        <p14:creationId xmlns:p14="http://schemas.microsoft.com/office/powerpoint/2010/main" val="141252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4CCBF614-8847-4C72-9B5E-E5820E997344}"/>
              </a:ext>
            </a:extLst>
          </p:cNvPr>
          <p:cNvSpPr txBox="1">
            <a:spLocks noChangeArrowheads="1"/>
          </p:cNvSpPr>
          <p:nvPr/>
        </p:nvSpPr>
        <p:spPr>
          <a:xfrm>
            <a:off x="5023927" y="56356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spcBef>
                <a:spcPct val="20000"/>
              </a:spcBef>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29581" y="307514"/>
            <a:ext cx="344183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目录</a:t>
            </a:r>
            <a:endParaRPr kumimoji="0" lang="en-US" altLang="zh-CN" sz="3200" b="1" i="0" u="none" strike="noStrike" kern="1200" cap="none" spc="0" normalizeH="0" baseline="0" noProof="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p:txBody>
      </p:sp>
      <p:sp>
        <p:nvSpPr>
          <p:cNvPr id="7" name="文本框 6"/>
          <p:cNvSpPr txBox="1"/>
          <p:nvPr/>
        </p:nvSpPr>
        <p:spPr>
          <a:xfrm>
            <a:off x="2750498" y="1689543"/>
            <a:ext cx="9435220" cy="3269421"/>
          </a:xfrm>
          <a:prstGeom prst="rect">
            <a:avLst/>
          </a:prstGeom>
          <a:noFill/>
        </p:spPr>
        <p:txBody>
          <a:bodyPr wrap="square" rtlCol="0">
            <a:spAutoFit/>
          </a:bodyPr>
          <a:lstStyle/>
          <a:p>
            <a:pPr lvl="0">
              <a:lnSpc>
                <a:spcPct val="150000"/>
              </a:lnSpc>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一、</a:t>
            </a:r>
            <a:r>
              <a:rPr kumimoji="0" lang="en-US" altLang="zh-CN"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INTRODUCTION</a:t>
            </a:r>
          </a:p>
          <a:p>
            <a:pPr lvl="0">
              <a:lnSpc>
                <a:spcPct val="150000"/>
              </a:lnSpc>
            </a:pPr>
            <a:endParaRPr kumimoji="0" lang="en-US" altLang="zh-CN"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endParaRPr>
          </a:p>
          <a:p>
            <a:pPr lvl="0">
              <a:lnSpc>
                <a:spcPct val="150000"/>
              </a:lnSpc>
            </a:pPr>
            <a:r>
              <a:rPr kumimoji="0" lang="zh-CN" altLang="en-US" sz="2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微软雅黑" panose="020B0503020204020204" pitchFamily="34" charset="-122"/>
                <a:cs typeface="+mn-cs"/>
              </a:rPr>
              <a:t>二、</a:t>
            </a:r>
            <a:r>
              <a:rPr lang="en-US" altLang="zh-CN" sz="2000" b="1" dirty="0">
                <a:solidFill>
                  <a:srgbClr val="5B9BD5">
                    <a:lumMod val="50000"/>
                  </a:srgbClr>
                </a:solidFill>
                <a:latin typeface="Times New Roman" panose="02020603050405020304" pitchFamily="18" charset="0"/>
              </a:rPr>
              <a:t>PROBLEM  FORMULATION</a:t>
            </a:r>
          </a:p>
          <a:p>
            <a:pPr lvl="0">
              <a:lnSpc>
                <a:spcPct val="150000"/>
              </a:lnSpc>
              <a:defRPr/>
            </a:pPr>
            <a:endParaRPr lang="en-US" altLang="zh-CN" sz="2000" b="1" dirty="0">
              <a:solidFill>
                <a:srgbClr val="5B9BD5">
                  <a:lumMod val="50000"/>
                </a:srgbClr>
              </a:solidFill>
              <a:latin typeface="Times New Roman" panose="02020603050405020304" pitchFamily="18" charset="0"/>
            </a:endParaRPr>
          </a:p>
          <a:p>
            <a:pPr lvl="0">
              <a:lnSpc>
                <a:spcPct val="150000"/>
              </a:lnSpc>
              <a:defRPr/>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三</a:t>
            </a:r>
            <a:r>
              <a:rPr kumimoji="0" lang="zh-CN" altLang="zh-CN"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a:t>
            </a:r>
            <a:r>
              <a:rPr lang="en-US" altLang="zh-CN" sz="2000" b="1" dirty="0">
                <a:solidFill>
                  <a:schemeClr val="bg2">
                    <a:lumMod val="75000"/>
                  </a:schemeClr>
                </a:solidFill>
                <a:latin typeface="Times New Roman" panose="02020603050405020304" pitchFamily="18" charset="0"/>
              </a:rPr>
              <a:t>ITERATIVE   WATER-FILLING</a:t>
            </a:r>
          </a:p>
          <a:p>
            <a:pPr lvl="0">
              <a:lnSpc>
                <a:spcPct val="150000"/>
              </a:lnSpc>
              <a:defRPr/>
            </a:pPr>
            <a:endParaRPr lang="en-US" altLang="zh-CN" sz="2000" b="1" dirty="0">
              <a:solidFill>
                <a:schemeClr val="bg2">
                  <a:lumMod val="75000"/>
                </a:schemeClr>
              </a:solidFill>
              <a:latin typeface="Times New Roman" panose="02020603050405020304" pitchFamily="18" charset="0"/>
            </a:endParaRPr>
          </a:p>
          <a:p>
            <a:pPr lvl="0">
              <a:lnSpc>
                <a:spcPct val="150000"/>
              </a:lnSpc>
              <a:defRPr/>
            </a:pPr>
            <a:r>
              <a:rPr kumimoji="0" lang="zh-CN" altLang="en-US"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cs typeface="+mn-cs"/>
              </a:rPr>
              <a:t>四、</a:t>
            </a:r>
            <a:r>
              <a:rPr lang="en-US" altLang="zh-CN" sz="2000" b="1" dirty="0">
                <a:solidFill>
                  <a:schemeClr val="bg2">
                    <a:lumMod val="75000"/>
                  </a:schemeClr>
                </a:solidFill>
                <a:latin typeface="Times New Roman" panose="02020603050405020304" pitchFamily="18" charset="0"/>
              </a:rPr>
              <a:t>CONCLUSION</a:t>
            </a:r>
            <a:endParaRPr kumimoji="0" lang="en-US" altLang="zh-CN" sz="2000" b="1" i="0" u="none" strike="noStrike" kern="1200" cap="none" spc="0" normalizeH="0" baseline="0" noProof="0" dirty="0">
              <a:ln>
                <a:noFill/>
              </a:ln>
              <a:solidFill>
                <a:schemeClr val="bg2">
                  <a:lumMod val="75000"/>
                </a:schemeClr>
              </a:solidFill>
              <a:effectLst/>
              <a:uLnTx/>
              <a:uFillTx/>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49392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57013" y="344091"/>
            <a:ext cx="4922117" cy="661207"/>
          </a:xfrm>
          <a:prstGeom prst="rect">
            <a:avLst/>
          </a:prstGeom>
          <a:noFill/>
        </p:spPr>
        <p:txBody>
          <a:bodyPr wrap="none" rtlCol="0">
            <a:spAutoFit/>
          </a:bodyPr>
          <a:lstStyle/>
          <a:p>
            <a:pPr lvl="0">
              <a:lnSpc>
                <a:spcPct val="150000"/>
              </a:lnSpc>
            </a:pPr>
            <a:r>
              <a:rPr lang="en-US" altLang="zh-CN" sz="2800" b="1" dirty="0">
                <a:solidFill>
                  <a:srgbClr val="5B9BD5">
                    <a:lumMod val="50000"/>
                  </a:srgbClr>
                </a:solidFill>
                <a:latin typeface="Times New Roman" panose="02020603050405020304" pitchFamily="18" charset="0"/>
              </a:rPr>
              <a:t>PROBLEM  FORMULATION</a:t>
            </a:r>
          </a:p>
        </p:txBody>
      </p:sp>
      <p:sp>
        <p:nvSpPr>
          <p:cNvPr id="3" name="文本框 2">
            <a:extLst>
              <a:ext uri="{FF2B5EF4-FFF2-40B4-BE49-F238E27FC236}">
                <a16:creationId xmlns:a16="http://schemas.microsoft.com/office/drawing/2014/main" id="{15AA5038-50D4-5C0D-EBD8-F01B22B62AC9}"/>
              </a:ext>
            </a:extLst>
          </p:cNvPr>
          <p:cNvSpPr txBox="1"/>
          <p:nvPr/>
        </p:nvSpPr>
        <p:spPr>
          <a:xfrm>
            <a:off x="1057013" y="1236727"/>
            <a:ext cx="6781044" cy="369332"/>
          </a:xfrm>
          <a:prstGeom prst="rect">
            <a:avLst/>
          </a:prstGeom>
          <a:noFill/>
        </p:spPr>
        <p:txBody>
          <a:bodyPr wrap="square">
            <a:spAutoFit/>
          </a:bodyPr>
          <a:lstStyle/>
          <a:p>
            <a:r>
              <a:rPr lang="zh-CN" altLang="en-US" dirty="0"/>
              <a:t>Single-User Water-Filling</a:t>
            </a:r>
          </a:p>
        </p:txBody>
      </p:sp>
      <p:pic>
        <p:nvPicPr>
          <p:cNvPr id="14" name="图片 13">
            <a:extLst>
              <a:ext uri="{FF2B5EF4-FFF2-40B4-BE49-F238E27FC236}">
                <a16:creationId xmlns:a16="http://schemas.microsoft.com/office/drawing/2014/main" id="{7D8D2A17-6CBC-2FF2-5AA3-EFEE4387CC6E}"/>
              </a:ext>
            </a:extLst>
          </p:cNvPr>
          <p:cNvPicPr>
            <a:picLocks noChangeAspect="1"/>
          </p:cNvPicPr>
          <p:nvPr/>
        </p:nvPicPr>
        <p:blipFill>
          <a:blip r:embed="rId3"/>
          <a:stretch>
            <a:fillRect/>
          </a:stretch>
        </p:blipFill>
        <p:spPr>
          <a:xfrm>
            <a:off x="3745208" y="1617171"/>
            <a:ext cx="4191215" cy="1117657"/>
          </a:xfrm>
          <a:prstGeom prst="rect">
            <a:avLst/>
          </a:prstGeom>
        </p:spPr>
      </p:pic>
      <p:pic>
        <p:nvPicPr>
          <p:cNvPr id="7" name="图片 6">
            <a:extLst>
              <a:ext uri="{FF2B5EF4-FFF2-40B4-BE49-F238E27FC236}">
                <a16:creationId xmlns:a16="http://schemas.microsoft.com/office/drawing/2014/main" id="{3A49AC5E-2711-E3ED-C3E5-8C11A74E491A}"/>
              </a:ext>
            </a:extLst>
          </p:cNvPr>
          <p:cNvPicPr>
            <a:picLocks noChangeAspect="1"/>
          </p:cNvPicPr>
          <p:nvPr/>
        </p:nvPicPr>
        <p:blipFill>
          <a:blip r:embed="rId4"/>
          <a:stretch>
            <a:fillRect/>
          </a:stretch>
        </p:blipFill>
        <p:spPr>
          <a:xfrm>
            <a:off x="3046353" y="2745940"/>
            <a:ext cx="6393548" cy="2963706"/>
          </a:xfrm>
          <a:prstGeom prst="rect">
            <a:avLst/>
          </a:prstGeom>
        </p:spPr>
      </p:pic>
      <p:pic>
        <p:nvPicPr>
          <p:cNvPr id="9" name="图片 8">
            <a:extLst>
              <a:ext uri="{FF2B5EF4-FFF2-40B4-BE49-F238E27FC236}">
                <a16:creationId xmlns:a16="http://schemas.microsoft.com/office/drawing/2014/main" id="{543D13C3-A27A-23E9-424D-D799417A4495}"/>
              </a:ext>
            </a:extLst>
          </p:cNvPr>
          <p:cNvPicPr>
            <a:picLocks noChangeAspect="1"/>
          </p:cNvPicPr>
          <p:nvPr/>
        </p:nvPicPr>
        <p:blipFill>
          <a:blip r:embed="rId5"/>
          <a:stretch>
            <a:fillRect/>
          </a:stretch>
        </p:blipFill>
        <p:spPr>
          <a:xfrm>
            <a:off x="5533178" y="4768209"/>
            <a:ext cx="4362674" cy="952549"/>
          </a:xfrm>
          <a:prstGeom prst="rect">
            <a:avLst/>
          </a:prstGeom>
        </p:spPr>
      </p:pic>
    </p:spTree>
    <p:extLst>
      <p:ext uri="{BB962C8B-B14F-4D97-AF65-F5344CB8AC3E}">
        <p14:creationId xmlns:p14="http://schemas.microsoft.com/office/powerpoint/2010/main" val="4414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7748077" y="4705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7748077" y="4705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7748077" y="4694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57013" y="344091"/>
            <a:ext cx="4922117" cy="661207"/>
          </a:xfrm>
          <a:prstGeom prst="rect">
            <a:avLst/>
          </a:prstGeom>
          <a:noFill/>
        </p:spPr>
        <p:txBody>
          <a:bodyPr wrap="none" rtlCol="0">
            <a:spAutoFit/>
          </a:bodyPr>
          <a:lstStyle/>
          <a:p>
            <a:pPr lvl="0">
              <a:lnSpc>
                <a:spcPct val="150000"/>
              </a:lnSpc>
            </a:pPr>
            <a:r>
              <a:rPr lang="en-US" altLang="zh-CN" sz="2800" b="1" dirty="0">
                <a:solidFill>
                  <a:srgbClr val="5B9BD5">
                    <a:lumMod val="50000"/>
                  </a:srgbClr>
                </a:solidFill>
                <a:latin typeface="Times New Roman" panose="02020603050405020304" pitchFamily="18" charset="0"/>
              </a:rPr>
              <a:t>PROBLEM  FORMULATION</a:t>
            </a:r>
          </a:p>
        </p:txBody>
      </p:sp>
      <p:sp>
        <p:nvSpPr>
          <p:cNvPr id="3" name="文本框 2">
            <a:extLst>
              <a:ext uri="{FF2B5EF4-FFF2-40B4-BE49-F238E27FC236}">
                <a16:creationId xmlns:a16="http://schemas.microsoft.com/office/drawing/2014/main" id="{15AA5038-50D4-5C0D-EBD8-F01B22B62AC9}"/>
              </a:ext>
            </a:extLst>
          </p:cNvPr>
          <p:cNvSpPr txBox="1"/>
          <p:nvPr/>
        </p:nvSpPr>
        <p:spPr>
          <a:xfrm>
            <a:off x="1057013" y="1236727"/>
            <a:ext cx="6781044" cy="369332"/>
          </a:xfrm>
          <a:prstGeom prst="rect">
            <a:avLst/>
          </a:prstGeom>
          <a:noFill/>
        </p:spPr>
        <p:txBody>
          <a:bodyPr wrap="square">
            <a:spAutoFit/>
          </a:bodyPr>
          <a:lstStyle/>
          <a:p>
            <a:r>
              <a:rPr lang="en-US" altLang="zh-CN" dirty="0"/>
              <a:t>Multiuser Water-Filling</a:t>
            </a:r>
            <a:endParaRPr lang="zh-CN" altLang="en-US" dirty="0"/>
          </a:p>
        </p:txBody>
      </p:sp>
      <p:pic>
        <p:nvPicPr>
          <p:cNvPr id="20" name="图片 19">
            <a:extLst>
              <a:ext uri="{FF2B5EF4-FFF2-40B4-BE49-F238E27FC236}">
                <a16:creationId xmlns:a16="http://schemas.microsoft.com/office/drawing/2014/main" id="{25A7CC3D-9E4E-BB70-ADC0-4433E51D452D}"/>
              </a:ext>
            </a:extLst>
          </p:cNvPr>
          <p:cNvPicPr>
            <a:picLocks noChangeAspect="1"/>
          </p:cNvPicPr>
          <p:nvPr/>
        </p:nvPicPr>
        <p:blipFill>
          <a:blip r:embed="rId3"/>
          <a:stretch>
            <a:fillRect/>
          </a:stretch>
        </p:blipFill>
        <p:spPr>
          <a:xfrm>
            <a:off x="2695311" y="1897826"/>
            <a:ext cx="4967264" cy="1285124"/>
          </a:xfrm>
          <a:prstGeom prst="rect">
            <a:avLst/>
          </a:prstGeom>
        </p:spPr>
      </p:pic>
      <p:sp>
        <p:nvSpPr>
          <p:cNvPr id="21" name="文本框 20">
            <a:extLst>
              <a:ext uri="{FF2B5EF4-FFF2-40B4-BE49-F238E27FC236}">
                <a16:creationId xmlns:a16="http://schemas.microsoft.com/office/drawing/2014/main" id="{6D41B9EB-AFCA-1B74-DB3A-7DD7FDA19884}"/>
              </a:ext>
            </a:extLst>
          </p:cNvPr>
          <p:cNvSpPr txBox="1"/>
          <p:nvPr/>
        </p:nvSpPr>
        <p:spPr>
          <a:xfrm>
            <a:off x="2803801" y="3475081"/>
            <a:ext cx="4690708" cy="369332"/>
          </a:xfrm>
          <a:prstGeom prst="rect">
            <a:avLst/>
          </a:prstGeom>
          <a:noFill/>
        </p:spPr>
        <p:txBody>
          <a:bodyPr wrap="none" rtlCol="0">
            <a:spAutoFit/>
          </a:bodyPr>
          <a:lstStyle/>
          <a:p>
            <a:r>
              <a:rPr lang="en-US" altLang="zh-CN" dirty="0"/>
              <a:t>K</a:t>
            </a:r>
            <a:r>
              <a:rPr lang="zh-CN" altLang="en-US" dirty="0"/>
              <a:t>用户无记忆高斯矢量多址信道可以表示为：</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E4BC894-3895-0CAC-8654-3D37DC1F1F0C}"/>
                  </a:ext>
                </a:extLst>
              </p:cNvPr>
              <p:cNvSpPr txBox="1"/>
              <p:nvPr/>
            </p:nvSpPr>
            <p:spPr>
              <a:xfrm>
                <a:off x="3710925" y="3844413"/>
                <a:ext cx="2005421" cy="292131"/>
              </a:xfrm>
              <a:prstGeom prst="rect">
                <a:avLst/>
              </a:prstGeom>
              <a:noFill/>
            </p:spPr>
            <p:txBody>
              <a:bodyPr wrap="none" lIns="0" tIns="0" rIns="0" bIns="0" rtlCol="0">
                <a:spAutoFit/>
              </a:bodyPr>
              <a:lstStyle/>
              <a:p>
                <a:r>
                  <a:rPr lang="pt-BR" altLang="zh-CN" dirty="0"/>
                  <a:t>Y </a:t>
                </a:r>
                <a14:m>
                  <m:oMath xmlns:m="http://schemas.openxmlformats.org/officeDocument/2006/math">
                    <m:r>
                      <a:rPr lang="en-US" altLang="zh-CN" b="0" i="0" smtClean="0">
                        <a:latin typeface="Cambria Math" panose="02040503050406030204" pitchFamily="18" charset="0"/>
                      </a:rPr>
                      <m:t> </m:t>
                    </m:r>
                    <m:r>
                      <a:rPr lang="pt-BR" altLang="zh-CN" i="1" smtClean="0">
                        <a:latin typeface="Cambria Math" panose="02040503050406030204" pitchFamily="18" charset="0"/>
                      </a:rPr>
                      <m:t>=</m:t>
                    </m:r>
                    <m:r>
                      <a:rPr lang="en-US" altLang="zh-CN" b="0" i="1" smtClean="0">
                        <a:latin typeface="Cambria Math" panose="02040503050406030204" pitchFamily="18" charset="0"/>
                      </a:rPr>
                      <m:t> </m:t>
                    </m:r>
                    <m:nary>
                      <m:naryPr>
                        <m:chr m:val="∑"/>
                        <m:ctrlPr>
                          <a:rPr lang="pt-BR"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pt-BR" altLang="zh-CN" i="1" smtClean="0">
                            <a:latin typeface="Cambria Math" panose="02040503050406030204" pitchFamily="18" charset="0"/>
                          </a:rPr>
                          <m:t>=1</m:t>
                        </m:r>
                      </m:sub>
                      <m:sup>
                        <m:r>
                          <a:rPr lang="en-US" altLang="zh-CN" b="0" i="1" smtClean="0">
                            <a:latin typeface="Cambria Math" panose="02040503050406030204" pitchFamily="18" charset="0"/>
                          </a:rPr>
                          <m:t>𝐾</m:t>
                        </m:r>
                      </m:sup>
                      <m:e>
                        <m:d>
                          <m:dPr>
                            <m:ctrlPr>
                              <a:rPr lang="pt-BR" altLang="zh-CN" i="1" smtClean="0">
                                <a:latin typeface="Cambria Math" panose="02040503050406030204" pitchFamily="18" charset="0"/>
                              </a:rPr>
                            </m:ctrlPr>
                          </m:dPr>
                          <m:e>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𝑖</m:t>
                                </m:r>
                              </m:sub>
                            </m:sSub>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𝑍</m:t>
                    </m:r>
                  </m:oMath>
                </a14:m>
                <a:endParaRPr lang="zh-CN" altLang="en-US" dirty="0"/>
              </a:p>
            </p:txBody>
          </p:sp>
        </mc:Choice>
        <mc:Fallback xmlns="">
          <p:sp>
            <p:nvSpPr>
              <p:cNvPr id="22" name="文本框 21">
                <a:extLst>
                  <a:ext uri="{FF2B5EF4-FFF2-40B4-BE49-F238E27FC236}">
                    <a16:creationId xmlns:a16="http://schemas.microsoft.com/office/drawing/2014/main" id="{5E4BC894-3895-0CAC-8654-3D37DC1F1F0C}"/>
                  </a:ext>
                </a:extLst>
              </p:cNvPr>
              <p:cNvSpPr txBox="1">
                <a:spLocks noRot="1" noChangeAspect="1" noMove="1" noResize="1" noEditPoints="1" noAdjustHandles="1" noChangeArrowheads="1" noChangeShapeType="1" noTextEdit="1"/>
              </p:cNvSpPr>
              <p:nvPr/>
            </p:nvSpPr>
            <p:spPr>
              <a:xfrm>
                <a:off x="3710925" y="3844413"/>
                <a:ext cx="2005421" cy="292131"/>
              </a:xfrm>
              <a:prstGeom prst="rect">
                <a:avLst/>
              </a:prstGeom>
              <a:blipFill>
                <a:blip r:embed="rId4"/>
                <a:stretch>
                  <a:fillRect l="-7295" t="-162500" r="-3040" b="-250000"/>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FF87C4F6-E66C-ED6D-EA26-5A082B3F5F53}"/>
              </a:ext>
            </a:extLst>
          </p:cNvPr>
          <p:cNvSpPr txBox="1"/>
          <p:nvPr/>
        </p:nvSpPr>
        <p:spPr>
          <a:xfrm>
            <a:off x="2866762" y="4255470"/>
            <a:ext cx="3947160" cy="369332"/>
          </a:xfrm>
          <a:prstGeom prst="rect">
            <a:avLst/>
          </a:prstGeom>
          <a:noFill/>
        </p:spPr>
        <p:txBody>
          <a:bodyPr wrap="square" rtlCol="0">
            <a:spAutoFit/>
          </a:bodyPr>
          <a:lstStyle/>
          <a:p>
            <a:r>
              <a:rPr lang="zh-CN" altLang="en-US" dirty="0"/>
              <a:t>其功率约束条件为：</a:t>
            </a: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8D55222-8761-A1B1-2652-EFEA2D10B0F5}"/>
                  </a:ext>
                </a:extLst>
              </p:cNvPr>
              <p:cNvSpPr txBox="1"/>
              <p:nvPr/>
            </p:nvSpPr>
            <p:spPr>
              <a:xfrm>
                <a:off x="3579047" y="4630395"/>
                <a:ext cx="1851660" cy="404983"/>
              </a:xfrm>
              <a:prstGeom prst="rect">
                <a:avLst/>
              </a:prstGeom>
              <a:noFill/>
            </p:spPr>
            <p:txBody>
              <a:bodyPr wrap="square">
                <a:spAutoFit/>
              </a:bodyPr>
              <a:lstStyle/>
              <a:p>
                <a:r>
                  <a:rPr lang="en-US" altLang="zh-CN" dirty="0"/>
                  <a:t>tr</a:t>
                </a:r>
                <a14:m>
                  <m:oMath xmlns:m="http://schemas.openxmlformats.org/officeDocument/2006/math">
                    <m:d>
                      <m:dPr>
                        <m:ctrlPr>
                          <a:rPr lang="pt-BR" altLang="zh-CN" i="1" smtClean="0">
                            <a:latin typeface="Cambria Math" panose="02040503050406030204" pitchFamily="18" charset="0"/>
                          </a:rPr>
                        </m:ctrlPr>
                      </m:d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r>
                          <a:rPr lang="en-US" altLang="zh-CN" b="0" i="1" smtClean="0">
                            <a:latin typeface="Cambria Math" panose="02040503050406030204" pitchFamily="18" charset="0"/>
                          </a:rPr>
                          <m:t>]</m:t>
                        </m:r>
                      </m:e>
                    </m:d>
                    <m:r>
                      <a:rPr lang="en-US" altLang="zh-CN">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𝑖</m:t>
                        </m:r>
                      </m:sub>
                    </m:sSub>
                  </m:oMath>
                </a14:m>
                <a:endParaRPr lang="zh-CN" altLang="en-US" dirty="0"/>
              </a:p>
            </p:txBody>
          </p:sp>
        </mc:Choice>
        <mc:Fallback xmlns="">
          <p:sp>
            <p:nvSpPr>
              <p:cNvPr id="25" name="文本框 24">
                <a:extLst>
                  <a:ext uri="{FF2B5EF4-FFF2-40B4-BE49-F238E27FC236}">
                    <a16:creationId xmlns:a16="http://schemas.microsoft.com/office/drawing/2014/main" id="{38D55222-8761-A1B1-2652-EFEA2D10B0F5}"/>
                  </a:ext>
                </a:extLst>
              </p:cNvPr>
              <p:cNvSpPr txBox="1">
                <a:spLocks noRot="1" noChangeAspect="1" noMove="1" noResize="1" noEditPoints="1" noAdjustHandles="1" noChangeArrowheads="1" noChangeShapeType="1" noTextEdit="1"/>
              </p:cNvSpPr>
              <p:nvPr/>
            </p:nvSpPr>
            <p:spPr>
              <a:xfrm>
                <a:off x="3579047" y="4630395"/>
                <a:ext cx="1851660" cy="404983"/>
              </a:xfrm>
              <a:prstGeom prst="rect">
                <a:avLst/>
              </a:prstGeom>
              <a:blipFill>
                <a:blip r:embed="rId5"/>
                <a:stretch>
                  <a:fillRect l="-2632" t="-3030" b="-212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B550F0F-0D1E-24EE-EE36-77DDAD9ADBD8}"/>
                  </a:ext>
                </a:extLst>
              </p:cNvPr>
              <p:cNvSpPr txBox="1"/>
              <p:nvPr/>
            </p:nvSpPr>
            <p:spPr>
              <a:xfrm>
                <a:off x="2866761" y="5108956"/>
                <a:ext cx="5699168" cy="938462"/>
              </a:xfrm>
              <a:prstGeom prst="rect">
                <a:avLst/>
              </a:prstGeom>
              <a:noFill/>
            </p:spPr>
            <p:txBody>
              <a:bodyPr wrap="square">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令</m:t>
                        </m:r>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pt-BR"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𝑖</m:t>
                        </m:r>
                      </m:sub>
                      <m:sup>
                        <m:r>
                          <a:rPr lang="en-US" altLang="zh-CN" i="1">
                            <a:latin typeface="Cambria Math" panose="02040503050406030204" pitchFamily="18" charset="0"/>
                          </a:rPr>
                          <m:t>𝑇</m:t>
                        </m:r>
                      </m:sup>
                    </m:sSubSup>
                    <m:r>
                      <a:rPr lang="en-US" altLang="zh-CN" b="0" i="1" smtClean="0">
                        <a:latin typeface="Cambria Math" panose="02040503050406030204" pitchFamily="18" charset="0"/>
                      </a:rPr>
                      <m:t>]</m:t>
                    </m:r>
                    <m:r>
                      <a:rPr lang="zh-CN" altLang="en-US" i="1">
                        <a:latin typeface="Cambria Math" panose="02040503050406030204" pitchFamily="18" charset="0"/>
                      </a:rPr>
                      <m:t>（</m:t>
                    </m:r>
                    <m:r>
                      <a:rPr lang="zh-CN" altLang="en-US" i="1" smtClean="0">
                        <a:latin typeface="Cambria Math" panose="02040503050406030204" pitchFamily="18" charset="0"/>
                      </a:rPr>
                      <m:t>协方差</m:t>
                    </m:r>
                    <m:r>
                      <a:rPr lang="zh-CN" altLang="en-US" i="1">
                        <a:latin typeface="Cambria Math" panose="02040503050406030204" pitchFamily="18" charset="0"/>
                      </a:rPr>
                      <m:t>）</m:t>
                    </m:r>
                    <m:r>
                      <a:rPr lang="zh-CN" altLang="en-US" i="1" smtClean="0">
                        <a:latin typeface="Cambria Math" panose="02040503050406030204" pitchFamily="18" charset="0"/>
                      </a:rPr>
                      <m:t>则</m:t>
                    </m:r>
                  </m:oMath>
                </a14:m>
                <a:r>
                  <a:rPr lang="zh-CN" altLang="en-US" dirty="0"/>
                  <a:t>其功率约束条件变为：</a:t>
                </a:r>
                <a:endParaRPr lang="en-US" altLang="zh-CN" dirty="0"/>
              </a:p>
              <a:p>
                <a:endParaRPr lang="en-US" altLang="zh-CN" dirty="0"/>
              </a:p>
              <a:p>
                <a:r>
                  <a:rPr lang="en-US" altLang="zh-CN" dirty="0"/>
                  <a:t>	tr</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dirty="0"/>
                  <a:t>）</a:t>
                </a:r>
                <a14:m>
                  <m:oMath xmlns:m="http://schemas.openxmlformats.org/officeDocument/2006/math">
                    <m:r>
                      <a:rPr lang="en-US" altLang="zh-CN">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𝑖</m:t>
                        </m:r>
                      </m:sub>
                    </m:sSub>
                  </m:oMath>
                </a14:m>
                <a:endParaRPr lang="zh-CN" altLang="en-US" dirty="0"/>
              </a:p>
            </p:txBody>
          </p:sp>
        </mc:Choice>
        <mc:Fallback xmlns="">
          <p:sp>
            <p:nvSpPr>
              <p:cNvPr id="27" name="文本框 26">
                <a:extLst>
                  <a:ext uri="{FF2B5EF4-FFF2-40B4-BE49-F238E27FC236}">
                    <a16:creationId xmlns:a16="http://schemas.microsoft.com/office/drawing/2014/main" id="{2B550F0F-0D1E-24EE-EE36-77DDAD9ADBD8}"/>
                  </a:ext>
                </a:extLst>
              </p:cNvPr>
              <p:cNvSpPr txBox="1">
                <a:spLocks noRot="1" noChangeAspect="1" noMove="1" noResize="1" noEditPoints="1" noAdjustHandles="1" noChangeArrowheads="1" noChangeShapeType="1" noTextEdit="1"/>
              </p:cNvSpPr>
              <p:nvPr/>
            </p:nvSpPr>
            <p:spPr>
              <a:xfrm>
                <a:off x="2866761" y="5108956"/>
                <a:ext cx="5699168" cy="938462"/>
              </a:xfrm>
              <a:prstGeom prst="rect">
                <a:avLst/>
              </a:prstGeom>
              <a:blipFill>
                <a:blip r:embed="rId6"/>
                <a:stretch>
                  <a:fillRect l="-321" t="-1948" b="-97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8714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6" descr="“kth logo”的图片搜索结果">
            <a:extLst>
              <a:ext uri="{FF2B5EF4-FFF2-40B4-BE49-F238E27FC236}">
                <a16:creationId xmlns:a16="http://schemas.microsoft.com/office/drawing/2014/main" id="{E8CC6F9D-09C6-49AD-9449-BF42FEF861EF}"/>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AutoShape 58" descr="“kth logo”的图片搜索结果">
            <a:extLst>
              <a:ext uri="{FF2B5EF4-FFF2-40B4-BE49-F238E27FC236}">
                <a16:creationId xmlns:a16="http://schemas.microsoft.com/office/drawing/2014/main" id="{E9BA28F9-FE9B-4426-B447-BCFC174DD78E}"/>
              </a:ext>
            </a:extLst>
          </p:cNvPr>
          <p:cNvSpPr>
            <a:spLocks noChangeAspect="1" noChangeArrowheads="1"/>
          </p:cNvSpPr>
          <p:nvPr/>
        </p:nvSpPr>
        <p:spPr bwMode="auto">
          <a:xfrm>
            <a:off x="5938327" y="307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AutoShape 60" descr="“kth logo”的图片搜索结果">
            <a:extLst>
              <a:ext uri="{FF2B5EF4-FFF2-40B4-BE49-F238E27FC236}">
                <a16:creationId xmlns:a16="http://schemas.microsoft.com/office/drawing/2014/main" id="{09B45A63-15BE-4626-8C2F-EA49EDBDE95B}"/>
              </a:ext>
            </a:extLst>
          </p:cNvPr>
          <p:cNvSpPr>
            <a:spLocks noChangeAspect="1" noChangeArrowheads="1"/>
          </p:cNvSpPr>
          <p:nvPr/>
        </p:nvSpPr>
        <p:spPr bwMode="auto">
          <a:xfrm>
            <a:off x="5938327" y="3062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sv-SE"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文本框 5"/>
          <p:cNvSpPr txBox="1"/>
          <p:nvPr/>
        </p:nvSpPr>
        <p:spPr>
          <a:xfrm>
            <a:off x="1057013" y="344091"/>
            <a:ext cx="4922117" cy="661207"/>
          </a:xfrm>
          <a:prstGeom prst="rect">
            <a:avLst/>
          </a:prstGeom>
          <a:noFill/>
        </p:spPr>
        <p:txBody>
          <a:bodyPr wrap="none" rtlCol="0">
            <a:spAutoFit/>
          </a:bodyPr>
          <a:lstStyle/>
          <a:p>
            <a:pPr lvl="0">
              <a:lnSpc>
                <a:spcPct val="150000"/>
              </a:lnSpc>
            </a:pPr>
            <a:r>
              <a:rPr lang="en-US" altLang="zh-CN" sz="2800" b="1" dirty="0">
                <a:solidFill>
                  <a:srgbClr val="5B9BD5">
                    <a:lumMod val="50000"/>
                  </a:srgbClr>
                </a:solidFill>
                <a:latin typeface="Times New Roman" panose="02020603050405020304" pitchFamily="18" charset="0"/>
              </a:rPr>
              <a:t>PROBLEM  FORMULATION</a:t>
            </a:r>
          </a:p>
        </p:txBody>
      </p:sp>
      <p:sp>
        <p:nvSpPr>
          <p:cNvPr id="3" name="文本框 2">
            <a:extLst>
              <a:ext uri="{FF2B5EF4-FFF2-40B4-BE49-F238E27FC236}">
                <a16:creationId xmlns:a16="http://schemas.microsoft.com/office/drawing/2014/main" id="{15AA5038-50D4-5C0D-EBD8-F01B22B62AC9}"/>
              </a:ext>
            </a:extLst>
          </p:cNvPr>
          <p:cNvSpPr txBox="1"/>
          <p:nvPr/>
        </p:nvSpPr>
        <p:spPr>
          <a:xfrm>
            <a:off x="1057013" y="1236727"/>
            <a:ext cx="6781044" cy="369332"/>
          </a:xfrm>
          <a:prstGeom prst="rect">
            <a:avLst/>
          </a:prstGeom>
          <a:noFill/>
        </p:spPr>
        <p:txBody>
          <a:bodyPr wrap="square">
            <a:spAutoFit/>
          </a:bodyPr>
          <a:lstStyle/>
          <a:p>
            <a:r>
              <a:rPr lang="en-US" altLang="zh-CN" dirty="0"/>
              <a:t>Multiuser Water-Filling</a:t>
            </a:r>
            <a:endParaRPr lang="zh-CN" altLang="en-US" dirty="0"/>
          </a:p>
        </p:txBody>
      </p:sp>
      <p:pic>
        <p:nvPicPr>
          <p:cNvPr id="17" name="图片 16">
            <a:extLst>
              <a:ext uri="{FF2B5EF4-FFF2-40B4-BE49-F238E27FC236}">
                <a16:creationId xmlns:a16="http://schemas.microsoft.com/office/drawing/2014/main" id="{9AD40D35-4310-86AC-0F1A-1BEFC23364D1}"/>
              </a:ext>
            </a:extLst>
          </p:cNvPr>
          <p:cNvPicPr>
            <a:picLocks noChangeAspect="1"/>
          </p:cNvPicPr>
          <p:nvPr/>
        </p:nvPicPr>
        <p:blipFill>
          <a:blip r:embed="rId3"/>
          <a:stretch>
            <a:fillRect/>
          </a:stretch>
        </p:blipFill>
        <p:spPr>
          <a:xfrm>
            <a:off x="7299101" y="4707126"/>
            <a:ext cx="4051876" cy="1074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39666EFB-7147-594A-506B-053882A5F597}"/>
                  </a:ext>
                </a:extLst>
              </p:cNvPr>
              <p:cNvSpPr txBox="1"/>
              <p:nvPr/>
            </p:nvSpPr>
            <p:spPr>
              <a:xfrm>
                <a:off x="1141701" y="3396715"/>
                <a:ext cx="6781800" cy="384464"/>
              </a:xfrm>
              <a:prstGeom prst="rect">
                <a:avLst/>
              </a:prstGeom>
              <a:noFill/>
            </p:spPr>
            <p:txBody>
              <a:bodyPr wrap="square">
                <a:spAutoFit/>
              </a:bodyPr>
              <a:lstStyle/>
              <a:p>
                <a:r>
                  <a:rPr lang="en-US" altLang="zh-CN" dirty="0"/>
                  <a:t>	</a:t>
                </a:r>
                <a:r>
                  <a:rPr lang="pt-BR" altLang="zh-CN" dirty="0"/>
                  <a:t>C </a:t>
                </a:r>
                <a14:m>
                  <m:oMath xmlns:m="http://schemas.openxmlformats.org/officeDocument/2006/math">
                    <m:r>
                      <a:rPr lang="en-US" altLang="zh-CN">
                        <a:latin typeface="Cambria Math" panose="02040503050406030204" pitchFamily="18" charset="0"/>
                      </a:rPr>
                      <m:t> </m:t>
                    </m:r>
                    <m:r>
                      <a:rPr lang="pt-BR" altLang="zh-CN" i="1">
                        <a:latin typeface="Cambria Math" panose="02040503050406030204" pitchFamily="18" charset="0"/>
                      </a:rPr>
                      <m:t>=</m:t>
                    </m:r>
                    <m:r>
                      <m:rPr>
                        <m:sty m:val="p"/>
                      </m:rPr>
                      <a:rPr lang="en-US" altLang="zh-CN" i="1" smtClean="0">
                        <a:latin typeface="Cambria Math" panose="02040503050406030204" pitchFamily="18" charset="0"/>
                      </a:rPr>
                      <m:t>max</m:t>
                    </m:r>
                    <m:nary>
                      <m:naryPr>
                        <m:chr m:val="∑"/>
                        <m:ctrlPr>
                          <a:rPr lang="pt-BR"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pt-BR" altLang="zh-CN" i="1">
                            <a:latin typeface="Cambria Math" panose="02040503050406030204" pitchFamily="18" charset="0"/>
                          </a:rPr>
                          <m:t>=1</m:t>
                        </m:r>
                      </m:sub>
                      <m:sup>
                        <m:r>
                          <a:rPr lang="en-US" altLang="zh-CN" i="1">
                            <a:latin typeface="Cambria Math" panose="02040503050406030204" pitchFamily="18" charset="0"/>
                          </a:rPr>
                          <m:t>𝐾</m:t>
                        </m:r>
                      </m:sup>
                      <m:e>
                        <m:d>
                          <m:dPr>
                            <m:ctrlPr>
                              <a:rPr lang="pt-BR" altLang="zh-CN" i="1">
                                <a:latin typeface="Cambria Math" panose="02040503050406030204" pitchFamily="18" charset="0"/>
                              </a:rPr>
                            </m:ctrlPr>
                          </m:dPr>
                          <m:e>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i="1">
                                    <a:latin typeface="Cambria Math" panose="02040503050406030204" pitchFamily="18" charset="0"/>
                                  </a:rPr>
                                  <m:t>𝑖</m:t>
                                </m:r>
                              </m:sub>
                            </m:sSub>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i="1">
                                    <a:latin typeface="Cambria Math" panose="02040503050406030204" pitchFamily="18" charset="0"/>
                                  </a:rPr>
                                  <m:t>𝑖</m:t>
                                </m:r>
                              </m:sub>
                            </m:sSub>
                          </m:e>
                        </m:d>
                      </m:e>
                    </m:nary>
                  </m:oMath>
                </a14:m>
                <a:endParaRPr lang="zh-CN" altLang="en-US" dirty="0"/>
              </a:p>
            </p:txBody>
          </p:sp>
        </mc:Choice>
        <mc:Fallback>
          <p:sp>
            <p:nvSpPr>
              <p:cNvPr id="30" name="文本框 29">
                <a:extLst>
                  <a:ext uri="{FF2B5EF4-FFF2-40B4-BE49-F238E27FC236}">
                    <a16:creationId xmlns:a16="http://schemas.microsoft.com/office/drawing/2014/main" id="{39666EFB-7147-594A-506B-053882A5F597}"/>
                  </a:ext>
                </a:extLst>
              </p:cNvPr>
              <p:cNvSpPr txBox="1">
                <a:spLocks noRot="1" noChangeAspect="1" noMove="1" noResize="1" noEditPoints="1" noAdjustHandles="1" noChangeArrowheads="1" noChangeShapeType="1" noTextEdit="1"/>
              </p:cNvSpPr>
              <p:nvPr/>
            </p:nvSpPr>
            <p:spPr>
              <a:xfrm>
                <a:off x="1141701" y="3396715"/>
                <a:ext cx="6781800" cy="384464"/>
              </a:xfrm>
              <a:prstGeom prst="rect">
                <a:avLst/>
              </a:prstGeom>
              <a:blipFill>
                <a:blip r:embed="rId4"/>
                <a:stretch>
                  <a:fillRect t="-111111" b="-179365"/>
                </a:stretch>
              </a:blipFill>
            </p:spPr>
            <p:txBody>
              <a:bodyPr/>
              <a:lstStyle/>
              <a:p>
                <a:r>
                  <a:rPr lang="zh-CN" altLang="en-US">
                    <a:noFill/>
                  </a:rPr>
                  <a:t> </a:t>
                </a:r>
              </a:p>
            </p:txBody>
          </p:sp>
        </mc:Fallback>
      </mc:AlternateContent>
      <p:sp>
        <p:nvSpPr>
          <p:cNvPr id="31" name="箭头: 右 30">
            <a:extLst>
              <a:ext uri="{FF2B5EF4-FFF2-40B4-BE49-F238E27FC236}">
                <a16:creationId xmlns:a16="http://schemas.microsoft.com/office/drawing/2014/main" id="{54FF0CA5-3590-FB15-590F-9CC3D09C384B}"/>
              </a:ext>
            </a:extLst>
          </p:cNvPr>
          <p:cNvSpPr/>
          <p:nvPr/>
        </p:nvSpPr>
        <p:spPr>
          <a:xfrm>
            <a:off x="6412189" y="4992973"/>
            <a:ext cx="68798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ED79C6AF-8E55-5A85-A3D9-285C5A81E82F}"/>
                  </a:ext>
                </a:extLst>
              </p:cNvPr>
              <p:cNvSpPr txBox="1"/>
              <p:nvPr/>
            </p:nvSpPr>
            <p:spPr>
              <a:xfrm>
                <a:off x="1175994" y="3803061"/>
                <a:ext cx="6073275" cy="369332"/>
              </a:xfrm>
              <a:prstGeom prst="rect">
                <a:avLst/>
              </a:prstGeom>
              <a:noFill/>
            </p:spPr>
            <p:txBody>
              <a:bodyPr wrap="square" rtlCol="0">
                <a:spAutoFit/>
              </a:bodyPr>
              <a:lstStyle/>
              <a:p>
                <a:r>
                  <a:rPr lang="zh-CN" altLang="en-US" dirty="0"/>
                  <a:t>可以通过以下最优化问题得到最优化协方差矩阵</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endParaRPr lang="zh-CN" altLang="en-US" dirty="0"/>
              </a:p>
            </p:txBody>
          </p:sp>
        </mc:Choice>
        <mc:Fallback xmlns="">
          <p:sp>
            <p:nvSpPr>
              <p:cNvPr id="34" name="文本框 33">
                <a:extLst>
                  <a:ext uri="{FF2B5EF4-FFF2-40B4-BE49-F238E27FC236}">
                    <a16:creationId xmlns:a16="http://schemas.microsoft.com/office/drawing/2014/main" id="{ED79C6AF-8E55-5A85-A3D9-285C5A81E82F}"/>
                  </a:ext>
                </a:extLst>
              </p:cNvPr>
              <p:cNvSpPr txBox="1">
                <a:spLocks noRot="1" noChangeAspect="1" noMove="1" noResize="1" noEditPoints="1" noAdjustHandles="1" noChangeArrowheads="1" noChangeShapeType="1" noTextEdit="1"/>
              </p:cNvSpPr>
              <p:nvPr/>
            </p:nvSpPr>
            <p:spPr>
              <a:xfrm>
                <a:off x="1175994" y="3803061"/>
                <a:ext cx="6073275" cy="369332"/>
              </a:xfrm>
              <a:prstGeom prst="rect">
                <a:avLst/>
              </a:prstGeom>
              <a:blipFill>
                <a:blip r:embed="rId5"/>
                <a:stretch>
                  <a:fillRect l="-904" t="-11667" b="-25000"/>
                </a:stretch>
              </a:blipFill>
            </p:spPr>
            <p:txBody>
              <a:bodyPr/>
              <a:lstStyle/>
              <a:p>
                <a:r>
                  <a:rPr lang="zh-CN" altLang="en-US">
                    <a:noFill/>
                  </a:rPr>
                  <a:t> </a:t>
                </a:r>
              </a:p>
            </p:txBody>
          </p:sp>
        </mc:Fallback>
      </mc:AlternateContent>
      <p:pic>
        <p:nvPicPr>
          <p:cNvPr id="36" name="图片 35">
            <a:extLst>
              <a:ext uri="{FF2B5EF4-FFF2-40B4-BE49-F238E27FC236}">
                <a16:creationId xmlns:a16="http://schemas.microsoft.com/office/drawing/2014/main" id="{798FD3F2-C78B-C6C6-4012-3390A86C04A0}"/>
              </a:ext>
            </a:extLst>
          </p:cNvPr>
          <p:cNvPicPr>
            <a:picLocks noChangeAspect="1"/>
          </p:cNvPicPr>
          <p:nvPr/>
        </p:nvPicPr>
        <p:blipFill>
          <a:blip r:embed="rId6"/>
          <a:stretch>
            <a:fillRect/>
          </a:stretch>
        </p:blipFill>
        <p:spPr>
          <a:xfrm>
            <a:off x="1289114" y="4393226"/>
            <a:ext cx="4153113" cy="1536779"/>
          </a:xfrm>
          <a:prstGeom prst="rect">
            <a:avLst/>
          </a:prstGeom>
        </p:spPr>
      </p:pic>
      <p:sp>
        <p:nvSpPr>
          <p:cNvPr id="2" name="文本框 1">
            <a:extLst>
              <a:ext uri="{FF2B5EF4-FFF2-40B4-BE49-F238E27FC236}">
                <a16:creationId xmlns:a16="http://schemas.microsoft.com/office/drawing/2014/main" id="{B054712F-5770-5B02-6EAD-2FD311B57F0B}"/>
              </a:ext>
            </a:extLst>
          </p:cNvPr>
          <p:cNvSpPr txBox="1"/>
          <p:nvPr/>
        </p:nvSpPr>
        <p:spPr>
          <a:xfrm>
            <a:off x="1141701" y="1728011"/>
            <a:ext cx="5127888" cy="2308324"/>
          </a:xfrm>
          <a:prstGeom prst="rect">
            <a:avLst/>
          </a:prstGeom>
          <a:noFill/>
        </p:spPr>
        <p:txBody>
          <a:bodyPr wrap="square">
            <a:spAutoFit/>
          </a:bodyPr>
          <a:lstStyle/>
          <a:p>
            <a:pPr>
              <a:lnSpc>
                <a:spcPct val="150000"/>
              </a:lnSpc>
            </a:pPr>
            <a:r>
              <a:rPr lang="en-US" altLang="zh-CN" dirty="0"/>
              <a:t>K</a:t>
            </a:r>
            <a:r>
              <a:rPr lang="zh-CN" altLang="en-US" dirty="0"/>
              <a:t>用户多址信道的信道容量区域为容量五边形合并得到的外凸包，对于高斯多址信道，不必求解其外凸包，其信道容量可以表示为各个用户的速率加权和最大值，即和速率最大值：</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3979701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TotalTime>
  <Words>890</Words>
  <Application>Microsoft Office PowerPoint</Application>
  <PresentationFormat>宽屏</PresentationFormat>
  <Paragraphs>141</Paragraphs>
  <Slides>15</Slides>
  <Notes>14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等线</vt:lpstr>
      <vt:lpstr>等线 Light</vt:lpstr>
      <vt:lpstr>微软雅黑</vt:lpstr>
      <vt:lpstr>Arial</vt:lpstr>
      <vt:lpstr>Calibri</vt:lpstr>
      <vt:lpstr>Cambria Math</vt:lpstr>
      <vt:lpstr>Times New Roman</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小管爱学习</dc:creator>
  <cp:lastModifiedBy>顺达</cp:lastModifiedBy>
  <cp:revision>11</cp:revision>
  <dcterms:created xsi:type="dcterms:W3CDTF">2022-11-10T12:30:27Z</dcterms:created>
  <dcterms:modified xsi:type="dcterms:W3CDTF">2022-12-07T10:34:04Z</dcterms:modified>
</cp:coreProperties>
</file>