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5" r:id="rId3"/>
    <p:sldId id="266" r:id="rId4"/>
    <p:sldId id="269" r:id="rId5"/>
    <p:sldId id="264" r:id="rId6"/>
    <p:sldId id="257" r:id="rId7"/>
    <p:sldId id="258" r:id="rId8"/>
    <p:sldId id="259" r:id="rId9"/>
    <p:sldId id="263" r:id="rId10"/>
    <p:sldId id="260" r:id="rId11"/>
    <p:sldId id="261" r:id="rId12"/>
    <p:sldId id="267" r:id="rId13"/>
    <p:sldId id="276" r:id="rId14"/>
    <p:sldId id="268" r:id="rId15"/>
    <p:sldId id="270" r:id="rId16"/>
    <p:sldId id="274" r:id="rId17"/>
    <p:sldId id="279" r:id="rId18"/>
    <p:sldId id="280" r:id="rId19"/>
    <p:sldId id="281" r:id="rId20"/>
    <p:sldId id="272" r:id="rId21"/>
    <p:sldId id="278" r:id="rId22"/>
    <p:sldId id="275" r:id="rId23"/>
    <p:sldId id="277" r:id="rId24"/>
    <p:sldId id="262" r:id="rId25"/>
    <p:sldId id="27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750B9-D5EE-4E9B-AEA2-1777FB0694FC}" type="datetimeFigureOut">
              <a:rPr lang="zh-CN" altLang="en-US" smtClean="0"/>
              <a:t>2021/12/14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C506E-66F9-4C46-BFAB-C0309EFA088E}" type="slidenum">
              <a:rPr lang="zh-CN" altLang="en-US" smtClean="0"/>
              <a:t>‹#›</a:t>
            </a:fld>
            <a:endParaRPr lang="zh-CN" altLang="en-US"/>
          </a:p>
        </p:txBody>
      </p:sp>
    </p:spTree>
    <p:extLst>
      <p:ext uri="{BB962C8B-B14F-4D97-AF65-F5344CB8AC3E}">
        <p14:creationId xmlns:p14="http://schemas.microsoft.com/office/powerpoint/2010/main" val="1657940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简单回顾的</a:t>
            </a:r>
            <a:r>
              <a:rPr lang="en-US" altLang="zh-CN" dirty="0"/>
              <a:t>3</a:t>
            </a:r>
            <a:r>
              <a:rPr lang="zh-CN" altLang="en-US" dirty="0"/>
              <a:t>大块内容：</a:t>
            </a:r>
            <a:r>
              <a:rPr lang="en-US" altLang="zh-CN" dirty="0"/>
              <a:t>1.M/M/1</a:t>
            </a:r>
            <a:r>
              <a:rPr lang="zh-CN" altLang="en-US" dirty="0"/>
              <a:t>排队系统的回顾 </a:t>
            </a:r>
            <a:r>
              <a:rPr lang="en-US" altLang="zh-CN" dirty="0"/>
              <a:t>2.</a:t>
            </a:r>
            <a:r>
              <a:rPr lang="zh-CN" altLang="en-US" dirty="0"/>
              <a:t>仿真图样、原理 </a:t>
            </a:r>
            <a:r>
              <a:rPr lang="en-US" altLang="zh-CN" dirty="0"/>
              <a:t>3.</a:t>
            </a:r>
            <a:r>
              <a:rPr lang="zh-CN" altLang="en-US" dirty="0"/>
              <a:t>开源代码</a:t>
            </a:r>
            <a:endParaRPr lang="en-US" altLang="zh-CN" dirty="0"/>
          </a:p>
          <a:p>
            <a:pPr algn="l"/>
            <a:endParaRPr lang="en-US" altLang="zh-CN" dirty="0"/>
          </a:p>
          <a:p>
            <a:pPr algn="l"/>
            <a:r>
              <a:rPr lang="en-US" altLang="zh-CN" dirty="0"/>
              <a:t>M</a:t>
            </a:r>
            <a:r>
              <a:rPr lang="zh-CN" altLang="en-US" dirty="0"/>
              <a:t>的含义？？</a:t>
            </a:r>
            <a:r>
              <a:rPr lang="en-US" altLang="zh-CN" dirty="0"/>
              <a:t>-</a:t>
            </a:r>
            <a:r>
              <a:rPr lang="en-US" altLang="zh-CN" b="0" i="0" dirty="0">
                <a:solidFill>
                  <a:srgbClr val="4D4D4D"/>
                </a:solidFill>
                <a:effectLst/>
                <a:latin typeface="-apple-system"/>
              </a:rPr>
              <a:t>M —  </a:t>
            </a:r>
            <a:r>
              <a:rPr lang="zh-CN" altLang="en-US" b="1" i="0" dirty="0">
                <a:solidFill>
                  <a:srgbClr val="4D4D4D"/>
                </a:solidFill>
                <a:effectLst/>
                <a:latin typeface="-apple-system"/>
              </a:rPr>
              <a:t>指数分布</a:t>
            </a:r>
            <a:r>
              <a:rPr lang="zh-CN" altLang="en-US" b="0" i="0" dirty="0">
                <a:solidFill>
                  <a:srgbClr val="4D4D4D"/>
                </a:solidFill>
                <a:effectLst/>
                <a:latin typeface="-apple-system"/>
              </a:rPr>
              <a:t>（ </a:t>
            </a:r>
            <a:r>
              <a:rPr lang="en-US" altLang="zh-CN" b="0" i="0" dirty="0">
                <a:solidFill>
                  <a:srgbClr val="4D4D4D"/>
                </a:solidFill>
                <a:effectLst/>
                <a:latin typeface="-apple-system"/>
              </a:rPr>
              <a:t>M </a:t>
            </a:r>
            <a:r>
              <a:rPr lang="zh-CN" altLang="en-US" b="0" i="0" dirty="0">
                <a:solidFill>
                  <a:srgbClr val="4D4D4D"/>
                </a:solidFill>
                <a:effectLst/>
                <a:latin typeface="-apple-system"/>
              </a:rPr>
              <a:t>是 </a:t>
            </a:r>
            <a:r>
              <a:rPr lang="en-US" altLang="zh-CN" b="0" i="0" dirty="0">
                <a:solidFill>
                  <a:srgbClr val="4D4D4D"/>
                </a:solidFill>
                <a:effectLst/>
                <a:latin typeface="-apple-system"/>
              </a:rPr>
              <a:t>Markov </a:t>
            </a:r>
            <a:r>
              <a:rPr lang="zh-CN" altLang="en-US" b="0" i="0" dirty="0">
                <a:solidFill>
                  <a:srgbClr val="4D4D4D"/>
                </a:solidFill>
                <a:effectLst/>
                <a:latin typeface="-apple-system"/>
              </a:rPr>
              <a:t>的字头，因为指数分布具有</a:t>
            </a:r>
            <a:r>
              <a:rPr lang="zh-CN" altLang="en-US" b="1" i="0" dirty="0">
                <a:solidFill>
                  <a:srgbClr val="4D4D4D"/>
                </a:solidFill>
                <a:effectLst/>
                <a:latin typeface="-apple-system"/>
              </a:rPr>
              <a:t>无记忆性，即 </a:t>
            </a:r>
            <a:r>
              <a:rPr lang="en-US" altLang="zh-CN" b="1" i="0" dirty="0">
                <a:solidFill>
                  <a:srgbClr val="4D4D4D"/>
                </a:solidFill>
                <a:effectLst/>
                <a:latin typeface="-apple-system"/>
              </a:rPr>
              <a:t>Markov </a:t>
            </a:r>
            <a:r>
              <a:rPr lang="zh-CN" altLang="en-US" b="1" i="0" dirty="0">
                <a:solidFill>
                  <a:srgbClr val="4D4D4D"/>
                </a:solidFill>
                <a:effectLst/>
                <a:latin typeface="-apple-system"/>
              </a:rPr>
              <a:t>性</a:t>
            </a:r>
            <a:r>
              <a:rPr lang="zh-CN" altLang="en-US" b="0" i="0" dirty="0">
                <a:solidFill>
                  <a:srgbClr val="4D4D4D"/>
                </a:solidFill>
                <a:effectLst/>
                <a:latin typeface="-apple-system"/>
              </a:rPr>
              <a:t>）；</a:t>
            </a:r>
          </a:p>
          <a:p>
            <a:br>
              <a:rPr lang="zh-CN" altLang="en-US" dirty="0"/>
            </a:br>
            <a:r>
              <a:rPr lang="zh-CN" altLang="en-US" b="0" i="0" dirty="0">
                <a:solidFill>
                  <a:srgbClr val="4D4D4D"/>
                </a:solidFill>
                <a:effectLst/>
                <a:latin typeface="-apple-system"/>
              </a:rPr>
              <a:t>排队模型用六个符号表示，在符号之间用斜线隔开，即 </a:t>
            </a:r>
            <a:r>
              <a:rPr lang="en-US" altLang="zh-CN" b="0" i="0" dirty="0">
                <a:solidFill>
                  <a:srgbClr val="4D4D4D"/>
                </a:solidFill>
                <a:effectLst/>
                <a:latin typeface="-apple-system"/>
              </a:rPr>
              <a:t>X /Y / Z / A/ B /C </a:t>
            </a:r>
            <a:r>
              <a:rPr lang="zh-CN" altLang="en-US" b="0" i="0" dirty="0">
                <a:solidFill>
                  <a:srgbClr val="4D4D4D"/>
                </a:solidFill>
                <a:effectLst/>
                <a:latin typeface="-apple-system"/>
              </a:rPr>
              <a:t>。</a:t>
            </a:r>
          </a:p>
          <a:p>
            <a:pPr algn="l"/>
            <a:r>
              <a:rPr lang="zh-CN" altLang="en-US" b="0" i="0" dirty="0">
                <a:solidFill>
                  <a:srgbClr val="4D4D4D"/>
                </a:solidFill>
                <a:effectLst/>
                <a:latin typeface="-apple-system"/>
              </a:rPr>
              <a:t>第一 个符号 </a:t>
            </a:r>
            <a:r>
              <a:rPr lang="en-US" altLang="zh-CN" b="0" i="0" dirty="0">
                <a:solidFill>
                  <a:srgbClr val="4D4D4D"/>
                </a:solidFill>
                <a:effectLst/>
                <a:latin typeface="-apple-system"/>
              </a:rPr>
              <a:t>X </a:t>
            </a:r>
            <a:r>
              <a:rPr lang="zh-CN" altLang="en-US" b="0" i="0" dirty="0">
                <a:solidFill>
                  <a:srgbClr val="4D4D4D"/>
                </a:solidFill>
                <a:effectLst/>
                <a:latin typeface="-apple-system"/>
              </a:rPr>
              <a:t>表示</a:t>
            </a:r>
            <a:r>
              <a:rPr lang="zh-CN" altLang="en-US" b="1" i="0" dirty="0">
                <a:solidFill>
                  <a:srgbClr val="4D4D4D"/>
                </a:solidFill>
                <a:effectLst/>
                <a:latin typeface="-apple-system"/>
              </a:rPr>
              <a:t>顾客到达流或顾客到达间隔时间的分布</a:t>
            </a:r>
            <a:r>
              <a:rPr lang="zh-CN" altLang="en-US" b="0" i="0" dirty="0">
                <a:solidFill>
                  <a:srgbClr val="4D4D4D"/>
                </a:solidFill>
                <a:effectLst/>
                <a:latin typeface="-apple-system"/>
              </a:rPr>
              <a:t>；</a:t>
            </a:r>
          </a:p>
          <a:p>
            <a:pPr algn="l"/>
            <a:r>
              <a:rPr lang="zh-CN" altLang="en-US" b="0" i="0" dirty="0">
                <a:solidFill>
                  <a:srgbClr val="4D4D4D"/>
                </a:solidFill>
                <a:effectLst/>
                <a:latin typeface="-apple-system"/>
              </a:rPr>
              <a:t>第二个符号</a:t>
            </a:r>
            <a:r>
              <a:rPr lang="en-US" altLang="zh-CN" b="0" i="0" dirty="0">
                <a:solidFill>
                  <a:srgbClr val="4D4D4D"/>
                </a:solidFill>
                <a:effectLst/>
                <a:latin typeface="-apple-system"/>
              </a:rPr>
              <a:t>Y </a:t>
            </a:r>
            <a:r>
              <a:rPr lang="zh-CN" altLang="en-US" b="0" i="0" dirty="0">
                <a:solidFill>
                  <a:srgbClr val="4D4D4D"/>
                </a:solidFill>
                <a:effectLst/>
                <a:latin typeface="-apple-system"/>
              </a:rPr>
              <a:t>表示</a:t>
            </a:r>
            <a:r>
              <a:rPr lang="zh-CN" altLang="en-US" b="1" i="0" dirty="0">
                <a:solidFill>
                  <a:srgbClr val="4D4D4D"/>
                </a:solidFill>
                <a:effectLst/>
                <a:latin typeface="-apple-system"/>
              </a:rPr>
              <a:t>服务时间的 分布</a:t>
            </a:r>
            <a:r>
              <a:rPr lang="zh-CN" altLang="en-US" b="0" i="0" dirty="0">
                <a:solidFill>
                  <a:srgbClr val="4D4D4D"/>
                </a:solidFill>
                <a:effectLst/>
                <a:latin typeface="-apple-system"/>
              </a:rPr>
              <a:t>；           第三个符号 </a:t>
            </a:r>
            <a:r>
              <a:rPr lang="en-US" altLang="zh-CN" b="0" i="0" dirty="0">
                <a:solidFill>
                  <a:srgbClr val="4D4D4D"/>
                </a:solidFill>
                <a:effectLst/>
                <a:latin typeface="-apple-system"/>
              </a:rPr>
              <a:t>Z </a:t>
            </a:r>
            <a:r>
              <a:rPr lang="zh-CN" altLang="en-US" b="0" i="0" dirty="0">
                <a:solidFill>
                  <a:srgbClr val="4D4D4D"/>
                </a:solidFill>
                <a:effectLst/>
                <a:latin typeface="-apple-system"/>
              </a:rPr>
              <a:t>表示</a:t>
            </a:r>
            <a:r>
              <a:rPr lang="zh-CN" altLang="en-US" b="1" i="0" dirty="0">
                <a:solidFill>
                  <a:srgbClr val="4D4D4D"/>
                </a:solidFill>
                <a:effectLst/>
                <a:latin typeface="-apple-system"/>
              </a:rPr>
              <a:t>服务台数目</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pPr algn="l"/>
            <a:endParaRPr lang="en-US" altLang="zh-CN" b="0" i="0" dirty="0">
              <a:solidFill>
                <a:srgbClr val="4D4D4D"/>
              </a:solidFill>
              <a:effectLst/>
              <a:latin typeface="-apple-system"/>
            </a:endParaRPr>
          </a:p>
          <a:p>
            <a:pPr algn="l"/>
            <a:endParaRPr lang="zh-CN" altLang="en-US" b="0" i="0" dirty="0">
              <a:solidFill>
                <a:srgbClr val="4D4D4D"/>
              </a:solidFill>
              <a:effectLst/>
              <a:latin typeface="-apple-system"/>
            </a:endParaRPr>
          </a:p>
          <a:p>
            <a:endParaRPr lang="en-US" altLang="zh-CN" dirty="0"/>
          </a:p>
          <a:p>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难道是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顾客到达分布服从负指数分布，系统服务时间也服从负指数分布</a:t>
            </a:r>
            <a:endParaRPr lang="en-US" altLang="zh-CN" dirty="0"/>
          </a:p>
          <a:p>
            <a:r>
              <a:rPr lang="zh-CN" altLang="en-US" dirty="0"/>
              <a:t>出生率、死亡率确实就</a:t>
            </a:r>
            <a:r>
              <a:rPr lang="en-US" altLang="zh-CN" dirty="0" err="1"/>
              <a:t>lamda</a:t>
            </a:r>
            <a:r>
              <a:rPr lang="en-US" altLang="zh-CN" dirty="0"/>
              <a:t>, </a:t>
            </a:r>
            <a:r>
              <a:rPr lang="en-US" altLang="zh-CN" dirty="0" err="1"/>
              <a:t>miu</a:t>
            </a:r>
            <a:endParaRPr lang="zh-CN" altLang="en-US" dirty="0"/>
          </a:p>
        </p:txBody>
      </p:sp>
      <p:sp>
        <p:nvSpPr>
          <p:cNvPr id="4" name="灯片编号占位符 3"/>
          <p:cNvSpPr>
            <a:spLocks noGrp="1"/>
          </p:cNvSpPr>
          <p:nvPr>
            <p:ph type="sldNum" sz="quarter" idx="5"/>
          </p:nvPr>
        </p:nvSpPr>
        <p:spPr/>
        <p:txBody>
          <a:bodyPr/>
          <a:lstStyle/>
          <a:p>
            <a:fld id="{DEFC506E-66F9-4C46-BFAB-C0309EFA088E}" type="slidenum">
              <a:rPr lang="zh-CN" altLang="en-US" smtClean="0"/>
              <a:t>1</a:t>
            </a:fld>
            <a:endParaRPr lang="zh-CN" altLang="en-US"/>
          </a:p>
        </p:txBody>
      </p:sp>
    </p:spTree>
    <p:extLst>
      <p:ext uri="{BB962C8B-B14F-4D97-AF65-F5344CB8AC3E}">
        <p14:creationId xmlns:p14="http://schemas.microsoft.com/office/powerpoint/2010/main" val="2131984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a:t>
            </a:r>
            <a:r>
              <a:rPr lang="zh-CN" altLang="en-US" dirty="0"/>
              <a:t>个元素：</a:t>
            </a:r>
            <a:r>
              <a:rPr lang="en-US" altLang="zh-CN" dirty="0"/>
              <a:t>customer\server\event(time)</a:t>
            </a:r>
          </a:p>
          <a:p>
            <a:endParaRPr lang="en-US" altLang="zh-CN" dirty="0"/>
          </a:p>
          <a:p>
            <a:r>
              <a:rPr lang="zh-CN" altLang="en-US" dirty="0"/>
              <a:t>怎么判断稳态？</a:t>
            </a:r>
            <a:endParaRPr lang="en-US" altLang="zh-CN" dirty="0"/>
          </a:p>
          <a:p>
            <a:endParaRPr lang="en-US" altLang="zh-CN" dirty="0"/>
          </a:p>
          <a:p>
            <a:r>
              <a:rPr lang="zh-CN" altLang="en-US" dirty="0"/>
              <a:t>红色为顾客；</a:t>
            </a:r>
            <a:endParaRPr lang="en-US" altLang="zh-CN" dirty="0"/>
          </a:p>
          <a:p>
            <a:r>
              <a:rPr lang="zh-CN" altLang="en-US" dirty="0"/>
              <a:t>蓝色为</a:t>
            </a:r>
            <a:r>
              <a:rPr lang="en-US" altLang="zh-CN" dirty="0"/>
              <a:t>server</a:t>
            </a:r>
            <a:endParaRPr lang="zh-CN" altLang="en-US" dirty="0"/>
          </a:p>
        </p:txBody>
      </p:sp>
      <p:sp>
        <p:nvSpPr>
          <p:cNvPr id="4" name="灯片编号占位符 3"/>
          <p:cNvSpPr>
            <a:spLocks noGrp="1"/>
          </p:cNvSpPr>
          <p:nvPr>
            <p:ph type="sldNum" sz="quarter" idx="5"/>
          </p:nvPr>
        </p:nvSpPr>
        <p:spPr/>
        <p:txBody>
          <a:bodyPr/>
          <a:lstStyle/>
          <a:p>
            <a:fld id="{DEFC506E-66F9-4C46-BFAB-C0309EFA088E}" type="slidenum">
              <a:rPr lang="zh-CN" altLang="en-US" smtClean="0"/>
              <a:t>12</a:t>
            </a:fld>
            <a:endParaRPr lang="zh-CN" altLang="en-US"/>
          </a:p>
        </p:txBody>
      </p:sp>
    </p:spTree>
    <p:extLst>
      <p:ext uri="{BB962C8B-B14F-4D97-AF65-F5344CB8AC3E}">
        <p14:creationId xmlns:p14="http://schemas.microsoft.com/office/powerpoint/2010/main" val="17367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：我是怎么写出所有代码的</a:t>
            </a:r>
            <a:endParaRPr lang="en-US" altLang="zh-CN" dirty="0"/>
          </a:p>
          <a:p>
            <a:endParaRPr lang="en-US" altLang="zh-CN" dirty="0"/>
          </a:p>
          <a:p>
            <a:r>
              <a:rPr lang="zh-CN" altLang="en-US"/>
              <a:t>符合所有流即可</a:t>
            </a:r>
            <a:endParaRPr lang="zh-CN" altLang="en-US" dirty="0"/>
          </a:p>
        </p:txBody>
      </p:sp>
      <p:sp>
        <p:nvSpPr>
          <p:cNvPr id="4" name="灯片编号占位符 3"/>
          <p:cNvSpPr>
            <a:spLocks noGrp="1"/>
          </p:cNvSpPr>
          <p:nvPr>
            <p:ph type="sldNum" sz="quarter" idx="5"/>
          </p:nvPr>
        </p:nvSpPr>
        <p:spPr/>
        <p:txBody>
          <a:bodyPr/>
          <a:lstStyle/>
          <a:p>
            <a:fld id="{DEFC506E-66F9-4C46-BFAB-C0309EFA088E}" type="slidenum">
              <a:rPr lang="zh-CN" altLang="en-US" smtClean="0"/>
              <a:t>14</a:t>
            </a:fld>
            <a:endParaRPr lang="zh-CN" altLang="en-US"/>
          </a:p>
        </p:txBody>
      </p:sp>
    </p:spTree>
    <p:extLst>
      <p:ext uri="{BB962C8B-B14F-4D97-AF65-F5344CB8AC3E}">
        <p14:creationId xmlns:p14="http://schemas.microsoft.com/office/powerpoint/2010/main" val="497230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spcBef>
                <a:spcPts val="600"/>
              </a:spcBef>
            </a:pPr>
            <a:r>
              <a:rPr lang="en-US" altLang="zh-CN" sz="1200" b="1" kern="100" dirty="0" err="1">
                <a:effectLst/>
                <a:latin typeface="Calibri" panose="020F0502020204030204" pitchFamily="34" charset="0"/>
                <a:ea typeface="宋体" panose="02010600030101010101" pitchFamily="2" charset="-122"/>
                <a:cs typeface="Times New Roman" panose="02020603050405020304" pitchFamily="18" charset="0"/>
              </a:rPr>
              <a:t>t_Wait</a:t>
            </a:r>
            <a:r>
              <a:rPr lang="en-US" altLang="zh-CN" sz="12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200" dirty="0"/>
              <a:t>离开减去到达 </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各顾客在系统中的等待时间</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200" b="1" kern="100" dirty="0" err="1">
                <a:effectLst/>
                <a:latin typeface="Calibri" panose="020F0502020204030204" pitchFamily="34" charset="0"/>
                <a:ea typeface="宋体" panose="02010600030101010101" pitchFamily="2" charset="-122"/>
                <a:cs typeface="Times New Roman" panose="02020603050405020304" pitchFamily="18" charset="0"/>
              </a:rPr>
              <a:t>t_Queue</a:t>
            </a:r>
            <a:r>
              <a:rPr lang="en-US" altLang="zh-CN" sz="1200" b="1" kern="10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EFC506E-66F9-4C46-BFAB-C0309EFA088E}" type="slidenum">
              <a:rPr lang="zh-CN" altLang="en-US" smtClean="0"/>
              <a:t>15</a:t>
            </a:fld>
            <a:endParaRPr lang="zh-CN" altLang="en-US"/>
          </a:p>
        </p:txBody>
      </p:sp>
    </p:spTree>
    <p:extLst>
      <p:ext uri="{BB962C8B-B14F-4D97-AF65-F5344CB8AC3E}">
        <p14:creationId xmlns:p14="http://schemas.microsoft.com/office/powerpoint/2010/main" val="2100818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a:t>
            </a:r>
            <a:r>
              <a:rPr lang="zh-CN" altLang="en-US" dirty="0"/>
              <a:t>个人的时候，基本也是稳态，非常阶梯状</a:t>
            </a:r>
          </a:p>
        </p:txBody>
      </p:sp>
      <p:sp>
        <p:nvSpPr>
          <p:cNvPr id="4" name="灯片编号占位符 3"/>
          <p:cNvSpPr>
            <a:spLocks noGrp="1"/>
          </p:cNvSpPr>
          <p:nvPr>
            <p:ph type="sldNum" sz="quarter" idx="5"/>
          </p:nvPr>
        </p:nvSpPr>
        <p:spPr/>
        <p:txBody>
          <a:bodyPr/>
          <a:lstStyle/>
          <a:p>
            <a:fld id="{DEFC506E-66F9-4C46-BFAB-C0309EFA088E}" type="slidenum">
              <a:rPr lang="zh-CN" altLang="en-US" smtClean="0"/>
              <a:t>21</a:t>
            </a:fld>
            <a:endParaRPr lang="zh-CN" altLang="en-US"/>
          </a:p>
        </p:txBody>
      </p:sp>
    </p:spTree>
    <p:extLst>
      <p:ext uri="{BB962C8B-B14F-4D97-AF65-F5344CB8AC3E}">
        <p14:creationId xmlns:p14="http://schemas.microsoft.com/office/powerpoint/2010/main" val="3438402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动态展示、模拟了真正的排队系统，通过完成服务顾客，实现推动事件的动作</a:t>
            </a:r>
            <a:endParaRPr lang="en-US" altLang="zh-CN" dirty="0"/>
          </a:p>
          <a:p>
            <a:r>
              <a:rPr lang="zh-CN" altLang="en-US" dirty="0"/>
              <a:t>不同横坐标量的表示，充分说明排队非常动态，左上图可以发现是处在稳态了</a:t>
            </a:r>
            <a:endParaRPr lang="en-US" altLang="zh-CN" dirty="0"/>
          </a:p>
          <a:p>
            <a:endParaRPr lang="en-US" altLang="zh-CN" dirty="0"/>
          </a:p>
          <a:p>
            <a:r>
              <a:rPr lang="zh-CN" altLang="en-US" dirty="0"/>
              <a:t>到达时间和离去时间吻合，就基本稳态了</a:t>
            </a:r>
            <a:endParaRPr lang="en-US" altLang="zh-CN" dirty="0"/>
          </a:p>
          <a:p>
            <a:endParaRPr lang="en-US" altLang="zh-CN" dirty="0"/>
          </a:p>
          <a:p>
            <a:r>
              <a:rPr lang="zh-CN" altLang="en-US" dirty="0"/>
              <a:t>可以看到，顾客数激增，等待时间为主，</a:t>
            </a:r>
            <a:r>
              <a:rPr lang="en-US" altLang="zh-CN" dirty="0"/>
              <a:t>1e4</a:t>
            </a:r>
            <a:r>
              <a:rPr lang="zh-CN" altLang="en-US" dirty="0"/>
              <a:t>情形下，就多数等待了；这</a:t>
            </a:r>
            <a:r>
              <a:rPr lang="en-US" altLang="zh-CN" dirty="0"/>
              <a:t>1k</a:t>
            </a:r>
            <a:r>
              <a:rPr lang="zh-CN" altLang="en-US" dirty="0"/>
              <a:t>人之内，就仅仅是这些图表中最前面的那点人数量了</a:t>
            </a:r>
            <a:endParaRPr lang="en-US" altLang="zh-CN" dirty="0"/>
          </a:p>
          <a:p>
            <a:endParaRPr lang="en-US" altLang="zh-CN" dirty="0"/>
          </a:p>
          <a:p>
            <a:r>
              <a:rPr lang="zh-CN" altLang="en-US" dirty="0"/>
              <a:t>大致</a:t>
            </a:r>
            <a:r>
              <a:rPr lang="en-US" altLang="zh-CN" dirty="0"/>
              <a:t>1e4</a:t>
            </a:r>
            <a:r>
              <a:rPr lang="zh-CN" altLang="en-US" dirty="0"/>
              <a:t>和</a:t>
            </a:r>
            <a:r>
              <a:rPr lang="en-US" altLang="zh-CN" dirty="0"/>
              <a:t>1e5</a:t>
            </a:r>
            <a:r>
              <a:rPr lang="zh-CN" altLang="en-US" dirty="0"/>
              <a:t>一样的图样</a:t>
            </a:r>
            <a:endParaRPr lang="en-US" altLang="zh-CN" dirty="0"/>
          </a:p>
          <a:p>
            <a:endParaRPr lang="en-US" altLang="zh-CN" dirty="0"/>
          </a:p>
          <a:p>
            <a:r>
              <a:rPr lang="zh-CN" altLang="en-US" dirty="0"/>
              <a:t>后</a:t>
            </a:r>
            <a:r>
              <a:rPr lang="en-US" altLang="zh-CN" dirty="0"/>
              <a:t>2</a:t>
            </a:r>
            <a:r>
              <a:rPr lang="zh-CN" altLang="en-US" dirty="0"/>
              <a:t>幅图片样子差不多</a:t>
            </a:r>
            <a:endParaRPr lang="en-US" altLang="zh-CN" dirty="0"/>
          </a:p>
          <a:p>
            <a:endParaRPr lang="en-US" altLang="zh-CN" dirty="0"/>
          </a:p>
          <a:p>
            <a:r>
              <a:rPr lang="zh-CN" altLang="en-US" dirty="0"/>
              <a:t>原本打算描点法绘图，但是 步长、计算量 ，算力，没必要尝试了</a:t>
            </a:r>
          </a:p>
        </p:txBody>
      </p:sp>
      <p:sp>
        <p:nvSpPr>
          <p:cNvPr id="4" name="灯片编号占位符 3"/>
          <p:cNvSpPr>
            <a:spLocks noGrp="1"/>
          </p:cNvSpPr>
          <p:nvPr>
            <p:ph type="sldNum" sz="quarter" idx="5"/>
          </p:nvPr>
        </p:nvSpPr>
        <p:spPr/>
        <p:txBody>
          <a:bodyPr/>
          <a:lstStyle/>
          <a:p>
            <a:fld id="{DEFC506E-66F9-4C46-BFAB-C0309EFA088E}" type="slidenum">
              <a:rPr lang="zh-CN" altLang="en-US" smtClean="0"/>
              <a:t>22</a:t>
            </a:fld>
            <a:endParaRPr lang="zh-CN" altLang="en-US"/>
          </a:p>
        </p:txBody>
      </p:sp>
    </p:spTree>
    <p:extLst>
      <p:ext uri="{BB962C8B-B14F-4D97-AF65-F5344CB8AC3E}">
        <p14:creationId xmlns:p14="http://schemas.microsoft.com/office/powerpoint/2010/main" val="2360992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理论值很统一</a:t>
            </a:r>
            <a:endParaRPr lang="en-US" altLang="zh-CN" dirty="0"/>
          </a:p>
          <a:p>
            <a:r>
              <a:rPr lang="en-US" altLang="zh-CN" dirty="0"/>
              <a:t>1e5\1e6</a:t>
            </a:r>
            <a:r>
              <a:rPr lang="zh-CN" altLang="en-US" dirty="0"/>
              <a:t>非常相近，毕竟从函数曲线来看，它们都处在非常右端，无限逼近了；</a:t>
            </a:r>
            <a:endParaRPr lang="en-US" altLang="zh-CN" dirty="0"/>
          </a:p>
          <a:p>
            <a:r>
              <a:rPr lang="zh-CN" altLang="en-US" dirty="0"/>
              <a:t>总之仿真和理论计算结果相近很多了！！！</a:t>
            </a:r>
          </a:p>
        </p:txBody>
      </p:sp>
      <p:sp>
        <p:nvSpPr>
          <p:cNvPr id="4" name="灯片编号占位符 3"/>
          <p:cNvSpPr>
            <a:spLocks noGrp="1"/>
          </p:cNvSpPr>
          <p:nvPr>
            <p:ph type="sldNum" sz="quarter" idx="5"/>
          </p:nvPr>
        </p:nvSpPr>
        <p:spPr/>
        <p:txBody>
          <a:bodyPr/>
          <a:lstStyle/>
          <a:p>
            <a:fld id="{DEFC506E-66F9-4C46-BFAB-C0309EFA088E}" type="slidenum">
              <a:rPr lang="zh-CN" altLang="en-US" smtClean="0"/>
              <a:t>23</a:t>
            </a:fld>
            <a:endParaRPr lang="zh-CN" altLang="en-US"/>
          </a:p>
        </p:txBody>
      </p:sp>
    </p:spTree>
    <p:extLst>
      <p:ext uri="{BB962C8B-B14F-4D97-AF65-F5344CB8AC3E}">
        <p14:creationId xmlns:p14="http://schemas.microsoft.com/office/powerpoint/2010/main" val="2928223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不在赘述</a:t>
            </a:r>
          </a:p>
        </p:txBody>
      </p:sp>
      <p:sp>
        <p:nvSpPr>
          <p:cNvPr id="4" name="灯片编号占位符 3"/>
          <p:cNvSpPr>
            <a:spLocks noGrp="1"/>
          </p:cNvSpPr>
          <p:nvPr>
            <p:ph type="sldNum" sz="quarter" idx="5"/>
          </p:nvPr>
        </p:nvSpPr>
        <p:spPr/>
        <p:txBody>
          <a:bodyPr/>
          <a:lstStyle/>
          <a:p>
            <a:fld id="{DEFC506E-66F9-4C46-BFAB-C0309EFA088E}" type="slidenum">
              <a:rPr lang="zh-CN" altLang="en-US" smtClean="0"/>
              <a:t>25</a:t>
            </a:fld>
            <a:endParaRPr lang="zh-CN" altLang="en-US"/>
          </a:p>
        </p:txBody>
      </p:sp>
    </p:spTree>
    <p:extLst>
      <p:ext uri="{BB962C8B-B14F-4D97-AF65-F5344CB8AC3E}">
        <p14:creationId xmlns:p14="http://schemas.microsoft.com/office/powerpoint/2010/main" val="1837339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众所周知，时间就是金钱，员工效益</a:t>
            </a:r>
            <a:endParaRPr lang="en-US" altLang="zh-CN" dirty="0"/>
          </a:p>
          <a:p>
            <a:r>
              <a:rPr lang="zh-CN" altLang="en-US" dirty="0"/>
              <a:t>想了下这个系统的由来</a:t>
            </a:r>
          </a:p>
        </p:txBody>
      </p:sp>
      <p:sp>
        <p:nvSpPr>
          <p:cNvPr id="4" name="灯片编号占位符 3"/>
          <p:cNvSpPr>
            <a:spLocks noGrp="1"/>
          </p:cNvSpPr>
          <p:nvPr>
            <p:ph type="sldNum" sz="quarter" idx="5"/>
          </p:nvPr>
        </p:nvSpPr>
        <p:spPr/>
        <p:txBody>
          <a:bodyPr/>
          <a:lstStyle/>
          <a:p>
            <a:fld id="{DEFC506E-66F9-4C46-BFAB-C0309EFA088E}" type="slidenum">
              <a:rPr lang="zh-CN" altLang="en-US" smtClean="0"/>
              <a:t>2</a:t>
            </a:fld>
            <a:endParaRPr lang="zh-CN" altLang="en-US"/>
          </a:p>
        </p:txBody>
      </p:sp>
    </p:spTree>
    <p:extLst>
      <p:ext uri="{BB962C8B-B14F-4D97-AF65-F5344CB8AC3E}">
        <p14:creationId xmlns:p14="http://schemas.microsoft.com/office/powerpoint/2010/main" val="78336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老板愁苦于，</a:t>
            </a:r>
            <a:r>
              <a:rPr lang="en-US" altLang="zh-CN" dirty="0"/>
              <a:t>10</a:t>
            </a:r>
            <a:r>
              <a:rPr lang="zh-CN" altLang="en-US" dirty="0"/>
              <a:t>个窗口一个</a:t>
            </a:r>
            <a:r>
              <a:rPr lang="en-US" altLang="zh-CN" dirty="0"/>
              <a:t>800</a:t>
            </a:r>
            <a:r>
              <a:rPr lang="zh-CN" altLang="en-US" dirty="0"/>
              <a:t>，每个月花</a:t>
            </a:r>
            <a:r>
              <a:rPr lang="en-US" altLang="zh-CN" dirty="0"/>
              <a:t>8k</a:t>
            </a:r>
            <a:r>
              <a:rPr lang="zh-CN" altLang="en-US" dirty="0"/>
              <a:t>，有闲置的，老板心疼钱；装太少，客户体验不佳，客户流失，老板又没有盈利了。</a:t>
            </a:r>
            <a:endParaRPr lang="en-US" altLang="zh-CN" dirty="0"/>
          </a:p>
          <a:p>
            <a:r>
              <a:rPr lang="zh-CN" altLang="en-US" dirty="0"/>
              <a:t>这时，</a:t>
            </a:r>
            <a:r>
              <a:rPr lang="en-US" altLang="zh-CN" dirty="0"/>
              <a:t>Erlang </a:t>
            </a:r>
            <a:r>
              <a:rPr lang="zh-CN" altLang="en-US" dirty="0"/>
              <a:t>同学对企业老板说：我来！只要老板最后给我</a:t>
            </a:r>
            <a:r>
              <a:rPr lang="en-US" altLang="zh-CN" dirty="0"/>
              <a:t>5k</a:t>
            </a:r>
            <a:r>
              <a:rPr lang="zh-CN" altLang="en-US" dirty="0"/>
              <a:t>，老板掐指一算，觉得几个月就能省下更多，此外这个专利还没准很不错！迟早有人会做的</a:t>
            </a:r>
          </a:p>
        </p:txBody>
      </p:sp>
      <p:sp>
        <p:nvSpPr>
          <p:cNvPr id="4" name="灯片编号占位符 3"/>
          <p:cNvSpPr>
            <a:spLocks noGrp="1"/>
          </p:cNvSpPr>
          <p:nvPr>
            <p:ph type="sldNum" sz="quarter" idx="5"/>
          </p:nvPr>
        </p:nvSpPr>
        <p:spPr/>
        <p:txBody>
          <a:bodyPr/>
          <a:lstStyle/>
          <a:p>
            <a:fld id="{DEFC506E-66F9-4C46-BFAB-C0309EFA088E}" type="slidenum">
              <a:rPr lang="zh-CN" altLang="en-US" smtClean="0"/>
              <a:t>3</a:t>
            </a:fld>
            <a:endParaRPr lang="zh-CN" altLang="en-US"/>
          </a:p>
        </p:txBody>
      </p:sp>
    </p:spTree>
    <p:extLst>
      <p:ext uri="{BB962C8B-B14F-4D97-AF65-F5344CB8AC3E}">
        <p14:creationId xmlns:p14="http://schemas.microsoft.com/office/powerpoint/2010/main" val="3396453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课本上复杂的推导，数学家已经证明了；</a:t>
            </a:r>
            <a:endParaRPr lang="en-US" altLang="zh-CN" dirty="0"/>
          </a:p>
          <a:p>
            <a:r>
              <a:rPr lang="zh-CN" altLang="en-US" dirty="0"/>
              <a:t>同学们只是用计算机模拟了 系统，</a:t>
            </a:r>
            <a:endParaRPr lang="en-US" altLang="zh-CN" dirty="0"/>
          </a:p>
          <a:p>
            <a:r>
              <a:rPr lang="zh-CN" altLang="en-US" dirty="0"/>
              <a:t>这些都是离散的系统值，</a:t>
            </a:r>
          </a:p>
        </p:txBody>
      </p:sp>
      <p:sp>
        <p:nvSpPr>
          <p:cNvPr id="4" name="灯片编号占位符 3"/>
          <p:cNvSpPr>
            <a:spLocks noGrp="1"/>
          </p:cNvSpPr>
          <p:nvPr>
            <p:ph type="sldNum" sz="quarter" idx="5"/>
          </p:nvPr>
        </p:nvSpPr>
        <p:spPr/>
        <p:txBody>
          <a:bodyPr/>
          <a:lstStyle/>
          <a:p>
            <a:fld id="{DEFC506E-66F9-4C46-BFAB-C0309EFA088E}" type="slidenum">
              <a:rPr lang="zh-CN" altLang="en-US" smtClean="0"/>
              <a:t>4</a:t>
            </a:fld>
            <a:endParaRPr lang="zh-CN" altLang="en-US"/>
          </a:p>
        </p:txBody>
      </p:sp>
    </p:spTree>
    <p:extLst>
      <p:ext uri="{BB962C8B-B14F-4D97-AF65-F5344CB8AC3E}">
        <p14:creationId xmlns:p14="http://schemas.microsoft.com/office/powerpoint/2010/main" val="4133571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，使可用时接受服务的人数为大于一。</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由此可见，这些假设都是工程上可见、实现的</a:t>
            </a:r>
            <a:endParaRPr lang="zh-CN" altLang="en-US" dirty="0"/>
          </a:p>
        </p:txBody>
      </p:sp>
      <p:sp>
        <p:nvSpPr>
          <p:cNvPr id="4" name="灯片编号占位符 3"/>
          <p:cNvSpPr>
            <a:spLocks noGrp="1"/>
          </p:cNvSpPr>
          <p:nvPr>
            <p:ph type="sldNum" sz="quarter" idx="5"/>
          </p:nvPr>
        </p:nvSpPr>
        <p:spPr/>
        <p:txBody>
          <a:bodyPr/>
          <a:lstStyle/>
          <a:p>
            <a:fld id="{DEFC506E-66F9-4C46-BFAB-C0309EFA088E}" type="slidenum">
              <a:rPr lang="zh-CN" altLang="en-US" smtClean="0"/>
              <a:t>5</a:t>
            </a:fld>
            <a:endParaRPr lang="zh-CN" altLang="en-US"/>
          </a:p>
        </p:txBody>
      </p:sp>
    </p:spTree>
    <p:extLst>
      <p:ext uri="{BB962C8B-B14F-4D97-AF65-F5344CB8AC3E}">
        <p14:creationId xmlns:p14="http://schemas.microsoft.com/office/powerpoint/2010/main" val="3725722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分布规律，是</a:t>
            </a:r>
            <a:r>
              <a:rPr lang="en-US" altLang="zh-CN" dirty="0"/>
              <a:t>Erlang</a:t>
            </a:r>
            <a:r>
              <a:rPr lang="zh-CN" altLang="en-US" dirty="0"/>
              <a:t>同学仔细思索的：都是无记忆特性，这很重要</a:t>
            </a:r>
            <a:endParaRPr lang="en-US" altLang="zh-CN" dirty="0"/>
          </a:p>
          <a:p>
            <a:r>
              <a:rPr lang="en-US" altLang="zh-CN" dirty="0" err="1"/>
              <a:t>poisson</a:t>
            </a:r>
            <a:r>
              <a:rPr lang="zh-CN" altLang="en-US" dirty="0"/>
              <a:t>过程，概率学过，无记忆</a:t>
            </a:r>
            <a:endParaRPr lang="en-US" altLang="zh-CN" dirty="0"/>
          </a:p>
          <a:p>
            <a:r>
              <a:rPr lang="en-US" altLang="zh-CN" dirty="0"/>
              <a:t>server: serving time, </a:t>
            </a:r>
          </a:p>
          <a:p>
            <a:r>
              <a:rPr lang="en-US" altLang="zh-CN" dirty="0"/>
              <a:t>customer: arriving time, waiting time</a:t>
            </a:r>
          </a:p>
          <a:p>
            <a:endParaRPr lang="en-US" altLang="zh-CN" dirty="0"/>
          </a:p>
          <a:p>
            <a:r>
              <a:rPr lang="zh-CN" altLang="en-US" dirty="0"/>
              <a:t>非常理想的条件</a:t>
            </a:r>
          </a:p>
        </p:txBody>
      </p:sp>
      <p:sp>
        <p:nvSpPr>
          <p:cNvPr id="4" name="灯片编号占位符 3"/>
          <p:cNvSpPr>
            <a:spLocks noGrp="1"/>
          </p:cNvSpPr>
          <p:nvPr>
            <p:ph type="sldNum" sz="quarter" idx="5"/>
          </p:nvPr>
        </p:nvSpPr>
        <p:spPr/>
        <p:txBody>
          <a:bodyPr/>
          <a:lstStyle/>
          <a:p>
            <a:fld id="{DEFC506E-66F9-4C46-BFAB-C0309EFA088E}" type="slidenum">
              <a:rPr lang="zh-CN" altLang="en-US" smtClean="0"/>
              <a:t>6</a:t>
            </a:fld>
            <a:endParaRPr lang="zh-CN" altLang="en-US"/>
          </a:p>
        </p:txBody>
      </p:sp>
    </p:spTree>
    <p:extLst>
      <p:ext uri="{BB962C8B-B14F-4D97-AF65-F5344CB8AC3E}">
        <p14:creationId xmlns:p14="http://schemas.microsoft.com/office/powerpoint/2010/main" val="277461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离散事件系统仿真</a:t>
            </a:r>
            <a:br>
              <a:rPr lang="zh-CN" altLang="en-US" dirty="0"/>
            </a:br>
            <a:endParaRPr lang="zh-CN" altLang="en-US" dirty="0"/>
          </a:p>
        </p:txBody>
      </p:sp>
      <p:sp>
        <p:nvSpPr>
          <p:cNvPr id="4" name="灯片编号占位符 3"/>
          <p:cNvSpPr>
            <a:spLocks noGrp="1"/>
          </p:cNvSpPr>
          <p:nvPr>
            <p:ph type="sldNum" sz="quarter" idx="5"/>
          </p:nvPr>
        </p:nvSpPr>
        <p:spPr/>
        <p:txBody>
          <a:bodyPr/>
          <a:lstStyle/>
          <a:p>
            <a:fld id="{DEFC506E-66F9-4C46-BFAB-C0309EFA088E}" type="slidenum">
              <a:rPr lang="zh-CN" altLang="en-US" smtClean="0"/>
              <a:t>7</a:t>
            </a:fld>
            <a:endParaRPr lang="zh-CN" altLang="en-US"/>
          </a:p>
        </p:txBody>
      </p:sp>
    </p:spTree>
    <p:extLst>
      <p:ext uri="{BB962C8B-B14F-4D97-AF65-F5344CB8AC3E}">
        <p14:creationId xmlns:p14="http://schemas.microsoft.com/office/powerpoint/2010/main" val="73960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按照事件，来推动时间线发展</a:t>
            </a:r>
            <a:endParaRPr lang="en-US" altLang="zh-CN" dirty="0"/>
          </a:p>
          <a:p>
            <a:r>
              <a:rPr lang="zh-CN" altLang="en-US" dirty="0"/>
              <a:t>兰德公司比较厉害的一家公司，能给我点情报，那我真的很开心了</a:t>
            </a:r>
            <a:endParaRPr lang="en-US" altLang="zh-CN" dirty="0"/>
          </a:p>
          <a:p>
            <a:r>
              <a:rPr lang="zh-CN" altLang="en-US" dirty="0"/>
              <a:t>朝鲜战争</a:t>
            </a:r>
            <a:endParaRPr lang="en-US" altLang="zh-CN" dirty="0"/>
          </a:p>
          <a:p>
            <a:endParaRPr lang="en-US" altLang="zh-CN" dirty="0"/>
          </a:p>
          <a:p>
            <a:r>
              <a:rPr lang="zh-CN" altLang="en-US" dirty="0"/>
              <a:t>这代码真的老长了，连我自己都开始佩服我自己了，我年轻的时候竟然还能写出这么牛逼的代码</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DEFC506E-66F9-4C46-BFAB-C0309EFA088E}" type="slidenum">
              <a:rPr lang="zh-CN" altLang="en-US" smtClean="0"/>
              <a:t>8</a:t>
            </a:fld>
            <a:endParaRPr lang="zh-CN" altLang="en-US"/>
          </a:p>
        </p:txBody>
      </p:sp>
    </p:spTree>
    <p:extLst>
      <p:ext uri="{BB962C8B-B14F-4D97-AF65-F5344CB8AC3E}">
        <p14:creationId xmlns:p14="http://schemas.microsoft.com/office/powerpoint/2010/main" val="4241921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有任意性</a:t>
            </a:r>
            <a:r>
              <a:rPr lang="en-US" altLang="zh-CN" dirty="0"/>
              <a:t>;t</a:t>
            </a:r>
            <a:r>
              <a:rPr lang="zh-CN" altLang="en-US" dirty="0"/>
              <a:t>就是来、</a:t>
            </a:r>
            <a:r>
              <a:rPr lang="en-US" altLang="zh-CN" dirty="0"/>
              <a:t>c</a:t>
            </a:r>
            <a:r>
              <a:rPr lang="zh-CN" altLang="en-US" dirty="0"/>
              <a:t>就是走，所以在同一行显示</a:t>
            </a:r>
            <a:endParaRPr lang="en-US" altLang="zh-CN" dirty="0"/>
          </a:p>
          <a:p>
            <a:r>
              <a:rPr lang="zh-CN" altLang="en-US" dirty="0"/>
              <a:t>大写字母，表示个体</a:t>
            </a:r>
            <a:r>
              <a:rPr lang="en-US" altLang="zh-CN" dirty="0"/>
              <a:t>i-1\</a:t>
            </a:r>
            <a:r>
              <a:rPr lang="en-US" altLang="zh-CN" dirty="0" err="1"/>
              <a:t>i</a:t>
            </a:r>
            <a:r>
              <a:rPr lang="zh-CN" altLang="en-US" dirty="0"/>
              <a:t>之间差异</a:t>
            </a:r>
            <a:endParaRPr lang="en-US" altLang="zh-CN" dirty="0"/>
          </a:p>
          <a:p>
            <a:r>
              <a:rPr lang="zh-CN" altLang="en-US" dirty="0"/>
              <a:t>小写字母，表示单独个体</a:t>
            </a:r>
            <a:r>
              <a:rPr lang="en-US" altLang="zh-CN" dirty="0" err="1"/>
              <a:t>i</a:t>
            </a:r>
            <a:r>
              <a:rPr lang="zh-CN" altLang="en-US" dirty="0"/>
              <a:t>的行为动作</a:t>
            </a:r>
            <a:endParaRPr lang="en-US" altLang="zh-CN" dirty="0"/>
          </a:p>
          <a:p>
            <a:r>
              <a:rPr lang="zh-CN" altLang="en-US" dirty="0"/>
              <a:t>序号时间长度可调</a:t>
            </a:r>
          </a:p>
        </p:txBody>
      </p:sp>
      <p:sp>
        <p:nvSpPr>
          <p:cNvPr id="4" name="灯片编号占位符 3"/>
          <p:cNvSpPr>
            <a:spLocks noGrp="1"/>
          </p:cNvSpPr>
          <p:nvPr>
            <p:ph type="sldNum" sz="quarter" idx="5"/>
          </p:nvPr>
        </p:nvSpPr>
        <p:spPr/>
        <p:txBody>
          <a:bodyPr/>
          <a:lstStyle/>
          <a:p>
            <a:fld id="{DEFC506E-66F9-4C46-BFAB-C0309EFA088E}" type="slidenum">
              <a:rPr lang="zh-CN" altLang="en-US" smtClean="0"/>
              <a:t>10</a:t>
            </a:fld>
            <a:endParaRPr lang="zh-CN" altLang="en-US"/>
          </a:p>
        </p:txBody>
      </p:sp>
    </p:spTree>
    <p:extLst>
      <p:ext uri="{BB962C8B-B14F-4D97-AF65-F5344CB8AC3E}">
        <p14:creationId xmlns:p14="http://schemas.microsoft.com/office/powerpoint/2010/main" val="2193227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36D8E-7A52-4170-8406-A48062BE1D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AB9A8C-F21C-4259-A150-F5E319B78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E2E6F80-6AAD-4B8D-B049-052C6B02BE73}"/>
              </a:ext>
            </a:extLst>
          </p:cNvPr>
          <p:cNvSpPr>
            <a:spLocks noGrp="1"/>
          </p:cNvSpPr>
          <p:nvPr>
            <p:ph type="dt" sz="half" idx="10"/>
          </p:nvPr>
        </p:nvSpPr>
        <p:spPr/>
        <p:txBody>
          <a:bodyPr/>
          <a:lstStyle/>
          <a:p>
            <a:fld id="{4E8633D4-86C4-4234-AD60-0C4D15FABB0C}"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DE2992DE-C281-44F8-B395-A2A8CC8B8A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1DF4A9-6BBC-4CC2-B047-47FBA56A08CB}"/>
              </a:ext>
            </a:extLst>
          </p:cNvPr>
          <p:cNvSpPr>
            <a:spLocks noGrp="1"/>
          </p:cNvSpPr>
          <p:nvPr>
            <p:ph type="sldNum" sz="quarter" idx="12"/>
          </p:nvPr>
        </p:nvSpPr>
        <p:spPr/>
        <p:txBody>
          <a:bodyPr/>
          <a:lstStyle/>
          <a:p>
            <a:fld id="{2FB17FE7-0DD1-449D-87B1-CA9CAC041B4D}" type="slidenum">
              <a:rPr lang="zh-CN" altLang="en-US" smtClean="0"/>
              <a:t>‹#›</a:t>
            </a:fld>
            <a:endParaRPr lang="zh-CN" altLang="en-US"/>
          </a:p>
        </p:txBody>
      </p:sp>
    </p:spTree>
    <p:extLst>
      <p:ext uri="{BB962C8B-B14F-4D97-AF65-F5344CB8AC3E}">
        <p14:creationId xmlns:p14="http://schemas.microsoft.com/office/powerpoint/2010/main" val="241138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51123-D303-4AD4-B0BB-FA55015A23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39C7CD0-8D67-403B-A732-2EB7AF31FCA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C70E47-D40E-4E2B-B356-E574E0EFBE40}"/>
              </a:ext>
            </a:extLst>
          </p:cNvPr>
          <p:cNvSpPr>
            <a:spLocks noGrp="1"/>
          </p:cNvSpPr>
          <p:nvPr>
            <p:ph type="dt" sz="half" idx="10"/>
          </p:nvPr>
        </p:nvSpPr>
        <p:spPr/>
        <p:txBody>
          <a:bodyPr/>
          <a:lstStyle/>
          <a:p>
            <a:fld id="{4E8633D4-86C4-4234-AD60-0C4D15FABB0C}"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06045EE7-53D9-4E21-825A-E45F3AF891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16526B-9638-435E-8F03-B11852DE18D3}"/>
              </a:ext>
            </a:extLst>
          </p:cNvPr>
          <p:cNvSpPr>
            <a:spLocks noGrp="1"/>
          </p:cNvSpPr>
          <p:nvPr>
            <p:ph type="sldNum" sz="quarter" idx="12"/>
          </p:nvPr>
        </p:nvSpPr>
        <p:spPr/>
        <p:txBody>
          <a:bodyPr/>
          <a:lstStyle/>
          <a:p>
            <a:fld id="{2FB17FE7-0DD1-449D-87B1-CA9CAC041B4D}" type="slidenum">
              <a:rPr lang="zh-CN" altLang="en-US" smtClean="0"/>
              <a:t>‹#›</a:t>
            </a:fld>
            <a:endParaRPr lang="zh-CN" altLang="en-US"/>
          </a:p>
        </p:txBody>
      </p:sp>
    </p:spTree>
    <p:extLst>
      <p:ext uri="{BB962C8B-B14F-4D97-AF65-F5344CB8AC3E}">
        <p14:creationId xmlns:p14="http://schemas.microsoft.com/office/powerpoint/2010/main" val="248526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304BA6-09DD-4470-B693-6949F9D8355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A77794A-4168-4A88-94F2-043CC92187D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E83F4F-990E-4422-98A5-B8E400BBD408}"/>
              </a:ext>
            </a:extLst>
          </p:cNvPr>
          <p:cNvSpPr>
            <a:spLocks noGrp="1"/>
          </p:cNvSpPr>
          <p:nvPr>
            <p:ph type="dt" sz="half" idx="10"/>
          </p:nvPr>
        </p:nvSpPr>
        <p:spPr/>
        <p:txBody>
          <a:bodyPr/>
          <a:lstStyle/>
          <a:p>
            <a:fld id="{4E8633D4-86C4-4234-AD60-0C4D15FABB0C}"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DE801FA9-3CE0-4A22-8C04-4C29E8C4ED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E7E632-AFB1-4951-A97B-092C9232F956}"/>
              </a:ext>
            </a:extLst>
          </p:cNvPr>
          <p:cNvSpPr>
            <a:spLocks noGrp="1"/>
          </p:cNvSpPr>
          <p:nvPr>
            <p:ph type="sldNum" sz="quarter" idx="12"/>
          </p:nvPr>
        </p:nvSpPr>
        <p:spPr/>
        <p:txBody>
          <a:bodyPr/>
          <a:lstStyle/>
          <a:p>
            <a:fld id="{2FB17FE7-0DD1-449D-87B1-CA9CAC041B4D}" type="slidenum">
              <a:rPr lang="zh-CN" altLang="en-US" smtClean="0"/>
              <a:t>‹#›</a:t>
            </a:fld>
            <a:endParaRPr lang="zh-CN" altLang="en-US"/>
          </a:p>
        </p:txBody>
      </p:sp>
    </p:spTree>
    <p:extLst>
      <p:ext uri="{BB962C8B-B14F-4D97-AF65-F5344CB8AC3E}">
        <p14:creationId xmlns:p14="http://schemas.microsoft.com/office/powerpoint/2010/main" val="313692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1EB3B-7341-4FA1-9E96-14A7CB9393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CFFD0C-CC39-4BD3-96D1-BC667B04328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66C0BC-DE1F-483B-B763-1449C9F750B6}"/>
              </a:ext>
            </a:extLst>
          </p:cNvPr>
          <p:cNvSpPr>
            <a:spLocks noGrp="1"/>
          </p:cNvSpPr>
          <p:nvPr>
            <p:ph type="dt" sz="half" idx="10"/>
          </p:nvPr>
        </p:nvSpPr>
        <p:spPr/>
        <p:txBody>
          <a:bodyPr/>
          <a:lstStyle/>
          <a:p>
            <a:fld id="{4E8633D4-86C4-4234-AD60-0C4D15FABB0C}"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0FC4C04A-5E2A-4FBD-A14A-469A17E8EF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A5C9F8-77D1-40EC-BAA9-1F320BA66334}"/>
              </a:ext>
            </a:extLst>
          </p:cNvPr>
          <p:cNvSpPr>
            <a:spLocks noGrp="1"/>
          </p:cNvSpPr>
          <p:nvPr>
            <p:ph type="sldNum" sz="quarter" idx="12"/>
          </p:nvPr>
        </p:nvSpPr>
        <p:spPr/>
        <p:txBody>
          <a:bodyPr/>
          <a:lstStyle/>
          <a:p>
            <a:fld id="{2FB17FE7-0DD1-449D-87B1-CA9CAC041B4D}" type="slidenum">
              <a:rPr lang="zh-CN" altLang="en-US" smtClean="0"/>
              <a:t>‹#›</a:t>
            </a:fld>
            <a:endParaRPr lang="zh-CN" altLang="en-US"/>
          </a:p>
        </p:txBody>
      </p:sp>
    </p:spTree>
    <p:extLst>
      <p:ext uri="{BB962C8B-B14F-4D97-AF65-F5344CB8AC3E}">
        <p14:creationId xmlns:p14="http://schemas.microsoft.com/office/powerpoint/2010/main" val="143275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F6885-BC66-48B1-8F1D-51A081BF82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62B16A8-A245-474C-9DD4-ADB14313C4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961F0AD-FF95-4C16-8049-F457E342057A}"/>
              </a:ext>
            </a:extLst>
          </p:cNvPr>
          <p:cNvSpPr>
            <a:spLocks noGrp="1"/>
          </p:cNvSpPr>
          <p:nvPr>
            <p:ph type="dt" sz="half" idx="10"/>
          </p:nvPr>
        </p:nvSpPr>
        <p:spPr/>
        <p:txBody>
          <a:bodyPr/>
          <a:lstStyle/>
          <a:p>
            <a:fld id="{4E8633D4-86C4-4234-AD60-0C4D15FABB0C}"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4DF38E85-2D81-4826-A260-5283DE4691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9AE850-8B06-4C78-B616-073D4688BD62}"/>
              </a:ext>
            </a:extLst>
          </p:cNvPr>
          <p:cNvSpPr>
            <a:spLocks noGrp="1"/>
          </p:cNvSpPr>
          <p:nvPr>
            <p:ph type="sldNum" sz="quarter" idx="12"/>
          </p:nvPr>
        </p:nvSpPr>
        <p:spPr/>
        <p:txBody>
          <a:bodyPr/>
          <a:lstStyle/>
          <a:p>
            <a:fld id="{2FB17FE7-0DD1-449D-87B1-CA9CAC041B4D}" type="slidenum">
              <a:rPr lang="zh-CN" altLang="en-US" smtClean="0"/>
              <a:t>‹#›</a:t>
            </a:fld>
            <a:endParaRPr lang="zh-CN" altLang="en-US"/>
          </a:p>
        </p:txBody>
      </p:sp>
    </p:spTree>
    <p:extLst>
      <p:ext uri="{BB962C8B-B14F-4D97-AF65-F5344CB8AC3E}">
        <p14:creationId xmlns:p14="http://schemas.microsoft.com/office/powerpoint/2010/main" val="37801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64E60-502D-48BB-9BA5-EFBA95F0A5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709D68-931A-4AF8-9D95-F15CBF44BED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4339B48-C580-4B6B-9EB1-46E2FDFCD30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29D99A3-4306-42DB-A065-E0065CB07F4C}"/>
              </a:ext>
            </a:extLst>
          </p:cNvPr>
          <p:cNvSpPr>
            <a:spLocks noGrp="1"/>
          </p:cNvSpPr>
          <p:nvPr>
            <p:ph type="dt" sz="half" idx="10"/>
          </p:nvPr>
        </p:nvSpPr>
        <p:spPr/>
        <p:txBody>
          <a:bodyPr/>
          <a:lstStyle/>
          <a:p>
            <a:fld id="{4E8633D4-86C4-4234-AD60-0C4D15FABB0C}" type="datetimeFigureOut">
              <a:rPr lang="zh-CN" altLang="en-US" smtClean="0"/>
              <a:t>2021/12/14</a:t>
            </a:fld>
            <a:endParaRPr lang="zh-CN" altLang="en-US"/>
          </a:p>
        </p:txBody>
      </p:sp>
      <p:sp>
        <p:nvSpPr>
          <p:cNvPr id="6" name="页脚占位符 5">
            <a:extLst>
              <a:ext uri="{FF2B5EF4-FFF2-40B4-BE49-F238E27FC236}">
                <a16:creationId xmlns:a16="http://schemas.microsoft.com/office/drawing/2014/main" id="{378DBEC8-9BC7-43FC-8F40-F0510D574F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F8459F-5E35-4214-AB9F-F10A91969A4F}"/>
              </a:ext>
            </a:extLst>
          </p:cNvPr>
          <p:cNvSpPr>
            <a:spLocks noGrp="1"/>
          </p:cNvSpPr>
          <p:nvPr>
            <p:ph type="sldNum" sz="quarter" idx="12"/>
          </p:nvPr>
        </p:nvSpPr>
        <p:spPr/>
        <p:txBody>
          <a:bodyPr/>
          <a:lstStyle/>
          <a:p>
            <a:fld id="{2FB17FE7-0DD1-449D-87B1-CA9CAC041B4D}" type="slidenum">
              <a:rPr lang="zh-CN" altLang="en-US" smtClean="0"/>
              <a:t>‹#›</a:t>
            </a:fld>
            <a:endParaRPr lang="zh-CN" altLang="en-US"/>
          </a:p>
        </p:txBody>
      </p:sp>
    </p:spTree>
    <p:extLst>
      <p:ext uri="{BB962C8B-B14F-4D97-AF65-F5344CB8AC3E}">
        <p14:creationId xmlns:p14="http://schemas.microsoft.com/office/powerpoint/2010/main" val="317839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2BB77-8E9F-409A-A78C-AEE563125F1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213C12B-DB33-4892-8964-02E79DF6C2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80F179-5099-48C7-A85D-A023ACEA72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8F31476-8F21-49B0-9B9A-7BF677534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1897A32-0BCA-467A-9D5C-31A9541158A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629B8D8-F287-44FD-98ED-66651475C548}"/>
              </a:ext>
            </a:extLst>
          </p:cNvPr>
          <p:cNvSpPr>
            <a:spLocks noGrp="1"/>
          </p:cNvSpPr>
          <p:nvPr>
            <p:ph type="dt" sz="half" idx="10"/>
          </p:nvPr>
        </p:nvSpPr>
        <p:spPr/>
        <p:txBody>
          <a:bodyPr/>
          <a:lstStyle/>
          <a:p>
            <a:fld id="{4E8633D4-86C4-4234-AD60-0C4D15FABB0C}" type="datetimeFigureOut">
              <a:rPr lang="zh-CN" altLang="en-US" smtClean="0"/>
              <a:t>2021/12/14</a:t>
            </a:fld>
            <a:endParaRPr lang="zh-CN" altLang="en-US"/>
          </a:p>
        </p:txBody>
      </p:sp>
      <p:sp>
        <p:nvSpPr>
          <p:cNvPr id="8" name="页脚占位符 7">
            <a:extLst>
              <a:ext uri="{FF2B5EF4-FFF2-40B4-BE49-F238E27FC236}">
                <a16:creationId xmlns:a16="http://schemas.microsoft.com/office/drawing/2014/main" id="{5D652133-7CCD-4965-9549-9E35EF2D9B4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6BAB5CA-B393-4042-92CB-283015470469}"/>
              </a:ext>
            </a:extLst>
          </p:cNvPr>
          <p:cNvSpPr>
            <a:spLocks noGrp="1"/>
          </p:cNvSpPr>
          <p:nvPr>
            <p:ph type="sldNum" sz="quarter" idx="12"/>
          </p:nvPr>
        </p:nvSpPr>
        <p:spPr/>
        <p:txBody>
          <a:bodyPr/>
          <a:lstStyle/>
          <a:p>
            <a:fld id="{2FB17FE7-0DD1-449D-87B1-CA9CAC041B4D}" type="slidenum">
              <a:rPr lang="zh-CN" altLang="en-US" smtClean="0"/>
              <a:t>‹#›</a:t>
            </a:fld>
            <a:endParaRPr lang="zh-CN" altLang="en-US"/>
          </a:p>
        </p:txBody>
      </p:sp>
    </p:spTree>
    <p:extLst>
      <p:ext uri="{BB962C8B-B14F-4D97-AF65-F5344CB8AC3E}">
        <p14:creationId xmlns:p14="http://schemas.microsoft.com/office/powerpoint/2010/main" val="757944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DB964-DE4E-4F88-9A14-F4EFD86C39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FBDAD2-2E6B-493E-9674-557D686F7791}"/>
              </a:ext>
            </a:extLst>
          </p:cNvPr>
          <p:cNvSpPr>
            <a:spLocks noGrp="1"/>
          </p:cNvSpPr>
          <p:nvPr>
            <p:ph type="dt" sz="half" idx="10"/>
          </p:nvPr>
        </p:nvSpPr>
        <p:spPr/>
        <p:txBody>
          <a:bodyPr/>
          <a:lstStyle/>
          <a:p>
            <a:fld id="{4E8633D4-86C4-4234-AD60-0C4D15FABB0C}" type="datetimeFigureOut">
              <a:rPr lang="zh-CN" altLang="en-US" smtClean="0"/>
              <a:t>2021/12/14</a:t>
            </a:fld>
            <a:endParaRPr lang="zh-CN" altLang="en-US"/>
          </a:p>
        </p:txBody>
      </p:sp>
      <p:sp>
        <p:nvSpPr>
          <p:cNvPr id="4" name="页脚占位符 3">
            <a:extLst>
              <a:ext uri="{FF2B5EF4-FFF2-40B4-BE49-F238E27FC236}">
                <a16:creationId xmlns:a16="http://schemas.microsoft.com/office/drawing/2014/main" id="{8838489F-EEE3-4052-A1BE-B3AAB11269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E0D3E41-0112-4E16-AF25-54C8F0B67C9B}"/>
              </a:ext>
            </a:extLst>
          </p:cNvPr>
          <p:cNvSpPr>
            <a:spLocks noGrp="1"/>
          </p:cNvSpPr>
          <p:nvPr>
            <p:ph type="sldNum" sz="quarter" idx="12"/>
          </p:nvPr>
        </p:nvSpPr>
        <p:spPr/>
        <p:txBody>
          <a:bodyPr/>
          <a:lstStyle/>
          <a:p>
            <a:fld id="{2FB17FE7-0DD1-449D-87B1-CA9CAC041B4D}" type="slidenum">
              <a:rPr lang="zh-CN" altLang="en-US" smtClean="0"/>
              <a:t>‹#›</a:t>
            </a:fld>
            <a:endParaRPr lang="zh-CN" altLang="en-US"/>
          </a:p>
        </p:txBody>
      </p:sp>
    </p:spTree>
    <p:extLst>
      <p:ext uri="{BB962C8B-B14F-4D97-AF65-F5344CB8AC3E}">
        <p14:creationId xmlns:p14="http://schemas.microsoft.com/office/powerpoint/2010/main" val="239781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59E5F6-2473-4428-8D27-2402850BE64E}"/>
              </a:ext>
            </a:extLst>
          </p:cNvPr>
          <p:cNvSpPr>
            <a:spLocks noGrp="1"/>
          </p:cNvSpPr>
          <p:nvPr>
            <p:ph type="dt" sz="half" idx="10"/>
          </p:nvPr>
        </p:nvSpPr>
        <p:spPr/>
        <p:txBody>
          <a:bodyPr/>
          <a:lstStyle/>
          <a:p>
            <a:fld id="{4E8633D4-86C4-4234-AD60-0C4D15FABB0C}" type="datetimeFigureOut">
              <a:rPr lang="zh-CN" altLang="en-US" smtClean="0"/>
              <a:t>2021/12/14</a:t>
            </a:fld>
            <a:endParaRPr lang="zh-CN" altLang="en-US"/>
          </a:p>
        </p:txBody>
      </p:sp>
      <p:sp>
        <p:nvSpPr>
          <p:cNvPr id="3" name="页脚占位符 2">
            <a:extLst>
              <a:ext uri="{FF2B5EF4-FFF2-40B4-BE49-F238E27FC236}">
                <a16:creationId xmlns:a16="http://schemas.microsoft.com/office/drawing/2014/main" id="{400D8596-9DA6-4B80-A84F-F2F37CB5D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D8B933-A2C1-4684-BB88-41EE612BDE55}"/>
              </a:ext>
            </a:extLst>
          </p:cNvPr>
          <p:cNvSpPr>
            <a:spLocks noGrp="1"/>
          </p:cNvSpPr>
          <p:nvPr>
            <p:ph type="sldNum" sz="quarter" idx="12"/>
          </p:nvPr>
        </p:nvSpPr>
        <p:spPr/>
        <p:txBody>
          <a:bodyPr/>
          <a:lstStyle/>
          <a:p>
            <a:fld id="{2FB17FE7-0DD1-449D-87B1-CA9CAC041B4D}" type="slidenum">
              <a:rPr lang="zh-CN" altLang="en-US" smtClean="0"/>
              <a:t>‹#›</a:t>
            </a:fld>
            <a:endParaRPr lang="zh-CN" altLang="en-US"/>
          </a:p>
        </p:txBody>
      </p:sp>
    </p:spTree>
    <p:extLst>
      <p:ext uri="{BB962C8B-B14F-4D97-AF65-F5344CB8AC3E}">
        <p14:creationId xmlns:p14="http://schemas.microsoft.com/office/powerpoint/2010/main" val="168429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1C9D0-FFAC-4719-867B-F6B89FBED9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58B8BF-3BFE-4D3E-BCE3-1C304FACA9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6DD3A09-ECD4-4C0B-8D3C-C6829B7B9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505BE4-4A6A-421C-A942-5FEDCD07FCD2}"/>
              </a:ext>
            </a:extLst>
          </p:cNvPr>
          <p:cNvSpPr>
            <a:spLocks noGrp="1"/>
          </p:cNvSpPr>
          <p:nvPr>
            <p:ph type="dt" sz="half" idx="10"/>
          </p:nvPr>
        </p:nvSpPr>
        <p:spPr/>
        <p:txBody>
          <a:bodyPr/>
          <a:lstStyle/>
          <a:p>
            <a:fld id="{4E8633D4-86C4-4234-AD60-0C4D15FABB0C}" type="datetimeFigureOut">
              <a:rPr lang="zh-CN" altLang="en-US" smtClean="0"/>
              <a:t>2021/12/14</a:t>
            </a:fld>
            <a:endParaRPr lang="zh-CN" altLang="en-US"/>
          </a:p>
        </p:txBody>
      </p:sp>
      <p:sp>
        <p:nvSpPr>
          <p:cNvPr id="6" name="页脚占位符 5">
            <a:extLst>
              <a:ext uri="{FF2B5EF4-FFF2-40B4-BE49-F238E27FC236}">
                <a16:creationId xmlns:a16="http://schemas.microsoft.com/office/drawing/2014/main" id="{18697AE7-DC1D-4780-B07B-D76B60F15D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E0B431-8736-41A3-9D55-4CAC20ED68C3}"/>
              </a:ext>
            </a:extLst>
          </p:cNvPr>
          <p:cNvSpPr>
            <a:spLocks noGrp="1"/>
          </p:cNvSpPr>
          <p:nvPr>
            <p:ph type="sldNum" sz="quarter" idx="12"/>
          </p:nvPr>
        </p:nvSpPr>
        <p:spPr/>
        <p:txBody>
          <a:bodyPr/>
          <a:lstStyle/>
          <a:p>
            <a:fld id="{2FB17FE7-0DD1-449D-87B1-CA9CAC041B4D}" type="slidenum">
              <a:rPr lang="zh-CN" altLang="en-US" smtClean="0"/>
              <a:t>‹#›</a:t>
            </a:fld>
            <a:endParaRPr lang="zh-CN" altLang="en-US"/>
          </a:p>
        </p:txBody>
      </p:sp>
    </p:spTree>
    <p:extLst>
      <p:ext uri="{BB962C8B-B14F-4D97-AF65-F5344CB8AC3E}">
        <p14:creationId xmlns:p14="http://schemas.microsoft.com/office/powerpoint/2010/main" val="8939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D2EDA-7881-4D50-924D-D31EDF51EB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DF62738-6247-49AE-B67C-06B325F0F8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849959C-7AC7-42BA-957A-4275EE60A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31C3A5-7A9B-4EBA-8E9A-2CEB683ABF7C}"/>
              </a:ext>
            </a:extLst>
          </p:cNvPr>
          <p:cNvSpPr>
            <a:spLocks noGrp="1"/>
          </p:cNvSpPr>
          <p:nvPr>
            <p:ph type="dt" sz="half" idx="10"/>
          </p:nvPr>
        </p:nvSpPr>
        <p:spPr/>
        <p:txBody>
          <a:bodyPr/>
          <a:lstStyle/>
          <a:p>
            <a:fld id="{4E8633D4-86C4-4234-AD60-0C4D15FABB0C}" type="datetimeFigureOut">
              <a:rPr lang="zh-CN" altLang="en-US" smtClean="0"/>
              <a:t>2021/12/14</a:t>
            </a:fld>
            <a:endParaRPr lang="zh-CN" altLang="en-US"/>
          </a:p>
        </p:txBody>
      </p:sp>
      <p:sp>
        <p:nvSpPr>
          <p:cNvPr id="6" name="页脚占位符 5">
            <a:extLst>
              <a:ext uri="{FF2B5EF4-FFF2-40B4-BE49-F238E27FC236}">
                <a16:creationId xmlns:a16="http://schemas.microsoft.com/office/drawing/2014/main" id="{C2442508-BF0B-48E9-9C7E-D77213D2F8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203CAB-8F7B-4F71-A9D0-C0D164224E98}"/>
              </a:ext>
            </a:extLst>
          </p:cNvPr>
          <p:cNvSpPr>
            <a:spLocks noGrp="1"/>
          </p:cNvSpPr>
          <p:nvPr>
            <p:ph type="sldNum" sz="quarter" idx="12"/>
          </p:nvPr>
        </p:nvSpPr>
        <p:spPr/>
        <p:txBody>
          <a:bodyPr/>
          <a:lstStyle/>
          <a:p>
            <a:fld id="{2FB17FE7-0DD1-449D-87B1-CA9CAC041B4D}" type="slidenum">
              <a:rPr lang="zh-CN" altLang="en-US" smtClean="0"/>
              <a:t>‹#›</a:t>
            </a:fld>
            <a:endParaRPr lang="zh-CN" altLang="en-US"/>
          </a:p>
        </p:txBody>
      </p:sp>
    </p:spTree>
    <p:extLst>
      <p:ext uri="{BB962C8B-B14F-4D97-AF65-F5344CB8AC3E}">
        <p14:creationId xmlns:p14="http://schemas.microsoft.com/office/powerpoint/2010/main" val="31925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E31D74D-C510-4251-B31C-D9D853991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D2DB99-9B32-4A51-9A4A-E6644B1A6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9A1A5B-4930-46BE-B0C0-2E954231AD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8633D4-86C4-4234-AD60-0C4D15FABB0C}"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BB28FCBE-A8C7-452E-BFCC-E415563A46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CBD09F-C8F8-4501-A6B1-74BBB1575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17FE7-0DD1-449D-87B1-CA9CAC041B4D}" type="slidenum">
              <a:rPr lang="zh-CN" altLang="en-US" smtClean="0"/>
              <a:t>‹#›</a:t>
            </a:fld>
            <a:endParaRPr lang="zh-CN" altLang="en-US"/>
          </a:p>
        </p:txBody>
      </p:sp>
    </p:spTree>
    <p:extLst>
      <p:ext uri="{BB962C8B-B14F-4D97-AF65-F5344CB8AC3E}">
        <p14:creationId xmlns:p14="http://schemas.microsoft.com/office/powerpoint/2010/main" val="2846734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package" Target="../embeddings/Microsoft_Excel_Worksheet.xlsx"/></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hyperlink" Target="https://baike.baidu.com/item/%E6%B3%8A%E6%9D%BE%E8%BF%87%E7%A8%8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baike.baidu.com/item/%E6%8C%87%E6%95%B0%E5%88%86%E5%B8%8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61A0A-FB83-4EE0-A29A-A0B9AE475B5A}"/>
              </a:ext>
            </a:extLst>
          </p:cNvPr>
          <p:cNvSpPr>
            <a:spLocks noGrp="1"/>
          </p:cNvSpPr>
          <p:nvPr>
            <p:ph type="ctrTitle"/>
          </p:nvPr>
        </p:nvSpPr>
        <p:spPr/>
        <p:txBody>
          <a:bodyPr>
            <a:normAutofit/>
          </a:bodyPr>
          <a:lstStyle/>
          <a:p>
            <a:r>
              <a:rPr lang="en-US" altLang="zh-CN" sz="4000" kern="100" dirty="0">
                <a:effectLst/>
                <a:latin typeface="Calibri" panose="020F0502020204030204" pitchFamily="34" charset="0"/>
                <a:ea typeface="宋体" panose="02010600030101010101" pitchFamily="2" charset="-122"/>
                <a:cs typeface="Times New Roman" panose="02020603050405020304" pitchFamily="18" charset="0"/>
              </a:rPr>
              <a:t>M/M/1</a:t>
            </a:r>
            <a:r>
              <a:rPr lang="zh-CN" altLang="zh-CN" sz="4000" kern="100" dirty="0">
                <a:effectLst/>
                <a:latin typeface="Calibri" panose="020F0502020204030204" pitchFamily="34" charset="0"/>
                <a:ea typeface="宋体" panose="02010600030101010101" pitchFamily="2" charset="-122"/>
                <a:cs typeface="Times New Roman" panose="02020603050405020304" pitchFamily="18" charset="0"/>
              </a:rPr>
              <a:t>单窗口无限排队系统的系统仿真</a:t>
            </a:r>
            <a:endParaRPr lang="zh-CN" altLang="en-US" sz="4000" dirty="0"/>
          </a:p>
        </p:txBody>
      </p:sp>
      <p:sp>
        <p:nvSpPr>
          <p:cNvPr id="3" name="副标题 2">
            <a:extLst>
              <a:ext uri="{FF2B5EF4-FFF2-40B4-BE49-F238E27FC236}">
                <a16:creationId xmlns:a16="http://schemas.microsoft.com/office/drawing/2014/main" id="{5C2ACB17-6920-4114-9F7A-7B08A1DAAFEE}"/>
              </a:ext>
            </a:extLst>
          </p:cNvPr>
          <p:cNvSpPr>
            <a:spLocks noGrp="1"/>
          </p:cNvSpPr>
          <p:nvPr>
            <p:ph type="subTitle" idx="1"/>
          </p:nvPr>
        </p:nvSpPr>
        <p:spPr/>
        <p:txBody>
          <a:bodyPr/>
          <a:lstStyle/>
          <a:p>
            <a:r>
              <a:rPr lang="zh-CN" altLang="en-US" dirty="0"/>
              <a:t>汇报人：朱正天</a:t>
            </a:r>
          </a:p>
        </p:txBody>
      </p:sp>
    </p:spTree>
    <p:extLst>
      <p:ext uri="{BB962C8B-B14F-4D97-AF65-F5344CB8AC3E}">
        <p14:creationId xmlns:p14="http://schemas.microsoft.com/office/powerpoint/2010/main" val="1783864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ABDCB-7952-488F-884C-E5E7D8A61E2B}"/>
              </a:ext>
            </a:extLst>
          </p:cNvPr>
          <p:cNvSpPr>
            <a:spLocks noGrp="1"/>
          </p:cNvSpPr>
          <p:nvPr>
            <p:ph type="title"/>
          </p:nvPr>
        </p:nvSpPr>
        <p:spPr/>
        <p:txBody>
          <a:bodyPr/>
          <a:lstStyle/>
          <a:p>
            <a:r>
              <a:rPr lang="zh-CN" altLang="en-US" sz="1800" b="1" dirty="0">
                <a:solidFill>
                  <a:srgbClr val="000000"/>
                </a:solidFill>
                <a:effectLst/>
                <a:latin typeface="宋体" panose="02010600030101010101" pitchFamily="2" charset="-122"/>
                <a:ea typeface="宋体" panose="02010600030101010101" pitchFamily="2" charset="-122"/>
              </a:rPr>
              <a:t>仿真时序图示例：</a:t>
            </a:r>
            <a:br>
              <a:rPr lang="en-US" altLang="zh-CN" sz="1800" b="1" dirty="0">
                <a:solidFill>
                  <a:srgbClr val="000000"/>
                </a:solidFill>
                <a:effectLst/>
                <a:latin typeface="宋体" panose="02010600030101010101" pitchFamily="2" charset="-122"/>
                <a:ea typeface="宋体" panose="02010600030101010101" pitchFamily="2" charset="-122"/>
              </a:rPr>
            </a:br>
            <a:r>
              <a:rPr lang="zh-CN" altLang="en-US" sz="1800" b="1" dirty="0">
                <a:solidFill>
                  <a:srgbClr val="000000"/>
                </a:solidFill>
                <a:latin typeface="宋体" panose="02010600030101010101" pitchFamily="2" charset="-122"/>
                <a:ea typeface="宋体" panose="02010600030101010101" pitchFamily="2" charset="-122"/>
              </a:rPr>
              <a:t>核心：服务时间能缓解</a:t>
            </a:r>
            <a:r>
              <a:rPr lang="en-US" altLang="zh-CN" sz="1800" b="1" dirty="0">
                <a:solidFill>
                  <a:srgbClr val="000000"/>
                </a:solidFill>
                <a:latin typeface="宋体" panose="02010600030101010101" pitchFamily="2" charset="-122"/>
                <a:ea typeface="宋体" panose="02010600030101010101" pitchFamily="2" charset="-122"/>
              </a:rPr>
              <a:t>-</a:t>
            </a:r>
            <a:r>
              <a:rPr lang="zh-CN" altLang="en-US" sz="1800" b="1" dirty="0">
                <a:solidFill>
                  <a:srgbClr val="000000"/>
                </a:solidFill>
                <a:latin typeface="宋体" panose="02010600030101010101" pitchFamily="2" charset="-122"/>
                <a:ea typeface="宋体" panose="02010600030101010101" pitchFamily="2" charset="-122"/>
              </a:rPr>
              <a:t>其他顾客到达，随后等待</a:t>
            </a:r>
            <a:endParaRPr lang="zh-CN" altLang="en-US" dirty="0"/>
          </a:p>
        </p:txBody>
      </p:sp>
      <p:pic>
        <p:nvPicPr>
          <p:cNvPr id="7" name="图片 6">
            <a:extLst>
              <a:ext uri="{FF2B5EF4-FFF2-40B4-BE49-F238E27FC236}">
                <a16:creationId xmlns:a16="http://schemas.microsoft.com/office/drawing/2014/main" id="{4B2794E7-5934-4FB1-8ADE-478EBDB4B981}"/>
              </a:ext>
            </a:extLst>
          </p:cNvPr>
          <p:cNvPicPr>
            <a:picLocks noChangeAspect="1"/>
          </p:cNvPicPr>
          <p:nvPr/>
        </p:nvPicPr>
        <p:blipFill>
          <a:blip r:embed="rId3"/>
          <a:stretch>
            <a:fillRect/>
          </a:stretch>
        </p:blipFill>
        <p:spPr>
          <a:xfrm>
            <a:off x="3113072" y="1825625"/>
            <a:ext cx="5734850" cy="3953427"/>
          </a:xfrm>
          <a:prstGeom prst="rect">
            <a:avLst/>
          </a:prstGeom>
        </p:spPr>
      </p:pic>
      <p:cxnSp>
        <p:nvCxnSpPr>
          <p:cNvPr id="4" name="直接箭头连接符 3">
            <a:extLst>
              <a:ext uri="{FF2B5EF4-FFF2-40B4-BE49-F238E27FC236}">
                <a16:creationId xmlns:a16="http://schemas.microsoft.com/office/drawing/2014/main" id="{2AECD346-3ED4-42F8-AC69-39B1F57EC809}"/>
              </a:ext>
            </a:extLst>
          </p:cNvPr>
          <p:cNvCxnSpPr/>
          <p:nvPr/>
        </p:nvCxnSpPr>
        <p:spPr>
          <a:xfrm flipH="1">
            <a:off x="8768615" y="2454443"/>
            <a:ext cx="666448" cy="394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90DEAC2A-8FA2-4C02-AB54-EA7AE588DA14}"/>
              </a:ext>
            </a:extLst>
          </p:cNvPr>
          <p:cNvCxnSpPr/>
          <p:nvPr/>
        </p:nvCxnSpPr>
        <p:spPr>
          <a:xfrm>
            <a:off x="2569945" y="2743200"/>
            <a:ext cx="770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AF9FC67-B159-494A-955F-47EADF48DF29}"/>
              </a:ext>
            </a:extLst>
          </p:cNvPr>
          <p:cNvCxnSpPr/>
          <p:nvPr/>
        </p:nvCxnSpPr>
        <p:spPr>
          <a:xfrm>
            <a:off x="4543124" y="4312118"/>
            <a:ext cx="2695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1821E48-7D81-4510-B605-AC8F520A7E2A}"/>
              </a:ext>
            </a:extLst>
          </p:cNvPr>
          <p:cNvCxnSpPr/>
          <p:nvPr/>
        </p:nvCxnSpPr>
        <p:spPr>
          <a:xfrm>
            <a:off x="4543124" y="4677878"/>
            <a:ext cx="250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872C37A-4C8F-4306-B1FE-0AFD9F4564B7}"/>
              </a:ext>
            </a:extLst>
          </p:cNvPr>
          <p:cNvCxnSpPr/>
          <p:nvPr/>
        </p:nvCxnSpPr>
        <p:spPr>
          <a:xfrm flipV="1">
            <a:off x="2127183" y="4677878"/>
            <a:ext cx="7555832" cy="67377"/>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4164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988B6-9CEB-4521-B9B4-8E98FAB4E0A1}"/>
              </a:ext>
            </a:extLst>
          </p:cNvPr>
          <p:cNvSpPr>
            <a:spLocks noGrp="1"/>
          </p:cNvSpPr>
          <p:nvPr>
            <p:ph type="title"/>
          </p:nvPr>
        </p:nvSpPr>
        <p:spPr/>
        <p:txBody>
          <a:bodyPr>
            <a:normAutofit/>
          </a:bodyPr>
          <a:lstStyle/>
          <a:p>
            <a:r>
              <a:rPr lang="zh-CN" altLang="en-US" dirty="0">
                <a:solidFill>
                  <a:srgbClr val="000000"/>
                </a:solidFill>
                <a:effectLst/>
                <a:latin typeface="宋体" panose="02010600030101010101" pitchFamily="2" charset="-122"/>
                <a:ea typeface="宋体" panose="02010600030101010101" pitchFamily="2" charset="-122"/>
              </a:rPr>
              <a:t>顾客的相关属性</a:t>
            </a:r>
            <a:endParaRPr lang="zh-CN" altLang="en-US" dirty="0"/>
          </a:p>
        </p:txBody>
      </p:sp>
      <p:sp>
        <p:nvSpPr>
          <p:cNvPr id="3" name="内容占位符 2">
            <a:extLst>
              <a:ext uri="{FF2B5EF4-FFF2-40B4-BE49-F238E27FC236}">
                <a16:creationId xmlns:a16="http://schemas.microsoft.com/office/drawing/2014/main" id="{882D5F9B-6094-4A97-96FA-556335DF4B38}"/>
              </a:ext>
            </a:extLst>
          </p:cNvPr>
          <p:cNvSpPr>
            <a:spLocks noGrp="1"/>
          </p:cNvSpPr>
          <p:nvPr>
            <p:ph idx="1"/>
          </p:nvPr>
        </p:nvSpPr>
        <p:spPr/>
        <p:txBody>
          <a:bodyPr/>
          <a:lstStyle/>
          <a:p>
            <a:r>
              <a:rPr lang="en-US" altLang="zh-CN" dirty="0"/>
              <a:t>2</a:t>
            </a:r>
            <a:r>
              <a:rPr lang="zh-CN" altLang="en-US" dirty="0"/>
              <a:t>个等式</a:t>
            </a:r>
          </a:p>
        </p:txBody>
      </p:sp>
      <p:pic>
        <p:nvPicPr>
          <p:cNvPr id="4" name="内容占位符 4">
            <a:extLst>
              <a:ext uri="{FF2B5EF4-FFF2-40B4-BE49-F238E27FC236}">
                <a16:creationId xmlns:a16="http://schemas.microsoft.com/office/drawing/2014/main" id="{85293019-0660-4C45-BA1E-DBA991638C5C}"/>
              </a:ext>
            </a:extLst>
          </p:cNvPr>
          <p:cNvPicPr>
            <a:picLocks noChangeAspect="1"/>
          </p:cNvPicPr>
          <p:nvPr/>
        </p:nvPicPr>
        <p:blipFill>
          <a:blip r:embed="rId2"/>
          <a:stretch>
            <a:fillRect/>
          </a:stretch>
        </p:blipFill>
        <p:spPr>
          <a:xfrm>
            <a:off x="4492686" y="2324010"/>
            <a:ext cx="5546089" cy="3354567"/>
          </a:xfrm>
          <a:prstGeom prst="rect">
            <a:avLst/>
          </a:prstGeom>
        </p:spPr>
      </p:pic>
      <p:pic>
        <p:nvPicPr>
          <p:cNvPr id="6" name="图片 5">
            <a:extLst>
              <a:ext uri="{FF2B5EF4-FFF2-40B4-BE49-F238E27FC236}">
                <a16:creationId xmlns:a16="http://schemas.microsoft.com/office/drawing/2014/main" id="{D445E64A-4727-468D-9E23-757B3897219A}"/>
              </a:ext>
            </a:extLst>
          </p:cNvPr>
          <p:cNvPicPr>
            <a:picLocks noChangeAspect="1"/>
          </p:cNvPicPr>
          <p:nvPr/>
        </p:nvPicPr>
        <p:blipFill>
          <a:blip r:embed="rId3"/>
          <a:stretch>
            <a:fillRect/>
          </a:stretch>
        </p:blipFill>
        <p:spPr>
          <a:xfrm>
            <a:off x="1379738" y="2557525"/>
            <a:ext cx="2152950" cy="1086002"/>
          </a:xfrm>
          <a:prstGeom prst="rect">
            <a:avLst/>
          </a:prstGeom>
        </p:spPr>
      </p:pic>
      <p:sp>
        <p:nvSpPr>
          <p:cNvPr id="7" name="文本框 6">
            <a:extLst>
              <a:ext uri="{FF2B5EF4-FFF2-40B4-BE49-F238E27FC236}">
                <a16:creationId xmlns:a16="http://schemas.microsoft.com/office/drawing/2014/main" id="{6FD6CC32-FE17-4C2F-9AE0-29A2B10633A9}"/>
              </a:ext>
            </a:extLst>
          </p:cNvPr>
          <p:cNvSpPr txBox="1"/>
          <p:nvPr/>
        </p:nvSpPr>
        <p:spPr>
          <a:xfrm>
            <a:off x="2743198" y="3808520"/>
            <a:ext cx="1434165" cy="369332"/>
          </a:xfrm>
          <a:prstGeom prst="rect">
            <a:avLst/>
          </a:prstGeom>
          <a:noFill/>
        </p:spPr>
        <p:txBody>
          <a:bodyPr wrap="square" rtlCol="0">
            <a:spAutoFit/>
          </a:bodyPr>
          <a:lstStyle/>
          <a:p>
            <a:r>
              <a:rPr lang="en-US" altLang="zh-CN" dirty="0"/>
              <a:t>Q(n)</a:t>
            </a:r>
            <a:r>
              <a:rPr lang="zh-CN" altLang="en-US" dirty="0"/>
              <a:t>：长度</a:t>
            </a:r>
          </a:p>
        </p:txBody>
      </p:sp>
      <p:sp>
        <p:nvSpPr>
          <p:cNvPr id="8" name="文本框 7">
            <a:extLst>
              <a:ext uri="{FF2B5EF4-FFF2-40B4-BE49-F238E27FC236}">
                <a16:creationId xmlns:a16="http://schemas.microsoft.com/office/drawing/2014/main" id="{16E4DBC0-6D1F-4BE5-9608-A4D3B2F49AE3}"/>
              </a:ext>
            </a:extLst>
          </p:cNvPr>
          <p:cNvSpPr txBox="1"/>
          <p:nvPr/>
        </p:nvSpPr>
        <p:spPr>
          <a:xfrm>
            <a:off x="2743198" y="4312789"/>
            <a:ext cx="1271502" cy="369332"/>
          </a:xfrm>
          <a:prstGeom prst="rect">
            <a:avLst/>
          </a:prstGeom>
          <a:noFill/>
        </p:spPr>
        <p:txBody>
          <a:bodyPr wrap="none" rtlCol="0">
            <a:spAutoFit/>
          </a:bodyPr>
          <a:lstStyle/>
          <a:p>
            <a:r>
              <a:rPr lang="en-US" altLang="zh-CN" dirty="0"/>
              <a:t>d(n)</a:t>
            </a:r>
            <a:r>
              <a:rPr lang="zh-CN" altLang="en-US" dirty="0"/>
              <a:t>：等待</a:t>
            </a:r>
          </a:p>
        </p:txBody>
      </p:sp>
    </p:spTree>
    <p:extLst>
      <p:ext uri="{BB962C8B-B14F-4D97-AF65-F5344CB8AC3E}">
        <p14:creationId xmlns:p14="http://schemas.microsoft.com/office/powerpoint/2010/main" val="17939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FEDEB-6375-4A2D-A965-0F8387C5C269}"/>
              </a:ext>
            </a:extLst>
          </p:cNvPr>
          <p:cNvSpPr>
            <a:spLocks noGrp="1"/>
          </p:cNvSpPr>
          <p:nvPr>
            <p:ph type="title"/>
          </p:nvPr>
        </p:nvSpPr>
        <p:spPr/>
        <p:txBody>
          <a:bodyPr>
            <a:normAutofit/>
          </a:bodyPr>
          <a:lstStyle/>
          <a:p>
            <a:r>
              <a:rPr lang="zh-CN" altLang="en-US" b="1" dirty="0">
                <a:solidFill>
                  <a:srgbClr val="000000"/>
                </a:solidFill>
                <a:effectLst/>
                <a:latin typeface="宋体" panose="02010600030101010101" pitchFamily="2" charset="-122"/>
                <a:ea typeface="宋体" panose="02010600030101010101" pitchFamily="2" charset="-122"/>
              </a:rPr>
              <a:t>仿真设计算法</a:t>
            </a:r>
            <a:endParaRPr lang="zh-CN" altLang="en-US" dirty="0"/>
          </a:p>
        </p:txBody>
      </p:sp>
      <p:sp>
        <p:nvSpPr>
          <p:cNvPr id="3" name="内容占位符 2">
            <a:extLst>
              <a:ext uri="{FF2B5EF4-FFF2-40B4-BE49-F238E27FC236}">
                <a16:creationId xmlns:a16="http://schemas.microsoft.com/office/drawing/2014/main" id="{D16C422A-44CF-407F-AEC1-F5C01515A13A}"/>
              </a:ext>
            </a:extLst>
          </p:cNvPr>
          <p:cNvSpPr>
            <a:spLocks noGrp="1"/>
          </p:cNvSpPr>
          <p:nvPr>
            <p:ph idx="1"/>
          </p:nvPr>
        </p:nvSpPr>
        <p:spPr/>
        <p:txBody>
          <a:bodyPr/>
          <a:lstStyle/>
          <a:p>
            <a:r>
              <a:rPr lang="zh-CN" altLang="en-US" sz="1800" dirty="0">
                <a:solidFill>
                  <a:srgbClr val="000000"/>
                </a:solidFill>
                <a:effectLst/>
                <a:latin typeface="宋体" panose="02010600030101010101" pitchFamily="2" charset="-122"/>
                <a:ea typeface="宋体" panose="02010600030101010101" pitchFamily="2" charset="-122"/>
              </a:rPr>
              <a:t>（</a:t>
            </a:r>
            <a:r>
              <a:rPr lang="en-US" altLang="zh-CN" sz="1800" dirty="0">
                <a:solidFill>
                  <a:srgbClr val="000000"/>
                </a:solidFill>
                <a:effectLst/>
                <a:latin typeface="宋体" panose="02010600030101010101" pitchFamily="2" charset="-122"/>
                <a:ea typeface="宋体" panose="02010600030101010101" pitchFamily="2" charset="-122"/>
              </a:rPr>
              <a:t>1</a:t>
            </a:r>
            <a:r>
              <a:rPr lang="zh-CN" altLang="en-US" sz="1800" dirty="0">
                <a:solidFill>
                  <a:srgbClr val="000000"/>
                </a:solidFill>
                <a:effectLst/>
                <a:latin typeface="宋体" panose="02010600030101010101" pitchFamily="2" charset="-122"/>
                <a:ea typeface="宋体" panose="02010600030101010101" pitchFamily="2" charset="-122"/>
              </a:rPr>
              <a:t>）利用</a:t>
            </a:r>
            <a:r>
              <a:rPr lang="zh-CN" altLang="en-US" sz="1800" u="sng" dirty="0">
                <a:solidFill>
                  <a:srgbClr val="000000"/>
                </a:solidFill>
                <a:effectLst/>
                <a:latin typeface="宋体" panose="02010600030101010101" pitchFamily="2" charset="-122"/>
                <a:ea typeface="宋体" panose="02010600030101010101" pitchFamily="2" charset="-122"/>
              </a:rPr>
              <a:t>负指数分布</a:t>
            </a:r>
            <a:r>
              <a:rPr lang="zh-CN" altLang="en-US" sz="1800" dirty="0">
                <a:solidFill>
                  <a:srgbClr val="000000"/>
                </a:solidFill>
                <a:effectLst/>
                <a:latin typeface="宋体" panose="02010600030101010101" pitchFamily="2" charset="-122"/>
                <a:ea typeface="宋体" panose="02010600030101010101" pitchFamily="2" charset="-122"/>
              </a:rPr>
              <a:t>与</a:t>
            </a:r>
            <a:r>
              <a:rPr lang="zh-CN" altLang="en-US" sz="1800" u="sng" dirty="0">
                <a:solidFill>
                  <a:srgbClr val="000000"/>
                </a:solidFill>
                <a:effectLst/>
                <a:latin typeface="宋体" panose="02010600030101010101" pitchFamily="2" charset="-122"/>
                <a:ea typeface="宋体" panose="02010600030101010101" pitchFamily="2" charset="-122"/>
              </a:rPr>
              <a:t>泊松过程</a:t>
            </a:r>
            <a:r>
              <a:rPr lang="zh-CN" altLang="en-US" sz="1800" dirty="0">
                <a:solidFill>
                  <a:srgbClr val="000000"/>
                </a:solidFill>
                <a:effectLst/>
                <a:latin typeface="宋体" panose="02010600030101010101" pitchFamily="2" charset="-122"/>
                <a:ea typeface="宋体" panose="02010600030101010101" pitchFamily="2" charset="-122"/>
              </a:rPr>
              <a:t>的关系，产生</a:t>
            </a:r>
            <a:r>
              <a:rPr lang="zh-CN" altLang="en-US" sz="1800" dirty="0">
                <a:solidFill>
                  <a:srgbClr val="FF0000"/>
                </a:solidFill>
                <a:effectLst/>
                <a:latin typeface="宋体" panose="02010600030101010101" pitchFamily="2" charset="-122"/>
                <a:ea typeface="宋体" panose="02010600030101010101" pitchFamily="2" charset="-122"/>
              </a:rPr>
              <a:t>符合</a:t>
            </a:r>
            <a:r>
              <a:rPr lang="zh-CN" altLang="en-US" sz="1800" dirty="0">
                <a:solidFill>
                  <a:srgbClr val="000000"/>
                </a:solidFill>
                <a:effectLst/>
                <a:latin typeface="宋体" panose="02010600030101010101" pitchFamily="2" charset="-122"/>
                <a:ea typeface="宋体" panose="02010600030101010101" pitchFamily="2" charset="-122"/>
              </a:rPr>
              <a:t>泊松过程的</a:t>
            </a:r>
            <a:r>
              <a:rPr lang="zh-CN" altLang="en-US" sz="1800" dirty="0">
                <a:solidFill>
                  <a:srgbClr val="FF0000"/>
                </a:solidFill>
                <a:effectLst/>
                <a:latin typeface="宋体" panose="02010600030101010101" pitchFamily="2" charset="-122"/>
                <a:ea typeface="宋体" panose="02010600030101010101" pitchFamily="2" charset="-122"/>
              </a:rPr>
              <a:t>顾客流</a:t>
            </a:r>
            <a:r>
              <a:rPr lang="zh-CN" altLang="en-US" sz="1800" dirty="0">
                <a:solidFill>
                  <a:srgbClr val="000000"/>
                </a:solidFill>
                <a:effectLst/>
                <a:latin typeface="宋体" panose="02010600030101010101" pitchFamily="2" charset="-122"/>
                <a:ea typeface="宋体" panose="02010600030101010101" pitchFamily="2" charset="-122"/>
              </a:rPr>
              <a:t>。（和前面的仿真图一样，） </a:t>
            </a:r>
            <a:endParaRPr lang="en-US" altLang="zh-CN" sz="1800" dirty="0">
              <a:solidFill>
                <a:srgbClr val="000000"/>
              </a:solidFill>
              <a:effectLst/>
              <a:latin typeface="宋体" panose="02010600030101010101" pitchFamily="2" charset="-122"/>
              <a:ea typeface="宋体" panose="02010600030101010101" pitchFamily="2" charset="-122"/>
            </a:endParaRPr>
          </a:p>
          <a:p>
            <a:pPr marL="0" indent="0">
              <a:buNone/>
            </a:pPr>
            <a:r>
              <a:rPr lang="zh-CN" altLang="en-US" sz="1800" dirty="0">
                <a:solidFill>
                  <a:srgbClr val="000000"/>
                </a:solidFill>
                <a:effectLst/>
                <a:latin typeface="宋体" panose="02010600030101010101" pitchFamily="2" charset="-122"/>
                <a:ea typeface="宋体" panose="02010600030101010101" pitchFamily="2" charset="-122"/>
              </a:rPr>
              <a:t>（顾客流，要有人！一个是服务时间，另一个等待是等待时间）</a:t>
            </a:r>
            <a:endParaRPr lang="zh-CN" altLang="en-US" dirty="0"/>
          </a:p>
          <a:p>
            <a:r>
              <a:rPr lang="zh-CN" altLang="en-US" sz="1800" dirty="0">
                <a:solidFill>
                  <a:srgbClr val="000000"/>
                </a:solidFill>
                <a:effectLst/>
                <a:latin typeface="宋体" panose="02010600030101010101" pitchFamily="2" charset="-122"/>
                <a:ea typeface="宋体" panose="02010600030101010101" pitchFamily="2" charset="-122"/>
              </a:rPr>
              <a:t>（</a:t>
            </a:r>
            <a:r>
              <a:rPr lang="en-US" altLang="zh-CN" sz="1800" dirty="0">
                <a:solidFill>
                  <a:srgbClr val="000000"/>
                </a:solidFill>
                <a:effectLst/>
                <a:latin typeface="宋体" panose="02010600030101010101" pitchFamily="2" charset="-122"/>
                <a:ea typeface="宋体" panose="02010600030101010101" pitchFamily="2" charset="-122"/>
              </a:rPr>
              <a:t>2</a:t>
            </a:r>
            <a:r>
              <a:rPr lang="zh-CN" altLang="en-US" sz="1800" dirty="0">
                <a:solidFill>
                  <a:srgbClr val="000000"/>
                </a:solidFill>
                <a:effectLst/>
                <a:latin typeface="宋体" panose="02010600030101010101" pitchFamily="2" charset="-122"/>
                <a:ea typeface="宋体" panose="02010600030101010101" pitchFamily="2" charset="-122"/>
              </a:rPr>
              <a:t>）分别构建一个顾客</a:t>
            </a:r>
            <a:r>
              <a:rPr lang="zh-CN" altLang="en-US" sz="1800" dirty="0">
                <a:solidFill>
                  <a:srgbClr val="FF0000"/>
                </a:solidFill>
                <a:effectLst/>
                <a:latin typeface="宋体" panose="02010600030101010101" pitchFamily="2" charset="-122"/>
                <a:ea typeface="宋体" panose="02010600030101010101" pitchFamily="2" charset="-122"/>
              </a:rPr>
              <a:t>到达</a:t>
            </a:r>
            <a:r>
              <a:rPr lang="zh-CN" altLang="en-US" sz="1800" dirty="0">
                <a:solidFill>
                  <a:srgbClr val="000000"/>
                </a:solidFill>
                <a:effectLst/>
                <a:latin typeface="宋体" panose="02010600030101010101" pitchFamily="2" charset="-122"/>
                <a:ea typeface="宋体" panose="02010600030101010101" pitchFamily="2" charset="-122"/>
              </a:rPr>
              <a:t>队列和一个顾客</a:t>
            </a:r>
            <a:r>
              <a:rPr lang="zh-CN" altLang="en-US" sz="1800" dirty="0">
                <a:solidFill>
                  <a:srgbClr val="FF0000"/>
                </a:solidFill>
                <a:effectLst/>
                <a:latin typeface="宋体" panose="02010600030101010101" pitchFamily="2" charset="-122"/>
                <a:ea typeface="宋体" panose="02010600030101010101" pitchFamily="2" charset="-122"/>
              </a:rPr>
              <a:t>等待</a:t>
            </a:r>
            <a:r>
              <a:rPr lang="zh-CN" altLang="en-US" sz="1800" dirty="0">
                <a:solidFill>
                  <a:srgbClr val="000000"/>
                </a:solidFill>
                <a:effectLst/>
                <a:latin typeface="宋体" panose="02010600030101010101" pitchFamily="2" charset="-122"/>
                <a:ea typeface="宋体" panose="02010600030101010101" pitchFamily="2" charset="-122"/>
              </a:rPr>
              <a:t>队列。顾客到达后，首先进入到达队 </a:t>
            </a:r>
            <a:endParaRPr lang="zh-CN" altLang="en-US" dirty="0"/>
          </a:p>
          <a:p>
            <a:pPr marL="0" indent="0">
              <a:buNone/>
            </a:pPr>
            <a:r>
              <a:rPr lang="zh-CN" altLang="en-US" sz="1800" dirty="0">
                <a:solidFill>
                  <a:srgbClr val="000000"/>
                </a:solidFill>
                <a:effectLst/>
                <a:latin typeface="宋体" panose="02010600030101010101" pitchFamily="2" charset="-122"/>
                <a:ea typeface="宋体" panose="02010600030101010101" pitchFamily="2" charset="-122"/>
              </a:rPr>
              <a:t>列的队尾排队，并</a:t>
            </a:r>
            <a:r>
              <a:rPr lang="zh-CN" altLang="en-US" sz="1800" b="1" dirty="0">
                <a:solidFill>
                  <a:srgbClr val="000000"/>
                </a:solidFill>
                <a:effectLst/>
                <a:latin typeface="宋体" panose="02010600030101010101" pitchFamily="2" charset="-122"/>
                <a:ea typeface="宋体" panose="02010600030101010101" pitchFamily="2" charset="-122"/>
              </a:rPr>
              <a:t>检测</a:t>
            </a:r>
            <a:r>
              <a:rPr lang="zh-CN" altLang="en-US" sz="1800" dirty="0">
                <a:solidFill>
                  <a:srgbClr val="000000"/>
                </a:solidFill>
                <a:effectLst/>
                <a:latin typeface="宋体" panose="02010600030101010101" pitchFamily="2" charset="-122"/>
                <a:ea typeface="宋体" panose="02010600030101010101" pitchFamily="2" charset="-122"/>
              </a:rPr>
              <a:t>是否有顾客</a:t>
            </a:r>
            <a:r>
              <a:rPr lang="zh-CN" altLang="en-US" sz="1800" b="1" dirty="0">
                <a:solidFill>
                  <a:srgbClr val="000000"/>
                </a:solidFill>
                <a:effectLst/>
                <a:latin typeface="宋体" panose="02010600030101010101" pitchFamily="2" charset="-122"/>
                <a:ea typeface="宋体" panose="02010600030101010101" pitchFamily="2" charset="-122"/>
              </a:rPr>
              <a:t>等待</a:t>
            </a:r>
            <a:r>
              <a:rPr lang="zh-CN" altLang="en-US" sz="1800" dirty="0">
                <a:solidFill>
                  <a:srgbClr val="000000"/>
                </a:solidFill>
                <a:effectLst/>
                <a:latin typeface="宋体" panose="02010600030101010101" pitchFamily="2" charset="-122"/>
                <a:ea typeface="宋体" panose="02010600030101010101" pitchFamily="2" charset="-122"/>
              </a:rPr>
              <a:t>、以及是否有</a:t>
            </a:r>
            <a:r>
              <a:rPr lang="zh-CN" altLang="en-US" sz="1800" b="1" dirty="0">
                <a:solidFill>
                  <a:srgbClr val="000000"/>
                </a:solidFill>
                <a:effectLst/>
                <a:latin typeface="宋体" panose="02010600030101010101" pitchFamily="2" charset="-122"/>
                <a:ea typeface="宋体" panose="02010600030101010101" pitchFamily="2" charset="-122"/>
              </a:rPr>
              <a:t>服务台空闲</a:t>
            </a:r>
            <a:r>
              <a:rPr lang="zh-CN" altLang="en-US" sz="1800" dirty="0">
                <a:solidFill>
                  <a:srgbClr val="000000"/>
                </a:solidFill>
                <a:effectLst/>
                <a:latin typeface="宋体" panose="02010600030101010101" pitchFamily="2" charset="-122"/>
                <a:ea typeface="宋体" panose="02010600030101010101" pitchFamily="2" charset="-122"/>
              </a:rPr>
              <a:t>，如果无人等待并且有服务员 </a:t>
            </a:r>
            <a:endParaRPr lang="zh-CN" altLang="en-US" dirty="0"/>
          </a:p>
          <a:p>
            <a:pPr marL="0" indent="0">
              <a:buNone/>
            </a:pPr>
            <a:r>
              <a:rPr lang="zh-CN" altLang="en-US" sz="1800" dirty="0">
                <a:solidFill>
                  <a:srgbClr val="000000"/>
                </a:solidFill>
                <a:effectLst/>
                <a:latin typeface="宋体" panose="02010600030101010101" pitchFamily="2" charset="-122"/>
                <a:ea typeface="宋体" panose="02010600030101010101" pitchFamily="2" charset="-122"/>
              </a:rPr>
              <a:t>空闲则进入服务状态；否则顾客将进入等待队列的队尾等待。 </a:t>
            </a:r>
            <a:endParaRPr lang="zh-CN" altLang="en-US" dirty="0"/>
          </a:p>
          <a:p>
            <a:r>
              <a:rPr lang="zh-CN" altLang="en-US" sz="1800" dirty="0">
                <a:solidFill>
                  <a:srgbClr val="000000"/>
                </a:solidFill>
                <a:effectLst/>
                <a:latin typeface="宋体" panose="02010600030101010101" pitchFamily="2" charset="-122"/>
                <a:ea typeface="宋体" panose="02010600030101010101" pitchFamily="2" charset="-122"/>
              </a:rPr>
              <a:t>（</a:t>
            </a:r>
            <a:r>
              <a:rPr lang="en-US" altLang="zh-CN" sz="1800" dirty="0">
                <a:solidFill>
                  <a:srgbClr val="000000"/>
                </a:solidFill>
                <a:effectLst/>
                <a:latin typeface="宋体" panose="02010600030101010101" pitchFamily="2" charset="-122"/>
                <a:ea typeface="宋体" panose="02010600030101010101" pitchFamily="2" charset="-122"/>
              </a:rPr>
              <a:t>3</a:t>
            </a:r>
            <a:r>
              <a:rPr lang="zh-CN" altLang="en-US" sz="1800" dirty="0">
                <a:solidFill>
                  <a:srgbClr val="000000"/>
                </a:solidFill>
                <a:effectLst/>
                <a:latin typeface="宋体" panose="02010600030101010101" pitchFamily="2" charset="-122"/>
                <a:ea typeface="宋体" panose="02010600030101010101" pitchFamily="2" charset="-122"/>
              </a:rPr>
              <a:t>）产生符合负指数分布的随机变量作为每个顾客的</a:t>
            </a:r>
            <a:r>
              <a:rPr lang="zh-CN" altLang="en-US" sz="1800" dirty="0">
                <a:solidFill>
                  <a:schemeClr val="accent1"/>
                </a:solidFill>
                <a:effectLst/>
                <a:latin typeface="宋体" panose="02010600030101010101" pitchFamily="2" charset="-122"/>
                <a:ea typeface="宋体" panose="02010600030101010101" pitchFamily="2" charset="-122"/>
              </a:rPr>
              <a:t>服务</a:t>
            </a:r>
            <a:r>
              <a:rPr lang="zh-CN" altLang="en-US" sz="1800" dirty="0">
                <a:solidFill>
                  <a:srgbClr val="000000"/>
                </a:solidFill>
                <a:effectLst/>
                <a:latin typeface="宋体" panose="02010600030101010101" pitchFamily="2" charset="-122"/>
                <a:ea typeface="宋体" panose="02010600030101010101" pitchFamily="2" charset="-122"/>
              </a:rPr>
              <a:t>时间。</a:t>
            </a:r>
            <a:endParaRPr lang="en-US" altLang="zh-CN" sz="1800" dirty="0">
              <a:solidFill>
                <a:srgbClr val="000000"/>
              </a:solidFill>
              <a:effectLst/>
              <a:latin typeface="宋体" panose="02010600030101010101" pitchFamily="2" charset="-122"/>
              <a:ea typeface="宋体" panose="02010600030101010101" pitchFamily="2" charset="-122"/>
            </a:endParaRPr>
          </a:p>
          <a:p>
            <a:r>
              <a:rPr lang="zh-CN" altLang="en-US" sz="1800" dirty="0">
                <a:solidFill>
                  <a:srgbClr val="000000"/>
                </a:solidFill>
                <a:effectLst/>
                <a:latin typeface="宋体" panose="02010600030101010101" pitchFamily="2" charset="-122"/>
                <a:ea typeface="宋体" panose="02010600030101010101" pitchFamily="2" charset="-122"/>
              </a:rPr>
              <a:t>（</a:t>
            </a:r>
            <a:r>
              <a:rPr lang="en-US" altLang="zh-CN" sz="1800" dirty="0">
                <a:solidFill>
                  <a:srgbClr val="000000"/>
                </a:solidFill>
                <a:effectLst/>
                <a:latin typeface="宋体" panose="02010600030101010101" pitchFamily="2" charset="-122"/>
                <a:ea typeface="宋体" panose="02010600030101010101" pitchFamily="2" charset="-122"/>
              </a:rPr>
              <a:t>4</a:t>
            </a:r>
            <a:r>
              <a:rPr lang="zh-CN" altLang="en-US" sz="1800" dirty="0">
                <a:solidFill>
                  <a:srgbClr val="000000"/>
                </a:solidFill>
                <a:effectLst/>
                <a:latin typeface="宋体" panose="02010600030101010101" pitchFamily="2" charset="-122"/>
                <a:ea typeface="宋体" panose="02010600030101010101" pitchFamily="2" charset="-122"/>
              </a:rPr>
              <a:t>）当服务员结束一次服务后，就</a:t>
            </a:r>
            <a:r>
              <a:rPr lang="zh-CN" altLang="en-US" sz="1800" u="sng" dirty="0">
                <a:solidFill>
                  <a:srgbClr val="000000"/>
                </a:solidFill>
                <a:effectLst/>
                <a:latin typeface="宋体" panose="02010600030101010101" pitchFamily="2" charset="-122"/>
                <a:ea typeface="宋体" panose="02010600030101010101" pitchFamily="2" charset="-122"/>
              </a:rPr>
              <a:t>取出等待队列中位于队头的顾客</a:t>
            </a:r>
            <a:r>
              <a:rPr lang="zh-CN" altLang="en-US" sz="1800" dirty="0">
                <a:solidFill>
                  <a:srgbClr val="000000"/>
                </a:solidFill>
                <a:effectLst/>
                <a:latin typeface="宋体" panose="02010600030101010101" pitchFamily="2" charset="-122"/>
                <a:ea typeface="宋体" panose="02010600030101010101" pitchFamily="2" charset="-122"/>
              </a:rPr>
              <a:t>进入服务状态，如 </a:t>
            </a:r>
            <a:endParaRPr lang="zh-CN" altLang="en-US" dirty="0"/>
          </a:p>
          <a:p>
            <a:pPr marL="0" indent="0">
              <a:buNone/>
            </a:pPr>
            <a:r>
              <a:rPr lang="zh-CN" altLang="en-US" sz="1800" dirty="0">
                <a:solidFill>
                  <a:srgbClr val="000000"/>
                </a:solidFill>
                <a:effectLst/>
                <a:latin typeface="宋体" panose="02010600030101010101" pitchFamily="2" charset="-122"/>
                <a:ea typeface="宋体" panose="02010600030101010101" pitchFamily="2" charset="-122"/>
              </a:rPr>
              <a:t>果等待队列为空，则服务台空闲</a:t>
            </a:r>
            <a:r>
              <a:rPr lang="en-US" altLang="zh-CN" sz="1800" dirty="0">
                <a:solidFill>
                  <a:srgbClr val="000000"/>
                </a:solidFill>
                <a:effectLst/>
                <a:latin typeface="宋体" panose="02010600030101010101" pitchFamily="2" charset="-122"/>
                <a:ea typeface="宋体" panose="02010600030101010101" pitchFamily="2" charset="-122"/>
              </a:rPr>
              <a:t>,</a:t>
            </a:r>
            <a:r>
              <a:rPr lang="zh-CN" altLang="en-US" sz="1800" dirty="0">
                <a:solidFill>
                  <a:srgbClr val="000000"/>
                </a:solidFill>
                <a:effectLst/>
                <a:latin typeface="宋体" panose="02010600030101010101" pitchFamily="2" charset="-122"/>
                <a:ea typeface="宋体" panose="02010600030101010101" pitchFamily="2" charset="-122"/>
              </a:rPr>
              <a:t>并等待下一位顾客的到来。 </a:t>
            </a:r>
            <a:endParaRPr lang="zh-CN" altLang="en-US" dirty="0"/>
          </a:p>
          <a:p>
            <a:r>
              <a:rPr lang="zh-CN" altLang="en-US" sz="1800" dirty="0">
                <a:solidFill>
                  <a:srgbClr val="000000"/>
                </a:solidFill>
                <a:effectLst/>
                <a:latin typeface="宋体" panose="02010600030101010101" pitchFamily="2" charset="-122"/>
                <a:ea typeface="宋体" panose="02010600030101010101" pitchFamily="2" charset="-122"/>
              </a:rPr>
              <a:t>（</a:t>
            </a:r>
            <a:r>
              <a:rPr lang="en-US" altLang="zh-CN" sz="1800" dirty="0">
                <a:solidFill>
                  <a:srgbClr val="000000"/>
                </a:solidFill>
                <a:effectLst/>
                <a:latin typeface="宋体" panose="02010600030101010101" pitchFamily="2" charset="-122"/>
                <a:ea typeface="宋体" panose="02010600030101010101" pitchFamily="2" charset="-122"/>
              </a:rPr>
              <a:t>5</a:t>
            </a:r>
            <a:r>
              <a:rPr lang="zh-CN" altLang="en-US" sz="1800" dirty="0">
                <a:solidFill>
                  <a:srgbClr val="000000"/>
                </a:solidFill>
                <a:effectLst/>
                <a:latin typeface="宋体" panose="02010600030101010101" pitchFamily="2" charset="-122"/>
                <a:ea typeface="宋体" panose="02010600030101010101" pitchFamily="2" charset="-122"/>
              </a:rPr>
              <a:t>）由</a:t>
            </a:r>
            <a:r>
              <a:rPr lang="zh-CN" altLang="en-US" sz="1800" u="sng" dirty="0">
                <a:solidFill>
                  <a:schemeClr val="accent1"/>
                </a:solidFill>
                <a:effectLst/>
                <a:latin typeface="宋体" panose="02010600030101010101" pitchFamily="2" charset="-122"/>
                <a:ea typeface="宋体" panose="02010600030101010101" pitchFamily="2" charset="-122"/>
              </a:rPr>
              <a:t>事件</a:t>
            </a:r>
            <a:r>
              <a:rPr lang="zh-CN" altLang="en-US" sz="1800" u="sng" dirty="0">
                <a:solidFill>
                  <a:srgbClr val="000000"/>
                </a:solidFill>
                <a:effectLst/>
                <a:latin typeface="宋体" panose="02010600030101010101" pitchFamily="2" charset="-122"/>
                <a:ea typeface="宋体" panose="02010600030101010101" pitchFamily="2" charset="-122"/>
              </a:rPr>
              <a:t>来触发仿真时钟（</a:t>
            </a:r>
            <a:r>
              <a:rPr lang="en-US" altLang="zh-CN" sz="1800" u="sng" dirty="0">
                <a:solidFill>
                  <a:srgbClr val="000000"/>
                </a:solidFill>
                <a:effectLst/>
                <a:latin typeface="宋体" panose="02010600030101010101" pitchFamily="2" charset="-122"/>
                <a:ea typeface="宋体" panose="02010600030101010101" pitchFamily="2" charset="-122"/>
              </a:rPr>
              <a:t>time</a:t>
            </a:r>
            <a:r>
              <a:rPr lang="zh-CN" altLang="en-US" sz="1800" u="sng" dirty="0">
                <a:solidFill>
                  <a:srgbClr val="000000"/>
                </a:solidFill>
                <a:effectLst/>
                <a:latin typeface="宋体" panose="02010600030101010101" pitchFamily="2" charset="-122"/>
                <a:ea typeface="宋体" panose="02010600030101010101" pitchFamily="2" charset="-122"/>
              </a:rPr>
              <a:t>）的不断推进</a:t>
            </a:r>
            <a:r>
              <a:rPr lang="zh-CN" altLang="en-US" sz="1800" dirty="0">
                <a:solidFill>
                  <a:srgbClr val="000000"/>
                </a:solidFill>
                <a:effectLst/>
                <a:latin typeface="宋体" panose="02010600030101010101" pitchFamily="2" charset="-122"/>
                <a:ea typeface="宋体" panose="02010600030101010101" pitchFamily="2" charset="-122"/>
              </a:rPr>
              <a:t>。每发生一次事件，</a:t>
            </a:r>
            <a:r>
              <a:rPr lang="zh-CN" altLang="en-US" sz="1800" b="1" dirty="0">
                <a:solidFill>
                  <a:srgbClr val="000000"/>
                </a:solidFill>
                <a:effectLst/>
                <a:latin typeface="宋体" panose="02010600030101010101" pitchFamily="2" charset="-122"/>
                <a:ea typeface="宋体" panose="02010600030101010101" pitchFamily="2" charset="-122"/>
              </a:rPr>
              <a:t>记录</a:t>
            </a:r>
            <a:r>
              <a:rPr lang="zh-CN" altLang="en-US" sz="1800" dirty="0">
                <a:solidFill>
                  <a:srgbClr val="000000"/>
                </a:solidFill>
                <a:effectLst/>
                <a:latin typeface="宋体" panose="02010600030101010101" pitchFamily="2" charset="-122"/>
                <a:ea typeface="宋体" panose="02010600030101010101" pitchFamily="2" charset="-122"/>
              </a:rPr>
              <a:t>下两次事件间隔的时 </a:t>
            </a:r>
            <a:endParaRPr lang="zh-CN" altLang="en-US" dirty="0"/>
          </a:p>
          <a:p>
            <a:pPr marL="0" indent="0">
              <a:buNone/>
            </a:pPr>
            <a:r>
              <a:rPr lang="zh-CN" altLang="en-US" sz="1800" dirty="0">
                <a:solidFill>
                  <a:srgbClr val="000000"/>
                </a:solidFill>
                <a:effectLst/>
                <a:latin typeface="宋体" panose="02010600030101010101" pitchFamily="2" charset="-122"/>
                <a:ea typeface="宋体" panose="02010600030101010101" pitchFamily="2" charset="-122"/>
              </a:rPr>
              <a:t>间</a:t>
            </a:r>
            <a:r>
              <a:rPr lang="en-US" altLang="zh-CN" sz="1800" dirty="0">
                <a:solidFill>
                  <a:srgbClr val="000000"/>
                </a:solidFill>
                <a:effectLst/>
                <a:latin typeface="宋体" panose="02010600030101010101" pitchFamily="2" charset="-122"/>
                <a:ea typeface="宋体" panose="02010600030101010101" pitchFamily="2" charset="-122"/>
              </a:rPr>
              <a:t>,</a:t>
            </a:r>
            <a:r>
              <a:rPr lang="zh-CN" altLang="en-US" sz="1800" dirty="0">
                <a:solidFill>
                  <a:srgbClr val="000000"/>
                </a:solidFill>
                <a:effectLst/>
                <a:latin typeface="宋体" panose="02010600030101010101" pitchFamily="2" charset="-122"/>
                <a:ea typeface="宋体" panose="02010600030101010101" pitchFamily="2" charset="-122"/>
              </a:rPr>
              <a:t>以及在该时间段内排队的人数。 </a:t>
            </a:r>
            <a:endParaRPr lang="zh-CN" altLang="en-US" dirty="0"/>
          </a:p>
          <a:p>
            <a:r>
              <a:rPr lang="zh-CN" altLang="en-US" sz="1800" dirty="0">
                <a:solidFill>
                  <a:srgbClr val="000000"/>
                </a:solidFill>
                <a:effectLst/>
                <a:latin typeface="宋体" panose="02010600030101010101" pitchFamily="2" charset="-122"/>
                <a:ea typeface="宋体" panose="02010600030101010101" pitchFamily="2" charset="-122"/>
              </a:rPr>
              <a:t>（</a:t>
            </a:r>
            <a:r>
              <a:rPr lang="en-US" altLang="zh-CN" sz="1800" dirty="0">
                <a:solidFill>
                  <a:srgbClr val="000000"/>
                </a:solidFill>
                <a:effectLst/>
                <a:latin typeface="宋体" panose="02010600030101010101" pitchFamily="2" charset="-122"/>
                <a:ea typeface="宋体" panose="02010600030101010101" pitchFamily="2" charset="-122"/>
              </a:rPr>
              <a:t>6</a:t>
            </a:r>
            <a:r>
              <a:rPr lang="zh-CN" altLang="en-US" sz="1800" dirty="0">
                <a:solidFill>
                  <a:srgbClr val="000000"/>
                </a:solidFill>
                <a:effectLst/>
                <a:latin typeface="宋体" panose="02010600030101010101" pitchFamily="2" charset="-122"/>
                <a:ea typeface="宋体" panose="02010600030101010101" pitchFamily="2" charset="-122"/>
              </a:rPr>
              <a:t>）在系统达到</a:t>
            </a:r>
            <a:r>
              <a:rPr lang="zh-CN" altLang="en-US" sz="1800" b="1" dirty="0">
                <a:solidFill>
                  <a:srgbClr val="000000"/>
                </a:solidFill>
                <a:effectLst/>
                <a:latin typeface="宋体" panose="02010600030101010101" pitchFamily="2" charset="-122"/>
                <a:ea typeface="宋体" panose="02010600030101010101" pitchFamily="2" charset="-122"/>
              </a:rPr>
              <a:t>稳态</a:t>
            </a:r>
            <a:r>
              <a:rPr lang="zh-CN" altLang="en-US" sz="1800" dirty="0">
                <a:solidFill>
                  <a:srgbClr val="000000"/>
                </a:solidFill>
                <a:effectLst/>
                <a:latin typeface="宋体" panose="02010600030101010101" pitchFamily="2" charset="-122"/>
                <a:ea typeface="宋体" panose="02010600030101010101" pitchFamily="2" charset="-122"/>
              </a:rPr>
              <a:t>时，计算系统的平均等待时间以及平均等待队长。（为何稳态？！因为流不断）</a:t>
            </a:r>
            <a:endParaRPr lang="zh-CN" altLang="en-US" dirty="0"/>
          </a:p>
        </p:txBody>
      </p:sp>
      <p:cxnSp>
        <p:nvCxnSpPr>
          <p:cNvPr id="5" name="直接连接符 4">
            <a:extLst>
              <a:ext uri="{FF2B5EF4-FFF2-40B4-BE49-F238E27FC236}">
                <a16:creationId xmlns:a16="http://schemas.microsoft.com/office/drawing/2014/main" id="{291A4184-AFE2-4581-BB28-205152753502}"/>
              </a:ext>
            </a:extLst>
          </p:cNvPr>
          <p:cNvCxnSpPr>
            <a:cxnSpLocks/>
          </p:cNvCxnSpPr>
          <p:nvPr/>
        </p:nvCxnSpPr>
        <p:spPr>
          <a:xfrm>
            <a:off x="240632" y="3696101"/>
            <a:ext cx="1133856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直接连接符 7">
            <a:extLst>
              <a:ext uri="{FF2B5EF4-FFF2-40B4-BE49-F238E27FC236}">
                <a16:creationId xmlns:a16="http://schemas.microsoft.com/office/drawing/2014/main" id="{61C0D26D-0BBB-40AB-8738-2D701682297A}"/>
              </a:ext>
            </a:extLst>
          </p:cNvPr>
          <p:cNvCxnSpPr/>
          <p:nvPr/>
        </p:nvCxnSpPr>
        <p:spPr>
          <a:xfrm>
            <a:off x="375385" y="4726004"/>
            <a:ext cx="6535554"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C4AB8D19-2033-4352-BE57-6B72B1CC88F9}"/>
              </a:ext>
            </a:extLst>
          </p:cNvPr>
          <p:cNvPicPr>
            <a:picLocks noChangeAspect="1"/>
          </p:cNvPicPr>
          <p:nvPr/>
        </p:nvPicPr>
        <p:blipFill>
          <a:blip r:embed="rId3"/>
          <a:stretch>
            <a:fillRect/>
          </a:stretch>
        </p:blipFill>
        <p:spPr>
          <a:xfrm>
            <a:off x="4940566" y="74568"/>
            <a:ext cx="4350620" cy="1751057"/>
          </a:xfrm>
          <a:prstGeom prst="rect">
            <a:avLst/>
          </a:prstGeom>
        </p:spPr>
      </p:pic>
      <p:grpSp>
        <p:nvGrpSpPr>
          <p:cNvPr id="10" name="组合 9">
            <a:extLst>
              <a:ext uri="{FF2B5EF4-FFF2-40B4-BE49-F238E27FC236}">
                <a16:creationId xmlns:a16="http://schemas.microsoft.com/office/drawing/2014/main" id="{38CAFCCE-A04E-41C2-A26E-61296777E722}"/>
              </a:ext>
            </a:extLst>
          </p:cNvPr>
          <p:cNvGrpSpPr/>
          <p:nvPr/>
        </p:nvGrpSpPr>
        <p:grpSpPr>
          <a:xfrm>
            <a:off x="6910939" y="3808611"/>
            <a:ext cx="5804034" cy="2974820"/>
            <a:chOff x="2127183" y="1825625"/>
            <a:chExt cx="7555832" cy="3953427"/>
          </a:xfrm>
        </p:grpSpPr>
        <p:pic>
          <p:nvPicPr>
            <p:cNvPr id="11" name="图片 10">
              <a:extLst>
                <a:ext uri="{FF2B5EF4-FFF2-40B4-BE49-F238E27FC236}">
                  <a16:creationId xmlns:a16="http://schemas.microsoft.com/office/drawing/2014/main" id="{00022380-15AD-40B6-985A-40FE56A993FE}"/>
                </a:ext>
              </a:extLst>
            </p:cNvPr>
            <p:cNvPicPr>
              <a:picLocks noChangeAspect="1"/>
            </p:cNvPicPr>
            <p:nvPr/>
          </p:nvPicPr>
          <p:blipFill>
            <a:blip r:embed="rId4"/>
            <a:stretch>
              <a:fillRect/>
            </a:stretch>
          </p:blipFill>
          <p:spPr>
            <a:xfrm>
              <a:off x="3113072" y="1825625"/>
              <a:ext cx="5734850" cy="3953427"/>
            </a:xfrm>
            <a:prstGeom prst="rect">
              <a:avLst/>
            </a:prstGeom>
          </p:spPr>
        </p:pic>
        <p:cxnSp>
          <p:nvCxnSpPr>
            <p:cNvPr id="12" name="直接箭头连接符 11">
              <a:extLst>
                <a:ext uri="{FF2B5EF4-FFF2-40B4-BE49-F238E27FC236}">
                  <a16:creationId xmlns:a16="http://schemas.microsoft.com/office/drawing/2014/main" id="{A2917894-0E60-4B3E-9864-BE10CE4DBB61}"/>
                </a:ext>
              </a:extLst>
            </p:cNvPr>
            <p:cNvCxnSpPr/>
            <p:nvPr/>
          </p:nvCxnSpPr>
          <p:spPr>
            <a:xfrm flipH="1">
              <a:off x="8768615" y="2454443"/>
              <a:ext cx="666448" cy="394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5D6725E-F1E8-40AC-9A6C-009F8463C088}"/>
                </a:ext>
              </a:extLst>
            </p:cNvPr>
            <p:cNvCxnSpPr/>
            <p:nvPr/>
          </p:nvCxnSpPr>
          <p:spPr>
            <a:xfrm>
              <a:off x="2569945" y="2743200"/>
              <a:ext cx="770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C9F07A8-7F27-4068-A92A-58700050285E}"/>
                </a:ext>
              </a:extLst>
            </p:cNvPr>
            <p:cNvCxnSpPr/>
            <p:nvPr/>
          </p:nvCxnSpPr>
          <p:spPr>
            <a:xfrm>
              <a:off x="4543124" y="4312118"/>
              <a:ext cx="2695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BF19A0B-2CAF-4E3D-9ECE-5C5FBD26093F}"/>
                </a:ext>
              </a:extLst>
            </p:cNvPr>
            <p:cNvCxnSpPr/>
            <p:nvPr/>
          </p:nvCxnSpPr>
          <p:spPr>
            <a:xfrm>
              <a:off x="4543124" y="4677878"/>
              <a:ext cx="250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D4BA681-3BD3-41BA-84C9-3B2EE37A1293}"/>
                </a:ext>
              </a:extLst>
            </p:cNvPr>
            <p:cNvCxnSpPr/>
            <p:nvPr/>
          </p:nvCxnSpPr>
          <p:spPr>
            <a:xfrm flipV="1">
              <a:off x="2127183" y="4677878"/>
              <a:ext cx="7555832" cy="67377"/>
            </a:xfrm>
            <a:prstGeom prst="line">
              <a:avLst/>
            </a:prstGeom>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89364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4BA4A-6AD6-4554-B462-A33661D389B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F0C3019-1C47-40B1-ABED-480937961C15}"/>
              </a:ext>
            </a:extLst>
          </p:cNvPr>
          <p:cNvSpPr>
            <a:spLocks noGrp="1"/>
          </p:cNvSpPr>
          <p:nvPr>
            <p:ph idx="1"/>
          </p:nvPr>
        </p:nvSpPr>
        <p:spPr/>
        <p:txBody>
          <a:bodyPr/>
          <a:lstStyle/>
          <a:p>
            <a:r>
              <a:rPr lang="zh-CN" altLang="en-US" dirty="0"/>
              <a:t>在任何状态下，只有两种事情可能发生：</a:t>
            </a:r>
            <a:endParaRPr lang="en-US" altLang="zh-CN" dirty="0"/>
          </a:p>
          <a:p>
            <a:r>
              <a:rPr lang="zh-CN" altLang="en-US" dirty="0"/>
              <a:t>有人加入队列</a:t>
            </a:r>
            <a:endParaRPr lang="en-US" altLang="zh-CN" dirty="0"/>
          </a:p>
          <a:p>
            <a:r>
              <a:rPr lang="zh-CN" altLang="en-US" dirty="0"/>
              <a:t>有人离开队列</a:t>
            </a:r>
            <a:endParaRPr lang="en-US" altLang="zh-CN" dirty="0"/>
          </a:p>
          <a:p>
            <a:r>
              <a:rPr lang="zh-CN" altLang="en-US" dirty="0"/>
              <a:t>如果死亡率小于出生率，则队列中的平均人数为无限大，故此这种系统没有平衡点。</a:t>
            </a:r>
          </a:p>
          <a:p>
            <a:endParaRPr lang="zh-CN" altLang="en-US" dirty="0"/>
          </a:p>
        </p:txBody>
      </p:sp>
    </p:spTree>
    <p:extLst>
      <p:ext uri="{BB962C8B-B14F-4D97-AF65-F5344CB8AC3E}">
        <p14:creationId xmlns:p14="http://schemas.microsoft.com/office/powerpoint/2010/main" val="4081738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BA781-AD93-4EA1-91D5-1C5463B78A8A}"/>
              </a:ext>
            </a:extLst>
          </p:cNvPr>
          <p:cNvSpPr>
            <a:spLocks noGrp="1"/>
          </p:cNvSpPr>
          <p:nvPr>
            <p:ph type="title"/>
          </p:nvPr>
        </p:nvSpPr>
        <p:spPr/>
        <p:txBody>
          <a:bodyPr/>
          <a:lstStyle/>
          <a:p>
            <a:r>
              <a:rPr lang="zh-CN" altLang="en-US" dirty="0"/>
              <a:t>代码对应环节</a:t>
            </a:r>
          </a:p>
        </p:txBody>
      </p:sp>
      <p:sp>
        <p:nvSpPr>
          <p:cNvPr id="3" name="内容占位符 2">
            <a:extLst>
              <a:ext uri="{FF2B5EF4-FFF2-40B4-BE49-F238E27FC236}">
                <a16:creationId xmlns:a16="http://schemas.microsoft.com/office/drawing/2014/main" id="{EE7E132F-EED8-48DB-A9DD-1AA264AEE243}"/>
              </a:ext>
            </a:extLst>
          </p:cNvPr>
          <p:cNvSpPr>
            <a:spLocks noGrp="1"/>
          </p:cNvSpPr>
          <p:nvPr>
            <p:ph idx="1"/>
          </p:nvPr>
        </p:nvSpPr>
        <p:spPr/>
        <p:txBody>
          <a:bodyPr/>
          <a:lstStyle/>
          <a:p>
            <a:pPr algn="just">
              <a:lnSpc>
                <a:spcPct val="120000"/>
              </a:lnSpc>
              <a:spcBef>
                <a:spcPts val="600"/>
              </a:spcBef>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利用负指数分布与泊松过程的关系，产生符合泊松过程的</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顾客流</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0000"/>
              </a:lnSpc>
              <a:spcBef>
                <a:spcPts val="600"/>
              </a:spcBef>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产生符合负指数分布的随机变量作为每个顾客的</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服务时间</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lnSpc>
                <a:spcPct val="120000"/>
              </a:lnSpc>
              <a:spcBef>
                <a:spcPts val="600"/>
              </a:spcBef>
            </a:pP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Interval_Arrive</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=-log(rand(1,SimTotal))/Lambda;</a:t>
            </a:r>
          </a:p>
          <a:p>
            <a:pPr marL="0" indent="0" algn="just">
              <a:lnSpc>
                <a:spcPct val="120000"/>
              </a:lnSpc>
              <a:spcBef>
                <a:spcPts val="600"/>
              </a:spcBef>
              <a:buNone/>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到达时间间隔，结果与调用</a:t>
            </a: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exprnd</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(1/Lambda</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函数产生的结果相同</a:t>
            </a:r>
          </a:p>
          <a:p>
            <a:pPr algn="just">
              <a:lnSpc>
                <a:spcPct val="120000"/>
              </a:lnSpc>
              <a:spcBef>
                <a:spcPts val="600"/>
              </a:spcBef>
            </a:pP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Interval_Serve</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=-log(rand(1,SimTotal))/Mu;</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u="sng" kern="100" dirty="0">
                <a:effectLst/>
                <a:latin typeface="Calibri" panose="020F0502020204030204" pitchFamily="34" charset="0"/>
                <a:ea typeface="宋体" panose="02010600030101010101" pitchFamily="2" charset="-122"/>
                <a:cs typeface="Times New Roman" panose="02020603050405020304" pitchFamily="18" charset="0"/>
              </a:rPr>
              <a:t>服务时间</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间隔</a:t>
            </a:r>
          </a:p>
          <a:p>
            <a:pPr algn="just">
              <a:lnSpc>
                <a:spcPct val="120000"/>
              </a:lnSpc>
              <a:spcBef>
                <a:spcPts val="600"/>
              </a:spcBef>
            </a:pP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t_Arrive</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(1)=</a:t>
            </a: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Interval_Arrive</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(1);</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u="sng" kern="100" dirty="0">
                <a:effectLst/>
                <a:latin typeface="Calibri" panose="020F0502020204030204" pitchFamily="34" charset="0"/>
                <a:ea typeface="宋体" panose="02010600030101010101" pitchFamily="2" charset="-122"/>
                <a:cs typeface="Times New Roman" panose="02020603050405020304" pitchFamily="18" charset="0"/>
              </a:rPr>
              <a:t>顾客到达</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时间</a:t>
            </a:r>
          </a:p>
          <a:p>
            <a:endParaRPr lang="zh-CN" altLang="en-US" dirty="0"/>
          </a:p>
        </p:txBody>
      </p:sp>
    </p:spTree>
    <p:extLst>
      <p:ext uri="{BB962C8B-B14F-4D97-AF65-F5344CB8AC3E}">
        <p14:creationId xmlns:p14="http://schemas.microsoft.com/office/powerpoint/2010/main" val="25941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D3511-9000-45B3-8E1F-80C305033A5F}"/>
              </a:ext>
            </a:extLst>
          </p:cNvPr>
          <p:cNvSpPr>
            <a:spLocks noGrp="1"/>
          </p:cNvSpPr>
          <p:nvPr>
            <p:ph type="title"/>
          </p:nvPr>
        </p:nvSpPr>
        <p:spPr/>
        <p:txBody>
          <a:bodyPr/>
          <a:lstStyle/>
          <a:p>
            <a:endParaRPr lang="zh-CN" altLang="en-US"/>
          </a:p>
        </p:txBody>
      </p:sp>
      <p:sp>
        <p:nvSpPr>
          <p:cNvPr id="5" name="文本框 4">
            <a:extLst>
              <a:ext uri="{FF2B5EF4-FFF2-40B4-BE49-F238E27FC236}">
                <a16:creationId xmlns:a16="http://schemas.microsoft.com/office/drawing/2014/main" id="{907AD327-BB21-43F3-A968-4C3397C1CE4E}"/>
              </a:ext>
            </a:extLst>
          </p:cNvPr>
          <p:cNvSpPr txBox="1"/>
          <p:nvPr/>
        </p:nvSpPr>
        <p:spPr>
          <a:xfrm>
            <a:off x="838200" y="2069481"/>
            <a:ext cx="7179644" cy="1388072"/>
          </a:xfrm>
          <a:prstGeom prst="rect">
            <a:avLst/>
          </a:prstGeom>
          <a:noFill/>
        </p:spPr>
        <p:txBody>
          <a:bodyPr wrap="square">
            <a:spAutoFit/>
          </a:bodyPr>
          <a:lstStyle/>
          <a:p>
            <a:pPr algn="just">
              <a:lnSpc>
                <a:spcPct val="120000"/>
              </a:lnSpc>
              <a:spcBef>
                <a:spcPts val="600"/>
              </a:spcBef>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时间计算</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0000"/>
              </a:lnSpc>
              <a:spcBef>
                <a:spcPts val="600"/>
              </a:spcBef>
            </a:pP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t_Wait</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t_Leave-t_Arrive</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各顾客在系统中的等待时间</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t_Queue</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t_Wait-Interval_Serve</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各顾客在系统中的排队时间</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6" name="组合 5">
            <a:extLst>
              <a:ext uri="{FF2B5EF4-FFF2-40B4-BE49-F238E27FC236}">
                <a16:creationId xmlns:a16="http://schemas.microsoft.com/office/drawing/2014/main" id="{E16BB031-B523-4DA4-B612-DB820BE1E32A}"/>
              </a:ext>
            </a:extLst>
          </p:cNvPr>
          <p:cNvGrpSpPr/>
          <p:nvPr/>
        </p:nvGrpSpPr>
        <p:grpSpPr>
          <a:xfrm>
            <a:off x="6217918" y="2444817"/>
            <a:ext cx="6160169" cy="3536366"/>
            <a:chOff x="2127183" y="1825625"/>
            <a:chExt cx="7555832" cy="3953427"/>
          </a:xfrm>
        </p:grpSpPr>
        <p:pic>
          <p:nvPicPr>
            <p:cNvPr id="7" name="图片 6">
              <a:extLst>
                <a:ext uri="{FF2B5EF4-FFF2-40B4-BE49-F238E27FC236}">
                  <a16:creationId xmlns:a16="http://schemas.microsoft.com/office/drawing/2014/main" id="{CD2BA607-C9A4-4057-A662-7A4647D42E4A}"/>
                </a:ext>
              </a:extLst>
            </p:cNvPr>
            <p:cNvPicPr>
              <a:picLocks noChangeAspect="1"/>
            </p:cNvPicPr>
            <p:nvPr/>
          </p:nvPicPr>
          <p:blipFill>
            <a:blip r:embed="rId3"/>
            <a:stretch>
              <a:fillRect/>
            </a:stretch>
          </p:blipFill>
          <p:spPr>
            <a:xfrm>
              <a:off x="3113072" y="1825625"/>
              <a:ext cx="5734850" cy="3953427"/>
            </a:xfrm>
            <a:prstGeom prst="rect">
              <a:avLst/>
            </a:prstGeom>
          </p:spPr>
        </p:pic>
        <p:cxnSp>
          <p:nvCxnSpPr>
            <p:cNvPr id="8" name="直接箭头连接符 7">
              <a:extLst>
                <a:ext uri="{FF2B5EF4-FFF2-40B4-BE49-F238E27FC236}">
                  <a16:creationId xmlns:a16="http://schemas.microsoft.com/office/drawing/2014/main" id="{80F94EE9-484B-4992-B89E-E0216DD082DA}"/>
                </a:ext>
              </a:extLst>
            </p:cNvPr>
            <p:cNvCxnSpPr/>
            <p:nvPr/>
          </p:nvCxnSpPr>
          <p:spPr>
            <a:xfrm flipH="1">
              <a:off x="8768615" y="2454443"/>
              <a:ext cx="666448" cy="394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FC454B8B-7186-423D-86C5-39C23B3C56E9}"/>
                </a:ext>
              </a:extLst>
            </p:cNvPr>
            <p:cNvCxnSpPr/>
            <p:nvPr/>
          </p:nvCxnSpPr>
          <p:spPr>
            <a:xfrm>
              <a:off x="2569945" y="2743200"/>
              <a:ext cx="770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99B629C-35CC-4C00-A0AC-FECB62551D00}"/>
                </a:ext>
              </a:extLst>
            </p:cNvPr>
            <p:cNvCxnSpPr/>
            <p:nvPr/>
          </p:nvCxnSpPr>
          <p:spPr>
            <a:xfrm>
              <a:off x="4543124" y="4312118"/>
              <a:ext cx="2695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1336D05-E747-4609-85E3-D892A88FEEE4}"/>
                </a:ext>
              </a:extLst>
            </p:cNvPr>
            <p:cNvCxnSpPr/>
            <p:nvPr/>
          </p:nvCxnSpPr>
          <p:spPr>
            <a:xfrm>
              <a:off x="4543124" y="4677878"/>
              <a:ext cx="250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7C35286-A122-45C7-B568-348D2802C244}"/>
                </a:ext>
              </a:extLst>
            </p:cNvPr>
            <p:cNvCxnSpPr/>
            <p:nvPr/>
          </p:nvCxnSpPr>
          <p:spPr>
            <a:xfrm flipV="1">
              <a:off x="2127183" y="4677878"/>
              <a:ext cx="7555832" cy="67377"/>
            </a:xfrm>
            <a:prstGeom prst="line">
              <a:avLst/>
            </a:prstGeom>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83368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088191-4C08-46DB-B9FF-A4A503419F3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2AE0CC7-5602-45ED-A507-5398C7F277AE}"/>
              </a:ext>
            </a:extLst>
          </p:cNvPr>
          <p:cNvSpPr>
            <a:spLocks noGrp="1"/>
          </p:cNvSpPr>
          <p:nvPr>
            <p:ph idx="1"/>
          </p:nvPr>
        </p:nvSpPr>
        <p:spPr/>
        <p:txBody>
          <a:bodyPr/>
          <a:lstStyle/>
          <a:p>
            <a:pPr marL="0" indent="0" algn="l">
              <a:buNone/>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a:t>
            </a:r>
            <a:r>
              <a:rPr lang="zh-CN" altLang="zh-CN" sz="1800" b="1" kern="100" dirty="0">
                <a:solidFill>
                  <a:schemeClr val="accent1"/>
                </a:solidFill>
                <a:effectLst/>
                <a:latin typeface="Calibri" panose="020F0502020204030204" pitchFamily="34" charset="0"/>
                <a:ea typeface="宋体" panose="02010600030101010101" pitchFamily="2" charset="-122"/>
                <a:cs typeface="Times New Roman" panose="02020603050405020304" pitchFamily="18" charset="0"/>
              </a:rPr>
              <a:t>事件来触发</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仿真时钟的不断推进。每发生一次事件，记录下两次事件间隔的时间以及在该时间段内排队的人数：</a:t>
            </a:r>
          </a:p>
          <a:p>
            <a:pPr algn="l"/>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Timepoint=[</a:t>
            </a: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t_Arrive,t_Leave</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系统中顾客数变化</a:t>
            </a:r>
          </a:p>
          <a:p>
            <a:pPr algn="l"/>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CusNum</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=zeros(size(Timepoint));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gn="l">
              <a:buNone/>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CusNum_avg</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=sum(</a:t>
            </a: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CusNum_fromStart</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Time_interval</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 0] )/Timepoint(end);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系统中</a:t>
            </a:r>
            <a:r>
              <a:rPr lang="zh-CN" altLang="zh-CN" sz="1800" kern="100" dirty="0">
                <a:solidFill>
                  <a:schemeClr val="accent1"/>
                </a:solidFill>
                <a:effectLst/>
                <a:latin typeface="Calibri" panose="020F0502020204030204" pitchFamily="34" charset="0"/>
                <a:ea typeface="宋体" panose="02010600030101010101" pitchFamily="2" charset="-122"/>
                <a:cs typeface="Times New Roman" panose="02020603050405020304" pitchFamily="18" charset="0"/>
              </a:rPr>
              <a:t>平均</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顾客数计算</a:t>
            </a:r>
          </a:p>
          <a:p>
            <a:pPr algn="l"/>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QueLength_avg</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=sum([0 </a:t>
            </a: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QueLength</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Time_interval</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 0] )/Timepoint(end);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系统</a:t>
            </a:r>
            <a:r>
              <a:rPr lang="zh-CN" altLang="zh-CN" sz="1800" kern="100" dirty="0">
                <a:solidFill>
                  <a:schemeClr val="accent1"/>
                </a:solidFill>
                <a:effectLst/>
                <a:latin typeface="Calibri" panose="020F0502020204030204" pitchFamily="34" charset="0"/>
                <a:ea typeface="宋体" panose="02010600030101010101" pitchFamily="2" charset="-122"/>
                <a:cs typeface="Times New Roman" panose="02020603050405020304" pitchFamily="18" charset="0"/>
              </a:rPr>
              <a:t>平均</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等待队长</a:t>
            </a:r>
          </a:p>
          <a:p>
            <a:endParaRPr lang="zh-CN" altLang="en-US" dirty="0"/>
          </a:p>
        </p:txBody>
      </p:sp>
    </p:spTree>
    <p:extLst>
      <p:ext uri="{BB962C8B-B14F-4D97-AF65-F5344CB8AC3E}">
        <p14:creationId xmlns:p14="http://schemas.microsoft.com/office/powerpoint/2010/main" val="69290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B589F10-8A53-48BE-A70E-904141166FF6}"/>
              </a:ext>
            </a:extLst>
          </p:cNvPr>
          <p:cNvSpPr>
            <a:spLocks noGrp="1"/>
          </p:cNvSpPr>
          <p:nvPr>
            <p:ph idx="1"/>
          </p:nvPr>
        </p:nvSpPr>
        <p:spPr>
          <a:xfrm>
            <a:off x="838200" y="106532"/>
            <a:ext cx="10515600" cy="6070431"/>
          </a:xfrm>
        </p:spPr>
        <p:txBody>
          <a:bodyPr>
            <a:noAutofit/>
          </a:bodyPr>
          <a:lstStyle/>
          <a:p>
            <a:pPr marL="0" marR="0" algn="l">
              <a:spcBef>
                <a:spcPts val="0"/>
              </a:spcBef>
              <a:spcAft>
                <a:spcPts val="0"/>
              </a:spcAft>
            </a:pPr>
            <a:r>
              <a:rPr lang="en-US" altLang="zh-CN" sz="2400" kern="100" dirty="0">
                <a:solidFill>
                  <a:srgbClr val="000000"/>
                </a:solidFill>
                <a:effectLst/>
                <a:latin typeface="Microsoft YaHei UI" panose="020B0503020204020204" pitchFamily="34" charset="-122"/>
                <a:ea typeface="Microsoft YaHei UI" panose="020B0503020204020204" pitchFamily="34" charset="-122"/>
              </a:rPr>
              <a:t>clear;</a:t>
            </a:r>
            <a:endParaRPr lang="en-US" altLang="zh-CN"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err="1">
                <a:solidFill>
                  <a:srgbClr val="000000"/>
                </a:solidFill>
                <a:effectLst/>
                <a:latin typeface="Microsoft YaHei UI" panose="020B0503020204020204" pitchFamily="34" charset="-122"/>
                <a:ea typeface="Microsoft YaHei UI" panose="020B0503020204020204" pitchFamily="34" charset="-122"/>
              </a:rPr>
              <a:t>clc</a:t>
            </a:r>
            <a:r>
              <a:rPr lang="en-US" altLang="zh-CN" sz="2400" kern="100" dirty="0">
                <a:solidFill>
                  <a:srgbClr val="000000"/>
                </a:solidFill>
                <a:effectLst/>
                <a:latin typeface="Microsoft YaHei UI" panose="020B0503020204020204" pitchFamily="34" charset="-122"/>
                <a:ea typeface="Microsoft YaHei UI" panose="020B0503020204020204" pitchFamily="34" charset="-122"/>
              </a:rPr>
              <a:t>;</a:t>
            </a:r>
            <a:endParaRPr lang="en-US" altLang="zh-CN"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a:solidFill>
                  <a:srgbClr val="228B22"/>
                </a:solidFill>
                <a:effectLst/>
                <a:latin typeface="Microsoft YaHei UI" panose="020B0503020204020204" pitchFamily="34" charset="-122"/>
                <a:ea typeface="Microsoft YaHei UI" panose="020B0503020204020204" pitchFamily="34" charset="-122"/>
              </a:rPr>
              <a:t>%M/M/1</a:t>
            </a:r>
            <a:r>
              <a:rPr lang="zh-CN" altLang="en-US" sz="2400" kern="100" dirty="0">
                <a:solidFill>
                  <a:srgbClr val="228B22"/>
                </a:solidFill>
                <a:effectLst/>
                <a:latin typeface="Microsoft YaHei UI" panose="020B0503020204020204" pitchFamily="34" charset="-122"/>
                <a:ea typeface="Microsoft YaHei UI" panose="020B0503020204020204" pitchFamily="34" charset="-122"/>
              </a:rPr>
              <a:t>排队系统仿真</a:t>
            </a:r>
            <a:endParaRPr lang="zh-CN" altLang="en-US"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err="1">
                <a:solidFill>
                  <a:srgbClr val="000000"/>
                </a:solidFill>
                <a:effectLst/>
                <a:latin typeface="Microsoft YaHei UI" panose="020B0503020204020204" pitchFamily="34" charset="-122"/>
                <a:ea typeface="Microsoft YaHei UI" panose="020B0503020204020204" pitchFamily="34" charset="-122"/>
              </a:rPr>
              <a:t>SimTotal</a:t>
            </a:r>
            <a:r>
              <a:rPr lang="en-US" altLang="zh-CN" sz="2400" kern="100" dirty="0">
                <a:solidFill>
                  <a:srgbClr val="000000"/>
                </a:solidFill>
                <a:effectLst/>
                <a:latin typeface="Microsoft YaHei UI" panose="020B0503020204020204" pitchFamily="34" charset="-122"/>
                <a:ea typeface="Microsoft YaHei UI" panose="020B0503020204020204" pitchFamily="34" charset="-122"/>
              </a:rPr>
              <a:t>=input(</a:t>
            </a:r>
            <a:r>
              <a:rPr lang="en-US" altLang="zh-CN" sz="2400" kern="100" dirty="0">
                <a:solidFill>
                  <a:srgbClr val="A020F0"/>
                </a:solidFill>
                <a:effectLst/>
                <a:latin typeface="Microsoft YaHei UI" panose="020B0503020204020204" pitchFamily="34" charset="-122"/>
                <a:ea typeface="Microsoft YaHei UI" panose="020B0503020204020204" pitchFamily="34" charset="-122"/>
              </a:rPr>
              <a:t>'</a:t>
            </a:r>
            <a:r>
              <a:rPr lang="zh-CN" altLang="en-US" sz="2400" kern="100" dirty="0">
                <a:solidFill>
                  <a:srgbClr val="A020F0"/>
                </a:solidFill>
                <a:effectLst/>
                <a:latin typeface="Microsoft YaHei UI" panose="020B0503020204020204" pitchFamily="34" charset="-122"/>
                <a:ea typeface="Microsoft YaHei UI" panose="020B0503020204020204" pitchFamily="34" charset="-122"/>
              </a:rPr>
              <a:t>顾客总数</a:t>
            </a:r>
            <a:r>
              <a:rPr lang="en-US" altLang="zh-CN" sz="2400" kern="100" dirty="0">
                <a:solidFill>
                  <a:srgbClr val="A020F0"/>
                </a:solidFill>
                <a:effectLst/>
                <a:latin typeface="Microsoft YaHei UI" panose="020B0503020204020204" pitchFamily="34" charset="-122"/>
                <a:ea typeface="Microsoft YaHei UI" panose="020B0503020204020204" pitchFamily="34" charset="-122"/>
              </a:rPr>
              <a:t>='</a:t>
            </a:r>
            <a:r>
              <a:rPr lang="en-US" altLang="zh-CN" sz="24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24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2400" kern="100" dirty="0">
                <a:solidFill>
                  <a:srgbClr val="228B22"/>
                </a:solidFill>
                <a:effectLst/>
                <a:latin typeface="Microsoft YaHei UI" panose="020B0503020204020204" pitchFamily="34" charset="-122"/>
                <a:ea typeface="Microsoft YaHei UI" panose="020B0503020204020204" pitchFamily="34" charset="-122"/>
              </a:rPr>
              <a:t>仿真顾客总数；</a:t>
            </a:r>
            <a:endParaRPr lang="zh-CN" altLang="en-US"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zh-CN" altLang="en-US" sz="2400" kern="100" dirty="0">
                <a:solidFill>
                  <a:srgbClr val="228B22"/>
                </a:solidFill>
                <a:effectLst/>
                <a:latin typeface="Microsoft YaHei UI" panose="020B0503020204020204" pitchFamily="34" charset="-122"/>
                <a:ea typeface="Microsoft YaHei UI" panose="020B0503020204020204" pitchFamily="34" charset="-122"/>
              </a:rPr>
              <a:t> </a:t>
            </a:r>
            <a:endParaRPr lang="zh-CN" altLang="en-US"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a:solidFill>
                  <a:srgbClr val="228B22"/>
                </a:solidFill>
                <a:effectLst/>
                <a:latin typeface="Microsoft YaHei UI" panose="020B0503020204020204" pitchFamily="34" charset="-122"/>
                <a:ea typeface="Microsoft YaHei UI" panose="020B0503020204020204" pitchFamily="34" charset="-122"/>
              </a:rPr>
              <a:t>%1 </a:t>
            </a:r>
            <a:r>
              <a:rPr lang="zh-CN" altLang="en-US" sz="2400" kern="100" dirty="0">
                <a:solidFill>
                  <a:srgbClr val="228B22"/>
                </a:solidFill>
                <a:effectLst/>
                <a:latin typeface="Microsoft YaHei UI" panose="020B0503020204020204" pitchFamily="34" charset="-122"/>
                <a:ea typeface="Microsoft YaHei UI" panose="020B0503020204020204" pitchFamily="34" charset="-122"/>
              </a:rPr>
              <a:t>设置好了前提指标</a:t>
            </a:r>
            <a:endParaRPr lang="zh-CN" altLang="en-US"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a:solidFill>
                  <a:srgbClr val="000000"/>
                </a:solidFill>
                <a:effectLst/>
                <a:latin typeface="Microsoft YaHei UI" panose="020B0503020204020204" pitchFamily="34" charset="-122"/>
                <a:ea typeface="Microsoft YaHei UI" panose="020B0503020204020204" pitchFamily="34" charset="-122"/>
              </a:rPr>
              <a:t>Lambda=0.4;     </a:t>
            </a:r>
            <a:r>
              <a:rPr lang="en-US" altLang="zh-CN" sz="24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2400" kern="100" dirty="0">
                <a:solidFill>
                  <a:srgbClr val="228B22"/>
                </a:solidFill>
                <a:effectLst/>
                <a:latin typeface="Microsoft YaHei UI" panose="020B0503020204020204" pitchFamily="34" charset="-122"/>
                <a:ea typeface="Microsoft YaHei UI" panose="020B0503020204020204" pitchFamily="34" charset="-122"/>
              </a:rPr>
              <a:t>到达率</a:t>
            </a:r>
            <a:r>
              <a:rPr lang="en-US" altLang="zh-CN" sz="2400" kern="100" dirty="0">
                <a:solidFill>
                  <a:srgbClr val="228B22"/>
                </a:solidFill>
                <a:effectLst/>
                <a:latin typeface="Microsoft YaHei UI" panose="020B0503020204020204" pitchFamily="34" charset="-122"/>
                <a:ea typeface="Microsoft YaHei UI" panose="020B0503020204020204" pitchFamily="34" charset="-122"/>
              </a:rPr>
              <a:t>Lambda</a:t>
            </a:r>
            <a:r>
              <a:rPr lang="zh-CN" altLang="en-US" sz="2400" kern="100" dirty="0">
                <a:solidFill>
                  <a:srgbClr val="228B22"/>
                </a:solidFill>
                <a:effectLst/>
                <a:latin typeface="Microsoft YaHei UI" panose="020B0503020204020204" pitchFamily="34" charset="-122"/>
                <a:ea typeface="Microsoft YaHei UI" panose="020B0503020204020204" pitchFamily="34" charset="-122"/>
              </a:rPr>
              <a:t>；</a:t>
            </a:r>
            <a:endParaRPr lang="en-US" altLang="zh-CN"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a:solidFill>
                  <a:srgbClr val="000000"/>
                </a:solidFill>
                <a:effectLst/>
                <a:latin typeface="Microsoft YaHei UI" panose="020B0503020204020204" pitchFamily="34" charset="-122"/>
                <a:ea typeface="Microsoft YaHei UI" panose="020B0503020204020204" pitchFamily="34" charset="-122"/>
              </a:rPr>
              <a:t>Mu=0.9;         </a:t>
            </a:r>
            <a:r>
              <a:rPr lang="en-US" altLang="zh-CN" sz="24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2400" kern="100" dirty="0">
                <a:solidFill>
                  <a:srgbClr val="228B22"/>
                </a:solidFill>
                <a:effectLst/>
                <a:latin typeface="Microsoft YaHei UI" panose="020B0503020204020204" pitchFamily="34" charset="-122"/>
                <a:ea typeface="Microsoft YaHei UI" panose="020B0503020204020204" pitchFamily="34" charset="-122"/>
              </a:rPr>
              <a:t>服务率</a:t>
            </a:r>
            <a:r>
              <a:rPr lang="en-US" altLang="zh-CN" sz="2400" kern="100" dirty="0">
                <a:solidFill>
                  <a:srgbClr val="228B22"/>
                </a:solidFill>
                <a:effectLst/>
                <a:latin typeface="Microsoft YaHei UI" panose="020B0503020204020204" pitchFamily="34" charset="-122"/>
                <a:ea typeface="Microsoft YaHei UI" panose="020B0503020204020204" pitchFamily="34" charset="-122"/>
              </a:rPr>
              <a:t>Mu</a:t>
            </a:r>
            <a:r>
              <a:rPr lang="zh-CN" altLang="en-US" sz="2400" kern="100" dirty="0">
                <a:solidFill>
                  <a:srgbClr val="228B22"/>
                </a:solidFill>
                <a:effectLst/>
                <a:latin typeface="Microsoft YaHei UI" panose="020B0503020204020204" pitchFamily="34" charset="-122"/>
                <a:ea typeface="Microsoft YaHei UI" panose="020B0503020204020204" pitchFamily="34" charset="-122"/>
              </a:rPr>
              <a:t>；</a:t>
            </a:r>
            <a:endParaRPr lang="en-US" altLang="zh-CN"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a:solidFill>
                  <a:srgbClr val="228B22"/>
                </a:solidFill>
                <a:effectLst/>
                <a:latin typeface="Microsoft YaHei UI" panose="020B0503020204020204" pitchFamily="34" charset="-122"/>
                <a:ea typeface="Microsoft YaHei UI" panose="020B0503020204020204" pitchFamily="34" charset="-122"/>
              </a:rPr>
              <a:t> </a:t>
            </a:r>
            <a:endParaRPr lang="en-US" altLang="zh-CN"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2400" kern="100" dirty="0">
                <a:solidFill>
                  <a:srgbClr val="228B22"/>
                </a:solidFill>
                <a:effectLst/>
                <a:latin typeface="Microsoft YaHei UI" panose="020B0503020204020204" pitchFamily="34" charset="-122"/>
                <a:ea typeface="Microsoft YaHei UI" panose="020B0503020204020204" pitchFamily="34" charset="-122"/>
              </a:rPr>
              <a:t>都是以顾客数为边界</a:t>
            </a:r>
            <a:endParaRPr lang="zh-CN" altLang="en-US"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err="1">
                <a:solidFill>
                  <a:srgbClr val="000000"/>
                </a:solidFill>
                <a:effectLst/>
                <a:latin typeface="Microsoft YaHei UI" panose="020B0503020204020204" pitchFamily="34" charset="-122"/>
                <a:ea typeface="Microsoft YaHei UI" panose="020B0503020204020204" pitchFamily="34" charset="-122"/>
              </a:rPr>
              <a:t>t_Arrive</a:t>
            </a:r>
            <a:r>
              <a:rPr lang="en-US" altLang="zh-CN" sz="2400" kern="100" dirty="0">
                <a:solidFill>
                  <a:srgbClr val="000000"/>
                </a:solidFill>
                <a:effectLst/>
                <a:latin typeface="Microsoft YaHei UI" panose="020B0503020204020204" pitchFamily="34" charset="-122"/>
                <a:ea typeface="Microsoft YaHei UI" panose="020B0503020204020204" pitchFamily="34" charset="-122"/>
              </a:rPr>
              <a:t>=zeros(1,SimTotal); </a:t>
            </a:r>
            <a:endParaRPr lang="en-US" altLang="zh-CN"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err="1">
                <a:solidFill>
                  <a:srgbClr val="000000"/>
                </a:solidFill>
                <a:effectLst/>
                <a:latin typeface="Microsoft YaHei UI" panose="020B0503020204020204" pitchFamily="34" charset="-122"/>
                <a:ea typeface="Microsoft YaHei UI" panose="020B0503020204020204" pitchFamily="34" charset="-122"/>
              </a:rPr>
              <a:t>t_Leave</a:t>
            </a:r>
            <a:r>
              <a:rPr lang="en-US" altLang="zh-CN" sz="2400" kern="100" dirty="0">
                <a:solidFill>
                  <a:srgbClr val="000000"/>
                </a:solidFill>
                <a:effectLst/>
                <a:latin typeface="Microsoft YaHei UI" panose="020B0503020204020204" pitchFamily="34" charset="-122"/>
                <a:ea typeface="Microsoft YaHei UI" panose="020B0503020204020204" pitchFamily="34" charset="-122"/>
              </a:rPr>
              <a:t>=zeros(1,SimTotal);</a:t>
            </a:r>
            <a:endParaRPr lang="en-US" altLang="zh-CN"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err="1">
                <a:solidFill>
                  <a:srgbClr val="000000"/>
                </a:solidFill>
                <a:effectLst/>
                <a:latin typeface="Microsoft YaHei UI" panose="020B0503020204020204" pitchFamily="34" charset="-122"/>
                <a:ea typeface="Microsoft YaHei UI" panose="020B0503020204020204" pitchFamily="34" charset="-122"/>
              </a:rPr>
              <a:t>ArriveNum</a:t>
            </a:r>
            <a:r>
              <a:rPr lang="en-US" altLang="zh-CN" sz="2400" kern="100" dirty="0">
                <a:solidFill>
                  <a:srgbClr val="000000"/>
                </a:solidFill>
                <a:effectLst/>
                <a:latin typeface="Microsoft YaHei UI" panose="020B0503020204020204" pitchFamily="34" charset="-122"/>
                <a:ea typeface="Microsoft YaHei UI" panose="020B0503020204020204" pitchFamily="34" charset="-122"/>
              </a:rPr>
              <a:t>=zeros(1,SimTotal);</a:t>
            </a:r>
            <a:endParaRPr lang="en-US" altLang="zh-CN"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err="1">
                <a:solidFill>
                  <a:srgbClr val="000000"/>
                </a:solidFill>
                <a:effectLst/>
                <a:latin typeface="Microsoft YaHei UI" panose="020B0503020204020204" pitchFamily="34" charset="-122"/>
                <a:ea typeface="Microsoft YaHei UI" panose="020B0503020204020204" pitchFamily="34" charset="-122"/>
              </a:rPr>
              <a:t>LeaveNum</a:t>
            </a:r>
            <a:r>
              <a:rPr lang="en-US" altLang="zh-CN" sz="2400" kern="100" dirty="0">
                <a:solidFill>
                  <a:srgbClr val="000000"/>
                </a:solidFill>
                <a:effectLst/>
                <a:latin typeface="Microsoft YaHei UI" panose="020B0503020204020204" pitchFamily="34" charset="-122"/>
                <a:ea typeface="Microsoft YaHei UI" panose="020B0503020204020204" pitchFamily="34" charset="-122"/>
              </a:rPr>
              <a:t>=zeros(1,SimTotal);</a:t>
            </a:r>
            <a:endParaRPr lang="en-US" altLang="zh-CN"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a:solidFill>
                  <a:srgbClr val="000000"/>
                </a:solidFill>
                <a:effectLst/>
                <a:latin typeface="Microsoft YaHei UI" panose="020B0503020204020204" pitchFamily="34" charset="-122"/>
                <a:ea typeface="Microsoft YaHei UI" panose="020B0503020204020204" pitchFamily="34" charset="-122"/>
              </a:rPr>
              <a:t> </a:t>
            </a:r>
            <a:endParaRPr lang="en-US" altLang="zh-CN"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2400" kern="100" dirty="0">
                <a:solidFill>
                  <a:srgbClr val="228B22"/>
                </a:solidFill>
                <a:effectLst/>
                <a:latin typeface="Microsoft YaHei UI" panose="020B0503020204020204" pitchFamily="34" charset="-122"/>
                <a:ea typeface="Microsoft YaHei UI" panose="020B0503020204020204" pitchFamily="34" charset="-122"/>
              </a:rPr>
              <a:t>根据数据，设置顾客流</a:t>
            </a:r>
            <a:endParaRPr lang="zh-CN" altLang="en-US"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err="1">
                <a:solidFill>
                  <a:srgbClr val="000000"/>
                </a:solidFill>
                <a:effectLst/>
                <a:latin typeface="Microsoft YaHei UI" panose="020B0503020204020204" pitchFamily="34" charset="-122"/>
                <a:ea typeface="Microsoft YaHei UI" panose="020B0503020204020204" pitchFamily="34" charset="-122"/>
              </a:rPr>
              <a:t>Interval_Arrive</a:t>
            </a:r>
            <a:r>
              <a:rPr lang="en-US" altLang="zh-CN" sz="2400" kern="100" dirty="0">
                <a:solidFill>
                  <a:srgbClr val="000000"/>
                </a:solidFill>
                <a:effectLst/>
                <a:latin typeface="Microsoft YaHei UI" panose="020B0503020204020204" pitchFamily="34" charset="-122"/>
                <a:ea typeface="Microsoft YaHei UI" panose="020B0503020204020204" pitchFamily="34" charset="-122"/>
              </a:rPr>
              <a:t>=-log(rand(1,SimTotal))/Lambda;</a:t>
            </a:r>
            <a:r>
              <a:rPr lang="en-US" altLang="zh-CN" sz="24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2400" kern="100" dirty="0">
                <a:solidFill>
                  <a:srgbClr val="228B22"/>
                </a:solidFill>
                <a:effectLst/>
                <a:latin typeface="Microsoft YaHei UI" panose="020B0503020204020204" pitchFamily="34" charset="-122"/>
                <a:ea typeface="Microsoft YaHei UI" panose="020B0503020204020204" pitchFamily="34" charset="-122"/>
              </a:rPr>
              <a:t>到达时间间隔</a:t>
            </a:r>
            <a:endParaRPr lang="zh-CN" altLang="en-US"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400" kern="100" dirty="0" err="1">
                <a:solidFill>
                  <a:srgbClr val="000000"/>
                </a:solidFill>
                <a:effectLst/>
                <a:latin typeface="Microsoft YaHei UI" panose="020B0503020204020204" pitchFamily="34" charset="-122"/>
                <a:ea typeface="Microsoft YaHei UI" panose="020B0503020204020204" pitchFamily="34" charset="-122"/>
              </a:rPr>
              <a:t>Interval_Serve</a:t>
            </a:r>
            <a:r>
              <a:rPr lang="en-US" altLang="zh-CN" sz="2400" kern="100" dirty="0">
                <a:solidFill>
                  <a:srgbClr val="000000"/>
                </a:solidFill>
                <a:effectLst/>
                <a:latin typeface="Microsoft YaHei UI" panose="020B0503020204020204" pitchFamily="34" charset="-122"/>
                <a:ea typeface="Microsoft YaHei UI" panose="020B0503020204020204" pitchFamily="34" charset="-122"/>
              </a:rPr>
              <a:t>=-log(rand(1,SimTotal))/Mu;</a:t>
            </a:r>
            <a:r>
              <a:rPr lang="en-US" altLang="zh-CN" sz="24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2400" kern="100" dirty="0">
                <a:solidFill>
                  <a:srgbClr val="228B22"/>
                </a:solidFill>
                <a:effectLst/>
                <a:latin typeface="Microsoft YaHei UI" panose="020B0503020204020204" pitchFamily="34" charset="-122"/>
                <a:ea typeface="Microsoft YaHei UI" panose="020B0503020204020204" pitchFamily="34" charset="-122"/>
              </a:rPr>
              <a:t>服务时间</a:t>
            </a:r>
            <a:endParaRPr lang="zh-CN" altLang="en-US"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zh-CN" altLang="en-US" sz="2400" kern="100" dirty="0">
                <a:solidFill>
                  <a:srgbClr val="228B22"/>
                </a:solidFill>
                <a:effectLst/>
                <a:latin typeface="Microsoft YaHei UI" panose="020B0503020204020204" pitchFamily="34" charset="-122"/>
                <a:ea typeface="Microsoft YaHei UI" panose="020B0503020204020204" pitchFamily="34" charset="-122"/>
              </a:rPr>
              <a:t> </a:t>
            </a:r>
            <a:endParaRPr lang="zh-CN" altLang="en-US" sz="2400" kern="100" dirty="0">
              <a:effectLst/>
              <a:latin typeface="Calibri" panose="020F0502020204030204" pitchFamily="34" charset="0"/>
              <a:ea typeface="宋体" panose="02010600030101010101" pitchFamily="2" charset="-122"/>
            </a:endParaRPr>
          </a:p>
          <a:p>
            <a:pPr marL="0" marR="0" algn="l">
              <a:spcBef>
                <a:spcPts val="0"/>
              </a:spcBef>
              <a:spcAft>
                <a:spcPts val="0"/>
              </a:spcAft>
            </a:pPr>
            <a:endParaRPr lang="en-US" altLang="zh-CN" sz="2400" kern="100" dirty="0">
              <a:effectLst/>
              <a:latin typeface="Calibri" panose="020F0502020204030204" pitchFamily="34" charset="0"/>
              <a:ea typeface="宋体" panose="02010600030101010101" pitchFamily="2" charset="-122"/>
            </a:endParaRPr>
          </a:p>
          <a:p>
            <a:pPr marL="0" marR="0" algn="just">
              <a:spcBef>
                <a:spcPts val="0"/>
              </a:spcBef>
              <a:spcAft>
                <a:spcPts val="0"/>
              </a:spcAft>
            </a:pPr>
            <a:r>
              <a:rPr lang="en-US" altLang="zh-CN" sz="2400" kern="100" dirty="0">
                <a:effectLst/>
                <a:latin typeface="Calibri" panose="020F0502020204030204" pitchFamily="34" charset="0"/>
                <a:ea typeface="宋体" panose="02010600030101010101" pitchFamily="2" charset="-122"/>
              </a:rPr>
              <a:t> </a:t>
            </a:r>
          </a:p>
          <a:p>
            <a:endParaRPr lang="zh-CN" altLang="en-US" sz="2400" dirty="0"/>
          </a:p>
        </p:txBody>
      </p:sp>
    </p:spTree>
    <p:extLst>
      <p:ext uri="{BB962C8B-B14F-4D97-AF65-F5344CB8AC3E}">
        <p14:creationId xmlns:p14="http://schemas.microsoft.com/office/powerpoint/2010/main" val="1358469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C42B9AA-5DA3-41CD-BBC5-09770D8703C6}"/>
              </a:ext>
            </a:extLst>
          </p:cNvPr>
          <p:cNvSpPr>
            <a:spLocks noGrp="1"/>
          </p:cNvSpPr>
          <p:nvPr>
            <p:ph idx="1"/>
          </p:nvPr>
        </p:nvSpPr>
        <p:spPr>
          <a:xfrm>
            <a:off x="838200" y="399495"/>
            <a:ext cx="10515600" cy="5777468"/>
          </a:xfrm>
        </p:spPr>
        <p:txBody>
          <a:bodyPr>
            <a:normAutofit fontScale="92500" lnSpcReduction="10000"/>
          </a:bodyPr>
          <a:lstStyle/>
          <a:p>
            <a:pPr marL="0" marR="0" algn="l">
              <a:spcBef>
                <a:spcPts val="0"/>
              </a:spcBef>
              <a:spcAft>
                <a:spcPts val="0"/>
              </a:spcAft>
            </a:pPr>
            <a:r>
              <a:rPr lang="en-US" altLang="zh-CN" sz="1200" kern="100" dirty="0">
                <a:solidFill>
                  <a:srgbClr val="228B22"/>
                </a:solidFill>
                <a:effectLst/>
                <a:latin typeface="Microsoft YaHei UI" panose="020B0503020204020204" pitchFamily="34" charset="-122"/>
                <a:ea typeface="Microsoft YaHei UI" panose="020B0503020204020204" pitchFamily="34" charset="-122"/>
              </a:rPr>
              <a:t>%2 </a:t>
            </a:r>
            <a:r>
              <a:rPr lang="zh-CN" altLang="en-US" sz="1200" kern="100" dirty="0">
                <a:solidFill>
                  <a:srgbClr val="228B22"/>
                </a:solidFill>
                <a:effectLst/>
                <a:latin typeface="Microsoft YaHei UI" panose="020B0503020204020204" pitchFamily="34" charset="-122"/>
                <a:ea typeface="Microsoft YaHei UI" panose="020B0503020204020204" pitchFamily="34" charset="-122"/>
              </a:rPr>
              <a:t>根据仿真图去模拟计算</a:t>
            </a:r>
            <a:endParaRPr lang="zh-CN" altLang="en-US"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t_Arrive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(1)=</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Interval_Arrive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(1);</a:t>
            </a:r>
            <a:r>
              <a:rPr lang="en-US" altLang="zh-CN" sz="12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1200" kern="100" dirty="0">
                <a:solidFill>
                  <a:srgbClr val="228B22"/>
                </a:solidFill>
                <a:effectLst/>
                <a:latin typeface="Microsoft YaHei UI" panose="020B0503020204020204" pitchFamily="34" charset="-122"/>
                <a:ea typeface="Microsoft YaHei UI" panose="020B0503020204020204" pitchFamily="34" charset="-122"/>
              </a:rPr>
              <a:t>顾客 到达时间</a:t>
            </a:r>
            <a:endParaRPr lang="zh-CN" altLang="en-US"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ArriveNum</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(1)=1;</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for</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=2:SimTotal</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t_Arrive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t_Arrive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(i-1)+</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Interval_Arrive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1200" kern="100" dirty="0">
                <a:solidFill>
                  <a:srgbClr val="228B22"/>
                </a:solidFill>
                <a:effectLst/>
                <a:latin typeface="Microsoft YaHei UI" panose="020B0503020204020204" pitchFamily="34" charset="-122"/>
                <a:ea typeface="Microsoft YaHei UI" panose="020B0503020204020204" pitchFamily="34" charset="-122"/>
              </a:rPr>
              <a:t>不停代入值去计算</a:t>
            </a:r>
            <a:endParaRPr lang="zh-CN" altLang="en-US"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zh-CN" altLang="en-US"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ArriveNum</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end</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 </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1200" kern="100" dirty="0">
                <a:solidFill>
                  <a:srgbClr val="228B22"/>
                </a:solidFill>
                <a:effectLst/>
                <a:latin typeface="Microsoft YaHei UI" panose="020B0503020204020204" pitchFamily="34" charset="-122"/>
                <a:ea typeface="Microsoft YaHei UI" panose="020B0503020204020204" pitchFamily="34" charset="-122"/>
              </a:rPr>
              <a:t>同上类似的思路</a:t>
            </a:r>
            <a:endParaRPr lang="zh-CN" altLang="en-US"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t_Leave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(1)=</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t_Arrive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(1)+</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Interval_Serve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(1);</a:t>
            </a:r>
            <a:r>
              <a:rPr lang="en-US" altLang="zh-CN" sz="12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1200" kern="100" dirty="0">
                <a:solidFill>
                  <a:srgbClr val="228B22"/>
                </a:solidFill>
                <a:effectLst/>
                <a:latin typeface="Microsoft YaHei UI" panose="020B0503020204020204" pitchFamily="34" charset="-122"/>
                <a:ea typeface="Microsoft YaHei UI" panose="020B0503020204020204" pitchFamily="34" charset="-122"/>
              </a:rPr>
              <a:t>顾客 离开时间</a:t>
            </a:r>
            <a:endParaRPr lang="zh-CN" altLang="en-US"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LeaveNum</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(1)=1;</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for</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=2:SimTotal</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if</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t_Leave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(i-1)&lt;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t_Arrive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t_Leave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t_Arrive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Interval_Serve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else</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t_Leave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t_Leave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(i-1)+</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Interval_Serve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end</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LeaveNum</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end</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 </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t_Wait</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t_Leave-t_Arrive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1200" kern="100" dirty="0">
                <a:solidFill>
                  <a:srgbClr val="228B22"/>
                </a:solidFill>
                <a:effectLst/>
                <a:latin typeface="Microsoft YaHei UI" panose="020B0503020204020204" pitchFamily="34" charset="-122"/>
                <a:ea typeface="Microsoft YaHei UI" panose="020B0503020204020204" pitchFamily="34" charset="-122"/>
              </a:rPr>
              <a:t>各顾客 在系统中的等待时间；矩阵算术</a:t>
            </a:r>
            <a:endParaRPr lang="zh-CN" altLang="en-US"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t_Wait_avg</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=mean(</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t_Wait</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t_Queue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t_Wait-Interval_Serve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1200" kern="100" dirty="0">
                <a:solidFill>
                  <a:srgbClr val="228B22"/>
                </a:solidFill>
                <a:effectLst/>
                <a:latin typeface="Microsoft YaHei UI" panose="020B0503020204020204" pitchFamily="34" charset="-122"/>
                <a:ea typeface="Microsoft YaHei UI" panose="020B0503020204020204" pitchFamily="34" charset="-122"/>
              </a:rPr>
              <a:t>各顾客在系统中的排队时间</a:t>
            </a:r>
            <a:endParaRPr lang="zh-CN" altLang="en-US"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t_Queue_avg</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=mean(</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t_Queue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Timepoint=[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t_Arrive,t_Leave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1200" kern="100" dirty="0">
                <a:solidFill>
                  <a:srgbClr val="228B22"/>
                </a:solidFill>
                <a:effectLst/>
                <a:latin typeface="Microsoft YaHei UI" panose="020B0503020204020204" pitchFamily="34" charset="-122"/>
                <a:ea typeface="Microsoft YaHei UI" panose="020B0503020204020204" pitchFamily="34" charset="-122"/>
              </a:rPr>
              <a:t>系统中顾客数随时间的变化</a:t>
            </a:r>
            <a:endParaRPr lang="zh-CN" altLang="en-US"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Timepoint=sort(Timepoint);</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ArriveFlag</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=zeros(size(Timepoint));</a:t>
            </a:r>
            <a:r>
              <a:rPr lang="en-US" altLang="zh-CN" sz="12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1200" kern="100" dirty="0">
                <a:solidFill>
                  <a:srgbClr val="228B22"/>
                </a:solidFill>
                <a:effectLst/>
                <a:latin typeface="Microsoft YaHei UI" panose="020B0503020204020204" pitchFamily="34" charset="-122"/>
                <a:ea typeface="Microsoft YaHei UI" panose="020B0503020204020204" pitchFamily="34" charset="-122"/>
              </a:rPr>
              <a:t>到达时间标志</a:t>
            </a:r>
            <a:endParaRPr lang="zh-CN" altLang="en-US"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CusNum</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=zeros(size(Timepoint));</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temp=2;</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CusNum</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(1)=1;</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for</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=2:length(Timepoint)</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if</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(temp&lt;=length(</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t_Arrive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))&amp;&amp;(Timepoint(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t_Arrive</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(temp))</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CusNum</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CusNum</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(i-1)+1;</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temp=temp+1;</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ArriveFlag</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)=1;</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else</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CusNum</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1200" kern="100" dirty="0" err="1">
                <a:solidFill>
                  <a:srgbClr val="000000"/>
                </a:solidFill>
                <a:effectLst/>
                <a:latin typeface="Microsoft YaHei UI" panose="020B0503020204020204" pitchFamily="34" charset="-122"/>
                <a:ea typeface="Microsoft YaHei UI" panose="020B0503020204020204" pitchFamily="34" charset="-122"/>
              </a:rPr>
              <a:t>CusNum</a:t>
            </a: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(i-1)-1;</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end</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end</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1200" kern="100" dirty="0">
                <a:solidFill>
                  <a:srgbClr val="0000FF"/>
                </a:solidFill>
                <a:effectLst/>
                <a:latin typeface="Microsoft YaHei UI" panose="020B0503020204020204" pitchFamily="34" charset="-122"/>
                <a:ea typeface="Microsoft YaHei UI" panose="020B0503020204020204" pitchFamily="34" charset="-122"/>
              </a:rPr>
              <a:t> </a:t>
            </a:r>
            <a:endParaRPr lang="en-US" altLang="zh-CN"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endParaRPr lang="zh-CN" altLang="en-US" sz="1200" kern="100" dirty="0">
              <a:effectLst/>
              <a:latin typeface="Calibri" panose="020F0502020204030204" pitchFamily="34" charset="0"/>
              <a:ea typeface="宋体" panose="02010600030101010101" pitchFamily="2" charset="-122"/>
            </a:endParaRPr>
          </a:p>
          <a:p>
            <a:pPr marL="0" marR="0" algn="l">
              <a:spcBef>
                <a:spcPts val="0"/>
              </a:spcBef>
              <a:spcAft>
                <a:spcPts val="0"/>
              </a:spcAft>
            </a:pPr>
            <a:endParaRPr lang="zh-CN" altLang="en-US" sz="1200" dirty="0"/>
          </a:p>
        </p:txBody>
      </p:sp>
    </p:spTree>
    <p:extLst>
      <p:ext uri="{BB962C8B-B14F-4D97-AF65-F5344CB8AC3E}">
        <p14:creationId xmlns:p14="http://schemas.microsoft.com/office/powerpoint/2010/main" val="3764229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F43A93-2003-4D49-9F02-C36605B672D6}"/>
              </a:ext>
            </a:extLst>
          </p:cNvPr>
          <p:cNvSpPr>
            <a:spLocks noGrp="1"/>
          </p:cNvSpPr>
          <p:nvPr>
            <p:ph idx="1"/>
          </p:nvPr>
        </p:nvSpPr>
        <p:spPr>
          <a:xfrm>
            <a:off x="838200" y="186431"/>
            <a:ext cx="10515600" cy="5990532"/>
          </a:xfrm>
        </p:spPr>
        <p:txBody>
          <a:bodyPr>
            <a:normAutofit/>
          </a:bodyPr>
          <a:lstStyle/>
          <a:p>
            <a:pPr marL="0" marR="0" algn="l">
              <a:spcBef>
                <a:spcPts val="0"/>
              </a:spcBef>
              <a:spcAft>
                <a:spcPts val="0"/>
              </a:spcAft>
            </a:pPr>
            <a:r>
              <a:rPr lang="en-US" altLang="zh-CN" sz="20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2000" kern="100" dirty="0">
                <a:solidFill>
                  <a:srgbClr val="228B22"/>
                </a:solidFill>
                <a:effectLst/>
                <a:latin typeface="Microsoft YaHei UI" panose="020B0503020204020204" pitchFamily="34" charset="-122"/>
                <a:ea typeface="Microsoft YaHei UI" panose="020B0503020204020204" pitchFamily="34" charset="-122"/>
              </a:rPr>
              <a:t>系统中平均顾客数计算</a:t>
            </a:r>
            <a:endParaRPr lang="zh-CN" altLang="en-US"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Time_interval</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=zeros(size(Timepoint));</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Time_interval</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(1)=</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t_Arrive</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(1);</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a:solidFill>
                  <a:srgbClr val="0000FF"/>
                </a:solidFill>
                <a:effectLst/>
                <a:latin typeface="Microsoft YaHei UI" panose="020B0503020204020204" pitchFamily="34" charset="-122"/>
                <a:ea typeface="Microsoft YaHei UI" panose="020B0503020204020204" pitchFamily="34" charset="-122"/>
              </a:rPr>
              <a:t>for</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=2:length(Timepoint)</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Time_interval</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)=Timepoint(</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)-Timepoint(i-1);</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a:solidFill>
                  <a:srgbClr val="0000FF"/>
                </a:solidFill>
                <a:effectLst/>
                <a:latin typeface="Microsoft YaHei UI" panose="020B0503020204020204" pitchFamily="34" charset="-122"/>
                <a:ea typeface="Microsoft YaHei UI" panose="020B0503020204020204" pitchFamily="34" charset="-122"/>
              </a:rPr>
              <a:t>end</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CusNum_fromStart</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=[0 </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CusNum</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CusNum_avg</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=sum(</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CusNum_fromStart</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Time_interval</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 0] )/Timepoint(end);</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 </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QueLength</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=zeros(size(</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CusNum</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a:solidFill>
                  <a:srgbClr val="0000FF"/>
                </a:solidFill>
                <a:effectLst/>
                <a:latin typeface="Microsoft YaHei UI" panose="020B0503020204020204" pitchFamily="34" charset="-122"/>
                <a:ea typeface="Microsoft YaHei UI" panose="020B0503020204020204" pitchFamily="34" charset="-122"/>
              </a:rPr>
              <a:t>for</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=1:length(</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CusNum</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2000" kern="100" dirty="0">
                <a:solidFill>
                  <a:srgbClr val="0000FF"/>
                </a:solidFill>
                <a:effectLst/>
                <a:latin typeface="Microsoft YaHei UI" panose="020B0503020204020204" pitchFamily="34" charset="-122"/>
                <a:ea typeface="Microsoft YaHei UI" panose="020B0503020204020204" pitchFamily="34" charset="-122"/>
              </a:rPr>
              <a:t>if</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CusNum</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)&gt;=2</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QueLength</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CusNum</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)-1;</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2000" kern="100" dirty="0">
                <a:solidFill>
                  <a:srgbClr val="0000FF"/>
                </a:solidFill>
                <a:effectLst/>
                <a:latin typeface="Microsoft YaHei UI" panose="020B0503020204020204" pitchFamily="34" charset="-122"/>
                <a:ea typeface="Microsoft YaHei UI" panose="020B0503020204020204" pitchFamily="34" charset="-122"/>
              </a:rPr>
              <a:t>else</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QueLength</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i</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)=0;</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    </a:t>
            </a:r>
            <a:r>
              <a:rPr lang="en-US" altLang="zh-CN" sz="2000" kern="100" dirty="0">
                <a:solidFill>
                  <a:srgbClr val="0000FF"/>
                </a:solidFill>
                <a:effectLst/>
                <a:latin typeface="Microsoft YaHei UI" panose="020B0503020204020204" pitchFamily="34" charset="-122"/>
                <a:ea typeface="Microsoft YaHei UI" panose="020B0503020204020204" pitchFamily="34" charset="-122"/>
              </a:rPr>
              <a:t>end</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a:solidFill>
                  <a:srgbClr val="0000FF"/>
                </a:solidFill>
                <a:effectLst/>
                <a:latin typeface="Microsoft YaHei UI" panose="020B0503020204020204" pitchFamily="34" charset="-122"/>
                <a:ea typeface="Microsoft YaHei UI" panose="020B0503020204020204" pitchFamily="34" charset="-122"/>
              </a:rPr>
              <a:t>end</a:t>
            </a:r>
            <a:endParaRPr lang="en-US" altLang="zh-CN" sz="2000" kern="100" dirty="0">
              <a:effectLst/>
              <a:latin typeface="Calibri" panose="020F0502020204030204" pitchFamily="34" charset="0"/>
              <a:ea typeface="宋体" panose="02010600030101010101" pitchFamily="2" charset="-122"/>
            </a:endParaRPr>
          </a:p>
          <a:p>
            <a:pPr marL="0" marR="0" algn="l">
              <a:spcBef>
                <a:spcPts val="0"/>
              </a:spcBef>
              <a:spcAft>
                <a:spcPts val="0"/>
              </a:spcAft>
            </a:pP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QueLength_avg</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=sum([0 </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QueLength</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a:t>
            </a:r>
            <a:r>
              <a:rPr lang="en-US" altLang="zh-CN" sz="2000" kern="100" dirty="0" err="1">
                <a:solidFill>
                  <a:srgbClr val="000000"/>
                </a:solidFill>
                <a:effectLst/>
                <a:latin typeface="Microsoft YaHei UI" panose="020B0503020204020204" pitchFamily="34" charset="-122"/>
                <a:ea typeface="Microsoft YaHei UI" panose="020B0503020204020204" pitchFamily="34" charset="-122"/>
              </a:rPr>
              <a:t>Time_interval</a:t>
            </a:r>
            <a:r>
              <a:rPr lang="en-US" altLang="zh-CN" sz="2000" kern="100" dirty="0">
                <a:solidFill>
                  <a:srgbClr val="000000"/>
                </a:solidFill>
                <a:effectLst/>
                <a:latin typeface="Microsoft YaHei UI" panose="020B0503020204020204" pitchFamily="34" charset="-122"/>
                <a:ea typeface="Microsoft YaHei UI" panose="020B0503020204020204" pitchFamily="34" charset="-122"/>
              </a:rPr>
              <a:t> 0] )/Timepoint(end);</a:t>
            </a:r>
          </a:p>
          <a:p>
            <a:pPr marL="0" marR="0" algn="l">
              <a:spcBef>
                <a:spcPts val="0"/>
              </a:spcBef>
              <a:spcAft>
                <a:spcPts val="0"/>
              </a:spcAft>
            </a:pPr>
            <a:r>
              <a:rPr lang="en-US" altLang="zh-CN" sz="2000" kern="100" dirty="0">
                <a:solidFill>
                  <a:srgbClr val="228B22"/>
                </a:solidFill>
                <a:effectLst/>
                <a:latin typeface="Microsoft YaHei UI" panose="020B0503020204020204" pitchFamily="34" charset="-122"/>
                <a:ea typeface="Microsoft YaHei UI" panose="020B0503020204020204" pitchFamily="34" charset="-122"/>
              </a:rPr>
              <a:t>%</a:t>
            </a:r>
            <a:r>
              <a:rPr lang="zh-CN" altLang="en-US" sz="2000" kern="100" dirty="0">
                <a:solidFill>
                  <a:srgbClr val="228B22"/>
                </a:solidFill>
                <a:effectLst/>
                <a:latin typeface="Microsoft YaHei UI" panose="020B0503020204020204" pitchFamily="34" charset="-122"/>
                <a:ea typeface="Microsoft YaHei UI" panose="020B0503020204020204" pitchFamily="34" charset="-122"/>
              </a:rPr>
              <a:t>系统平均等待队长</a:t>
            </a:r>
            <a:endParaRPr lang="zh-CN" altLang="en-US" sz="2000" dirty="0"/>
          </a:p>
        </p:txBody>
      </p:sp>
    </p:spTree>
    <p:extLst>
      <p:ext uri="{BB962C8B-B14F-4D97-AF65-F5344CB8AC3E}">
        <p14:creationId xmlns:p14="http://schemas.microsoft.com/office/powerpoint/2010/main" val="347273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DD677-7E3A-4F4A-A6A6-EAAD5C88A080}"/>
              </a:ext>
            </a:extLst>
          </p:cNvPr>
          <p:cNvSpPr>
            <a:spLocks noGrp="1"/>
          </p:cNvSpPr>
          <p:nvPr>
            <p:ph type="title"/>
          </p:nvPr>
        </p:nvSpPr>
        <p:spPr/>
        <p:txBody>
          <a:bodyPr/>
          <a:lstStyle/>
          <a:p>
            <a:r>
              <a:rPr lang="zh-CN" altLang="en-US" dirty="0"/>
              <a:t>思考一个问题</a:t>
            </a:r>
          </a:p>
        </p:txBody>
      </p:sp>
      <p:sp>
        <p:nvSpPr>
          <p:cNvPr id="3" name="内容占位符 2">
            <a:extLst>
              <a:ext uri="{FF2B5EF4-FFF2-40B4-BE49-F238E27FC236}">
                <a16:creationId xmlns:a16="http://schemas.microsoft.com/office/drawing/2014/main" id="{194BB014-5B69-4311-B301-696865032439}"/>
              </a:ext>
            </a:extLst>
          </p:cNvPr>
          <p:cNvSpPr>
            <a:spLocks noGrp="1"/>
          </p:cNvSpPr>
          <p:nvPr>
            <p:ph idx="1"/>
          </p:nvPr>
        </p:nvSpPr>
        <p:spPr/>
        <p:txBody>
          <a:bodyPr>
            <a:normAutofit lnSpcReduction="10000"/>
          </a:bodyPr>
          <a:lstStyle/>
          <a:p>
            <a:pPr algn="l"/>
            <a:r>
              <a:rPr lang="zh-CN" altLang="en-US" b="0" i="0" dirty="0">
                <a:solidFill>
                  <a:srgbClr val="4D4D4D"/>
                </a:solidFill>
                <a:effectLst/>
                <a:latin typeface="-apple-system"/>
              </a:rPr>
              <a:t>排队是在日常生活中经常遇到的现象，如顾客到商店购买物品、病人到医院看病常 常要排队。</a:t>
            </a:r>
            <a:endParaRPr lang="en-US" altLang="zh-CN" b="0" i="0" dirty="0">
              <a:solidFill>
                <a:srgbClr val="4D4D4D"/>
              </a:solidFill>
              <a:effectLst/>
              <a:latin typeface="-apple-system"/>
            </a:endParaRPr>
          </a:p>
          <a:p>
            <a:pPr marL="0" indent="0" algn="l">
              <a:buNone/>
            </a:pPr>
            <a:r>
              <a:rPr lang="en-US" altLang="zh-CN" dirty="0">
                <a:solidFill>
                  <a:srgbClr val="4D4D4D"/>
                </a:solidFill>
                <a:latin typeface="-apple-system"/>
              </a:rPr>
              <a:t>	</a:t>
            </a:r>
            <a:r>
              <a:rPr lang="zh-CN" altLang="en-US" b="0" i="0" dirty="0">
                <a:solidFill>
                  <a:srgbClr val="4D4D4D"/>
                </a:solidFill>
                <a:effectLst/>
                <a:latin typeface="-apple-system"/>
              </a:rPr>
              <a:t>此时</a:t>
            </a:r>
            <a:r>
              <a:rPr lang="zh-CN" altLang="en-US" b="0" i="0" dirty="0">
                <a:solidFill>
                  <a:srgbClr val="FF0000"/>
                </a:solidFill>
                <a:effectLst/>
                <a:latin typeface="-apple-system"/>
              </a:rPr>
              <a:t>要求</a:t>
            </a:r>
            <a:r>
              <a:rPr lang="zh-CN" altLang="en-US" b="0" i="0" dirty="0">
                <a:solidFill>
                  <a:srgbClr val="4D4D4D"/>
                </a:solidFill>
                <a:effectLst/>
                <a:latin typeface="-apple-system"/>
              </a:rPr>
              <a:t>服务的数量超过服务机构（服务台、服务员等）的容量。</a:t>
            </a:r>
            <a:endParaRPr lang="en-US" altLang="zh-CN" b="0" i="0" dirty="0">
              <a:solidFill>
                <a:srgbClr val="4D4D4D"/>
              </a:solidFill>
              <a:effectLst/>
              <a:latin typeface="-apple-system"/>
            </a:endParaRPr>
          </a:p>
          <a:p>
            <a:pPr marL="0" indent="0" algn="l">
              <a:buNone/>
            </a:pPr>
            <a:r>
              <a:rPr lang="en-US" altLang="zh-CN" dirty="0">
                <a:solidFill>
                  <a:srgbClr val="4D4D4D"/>
                </a:solidFill>
                <a:latin typeface="-apple-system"/>
              </a:rPr>
              <a:t>	</a:t>
            </a:r>
            <a:r>
              <a:rPr lang="zh-CN" altLang="en-US" b="0" i="0" dirty="0">
                <a:solidFill>
                  <a:schemeClr val="accent1"/>
                </a:solidFill>
                <a:effectLst/>
                <a:latin typeface="-apple-system"/>
              </a:rPr>
              <a:t>如何最大化企业效益？</a:t>
            </a:r>
            <a:r>
              <a:rPr lang="en-US" altLang="zh-CN" b="0" i="0" dirty="0">
                <a:solidFill>
                  <a:srgbClr val="4D4D4D"/>
                </a:solidFill>
                <a:effectLst/>
                <a:latin typeface="-apple-system"/>
              </a:rPr>
              <a:t>-</a:t>
            </a:r>
            <a:r>
              <a:rPr lang="zh-CN" altLang="en-US" b="0" i="0" dirty="0">
                <a:solidFill>
                  <a:srgbClr val="4D4D4D"/>
                </a:solidFill>
                <a:effectLst/>
                <a:latin typeface="-apple-system"/>
              </a:rPr>
              <a:t>考虑客户满意度，保证服务效率；同时又要让自己的服务窗口尽可能少</a:t>
            </a:r>
            <a:endParaRPr lang="en-US" altLang="zh-CN" b="0" i="0" dirty="0">
              <a:solidFill>
                <a:srgbClr val="4D4D4D"/>
              </a:solidFill>
              <a:effectLst/>
              <a:latin typeface="-apple-system"/>
            </a:endParaRPr>
          </a:p>
          <a:p>
            <a:pPr algn="l"/>
            <a:r>
              <a:rPr lang="zh-CN" altLang="en-US" b="0" i="0" dirty="0">
                <a:solidFill>
                  <a:srgbClr val="4D4D4D"/>
                </a:solidFill>
                <a:effectLst/>
                <a:latin typeface="-apple-system"/>
              </a:rPr>
              <a:t>由于顾客到达和服务时间的随机性，可以说排队现象几乎是不可避免的。</a:t>
            </a:r>
          </a:p>
          <a:p>
            <a:pPr marL="0" indent="0">
              <a:buNone/>
            </a:pPr>
            <a:br>
              <a:rPr lang="zh-CN" altLang="en-US" dirty="0"/>
            </a:br>
            <a:endParaRPr lang="zh-CN" altLang="en-US" dirty="0"/>
          </a:p>
        </p:txBody>
      </p:sp>
    </p:spTree>
    <p:extLst>
      <p:ext uri="{BB962C8B-B14F-4D97-AF65-F5344CB8AC3E}">
        <p14:creationId xmlns:p14="http://schemas.microsoft.com/office/powerpoint/2010/main" val="182377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E3DF8-4CFB-4E89-BDB3-75D7D5F94C6C}"/>
              </a:ext>
            </a:extLst>
          </p:cNvPr>
          <p:cNvSpPr>
            <a:spLocks noGrp="1"/>
          </p:cNvSpPr>
          <p:nvPr>
            <p:ph type="title"/>
          </p:nvPr>
        </p:nvSpPr>
        <p:spPr/>
        <p:txBody>
          <a:bodyPr/>
          <a:lstStyle/>
          <a:p>
            <a:r>
              <a:rPr lang="zh-CN" altLang="en-US" dirty="0"/>
              <a:t>仿真结果分析</a:t>
            </a:r>
          </a:p>
        </p:txBody>
      </p:sp>
      <p:sp>
        <p:nvSpPr>
          <p:cNvPr id="3" name="内容占位符 2">
            <a:extLst>
              <a:ext uri="{FF2B5EF4-FFF2-40B4-BE49-F238E27FC236}">
                <a16:creationId xmlns:a16="http://schemas.microsoft.com/office/drawing/2014/main" id="{F4C7EFDD-C410-4689-B322-9A5504C78F9A}"/>
              </a:ext>
            </a:extLst>
          </p:cNvPr>
          <p:cNvSpPr>
            <a:spLocks noGrp="1"/>
          </p:cNvSpPr>
          <p:nvPr>
            <p:ph idx="1"/>
          </p:nvPr>
        </p:nvSpPr>
        <p:spPr/>
        <p:txBody>
          <a:bodyPr/>
          <a:lstStyle/>
          <a:p>
            <a:endParaRPr lang="en-US" altLang="zh-CN" dirty="0"/>
          </a:p>
          <a:p>
            <a:r>
              <a:rPr lang="zh-CN" altLang="en-US" sz="3600" b="1" i="0" dirty="0">
                <a:solidFill>
                  <a:srgbClr val="4F4F4F"/>
                </a:solidFill>
                <a:effectLst/>
                <a:latin typeface="PingFang SC"/>
              </a:rPr>
              <a:t>排队系统的运行指标：</a:t>
            </a:r>
          </a:p>
          <a:p>
            <a:pPr marL="0" indent="0">
              <a:buNone/>
            </a:pPr>
            <a:r>
              <a:rPr lang="en-US" altLang="zh-CN" sz="1800" dirty="0">
                <a:solidFill>
                  <a:srgbClr val="000000"/>
                </a:solidFill>
                <a:latin typeface="宋体" panose="02010600030101010101" pitchFamily="2" charset="-122"/>
                <a:ea typeface="宋体" panose="02010600030101010101" pitchFamily="2" charset="-122"/>
              </a:rPr>
              <a:t>	</a:t>
            </a:r>
            <a:r>
              <a:rPr lang="zh-CN" altLang="en-US" sz="1800" dirty="0">
                <a:solidFill>
                  <a:srgbClr val="000000"/>
                </a:solidFill>
                <a:effectLst/>
                <a:latin typeface="宋体" panose="02010600030101010101" pitchFamily="2" charset="-122"/>
                <a:ea typeface="宋体" panose="02010600030101010101" pitchFamily="2" charset="-122"/>
              </a:rPr>
              <a:t>统计 顾客的平均等待时间 与 顾客的平均等待队长</a:t>
            </a:r>
            <a:endParaRPr lang="en-US" altLang="zh-CN" dirty="0"/>
          </a:p>
          <a:p>
            <a:r>
              <a:rPr lang="zh-CN" altLang="en-US" dirty="0"/>
              <a:t>作用意义</a:t>
            </a:r>
            <a:endParaRPr lang="en-US" altLang="zh-CN" dirty="0"/>
          </a:p>
          <a:p>
            <a:pPr lvl="1"/>
            <a:r>
              <a:rPr lang="zh-CN" altLang="en-US" dirty="0"/>
              <a:t>在这次仿真中，仅仅是和理论结果对比，验证型实验罢了</a:t>
            </a:r>
          </a:p>
        </p:txBody>
      </p:sp>
    </p:spTree>
    <p:extLst>
      <p:ext uri="{BB962C8B-B14F-4D97-AF65-F5344CB8AC3E}">
        <p14:creationId xmlns:p14="http://schemas.microsoft.com/office/powerpoint/2010/main" val="1184706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E85BE07-C86E-4C32-B543-32C88AE2CF56}"/>
              </a:ext>
            </a:extLst>
          </p:cNvPr>
          <p:cNvPicPr>
            <a:picLocks noChangeAspect="1"/>
          </p:cNvPicPr>
          <p:nvPr/>
        </p:nvPicPr>
        <p:blipFill>
          <a:blip r:embed="rId3"/>
          <a:stretch>
            <a:fillRect/>
          </a:stretch>
        </p:blipFill>
        <p:spPr>
          <a:xfrm>
            <a:off x="6553780" y="3512126"/>
            <a:ext cx="4762500" cy="3333750"/>
          </a:xfrm>
          <a:prstGeom prst="rect">
            <a:avLst/>
          </a:prstGeom>
        </p:spPr>
      </p:pic>
      <p:pic>
        <p:nvPicPr>
          <p:cNvPr id="7" name="图片 6">
            <a:extLst>
              <a:ext uri="{FF2B5EF4-FFF2-40B4-BE49-F238E27FC236}">
                <a16:creationId xmlns:a16="http://schemas.microsoft.com/office/drawing/2014/main" id="{6CC2FF0D-1BED-46EF-895F-02A86E1DDA46}"/>
              </a:ext>
            </a:extLst>
          </p:cNvPr>
          <p:cNvPicPr>
            <a:picLocks noChangeAspect="1"/>
          </p:cNvPicPr>
          <p:nvPr/>
        </p:nvPicPr>
        <p:blipFill>
          <a:blip r:embed="rId4"/>
          <a:stretch>
            <a:fillRect/>
          </a:stretch>
        </p:blipFill>
        <p:spPr>
          <a:xfrm>
            <a:off x="6561284" y="178376"/>
            <a:ext cx="4762500" cy="3333750"/>
          </a:xfrm>
          <a:prstGeom prst="rect">
            <a:avLst/>
          </a:prstGeom>
        </p:spPr>
      </p:pic>
      <p:pic>
        <p:nvPicPr>
          <p:cNvPr id="9" name="图片 8">
            <a:extLst>
              <a:ext uri="{FF2B5EF4-FFF2-40B4-BE49-F238E27FC236}">
                <a16:creationId xmlns:a16="http://schemas.microsoft.com/office/drawing/2014/main" id="{D1086525-FE57-48DB-9A68-3B9E49E84976}"/>
              </a:ext>
            </a:extLst>
          </p:cNvPr>
          <p:cNvPicPr>
            <a:picLocks noChangeAspect="1"/>
          </p:cNvPicPr>
          <p:nvPr/>
        </p:nvPicPr>
        <p:blipFill>
          <a:blip r:embed="rId5"/>
          <a:stretch>
            <a:fillRect/>
          </a:stretch>
        </p:blipFill>
        <p:spPr>
          <a:xfrm>
            <a:off x="656854" y="1161761"/>
            <a:ext cx="5439146" cy="3807402"/>
          </a:xfrm>
          <a:prstGeom prst="rect">
            <a:avLst/>
          </a:prstGeom>
        </p:spPr>
      </p:pic>
      <p:sp>
        <p:nvSpPr>
          <p:cNvPr id="10" name="文本框 9">
            <a:extLst>
              <a:ext uri="{FF2B5EF4-FFF2-40B4-BE49-F238E27FC236}">
                <a16:creationId xmlns:a16="http://schemas.microsoft.com/office/drawing/2014/main" id="{2AEB04A6-EBE4-4CB2-B475-098690094F8E}"/>
              </a:ext>
            </a:extLst>
          </p:cNvPr>
          <p:cNvSpPr txBox="1"/>
          <p:nvPr/>
        </p:nvSpPr>
        <p:spPr>
          <a:xfrm>
            <a:off x="656854" y="249382"/>
            <a:ext cx="4735592" cy="646331"/>
          </a:xfrm>
          <a:prstGeom prst="rect">
            <a:avLst/>
          </a:prstGeom>
          <a:noFill/>
        </p:spPr>
        <p:txBody>
          <a:bodyPr wrap="none" rtlCol="0">
            <a:spAutoFit/>
          </a:bodyPr>
          <a:lstStyle/>
          <a:p>
            <a:r>
              <a:rPr lang="zh-CN" altLang="en-US" sz="3600" dirty="0"/>
              <a:t>仿真</a:t>
            </a:r>
            <a:r>
              <a:rPr lang="en-US" altLang="zh-CN" sz="3600" dirty="0"/>
              <a:t>100</a:t>
            </a:r>
            <a:r>
              <a:rPr lang="zh-CN" altLang="en-US" sz="3600"/>
              <a:t>人以内 的</a:t>
            </a:r>
            <a:r>
              <a:rPr lang="zh-CN" altLang="en-US" sz="3600" dirty="0"/>
              <a:t>图表</a:t>
            </a:r>
          </a:p>
        </p:txBody>
      </p:sp>
    </p:spTree>
    <p:extLst>
      <p:ext uri="{BB962C8B-B14F-4D97-AF65-F5344CB8AC3E}">
        <p14:creationId xmlns:p14="http://schemas.microsoft.com/office/powerpoint/2010/main" val="140120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79EFF47-5BC3-49A2-A262-C4627D057E87}"/>
              </a:ext>
            </a:extLst>
          </p:cNvPr>
          <p:cNvSpPr>
            <a:spLocks noChangeArrowheads="1"/>
          </p:cNvSpPr>
          <p:nvPr/>
        </p:nvSpPr>
        <p:spPr bwMode="auto">
          <a:xfrm>
            <a:off x="2840854" y="3671869"/>
            <a:ext cx="912738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3" name="图片 12">
            <a:extLst>
              <a:ext uri="{FF2B5EF4-FFF2-40B4-BE49-F238E27FC236}">
                <a16:creationId xmlns:a16="http://schemas.microsoft.com/office/drawing/2014/main" id="{64E3653E-259C-4000-9C3E-D5D1BA0E46DA}"/>
              </a:ext>
            </a:extLst>
          </p:cNvPr>
          <p:cNvPicPr>
            <a:picLocks noChangeAspect="1"/>
          </p:cNvPicPr>
          <p:nvPr/>
        </p:nvPicPr>
        <p:blipFill>
          <a:blip r:embed="rId3"/>
          <a:stretch>
            <a:fillRect/>
          </a:stretch>
        </p:blipFill>
        <p:spPr>
          <a:xfrm>
            <a:off x="-408221" y="923278"/>
            <a:ext cx="6504221" cy="4552955"/>
          </a:xfrm>
          <a:prstGeom prst="rect">
            <a:avLst/>
          </a:prstGeom>
        </p:spPr>
      </p:pic>
      <p:pic>
        <p:nvPicPr>
          <p:cNvPr id="15" name="图片 14">
            <a:extLst>
              <a:ext uri="{FF2B5EF4-FFF2-40B4-BE49-F238E27FC236}">
                <a16:creationId xmlns:a16="http://schemas.microsoft.com/office/drawing/2014/main" id="{0D824139-1949-44DF-98CE-590743B1A60E}"/>
              </a:ext>
            </a:extLst>
          </p:cNvPr>
          <p:cNvPicPr>
            <a:picLocks noChangeAspect="1"/>
          </p:cNvPicPr>
          <p:nvPr/>
        </p:nvPicPr>
        <p:blipFill>
          <a:blip r:embed="rId4"/>
          <a:stretch>
            <a:fillRect/>
          </a:stretch>
        </p:blipFill>
        <p:spPr>
          <a:xfrm>
            <a:off x="5572991" y="0"/>
            <a:ext cx="4762500" cy="3333750"/>
          </a:xfrm>
          <a:prstGeom prst="rect">
            <a:avLst/>
          </a:prstGeom>
        </p:spPr>
      </p:pic>
      <p:pic>
        <p:nvPicPr>
          <p:cNvPr id="17" name="图片 16">
            <a:extLst>
              <a:ext uri="{FF2B5EF4-FFF2-40B4-BE49-F238E27FC236}">
                <a16:creationId xmlns:a16="http://schemas.microsoft.com/office/drawing/2014/main" id="{4AD7C9C4-1993-4979-A271-7BD273D1373B}"/>
              </a:ext>
            </a:extLst>
          </p:cNvPr>
          <p:cNvPicPr>
            <a:picLocks noChangeAspect="1"/>
          </p:cNvPicPr>
          <p:nvPr/>
        </p:nvPicPr>
        <p:blipFill>
          <a:blip r:embed="rId5"/>
          <a:stretch>
            <a:fillRect/>
          </a:stretch>
        </p:blipFill>
        <p:spPr>
          <a:xfrm>
            <a:off x="5645923" y="3429000"/>
            <a:ext cx="4762500" cy="3333750"/>
          </a:xfrm>
          <a:prstGeom prst="rect">
            <a:avLst/>
          </a:prstGeom>
        </p:spPr>
      </p:pic>
      <p:sp>
        <p:nvSpPr>
          <p:cNvPr id="2" name="文本框 1">
            <a:extLst>
              <a:ext uri="{FF2B5EF4-FFF2-40B4-BE49-F238E27FC236}">
                <a16:creationId xmlns:a16="http://schemas.microsoft.com/office/drawing/2014/main" id="{C7FE592F-6D15-4B4D-8552-CC93FFC0C8C4}"/>
              </a:ext>
            </a:extLst>
          </p:cNvPr>
          <p:cNvSpPr txBox="1"/>
          <p:nvPr/>
        </p:nvSpPr>
        <p:spPr>
          <a:xfrm>
            <a:off x="692727" y="387927"/>
            <a:ext cx="4762500" cy="584775"/>
          </a:xfrm>
          <a:prstGeom prst="rect">
            <a:avLst/>
          </a:prstGeom>
          <a:noFill/>
        </p:spPr>
        <p:txBody>
          <a:bodyPr wrap="square" rtlCol="0">
            <a:spAutoFit/>
          </a:bodyPr>
          <a:lstStyle/>
          <a:p>
            <a:r>
              <a:rPr lang="zh-CN" altLang="en-US" sz="3200" dirty="0"/>
              <a:t>仿真</a:t>
            </a:r>
            <a:r>
              <a:rPr lang="en-US" altLang="zh-CN" sz="3200" dirty="0"/>
              <a:t>1k </a:t>
            </a:r>
            <a:r>
              <a:rPr lang="zh-CN" altLang="en-US" sz="3200" dirty="0"/>
              <a:t>人 以上的图表</a:t>
            </a:r>
          </a:p>
        </p:txBody>
      </p:sp>
    </p:spTree>
    <p:extLst>
      <p:ext uri="{BB962C8B-B14F-4D97-AF65-F5344CB8AC3E}">
        <p14:creationId xmlns:p14="http://schemas.microsoft.com/office/powerpoint/2010/main" val="201104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E5E54-78B4-452C-8F28-1CE68579C7FC}"/>
              </a:ext>
            </a:extLst>
          </p:cNvPr>
          <p:cNvSpPr>
            <a:spLocks noGrp="1"/>
          </p:cNvSpPr>
          <p:nvPr>
            <p:ph type="title"/>
          </p:nvPr>
        </p:nvSpPr>
        <p:spPr/>
        <p:txBody>
          <a:bodyPr/>
          <a:lstStyle/>
          <a:p>
            <a:r>
              <a:rPr lang="zh-CN" altLang="en-US" dirty="0"/>
              <a:t>比较：理论值和仿真值 </a:t>
            </a:r>
          </a:p>
        </p:txBody>
      </p:sp>
      <p:graphicFrame>
        <p:nvGraphicFramePr>
          <p:cNvPr id="4" name="内容占位符 3">
            <a:extLst>
              <a:ext uri="{FF2B5EF4-FFF2-40B4-BE49-F238E27FC236}">
                <a16:creationId xmlns:a16="http://schemas.microsoft.com/office/drawing/2014/main" id="{16F38F1B-A0E7-45EC-93F9-090547DCE6D7}"/>
              </a:ext>
            </a:extLst>
          </p:cNvPr>
          <p:cNvGraphicFramePr>
            <a:graphicFrameLocks noGrp="1" noChangeAspect="1"/>
          </p:cNvGraphicFramePr>
          <p:nvPr>
            <p:ph idx="1"/>
            <p:extLst>
              <p:ext uri="{D42A27DB-BD31-4B8C-83A1-F6EECF244321}">
                <p14:modId xmlns:p14="http://schemas.microsoft.com/office/powerpoint/2010/main" val="1969592069"/>
              </p:ext>
            </p:extLst>
          </p:nvPr>
        </p:nvGraphicFramePr>
        <p:xfrm>
          <a:off x="1903413" y="2474913"/>
          <a:ext cx="7353300" cy="2974975"/>
        </p:xfrm>
        <a:graphic>
          <a:graphicData uri="http://schemas.openxmlformats.org/presentationml/2006/ole">
            <mc:AlternateContent xmlns:mc="http://schemas.openxmlformats.org/markup-compatibility/2006">
              <mc:Choice xmlns:v="urn:schemas-microsoft-com:vml" Requires="v">
                <p:oleObj spid="_x0000_s2081" name="Worksheet" r:id="rId4" imgW="5391239" imgH="2181057" progId="Excel.Sheet.12">
                  <p:embed/>
                </p:oleObj>
              </mc:Choice>
              <mc:Fallback>
                <p:oleObj name="Worksheet" r:id="rId4" imgW="5391239" imgH="2181057" progId="Excel.Sheet.12">
                  <p:embed/>
                  <p:pic>
                    <p:nvPicPr>
                      <p:cNvPr id="0" name=""/>
                      <p:cNvPicPr/>
                      <p:nvPr/>
                    </p:nvPicPr>
                    <p:blipFill>
                      <a:blip r:embed="rId5"/>
                      <a:stretch>
                        <a:fillRect/>
                      </a:stretch>
                    </p:blipFill>
                    <p:spPr>
                      <a:xfrm>
                        <a:off x="1903413" y="2474913"/>
                        <a:ext cx="7353300" cy="2974975"/>
                      </a:xfrm>
                      <a:prstGeom prst="rect">
                        <a:avLst/>
                      </a:prstGeom>
                    </p:spPr>
                  </p:pic>
                </p:oleObj>
              </mc:Fallback>
            </mc:AlternateContent>
          </a:graphicData>
        </a:graphic>
      </p:graphicFrame>
    </p:spTree>
    <p:extLst>
      <p:ext uri="{BB962C8B-B14F-4D97-AF65-F5344CB8AC3E}">
        <p14:creationId xmlns:p14="http://schemas.microsoft.com/office/powerpoint/2010/main" val="2413110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35585-D830-4829-B972-A8E9A9A2752A}"/>
              </a:ext>
            </a:extLst>
          </p:cNvPr>
          <p:cNvSpPr>
            <a:spLocks noGrp="1"/>
          </p:cNvSpPr>
          <p:nvPr>
            <p:ph type="title"/>
          </p:nvPr>
        </p:nvSpPr>
        <p:spPr/>
        <p:txBody>
          <a:bodyPr/>
          <a:lstStyle/>
          <a:p>
            <a:r>
              <a:rPr lang="zh-CN" altLang="en-US" dirty="0"/>
              <a:t>最后总结一下</a:t>
            </a:r>
          </a:p>
        </p:txBody>
      </p:sp>
      <p:sp>
        <p:nvSpPr>
          <p:cNvPr id="3" name="内容占位符 2">
            <a:extLst>
              <a:ext uri="{FF2B5EF4-FFF2-40B4-BE49-F238E27FC236}">
                <a16:creationId xmlns:a16="http://schemas.microsoft.com/office/drawing/2014/main" id="{4F7AFDEC-248F-4ED0-BB75-8AA62F761870}"/>
              </a:ext>
            </a:extLst>
          </p:cNvPr>
          <p:cNvSpPr>
            <a:spLocks noGrp="1"/>
          </p:cNvSpPr>
          <p:nvPr>
            <p:ph idx="1"/>
          </p:nvPr>
        </p:nvSpPr>
        <p:spPr/>
        <p:txBody>
          <a:bodyPr/>
          <a:lstStyle/>
          <a:p>
            <a:r>
              <a:rPr lang="zh-CN" altLang="en-US" dirty="0"/>
              <a:t>减小窗口数，服务效益达标</a:t>
            </a:r>
            <a:r>
              <a:rPr lang="en-US" altLang="zh-CN" dirty="0"/>
              <a:t>-》</a:t>
            </a:r>
          </a:p>
          <a:p>
            <a:r>
              <a:rPr lang="zh-CN" altLang="en-US" dirty="0"/>
              <a:t>建模队列</a:t>
            </a:r>
            <a:r>
              <a:rPr lang="en-US" altLang="zh-CN" dirty="0"/>
              <a:t>-》</a:t>
            </a:r>
          </a:p>
          <a:p>
            <a:r>
              <a:rPr lang="en-US" altLang="zh-CN" dirty="0"/>
              <a:t>M/M/1</a:t>
            </a:r>
            <a:r>
              <a:rPr lang="zh-CN" altLang="en-US" dirty="0"/>
              <a:t>队列服务系统（其实这只是众多环节里的第一步，但也是最关键的一步）</a:t>
            </a:r>
            <a:endParaRPr lang="en-US" altLang="zh-CN" dirty="0"/>
          </a:p>
          <a:p>
            <a:endParaRPr lang="en-US" altLang="zh-CN" dirty="0"/>
          </a:p>
          <a:p>
            <a:r>
              <a:rPr lang="zh-CN" altLang="en-US" dirty="0"/>
              <a:t>最终目标：</a:t>
            </a:r>
            <a:r>
              <a:rPr lang="zh-CN" altLang="en-US" dirty="0">
                <a:solidFill>
                  <a:srgbClr val="FF0000"/>
                </a:solidFill>
              </a:rPr>
              <a:t>帮老板</a:t>
            </a:r>
            <a:r>
              <a:rPr lang="zh-CN" altLang="en-US" sz="6600" dirty="0">
                <a:solidFill>
                  <a:srgbClr val="FF0000"/>
                </a:solidFill>
              </a:rPr>
              <a:t>省钱</a:t>
            </a:r>
          </a:p>
        </p:txBody>
      </p:sp>
    </p:spTree>
    <p:extLst>
      <p:ext uri="{BB962C8B-B14F-4D97-AF65-F5344CB8AC3E}">
        <p14:creationId xmlns:p14="http://schemas.microsoft.com/office/powerpoint/2010/main" val="139478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13AA9-ED57-4BA6-AFCC-3B5D67553833}"/>
              </a:ext>
            </a:extLst>
          </p:cNvPr>
          <p:cNvSpPr>
            <a:spLocks noGrp="1"/>
          </p:cNvSpPr>
          <p:nvPr>
            <p:ph type="title"/>
          </p:nvPr>
        </p:nvSpPr>
        <p:spPr/>
        <p:txBody>
          <a:bodyPr/>
          <a:lstStyle/>
          <a:p>
            <a:r>
              <a:rPr lang="zh-CN" altLang="en-US" dirty="0"/>
              <a:t>总结和展望</a:t>
            </a:r>
            <a:r>
              <a:rPr lang="en-US" altLang="zh-CN" dirty="0"/>
              <a:t>	</a:t>
            </a:r>
            <a:endParaRPr lang="zh-CN" altLang="en-US" dirty="0"/>
          </a:p>
        </p:txBody>
      </p:sp>
      <p:sp>
        <p:nvSpPr>
          <p:cNvPr id="3" name="内容占位符 2">
            <a:extLst>
              <a:ext uri="{FF2B5EF4-FFF2-40B4-BE49-F238E27FC236}">
                <a16:creationId xmlns:a16="http://schemas.microsoft.com/office/drawing/2014/main" id="{58F5AF9B-2EEB-464F-8768-BF29AC8DD82E}"/>
              </a:ext>
            </a:extLst>
          </p:cNvPr>
          <p:cNvSpPr>
            <a:spLocks noGrp="1"/>
          </p:cNvSpPr>
          <p:nvPr>
            <p:ph idx="1"/>
          </p:nvPr>
        </p:nvSpPr>
        <p:spPr/>
        <p:txBody>
          <a:bodyPr/>
          <a:lstStyle/>
          <a:p>
            <a:r>
              <a:rPr lang="zh-CN" altLang="en-US" dirty="0"/>
              <a:t>其他排队模型 特色</a:t>
            </a:r>
            <a:endParaRPr lang="en-US" altLang="zh-CN" dirty="0"/>
          </a:p>
          <a:p>
            <a:r>
              <a:rPr lang="en-US" altLang="zh-CN" dirty="0"/>
              <a:t>M / M /s </a:t>
            </a:r>
            <a:r>
              <a:rPr lang="zh-CN" altLang="en-US" dirty="0"/>
              <a:t>等待制排队模型、多服务台模型</a:t>
            </a:r>
          </a:p>
          <a:p>
            <a:endParaRPr lang="zh-CN" altLang="en-US" dirty="0"/>
          </a:p>
          <a:p>
            <a:r>
              <a:rPr lang="en-US" altLang="zh-CN" dirty="0"/>
              <a:t>M / M / s/ s </a:t>
            </a:r>
            <a:r>
              <a:rPr lang="zh-CN" altLang="en-US" dirty="0"/>
              <a:t>损失制排队模型</a:t>
            </a:r>
          </a:p>
          <a:p>
            <a:endParaRPr lang="zh-CN" altLang="en-US" dirty="0"/>
          </a:p>
          <a:p>
            <a:r>
              <a:rPr lang="en-US" altLang="zh-CN" dirty="0"/>
              <a:t>M / M / s </a:t>
            </a:r>
            <a:r>
              <a:rPr lang="zh-CN" altLang="en-US" dirty="0"/>
              <a:t>混合制排队模型</a:t>
            </a:r>
          </a:p>
        </p:txBody>
      </p:sp>
    </p:spTree>
    <p:extLst>
      <p:ext uri="{BB962C8B-B14F-4D97-AF65-F5344CB8AC3E}">
        <p14:creationId xmlns:p14="http://schemas.microsoft.com/office/powerpoint/2010/main" val="11412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CAB6F-07D0-464B-803A-D345CE8DBE56}"/>
              </a:ext>
            </a:extLst>
          </p:cNvPr>
          <p:cNvSpPr>
            <a:spLocks noGrp="1"/>
          </p:cNvSpPr>
          <p:nvPr>
            <p:ph type="title"/>
          </p:nvPr>
        </p:nvSpPr>
        <p:spPr/>
        <p:txBody>
          <a:bodyPr/>
          <a:lstStyle/>
          <a:p>
            <a:r>
              <a:rPr lang="zh-CN" altLang="en-US" dirty="0"/>
              <a:t>建模分析</a:t>
            </a:r>
          </a:p>
        </p:txBody>
      </p:sp>
      <p:sp>
        <p:nvSpPr>
          <p:cNvPr id="3" name="内容占位符 2">
            <a:extLst>
              <a:ext uri="{FF2B5EF4-FFF2-40B4-BE49-F238E27FC236}">
                <a16:creationId xmlns:a16="http://schemas.microsoft.com/office/drawing/2014/main" id="{6C8DD43E-14D6-4082-BA38-36FF9E819974}"/>
              </a:ext>
            </a:extLst>
          </p:cNvPr>
          <p:cNvSpPr>
            <a:spLocks noGrp="1"/>
          </p:cNvSpPr>
          <p:nvPr>
            <p:ph idx="1"/>
          </p:nvPr>
        </p:nvSpPr>
        <p:spPr/>
        <p:txBody>
          <a:bodyPr/>
          <a:lstStyle/>
          <a:p>
            <a:r>
              <a:rPr lang="zh-CN" altLang="en-US" dirty="0"/>
              <a:t>先考虑队列问题：</a:t>
            </a:r>
            <a:endParaRPr lang="en-US" altLang="zh-CN" dirty="0"/>
          </a:p>
          <a:p>
            <a:pPr lvl="1"/>
            <a:r>
              <a:rPr lang="zh-CN" altLang="en-US" dirty="0"/>
              <a:t>引出</a:t>
            </a:r>
            <a:r>
              <a:rPr lang="en-US" altLang="zh-CN" dirty="0"/>
              <a:t>M/M/1</a:t>
            </a:r>
            <a:r>
              <a:rPr lang="zh-CN" altLang="en-US" dirty="0"/>
              <a:t>系统，最简化的系统</a:t>
            </a:r>
          </a:p>
        </p:txBody>
      </p:sp>
    </p:spTree>
    <p:extLst>
      <p:ext uri="{BB962C8B-B14F-4D97-AF65-F5344CB8AC3E}">
        <p14:creationId xmlns:p14="http://schemas.microsoft.com/office/powerpoint/2010/main" val="155837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A6DB1-1BF2-44D9-A82B-5BCF178EE71C}"/>
              </a:ext>
            </a:extLst>
          </p:cNvPr>
          <p:cNvSpPr>
            <a:spLocks noGrp="1"/>
          </p:cNvSpPr>
          <p:nvPr>
            <p:ph type="title"/>
          </p:nvPr>
        </p:nvSpPr>
        <p:spPr/>
        <p:txBody>
          <a:bodyPr/>
          <a:lstStyle/>
          <a:p>
            <a:r>
              <a:rPr kumimoji="0" lang="zh-CN" altLang="zh-CN" sz="4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理论分析结果</a:t>
            </a:r>
            <a:endParaRPr lang="zh-CN" altLang="en-US" dirty="0"/>
          </a:p>
        </p:txBody>
      </p:sp>
      <p:graphicFrame>
        <p:nvGraphicFramePr>
          <p:cNvPr id="6" name="对象 5">
            <a:extLst>
              <a:ext uri="{FF2B5EF4-FFF2-40B4-BE49-F238E27FC236}">
                <a16:creationId xmlns:a16="http://schemas.microsoft.com/office/drawing/2014/main" id="{DF06112D-F287-49B0-9F82-4235488EBA81}"/>
              </a:ext>
            </a:extLst>
          </p:cNvPr>
          <p:cNvGraphicFramePr>
            <a:graphicFrameLocks noChangeAspect="1"/>
          </p:cNvGraphicFramePr>
          <p:nvPr>
            <p:extLst>
              <p:ext uri="{D42A27DB-BD31-4B8C-83A1-F6EECF244321}">
                <p14:modId xmlns:p14="http://schemas.microsoft.com/office/powerpoint/2010/main" val="1688986438"/>
              </p:ext>
            </p:extLst>
          </p:nvPr>
        </p:nvGraphicFramePr>
        <p:xfrm>
          <a:off x="4456007" y="3306499"/>
          <a:ext cx="523875" cy="342900"/>
        </p:xfrm>
        <a:graphic>
          <a:graphicData uri="http://schemas.openxmlformats.org/presentationml/2006/ole">
            <mc:AlternateContent xmlns:mc="http://schemas.openxmlformats.org/markup-compatibility/2006">
              <mc:Choice xmlns:v="urn:schemas-microsoft-com:vml" Requires="v">
                <p:oleObj spid="_x0000_s1266" name="Equation" r:id="rId4" imgW="647981" imgH="419282" progId="Equation.DSMT4">
                  <p:embed/>
                </p:oleObj>
              </mc:Choice>
              <mc:Fallback>
                <p:oleObj name="Equation" r:id="rId4" imgW="647981" imgH="419282" progId="Equation.DSMT4">
                  <p:embed/>
                  <p:pic>
                    <p:nvPicPr>
                      <p:cNvPr id="0" name="对象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6007" y="3306499"/>
                        <a:ext cx="5238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a:extLst>
              <a:ext uri="{FF2B5EF4-FFF2-40B4-BE49-F238E27FC236}">
                <a16:creationId xmlns:a16="http://schemas.microsoft.com/office/drawing/2014/main" id="{D419582D-4C9F-43C0-88C8-CF1C267B357A}"/>
              </a:ext>
            </a:extLst>
          </p:cNvPr>
          <p:cNvSpPr>
            <a:spLocks noChangeArrowheads="1"/>
          </p:cNvSpPr>
          <p:nvPr/>
        </p:nvSpPr>
        <p:spPr bwMode="auto">
          <a:xfrm>
            <a:off x="1531714" y="2380098"/>
            <a:ext cx="27991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在该</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M/M/1</a:t>
            </a:r>
            <a:r>
              <a:rPr kumimoji="0" lang="zh-CN" altLang="en-US"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系统中，设</a:t>
            </a:r>
            <a:endParaRPr kumimoji="0" lang="zh-CN" altLang="en-US"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B0F4FFB5-C0D2-4C10-8F92-93389E7E0716}"/>
              </a:ext>
            </a:extLst>
          </p:cNvPr>
          <p:cNvSpPr>
            <a:spLocks noChangeArrowheads="1"/>
          </p:cNvSpPr>
          <p:nvPr/>
        </p:nvSpPr>
        <p:spPr bwMode="auto">
          <a:xfrm>
            <a:off x="1530111" y="3293016"/>
            <a:ext cx="2800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顾客的平均等待时间为</a:t>
            </a:r>
            <a:endParaRPr kumimoji="0" lang="zh-CN" altLang="zh-CN" b="0" i="0" u="none" strike="noStrike" cap="none" normalizeH="0" baseline="0" dirty="0">
              <a:ln>
                <a:noFill/>
              </a:ln>
              <a:solidFill>
                <a:schemeClr val="tx1"/>
              </a:solidFill>
              <a:effectLst/>
              <a:latin typeface="Arial" panose="020B0604020202020204" pitchFamily="34" charset="0"/>
            </a:endParaRPr>
          </a:p>
        </p:txBody>
      </p:sp>
      <p:graphicFrame>
        <p:nvGraphicFramePr>
          <p:cNvPr id="11" name="对象 10">
            <a:extLst>
              <a:ext uri="{FF2B5EF4-FFF2-40B4-BE49-F238E27FC236}">
                <a16:creationId xmlns:a16="http://schemas.microsoft.com/office/drawing/2014/main" id="{DACA4640-60E0-404F-85C7-6D964F8F6FC2}"/>
              </a:ext>
            </a:extLst>
          </p:cNvPr>
          <p:cNvGraphicFramePr>
            <a:graphicFrameLocks noChangeAspect="1"/>
          </p:cNvGraphicFramePr>
          <p:nvPr>
            <p:extLst>
              <p:ext uri="{D42A27DB-BD31-4B8C-83A1-F6EECF244321}">
                <p14:modId xmlns:p14="http://schemas.microsoft.com/office/powerpoint/2010/main" val="3618886760"/>
              </p:ext>
            </p:extLst>
          </p:nvPr>
        </p:nvGraphicFramePr>
        <p:xfrm>
          <a:off x="4456007" y="2358905"/>
          <a:ext cx="400050" cy="390525"/>
        </p:xfrm>
        <a:graphic>
          <a:graphicData uri="http://schemas.openxmlformats.org/presentationml/2006/ole">
            <mc:AlternateContent xmlns:mc="http://schemas.openxmlformats.org/markup-compatibility/2006">
              <mc:Choice xmlns:v="urn:schemas-microsoft-com:vml" Requires="v">
                <p:oleObj spid="_x0000_s1267" name="Equation" r:id="rId6" imgW="431987" imgH="419282" progId="Equation.DSMT4">
                  <p:embed/>
                </p:oleObj>
              </mc:Choice>
              <mc:Fallback>
                <p:oleObj name="Equation" r:id="rId6" imgW="431987" imgH="419282" progId="Equation.DSMT4">
                  <p:embed/>
                  <p:pic>
                    <p:nvPicPr>
                      <p:cNvPr id="4" name="对象 3">
                        <a:extLst>
                          <a:ext uri="{FF2B5EF4-FFF2-40B4-BE49-F238E27FC236}">
                            <a16:creationId xmlns:a16="http://schemas.microsoft.com/office/drawing/2014/main" id="{1898DDAE-E251-464B-89D4-7864A6B338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6007" y="2358905"/>
                        <a:ext cx="40005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文本框 12">
            <a:extLst>
              <a:ext uri="{FF2B5EF4-FFF2-40B4-BE49-F238E27FC236}">
                <a16:creationId xmlns:a16="http://schemas.microsoft.com/office/drawing/2014/main" id="{5B5A9A89-F5D5-4480-8C65-68A93E43B3E9}"/>
              </a:ext>
            </a:extLst>
          </p:cNvPr>
          <p:cNvSpPr txBox="1"/>
          <p:nvPr/>
        </p:nvSpPr>
        <p:spPr>
          <a:xfrm>
            <a:off x="1412507" y="2855582"/>
            <a:ext cx="6097604" cy="369332"/>
          </a:xfrm>
          <a:prstGeom prst="rect">
            <a:avLst/>
          </a:prstGeom>
          <a:noFill/>
        </p:spPr>
        <p:txBody>
          <a:bodyPr wrap="square">
            <a:spAutoFit/>
          </a:bodyPr>
          <a:lstStyle/>
          <a:p>
            <a:r>
              <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则稳态时的平均等待队长为</a:t>
            </a:r>
            <a:endParaRPr lang="zh-CN" altLang="en-US" dirty="0"/>
          </a:p>
        </p:txBody>
      </p:sp>
      <p:graphicFrame>
        <p:nvGraphicFramePr>
          <p:cNvPr id="14" name="对象 13">
            <a:extLst>
              <a:ext uri="{FF2B5EF4-FFF2-40B4-BE49-F238E27FC236}">
                <a16:creationId xmlns:a16="http://schemas.microsoft.com/office/drawing/2014/main" id="{689E685A-2350-4213-9E1F-8AA8EBF101A2}"/>
              </a:ext>
            </a:extLst>
          </p:cNvPr>
          <p:cNvGraphicFramePr>
            <a:graphicFrameLocks noChangeAspect="1"/>
          </p:cNvGraphicFramePr>
          <p:nvPr>
            <p:extLst>
              <p:ext uri="{D42A27DB-BD31-4B8C-83A1-F6EECF244321}">
                <p14:modId xmlns:p14="http://schemas.microsoft.com/office/powerpoint/2010/main" val="3195090035"/>
              </p:ext>
            </p:extLst>
          </p:nvPr>
        </p:nvGraphicFramePr>
        <p:xfrm>
          <a:off x="4461309" y="2851523"/>
          <a:ext cx="495300" cy="333375"/>
        </p:xfrm>
        <a:graphic>
          <a:graphicData uri="http://schemas.openxmlformats.org/presentationml/2006/ole">
            <mc:AlternateContent xmlns:mc="http://schemas.openxmlformats.org/markup-compatibility/2006">
              <mc:Choice xmlns:v="urn:schemas-microsoft-com:vml" Requires="v">
                <p:oleObj spid="_x0000_s1268" name="Equation" r:id="rId8" imgW="622570" imgH="419282" progId="Equation.DSMT4">
                  <p:embed/>
                </p:oleObj>
              </mc:Choice>
              <mc:Fallback>
                <p:oleObj name="Equation" r:id="rId8" imgW="622570" imgH="419282" progId="Equation.DSMT4">
                  <p:embed/>
                  <p:pic>
                    <p:nvPicPr>
                      <p:cNvPr id="5" name="对象 4">
                        <a:extLst>
                          <a:ext uri="{FF2B5EF4-FFF2-40B4-BE49-F238E27FC236}">
                            <a16:creationId xmlns:a16="http://schemas.microsoft.com/office/drawing/2014/main" id="{7C083EA5-B6A0-4A1C-81E6-369D6D1F54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1309" y="2851523"/>
                        <a:ext cx="4953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9095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379E3-12DA-4B6A-B239-E5356CD18633}"/>
              </a:ext>
            </a:extLst>
          </p:cNvPr>
          <p:cNvSpPr>
            <a:spLocks noGrp="1"/>
          </p:cNvSpPr>
          <p:nvPr>
            <p:ph type="title"/>
          </p:nvPr>
        </p:nvSpPr>
        <p:spPr/>
        <p:txBody>
          <a:bodyPr/>
          <a:lstStyle/>
          <a:p>
            <a:r>
              <a:rPr lang="en-US" altLang="zh-CN" dirty="0"/>
              <a:t>M/M/1</a:t>
            </a:r>
            <a:r>
              <a:rPr lang="zh-CN" altLang="en-US" dirty="0"/>
              <a:t>系统</a:t>
            </a:r>
          </a:p>
        </p:txBody>
      </p:sp>
      <p:sp>
        <p:nvSpPr>
          <p:cNvPr id="3" name="内容占位符 2">
            <a:extLst>
              <a:ext uri="{FF2B5EF4-FFF2-40B4-BE49-F238E27FC236}">
                <a16:creationId xmlns:a16="http://schemas.microsoft.com/office/drawing/2014/main" id="{CEE4C462-62D2-40E3-AACC-1A7E5A25775C}"/>
              </a:ext>
            </a:extLst>
          </p:cNvPr>
          <p:cNvSpPr>
            <a:spLocks noGrp="1"/>
          </p:cNvSpPr>
          <p:nvPr>
            <p:ph idx="1"/>
          </p:nvPr>
        </p:nvSpPr>
        <p:spPr/>
        <p:txBody>
          <a:bodyPr/>
          <a:lstStyle/>
          <a:p>
            <a:pPr algn="l"/>
            <a:r>
              <a:rPr lang="zh-CN" altLang="en-US" b="0" i="0" dirty="0">
                <a:solidFill>
                  <a:srgbClr val="333333"/>
                </a:solidFill>
                <a:effectLst/>
                <a:latin typeface="Helvetica Neue"/>
              </a:rPr>
              <a:t>可用</a:t>
            </a:r>
            <a:r>
              <a:rPr lang="en-US" altLang="zh-CN" b="0" i="0" dirty="0">
                <a:solidFill>
                  <a:srgbClr val="333333"/>
                </a:solidFill>
                <a:effectLst/>
                <a:latin typeface="Helvetica Neue"/>
              </a:rPr>
              <a:t>M/M/1</a:t>
            </a:r>
            <a:r>
              <a:rPr lang="zh-CN" altLang="en-US" b="0" i="0" dirty="0">
                <a:solidFill>
                  <a:srgbClr val="333333"/>
                </a:solidFill>
                <a:effectLst/>
                <a:latin typeface="Helvetica Neue"/>
              </a:rPr>
              <a:t>模型的例子众多，例如只有一位员工的邮局，只有一队列。客人进来，排队、接受服务、离开。</a:t>
            </a:r>
            <a:endParaRPr lang="en-US" altLang="zh-CN" b="0" i="0" dirty="0">
              <a:solidFill>
                <a:srgbClr val="333333"/>
              </a:solidFill>
              <a:effectLst/>
              <a:latin typeface="Helvetica Neue"/>
            </a:endParaRPr>
          </a:p>
          <a:p>
            <a:pPr marL="457200" lvl="1" indent="0">
              <a:buNone/>
            </a:pPr>
            <a:r>
              <a:rPr lang="en-US" altLang="zh-CN" b="0" i="0" dirty="0">
                <a:solidFill>
                  <a:srgbClr val="333333"/>
                </a:solidFill>
                <a:effectLst/>
                <a:latin typeface="Helvetica Neue"/>
              </a:rPr>
              <a:t>	</a:t>
            </a:r>
            <a:r>
              <a:rPr lang="zh-CN" altLang="en-US" b="0" i="0" dirty="0">
                <a:solidFill>
                  <a:srgbClr val="333333"/>
                </a:solidFill>
                <a:effectLst/>
                <a:latin typeface="Helvetica Neue"/>
              </a:rPr>
              <a:t>如果客人进来的数目符合</a:t>
            </a:r>
            <a:r>
              <a:rPr lang="zh-CN" altLang="en-US" b="0" i="0" u="none" strike="noStrike" dirty="0">
                <a:solidFill>
                  <a:srgbClr val="136EC2"/>
                </a:solidFill>
                <a:effectLst/>
                <a:latin typeface="Helvetica Neue"/>
                <a:hlinkClick r:id="rId3"/>
              </a:rPr>
              <a:t>泊松过程</a:t>
            </a:r>
            <a:r>
              <a:rPr lang="zh-CN" altLang="en-US" b="0" i="0" dirty="0">
                <a:solidFill>
                  <a:srgbClr val="333333"/>
                </a:solidFill>
                <a:effectLst/>
                <a:latin typeface="Helvetica Neue"/>
              </a:rPr>
              <a:t>，且服务时间是</a:t>
            </a:r>
            <a:r>
              <a:rPr lang="zh-CN" altLang="en-US" b="0" i="0" u="none" strike="noStrike" dirty="0">
                <a:solidFill>
                  <a:srgbClr val="136EC2"/>
                </a:solidFill>
                <a:effectLst/>
                <a:latin typeface="Helvetica Neue"/>
                <a:hlinkClick r:id="rId4"/>
              </a:rPr>
              <a:t>指数分布</a:t>
            </a:r>
            <a:r>
              <a:rPr lang="zh-CN" altLang="en-US" b="0" i="0" dirty="0">
                <a:solidFill>
                  <a:srgbClr val="333333"/>
                </a:solidFill>
                <a:effectLst/>
                <a:latin typeface="Helvetica Neue"/>
              </a:rPr>
              <a:t>，则可用</a:t>
            </a:r>
            <a:r>
              <a:rPr lang="en-US" altLang="zh-CN" b="0" i="0" dirty="0">
                <a:solidFill>
                  <a:srgbClr val="333333"/>
                </a:solidFill>
                <a:effectLst/>
                <a:latin typeface="Helvetica Neue"/>
              </a:rPr>
              <a:t>	M/M/1</a:t>
            </a:r>
            <a:r>
              <a:rPr lang="zh-CN" altLang="en-US" b="0" i="0" dirty="0">
                <a:solidFill>
                  <a:srgbClr val="333333"/>
                </a:solidFill>
                <a:effectLst/>
                <a:latin typeface="Helvetica Neue"/>
              </a:rPr>
              <a:t>模拟，并算出平均队列长度、不同等候时间的机率等。</a:t>
            </a:r>
          </a:p>
          <a:p>
            <a:r>
              <a:rPr lang="en-US" altLang="zh-CN" b="0" i="0" dirty="0">
                <a:solidFill>
                  <a:srgbClr val="333333"/>
                </a:solidFill>
                <a:effectLst/>
                <a:latin typeface="Helvetica Neue"/>
              </a:rPr>
              <a:t>M/M/1</a:t>
            </a:r>
            <a:r>
              <a:rPr lang="zh-CN" altLang="en-US" dirty="0">
                <a:solidFill>
                  <a:srgbClr val="333333"/>
                </a:solidFill>
                <a:latin typeface="Helvetica Neue"/>
              </a:rPr>
              <a:t>一般可化</a:t>
            </a:r>
            <a:r>
              <a:rPr lang="zh-CN" altLang="en-US" b="0" i="0" dirty="0">
                <a:solidFill>
                  <a:srgbClr val="333333"/>
                </a:solidFill>
                <a:effectLst/>
                <a:latin typeface="Helvetica Neue"/>
              </a:rPr>
              <a:t>成为</a:t>
            </a:r>
            <a:r>
              <a:rPr lang="en-US" altLang="zh-CN" b="0" i="0" dirty="0">
                <a:solidFill>
                  <a:srgbClr val="333333"/>
                </a:solidFill>
                <a:effectLst/>
                <a:latin typeface="Helvetica Neue"/>
              </a:rPr>
              <a:t>M/M/n</a:t>
            </a:r>
            <a:r>
              <a:rPr lang="zh-CN" altLang="en-US" b="0" i="0" dirty="0">
                <a:solidFill>
                  <a:srgbClr val="333333"/>
                </a:solidFill>
                <a:effectLst/>
                <a:latin typeface="Helvetica Neue"/>
              </a:rPr>
              <a:t>模型</a:t>
            </a:r>
            <a:endParaRPr lang="en-US" altLang="zh-CN" b="0" i="0" dirty="0">
              <a:solidFill>
                <a:srgbClr val="333333"/>
              </a:solidFill>
              <a:effectLst/>
              <a:latin typeface="Helvetica Neue"/>
            </a:endParaRPr>
          </a:p>
          <a:p>
            <a:pPr marL="0" indent="0" algn="l">
              <a:buNone/>
            </a:pPr>
            <a:r>
              <a:rPr lang="en-US" altLang="zh-CN" dirty="0">
                <a:solidFill>
                  <a:srgbClr val="333333"/>
                </a:solidFill>
                <a:latin typeface="Helvetica Neue"/>
              </a:rPr>
              <a:t>	</a:t>
            </a:r>
            <a:r>
              <a:rPr lang="zh-CN" altLang="en-US" b="0" i="0" dirty="0">
                <a:solidFill>
                  <a:srgbClr val="333333"/>
                </a:solidFill>
                <a:effectLst/>
                <a:latin typeface="Helvetica Neue"/>
              </a:rPr>
              <a:t>历史上，</a:t>
            </a:r>
            <a:r>
              <a:rPr lang="en-US" altLang="zh-CN" b="0" i="0" dirty="0">
                <a:solidFill>
                  <a:srgbClr val="333333"/>
                </a:solidFill>
                <a:effectLst/>
                <a:latin typeface="Helvetica Neue"/>
              </a:rPr>
              <a:t>M/M/n</a:t>
            </a:r>
            <a:r>
              <a:rPr lang="zh-CN" altLang="en-US" b="0" i="0" dirty="0">
                <a:solidFill>
                  <a:srgbClr val="333333"/>
                </a:solidFill>
                <a:effectLst/>
                <a:latin typeface="Helvetica Neue"/>
              </a:rPr>
              <a:t>模型首先被用来模拟电话系统，</a:t>
            </a:r>
            <a:r>
              <a:rPr lang="zh-CN" altLang="en-US" b="0" i="0" dirty="0">
                <a:solidFill>
                  <a:srgbClr val="FF0000"/>
                </a:solidFill>
                <a:effectLst/>
                <a:latin typeface="Helvetica Neue"/>
              </a:rPr>
              <a:t>因为</a:t>
            </a:r>
            <a:r>
              <a:rPr lang="zh-CN" altLang="en-US" b="0" i="0" dirty="0">
                <a:solidFill>
                  <a:srgbClr val="333333"/>
                </a:solidFill>
                <a:effectLst/>
                <a:latin typeface="Helvetica Neue"/>
              </a:rPr>
              <a:t>荷兰工程师</a:t>
            </a:r>
            <a:r>
              <a:rPr lang="en-US" altLang="zh-CN" b="0" i="0" dirty="0">
                <a:solidFill>
                  <a:srgbClr val="333333"/>
                </a:solidFill>
                <a:effectLst/>
                <a:latin typeface="Helvetica Neue"/>
              </a:rPr>
              <a:t>Erlang</a:t>
            </a:r>
            <a:r>
              <a:rPr lang="zh-CN" altLang="en-US" b="0" i="0" dirty="0">
                <a:solidFill>
                  <a:schemeClr val="accent1"/>
                </a:solidFill>
                <a:effectLst/>
                <a:latin typeface="Helvetica Neue"/>
              </a:rPr>
              <a:t>发现</a:t>
            </a:r>
            <a:r>
              <a:rPr lang="zh-CN" altLang="en-US" b="0" i="0" dirty="0">
                <a:solidFill>
                  <a:srgbClr val="333333"/>
                </a:solidFill>
                <a:effectLst/>
                <a:latin typeface="Helvetica Neue"/>
              </a:rPr>
              <a:t>客人打电话的</a:t>
            </a:r>
            <a:r>
              <a:rPr lang="zh-CN" altLang="en-US" b="0" i="0" dirty="0">
                <a:solidFill>
                  <a:srgbClr val="FF0000"/>
                </a:solidFill>
                <a:effectLst/>
                <a:latin typeface="Helvetica Neue"/>
              </a:rPr>
              <a:t>速率</a:t>
            </a:r>
            <a:r>
              <a:rPr lang="zh-CN" altLang="en-US" b="0" i="0" dirty="0">
                <a:solidFill>
                  <a:srgbClr val="333333"/>
                </a:solidFill>
                <a:effectLst/>
                <a:latin typeface="Helvetica Neue"/>
              </a:rPr>
              <a:t>符合泊松过程，且</a:t>
            </a:r>
            <a:r>
              <a:rPr lang="zh-CN" altLang="en-US" b="0" i="0" dirty="0">
                <a:solidFill>
                  <a:srgbClr val="FF0000"/>
                </a:solidFill>
                <a:effectLst/>
                <a:latin typeface="Helvetica Neue"/>
              </a:rPr>
              <a:t>通话时间</a:t>
            </a:r>
            <a:r>
              <a:rPr lang="zh-CN" altLang="en-US" b="0" i="0" dirty="0">
                <a:solidFill>
                  <a:srgbClr val="333333"/>
                </a:solidFill>
                <a:effectLst/>
                <a:latin typeface="Helvetica Neue"/>
              </a:rPr>
              <a:t>是指数分布，所以</a:t>
            </a:r>
            <a:r>
              <a:rPr lang="zh-CN" altLang="en-US" b="0" i="0" u="sng" dirty="0">
                <a:solidFill>
                  <a:srgbClr val="333333"/>
                </a:solidFill>
                <a:effectLst/>
                <a:latin typeface="Helvetica Neue"/>
              </a:rPr>
              <a:t>占用通讯线路的数目</a:t>
            </a:r>
            <a:r>
              <a:rPr lang="zh-CN" altLang="en-US" b="0" i="0" dirty="0">
                <a:solidFill>
                  <a:srgbClr val="333333"/>
                </a:solidFill>
                <a:effectLst/>
                <a:latin typeface="Helvetica Neue"/>
              </a:rPr>
              <a:t>和</a:t>
            </a:r>
            <a:r>
              <a:rPr lang="zh-CN" altLang="en-US" b="0" i="0" u="sng" dirty="0">
                <a:solidFill>
                  <a:srgbClr val="333333"/>
                </a:solidFill>
                <a:effectLst/>
                <a:latin typeface="Helvetica Neue"/>
              </a:rPr>
              <a:t>等待接线的人</a:t>
            </a:r>
            <a:r>
              <a:rPr lang="zh-CN" altLang="en-US" b="0" i="0" dirty="0">
                <a:solidFill>
                  <a:srgbClr val="333333"/>
                </a:solidFill>
                <a:effectLst/>
                <a:latin typeface="Helvetica Neue"/>
              </a:rPr>
              <a:t>数符合</a:t>
            </a:r>
            <a:r>
              <a:rPr lang="en-US" altLang="zh-CN" b="0" i="0" dirty="0">
                <a:solidFill>
                  <a:srgbClr val="333333"/>
                </a:solidFill>
                <a:effectLst/>
                <a:latin typeface="Helvetica Neue"/>
              </a:rPr>
              <a:t>M/M/n</a:t>
            </a:r>
            <a:r>
              <a:rPr lang="zh-CN" altLang="en-US" b="0" i="0" dirty="0">
                <a:solidFill>
                  <a:srgbClr val="333333"/>
                </a:solidFill>
                <a:effectLst/>
                <a:latin typeface="Helvetica Neue"/>
              </a:rPr>
              <a:t>模型。</a:t>
            </a:r>
          </a:p>
          <a:p>
            <a:endParaRPr lang="zh-CN" altLang="en-US" dirty="0"/>
          </a:p>
        </p:txBody>
      </p:sp>
      <p:pic>
        <p:nvPicPr>
          <p:cNvPr id="4" name="图片 3">
            <a:extLst>
              <a:ext uri="{FF2B5EF4-FFF2-40B4-BE49-F238E27FC236}">
                <a16:creationId xmlns:a16="http://schemas.microsoft.com/office/drawing/2014/main" id="{F7C1255C-9503-4E0D-B554-B295D6F2C0AF}"/>
              </a:ext>
            </a:extLst>
          </p:cNvPr>
          <p:cNvPicPr>
            <a:picLocks noChangeAspect="1"/>
          </p:cNvPicPr>
          <p:nvPr/>
        </p:nvPicPr>
        <p:blipFill>
          <a:blip r:embed="rId5"/>
          <a:stretch>
            <a:fillRect/>
          </a:stretch>
        </p:blipFill>
        <p:spPr>
          <a:xfrm>
            <a:off x="5736655" y="105235"/>
            <a:ext cx="4292869" cy="1727813"/>
          </a:xfrm>
          <a:prstGeom prst="rect">
            <a:avLst/>
          </a:prstGeom>
        </p:spPr>
      </p:pic>
    </p:spTree>
    <p:extLst>
      <p:ext uri="{BB962C8B-B14F-4D97-AF65-F5344CB8AC3E}">
        <p14:creationId xmlns:p14="http://schemas.microsoft.com/office/powerpoint/2010/main" val="154598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B6864-BAD9-424C-8A3F-0F4912099DA8}"/>
              </a:ext>
            </a:extLst>
          </p:cNvPr>
          <p:cNvSpPr>
            <a:spLocks noGrp="1"/>
          </p:cNvSpPr>
          <p:nvPr>
            <p:ph type="title"/>
          </p:nvPr>
        </p:nvSpPr>
        <p:spPr/>
        <p:txBody>
          <a:bodyPr>
            <a:normAutofit/>
          </a:bodyPr>
          <a:lstStyle/>
          <a:p>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M/M/1</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单窗口无限排队系统</a:t>
            </a:r>
            <a:endParaRPr lang="zh-CN" altLang="en-US" sz="2800" dirty="0"/>
          </a:p>
        </p:txBody>
      </p:sp>
      <p:sp>
        <p:nvSpPr>
          <p:cNvPr id="3" name="内容占位符 2">
            <a:extLst>
              <a:ext uri="{FF2B5EF4-FFF2-40B4-BE49-F238E27FC236}">
                <a16:creationId xmlns:a16="http://schemas.microsoft.com/office/drawing/2014/main" id="{32E2CE39-0209-4B04-A948-882879B7BB7A}"/>
              </a:ext>
            </a:extLst>
          </p:cNvPr>
          <p:cNvSpPr>
            <a:spLocks noGrp="1"/>
          </p:cNvSpPr>
          <p:nvPr>
            <p:ph idx="1"/>
          </p:nvPr>
        </p:nvSpPr>
        <p:spPr/>
        <p:txBody>
          <a:bodyPr/>
          <a:lstStyle/>
          <a:p>
            <a:r>
              <a:rPr lang="zh-CN" altLang="en-US" dirty="0"/>
              <a:t>解释一下名词：</a:t>
            </a:r>
            <a:endParaRPr lang="en-US" altLang="zh-CN" dirty="0"/>
          </a:p>
          <a:p>
            <a:pPr algn="l">
              <a:buFont typeface="Arial" panose="020B0604020202020204" pitchFamily="34" charset="0"/>
              <a:buChar char="•"/>
            </a:pPr>
            <a:r>
              <a:rPr lang="zh-CN" altLang="en-US" b="0" i="0" dirty="0">
                <a:effectLst/>
                <a:latin typeface="-apple-system"/>
              </a:rPr>
              <a:t>到达时间是泊松过程（</a:t>
            </a:r>
            <a:r>
              <a:rPr lang="en-US" altLang="zh-CN" b="0" i="0" dirty="0">
                <a:effectLst/>
                <a:latin typeface="-apple-system"/>
              </a:rPr>
              <a:t>Poisson process</a:t>
            </a:r>
            <a:r>
              <a:rPr lang="zh-CN" altLang="en-US" b="0" i="0" dirty="0">
                <a:effectLst/>
                <a:latin typeface="-apple-system"/>
              </a:rPr>
              <a:t>）；</a:t>
            </a:r>
            <a:r>
              <a:rPr lang="en-US" altLang="zh-CN" b="0" i="0" strike="sngStrike" dirty="0">
                <a:effectLst/>
                <a:latin typeface="-apple-system"/>
              </a:rPr>
              <a:t>why </a:t>
            </a:r>
            <a:r>
              <a:rPr lang="en-US" altLang="zh-CN" b="0" i="0" strike="sngStrike" dirty="0" err="1">
                <a:effectLst/>
                <a:latin typeface="-apple-system"/>
              </a:rPr>
              <a:t>poisson</a:t>
            </a:r>
            <a:endParaRPr lang="zh-CN" altLang="en-US" b="0" i="0" strike="sngStrike" dirty="0">
              <a:effectLst/>
              <a:latin typeface="-apple-system"/>
            </a:endParaRPr>
          </a:p>
          <a:p>
            <a:r>
              <a:rPr lang="zh-CN" altLang="en-US" b="0" i="0" dirty="0">
                <a:effectLst/>
                <a:latin typeface="-apple-system"/>
              </a:rPr>
              <a:t>服务时间是指数分布（</a:t>
            </a:r>
            <a:r>
              <a:rPr lang="en-US" altLang="zh-CN" b="0" i="0" dirty="0">
                <a:effectLst/>
                <a:latin typeface="-apple-system"/>
              </a:rPr>
              <a:t>exponentially distributed</a:t>
            </a:r>
            <a:r>
              <a:rPr lang="zh-CN" altLang="en-US" b="0" i="0" dirty="0">
                <a:effectLst/>
                <a:latin typeface="-apple-system"/>
              </a:rPr>
              <a:t>）；</a:t>
            </a:r>
            <a:r>
              <a:rPr lang="en-US" altLang="zh-CN" b="0" i="0" strike="sngStrike" dirty="0">
                <a:effectLst/>
                <a:latin typeface="-apple-system"/>
              </a:rPr>
              <a:t>why</a:t>
            </a:r>
            <a:r>
              <a:rPr lang="zh-CN" altLang="en-US" b="0" i="0" strike="sngStrike" dirty="0">
                <a:effectLst/>
                <a:latin typeface="-apple-system"/>
              </a:rPr>
              <a:t>指数分布</a:t>
            </a:r>
            <a:r>
              <a:rPr lang="zh-CN" altLang="en-US" sz="1800" dirty="0">
                <a:solidFill>
                  <a:srgbClr val="000000"/>
                </a:solidFill>
                <a:effectLst/>
                <a:latin typeface="宋体" panose="02010600030101010101" pitchFamily="2" charset="-122"/>
                <a:ea typeface="宋体" panose="02010600030101010101" pitchFamily="2" charset="-122"/>
              </a:rPr>
              <a:t>无记忆特性，这个性质实际上表明负指数分布的残余分布和原始分布服从一致的分布</a:t>
            </a:r>
            <a:endParaRPr lang="zh-CN" altLang="en-US" b="0" i="0" dirty="0">
              <a:effectLst/>
              <a:latin typeface="-apple-system"/>
            </a:endParaRPr>
          </a:p>
          <a:p>
            <a:pPr algn="l">
              <a:buFont typeface="Arial" panose="020B0604020202020204" pitchFamily="34" charset="0"/>
              <a:buChar char="•"/>
            </a:pPr>
            <a:r>
              <a:rPr lang="zh-CN" altLang="en-US" b="0" i="0" dirty="0">
                <a:effectLst/>
                <a:latin typeface="-apple-system"/>
              </a:rPr>
              <a:t>只有一部服务器（</a:t>
            </a:r>
            <a:r>
              <a:rPr lang="en-US" altLang="zh-CN" b="0" i="0" dirty="0">
                <a:effectLst/>
                <a:latin typeface="-apple-system"/>
              </a:rPr>
              <a:t>server</a:t>
            </a:r>
            <a:r>
              <a:rPr lang="zh-CN" altLang="en-US" b="0" i="0" dirty="0">
                <a:effectLst/>
                <a:latin typeface="-apple-system"/>
              </a:rPr>
              <a:t>）</a:t>
            </a:r>
          </a:p>
          <a:p>
            <a:pPr algn="l">
              <a:buFont typeface="Arial" panose="020B0604020202020204" pitchFamily="34" charset="0"/>
              <a:buChar char="•"/>
            </a:pPr>
            <a:r>
              <a:rPr lang="zh-CN" altLang="en-US" b="0" i="0" dirty="0">
                <a:effectLst/>
                <a:latin typeface="-apple-system"/>
              </a:rPr>
              <a:t>队列长度无限制（理想</a:t>
            </a:r>
            <a:r>
              <a:rPr lang="zh-CN" altLang="en-US" dirty="0">
                <a:latin typeface="-apple-system"/>
              </a:rPr>
              <a:t>简化</a:t>
            </a:r>
            <a:r>
              <a:rPr lang="zh-CN" altLang="en-US" b="0" i="0" dirty="0">
                <a:effectLst/>
                <a:latin typeface="-apple-system"/>
              </a:rPr>
              <a:t>条件）</a:t>
            </a:r>
          </a:p>
          <a:p>
            <a:r>
              <a:rPr lang="zh-CN" altLang="en-US" b="0" i="0" dirty="0">
                <a:effectLst/>
                <a:latin typeface="-apple-system"/>
              </a:rPr>
              <a:t>可加入队列的人数为无限 （理想</a:t>
            </a:r>
            <a:r>
              <a:rPr lang="zh-CN" altLang="en-US" dirty="0">
                <a:latin typeface="-apple-system"/>
              </a:rPr>
              <a:t>简化</a:t>
            </a:r>
            <a:r>
              <a:rPr lang="zh-CN" altLang="en-US" b="0" i="0" dirty="0">
                <a:effectLst/>
                <a:latin typeface="-apple-system"/>
              </a:rPr>
              <a:t>条件）</a:t>
            </a:r>
          </a:p>
          <a:p>
            <a:pPr algn="l">
              <a:buFont typeface="Arial" panose="020B0604020202020204" pitchFamily="34" charset="0"/>
              <a:buChar char="•"/>
            </a:pPr>
            <a:endParaRPr lang="zh-CN" altLang="en-US" b="0" i="0" dirty="0">
              <a:effectLst/>
              <a:latin typeface="-apple-system"/>
            </a:endParaRPr>
          </a:p>
          <a:p>
            <a:endParaRPr lang="zh-CN" altLang="en-US" dirty="0"/>
          </a:p>
        </p:txBody>
      </p:sp>
      <p:pic>
        <p:nvPicPr>
          <p:cNvPr id="5" name="图片 4">
            <a:extLst>
              <a:ext uri="{FF2B5EF4-FFF2-40B4-BE49-F238E27FC236}">
                <a16:creationId xmlns:a16="http://schemas.microsoft.com/office/drawing/2014/main" id="{92FB1ECB-0DED-4AF7-8905-0F0A45E43F34}"/>
              </a:ext>
            </a:extLst>
          </p:cNvPr>
          <p:cNvPicPr>
            <a:picLocks noChangeAspect="1"/>
          </p:cNvPicPr>
          <p:nvPr/>
        </p:nvPicPr>
        <p:blipFill>
          <a:blip r:embed="rId3"/>
          <a:stretch>
            <a:fillRect/>
          </a:stretch>
        </p:blipFill>
        <p:spPr>
          <a:xfrm>
            <a:off x="4803005" y="108587"/>
            <a:ext cx="5469717" cy="2201476"/>
          </a:xfrm>
          <a:prstGeom prst="rect">
            <a:avLst/>
          </a:prstGeom>
        </p:spPr>
      </p:pic>
    </p:spTree>
    <p:extLst>
      <p:ext uri="{BB962C8B-B14F-4D97-AF65-F5344CB8AC3E}">
        <p14:creationId xmlns:p14="http://schemas.microsoft.com/office/powerpoint/2010/main" val="2463086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5C384-72F4-44A4-99DA-DF9FAC843ED5}"/>
              </a:ext>
            </a:extLst>
          </p:cNvPr>
          <p:cNvSpPr>
            <a:spLocks noGrp="1"/>
          </p:cNvSpPr>
          <p:nvPr>
            <p:ph type="title"/>
          </p:nvPr>
        </p:nvSpPr>
        <p:spPr/>
        <p:txBody>
          <a:bodyPr/>
          <a:lstStyle/>
          <a:p>
            <a:r>
              <a:rPr lang="zh-CN" altLang="zh-CN" sz="4400" kern="100" dirty="0">
                <a:effectLst/>
                <a:latin typeface="Calibri" panose="020F0502020204030204" pitchFamily="34" charset="0"/>
                <a:ea typeface="宋体" panose="02010600030101010101" pitchFamily="2" charset="-122"/>
                <a:cs typeface="Times New Roman" panose="02020603050405020304" pitchFamily="18" charset="0"/>
              </a:rPr>
              <a:t>事件调度法</a:t>
            </a:r>
            <a:r>
              <a:rPr lang="en-US" altLang="zh-CN" sz="44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4400" kern="100" dirty="0">
                <a:effectLst/>
                <a:latin typeface="Calibri" panose="020F0502020204030204" pitchFamily="34" charset="0"/>
                <a:ea typeface="宋体" panose="02010600030101010101" pitchFamily="2" charset="-122"/>
                <a:cs typeface="Times New Roman" panose="02020603050405020304" pitchFamily="18" charset="0"/>
              </a:rPr>
              <a:t>实现</a:t>
            </a:r>
            <a:endParaRPr lang="zh-CN" altLang="en-US" dirty="0"/>
          </a:p>
        </p:txBody>
      </p:sp>
      <p:sp>
        <p:nvSpPr>
          <p:cNvPr id="3" name="内容占位符 2">
            <a:extLst>
              <a:ext uri="{FF2B5EF4-FFF2-40B4-BE49-F238E27FC236}">
                <a16:creationId xmlns:a16="http://schemas.microsoft.com/office/drawing/2014/main" id="{1D876C03-B716-48CE-BB0D-C66FCECB0E32}"/>
              </a:ext>
            </a:extLst>
          </p:cNvPr>
          <p:cNvSpPr>
            <a:spLocks noGrp="1"/>
          </p:cNvSpPr>
          <p:nvPr>
            <p:ph idx="1"/>
          </p:nvPr>
        </p:nvSpPr>
        <p:spPr/>
        <p:txBody>
          <a:bodyPr/>
          <a:lstStyle/>
          <a:p>
            <a:r>
              <a:rPr lang="zh-CN" altLang="en-US" b="1" i="0" dirty="0">
                <a:solidFill>
                  <a:srgbClr val="4D4D4D"/>
                </a:solidFill>
                <a:effectLst/>
                <a:latin typeface="-apple-system"/>
              </a:rPr>
              <a:t>事件调度法</a:t>
            </a:r>
            <a:r>
              <a:rPr lang="zh-CN" altLang="en-US" b="0" i="0" dirty="0">
                <a:solidFill>
                  <a:srgbClr val="4D4D4D"/>
                </a:solidFill>
                <a:effectLst/>
                <a:latin typeface="-apple-system"/>
              </a:rPr>
              <a:t>：面向事件，记录事件发生的过程，处理每个事件发生时，系统状态变化的结果；</a:t>
            </a:r>
            <a:endParaRPr lang="en-US" altLang="zh-CN" b="0" i="0" dirty="0">
              <a:solidFill>
                <a:srgbClr val="4D4D4D"/>
              </a:solidFill>
              <a:effectLst/>
              <a:latin typeface="-apple-system"/>
            </a:endParaRPr>
          </a:p>
          <a:p>
            <a:pPr marL="0" indent="0">
              <a:buNone/>
            </a:pPr>
            <a:r>
              <a:rPr lang="en-US" altLang="zh-CN" b="0" i="0" dirty="0">
                <a:solidFill>
                  <a:srgbClr val="4D4D4D"/>
                </a:solidFill>
                <a:effectLst/>
                <a:latin typeface="-apple-system"/>
              </a:rPr>
              <a:t>	</a:t>
            </a:r>
            <a:r>
              <a:rPr lang="zh-CN" altLang="en-US" b="0" i="0" dirty="0">
                <a:solidFill>
                  <a:srgbClr val="4D4D4D"/>
                </a:solidFill>
                <a:effectLst/>
                <a:latin typeface="-apple-system"/>
              </a:rPr>
              <a:t>例如，我买个面包，整个（社会）商店状态的变化</a:t>
            </a:r>
            <a:endParaRPr lang="en-US" altLang="zh-CN" b="0" i="0" dirty="0">
              <a:solidFill>
                <a:srgbClr val="4D4D4D"/>
              </a:solidFill>
              <a:effectLst/>
              <a:latin typeface="-apple-system"/>
            </a:endParaRPr>
          </a:p>
          <a:p>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离散事件</a:t>
            </a:r>
            <a:r>
              <a:rPr lang="zh-CN" altLang="en-US" sz="2800" kern="100" dirty="0">
                <a:effectLst/>
                <a:latin typeface="Calibri" panose="020F0502020204030204" pitchFamily="34" charset="0"/>
                <a:ea typeface="宋体" panose="02010600030101010101" pitchFamily="2" charset="-122"/>
                <a:cs typeface="Times New Roman" panose="02020603050405020304" pitchFamily="18" charset="0"/>
              </a:rPr>
              <a:t>：一个个分开独立的事件。</a:t>
            </a:r>
            <a:endPar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marL="457200" lvl="1" indent="0">
              <a:buNone/>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例如，我买了个面包，别人买了个火腿肠。</a:t>
            </a:r>
            <a:endParaRPr lang="en-US" altLang="zh-CN" dirty="0">
              <a:solidFill>
                <a:srgbClr val="4D4D4D"/>
              </a:solidFill>
              <a:latin typeface="-apple-system"/>
            </a:endParaRPr>
          </a:p>
          <a:p>
            <a:endParaRPr lang="zh-CN" altLang="en-US" dirty="0"/>
          </a:p>
        </p:txBody>
      </p:sp>
    </p:spTree>
    <p:extLst>
      <p:ext uri="{BB962C8B-B14F-4D97-AF65-F5344CB8AC3E}">
        <p14:creationId xmlns:p14="http://schemas.microsoft.com/office/powerpoint/2010/main" val="158729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F1D63-9A4B-4A17-A14F-881A1082A592}"/>
              </a:ext>
            </a:extLst>
          </p:cNvPr>
          <p:cNvSpPr>
            <a:spLocks noGrp="1"/>
          </p:cNvSpPr>
          <p:nvPr>
            <p:ph type="title"/>
          </p:nvPr>
        </p:nvSpPr>
        <p:spPr/>
        <p:txBody>
          <a:bodyPr/>
          <a:lstStyle/>
          <a:p>
            <a:r>
              <a:rPr lang="zh-CN" altLang="en-US" dirty="0"/>
              <a:t>补充</a:t>
            </a:r>
          </a:p>
        </p:txBody>
      </p:sp>
      <p:pic>
        <p:nvPicPr>
          <p:cNvPr id="5" name="内容占位符 4">
            <a:extLst>
              <a:ext uri="{FF2B5EF4-FFF2-40B4-BE49-F238E27FC236}">
                <a16:creationId xmlns:a16="http://schemas.microsoft.com/office/drawing/2014/main" id="{954D2DD2-BCBA-40AF-9808-793A8990CBEF}"/>
              </a:ext>
            </a:extLst>
          </p:cNvPr>
          <p:cNvPicPr>
            <a:picLocks noGrp="1" noChangeAspect="1"/>
          </p:cNvPicPr>
          <p:nvPr>
            <p:ph idx="1"/>
          </p:nvPr>
        </p:nvPicPr>
        <p:blipFill>
          <a:blip r:embed="rId3"/>
          <a:stretch>
            <a:fillRect/>
          </a:stretch>
        </p:blipFill>
        <p:spPr>
          <a:xfrm>
            <a:off x="2165811" y="1998468"/>
            <a:ext cx="6820852" cy="2553056"/>
          </a:xfrm>
        </p:spPr>
      </p:pic>
    </p:spTree>
    <p:extLst>
      <p:ext uri="{BB962C8B-B14F-4D97-AF65-F5344CB8AC3E}">
        <p14:creationId xmlns:p14="http://schemas.microsoft.com/office/powerpoint/2010/main" val="138032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996D7-03D8-4EC8-A6F0-2C44484E2187}"/>
              </a:ext>
            </a:extLst>
          </p:cNvPr>
          <p:cNvSpPr>
            <a:spLocks noGrp="1"/>
          </p:cNvSpPr>
          <p:nvPr>
            <p:ph type="title"/>
          </p:nvPr>
        </p:nvSpPr>
        <p:spPr/>
        <p:txBody>
          <a:bodyPr/>
          <a:lstStyle/>
          <a:p>
            <a:r>
              <a:rPr lang="zh-CN" altLang="en-US" dirty="0"/>
              <a:t>总结一下</a:t>
            </a:r>
          </a:p>
        </p:txBody>
      </p:sp>
      <p:sp>
        <p:nvSpPr>
          <p:cNvPr id="3" name="内容占位符 2">
            <a:extLst>
              <a:ext uri="{FF2B5EF4-FFF2-40B4-BE49-F238E27FC236}">
                <a16:creationId xmlns:a16="http://schemas.microsoft.com/office/drawing/2014/main" id="{19013211-447F-43F7-8290-4634A418588C}"/>
              </a:ext>
            </a:extLst>
          </p:cNvPr>
          <p:cNvSpPr>
            <a:spLocks noGrp="1"/>
          </p:cNvSpPr>
          <p:nvPr>
            <p:ph idx="1"/>
          </p:nvPr>
        </p:nvSpPr>
        <p:spPr/>
        <p:txBody>
          <a:bodyPr/>
          <a:lstStyle/>
          <a:p>
            <a:r>
              <a:rPr lang="zh-CN" altLang="en-US" dirty="0"/>
              <a:t>研究对象：</a:t>
            </a:r>
            <a:r>
              <a:rPr lang="en-US" altLang="zh-CN" dirty="0"/>
              <a:t>M/M/1</a:t>
            </a:r>
            <a:r>
              <a:rPr lang="zh-CN" altLang="en-US" dirty="0"/>
              <a:t>队列</a:t>
            </a:r>
            <a:endParaRPr lang="en-US" altLang="zh-CN" dirty="0"/>
          </a:p>
          <a:p>
            <a:r>
              <a:rPr lang="zh-CN" altLang="en-US" dirty="0"/>
              <a:t>研究方法：事件调度法</a:t>
            </a:r>
          </a:p>
        </p:txBody>
      </p:sp>
      <p:pic>
        <p:nvPicPr>
          <p:cNvPr id="4" name="图片 3">
            <a:extLst>
              <a:ext uri="{FF2B5EF4-FFF2-40B4-BE49-F238E27FC236}">
                <a16:creationId xmlns:a16="http://schemas.microsoft.com/office/drawing/2014/main" id="{FF0706AE-7011-46C6-886D-7E6049C5FCA5}"/>
              </a:ext>
            </a:extLst>
          </p:cNvPr>
          <p:cNvPicPr>
            <a:picLocks noChangeAspect="1"/>
          </p:cNvPicPr>
          <p:nvPr/>
        </p:nvPicPr>
        <p:blipFill>
          <a:blip r:embed="rId2"/>
          <a:stretch>
            <a:fillRect/>
          </a:stretch>
        </p:blipFill>
        <p:spPr>
          <a:xfrm>
            <a:off x="1010652" y="3044292"/>
            <a:ext cx="5469717" cy="2201476"/>
          </a:xfrm>
          <a:prstGeom prst="rect">
            <a:avLst/>
          </a:prstGeom>
        </p:spPr>
      </p:pic>
    </p:spTree>
    <p:extLst>
      <p:ext uri="{BB962C8B-B14F-4D97-AF65-F5344CB8AC3E}">
        <p14:creationId xmlns:p14="http://schemas.microsoft.com/office/powerpoint/2010/main" val="276362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1519</TotalTime>
  <Words>2495</Words>
  <Application>Microsoft Office PowerPoint</Application>
  <PresentationFormat>宽屏</PresentationFormat>
  <Paragraphs>259</Paragraphs>
  <Slides>25</Slides>
  <Notes>16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8" baseType="lpstr">
      <vt:lpstr>-apple-system</vt:lpstr>
      <vt:lpstr>Helvetica Neue</vt:lpstr>
      <vt:lpstr>Microsoft YaHei UI</vt:lpstr>
      <vt:lpstr>PingFang SC</vt:lpstr>
      <vt:lpstr>等线</vt:lpstr>
      <vt:lpstr>等线 Light</vt:lpstr>
      <vt:lpstr>宋体</vt:lpstr>
      <vt:lpstr>Arial</vt:lpstr>
      <vt:lpstr>Calibri</vt:lpstr>
      <vt:lpstr>Courier New</vt:lpstr>
      <vt:lpstr>Office 主题​​</vt:lpstr>
      <vt:lpstr>Equation</vt:lpstr>
      <vt:lpstr>Worksheet</vt:lpstr>
      <vt:lpstr>M/M/1单窗口无限排队系统的系统仿真</vt:lpstr>
      <vt:lpstr>思考一个问题</vt:lpstr>
      <vt:lpstr>建模分析</vt:lpstr>
      <vt:lpstr>理论分析结果</vt:lpstr>
      <vt:lpstr>M/M/1系统</vt:lpstr>
      <vt:lpstr>M/M/1单窗口无限排队系统</vt:lpstr>
      <vt:lpstr>事件调度法 实现</vt:lpstr>
      <vt:lpstr>补充</vt:lpstr>
      <vt:lpstr>总结一下</vt:lpstr>
      <vt:lpstr>仿真时序图示例： 核心：服务时间能缓解-其他顾客到达，随后等待</vt:lpstr>
      <vt:lpstr>顾客的相关属性</vt:lpstr>
      <vt:lpstr>仿真设计算法</vt:lpstr>
      <vt:lpstr>PowerPoint 演示文稿</vt:lpstr>
      <vt:lpstr>代码对应环节</vt:lpstr>
      <vt:lpstr>PowerPoint 演示文稿</vt:lpstr>
      <vt:lpstr>PowerPoint 演示文稿</vt:lpstr>
      <vt:lpstr>PowerPoint 演示文稿</vt:lpstr>
      <vt:lpstr>PowerPoint 演示文稿</vt:lpstr>
      <vt:lpstr>PowerPoint 演示文稿</vt:lpstr>
      <vt:lpstr>仿真结果分析</vt:lpstr>
      <vt:lpstr>PowerPoint 演示文稿</vt:lpstr>
      <vt:lpstr>PowerPoint 演示文稿</vt:lpstr>
      <vt:lpstr>比较：理论值和仿真值 </vt:lpstr>
      <vt:lpstr>最后总结一下</vt:lpstr>
      <vt:lpstr>总结和展望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M/M/1单窗口无限排队系统的系统仿真</dc:title>
  <dc:creator>朱 正天</dc:creator>
  <cp:lastModifiedBy>朱 正天</cp:lastModifiedBy>
  <cp:revision>145</cp:revision>
  <dcterms:created xsi:type="dcterms:W3CDTF">2021-11-22T11:52:03Z</dcterms:created>
  <dcterms:modified xsi:type="dcterms:W3CDTF">2021-12-14T13:59:13Z</dcterms:modified>
</cp:coreProperties>
</file>