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Oval 3"/>
          <p:cNvGrpSpPr/>
          <p:nvPr/>
        </p:nvGrpSpPr>
        <p:grpSpPr>
          <a:xfrm>
            <a:off x="2719422" y="927100"/>
            <a:ext cx="381003" cy="381000"/>
            <a:chOff x="0" y="0"/>
            <a:chExt cx="381002" cy="381000"/>
          </a:xfrm>
        </p:grpSpPr>
        <p:sp>
          <p:nvSpPr>
            <p:cNvPr id="112" name="Circle"/>
            <p:cNvSpPr/>
            <p:nvPr/>
          </p:nvSpPr>
          <p:spPr>
            <a:xfrm>
              <a:off x="-1" y="0"/>
              <a:ext cx="381004" cy="3810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0"/>
            <p:cNvSpPr txBox="1"/>
            <p:nvPr/>
          </p:nvSpPr>
          <p:spPr>
            <a:xfrm>
              <a:off x="55796" y="11429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17" name="Oval 4"/>
          <p:cNvGrpSpPr/>
          <p:nvPr/>
        </p:nvGrpSpPr>
        <p:grpSpPr>
          <a:xfrm>
            <a:off x="5191169" y="927100"/>
            <a:ext cx="381003" cy="381000"/>
            <a:chOff x="0" y="0"/>
            <a:chExt cx="381002" cy="381000"/>
          </a:xfrm>
        </p:grpSpPr>
        <p:sp>
          <p:nvSpPr>
            <p:cNvPr id="115" name="Circle"/>
            <p:cNvSpPr/>
            <p:nvPr/>
          </p:nvSpPr>
          <p:spPr>
            <a:xfrm>
              <a:off x="-1" y="0"/>
              <a:ext cx="381004" cy="3810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3"/>
            <p:cNvSpPr txBox="1"/>
            <p:nvPr/>
          </p:nvSpPr>
          <p:spPr>
            <a:xfrm>
              <a:off x="55796" y="11429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0" name="Oval 5"/>
          <p:cNvGrpSpPr/>
          <p:nvPr/>
        </p:nvGrpSpPr>
        <p:grpSpPr>
          <a:xfrm>
            <a:off x="2719422" y="2968624"/>
            <a:ext cx="381003" cy="381003"/>
            <a:chOff x="0" y="0"/>
            <a:chExt cx="381002" cy="381002"/>
          </a:xfrm>
        </p:grpSpPr>
        <p:sp>
          <p:nvSpPr>
            <p:cNvPr id="118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3" name="Oval 6"/>
          <p:cNvGrpSpPr/>
          <p:nvPr/>
        </p:nvGrpSpPr>
        <p:grpSpPr>
          <a:xfrm>
            <a:off x="5191169" y="2968624"/>
            <a:ext cx="381003" cy="381003"/>
            <a:chOff x="0" y="0"/>
            <a:chExt cx="381002" cy="381002"/>
          </a:xfrm>
        </p:grpSpPr>
        <p:sp>
          <p:nvSpPr>
            <p:cNvPr id="121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5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26" name="Oval 7"/>
          <p:cNvGrpSpPr/>
          <p:nvPr/>
        </p:nvGrpSpPr>
        <p:grpSpPr>
          <a:xfrm>
            <a:off x="3838609" y="3892373"/>
            <a:ext cx="381003" cy="381003"/>
            <a:chOff x="0" y="0"/>
            <a:chExt cx="381002" cy="381002"/>
          </a:xfrm>
        </p:grpSpPr>
        <p:sp>
          <p:nvSpPr>
            <p:cNvPr id="124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7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29" name="Oval 9"/>
          <p:cNvGrpSpPr/>
          <p:nvPr/>
        </p:nvGrpSpPr>
        <p:grpSpPr>
          <a:xfrm>
            <a:off x="5181115" y="5176603"/>
            <a:ext cx="381003" cy="381003"/>
            <a:chOff x="0" y="0"/>
            <a:chExt cx="381002" cy="381002"/>
          </a:xfrm>
        </p:grpSpPr>
        <p:sp>
          <p:nvSpPr>
            <p:cNvPr id="127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9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30" name="Straight Connector 11"/>
          <p:cNvSpPr/>
          <p:nvPr/>
        </p:nvSpPr>
        <p:spPr>
          <a:xfrm>
            <a:off x="3119472" y="1117600"/>
            <a:ext cx="2052648" cy="0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traight Connector 12"/>
          <p:cNvSpPr/>
          <p:nvPr/>
        </p:nvSpPr>
        <p:spPr>
          <a:xfrm flipH="1">
            <a:off x="2909922" y="1327149"/>
            <a:ext cx="1" cy="1617113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traight Connector 15"/>
          <p:cNvSpPr/>
          <p:nvPr/>
        </p:nvSpPr>
        <p:spPr>
          <a:xfrm>
            <a:off x="3071352" y="1250930"/>
            <a:ext cx="2148890" cy="1774864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traight Connector 19"/>
          <p:cNvSpPr/>
          <p:nvPr/>
        </p:nvSpPr>
        <p:spPr>
          <a:xfrm>
            <a:off x="8505856" y="2884296"/>
            <a:ext cx="1290639" cy="2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TextBox 20"/>
          <p:cNvSpPr txBox="1"/>
          <p:nvPr/>
        </p:nvSpPr>
        <p:spPr>
          <a:xfrm>
            <a:off x="8361394" y="1175414"/>
            <a:ext cx="115381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PERSON</a:t>
            </a:r>
          </a:p>
        </p:txBody>
      </p:sp>
      <p:sp>
        <p:nvSpPr>
          <p:cNvPr id="135" name="TextBox 21"/>
          <p:cNvSpPr txBox="1"/>
          <p:nvPr/>
        </p:nvSpPr>
        <p:spPr>
          <a:xfrm>
            <a:off x="3376648" y="728882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1234567890</a:t>
            </a:r>
          </a:p>
        </p:txBody>
      </p:sp>
      <p:sp>
        <p:nvSpPr>
          <p:cNvPr id="136" name="TextBox 22"/>
          <p:cNvSpPr txBox="1"/>
          <p:nvPr/>
        </p:nvSpPr>
        <p:spPr>
          <a:xfrm rot="2388290">
            <a:off x="2909421" y="1678055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1234567890</a:t>
            </a:r>
          </a:p>
        </p:txBody>
      </p:sp>
      <p:sp>
        <p:nvSpPr>
          <p:cNvPr id="137" name="TextBox 23"/>
          <p:cNvSpPr txBox="1"/>
          <p:nvPr/>
        </p:nvSpPr>
        <p:spPr>
          <a:xfrm rot="16200000">
            <a:off x="2096737" y="1945561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1234567890</a:t>
            </a:r>
          </a:p>
        </p:txBody>
      </p:sp>
      <p:sp>
        <p:nvSpPr>
          <p:cNvPr id="138" name="Straight Connector 24"/>
          <p:cNvSpPr/>
          <p:nvPr/>
        </p:nvSpPr>
        <p:spPr>
          <a:xfrm flipV="1">
            <a:off x="3071352" y="1250930"/>
            <a:ext cx="2148890" cy="1774864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traight Connector 27"/>
          <p:cNvSpPr/>
          <p:nvPr/>
        </p:nvSpPr>
        <p:spPr>
          <a:xfrm flipV="1">
            <a:off x="5381669" y="1327149"/>
            <a:ext cx="1" cy="1622426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TextBox 30"/>
          <p:cNvSpPr txBox="1"/>
          <p:nvPr/>
        </p:nvSpPr>
        <p:spPr>
          <a:xfrm rot="5400000">
            <a:off x="4913905" y="1965643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1234567893</a:t>
            </a:r>
          </a:p>
        </p:txBody>
      </p:sp>
      <p:sp>
        <p:nvSpPr>
          <p:cNvPr id="141" name="TextBox 31"/>
          <p:cNvSpPr txBox="1"/>
          <p:nvPr/>
        </p:nvSpPr>
        <p:spPr>
          <a:xfrm rot="19247809">
            <a:off x="4105432" y="1686386"/>
            <a:ext cx="130492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1234567892</a:t>
            </a:r>
          </a:p>
        </p:txBody>
      </p:sp>
      <p:sp>
        <p:nvSpPr>
          <p:cNvPr id="142" name="Straight Connector 32"/>
          <p:cNvSpPr/>
          <p:nvPr/>
        </p:nvSpPr>
        <p:spPr>
          <a:xfrm>
            <a:off x="3119472" y="3159124"/>
            <a:ext cx="2052648" cy="1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extBox 36"/>
          <p:cNvSpPr txBox="1"/>
          <p:nvPr/>
        </p:nvSpPr>
        <p:spPr>
          <a:xfrm>
            <a:off x="3465183" y="3153685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1234567892</a:t>
            </a:r>
          </a:p>
        </p:txBody>
      </p:sp>
      <p:sp>
        <p:nvSpPr>
          <p:cNvPr id="144" name="TextBox 37"/>
          <p:cNvSpPr txBox="1"/>
          <p:nvPr/>
        </p:nvSpPr>
        <p:spPr>
          <a:xfrm>
            <a:off x="9734580" y="2651980"/>
            <a:ext cx="2100265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Numbers are “date”</a:t>
            </a:r>
          </a:p>
        </p:txBody>
      </p:sp>
      <p:grpSp>
        <p:nvGrpSpPr>
          <p:cNvPr id="147" name="Oval 38"/>
          <p:cNvGrpSpPr/>
          <p:nvPr/>
        </p:nvGrpSpPr>
        <p:grpSpPr>
          <a:xfrm>
            <a:off x="2576479" y="5367103"/>
            <a:ext cx="381003" cy="381003"/>
            <a:chOff x="0" y="0"/>
            <a:chExt cx="381002" cy="381002"/>
          </a:xfrm>
        </p:grpSpPr>
        <p:sp>
          <p:nvSpPr>
            <p:cNvPr id="145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8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148" name="Straight Connector 39"/>
          <p:cNvSpPr/>
          <p:nvPr/>
        </p:nvSpPr>
        <p:spPr>
          <a:xfrm flipH="1">
            <a:off x="2903309" y="4250294"/>
            <a:ext cx="993990" cy="1149633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traight Connector 47"/>
          <p:cNvSpPr/>
          <p:nvPr/>
        </p:nvSpPr>
        <p:spPr>
          <a:xfrm>
            <a:off x="4185215" y="4237013"/>
            <a:ext cx="1034812" cy="985697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TextBox 51"/>
          <p:cNvSpPr txBox="1"/>
          <p:nvPr/>
        </p:nvSpPr>
        <p:spPr>
          <a:xfrm rot="2520104">
            <a:off x="4178966" y="4404899"/>
            <a:ext cx="130492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1234567897</a:t>
            </a:r>
          </a:p>
        </p:txBody>
      </p:sp>
      <p:sp>
        <p:nvSpPr>
          <p:cNvPr id="151" name="TextBox 52"/>
          <p:cNvSpPr txBox="1"/>
          <p:nvPr/>
        </p:nvSpPr>
        <p:spPr>
          <a:xfrm rot="18650982">
            <a:off x="2597280" y="4503935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1234567897</a:t>
            </a:r>
          </a:p>
        </p:txBody>
      </p:sp>
      <p:grpSp>
        <p:nvGrpSpPr>
          <p:cNvPr id="154" name="Oval 53"/>
          <p:cNvGrpSpPr/>
          <p:nvPr/>
        </p:nvGrpSpPr>
        <p:grpSpPr>
          <a:xfrm>
            <a:off x="928724" y="1947860"/>
            <a:ext cx="381003" cy="381003"/>
            <a:chOff x="0" y="0"/>
            <a:chExt cx="381002" cy="381002"/>
          </a:xfrm>
        </p:grpSpPr>
        <p:sp>
          <p:nvSpPr>
            <p:cNvPr id="152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1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7" name="Oval 54"/>
          <p:cNvGrpSpPr/>
          <p:nvPr/>
        </p:nvGrpSpPr>
        <p:grpSpPr>
          <a:xfrm>
            <a:off x="6572322" y="928331"/>
            <a:ext cx="381003" cy="381004"/>
            <a:chOff x="0" y="0"/>
            <a:chExt cx="381002" cy="381002"/>
          </a:xfrm>
        </p:grpSpPr>
        <p:sp>
          <p:nvSpPr>
            <p:cNvPr id="155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4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60" name="Oval 55"/>
          <p:cNvGrpSpPr/>
          <p:nvPr/>
        </p:nvGrpSpPr>
        <p:grpSpPr>
          <a:xfrm>
            <a:off x="6325053" y="3743385"/>
            <a:ext cx="381003" cy="381003"/>
            <a:chOff x="0" y="0"/>
            <a:chExt cx="381002" cy="381002"/>
          </a:xfrm>
        </p:grpSpPr>
        <p:sp>
          <p:nvSpPr>
            <p:cNvPr id="158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6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61" name="Oval 56"/>
          <p:cNvSpPr/>
          <p:nvPr/>
        </p:nvSpPr>
        <p:spPr>
          <a:xfrm>
            <a:off x="7959825" y="1163984"/>
            <a:ext cx="381003" cy="38100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Oval 58"/>
          <p:cNvSpPr/>
          <p:nvPr/>
        </p:nvSpPr>
        <p:spPr>
          <a:xfrm>
            <a:off x="7960725" y="1768686"/>
            <a:ext cx="381003" cy="38100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TextBox 59"/>
          <p:cNvSpPr txBox="1"/>
          <p:nvPr/>
        </p:nvSpPr>
        <p:spPr>
          <a:xfrm>
            <a:off x="8682066" y="2524486"/>
            <a:ext cx="92868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KNOWS</a:t>
            </a:r>
          </a:p>
        </p:txBody>
      </p:sp>
      <p:sp>
        <p:nvSpPr>
          <p:cNvPr id="164" name="TextBox 60"/>
          <p:cNvSpPr txBox="1"/>
          <p:nvPr/>
        </p:nvSpPr>
        <p:spPr>
          <a:xfrm>
            <a:off x="8354284" y="1780115"/>
            <a:ext cx="175389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ORGANIZATION</a:t>
            </a:r>
          </a:p>
        </p:txBody>
      </p:sp>
      <p:sp>
        <p:nvSpPr>
          <p:cNvPr id="165" name="Straight Connector 61"/>
          <p:cNvSpPr/>
          <p:nvPr/>
        </p:nvSpPr>
        <p:spPr>
          <a:xfrm flipH="1">
            <a:off x="1290431" y="1221321"/>
            <a:ext cx="1437536" cy="81944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TextBox 65"/>
          <p:cNvSpPr txBox="1"/>
          <p:nvPr/>
        </p:nvSpPr>
        <p:spPr>
          <a:xfrm rot="19679112">
            <a:off x="1196931" y="1181765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2021</a:t>
            </a:r>
          </a:p>
        </p:txBody>
      </p:sp>
      <p:sp>
        <p:nvSpPr>
          <p:cNvPr id="167" name="Straight Connector 68"/>
          <p:cNvSpPr/>
          <p:nvPr/>
        </p:nvSpPr>
        <p:spPr>
          <a:xfrm>
            <a:off x="8472548" y="3535188"/>
            <a:ext cx="1290639" cy="2"/>
          </a:xfrm>
          <a:prstGeom prst="line">
            <a:avLst/>
          </a:prstGeom>
          <a:ln w="4445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TextBox 69"/>
          <p:cNvSpPr txBox="1"/>
          <p:nvPr/>
        </p:nvSpPr>
        <p:spPr>
          <a:xfrm>
            <a:off x="8591608" y="3161089"/>
            <a:ext cx="10858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STUDYAT</a:t>
            </a:r>
          </a:p>
        </p:txBody>
      </p:sp>
      <p:sp>
        <p:nvSpPr>
          <p:cNvPr id="169" name="TextBox 70"/>
          <p:cNvSpPr txBox="1"/>
          <p:nvPr/>
        </p:nvSpPr>
        <p:spPr>
          <a:xfrm>
            <a:off x="9710801" y="3262962"/>
            <a:ext cx="210026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Numbers are “year”</a:t>
            </a:r>
          </a:p>
        </p:txBody>
      </p:sp>
      <p:sp>
        <p:nvSpPr>
          <p:cNvPr id="170" name="Straight Connector 71"/>
          <p:cNvSpPr/>
          <p:nvPr/>
        </p:nvSpPr>
        <p:spPr>
          <a:xfrm flipH="1" flipV="1">
            <a:off x="1290431" y="2235955"/>
            <a:ext cx="1437536" cy="81944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Straight Connector 74"/>
          <p:cNvSpPr/>
          <p:nvPr/>
        </p:nvSpPr>
        <p:spPr>
          <a:xfrm flipH="1" flipV="1">
            <a:off x="1205480" y="2317351"/>
            <a:ext cx="1470812" cy="3052061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extBox 77"/>
          <p:cNvSpPr txBox="1"/>
          <p:nvPr/>
        </p:nvSpPr>
        <p:spPr>
          <a:xfrm rot="1489413">
            <a:off x="1365593" y="2337657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2020</a:t>
            </a:r>
          </a:p>
        </p:txBody>
      </p:sp>
      <p:sp>
        <p:nvSpPr>
          <p:cNvPr id="173" name="TextBox 78"/>
          <p:cNvSpPr txBox="1"/>
          <p:nvPr/>
        </p:nvSpPr>
        <p:spPr>
          <a:xfrm rot="3684241">
            <a:off x="1316723" y="3534101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2020</a:t>
            </a:r>
          </a:p>
        </p:txBody>
      </p:sp>
      <p:sp>
        <p:nvSpPr>
          <p:cNvPr id="174" name="Straight Connector 79"/>
          <p:cNvSpPr/>
          <p:nvPr/>
        </p:nvSpPr>
        <p:spPr>
          <a:xfrm>
            <a:off x="8472520" y="4092619"/>
            <a:ext cx="1290640" cy="2"/>
          </a:xfrm>
          <a:prstGeom prst="line">
            <a:avLst/>
          </a:prstGeom>
          <a:ln w="44450">
            <a:solidFill>
              <a:srgbClr val="00B05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TextBox 80"/>
          <p:cNvSpPr txBox="1"/>
          <p:nvPr/>
        </p:nvSpPr>
        <p:spPr>
          <a:xfrm>
            <a:off x="8574926" y="3727987"/>
            <a:ext cx="108582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pPr/>
            <a:r>
              <a:t>WORKAT</a:t>
            </a:r>
          </a:p>
        </p:txBody>
      </p:sp>
      <p:sp>
        <p:nvSpPr>
          <p:cNvPr id="176" name="Straight Connector 81"/>
          <p:cNvSpPr/>
          <p:nvPr/>
        </p:nvSpPr>
        <p:spPr>
          <a:xfrm>
            <a:off x="5591219" y="1117787"/>
            <a:ext cx="974755" cy="872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Straight Connector 84"/>
          <p:cNvSpPr/>
          <p:nvPr/>
        </p:nvSpPr>
        <p:spPr>
          <a:xfrm>
            <a:off x="5554569" y="3277263"/>
            <a:ext cx="798288" cy="545455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Straight Connector 88"/>
          <p:cNvSpPr/>
          <p:nvPr/>
        </p:nvSpPr>
        <p:spPr>
          <a:xfrm flipV="1">
            <a:off x="4242748" y="3946449"/>
            <a:ext cx="2076346" cy="132797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TextBox 92"/>
          <p:cNvSpPr txBox="1"/>
          <p:nvPr/>
        </p:nvSpPr>
        <p:spPr>
          <a:xfrm>
            <a:off x="5314908" y="806752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2015</a:t>
            </a:r>
          </a:p>
        </p:txBody>
      </p:sp>
      <p:sp>
        <p:nvSpPr>
          <p:cNvPr id="180" name="TextBox 93"/>
          <p:cNvSpPr txBox="1"/>
          <p:nvPr/>
        </p:nvSpPr>
        <p:spPr>
          <a:xfrm rot="1558348">
            <a:off x="5356661" y="3175934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2010</a:t>
            </a:r>
          </a:p>
        </p:txBody>
      </p:sp>
      <p:sp>
        <p:nvSpPr>
          <p:cNvPr id="181" name="TextBox 94"/>
          <p:cNvSpPr txBox="1"/>
          <p:nvPr/>
        </p:nvSpPr>
        <p:spPr>
          <a:xfrm rot="21236781">
            <a:off x="4464404" y="3730438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2015</a:t>
            </a:r>
          </a:p>
        </p:txBody>
      </p:sp>
      <p:sp>
        <p:nvSpPr>
          <p:cNvPr id="182" name="TextBox 95"/>
          <p:cNvSpPr txBox="1"/>
          <p:nvPr/>
        </p:nvSpPr>
        <p:spPr>
          <a:xfrm>
            <a:off x="9691681" y="3832137"/>
            <a:ext cx="210026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/>
            <a:r>
              <a:t>Numbers are “year”</a:t>
            </a:r>
          </a:p>
        </p:txBody>
      </p:sp>
      <p:sp>
        <p:nvSpPr>
          <p:cNvPr id="183" name="Rectangle 96"/>
          <p:cNvSpPr txBox="1"/>
          <p:nvPr/>
        </p:nvSpPr>
        <p:spPr>
          <a:xfrm>
            <a:off x="-34111" y="1646769"/>
            <a:ext cx="91919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3.7</a:t>
            </a:r>
          </a:p>
          <a:p>
            <a:pPr/>
            <a:r>
              <a:t>ABFsUni</a:t>
            </a:r>
          </a:p>
        </p:txBody>
      </p:sp>
      <p:sp>
        <p:nvSpPr>
          <p:cNvPr id="184" name="Rectangle 97"/>
          <p:cNvSpPr txBox="1"/>
          <p:nvPr/>
        </p:nvSpPr>
        <p:spPr>
          <a:xfrm>
            <a:off x="6985246" y="667053"/>
            <a:ext cx="844521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4.1</a:t>
            </a:r>
          </a:p>
          <a:p>
            <a:pPr/>
            <a:r>
              <a:t>CsWork</a:t>
            </a:r>
          </a:p>
        </p:txBody>
      </p:sp>
      <p:sp>
        <p:nvSpPr>
          <p:cNvPr id="185" name="Rectangle 99"/>
          <p:cNvSpPr txBox="1"/>
          <p:nvPr/>
        </p:nvSpPr>
        <p:spPr>
          <a:xfrm>
            <a:off x="6694202" y="3507402"/>
            <a:ext cx="970430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4.1</a:t>
            </a:r>
          </a:p>
          <a:p>
            <a:pPr/>
            <a:r>
              <a:t>DEsWork</a:t>
            </a:r>
          </a:p>
        </p:txBody>
      </p:sp>
      <p:sp>
        <p:nvSpPr>
          <p:cNvPr id="186" name="Rectangle 100"/>
          <p:cNvSpPr txBox="1"/>
          <p:nvPr/>
        </p:nvSpPr>
        <p:spPr>
          <a:xfrm>
            <a:off x="2490978" y="60547"/>
            <a:ext cx="609447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t>35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5.0</a:t>
            </a:r>
          </a:p>
          <a:p>
            <a:pPr/>
            <a:r>
              <a:t>Alice</a:t>
            </a:r>
          </a:p>
        </p:txBody>
      </p:sp>
      <p:sp>
        <p:nvSpPr>
          <p:cNvPr id="187" name="Rectangle 101"/>
          <p:cNvSpPr txBox="1"/>
          <p:nvPr/>
        </p:nvSpPr>
        <p:spPr>
          <a:xfrm>
            <a:off x="2598154" y="3374052"/>
            <a:ext cx="483539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Bob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t>30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5.1</a:t>
            </a:r>
          </a:p>
        </p:txBody>
      </p:sp>
      <p:sp>
        <p:nvSpPr>
          <p:cNvPr id="188" name="Rectangle 102"/>
          <p:cNvSpPr txBox="1"/>
          <p:nvPr/>
        </p:nvSpPr>
        <p:spPr>
          <a:xfrm>
            <a:off x="5026033" y="29907"/>
            <a:ext cx="639920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t>45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5.0</a:t>
            </a:r>
          </a:p>
          <a:p>
            <a:pPr/>
            <a:r>
              <a:t>Carol</a:t>
            </a:r>
          </a:p>
        </p:txBody>
      </p:sp>
      <p:sp>
        <p:nvSpPr>
          <p:cNvPr id="189" name="Rectangle 103"/>
          <p:cNvSpPr txBox="1"/>
          <p:nvPr/>
        </p:nvSpPr>
        <p:spPr>
          <a:xfrm>
            <a:off x="5611315" y="2335170"/>
            <a:ext cx="489343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Dan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t>20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4.8</a:t>
            </a:r>
          </a:p>
        </p:txBody>
      </p:sp>
      <p:sp>
        <p:nvSpPr>
          <p:cNvPr id="190" name="Rectangle 104"/>
          <p:cNvSpPr txBox="1"/>
          <p:nvPr/>
        </p:nvSpPr>
        <p:spPr>
          <a:xfrm>
            <a:off x="3753295" y="4398548"/>
            <a:ext cx="551628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Eliz.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t>20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4.7</a:t>
            </a:r>
          </a:p>
        </p:txBody>
      </p:sp>
      <p:sp>
        <p:nvSpPr>
          <p:cNvPr id="191" name="Rectangle 105"/>
          <p:cNvSpPr txBox="1"/>
          <p:nvPr/>
        </p:nvSpPr>
        <p:spPr>
          <a:xfrm>
            <a:off x="2316440" y="5696894"/>
            <a:ext cx="805790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Farooq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t>25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4.5</a:t>
            </a:r>
          </a:p>
        </p:txBody>
      </p:sp>
      <p:sp>
        <p:nvSpPr>
          <p:cNvPr id="192" name="Rectangle 106"/>
          <p:cNvSpPr txBox="1"/>
          <p:nvPr/>
        </p:nvSpPr>
        <p:spPr>
          <a:xfrm>
            <a:off x="5052486" y="5626348"/>
            <a:ext cx="587012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Greg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t>40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4.9</a:t>
            </a:r>
          </a:p>
        </p:txBody>
      </p:sp>
      <p:sp>
        <p:nvSpPr>
          <p:cNvPr id="193" name="TextBox 107"/>
          <p:cNvSpPr txBox="1"/>
          <p:nvPr/>
        </p:nvSpPr>
        <p:spPr>
          <a:xfrm>
            <a:off x="9288919" y="55782"/>
            <a:ext cx="2414556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fName:String</a:t>
            </a:r>
          </a:p>
          <a:p>
            <a:pPr/>
            <a:r>
              <a:t>gender: Int (1=F, 2=M)</a:t>
            </a:r>
          </a:p>
          <a:p>
            <a:pPr/>
            <a:r>
              <a:t>isWorker: Boolean</a:t>
            </a:r>
          </a:p>
          <a:p>
            <a:pPr/>
            <a:r>
              <a:t>isStudent: Boolean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t>age: Int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t>eyeSight:Double</a:t>
            </a:r>
          </a:p>
        </p:txBody>
      </p:sp>
      <p:sp>
        <p:nvSpPr>
          <p:cNvPr id="194" name="name:String…"/>
          <p:cNvSpPr txBox="1"/>
          <p:nvPr/>
        </p:nvSpPr>
        <p:spPr>
          <a:xfrm>
            <a:off x="9955427" y="1752043"/>
            <a:ext cx="1409324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name:String</a:t>
            </a:r>
          </a:p>
          <a:p>
            <a:pPr/>
            <a:r>
              <a:t>orgCode:Int</a:t>
            </a: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mark:Double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