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31"/>
  </p:notesMasterIdLst>
  <p:handoutMasterIdLst>
    <p:handoutMasterId r:id="rId32"/>
  </p:handoutMasterIdLst>
  <p:sldIdLst>
    <p:sldId id="813" r:id="rId2"/>
    <p:sldId id="819" r:id="rId3"/>
    <p:sldId id="910" r:id="rId4"/>
    <p:sldId id="904" r:id="rId5"/>
    <p:sldId id="908" r:id="rId6"/>
    <p:sldId id="909" r:id="rId7"/>
    <p:sldId id="906" r:id="rId8"/>
    <p:sldId id="911" r:id="rId9"/>
    <p:sldId id="820" r:id="rId10"/>
    <p:sldId id="821" r:id="rId11"/>
    <p:sldId id="896" r:id="rId12"/>
    <p:sldId id="897" r:id="rId13"/>
    <p:sldId id="418" r:id="rId14"/>
    <p:sldId id="440" r:id="rId15"/>
    <p:sldId id="444" r:id="rId16"/>
    <p:sldId id="446" r:id="rId17"/>
    <p:sldId id="912" r:id="rId18"/>
    <p:sldId id="913" r:id="rId19"/>
    <p:sldId id="746" r:id="rId20"/>
    <p:sldId id="822" r:id="rId21"/>
    <p:sldId id="823" r:id="rId22"/>
    <p:sldId id="893" r:id="rId23"/>
    <p:sldId id="894" r:id="rId24"/>
    <p:sldId id="348" r:id="rId25"/>
    <p:sldId id="803" r:id="rId26"/>
    <p:sldId id="349" r:id="rId27"/>
    <p:sldId id="895" r:id="rId28"/>
    <p:sldId id="330" r:id="rId29"/>
    <p:sldId id="331" r:id="rId30"/>
  </p:sldIdLst>
  <p:sldSz cx="9144000" cy="6858000" type="screen4x3"/>
  <p:notesSz cx="9928225" cy="6797675"/>
  <p:custDataLst>
    <p:tags r:id="rId3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66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104" autoAdjust="0"/>
  </p:normalViewPr>
  <p:slideViewPr>
    <p:cSldViewPr>
      <p:cViewPr varScale="1">
        <p:scale>
          <a:sx n="114" d="100"/>
          <a:sy n="114" d="100"/>
        </p:scale>
        <p:origin x="139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5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004"/>
    </p:cViewPr>
  </p:sorterViewPr>
  <p:notesViewPr>
    <p:cSldViewPr>
      <p:cViewPr varScale="1">
        <p:scale>
          <a:sx n="83" d="100"/>
          <a:sy n="83" d="100"/>
        </p:scale>
        <p:origin x="381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CFE2D-A74C-40D9-885B-E937410623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7E78CB-3963-4468-BA6C-268C317F99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2925" y="0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51CF6E4-C96E-4761-A94C-E9C9C918C0F5}" type="datetimeFigureOut">
              <a:rPr lang="en-US"/>
              <a:pPr>
                <a:defRPr/>
              </a:pPr>
              <a:t>9/2/2021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7B406-FC59-4086-8ADC-13FC6C3EA7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7950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48230-3C50-43B7-95B3-85E2C2492C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2925" y="6457950"/>
            <a:ext cx="4303713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F477F9B-873C-4D0A-B63F-FF3BC15EFD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68095459-7B79-4378-B8D3-A64AF9ACEB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23" tIns="48411" rIns="96823" bIns="4841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A365FD02-0F49-49AD-90DD-7E4804A476A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37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23" tIns="48411" rIns="96823" bIns="4841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7618C257-32E9-4CE0-A60E-90E24C35DF3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09588"/>
            <a:ext cx="3397250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5" name="Rectangle 5">
            <a:extLst>
              <a:ext uri="{FF2B5EF4-FFF2-40B4-BE49-F238E27FC236}">
                <a16:creationId xmlns:a16="http://schemas.microsoft.com/office/drawing/2014/main" id="{C993C5FA-F3CF-4D21-B7C0-5F68AB3CC74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8975"/>
            <a:ext cx="794385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23" tIns="48411" rIns="96823" bIns="484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686" name="Rectangle 6">
            <a:extLst>
              <a:ext uri="{FF2B5EF4-FFF2-40B4-BE49-F238E27FC236}">
                <a16:creationId xmlns:a16="http://schemas.microsoft.com/office/drawing/2014/main" id="{3C2A1CBE-E2AB-4891-AC04-91FD79CAA8C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950"/>
            <a:ext cx="43037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23" tIns="48411" rIns="96823" bIns="4841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687" name="Rectangle 7">
            <a:extLst>
              <a:ext uri="{FF2B5EF4-FFF2-40B4-BE49-F238E27FC236}">
                <a16:creationId xmlns:a16="http://schemas.microsoft.com/office/drawing/2014/main" id="{9388E615-0CF6-44BC-873F-126E1AF0A9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7950"/>
            <a:ext cx="43037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23" tIns="48411" rIns="96823" bIns="4841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9C873BF7-970F-4141-9BC4-68C3C52B3A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D5834F65-F059-4A1A-B117-56C8FD106261}"/>
              </a:ext>
            </a:extLst>
          </p:cNvPr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A3CA5E19-8DCC-4993-9A76-0322D9AAA2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27E6611F-C43F-414F-B34F-A1FC065790BF}"/>
                </a:ext>
              </a:extLst>
            </p:cNvPr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C7A6B756-A99C-498E-BA34-83A037AFBF7F}"/>
                </a:ext>
              </a:extLst>
            </p:cNvPr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9158971 w 4917"/>
                <a:gd name="T3" fmla="*/ 0 h 1000"/>
                <a:gd name="T4" fmla="*/ 10197686 w 4917"/>
                <a:gd name="T5" fmla="*/ 1042098 h 1000"/>
                <a:gd name="T6" fmla="*/ 9161021 w 4917"/>
                <a:gd name="T7" fmla="*/ 2080723 h 1000"/>
                <a:gd name="T8" fmla="*/ 0 w 4917"/>
                <a:gd name="T9" fmla="*/ 2080723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EEDD4460-C045-4AC3-B32C-82844B7AB9A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7066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066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33905786-AD17-4AA8-825D-20D07B459A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0CFD8DA9-32A5-4D72-8896-6D82797484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 algn="ctr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61A703BD-206B-46BE-B04C-5768309E30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F80F365-C6A3-4E9D-850C-0F0FA088F5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2666227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DB0169D-F264-4F9D-B646-E7312783A1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29BCD4D-1CBC-4A78-9C6F-A42314F2D6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313882B-4F1B-4477-86E1-CA35A91CAE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A82FC-2558-4BB4-B63A-92895822C0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548306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8FC3B7C-FB3D-48C6-BB12-8EE7563AA4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07C8297-A999-46A1-B605-CB5E555D55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AB9A881-E1F8-4E83-8276-4F34CD8A0C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B03ED-780B-42A7-B3CC-F3E48F0E9A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3900018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AAADBAE-7C84-451D-B3B1-3309600F94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C2FDC67-F725-44BA-95B3-2EFAF4CFDF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36D50EB-3EC2-40C3-A495-D3FDC334C1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CA1FF-1987-408E-9768-76035C3A6A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6715170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95263" y="228600"/>
            <a:ext cx="8339137" cy="579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2138DD3A-63E3-4F4B-B971-0FCEECF0C8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20E76C1-F979-419B-8C18-862AB5E9CC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83744C9-0619-42CC-AD25-799CD45DE1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36A5E-A36C-48A7-96EA-A8D8011E10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5615925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9B8EB68-89DD-4A79-9CE9-7227A0607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65CD85C-0A20-42C5-BDCA-A3A331B72F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5AD1266-188D-40D8-B2E4-DB01801D0B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C29A9-67D0-4FC1-862E-27E0496D3D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173017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C522935-5B20-425C-BA6A-718E3E121A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38A1FF7-B44A-4D18-A0CE-B1F2916993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F1FFEF3-63C3-429B-A8EB-B6BC1F137A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BF16D-B5D2-478E-8C29-6301A89A13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5591739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A1AD64D-3698-470F-9023-1BFCB164FE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261C82C-1012-4400-8312-4F49B2D71B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78E6FE2-C28F-4692-95A6-C62331DF1D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D61EC-9582-40A1-A60A-A3360E86DB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6575974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3F02109-A843-4F81-BFFB-A831A02EC9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7FB87183-6F40-4A3C-A263-001522AB71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4AE7F83E-2079-468D-BE85-335E2EC9E7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5C13C-B2A1-4A33-AB8A-2F5BAA8897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2328218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7D1D0F7-9FDD-4E6A-ADDC-80B6B4CAF0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90226E8-EE72-49E5-9A5B-BDBD158E78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587CD05-BDA1-48E4-802E-2E34B5E4FD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0459A-6AD0-4790-930C-C6FC1CB3D6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8143935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65D94671-919D-49C3-A602-F41B9969CB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B186DDCE-A7E3-4DAF-86D7-A5218FF8E9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4311B163-1745-47C5-8E9A-942B5EFDC9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C3F55-E8A3-4394-8B9E-692C1F8D7E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18628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54F69EC-18D5-4131-A098-68E56DFA84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8948A3C-2123-4E2E-A4EE-9F1FF45F23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5CAE877-6B98-44CC-BE90-2BAEA60D94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CE8D6-455A-414A-A1F0-16DDC9B360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3108593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C74D05F-6F31-4A9D-9972-452834C066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D8A0032-00BC-439F-ADB8-CEAE7CBA10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8B1F9F2-D225-4C1E-8480-B367C347B1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F4EE6-6E74-459D-B2F5-072E1DF176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4979656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30B10C7D-690F-4824-8FB0-F34053AD8E54}"/>
              </a:ext>
            </a:extLst>
          </p:cNvPr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033" name="AutoShape 3">
              <a:extLst>
                <a:ext uri="{FF2B5EF4-FFF2-40B4-BE49-F238E27FC236}">
                  <a16:creationId xmlns:a16="http://schemas.microsoft.com/office/drawing/2014/main" id="{5D03EC4F-2EB7-497D-A304-88E900F1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" name="AutoShape 4">
              <a:extLst>
                <a:ext uri="{FF2B5EF4-FFF2-40B4-BE49-F238E27FC236}">
                  <a16:creationId xmlns:a16="http://schemas.microsoft.com/office/drawing/2014/main" id="{F7F674FE-EA8C-4CB8-912A-C9CF806964D4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2 w 7000"/>
                <a:gd name="T3" fmla="*/ 0 h 1000"/>
                <a:gd name="T4" fmla="*/ 2 w 7000"/>
                <a:gd name="T5" fmla="*/ 2 h 1000"/>
                <a:gd name="T6" fmla="*/ 2 w 7000"/>
                <a:gd name="T7" fmla="*/ 2 h 1000"/>
                <a:gd name="T8" fmla="*/ 0 w 7000"/>
                <a:gd name="T9" fmla="*/ 2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34" name="Line 5">
              <a:extLst>
                <a:ext uri="{FF2B5EF4-FFF2-40B4-BE49-F238E27FC236}">
                  <a16:creationId xmlns:a16="http://schemas.microsoft.com/office/drawing/2014/main" id="{5A0216D5-626F-49C7-9AF8-27093B952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1027" name="Rectangle 6">
            <a:extLst>
              <a:ext uri="{FF2B5EF4-FFF2-40B4-BE49-F238E27FC236}">
                <a16:creationId xmlns:a16="http://schemas.microsoft.com/office/drawing/2014/main" id="{024D18D0-7815-47E7-8B0E-BE4E90F8B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7">
            <a:extLst>
              <a:ext uri="{FF2B5EF4-FFF2-40B4-BE49-F238E27FC236}">
                <a16:creationId xmlns:a16="http://schemas.microsoft.com/office/drawing/2014/main" id="{37023DEE-6A74-4690-993A-DAE5BA9A7C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9640" name="Rectangle 8">
            <a:extLst>
              <a:ext uri="{FF2B5EF4-FFF2-40B4-BE49-F238E27FC236}">
                <a16:creationId xmlns:a16="http://schemas.microsoft.com/office/drawing/2014/main" id="{94E7D1BF-1CA2-4E73-B353-C406545B9AE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5486400"/>
            <a:ext cx="1447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9641" name="Rectangle 9">
            <a:extLst>
              <a:ext uri="{FF2B5EF4-FFF2-40B4-BE49-F238E27FC236}">
                <a16:creationId xmlns:a16="http://schemas.microsoft.com/office/drawing/2014/main" id="{F7666B6E-CD00-46E9-A51B-A459BA0881D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43000" y="6248400"/>
            <a:ext cx="594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60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9642" name="Rectangle 10">
            <a:extLst>
              <a:ext uri="{FF2B5EF4-FFF2-40B4-BE49-F238E27FC236}">
                <a16:creationId xmlns:a16="http://schemas.microsoft.com/office/drawing/2014/main" id="{C65B7DB3-78C6-483A-80C4-FB02BF367D5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A3160CF1-E385-4A26-A343-41EB5CAF3A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8" r:id="rId1"/>
    <p:sldLayoutId id="2147484815" r:id="rId2"/>
    <p:sldLayoutId id="2147484816" r:id="rId3"/>
    <p:sldLayoutId id="2147484817" r:id="rId4"/>
    <p:sldLayoutId id="2147484818" r:id="rId5"/>
    <p:sldLayoutId id="2147484819" r:id="rId6"/>
    <p:sldLayoutId id="2147484820" r:id="rId7"/>
    <p:sldLayoutId id="2147484821" r:id="rId8"/>
    <p:sldLayoutId id="2147484822" r:id="rId9"/>
    <p:sldLayoutId id="2147484823" r:id="rId10"/>
    <p:sldLayoutId id="2147484824" r:id="rId11"/>
    <p:sldLayoutId id="2147484825" r:id="rId12"/>
    <p:sldLayoutId id="2147484826" r:id="rId13"/>
  </p:sldLayoutIdLst>
  <p:transition spd="med"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10" Type="http://schemas.openxmlformats.org/officeDocument/2006/relationships/image" Target="../media/image26.emf"/><Relationship Id="rId4" Type="http://schemas.openxmlformats.org/officeDocument/2006/relationships/image" Target="../media/image20.emf"/><Relationship Id="rId9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41.wmf"/><Relationship Id="rId7" Type="http://schemas.openxmlformats.org/officeDocument/2006/relationships/image" Target="../media/image43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4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47.wmf"/><Relationship Id="rId7" Type="http://schemas.openxmlformats.org/officeDocument/2006/relationships/image" Target="../media/image49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5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47.wmf"/><Relationship Id="rId7" Type="http://schemas.openxmlformats.org/officeDocument/2006/relationships/image" Target="../media/image49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50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image" Target="../media/image53.emf"/><Relationship Id="rId7" Type="http://schemas.openxmlformats.org/officeDocument/2006/relationships/image" Target="../media/image57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image" Target="../media/image60.emf"/><Relationship Id="rId7" Type="http://schemas.openxmlformats.org/officeDocument/2006/relationships/image" Target="../media/image64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emf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70.wmf"/><Relationship Id="rId7" Type="http://schemas.openxmlformats.org/officeDocument/2006/relationships/image" Target="../media/image72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74.wmf"/><Relationship Id="rId5" Type="http://schemas.openxmlformats.org/officeDocument/2006/relationships/image" Target="../media/image71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7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80.wmf"/><Relationship Id="rId3" Type="http://schemas.openxmlformats.org/officeDocument/2006/relationships/image" Target="../media/image75.wmf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33.bin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79.wmf"/><Relationship Id="rId5" Type="http://schemas.openxmlformats.org/officeDocument/2006/relationships/image" Target="../media/image76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7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81.wmf"/><Relationship Id="rId7" Type="http://schemas.openxmlformats.org/officeDocument/2006/relationships/image" Target="../media/image83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82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8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7" Type="http://schemas.openxmlformats.org/officeDocument/2006/relationships/image" Target="../media/image87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86.wmf"/><Relationship Id="rId4" Type="http://schemas.openxmlformats.org/officeDocument/2006/relationships/oleObject" Target="../embeddings/oleObject3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wmf"/><Relationship Id="rId4" Type="http://schemas.openxmlformats.org/officeDocument/2006/relationships/oleObject" Target="../embeddings/oleObject4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9.wmf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3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oleObject" Target="../embeddings/oleObject12.bin"/><Relationship Id="rId5" Type="http://schemas.openxmlformats.org/officeDocument/2006/relationships/image" Target="../media/image2.wmf"/><Relationship Id="rId10" Type="http://schemas.openxmlformats.org/officeDocument/2006/relationships/image" Target="../media/image12.wmf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">
            <a:extLst>
              <a:ext uri="{FF2B5EF4-FFF2-40B4-BE49-F238E27FC236}">
                <a16:creationId xmlns:a16="http://schemas.microsoft.com/office/drawing/2014/main" id="{5E23AAF9-869A-4CF0-B6D5-A2284D5817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5F4E0C-9F20-4E0E-B8C0-4689B1CFA2BB}" type="slidenum">
              <a:rPr lang="en-US" altLang="en-US" sz="1600" smtClean="0">
                <a:solidFill>
                  <a:srgbClr val="003366"/>
                </a:solidFill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50F19C39-DDF1-46C9-8E82-5D9D5BAEA5A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1628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F3B2B48-03AD-4958-8C96-D866FFF059B5}" type="slidenum">
              <a:rPr lang="en-US" altLang="en-US" sz="1600">
                <a:solidFill>
                  <a:srgbClr val="003366"/>
                </a:solidFill>
                <a:cs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96A75440-15B1-4855-AC09-BC7B7B63C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415338" cy="914400"/>
          </a:xfrm>
        </p:spPr>
        <p:txBody>
          <a:bodyPr/>
          <a:lstStyle/>
          <a:p>
            <a:pPr eaLnBrk="1" hangingPunct="1"/>
            <a:r>
              <a:rPr lang="en-US" altLang="en-US" sz="3200"/>
              <a:t>Derivation of the Binary Logit Model</a:t>
            </a:r>
          </a:p>
        </p:txBody>
      </p:sp>
      <p:graphicFrame>
        <p:nvGraphicFramePr>
          <p:cNvPr id="18437" name="Object 3">
            <a:extLst>
              <a:ext uri="{FF2B5EF4-FFF2-40B4-BE49-F238E27FC236}">
                <a16:creationId xmlns:a16="http://schemas.microsoft.com/office/drawing/2014/main" id="{DB8A546A-BE18-43E9-9505-C86F37298C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295400"/>
          <a:ext cx="3478213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22400" imgH="812800" progId="Equation.DSMT4">
                  <p:embed/>
                </p:oleObj>
              </mc:Choice>
              <mc:Fallback>
                <p:oleObj name="Equation" r:id="rId2" imgW="1422400" imgH="812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95400"/>
                        <a:ext cx="3478213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3">
            <a:extLst>
              <a:ext uri="{FF2B5EF4-FFF2-40B4-BE49-F238E27FC236}">
                <a16:creationId xmlns:a16="http://schemas.microsoft.com/office/drawing/2014/main" id="{BC9A75A3-6513-4617-A905-8ECB231EE6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813" y="4695825"/>
          <a:ext cx="19050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10891" imgH="330057" progId="Equation.DSMT4">
                  <p:embed/>
                </p:oleObj>
              </mc:Choice>
              <mc:Fallback>
                <p:oleObj name="Equation" r:id="rId4" imgW="710891" imgH="330057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4695825"/>
                        <a:ext cx="19050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Box 18">
            <a:extLst>
              <a:ext uri="{FF2B5EF4-FFF2-40B4-BE49-F238E27FC236}">
                <a16:creationId xmlns:a16="http://schemas.microsoft.com/office/drawing/2014/main" id="{39EC805F-42C3-4BB8-A355-048A75321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667000"/>
            <a:ext cx="289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Using </a:t>
            </a:r>
            <a:r>
              <a:rPr lang="en-US" altLang="en-US" sz="1800" b="1">
                <a:solidFill>
                  <a:srgbClr val="0000FF"/>
                </a:solidFill>
              </a:rPr>
              <a:t>Property 5</a:t>
            </a:r>
            <a:endParaRPr lang="en-HK" altLang="en-US" sz="1800">
              <a:latin typeface="Arial" panose="020B0604020202020204" pitchFamily="34" charset="0"/>
            </a:endParaRPr>
          </a:p>
        </p:txBody>
      </p:sp>
      <p:sp>
        <p:nvSpPr>
          <p:cNvPr id="18440" name="TextBox 7">
            <a:extLst>
              <a:ext uri="{FF2B5EF4-FFF2-40B4-BE49-F238E27FC236}">
                <a16:creationId xmlns:a16="http://schemas.microsoft.com/office/drawing/2014/main" id="{666DACD0-A27E-4C38-BF60-D50D333B0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Multiple</a:t>
            </a:r>
            <a:endParaRPr lang="en-HK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18441" name="Object 3">
            <a:extLst>
              <a:ext uri="{FF2B5EF4-FFF2-40B4-BE49-F238E27FC236}">
                <a16:creationId xmlns:a16="http://schemas.microsoft.com/office/drawing/2014/main" id="{2089B5A9-81EC-48F0-8E0A-63385AC1C9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813" y="3486150"/>
          <a:ext cx="25146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28254" imgH="355446" progId="Equation.DSMT4">
                  <p:embed/>
                </p:oleObj>
              </mc:Choice>
              <mc:Fallback>
                <p:oleObj name="Equation" r:id="rId6" imgW="1028254" imgH="35544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3486150"/>
                        <a:ext cx="251460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TextBox 11">
            <a:extLst>
              <a:ext uri="{FF2B5EF4-FFF2-40B4-BE49-F238E27FC236}">
                <a16:creationId xmlns:a16="http://schemas.microsoft.com/office/drawing/2014/main" id="{8B800C18-BE2F-4597-8105-9057CCA37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029200"/>
            <a:ext cx="289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Binary Logit Model</a:t>
            </a:r>
            <a:endParaRPr lang="en-HK" altLang="en-US" sz="1800"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18B997-BF2A-48F9-88C6-FA05E7618555}"/>
              </a:ext>
            </a:extLst>
          </p:cNvPr>
          <p:cNvSpPr txBox="1"/>
          <p:nvPr/>
        </p:nvSpPr>
        <p:spPr>
          <a:xfrm>
            <a:off x="4603750" y="1335088"/>
            <a:ext cx="40386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dirty="0">
                <a:solidFill>
                  <a:srgbClr val="0000FF"/>
                </a:solidFill>
                <a:latin typeface="+mn-lt"/>
              </a:rPr>
              <a:t>Note: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b="1" i="1" dirty="0">
                <a:solidFill>
                  <a:srgbClr val="FF0000"/>
                </a:solidFill>
                <a:latin typeface="+mn-lt"/>
              </a:rPr>
              <a:t>n</a:t>
            </a:r>
            <a:r>
              <a:rPr lang="en-US" altLang="en-US" dirty="0">
                <a:latin typeface="+mn-lt"/>
              </a:rPr>
              <a:t> denotes </a:t>
            </a:r>
            <a:r>
              <a:rPr lang="en-US" altLang="en-US" dirty="0">
                <a:solidFill>
                  <a:srgbClr val="0000FF"/>
                </a:solidFill>
                <a:latin typeface="+mn-lt"/>
              </a:rPr>
              <a:t>individual</a:t>
            </a:r>
            <a:r>
              <a:rPr lang="en-US" altLang="en-US" dirty="0">
                <a:latin typeface="+mn-lt"/>
              </a:rPr>
              <a:t> and </a:t>
            </a:r>
            <a:r>
              <a:rPr lang="en-US" altLang="en-US" b="1" i="1" dirty="0" err="1">
                <a:solidFill>
                  <a:srgbClr val="FF0000"/>
                </a:solidFill>
                <a:latin typeface="+mn-lt"/>
              </a:rPr>
              <a:t>i</a:t>
            </a:r>
            <a:r>
              <a:rPr lang="en-US" altLang="en-US" dirty="0">
                <a:latin typeface="+mn-lt"/>
              </a:rPr>
              <a:t> and </a:t>
            </a:r>
            <a:r>
              <a:rPr lang="en-US" altLang="en-US" b="1" i="1" dirty="0">
                <a:solidFill>
                  <a:srgbClr val="FF0000"/>
                </a:solidFill>
                <a:latin typeface="+mn-lt"/>
              </a:rPr>
              <a:t>j</a:t>
            </a:r>
            <a:r>
              <a:rPr lang="en-US" altLang="en-US" dirty="0">
                <a:latin typeface="+mn-lt"/>
              </a:rPr>
              <a:t> are </a:t>
            </a:r>
            <a:r>
              <a:rPr lang="en-US" altLang="en-US" dirty="0">
                <a:solidFill>
                  <a:srgbClr val="0000FF"/>
                </a:solidFill>
                <a:latin typeface="+mn-lt"/>
              </a:rPr>
              <a:t>alternatives</a:t>
            </a:r>
            <a:r>
              <a:rPr lang="en-US" altLang="en-US" dirty="0">
                <a:latin typeface="+mn-lt"/>
              </a:rPr>
              <a:t> (i.e., two choices)</a:t>
            </a:r>
            <a:endParaRPr lang="en-HK" dirty="0">
              <a:latin typeface="+mn-lt"/>
            </a:endParaRPr>
          </a:p>
        </p:txBody>
      </p:sp>
      <p:sp>
        <p:nvSpPr>
          <p:cNvPr id="18444" name="Rectangle 11">
            <a:extLst>
              <a:ext uri="{FF2B5EF4-FFF2-40B4-BE49-F238E27FC236}">
                <a16:creationId xmlns:a16="http://schemas.microsoft.com/office/drawing/2014/main" id="{6BF25594-DC62-4EF7-AE8C-4B58DEA20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813" y="2590800"/>
            <a:ext cx="34782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Recall</a:t>
            </a:r>
            <a:r>
              <a:rPr lang="en-US" altLang="en-US" sz="1600"/>
              <a:t> </a:t>
            </a:r>
            <a:r>
              <a:rPr lang="en-US" altLang="en-US" sz="1600" b="1">
                <a:solidFill>
                  <a:srgbClr val="0000FF"/>
                </a:solidFill>
              </a:rPr>
              <a:t>Property 5:</a:t>
            </a:r>
            <a:r>
              <a:rPr lang="en-US" altLang="en-US" sz="1600"/>
              <a:t> The difference of two independent Gumbel RVs with the same scale (and variance) follows a </a:t>
            </a:r>
            <a:r>
              <a:rPr lang="en-US" altLang="en-US" sz="1600" b="1">
                <a:solidFill>
                  <a:srgbClr val="0000FF"/>
                </a:solidFill>
              </a:rPr>
              <a:t>logistic distribution.</a:t>
            </a:r>
            <a:endParaRPr lang="en-US" altLang="en-US" sz="1600">
              <a:solidFill>
                <a:srgbClr val="0000FF"/>
              </a:solidFill>
            </a:endParaRPr>
          </a:p>
        </p:txBody>
      </p:sp>
      <p:pic>
        <p:nvPicPr>
          <p:cNvPr id="18445" name="Picture 2">
            <a:extLst>
              <a:ext uri="{FF2B5EF4-FFF2-40B4-BE49-F238E27FC236}">
                <a16:creationId xmlns:a16="http://schemas.microsoft.com/office/drawing/2014/main" id="{6FFB67D6-D118-4D70-BDC2-E014FCE48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613" y="3570288"/>
            <a:ext cx="738187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">
            <a:extLst>
              <a:ext uri="{FF2B5EF4-FFF2-40B4-BE49-F238E27FC236}">
                <a16:creationId xmlns:a16="http://schemas.microsoft.com/office/drawing/2014/main" id="{2942C469-CCF7-48CB-A980-D1CE546E06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EEC4D6-44D9-482A-9FD4-175D0C8E8F8B}" type="slidenum">
              <a:rPr lang="en-US" altLang="en-US" sz="1600" smtClean="0">
                <a:solidFill>
                  <a:srgbClr val="003366"/>
                </a:solidFill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AE050481-8339-45BA-95C2-926BB41CB54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1628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844D671-17D3-4786-B03D-66A53EBC3D9A}" type="slidenum">
              <a:rPr lang="en-US" altLang="en-US" sz="1600">
                <a:solidFill>
                  <a:srgbClr val="003366"/>
                </a:solidFill>
                <a:cs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2C35E97A-06E7-45C1-A9BF-69BA414D3E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415338" cy="914400"/>
          </a:xfrm>
        </p:spPr>
        <p:txBody>
          <a:bodyPr/>
          <a:lstStyle/>
          <a:p>
            <a:pPr eaLnBrk="1" hangingPunct="1"/>
            <a:r>
              <a:rPr lang="en-US" altLang="en-US" sz="3200"/>
              <a:t>Derivation of the Multinomial Logit Model (2)</a:t>
            </a:r>
          </a:p>
        </p:txBody>
      </p:sp>
      <p:sp>
        <p:nvSpPr>
          <p:cNvPr id="19461" name="TextBox 15">
            <a:extLst>
              <a:ext uri="{FF2B5EF4-FFF2-40B4-BE49-F238E27FC236}">
                <a16:creationId xmlns:a16="http://schemas.microsoft.com/office/drawing/2014/main" id="{91811513-F5E7-4BAD-B578-E89E5AD01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270000"/>
            <a:ext cx="2911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Assume </a:t>
            </a:r>
            <a:r>
              <a:rPr lang="en-US" altLang="en-US" sz="1800">
                <a:solidFill>
                  <a:srgbClr val="FF0000"/>
                </a:solidFill>
              </a:rPr>
              <a:t>Gumbel distribution</a:t>
            </a:r>
            <a:endParaRPr lang="en-HK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19462" name="Picture 11">
            <a:extLst>
              <a:ext uri="{FF2B5EF4-FFF2-40B4-BE49-F238E27FC236}">
                <a16:creationId xmlns:a16="http://schemas.microsoft.com/office/drawing/2014/main" id="{382C76EB-3BBD-40F6-9296-624C1F55E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5750"/>
            <a:ext cx="374650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3">
            <a:extLst>
              <a:ext uri="{FF2B5EF4-FFF2-40B4-BE49-F238E27FC236}">
                <a16:creationId xmlns:a16="http://schemas.microsoft.com/office/drawing/2014/main" id="{0AFAA259-A358-449B-A370-71BBC032B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90675"/>
            <a:ext cx="4103688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C91CB8-72D8-4E24-949B-62B94118F089}"/>
              </a:ext>
            </a:extLst>
          </p:cNvPr>
          <p:cNvSpPr txBox="1"/>
          <p:nvPr/>
        </p:nvSpPr>
        <p:spPr>
          <a:xfrm>
            <a:off x="3544888" y="1270000"/>
            <a:ext cx="1981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dirty="0" err="1">
                <a:solidFill>
                  <a:srgbClr val="0000FF"/>
                </a:solidFill>
                <a:latin typeface="Symbol" panose="05050102010706020507" pitchFamily="18" charset="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baseline="-25000" dirty="0" err="1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~ </a:t>
            </a:r>
            <a:r>
              <a:rPr lang="en-US" altLang="en-US" dirty="0">
                <a:solidFill>
                  <a:srgbClr val="0000FF"/>
                </a:solidFill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Gumbel(0,1)</a:t>
            </a:r>
            <a:endParaRPr lang="en-HK" dirty="0">
              <a:latin typeface="+mj-lt"/>
            </a:endParaRPr>
          </a:p>
        </p:txBody>
      </p:sp>
      <p:pic>
        <p:nvPicPr>
          <p:cNvPr id="19465" name="Picture 8">
            <a:extLst>
              <a:ext uri="{FF2B5EF4-FFF2-40B4-BE49-F238E27FC236}">
                <a16:creationId xmlns:a16="http://schemas.microsoft.com/office/drawing/2014/main" id="{245995E7-7377-420F-957E-FD54193CB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2800350"/>
            <a:ext cx="4192587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3">
            <a:extLst>
              <a:ext uri="{FF2B5EF4-FFF2-40B4-BE49-F238E27FC236}">
                <a16:creationId xmlns:a16="http://schemas.microsoft.com/office/drawing/2014/main" id="{B6D0480E-E95F-4C4F-A8B6-885607793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100388"/>
            <a:ext cx="17843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7" name="TextBox 17">
            <a:extLst>
              <a:ext uri="{FF2B5EF4-FFF2-40B4-BE49-F238E27FC236}">
                <a16:creationId xmlns:a16="http://schemas.microsoft.com/office/drawing/2014/main" id="{FE46552E-29FB-4D52-BBD4-4C17CA82C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525713"/>
            <a:ext cx="3962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Define a new variable </a:t>
            </a:r>
            <a:r>
              <a:rPr lang="en-US" altLang="en-US" sz="1800">
                <a:solidFill>
                  <a:srgbClr val="FF0000"/>
                </a:solidFill>
              </a:rPr>
              <a:t>w</a:t>
            </a:r>
            <a:r>
              <a:rPr lang="en-US" altLang="en-US" sz="1800" baseline="-25000">
                <a:solidFill>
                  <a:srgbClr val="FF0000"/>
                </a:solidFill>
              </a:rPr>
              <a:t>i</a:t>
            </a:r>
            <a:r>
              <a:rPr lang="en-US" altLang="en-US" sz="1800">
                <a:solidFill>
                  <a:srgbClr val="FF0000"/>
                </a:solidFill>
              </a:rPr>
              <a:t> </a:t>
            </a:r>
            <a:r>
              <a:rPr lang="en-US" altLang="en-US" sz="1800"/>
              <a:t>and </a:t>
            </a:r>
            <a:r>
              <a:rPr lang="en-US" altLang="en-US" sz="1800">
                <a:solidFill>
                  <a:srgbClr val="FF0000"/>
                </a:solidFill>
              </a:rPr>
              <a:t>S</a:t>
            </a:r>
            <a:endParaRPr lang="en-HK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19468" name="Picture 18">
            <a:extLst>
              <a:ext uri="{FF2B5EF4-FFF2-40B4-BE49-F238E27FC236}">
                <a16:creationId xmlns:a16="http://schemas.microsoft.com/office/drawing/2014/main" id="{B3DF800B-4EC1-4695-A704-BD9A0527B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65600"/>
            <a:ext cx="1204913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20">
            <a:extLst>
              <a:ext uri="{FF2B5EF4-FFF2-40B4-BE49-F238E27FC236}">
                <a16:creationId xmlns:a16="http://schemas.microsoft.com/office/drawing/2014/main" id="{3DA34572-296B-495D-9EF7-C5510C32E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4197350"/>
            <a:ext cx="5100637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22">
            <a:extLst>
              <a:ext uri="{FF2B5EF4-FFF2-40B4-BE49-F238E27FC236}">
                <a16:creationId xmlns:a16="http://schemas.microsoft.com/office/drawing/2014/main" id="{FF1142DE-CC57-4093-8A9A-BD506D855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50" y="4197350"/>
            <a:ext cx="1943100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1" name="Picture 24">
            <a:extLst>
              <a:ext uri="{FF2B5EF4-FFF2-40B4-BE49-F238E27FC236}">
                <a16:creationId xmlns:a16="http://schemas.microsoft.com/office/drawing/2014/main" id="{99DC3C0C-BE8D-4594-9D1B-309B65CAB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5141913"/>
            <a:ext cx="6065837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2" name="TextBox 26">
            <a:extLst>
              <a:ext uri="{FF2B5EF4-FFF2-40B4-BE49-F238E27FC236}">
                <a16:creationId xmlns:a16="http://schemas.microsoft.com/office/drawing/2014/main" id="{1D5121A0-280F-4917-BEAC-0A7664849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867275"/>
            <a:ext cx="533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</a:rPr>
              <a:t>Substitute the above into the probability equation:</a:t>
            </a:r>
            <a:endParaRPr lang="en-HK" altLang="en-US" sz="1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pic>
        <p:nvPicPr>
          <p:cNvPr id="19473" name="Picture 27">
            <a:extLst>
              <a:ext uri="{FF2B5EF4-FFF2-40B4-BE49-F238E27FC236}">
                <a16:creationId xmlns:a16="http://schemas.microsoft.com/office/drawing/2014/main" id="{D3F7A1CA-4E81-4B16-A07E-505861271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763" y="5251450"/>
            <a:ext cx="1247775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07FE8031-5D18-4653-AD1D-1B6BB1E5C398}"/>
              </a:ext>
            </a:extLst>
          </p:cNvPr>
          <p:cNvSpPr/>
          <p:nvPr/>
        </p:nvSpPr>
        <p:spPr>
          <a:xfrm>
            <a:off x="6673850" y="5611813"/>
            <a:ext cx="488950" cy="179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HK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">
            <a:extLst>
              <a:ext uri="{FF2B5EF4-FFF2-40B4-BE49-F238E27FC236}">
                <a16:creationId xmlns:a16="http://schemas.microsoft.com/office/drawing/2014/main" id="{B9F9645E-6C30-4E51-BBD2-8576C24960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BAE754-5C41-4793-9EDF-933FED6D4F10}" type="slidenum">
              <a:rPr lang="en-US" altLang="en-US" sz="1600" smtClean="0">
                <a:solidFill>
                  <a:srgbClr val="003366"/>
                </a:solidFill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7A676008-BB8C-49C9-AE7D-A8631E41009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1628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A79AF79-AD33-4A5C-A518-64BB76877868}" type="slidenum">
              <a:rPr lang="en-US" altLang="en-US" sz="1600">
                <a:solidFill>
                  <a:srgbClr val="003366"/>
                </a:solidFill>
                <a:cs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1931D5C1-08B7-48B1-8F19-0BC303BE58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415338" cy="9144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Derivation of the Multinomial Logit Model: Moment Generating Function</a:t>
            </a:r>
          </a:p>
        </p:txBody>
      </p:sp>
      <p:pic>
        <p:nvPicPr>
          <p:cNvPr id="20485" name="Picture 2">
            <a:extLst>
              <a:ext uri="{FF2B5EF4-FFF2-40B4-BE49-F238E27FC236}">
                <a16:creationId xmlns:a16="http://schemas.microsoft.com/office/drawing/2014/main" id="{EB0CBA3A-FFC6-4D57-A695-E6E427AC9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34861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4">
            <a:extLst>
              <a:ext uri="{FF2B5EF4-FFF2-40B4-BE49-F238E27FC236}">
                <a16:creationId xmlns:a16="http://schemas.microsoft.com/office/drawing/2014/main" id="{14DD7BF0-6D7E-4E0F-989C-23DC2A5E0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2590800"/>
            <a:ext cx="5327650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TextBox 15">
            <a:extLst>
              <a:ext uri="{FF2B5EF4-FFF2-40B4-BE49-F238E27FC236}">
                <a16:creationId xmlns:a16="http://schemas.microsoft.com/office/drawing/2014/main" id="{4AAE9F75-D9CC-4F7D-9F7D-6A9D57AD9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0"/>
            <a:ext cx="434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Moment generating function for </a:t>
            </a:r>
            <a:r>
              <a:rPr lang="en-US" altLang="en-US" sz="1800">
                <a:solidFill>
                  <a:srgbClr val="FF0000"/>
                </a:solidFill>
                <a:latin typeface="Symbol" panose="05050102010706020507" pitchFamily="18" charset="2"/>
              </a:rPr>
              <a:t>e</a:t>
            </a:r>
            <a:endParaRPr lang="en-HK" altLang="en-US" sz="180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pic>
        <p:nvPicPr>
          <p:cNvPr id="20488" name="Picture 6">
            <a:extLst>
              <a:ext uri="{FF2B5EF4-FFF2-40B4-BE49-F238E27FC236}">
                <a16:creationId xmlns:a16="http://schemas.microsoft.com/office/drawing/2014/main" id="{A3FD44B6-B0BA-4951-85F4-19CF2152C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3352800"/>
            <a:ext cx="4452938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8">
            <a:extLst>
              <a:ext uri="{FF2B5EF4-FFF2-40B4-BE49-F238E27FC236}">
                <a16:creationId xmlns:a16="http://schemas.microsoft.com/office/drawing/2014/main" id="{14E4F464-9C7C-498B-93A2-4F3A56805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57600"/>
            <a:ext cx="39798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10">
            <a:extLst>
              <a:ext uri="{FF2B5EF4-FFF2-40B4-BE49-F238E27FC236}">
                <a16:creationId xmlns:a16="http://schemas.microsoft.com/office/drawing/2014/main" id="{E987621E-AD10-40CA-9BA9-827A836C5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4443413"/>
            <a:ext cx="28067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1" name="Picture 13">
            <a:extLst>
              <a:ext uri="{FF2B5EF4-FFF2-40B4-BE49-F238E27FC236}">
                <a16:creationId xmlns:a16="http://schemas.microsoft.com/office/drawing/2014/main" id="{EE8D607E-6DCE-4DD5-AA62-BE91BF94A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813300"/>
            <a:ext cx="46307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">
            <a:extLst>
              <a:ext uri="{FF2B5EF4-FFF2-40B4-BE49-F238E27FC236}">
                <a16:creationId xmlns:a16="http://schemas.microsoft.com/office/drawing/2014/main" id="{17BA08F6-6FFD-4FD3-9027-04CFAE99B2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A67AB3-EE20-4504-909B-B33DFB637026}" type="slidenum">
              <a:rPr lang="en-US" altLang="en-US" sz="1600" smtClean="0">
                <a:solidFill>
                  <a:srgbClr val="003366"/>
                </a:solidFill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4A3C6B27-6F82-4262-8B1A-0BC1FB88284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1628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8920542-D9B0-4A0A-B38A-AF97587910B3}" type="slidenum">
              <a:rPr lang="en-US" altLang="en-US" sz="1600">
                <a:solidFill>
                  <a:srgbClr val="003366"/>
                </a:solidFill>
                <a:cs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418E8CD9-3242-4B96-BEB4-CA8019DE2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415338" cy="914400"/>
          </a:xfrm>
        </p:spPr>
        <p:txBody>
          <a:bodyPr/>
          <a:lstStyle/>
          <a:p>
            <a:pPr eaLnBrk="1" hangingPunct="1"/>
            <a:r>
              <a:rPr lang="en-US" altLang="en-US" sz="3200"/>
              <a:t>Derivation of the Multinomial Logit Model: Moment Generating Function</a:t>
            </a:r>
          </a:p>
        </p:txBody>
      </p:sp>
      <p:sp>
        <p:nvSpPr>
          <p:cNvPr id="21509" name="TextBox 15">
            <a:extLst>
              <a:ext uri="{FF2B5EF4-FFF2-40B4-BE49-F238E27FC236}">
                <a16:creationId xmlns:a16="http://schemas.microsoft.com/office/drawing/2014/main" id="{C462E180-7D75-493E-8DB8-E36F74573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830513"/>
            <a:ext cx="434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Moment generating function for </a:t>
            </a:r>
            <a:r>
              <a:rPr lang="en-US" altLang="en-US" sz="1800">
                <a:solidFill>
                  <a:srgbClr val="FF0000"/>
                </a:solidFill>
                <a:latin typeface="Symbol" panose="05050102010706020507" pitchFamily="18" charset="2"/>
              </a:rPr>
              <a:t>e</a:t>
            </a:r>
            <a:endParaRPr lang="en-HK" altLang="en-US" sz="180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pic>
        <p:nvPicPr>
          <p:cNvPr id="21510" name="Picture 3">
            <a:extLst>
              <a:ext uri="{FF2B5EF4-FFF2-40B4-BE49-F238E27FC236}">
                <a16:creationId xmlns:a16="http://schemas.microsoft.com/office/drawing/2014/main" id="{BA454751-7A96-432F-9EC7-8CEB44989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1276350"/>
            <a:ext cx="24860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7">
            <a:extLst>
              <a:ext uri="{FF2B5EF4-FFF2-40B4-BE49-F238E27FC236}">
                <a16:creationId xmlns:a16="http://schemas.microsoft.com/office/drawing/2014/main" id="{7FBA76BE-79B9-454E-99B9-D3BA012CA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282700"/>
            <a:ext cx="348138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12">
            <a:extLst>
              <a:ext uri="{FF2B5EF4-FFF2-40B4-BE49-F238E27FC236}">
                <a16:creationId xmlns:a16="http://schemas.microsoft.com/office/drawing/2014/main" id="{83166E4F-4533-415F-BDFF-E807EC33E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2103438"/>
            <a:ext cx="4978400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15">
            <a:extLst>
              <a:ext uri="{FF2B5EF4-FFF2-40B4-BE49-F238E27FC236}">
                <a16:creationId xmlns:a16="http://schemas.microsoft.com/office/drawing/2014/main" id="{1EC862DD-CAB9-4AB9-94F5-D96F644F5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2998788"/>
            <a:ext cx="380047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Picture 17">
            <a:extLst>
              <a:ext uri="{FF2B5EF4-FFF2-40B4-BE49-F238E27FC236}">
                <a16:creationId xmlns:a16="http://schemas.microsoft.com/office/drawing/2014/main" id="{DAF65169-18A4-48F8-A7D0-D4FDFD20B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233988"/>
            <a:ext cx="2622550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5" name="Picture 19">
            <a:extLst>
              <a:ext uri="{FF2B5EF4-FFF2-40B4-BE49-F238E27FC236}">
                <a16:creationId xmlns:a16="http://schemas.microsoft.com/office/drawing/2014/main" id="{051AD3FA-CF69-4E47-BAEF-24D668E5A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5778500"/>
            <a:ext cx="2239963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6" name="Picture 21">
            <a:extLst>
              <a:ext uri="{FF2B5EF4-FFF2-40B4-BE49-F238E27FC236}">
                <a16:creationId xmlns:a16="http://schemas.microsoft.com/office/drawing/2014/main" id="{E0566420-754D-42A6-B60D-87D7F9CBA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113" y="5715000"/>
            <a:ext cx="12588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0D3FA90-B755-488A-BD34-AADDF15BD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001000" cy="914400"/>
          </a:xfrm>
        </p:spPr>
        <p:txBody>
          <a:bodyPr/>
          <a:lstStyle/>
          <a:p>
            <a:r>
              <a:rPr lang="en-US" altLang="zh-CN" sz="3200">
                <a:ea typeface="SimSun" panose="02010600030101010101" pitchFamily="2" charset="-122"/>
              </a:rPr>
              <a:t>Gumbel Distribution</a:t>
            </a:r>
          </a:p>
        </p:txBody>
      </p:sp>
      <p:sp>
        <p:nvSpPr>
          <p:cNvPr id="22531" name="Slide Number Placeholder 24">
            <a:extLst>
              <a:ext uri="{FF2B5EF4-FFF2-40B4-BE49-F238E27FC236}">
                <a16:creationId xmlns:a16="http://schemas.microsoft.com/office/drawing/2014/main" id="{22EBC16C-03C9-4BEC-8C4B-3CC6FF0723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82E64D-43C8-4176-BCF8-659B44E1465F}" type="slidenum">
              <a:rPr lang="en-US" altLang="en-US" sz="1600" smtClean="0">
                <a:solidFill>
                  <a:srgbClr val="003366"/>
                </a:solidFill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pic>
        <p:nvPicPr>
          <p:cNvPr id="22532" name="Picture 26">
            <a:extLst>
              <a:ext uri="{FF2B5EF4-FFF2-40B4-BE49-F238E27FC236}">
                <a16:creationId xmlns:a16="http://schemas.microsoft.com/office/drawing/2014/main" id="{FC32CA33-6B8B-493F-BA2C-D36C79235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27"/>
          <a:stretch>
            <a:fillRect/>
          </a:stretch>
        </p:blipFill>
        <p:spPr bwMode="auto">
          <a:xfrm>
            <a:off x="533400" y="3429000"/>
            <a:ext cx="802163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18177E9-1E1A-4502-ADFA-87BE56C8A624}"/>
              </a:ext>
            </a:extLst>
          </p:cNvPr>
          <p:cNvCxnSpPr/>
          <p:nvPr/>
        </p:nvCxnSpPr>
        <p:spPr>
          <a:xfrm>
            <a:off x="3200400" y="1524000"/>
            <a:ext cx="0" cy="1143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019355-4C52-4F3A-9225-A424C61C99A9}"/>
              </a:ext>
            </a:extLst>
          </p:cNvPr>
          <p:cNvCxnSpPr/>
          <p:nvPr/>
        </p:nvCxnSpPr>
        <p:spPr>
          <a:xfrm>
            <a:off x="3200400" y="26670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5" name="Rectangle 16">
            <a:extLst>
              <a:ext uri="{FF2B5EF4-FFF2-40B4-BE49-F238E27FC236}">
                <a16:creationId xmlns:a16="http://schemas.microsoft.com/office/drawing/2014/main" id="{D2E9384B-B839-492A-9A76-4F4ECF303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665288"/>
            <a:ext cx="581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PDF</a:t>
            </a:r>
          </a:p>
        </p:txBody>
      </p:sp>
      <p:sp>
        <p:nvSpPr>
          <p:cNvPr id="22536" name="Rectangle 17">
            <a:extLst>
              <a:ext uri="{FF2B5EF4-FFF2-40B4-BE49-F238E27FC236}">
                <a16:creationId xmlns:a16="http://schemas.microsoft.com/office/drawing/2014/main" id="{46F4F038-08D6-48F7-BDE6-210535D06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743200"/>
            <a:ext cx="2190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Perceived travel cost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E52495C8-7537-48D4-BF9F-4A8A325F1808}"/>
              </a:ext>
            </a:extLst>
          </p:cNvPr>
          <p:cNvSpPr/>
          <p:nvPr/>
        </p:nvSpPr>
        <p:spPr>
          <a:xfrm>
            <a:off x="3429000" y="1524000"/>
            <a:ext cx="2438400" cy="1096963"/>
          </a:xfrm>
          <a:custGeom>
            <a:avLst/>
            <a:gdLst>
              <a:gd name="connsiteX0" fmla="*/ 0 w 1724628"/>
              <a:gd name="connsiteY0" fmla="*/ 2052578 h 2087302"/>
              <a:gd name="connsiteX1" fmla="*/ 358815 w 1724628"/>
              <a:gd name="connsiteY1" fmla="*/ 50157 h 2087302"/>
              <a:gd name="connsiteX2" fmla="*/ 1088020 w 1724628"/>
              <a:gd name="connsiteY2" fmla="*/ 1751636 h 2087302"/>
              <a:gd name="connsiteX3" fmla="*/ 1724628 w 1724628"/>
              <a:gd name="connsiteY3" fmla="*/ 2064152 h 2087302"/>
              <a:gd name="connsiteX4" fmla="*/ 1724628 w 1724628"/>
              <a:gd name="connsiteY4" fmla="*/ 2064152 h 2087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628" h="2087302">
                <a:moveTo>
                  <a:pt x="0" y="2052578"/>
                </a:moveTo>
                <a:cubicBezTo>
                  <a:pt x="88739" y="1076446"/>
                  <a:pt x="177478" y="100314"/>
                  <a:pt x="358815" y="50157"/>
                </a:cubicBezTo>
                <a:cubicBezTo>
                  <a:pt x="540152" y="0"/>
                  <a:pt x="860384" y="1415970"/>
                  <a:pt x="1088020" y="1751636"/>
                </a:cubicBezTo>
                <a:cubicBezTo>
                  <a:pt x="1315656" y="2087302"/>
                  <a:pt x="1724628" y="2064152"/>
                  <a:pt x="1724628" y="2064152"/>
                </a:cubicBezTo>
                <a:lnTo>
                  <a:pt x="1724628" y="2064152"/>
                </a:lnTo>
              </a:path>
            </a:pathLst>
          </a:custGeom>
          <a:ln w="38100">
            <a:solidFill>
              <a:schemeClr val="accent5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CC"/>
              </a:solidFill>
            </a:endParaRPr>
          </a:p>
        </p:txBody>
      </p:sp>
      <p:sp>
        <p:nvSpPr>
          <p:cNvPr id="22538" name="Rectangle 21">
            <a:extLst>
              <a:ext uri="{FF2B5EF4-FFF2-40B4-BE49-F238E27FC236}">
                <a16:creationId xmlns:a16="http://schemas.microsoft.com/office/drawing/2014/main" id="{14248845-D22E-4007-BE77-2CAADB881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981200"/>
            <a:ext cx="1044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CC"/>
                </a:solidFill>
                <a:latin typeface="Arial" panose="020B0604020202020204" pitchFamily="34" charset="0"/>
              </a:rPr>
              <a:t>Gumbel</a:t>
            </a:r>
          </a:p>
        </p:txBody>
      </p:sp>
      <p:sp>
        <p:nvSpPr>
          <p:cNvPr id="40" name="Line Callout 1 (No Border) 39">
            <a:extLst>
              <a:ext uri="{FF2B5EF4-FFF2-40B4-BE49-F238E27FC236}">
                <a16:creationId xmlns:a16="http://schemas.microsoft.com/office/drawing/2014/main" id="{F6BD80EB-F711-49A1-9169-6DA3C41593C1}"/>
              </a:ext>
            </a:extLst>
          </p:cNvPr>
          <p:cNvSpPr/>
          <p:nvPr/>
        </p:nvSpPr>
        <p:spPr>
          <a:xfrm>
            <a:off x="3657600" y="3657600"/>
            <a:ext cx="1600200" cy="685800"/>
          </a:xfrm>
          <a:prstGeom prst="callout1">
            <a:avLst>
              <a:gd name="adj1" fmla="val 52083"/>
              <a:gd name="adj2" fmla="val 66497"/>
              <a:gd name="adj3" fmla="val 109326"/>
              <a:gd name="adj4" fmla="val 148742"/>
            </a:avLst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0000CC"/>
                </a:solidFill>
              </a:rPr>
              <a:t>Location parameter</a:t>
            </a:r>
          </a:p>
        </p:txBody>
      </p:sp>
      <p:sp>
        <p:nvSpPr>
          <p:cNvPr id="41" name="Line Callout 1 (No Border) 40">
            <a:extLst>
              <a:ext uri="{FF2B5EF4-FFF2-40B4-BE49-F238E27FC236}">
                <a16:creationId xmlns:a16="http://schemas.microsoft.com/office/drawing/2014/main" id="{67406A4F-0CBC-4323-A708-855CA24804CC}"/>
              </a:ext>
            </a:extLst>
          </p:cNvPr>
          <p:cNvSpPr/>
          <p:nvPr/>
        </p:nvSpPr>
        <p:spPr>
          <a:xfrm>
            <a:off x="7239000" y="4495800"/>
            <a:ext cx="1600200" cy="685800"/>
          </a:xfrm>
          <a:prstGeom prst="callout1">
            <a:avLst>
              <a:gd name="adj1" fmla="val 34623"/>
              <a:gd name="adj2" fmla="val -2210"/>
              <a:gd name="adj3" fmla="val 17263"/>
              <a:gd name="adj4" fmla="val -30169"/>
            </a:avLst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0000CC"/>
                </a:solidFill>
              </a:rPr>
              <a:t>Scale parameter</a:t>
            </a:r>
          </a:p>
        </p:txBody>
      </p:sp>
      <p:sp>
        <p:nvSpPr>
          <p:cNvPr id="42" name="Line Callout 1 (No Border) 41">
            <a:extLst>
              <a:ext uri="{FF2B5EF4-FFF2-40B4-BE49-F238E27FC236}">
                <a16:creationId xmlns:a16="http://schemas.microsoft.com/office/drawing/2014/main" id="{22FCBEF5-3C29-434E-9542-FAFB306825E5}"/>
              </a:ext>
            </a:extLst>
          </p:cNvPr>
          <p:cNvSpPr/>
          <p:nvPr/>
        </p:nvSpPr>
        <p:spPr>
          <a:xfrm>
            <a:off x="7543800" y="3810000"/>
            <a:ext cx="1600200" cy="685800"/>
          </a:xfrm>
          <a:prstGeom prst="callout1">
            <a:avLst>
              <a:gd name="adj1" fmla="val 34623"/>
              <a:gd name="adj2" fmla="val -2210"/>
              <a:gd name="adj3" fmla="val 69644"/>
              <a:gd name="adj4" fmla="val -47176"/>
            </a:avLst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0000CC"/>
                </a:solidFill>
              </a:rPr>
              <a:t>Euler constant</a:t>
            </a:r>
          </a:p>
        </p:txBody>
      </p:sp>
      <p:sp>
        <p:nvSpPr>
          <p:cNvPr id="43" name="Line Callout 1 (No Border) 42">
            <a:extLst>
              <a:ext uri="{FF2B5EF4-FFF2-40B4-BE49-F238E27FC236}">
                <a16:creationId xmlns:a16="http://schemas.microsoft.com/office/drawing/2014/main" id="{685D9D29-E96B-4F2B-A451-3F4E3A733F3E}"/>
              </a:ext>
            </a:extLst>
          </p:cNvPr>
          <p:cNvSpPr/>
          <p:nvPr/>
        </p:nvSpPr>
        <p:spPr>
          <a:xfrm>
            <a:off x="1371600" y="5638800"/>
            <a:ext cx="3657600" cy="685800"/>
          </a:xfrm>
          <a:prstGeom prst="callout1">
            <a:avLst>
              <a:gd name="adj1" fmla="val 36210"/>
              <a:gd name="adj2" fmla="val 102509"/>
              <a:gd name="adj3" fmla="val -31944"/>
              <a:gd name="adj4" fmla="val 13054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b="1" dirty="0">
                <a:solidFill>
                  <a:srgbClr val="FF0000"/>
                </a:solidFill>
              </a:rPr>
              <a:t>Variance is a function of scale parameter only!!!</a:t>
            </a: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748D41B-CEDA-48F2-87AA-F08F55C8B9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001000" cy="914400"/>
          </a:xfrm>
        </p:spPr>
        <p:txBody>
          <a:bodyPr/>
          <a:lstStyle/>
          <a:p>
            <a:r>
              <a:rPr lang="en-US" altLang="zh-CN" sz="3200">
                <a:ea typeface="SimSun" panose="02010600030101010101" pitchFamily="2" charset="-122"/>
              </a:rPr>
              <a:t>Multinomial Logit (MNL) Model and Closed-form Probability Expression</a:t>
            </a:r>
          </a:p>
        </p:txBody>
      </p:sp>
      <p:sp>
        <p:nvSpPr>
          <p:cNvPr id="23555" name="Slide Number Placeholder 24">
            <a:extLst>
              <a:ext uri="{FF2B5EF4-FFF2-40B4-BE49-F238E27FC236}">
                <a16:creationId xmlns:a16="http://schemas.microsoft.com/office/drawing/2014/main" id="{55DBB444-71ED-4CB3-B7A1-0FB394DFE7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497763-0900-41D2-9776-F52BD159D899}" type="slidenum">
              <a:rPr lang="en-US" altLang="en-US" sz="1600" smtClean="0">
                <a:solidFill>
                  <a:srgbClr val="003366"/>
                </a:solidFill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23556" name="Rectangle 15">
            <a:extLst>
              <a:ext uri="{FF2B5EF4-FFF2-40B4-BE49-F238E27FC236}">
                <a16:creationId xmlns:a16="http://schemas.microsoft.com/office/drawing/2014/main" id="{6FF2829E-4813-40BC-8F27-55D7342ED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447800"/>
            <a:ext cx="899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Under the </a:t>
            </a:r>
            <a:r>
              <a:rPr lang="en-US" altLang="en-US" sz="1800" b="1" i="1" dirty="0">
                <a:solidFill>
                  <a:srgbClr val="FF0000"/>
                </a:solidFill>
                <a:latin typeface="Arial" panose="020B0604020202020204" pitchFamily="34" charset="0"/>
              </a:rPr>
              <a:t>independently distributed</a:t>
            </a:r>
            <a:r>
              <a:rPr lang="en-US" altLang="en-US" sz="1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assumption, we have the joint survival function:</a:t>
            </a:r>
          </a:p>
        </p:txBody>
      </p:sp>
      <p:sp>
        <p:nvSpPr>
          <p:cNvPr id="23557" name="Rectangle 2">
            <a:extLst>
              <a:ext uri="{FF2B5EF4-FFF2-40B4-BE49-F238E27FC236}">
                <a16:creationId xmlns:a16="http://schemas.microsoft.com/office/drawing/2014/main" id="{3F2BAE04-97A6-442F-B180-CBED94AC0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3558" name="Object 1">
            <a:extLst>
              <a:ext uri="{FF2B5EF4-FFF2-40B4-BE49-F238E27FC236}">
                <a16:creationId xmlns:a16="http://schemas.microsoft.com/office/drawing/2014/main" id="{D258731D-AA52-4F6E-AA13-075433CC60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1828800"/>
          <a:ext cx="24098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033" imgH="533169" progId="Equation.DSMT4">
                  <p:embed/>
                </p:oleObj>
              </mc:Choice>
              <mc:Fallback>
                <p:oleObj name="Equation" r:id="rId2" imgW="1536033" imgH="533169" progId="Equation.DSMT4">
                  <p:embed/>
                  <p:pic>
                    <p:nvPicPr>
                      <p:cNvPr id="23558" name="Object 1">
                        <a:extLst>
                          <a:ext uri="{FF2B5EF4-FFF2-40B4-BE49-F238E27FC236}">
                            <a16:creationId xmlns:a16="http://schemas.microsoft.com/office/drawing/2014/main" id="{D258731D-AA52-4F6E-AA13-075433CC60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828800"/>
                        <a:ext cx="24098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Rectangle 4">
            <a:extLst>
              <a:ext uri="{FF2B5EF4-FFF2-40B4-BE49-F238E27FC236}">
                <a16:creationId xmlns:a16="http://schemas.microsoft.com/office/drawing/2014/main" id="{2AAD788C-2B59-41DB-81C8-C8E58D3EF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3560" name="Object 3">
            <a:extLst>
              <a:ext uri="{FF2B5EF4-FFF2-40B4-BE49-F238E27FC236}">
                <a16:creationId xmlns:a16="http://schemas.microsoft.com/office/drawing/2014/main" id="{649AD005-059A-4CDD-ABF3-2A146D226C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124200"/>
          <a:ext cx="40560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90800" imgH="533400" progId="Equation.DSMT4">
                  <p:embed/>
                </p:oleObj>
              </mc:Choice>
              <mc:Fallback>
                <p:oleObj name="Equation" r:id="rId4" imgW="2590800" imgH="533400" progId="Equation.DSMT4">
                  <p:embed/>
                  <p:pic>
                    <p:nvPicPr>
                      <p:cNvPr id="23560" name="Object 3">
                        <a:extLst>
                          <a:ext uri="{FF2B5EF4-FFF2-40B4-BE49-F238E27FC236}">
                            <a16:creationId xmlns:a16="http://schemas.microsoft.com/office/drawing/2014/main" id="{649AD005-059A-4CDD-ABF3-2A146D226C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124200"/>
                        <a:ext cx="40560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Rectangle 20">
            <a:extLst>
              <a:ext uri="{FF2B5EF4-FFF2-40B4-BE49-F238E27FC236}">
                <a16:creationId xmlns:a16="http://schemas.microsoft.com/office/drawing/2014/main" id="{95E9AD38-AD9F-4FFA-8064-25DF5390D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743200"/>
            <a:ext cx="571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Then, the choice probability can be determined by </a:t>
            </a:r>
          </a:p>
        </p:txBody>
      </p:sp>
      <p:sp>
        <p:nvSpPr>
          <p:cNvPr id="23562" name="Rectangle 21">
            <a:extLst>
              <a:ext uri="{FF2B5EF4-FFF2-40B4-BE49-F238E27FC236}">
                <a16:creationId xmlns:a16="http://schemas.microsoft.com/office/drawing/2014/main" id="{F4A1C330-A2D0-41D5-B5A7-296ACD77A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962400"/>
            <a:ext cx="571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To obtain a closed-form, </a:t>
            </a: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 is fixed for all routes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3563" name="Object 5">
            <a:extLst>
              <a:ext uri="{FF2B5EF4-FFF2-40B4-BE49-F238E27FC236}">
                <a16:creationId xmlns:a16="http://schemas.microsoft.com/office/drawing/2014/main" id="{9A4D2DD9-8E21-4964-B4E1-D7C03DA12C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4900" y="4267200"/>
          <a:ext cx="3797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25700" imgH="533400" progId="Equation.DSMT4">
                  <p:embed/>
                </p:oleObj>
              </mc:Choice>
              <mc:Fallback>
                <p:oleObj name="Equation" r:id="rId6" imgW="2425700" imgH="533400" progId="Equation.DSMT4">
                  <p:embed/>
                  <p:pic>
                    <p:nvPicPr>
                      <p:cNvPr id="23563" name="Object 5">
                        <a:extLst>
                          <a:ext uri="{FF2B5EF4-FFF2-40B4-BE49-F238E27FC236}">
                            <a16:creationId xmlns:a16="http://schemas.microsoft.com/office/drawing/2014/main" id="{9A4D2DD9-8E21-4964-B4E1-D7C03DA12C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4267200"/>
                        <a:ext cx="3797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4" name="Rectangle 23">
            <a:extLst>
              <a:ext uri="{FF2B5EF4-FFF2-40B4-BE49-F238E27FC236}">
                <a16:creationId xmlns:a16="http://schemas.microsoft.com/office/drawing/2014/main" id="{F75BC470-0DDC-441F-8277-A739967BF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05400"/>
            <a:ext cx="571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Finally, we have </a:t>
            </a:r>
          </a:p>
        </p:txBody>
      </p:sp>
      <p:graphicFrame>
        <p:nvGraphicFramePr>
          <p:cNvPr id="23565" name="Object 24">
            <a:extLst>
              <a:ext uri="{FF2B5EF4-FFF2-40B4-BE49-F238E27FC236}">
                <a16:creationId xmlns:a16="http://schemas.microsoft.com/office/drawing/2014/main" id="{C1F47939-93A3-4858-949C-77A73CEAEF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5334000"/>
          <a:ext cx="2446338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20800" imgH="647700" progId="Equation.DSMT4">
                  <p:embed/>
                </p:oleObj>
              </mc:Choice>
              <mc:Fallback>
                <p:oleObj name="Equation" r:id="rId8" imgW="1320800" imgH="647700" progId="Equation.DSMT4">
                  <p:embed/>
                  <p:pic>
                    <p:nvPicPr>
                      <p:cNvPr id="23565" name="Object 24">
                        <a:extLst>
                          <a:ext uri="{FF2B5EF4-FFF2-40B4-BE49-F238E27FC236}">
                            <a16:creationId xmlns:a16="http://schemas.microsoft.com/office/drawing/2014/main" id="{C1F47939-93A3-4858-949C-77A73CEAEF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334000"/>
                        <a:ext cx="2446338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Line Callout 1 (No Border) 26">
            <a:extLst>
              <a:ext uri="{FF2B5EF4-FFF2-40B4-BE49-F238E27FC236}">
                <a16:creationId xmlns:a16="http://schemas.microsoft.com/office/drawing/2014/main" id="{1C503E7C-49DC-4B18-B780-2284CAC45FBD}"/>
              </a:ext>
            </a:extLst>
          </p:cNvPr>
          <p:cNvSpPr/>
          <p:nvPr/>
        </p:nvSpPr>
        <p:spPr>
          <a:xfrm>
            <a:off x="6019800" y="3733800"/>
            <a:ext cx="2438400" cy="685800"/>
          </a:xfrm>
          <a:prstGeom prst="callout1">
            <a:avLst>
              <a:gd name="adj1" fmla="val 52083"/>
              <a:gd name="adj2" fmla="val 2509"/>
              <a:gd name="adj3" fmla="val 63295"/>
              <a:gd name="adj4" fmla="val -3255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Identically distributed</a:t>
            </a:r>
          </a:p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 assumption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0E96845-48CB-4352-9845-3E15732A5854}"/>
              </a:ext>
            </a:extLst>
          </p:cNvPr>
          <p:cNvCxnSpPr/>
          <p:nvPr/>
        </p:nvCxnSpPr>
        <p:spPr>
          <a:xfrm>
            <a:off x="2971800" y="1828800"/>
            <a:ext cx="4191000" cy="1828800"/>
          </a:xfrm>
          <a:prstGeom prst="bentConnector3">
            <a:avLst>
              <a:gd name="adj1" fmla="val 100130"/>
            </a:avLst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50">
            <a:extLst>
              <a:ext uri="{FF2B5EF4-FFF2-40B4-BE49-F238E27FC236}">
                <a16:creationId xmlns:a16="http://schemas.microsoft.com/office/drawing/2014/main" id="{BB2ECE71-1155-4F3B-80E7-5758389A0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181600"/>
            <a:ext cx="2895600" cy="9239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ea typeface="SimSun" panose="02010600030101010101" pitchFamily="2" charset="-122"/>
              </a:rPr>
              <a:t>Independently and Identically distributed (IID) assumption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A823AF7-2D8F-48DB-B22C-591B9DC342C8}"/>
              </a:ext>
            </a:extLst>
          </p:cNvPr>
          <p:cNvCxnSpPr>
            <a:endCxn id="48" idx="0"/>
          </p:cNvCxnSpPr>
          <p:nvPr/>
        </p:nvCxnSpPr>
        <p:spPr>
          <a:xfrm>
            <a:off x="7162800" y="4343400"/>
            <a:ext cx="0" cy="838200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DE8D4D97-FE60-40E0-9E99-B7DD87798C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CAC4D6-F231-4DFD-892A-69AE605B2E0B}" type="slidenum">
              <a:rPr lang="en-US" altLang="en-US" sz="1600" smtClean="0">
                <a:solidFill>
                  <a:srgbClr val="003366"/>
                </a:solidFill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24579" name="Rectangle 5">
            <a:extLst>
              <a:ext uri="{FF2B5EF4-FFF2-40B4-BE49-F238E27FC236}">
                <a16:creationId xmlns:a16="http://schemas.microsoft.com/office/drawing/2014/main" id="{809E2815-8DB3-4ECC-898C-B89312746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534400" cy="914400"/>
          </a:xfrm>
        </p:spPr>
        <p:txBody>
          <a:bodyPr/>
          <a:lstStyle/>
          <a:p>
            <a:r>
              <a:rPr lang="en-US" altLang="en-US" sz="3200"/>
              <a:t>Weibull Distribution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A234DB8C-CBB5-4DEB-8B0C-768AD4842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4581" name="Rectangle 2">
            <a:extLst>
              <a:ext uri="{FF2B5EF4-FFF2-40B4-BE49-F238E27FC236}">
                <a16:creationId xmlns:a16="http://schemas.microsoft.com/office/drawing/2014/main" id="{AB894005-A8A7-4576-A9C7-0EB2EE59B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4582" name="Rectangle 4">
            <a:extLst>
              <a:ext uri="{FF2B5EF4-FFF2-40B4-BE49-F238E27FC236}">
                <a16:creationId xmlns:a16="http://schemas.microsoft.com/office/drawing/2014/main" id="{CB0B7E8B-228D-4150-90AB-2B7E9E01C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4583" name="Rectangle 6">
            <a:extLst>
              <a:ext uri="{FF2B5EF4-FFF2-40B4-BE49-F238E27FC236}">
                <a16:creationId xmlns:a16="http://schemas.microsoft.com/office/drawing/2014/main" id="{F812416A-4A87-4F69-8168-FC427FAB5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4584" name="Rectangle 8">
            <a:extLst>
              <a:ext uri="{FF2B5EF4-FFF2-40B4-BE49-F238E27FC236}">
                <a16:creationId xmlns:a16="http://schemas.microsoft.com/office/drawing/2014/main" id="{68A3FC18-0146-41EA-A100-4E4A6EC44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4585" name="Rectangle 10">
            <a:extLst>
              <a:ext uri="{FF2B5EF4-FFF2-40B4-BE49-F238E27FC236}">
                <a16:creationId xmlns:a16="http://schemas.microsoft.com/office/drawing/2014/main" id="{CF83C216-D3D1-42CD-86EF-A237BFE9C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4586" name="Rectangle 8">
            <a:extLst>
              <a:ext uri="{FF2B5EF4-FFF2-40B4-BE49-F238E27FC236}">
                <a16:creationId xmlns:a16="http://schemas.microsoft.com/office/drawing/2014/main" id="{58E8A399-8D8D-42BC-9E48-1BC096418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24587" name="Picture 7">
            <a:extLst>
              <a:ext uri="{FF2B5EF4-FFF2-40B4-BE49-F238E27FC236}">
                <a16:creationId xmlns:a16="http://schemas.microsoft.com/office/drawing/2014/main" id="{BF2AE396-CB67-40FC-9972-9B36A6677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11"/>
          <a:stretch>
            <a:fillRect/>
          </a:stretch>
        </p:blipFill>
        <p:spPr bwMode="auto">
          <a:xfrm>
            <a:off x="457200" y="3124200"/>
            <a:ext cx="8229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Line Callout 1 (No Border) 48">
            <a:extLst>
              <a:ext uri="{FF2B5EF4-FFF2-40B4-BE49-F238E27FC236}">
                <a16:creationId xmlns:a16="http://schemas.microsoft.com/office/drawing/2014/main" id="{BABBAB15-C544-4C28-9CB8-73E41880A059}"/>
              </a:ext>
            </a:extLst>
          </p:cNvPr>
          <p:cNvSpPr/>
          <p:nvPr/>
        </p:nvSpPr>
        <p:spPr>
          <a:xfrm>
            <a:off x="1828800" y="6019800"/>
            <a:ext cx="3886200" cy="685800"/>
          </a:xfrm>
          <a:prstGeom prst="callout1">
            <a:avLst>
              <a:gd name="adj1" fmla="val 36210"/>
              <a:gd name="adj2" fmla="val 102509"/>
              <a:gd name="adj3" fmla="val -31944"/>
              <a:gd name="adj4" fmla="val 13054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b="1" dirty="0">
                <a:solidFill>
                  <a:srgbClr val="FF0000"/>
                </a:solidFill>
              </a:rPr>
              <a:t>Variance is a function of route cost!!!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D62874-AF55-4EF3-8D80-E94F227C1840}"/>
              </a:ext>
            </a:extLst>
          </p:cNvPr>
          <p:cNvCxnSpPr/>
          <p:nvPr/>
        </p:nvCxnSpPr>
        <p:spPr>
          <a:xfrm>
            <a:off x="3124200" y="1447800"/>
            <a:ext cx="0" cy="1066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FABFE3E-0351-4587-B82B-B67E46B4A894}"/>
              </a:ext>
            </a:extLst>
          </p:cNvPr>
          <p:cNvCxnSpPr/>
          <p:nvPr/>
        </p:nvCxnSpPr>
        <p:spPr>
          <a:xfrm>
            <a:off x="3124200" y="25146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91" name="Rectangle 51">
            <a:extLst>
              <a:ext uri="{FF2B5EF4-FFF2-40B4-BE49-F238E27FC236}">
                <a16:creationId xmlns:a16="http://schemas.microsoft.com/office/drawing/2014/main" id="{315A7A14-8335-4B56-B495-074666299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512888"/>
            <a:ext cx="581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PDF</a:t>
            </a:r>
          </a:p>
        </p:txBody>
      </p:sp>
      <p:sp>
        <p:nvSpPr>
          <p:cNvPr id="24592" name="Rectangle 52">
            <a:extLst>
              <a:ext uri="{FF2B5EF4-FFF2-40B4-BE49-F238E27FC236}">
                <a16:creationId xmlns:a16="http://schemas.microsoft.com/office/drawing/2014/main" id="{ECA3C676-D1BE-4460-B134-013398A7C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590800"/>
            <a:ext cx="2190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Perceived travel cost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8EA1A2BD-EB3A-4D96-BA91-1D433BDAA872}"/>
              </a:ext>
            </a:extLst>
          </p:cNvPr>
          <p:cNvSpPr/>
          <p:nvPr/>
        </p:nvSpPr>
        <p:spPr>
          <a:xfrm>
            <a:off x="3352800" y="1447800"/>
            <a:ext cx="2438400" cy="1027113"/>
          </a:xfrm>
          <a:custGeom>
            <a:avLst/>
            <a:gdLst>
              <a:gd name="connsiteX0" fmla="*/ 0 w 1724628"/>
              <a:gd name="connsiteY0" fmla="*/ 2052578 h 2087302"/>
              <a:gd name="connsiteX1" fmla="*/ 358815 w 1724628"/>
              <a:gd name="connsiteY1" fmla="*/ 50157 h 2087302"/>
              <a:gd name="connsiteX2" fmla="*/ 1088020 w 1724628"/>
              <a:gd name="connsiteY2" fmla="*/ 1751636 h 2087302"/>
              <a:gd name="connsiteX3" fmla="*/ 1724628 w 1724628"/>
              <a:gd name="connsiteY3" fmla="*/ 2064152 h 2087302"/>
              <a:gd name="connsiteX4" fmla="*/ 1724628 w 1724628"/>
              <a:gd name="connsiteY4" fmla="*/ 2064152 h 2087302"/>
              <a:gd name="connsiteX0" fmla="*/ 0 w 1724628"/>
              <a:gd name="connsiteY0" fmla="*/ 2038468 h 2073192"/>
              <a:gd name="connsiteX1" fmla="*/ 161684 w 1724628"/>
              <a:gd name="connsiteY1" fmla="*/ 1521242 h 2073192"/>
              <a:gd name="connsiteX2" fmla="*/ 358815 w 1724628"/>
              <a:gd name="connsiteY2" fmla="*/ 36047 h 2073192"/>
              <a:gd name="connsiteX3" fmla="*/ 1088020 w 1724628"/>
              <a:gd name="connsiteY3" fmla="*/ 1737526 h 2073192"/>
              <a:gd name="connsiteX4" fmla="*/ 1724628 w 1724628"/>
              <a:gd name="connsiteY4" fmla="*/ 2050042 h 2073192"/>
              <a:gd name="connsiteX5" fmla="*/ 1724628 w 1724628"/>
              <a:gd name="connsiteY5" fmla="*/ 2050042 h 2073192"/>
              <a:gd name="connsiteX0" fmla="*/ 0 w 1724628"/>
              <a:gd name="connsiteY0" fmla="*/ 2088626 h 2131709"/>
              <a:gd name="connsiteX1" fmla="*/ 161684 w 1724628"/>
              <a:gd name="connsiteY1" fmla="*/ 1571400 h 2131709"/>
              <a:gd name="connsiteX2" fmla="*/ 485052 w 1724628"/>
              <a:gd name="connsiteY2" fmla="*/ 36048 h 2131709"/>
              <a:gd name="connsiteX3" fmla="*/ 1088020 w 1724628"/>
              <a:gd name="connsiteY3" fmla="*/ 1787684 h 2131709"/>
              <a:gd name="connsiteX4" fmla="*/ 1724628 w 1724628"/>
              <a:gd name="connsiteY4" fmla="*/ 2100200 h 2131709"/>
              <a:gd name="connsiteX5" fmla="*/ 1724628 w 1724628"/>
              <a:gd name="connsiteY5" fmla="*/ 2100200 h 2131709"/>
              <a:gd name="connsiteX0" fmla="*/ 0 w 1724628"/>
              <a:gd name="connsiteY0" fmla="*/ 2088625 h 2131708"/>
              <a:gd name="connsiteX1" fmla="*/ 161684 w 1724628"/>
              <a:gd name="connsiteY1" fmla="*/ 1571399 h 2131708"/>
              <a:gd name="connsiteX2" fmla="*/ 538946 w 1724628"/>
              <a:gd name="connsiteY2" fmla="*/ 36047 h 2131708"/>
              <a:gd name="connsiteX3" fmla="*/ 1088020 w 1724628"/>
              <a:gd name="connsiteY3" fmla="*/ 1787683 h 2131708"/>
              <a:gd name="connsiteX4" fmla="*/ 1724628 w 1724628"/>
              <a:gd name="connsiteY4" fmla="*/ 2100199 h 2131708"/>
              <a:gd name="connsiteX5" fmla="*/ 1724628 w 1724628"/>
              <a:gd name="connsiteY5" fmla="*/ 2100199 h 2131708"/>
              <a:gd name="connsiteX0" fmla="*/ 0 w 1724628"/>
              <a:gd name="connsiteY0" fmla="*/ 2052578 h 2095661"/>
              <a:gd name="connsiteX1" fmla="*/ 161684 w 1724628"/>
              <a:gd name="connsiteY1" fmla="*/ 1535352 h 2095661"/>
              <a:gd name="connsiteX2" fmla="*/ 538946 w 1724628"/>
              <a:gd name="connsiteY2" fmla="*/ 0 h 2095661"/>
              <a:gd name="connsiteX3" fmla="*/ 1088020 w 1724628"/>
              <a:gd name="connsiteY3" fmla="*/ 1751636 h 2095661"/>
              <a:gd name="connsiteX4" fmla="*/ 1724628 w 1724628"/>
              <a:gd name="connsiteY4" fmla="*/ 2064152 h 2095661"/>
              <a:gd name="connsiteX5" fmla="*/ 1724628 w 1724628"/>
              <a:gd name="connsiteY5" fmla="*/ 2064152 h 2095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4628" h="2095661">
                <a:moveTo>
                  <a:pt x="0" y="2052578"/>
                </a:moveTo>
                <a:cubicBezTo>
                  <a:pt x="10266" y="1951751"/>
                  <a:pt x="71860" y="1877448"/>
                  <a:pt x="161684" y="1535352"/>
                </a:cubicBezTo>
                <a:cubicBezTo>
                  <a:pt x="251508" y="1193256"/>
                  <a:pt x="376858" y="80933"/>
                  <a:pt x="538946" y="0"/>
                </a:cubicBezTo>
                <a:cubicBezTo>
                  <a:pt x="693335" y="36047"/>
                  <a:pt x="890406" y="1407611"/>
                  <a:pt x="1088020" y="1751636"/>
                </a:cubicBezTo>
                <a:cubicBezTo>
                  <a:pt x="1285634" y="2095661"/>
                  <a:pt x="1724628" y="2064152"/>
                  <a:pt x="1724628" y="2064152"/>
                </a:cubicBezTo>
                <a:lnTo>
                  <a:pt x="1724628" y="2064152"/>
                </a:ln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CC"/>
              </a:solidFill>
            </a:endParaRPr>
          </a:p>
        </p:txBody>
      </p:sp>
      <p:sp>
        <p:nvSpPr>
          <p:cNvPr id="24594" name="Rectangle 54">
            <a:extLst>
              <a:ext uri="{FF2B5EF4-FFF2-40B4-BE49-F238E27FC236}">
                <a16:creationId xmlns:a16="http://schemas.microsoft.com/office/drawing/2014/main" id="{A3D6CBDF-69B4-4651-BA0F-F2001A18E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057400"/>
            <a:ext cx="1001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Weibull</a:t>
            </a:r>
          </a:p>
        </p:txBody>
      </p:sp>
      <p:pic>
        <p:nvPicPr>
          <p:cNvPr id="24595" name="Picture 40">
            <a:extLst>
              <a:ext uri="{FF2B5EF4-FFF2-40B4-BE49-F238E27FC236}">
                <a16:creationId xmlns:a16="http://schemas.microsoft.com/office/drawing/2014/main" id="{6269D286-7497-4517-8D4E-B841DFC65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447800"/>
            <a:ext cx="7429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96" name="TextBox 56">
            <a:extLst>
              <a:ext uri="{FF2B5EF4-FFF2-40B4-BE49-F238E27FC236}">
                <a16:creationId xmlns:a16="http://schemas.microsoft.com/office/drawing/2014/main" id="{5BC98D06-E365-4372-A71B-CF1A70969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828800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Alternative</a:t>
            </a:r>
          </a:p>
        </p:txBody>
      </p:sp>
      <p:sp>
        <p:nvSpPr>
          <p:cNvPr id="24597" name="Rectangle 57">
            <a:extLst>
              <a:ext uri="{FF2B5EF4-FFF2-40B4-BE49-F238E27FC236}">
                <a16:creationId xmlns:a16="http://schemas.microsoft.com/office/drawing/2014/main" id="{2E3023D4-BAB2-4E89-AA3A-5D87416D8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962400"/>
            <a:ext cx="190500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cs typeface="Times New Roman" panose="02020603050405020304" pitchFamily="18" charset="0"/>
              </a:rPr>
              <a:t>Gamma function</a:t>
            </a:r>
          </a:p>
        </p:txBody>
      </p:sp>
      <p:cxnSp>
        <p:nvCxnSpPr>
          <p:cNvPr id="59" name="Shape 24">
            <a:extLst>
              <a:ext uri="{FF2B5EF4-FFF2-40B4-BE49-F238E27FC236}">
                <a16:creationId xmlns:a16="http://schemas.microsoft.com/office/drawing/2014/main" id="{8F06AC4A-0D13-46A0-A934-B927C1AAC380}"/>
              </a:ext>
            </a:extLst>
          </p:cNvPr>
          <p:cNvCxnSpPr>
            <a:endCxn id="24597" idx="3"/>
          </p:cNvCxnSpPr>
          <p:nvPr/>
        </p:nvCxnSpPr>
        <p:spPr>
          <a:xfrm rot="10800000">
            <a:off x="5410200" y="4132263"/>
            <a:ext cx="990600" cy="287337"/>
          </a:xfrm>
          <a:prstGeom prst="bentConnector3">
            <a:avLst>
              <a:gd name="adj1" fmla="val 50000"/>
            </a:avLst>
          </a:prstGeom>
          <a:ln w="38100">
            <a:solidFill>
              <a:srgbClr val="0000CC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E84CF21-AE88-4F88-BA0E-8BD17CB0C6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28600"/>
            <a:ext cx="8077200" cy="914400"/>
          </a:xfrm>
        </p:spPr>
        <p:txBody>
          <a:bodyPr/>
          <a:lstStyle/>
          <a:p>
            <a:r>
              <a:rPr lang="en-US" altLang="zh-CN" sz="3200">
                <a:ea typeface="SimSun" panose="02010600030101010101" pitchFamily="2" charset="-122"/>
              </a:rPr>
              <a:t>Multinomial Weibit (MNW) Model and Closed-form Probability Expression</a:t>
            </a:r>
          </a:p>
        </p:txBody>
      </p:sp>
      <p:sp>
        <p:nvSpPr>
          <p:cNvPr id="25603" name="Slide Number Placeholder 24">
            <a:extLst>
              <a:ext uri="{FF2B5EF4-FFF2-40B4-BE49-F238E27FC236}">
                <a16:creationId xmlns:a16="http://schemas.microsoft.com/office/drawing/2014/main" id="{E6432B81-A301-4D73-BBBF-34C53828DF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35EC5B-52D7-4CD1-84B3-9CDB042E72CA}" type="slidenum">
              <a:rPr lang="en-US" altLang="en-US" sz="1600" smtClean="0">
                <a:solidFill>
                  <a:srgbClr val="003366"/>
                </a:solidFill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25604" name="Rectangle 15">
            <a:extLst>
              <a:ext uri="{FF2B5EF4-FFF2-40B4-BE49-F238E27FC236}">
                <a16:creationId xmlns:a16="http://schemas.microsoft.com/office/drawing/2014/main" id="{19574358-7050-4505-B172-F88EF9E22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447800"/>
            <a:ext cx="899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Under the </a:t>
            </a:r>
            <a:r>
              <a:rPr lang="en-US" altLang="en-US" sz="1800" b="1" i="1">
                <a:solidFill>
                  <a:srgbClr val="FF0000"/>
                </a:solidFill>
                <a:latin typeface="Arial" panose="020B0604020202020204" pitchFamily="34" charset="0"/>
              </a:rPr>
              <a:t>independently distributed</a:t>
            </a: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</a:rPr>
              <a:t>assumption, we have the joint survival function:</a:t>
            </a:r>
          </a:p>
        </p:txBody>
      </p:sp>
      <p:sp>
        <p:nvSpPr>
          <p:cNvPr id="25605" name="Rectangle 2">
            <a:extLst>
              <a:ext uri="{FF2B5EF4-FFF2-40B4-BE49-F238E27FC236}">
                <a16:creationId xmlns:a16="http://schemas.microsoft.com/office/drawing/2014/main" id="{04BE0A6B-CFB3-4F77-A1C8-A3E50BD1C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5606" name="Rectangle 4">
            <a:extLst>
              <a:ext uri="{FF2B5EF4-FFF2-40B4-BE49-F238E27FC236}">
                <a16:creationId xmlns:a16="http://schemas.microsoft.com/office/drawing/2014/main" id="{643798BB-D83E-43C4-AB79-7E54ECEB8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5607" name="Rectangle 20">
            <a:extLst>
              <a:ext uri="{FF2B5EF4-FFF2-40B4-BE49-F238E27FC236}">
                <a16:creationId xmlns:a16="http://schemas.microsoft.com/office/drawing/2014/main" id="{722EA0DE-4645-4B41-A393-FD72186FA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667000"/>
            <a:ext cx="571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Then, the choice probability can be determined by </a:t>
            </a:r>
          </a:p>
        </p:txBody>
      </p:sp>
      <p:sp>
        <p:nvSpPr>
          <p:cNvPr id="25608" name="Rectangle 21">
            <a:extLst>
              <a:ext uri="{FF2B5EF4-FFF2-40B4-BE49-F238E27FC236}">
                <a16:creationId xmlns:a16="http://schemas.microsoft.com/office/drawing/2014/main" id="{3DC9389C-8EBB-44AE-9A50-3787ABA0B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962400"/>
            <a:ext cx="571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To obtain a closed-form, </a:t>
            </a: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 and  are fixed for all routes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5609" name="Rectangle 23">
            <a:extLst>
              <a:ext uri="{FF2B5EF4-FFF2-40B4-BE49-F238E27FC236}">
                <a16:creationId xmlns:a16="http://schemas.microsoft.com/office/drawing/2014/main" id="{B254230C-D216-4ECA-A467-D03DEC47E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05400"/>
            <a:ext cx="571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Finally, we have </a:t>
            </a:r>
          </a:p>
        </p:txBody>
      </p:sp>
      <p:sp>
        <p:nvSpPr>
          <p:cNvPr id="27" name="Line Callout 1 (No Border) 26">
            <a:extLst>
              <a:ext uri="{FF2B5EF4-FFF2-40B4-BE49-F238E27FC236}">
                <a16:creationId xmlns:a16="http://schemas.microsoft.com/office/drawing/2014/main" id="{535F37DF-FA8F-413B-821C-688FF4997E83}"/>
              </a:ext>
            </a:extLst>
          </p:cNvPr>
          <p:cNvSpPr/>
          <p:nvPr/>
        </p:nvSpPr>
        <p:spPr>
          <a:xfrm>
            <a:off x="6858000" y="3962400"/>
            <a:ext cx="2438400" cy="1600200"/>
          </a:xfrm>
          <a:prstGeom prst="callout1">
            <a:avLst>
              <a:gd name="adj1" fmla="val 8546"/>
              <a:gd name="adj2" fmla="val 3848"/>
              <a:gd name="adj3" fmla="val 12048"/>
              <a:gd name="adj4" fmla="val -3389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 Since the </a:t>
            </a:r>
            <a:r>
              <a:rPr lang="en-US" b="1" dirty="0" err="1">
                <a:solidFill>
                  <a:srgbClr val="FF0000"/>
                </a:solidFill>
              </a:rPr>
              <a:t>Weibull</a:t>
            </a:r>
            <a:r>
              <a:rPr lang="en-US" b="1" dirty="0">
                <a:solidFill>
                  <a:srgbClr val="FF0000"/>
                </a:solidFill>
              </a:rPr>
              <a:t> variance is a function of route cost, the identically distributed assumption does NOT apply</a:t>
            </a:r>
          </a:p>
        </p:txBody>
      </p:sp>
      <p:sp>
        <p:nvSpPr>
          <p:cNvPr id="25611" name="Rectangle 7">
            <a:extLst>
              <a:ext uri="{FF2B5EF4-FFF2-40B4-BE49-F238E27FC236}">
                <a16:creationId xmlns:a16="http://schemas.microsoft.com/office/drawing/2014/main" id="{7023FC15-EB45-43A5-A231-DB39C1F34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5612" name="Object 6">
            <a:extLst>
              <a:ext uri="{FF2B5EF4-FFF2-40B4-BE49-F238E27FC236}">
                <a16:creationId xmlns:a16="http://schemas.microsoft.com/office/drawing/2014/main" id="{33A38CB4-0CE3-49BB-868F-45B1B6C2AC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1751013"/>
          <a:ext cx="274320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92300" imgH="685800" progId="Equation.DSMT4">
                  <p:embed/>
                </p:oleObj>
              </mc:Choice>
              <mc:Fallback>
                <p:oleObj name="Equation" r:id="rId2" imgW="1892300" imgH="685800" progId="Equation.DSMT4">
                  <p:embed/>
                  <p:pic>
                    <p:nvPicPr>
                      <p:cNvPr id="25612" name="Object 6">
                        <a:extLst>
                          <a:ext uri="{FF2B5EF4-FFF2-40B4-BE49-F238E27FC236}">
                            <a16:creationId xmlns:a16="http://schemas.microsoft.com/office/drawing/2014/main" id="{33A38CB4-0CE3-49BB-868F-45B1B6C2AC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751013"/>
                        <a:ext cx="2743200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3" name="Rectangle 9">
            <a:extLst>
              <a:ext uri="{FF2B5EF4-FFF2-40B4-BE49-F238E27FC236}">
                <a16:creationId xmlns:a16="http://schemas.microsoft.com/office/drawing/2014/main" id="{4BE8E405-3EFD-47E8-8C5E-A23D7F36F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5614" name="Object 8">
            <a:extLst>
              <a:ext uri="{FF2B5EF4-FFF2-40B4-BE49-F238E27FC236}">
                <a16:creationId xmlns:a16="http://schemas.microsoft.com/office/drawing/2014/main" id="{F5F72451-691C-4828-B3E8-B208A3ADB1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050" y="2971800"/>
          <a:ext cx="73533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65700" imgH="685800" progId="Equation.DSMT4">
                  <p:embed/>
                </p:oleObj>
              </mc:Choice>
              <mc:Fallback>
                <p:oleObj name="Equation" r:id="rId4" imgW="4965700" imgH="685800" progId="Equation.DSMT4">
                  <p:embed/>
                  <p:pic>
                    <p:nvPicPr>
                      <p:cNvPr id="25614" name="Object 8">
                        <a:extLst>
                          <a:ext uri="{FF2B5EF4-FFF2-40B4-BE49-F238E27FC236}">
                            <a16:creationId xmlns:a16="http://schemas.microsoft.com/office/drawing/2014/main" id="{F5F72451-691C-4828-B3E8-B208A3ADB1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2971800"/>
                        <a:ext cx="7353300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5" name="Rectangle 11">
            <a:extLst>
              <a:ext uri="{FF2B5EF4-FFF2-40B4-BE49-F238E27FC236}">
                <a16:creationId xmlns:a16="http://schemas.microsoft.com/office/drawing/2014/main" id="{EB808F62-1EE9-44CF-AB55-9B910B465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5616" name="Object 10">
            <a:extLst>
              <a:ext uri="{FF2B5EF4-FFF2-40B4-BE49-F238E27FC236}">
                <a16:creationId xmlns:a16="http://schemas.microsoft.com/office/drawing/2014/main" id="{C62705C4-F17C-4F14-8B95-5533BA9D21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9063" y="4267200"/>
          <a:ext cx="495776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29000" imgH="685800" progId="Equation.DSMT4">
                  <p:embed/>
                </p:oleObj>
              </mc:Choice>
              <mc:Fallback>
                <p:oleObj name="Equation" r:id="rId6" imgW="3429000" imgH="685800" progId="Equation.DSMT4">
                  <p:embed/>
                  <p:pic>
                    <p:nvPicPr>
                      <p:cNvPr id="25616" name="Object 10">
                        <a:extLst>
                          <a:ext uri="{FF2B5EF4-FFF2-40B4-BE49-F238E27FC236}">
                            <a16:creationId xmlns:a16="http://schemas.microsoft.com/office/drawing/2014/main" id="{C62705C4-F17C-4F14-8B95-5533BA9D21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4267200"/>
                        <a:ext cx="4957762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7" name="Rectangle 13">
            <a:extLst>
              <a:ext uri="{FF2B5EF4-FFF2-40B4-BE49-F238E27FC236}">
                <a16:creationId xmlns:a16="http://schemas.microsoft.com/office/drawing/2014/main" id="{1037F499-5454-41E9-8F5B-FD43653A4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5618" name="Object 12">
            <a:extLst>
              <a:ext uri="{FF2B5EF4-FFF2-40B4-BE49-F238E27FC236}">
                <a16:creationId xmlns:a16="http://schemas.microsoft.com/office/drawing/2014/main" id="{454FCED2-84AB-4BE9-A7CA-B07B45B053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5181600"/>
          <a:ext cx="228600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97000" imgH="749300" progId="Equation.DSMT4">
                  <p:embed/>
                </p:oleObj>
              </mc:Choice>
              <mc:Fallback>
                <p:oleObj name="Equation" r:id="rId8" imgW="1397000" imgH="749300" progId="Equation.DSMT4">
                  <p:embed/>
                  <p:pic>
                    <p:nvPicPr>
                      <p:cNvPr id="25618" name="Object 12">
                        <a:extLst>
                          <a:ext uri="{FF2B5EF4-FFF2-40B4-BE49-F238E27FC236}">
                            <a16:creationId xmlns:a16="http://schemas.microsoft.com/office/drawing/2014/main" id="{454FCED2-84AB-4BE9-A7CA-B07B45B053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181600"/>
                        <a:ext cx="2286000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9" name="Text Box 34">
            <a:extLst>
              <a:ext uri="{FF2B5EF4-FFF2-40B4-BE49-F238E27FC236}">
                <a16:creationId xmlns:a16="http://schemas.microsoft.com/office/drawing/2014/main" id="{E46CFF1C-317D-486E-9652-28D8E2BAC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334125"/>
            <a:ext cx="784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Castillo</a:t>
            </a:r>
            <a:r>
              <a:rPr lang="en-US" altLang="zh-CN" sz="1400">
                <a:ea typeface="SimSun" panose="02010600030101010101" pitchFamily="2" charset="-122"/>
              </a:rPr>
              <a:t> et al. (2008) Closed form expressions for choice probabilities in the Weibull case. </a:t>
            </a:r>
            <a:r>
              <a:rPr lang="en-US" altLang="zh-CN" sz="1400" i="1">
                <a:ea typeface="SimSun" panose="02010600030101010101" pitchFamily="2" charset="-122"/>
              </a:rPr>
              <a:t>Transportation Research Part B</a:t>
            </a:r>
            <a:r>
              <a:rPr lang="en-US" altLang="zh-CN" sz="1400">
                <a:ea typeface="SimSun" panose="02010600030101010101" pitchFamily="2" charset="-122"/>
              </a:rPr>
              <a:t> 42(4), 373-380.</a:t>
            </a:r>
            <a:endParaRPr lang="zh-CN" altLang="en-US" sz="1400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DE8D4D97-FE60-40E0-9E99-B7DD87798C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CAC4D6-F231-4DFD-892A-69AE605B2E0B}" type="slidenum">
              <a:rPr lang="en-US" altLang="en-US" sz="1600" smtClean="0">
                <a:solidFill>
                  <a:srgbClr val="003366"/>
                </a:solidFill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24579" name="Rectangle 5">
            <a:extLst>
              <a:ext uri="{FF2B5EF4-FFF2-40B4-BE49-F238E27FC236}">
                <a16:creationId xmlns:a16="http://schemas.microsoft.com/office/drawing/2014/main" id="{809E2815-8DB3-4ECC-898C-B89312746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534400" cy="914400"/>
          </a:xfrm>
        </p:spPr>
        <p:txBody>
          <a:bodyPr/>
          <a:lstStyle/>
          <a:p>
            <a:r>
              <a:rPr lang="en-US" altLang="en-US" sz="3200"/>
              <a:t>Weibull Distribution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A234DB8C-CBB5-4DEB-8B0C-768AD4842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4581" name="Rectangle 2">
            <a:extLst>
              <a:ext uri="{FF2B5EF4-FFF2-40B4-BE49-F238E27FC236}">
                <a16:creationId xmlns:a16="http://schemas.microsoft.com/office/drawing/2014/main" id="{AB894005-A8A7-4576-A9C7-0EB2EE59B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4582" name="Rectangle 4">
            <a:extLst>
              <a:ext uri="{FF2B5EF4-FFF2-40B4-BE49-F238E27FC236}">
                <a16:creationId xmlns:a16="http://schemas.microsoft.com/office/drawing/2014/main" id="{CB0B7E8B-228D-4150-90AB-2B7E9E01C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4583" name="Rectangle 6">
            <a:extLst>
              <a:ext uri="{FF2B5EF4-FFF2-40B4-BE49-F238E27FC236}">
                <a16:creationId xmlns:a16="http://schemas.microsoft.com/office/drawing/2014/main" id="{F812416A-4A87-4F69-8168-FC427FAB5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4584" name="Rectangle 8">
            <a:extLst>
              <a:ext uri="{FF2B5EF4-FFF2-40B4-BE49-F238E27FC236}">
                <a16:creationId xmlns:a16="http://schemas.microsoft.com/office/drawing/2014/main" id="{68A3FC18-0146-41EA-A100-4E4A6EC44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4585" name="Rectangle 10">
            <a:extLst>
              <a:ext uri="{FF2B5EF4-FFF2-40B4-BE49-F238E27FC236}">
                <a16:creationId xmlns:a16="http://schemas.microsoft.com/office/drawing/2014/main" id="{CF83C216-D3D1-42CD-86EF-A237BFE9C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4586" name="Rectangle 8">
            <a:extLst>
              <a:ext uri="{FF2B5EF4-FFF2-40B4-BE49-F238E27FC236}">
                <a16:creationId xmlns:a16="http://schemas.microsoft.com/office/drawing/2014/main" id="{58E8A399-8D8D-42BC-9E48-1BC096418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24587" name="Picture 7">
            <a:extLst>
              <a:ext uri="{FF2B5EF4-FFF2-40B4-BE49-F238E27FC236}">
                <a16:creationId xmlns:a16="http://schemas.microsoft.com/office/drawing/2014/main" id="{BF2AE396-CB67-40FC-9972-9B36A6677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11"/>
          <a:stretch>
            <a:fillRect/>
          </a:stretch>
        </p:blipFill>
        <p:spPr bwMode="auto">
          <a:xfrm>
            <a:off x="457200" y="3124200"/>
            <a:ext cx="8229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Line Callout 1 (No Border) 48">
            <a:extLst>
              <a:ext uri="{FF2B5EF4-FFF2-40B4-BE49-F238E27FC236}">
                <a16:creationId xmlns:a16="http://schemas.microsoft.com/office/drawing/2014/main" id="{BABBAB15-C544-4C28-9CB8-73E41880A059}"/>
              </a:ext>
            </a:extLst>
          </p:cNvPr>
          <p:cNvSpPr/>
          <p:nvPr/>
        </p:nvSpPr>
        <p:spPr>
          <a:xfrm>
            <a:off x="1828800" y="6019800"/>
            <a:ext cx="3886200" cy="685800"/>
          </a:xfrm>
          <a:prstGeom prst="callout1">
            <a:avLst>
              <a:gd name="adj1" fmla="val 36210"/>
              <a:gd name="adj2" fmla="val 102509"/>
              <a:gd name="adj3" fmla="val -31944"/>
              <a:gd name="adj4" fmla="val 13054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b="1" dirty="0">
                <a:solidFill>
                  <a:srgbClr val="FF0000"/>
                </a:solidFill>
              </a:rPr>
              <a:t>Variance is a function of route cost!!!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D62874-AF55-4EF3-8D80-E94F227C1840}"/>
              </a:ext>
            </a:extLst>
          </p:cNvPr>
          <p:cNvCxnSpPr/>
          <p:nvPr/>
        </p:nvCxnSpPr>
        <p:spPr>
          <a:xfrm>
            <a:off x="3124200" y="1447800"/>
            <a:ext cx="0" cy="1066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FABFE3E-0351-4587-B82B-B67E46B4A894}"/>
              </a:ext>
            </a:extLst>
          </p:cNvPr>
          <p:cNvCxnSpPr/>
          <p:nvPr/>
        </p:nvCxnSpPr>
        <p:spPr>
          <a:xfrm>
            <a:off x="3124200" y="25146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91" name="Rectangle 51">
            <a:extLst>
              <a:ext uri="{FF2B5EF4-FFF2-40B4-BE49-F238E27FC236}">
                <a16:creationId xmlns:a16="http://schemas.microsoft.com/office/drawing/2014/main" id="{315A7A14-8335-4B56-B495-074666299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512888"/>
            <a:ext cx="581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PDF</a:t>
            </a:r>
          </a:p>
        </p:txBody>
      </p:sp>
      <p:sp>
        <p:nvSpPr>
          <p:cNvPr id="24592" name="Rectangle 52">
            <a:extLst>
              <a:ext uri="{FF2B5EF4-FFF2-40B4-BE49-F238E27FC236}">
                <a16:creationId xmlns:a16="http://schemas.microsoft.com/office/drawing/2014/main" id="{ECA3C676-D1BE-4460-B134-013398A7C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590800"/>
            <a:ext cx="2190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Perceived travel cost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8EA1A2BD-EB3A-4D96-BA91-1D433BDAA872}"/>
              </a:ext>
            </a:extLst>
          </p:cNvPr>
          <p:cNvSpPr/>
          <p:nvPr/>
        </p:nvSpPr>
        <p:spPr>
          <a:xfrm>
            <a:off x="3352800" y="1447800"/>
            <a:ext cx="2438400" cy="1027113"/>
          </a:xfrm>
          <a:custGeom>
            <a:avLst/>
            <a:gdLst>
              <a:gd name="connsiteX0" fmla="*/ 0 w 1724628"/>
              <a:gd name="connsiteY0" fmla="*/ 2052578 h 2087302"/>
              <a:gd name="connsiteX1" fmla="*/ 358815 w 1724628"/>
              <a:gd name="connsiteY1" fmla="*/ 50157 h 2087302"/>
              <a:gd name="connsiteX2" fmla="*/ 1088020 w 1724628"/>
              <a:gd name="connsiteY2" fmla="*/ 1751636 h 2087302"/>
              <a:gd name="connsiteX3" fmla="*/ 1724628 w 1724628"/>
              <a:gd name="connsiteY3" fmla="*/ 2064152 h 2087302"/>
              <a:gd name="connsiteX4" fmla="*/ 1724628 w 1724628"/>
              <a:gd name="connsiteY4" fmla="*/ 2064152 h 2087302"/>
              <a:gd name="connsiteX0" fmla="*/ 0 w 1724628"/>
              <a:gd name="connsiteY0" fmla="*/ 2038468 h 2073192"/>
              <a:gd name="connsiteX1" fmla="*/ 161684 w 1724628"/>
              <a:gd name="connsiteY1" fmla="*/ 1521242 h 2073192"/>
              <a:gd name="connsiteX2" fmla="*/ 358815 w 1724628"/>
              <a:gd name="connsiteY2" fmla="*/ 36047 h 2073192"/>
              <a:gd name="connsiteX3" fmla="*/ 1088020 w 1724628"/>
              <a:gd name="connsiteY3" fmla="*/ 1737526 h 2073192"/>
              <a:gd name="connsiteX4" fmla="*/ 1724628 w 1724628"/>
              <a:gd name="connsiteY4" fmla="*/ 2050042 h 2073192"/>
              <a:gd name="connsiteX5" fmla="*/ 1724628 w 1724628"/>
              <a:gd name="connsiteY5" fmla="*/ 2050042 h 2073192"/>
              <a:gd name="connsiteX0" fmla="*/ 0 w 1724628"/>
              <a:gd name="connsiteY0" fmla="*/ 2088626 h 2131709"/>
              <a:gd name="connsiteX1" fmla="*/ 161684 w 1724628"/>
              <a:gd name="connsiteY1" fmla="*/ 1571400 h 2131709"/>
              <a:gd name="connsiteX2" fmla="*/ 485052 w 1724628"/>
              <a:gd name="connsiteY2" fmla="*/ 36048 h 2131709"/>
              <a:gd name="connsiteX3" fmla="*/ 1088020 w 1724628"/>
              <a:gd name="connsiteY3" fmla="*/ 1787684 h 2131709"/>
              <a:gd name="connsiteX4" fmla="*/ 1724628 w 1724628"/>
              <a:gd name="connsiteY4" fmla="*/ 2100200 h 2131709"/>
              <a:gd name="connsiteX5" fmla="*/ 1724628 w 1724628"/>
              <a:gd name="connsiteY5" fmla="*/ 2100200 h 2131709"/>
              <a:gd name="connsiteX0" fmla="*/ 0 w 1724628"/>
              <a:gd name="connsiteY0" fmla="*/ 2088625 h 2131708"/>
              <a:gd name="connsiteX1" fmla="*/ 161684 w 1724628"/>
              <a:gd name="connsiteY1" fmla="*/ 1571399 h 2131708"/>
              <a:gd name="connsiteX2" fmla="*/ 538946 w 1724628"/>
              <a:gd name="connsiteY2" fmla="*/ 36047 h 2131708"/>
              <a:gd name="connsiteX3" fmla="*/ 1088020 w 1724628"/>
              <a:gd name="connsiteY3" fmla="*/ 1787683 h 2131708"/>
              <a:gd name="connsiteX4" fmla="*/ 1724628 w 1724628"/>
              <a:gd name="connsiteY4" fmla="*/ 2100199 h 2131708"/>
              <a:gd name="connsiteX5" fmla="*/ 1724628 w 1724628"/>
              <a:gd name="connsiteY5" fmla="*/ 2100199 h 2131708"/>
              <a:gd name="connsiteX0" fmla="*/ 0 w 1724628"/>
              <a:gd name="connsiteY0" fmla="*/ 2052578 h 2095661"/>
              <a:gd name="connsiteX1" fmla="*/ 161684 w 1724628"/>
              <a:gd name="connsiteY1" fmla="*/ 1535352 h 2095661"/>
              <a:gd name="connsiteX2" fmla="*/ 538946 w 1724628"/>
              <a:gd name="connsiteY2" fmla="*/ 0 h 2095661"/>
              <a:gd name="connsiteX3" fmla="*/ 1088020 w 1724628"/>
              <a:gd name="connsiteY3" fmla="*/ 1751636 h 2095661"/>
              <a:gd name="connsiteX4" fmla="*/ 1724628 w 1724628"/>
              <a:gd name="connsiteY4" fmla="*/ 2064152 h 2095661"/>
              <a:gd name="connsiteX5" fmla="*/ 1724628 w 1724628"/>
              <a:gd name="connsiteY5" fmla="*/ 2064152 h 2095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4628" h="2095661">
                <a:moveTo>
                  <a:pt x="0" y="2052578"/>
                </a:moveTo>
                <a:cubicBezTo>
                  <a:pt x="10266" y="1951751"/>
                  <a:pt x="71860" y="1877448"/>
                  <a:pt x="161684" y="1535352"/>
                </a:cubicBezTo>
                <a:cubicBezTo>
                  <a:pt x="251508" y="1193256"/>
                  <a:pt x="376858" y="80933"/>
                  <a:pt x="538946" y="0"/>
                </a:cubicBezTo>
                <a:cubicBezTo>
                  <a:pt x="693335" y="36047"/>
                  <a:pt x="890406" y="1407611"/>
                  <a:pt x="1088020" y="1751636"/>
                </a:cubicBezTo>
                <a:cubicBezTo>
                  <a:pt x="1285634" y="2095661"/>
                  <a:pt x="1724628" y="2064152"/>
                  <a:pt x="1724628" y="2064152"/>
                </a:cubicBezTo>
                <a:lnTo>
                  <a:pt x="1724628" y="2064152"/>
                </a:ln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CC"/>
              </a:solidFill>
            </a:endParaRPr>
          </a:p>
        </p:txBody>
      </p:sp>
      <p:sp>
        <p:nvSpPr>
          <p:cNvPr id="24594" name="Rectangle 54">
            <a:extLst>
              <a:ext uri="{FF2B5EF4-FFF2-40B4-BE49-F238E27FC236}">
                <a16:creationId xmlns:a16="http://schemas.microsoft.com/office/drawing/2014/main" id="{A3D6CBDF-69B4-4651-BA0F-F2001A18E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057400"/>
            <a:ext cx="1001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Weibull</a:t>
            </a:r>
          </a:p>
        </p:txBody>
      </p:sp>
      <p:pic>
        <p:nvPicPr>
          <p:cNvPr id="24595" name="Picture 40">
            <a:extLst>
              <a:ext uri="{FF2B5EF4-FFF2-40B4-BE49-F238E27FC236}">
                <a16:creationId xmlns:a16="http://schemas.microsoft.com/office/drawing/2014/main" id="{6269D286-7497-4517-8D4E-B841DFC65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447800"/>
            <a:ext cx="7429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96" name="TextBox 56">
            <a:extLst>
              <a:ext uri="{FF2B5EF4-FFF2-40B4-BE49-F238E27FC236}">
                <a16:creationId xmlns:a16="http://schemas.microsoft.com/office/drawing/2014/main" id="{5BC98D06-E365-4372-A71B-CF1A70969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828800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Alternative</a:t>
            </a:r>
          </a:p>
        </p:txBody>
      </p:sp>
      <p:sp>
        <p:nvSpPr>
          <p:cNvPr id="24597" name="Rectangle 57">
            <a:extLst>
              <a:ext uri="{FF2B5EF4-FFF2-40B4-BE49-F238E27FC236}">
                <a16:creationId xmlns:a16="http://schemas.microsoft.com/office/drawing/2014/main" id="{2E3023D4-BAB2-4E89-AA3A-5D87416D8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962400"/>
            <a:ext cx="190500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cs typeface="Times New Roman" panose="02020603050405020304" pitchFamily="18" charset="0"/>
              </a:rPr>
              <a:t>Gamma function</a:t>
            </a:r>
          </a:p>
        </p:txBody>
      </p:sp>
      <p:cxnSp>
        <p:nvCxnSpPr>
          <p:cNvPr id="59" name="Shape 24">
            <a:extLst>
              <a:ext uri="{FF2B5EF4-FFF2-40B4-BE49-F238E27FC236}">
                <a16:creationId xmlns:a16="http://schemas.microsoft.com/office/drawing/2014/main" id="{8F06AC4A-0D13-46A0-A934-B927C1AAC380}"/>
              </a:ext>
            </a:extLst>
          </p:cNvPr>
          <p:cNvCxnSpPr>
            <a:endCxn id="24597" idx="3"/>
          </p:cNvCxnSpPr>
          <p:nvPr/>
        </p:nvCxnSpPr>
        <p:spPr>
          <a:xfrm rot="10800000">
            <a:off x="5410200" y="4132263"/>
            <a:ext cx="990600" cy="287337"/>
          </a:xfrm>
          <a:prstGeom prst="bentConnector3">
            <a:avLst>
              <a:gd name="adj1" fmla="val 50000"/>
            </a:avLst>
          </a:prstGeom>
          <a:ln w="38100">
            <a:solidFill>
              <a:srgbClr val="0000CC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E84CF21-AE88-4F88-BA0E-8BD17CB0C6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28600"/>
            <a:ext cx="8077200" cy="914400"/>
          </a:xfrm>
        </p:spPr>
        <p:txBody>
          <a:bodyPr/>
          <a:lstStyle/>
          <a:p>
            <a:r>
              <a:rPr lang="en-US" altLang="zh-CN" sz="3200">
                <a:ea typeface="SimSun" panose="02010600030101010101" pitchFamily="2" charset="-122"/>
              </a:rPr>
              <a:t>Multinomial Weibit (MNW) Model and Closed-form Probability Expression</a:t>
            </a:r>
          </a:p>
        </p:txBody>
      </p:sp>
      <p:sp>
        <p:nvSpPr>
          <p:cNvPr id="25603" name="Slide Number Placeholder 24">
            <a:extLst>
              <a:ext uri="{FF2B5EF4-FFF2-40B4-BE49-F238E27FC236}">
                <a16:creationId xmlns:a16="http://schemas.microsoft.com/office/drawing/2014/main" id="{E6432B81-A301-4D73-BBBF-34C53828DF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35EC5B-52D7-4CD1-84B3-9CDB042E72CA}" type="slidenum">
              <a:rPr lang="en-US" altLang="en-US" sz="1600" smtClean="0">
                <a:solidFill>
                  <a:srgbClr val="003366"/>
                </a:solidFill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25604" name="Rectangle 15">
            <a:extLst>
              <a:ext uri="{FF2B5EF4-FFF2-40B4-BE49-F238E27FC236}">
                <a16:creationId xmlns:a16="http://schemas.microsoft.com/office/drawing/2014/main" id="{19574358-7050-4505-B172-F88EF9E22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447800"/>
            <a:ext cx="899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Under the </a:t>
            </a:r>
            <a:r>
              <a:rPr lang="en-US" altLang="en-US" sz="1800" b="1" i="1">
                <a:solidFill>
                  <a:srgbClr val="FF0000"/>
                </a:solidFill>
                <a:latin typeface="Arial" panose="020B0604020202020204" pitchFamily="34" charset="0"/>
              </a:rPr>
              <a:t>independently distributed</a:t>
            </a: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</a:rPr>
              <a:t>assumption, we have the joint survival function:</a:t>
            </a:r>
          </a:p>
        </p:txBody>
      </p:sp>
      <p:sp>
        <p:nvSpPr>
          <p:cNvPr id="25605" name="Rectangle 2">
            <a:extLst>
              <a:ext uri="{FF2B5EF4-FFF2-40B4-BE49-F238E27FC236}">
                <a16:creationId xmlns:a16="http://schemas.microsoft.com/office/drawing/2014/main" id="{04BE0A6B-CFB3-4F77-A1C8-A3E50BD1C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5606" name="Rectangle 4">
            <a:extLst>
              <a:ext uri="{FF2B5EF4-FFF2-40B4-BE49-F238E27FC236}">
                <a16:creationId xmlns:a16="http://schemas.microsoft.com/office/drawing/2014/main" id="{643798BB-D83E-43C4-AB79-7E54ECEB8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5607" name="Rectangle 20">
            <a:extLst>
              <a:ext uri="{FF2B5EF4-FFF2-40B4-BE49-F238E27FC236}">
                <a16:creationId xmlns:a16="http://schemas.microsoft.com/office/drawing/2014/main" id="{722EA0DE-4645-4B41-A393-FD72186FA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667000"/>
            <a:ext cx="571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Then, the choice probability can be determined by </a:t>
            </a:r>
          </a:p>
        </p:txBody>
      </p:sp>
      <p:sp>
        <p:nvSpPr>
          <p:cNvPr id="25608" name="Rectangle 21">
            <a:extLst>
              <a:ext uri="{FF2B5EF4-FFF2-40B4-BE49-F238E27FC236}">
                <a16:creationId xmlns:a16="http://schemas.microsoft.com/office/drawing/2014/main" id="{3DC9389C-8EBB-44AE-9A50-3787ABA0B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962400"/>
            <a:ext cx="571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To obtain a closed-form, </a:t>
            </a: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 and  are fixed for all routes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5609" name="Rectangle 23">
            <a:extLst>
              <a:ext uri="{FF2B5EF4-FFF2-40B4-BE49-F238E27FC236}">
                <a16:creationId xmlns:a16="http://schemas.microsoft.com/office/drawing/2014/main" id="{B254230C-D216-4ECA-A467-D03DEC47E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05400"/>
            <a:ext cx="571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Finally, we have </a:t>
            </a:r>
          </a:p>
        </p:txBody>
      </p:sp>
      <p:sp>
        <p:nvSpPr>
          <p:cNvPr id="27" name="Line Callout 1 (No Border) 26">
            <a:extLst>
              <a:ext uri="{FF2B5EF4-FFF2-40B4-BE49-F238E27FC236}">
                <a16:creationId xmlns:a16="http://schemas.microsoft.com/office/drawing/2014/main" id="{535F37DF-FA8F-413B-821C-688FF4997E83}"/>
              </a:ext>
            </a:extLst>
          </p:cNvPr>
          <p:cNvSpPr/>
          <p:nvPr/>
        </p:nvSpPr>
        <p:spPr>
          <a:xfrm>
            <a:off x="6858000" y="3962400"/>
            <a:ext cx="2438400" cy="1600200"/>
          </a:xfrm>
          <a:prstGeom prst="callout1">
            <a:avLst>
              <a:gd name="adj1" fmla="val 8546"/>
              <a:gd name="adj2" fmla="val 3848"/>
              <a:gd name="adj3" fmla="val 12048"/>
              <a:gd name="adj4" fmla="val -3389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 Since the </a:t>
            </a:r>
            <a:r>
              <a:rPr lang="en-US" b="1" dirty="0" err="1">
                <a:solidFill>
                  <a:srgbClr val="FF0000"/>
                </a:solidFill>
              </a:rPr>
              <a:t>Weibull</a:t>
            </a:r>
            <a:r>
              <a:rPr lang="en-US" b="1" dirty="0">
                <a:solidFill>
                  <a:srgbClr val="FF0000"/>
                </a:solidFill>
              </a:rPr>
              <a:t> variance is a function of route cost, the identically distributed assumption does NOT apply</a:t>
            </a:r>
          </a:p>
        </p:txBody>
      </p:sp>
      <p:sp>
        <p:nvSpPr>
          <p:cNvPr id="25611" name="Rectangle 7">
            <a:extLst>
              <a:ext uri="{FF2B5EF4-FFF2-40B4-BE49-F238E27FC236}">
                <a16:creationId xmlns:a16="http://schemas.microsoft.com/office/drawing/2014/main" id="{7023FC15-EB45-43A5-A231-DB39C1F34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5612" name="Object 6">
            <a:extLst>
              <a:ext uri="{FF2B5EF4-FFF2-40B4-BE49-F238E27FC236}">
                <a16:creationId xmlns:a16="http://schemas.microsoft.com/office/drawing/2014/main" id="{33A38CB4-0CE3-49BB-868F-45B1B6C2AC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1751013"/>
          <a:ext cx="274320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92300" imgH="685800" progId="Equation.DSMT4">
                  <p:embed/>
                </p:oleObj>
              </mc:Choice>
              <mc:Fallback>
                <p:oleObj name="Equation" r:id="rId2" imgW="1892300" imgH="685800" progId="Equation.DSMT4">
                  <p:embed/>
                  <p:pic>
                    <p:nvPicPr>
                      <p:cNvPr id="25612" name="Object 6">
                        <a:extLst>
                          <a:ext uri="{FF2B5EF4-FFF2-40B4-BE49-F238E27FC236}">
                            <a16:creationId xmlns:a16="http://schemas.microsoft.com/office/drawing/2014/main" id="{33A38CB4-0CE3-49BB-868F-45B1B6C2AC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751013"/>
                        <a:ext cx="2743200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3" name="Rectangle 9">
            <a:extLst>
              <a:ext uri="{FF2B5EF4-FFF2-40B4-BE49-F238E27FC236}">
                <a16:creationId xmlns:a16="http://schemas.microsoft.com/office/drawing/2014/main" id="{4BE8E405-3EFD-47E8-8C5E-A23D7F36F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5614" name="Object 8">
            <a:extLst>
              <a:ext uri="{FF2B5EF4-FFF2-40B4-BE49-F238E27FC236}">
                <a16:creationId xmlns:a16="http://schemas.microsoft.com/office/drawing/2014/main" id="{F5F72451-691C-4828-B3E8-B208A3ADB1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050" y="2971800"/>
          <a:ext cx="73533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65700" imgH="685800" progId="Equation.DSMT4">
                  <p:embed/>
                </p:oleObj>
              </mc:Choice>
              <mc:Fallback>
                <p:oleObj name="Equation" r:id="rId4" imgW="4965700" imgH="685800" progId="Equation.DSMT4">
                  <p:embed/>
                  <p:pic>
                    <p:nvPicPr>
                      <p:cNvPr id="25614" name="Object 8">
                        <a:extLst>
                          <a:ext uri="{FF2B5EF4-FFF2-40B4-BE49-F238E27FC236}">
                            <a16:creationId xmlns:a16="http://schemas.microsoft.com/office/drawing/2014/main" id="{F5F72451-691C-4828-B3E8-B208A3ADB1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2971800"/>
                        <a:ext cx="7353300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5" name="Rectangle 11">
            <a:extLst>
              <a:ext uri="{FF2B5EF4-FFF2-40B4-BE49-F238E27FC236}">
                <a16:creationId xmlns:a16="http://schemas.microsoft.com/office/drawing/2014/main" id="{EB808F62-1EE9-44CF-AB55-9B910B465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5616" name="Object 10">
            <a:extLst>
              <a:ext uri="{FF2B5EF4-FFF2-40B4-BE49-F238E27FC236}">
                <a16:creationId xmlns:a16="http://schemas.microsoft.com/office/drawing/2014/main" id="{C62705C4-F17C-4F14-8B95-5533BA9D21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9063" y="4267200"/>
          <a:ext cx="495776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29000" imgH="685800" progId="Equation.DSMT4">
                  <p:embed/>
                </p:oleObj>
              </mc:Choice>
              <mc:Fallback>
                <p:oleObj name="Equation" r:id="rId6" imgW="3429000" imgH="685800" progId="Equation.DSMT4">
                  <p:embed/>
                  <p:pic>
                    <p:nvPicPr>
                      <p:cNvPr id="25616" name="Object 10">
                        <a:extLst>
                          <a:ext uri="{FF2B5EF4-FFF2-40B4-BE49-F238E27FC236}">
                            <a16:creationId xmlns:a16="http://schemas.microsoft.com/office/drawing/2014/main" id="{C62705C4-F17C-4F14-8B95-5533BA9D21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4267200"/>
                        <a:ext cx="4957762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7" name="Rectangle 13">
            <a:extLst>
              <a:ext uri="{FF2B5EF4-FFF2-40B4-BE49-F238E27FC236}">
                <a16:creationId xmlns:a16="http://schemas.microsoft.com/office/drawing/2014/main" id="{1037F499-5454-41E9-8F5B-FD43653A4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5618" name="Object 12">
            <a:extLst>
              <a:ext uri="{FF2B5EF4-FFF2-40B4-BE49-F238E27FC236}">
                <a16:creationId xmlns:a16="http://schemas.microsoft.com/office/drawing/2014/main" id="{454FCED2-84AB-4BE9-A7CA-B07B45B053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5181600"/>
          <a:ext cx="228600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97000" imgH="749300" progId="Equation.DSMT4">
                  <p:embed/>
                </p:oleObj>
              </mc:Choice>
              <mc:Fallback>
                <p:oleObj name="Equation" r:id="rId8" imgW="1397000" imgH="749300" progId="Equation.DSMT4">
                  <p:embed/>
                  <p:pic>
                    <p:nvPicPr>
                      <p:cNvPr id="25618" name="Object 12">
                        <a:extLst>
                          <a:ext uri="{FF2B5EF4-FFF2-40B4-BE49-F238E27FC236}">
                            <a16:creationId xmlns:a16="http://schemas.microsoft.com/office/drawing/2014/main" id="{454FCED2-84AB-4BE9-A7CA-B07B45B053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181600"/>
                        <a:ext cx="2286000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9" name="Text Box 34">
            <a:extLst>
              <a:ext uri="{FF2B5EF4-FFF2-40B4-BE49-F238E27FC236}">
                <a16:creationId xmlns:a16="http://schemas.microsoft.com/office/drawing/2014/main" id="{E46CFF1C-317D-486E-9652-28D8E2BAC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334125"/>
            <a:ext cx="784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Castillo</a:t>
            </a:r>
            <a:r>
              <a:rPr lang="en-US" altLang="zh-CN" sz="1400">
                <a:ea typeface="SimSun" panose="02010600030101010101" pitchFamily="2" charset="-122"/>
              </a:rPr>
              <a:t> et al. (2008) Closed form expressions for choice probabilities in the Weibull case. </a:t>
            </a:r>
            <a:r>
              <a:rPr lang="en-US" altLang="zh-CN" sz="1400" i="1">
                <a:ea typeface="SimSun" panose="02010600030101010101" pitchFamily="2" charset="-122"/>
              </a:rPr>
              <a:t>Transportation Research Part B</a:t>
            </a:r>
            <a:r>
              <a:rPr lang="en-US" altLang="zh-CN" sz="1400">
                <a:ea typeface="SimSun" panose="02010600030101010101" pitchFamily="2" charset="-122"/>
              </a:rPr>
              <a:t> 42(4), 373-380.</a:t>
            </a:r>
            <a:endParaRPr lang="zh-CN" altLang="en-US" sz="1400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E27CBD7B-0CB6-4417-A5DA-23218407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C53AF4-5DF5-444C-9554-D20C141A1BE1}" type="slidenum">
              <a:rPr lang="en-US" altLang="en-US" sz="1600" smtClean="0">
                <a:solidFill>
                  <a:srgbClr val="003366"/>
                </a:solidFill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F4AE2B0B-B500-4644-BA3E-2D7A1A8833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>
                <a:ea typeface="굴림" panose="020B0600000101010101" pitchFamily="34" charset="-127"/>
              </a:rPr>
              <a:t>Discrete Choice Model with Nesting Structure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B5233FA8-B77D-4196-AB7C-C851BCE49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Allow </a:t>
            </a:r>
            <a:r>
              <a:rPr lang="en-US" altLang="en-US" sz="2400">
                <a:solidFill>
                  <a:srgbClr val="FF0000"/>
                </a:solidFill>
              </a:rPr>
              <a:t>partial relaxation </a:t>
            </a:r>
            <a:r>
              <a:rPr lang="en-US" altLang="en-US" sz="2400"/>
              <a:t>of IIA property of MNL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34" charset="-127"/>
              </a:rPr>
              <a:t>Useful when some alternatives are not unique (i.e., similar to other alternatives)</a:t>
            </a:r>
          </a:p>
          <a:p>
            <a:pPr eaLnBrk="1" hangingPunct="1">
              <a:lnSpc>
                <a:spcPct val="90000"/>
              </a:lnSpc>
            </a:pPr>
            <a:endParaRPr lang="en-US" altLang="ko-KR" sz="2800">
              <a:ea typeface="굴림" panose="020B0600000101010101" pitchFamily="34" charset="-127"/>
            </a:endParaRPr>
          </a:p>
        </p:txBody>
      </p:sp>
      <p:pic>
        <p:nvPicPr>
          <p:cNvPr id="26629" name="Picture 4">
            <a:extLst>
              <a:ext uri="{FF2B5EF4-FFF2-40B4-BE49-F238E27FC236}">
                <a16:creationId xmlns:a16="http://schemas.microsoft.com/office/drawing/2014/main" id="{628B35B5-6EDE-4096-8310-3F5C2D1BE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6018213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B817F4-28C3-4291-A53F-A98F94800DCA}"/>
              </a:ext>
            </a:extLst>
          </p:cNvPr>
          <p:cNvSpPr/>
          <p:nvPr/>
        </p:nvSpPr>
        <p:spPr>
          <a:xfrm>
            <a:off x="6019800" y="3352800"/>
            <a:ext cx="2305050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600" dirty="0">
                <a:solidFill>
                  <a:srgbClr val="0000FF"/>
                </a:solidFill>
                <a:latin typeface="+mj-lt"/>
              </a:rPr>
              <a:t>Marginal probability (</a:t>
            </a:r>
            <a:r>
              <a:rPr lang="en-US" altLang="en-US" sz="1600" i="1" dirty="0">
                <a:solidFill>
                  <a:srgbClr val="0000FF"/>
                </a:solidFill>
                <a:latin typeface="+mj-lt"/>
              </a:rPr>
              <a:t>P</a:t>
            </a:r>
            <a:r>
              <a:rPr lang="en-US" altLang="en-US" sz="1600" i="1" baseline="-25000" dirty="0">
                <a:solidFill>
                  <a:srgbClr val="0000FF"/>
                </a:solidFill>
                <a:latin typeface="+mj-lt"/>
              </a:rPr>
              <a:t>m</a:t>
            </a:r>
            <a:r>
              <a:rPr lang="en-US" altLang="en-US" sz="1600" dirty="0">
                <a:solidFill>
                  <a:srgbClr val="0000FF"/>
                </a:solidFill>
                <a:latin typeface="+mj-lt"/>
              </a:rPr>
              <a:t>)</a:t>
            </a:r>
            <a:endParaRPr lang="en-HK" sz="1600" dirty="0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E0DA7E-43D5-4698-A956-616C4A785DB8}"/>
              </a:ext>
            </a:extLst>
          </p:cNvPr>
          <p:cNvSpPr/>
          <p:nvPr/>
        </p:nvSpPr>
        <p:spPr>
          <a:xfrm>
            <a:off x="6078538" y="4038600"/>
            <a:ext cx="2600325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600" dirty="0">
                <a:solidFill>
                  <a:srgbClr val="0000FF"/>
                </a:solidFill>
                <a:latin typeface="+mj-lt"/>
              </a:rPr>
              <a:t>Conditional probability (</a:t>
            </a:r>
            <a:r>
              <a:rPr lang="en-US" altLang="en-US" sz="1600" i="1" dirty="0" err="1">
                <a:solidFill>
                  <a:srgbClr val="0000FF"/>
                </a:solidFill>
                <a:latin typeface="+mj-lt"/>
              </a:rPr>
              <a:t>P</a:t>
            </a:r>
            <a:r>
              <a:rPr lang="en-US" altLang="en-US" sz="1600" i="1" baseline="-25000" dirty="0" err="1">
                <a:solidFill>
                  <a:srgbClr val="0000FF"/>
                </a:solidFill>
                <a:latin typeface="+mj-lt"/>
              </a:rPr>
              <a:t>i|m</a:t>
            </a:r>
            <a:r>
              <a:rPr lang="en-US" altLang="en-US" sz="1600" dirty="0">
                <a:solidFill>
                  <a:srgbClr val="0000FF"/>
                </a:solidFill>
                <a:latin typeface="+mj-lt"/>
              </a:rPr>
              <a:t>)</a:t>
            </a:r>
            <a:endParaRPr lang="en-HK" sz="1600" dirty="0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E022C9B-2EF1-43FA-8430-DADEBF476E38}"/>
              </a:ext>
            </a:extLst>
          </p:cNvPr>
          <p:cNvSpPr/>
          <p:nvPr/>
        </p:nvSpPr>
        <p:spPr>
          <a:xfrm>
            <a:off x="6069013" y="4773613"/>
            <a:ext cx="2986087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600" dirty="0">
                <a:solidFill>
                  <a:srgbClr val="0000FF"/>
                </a:solidFill>
                <a:latin typeface="+mj-lt"/>
              </a:rPr>
              <a:t>Choice probability (P</a:t>
            </a:r>
            <a:r>
              <a:rPr lang="en-US" altLang="en-US" sz="1600" baseline="-25000" dirty="0">
                <a:solidFill>
                  <a:srgbClr val="0000FF"/>
                </a:solidFill>
                <a:latin typeface="+mj-lt"/>
              </a:rPr>
              <a:t>i</a:t>
            </a:r>
            <a:r>
              <a:rPr lang="en-US" altLang="en-US" sz="16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altLang="en-US" sz="1600" i="1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altLang="en-US" sz="1600" i="1" dirty="0" err="1">
                <a:solidFill>
                  <a:srgbClr val="0000FF"/>
                </a:solidFill>
                <a:latin typeface="+mj-lt"/>
              </a:rPr>
              <a:t>P</a:t>
            </a:r>
            <a:r>
              <a:rPr lang="en-US" altLang="en-US" sz="1600" i="1" baseline="-25000" dirty="0" err="1">
                <a:solidFill>
                  <a:srgbClr val="0000FF"/>
                </a:solidFill>
                <a:latin typeface="+mj-lt"/>
              </a:rPr>
              <a:t>i|m</a:t>
            </a:r>
            <a:r>
              <a:rPr lang="en-US" altLang="en-US" sz="1600" dirty="0" err="1">
                <a:solidFill>
                  <a:srgbClr val="0000FF"/>
                </a:solidFill>
                <a:latin typeface="+mj-lt"/>
              </a:rPr>
              <a:t>x</a:t>
            </a:r>
            <a:r>
              <a:rPr lang="en-US" altLang="en-US" sz="1600" i="1" dirty="0">
                <a:solidFill>
                  <a:srgbClr val="0000FF"/>
                </a:solidFill>
                <a:latin typeface="+mj-lt"/>
              </a:rPr>
              <a:t> P</a:t>
            </a:r>
            <a:r>
              <a:rPr lang="en-US" altLang="en-US" sz="1600" i="1" baseline="-25000" dirty="0">
                <a:solidFill>
                  <a:srgbClr val="0000FF"/>
                </a:solidFill>
                <a:latin typeface="+mj-lt"/>
              </a:rPr>
              <a:t>m</a:t>
            </a:r>
            <a:r>
              <a:rPr lang="en-US" altLang="en-US" sz="1600" dirty="0">
                <a:solidFill>
                  <a:srgbClr val="0000FF"/>
                </a:solidFill>
                <a:latin typeface="+mj-lt"/>
              </a:rPr>
              <a:t> )</a:t>
            </a:r>
            <a:endParaRPr lang="en-HK" sz="1600" dirty="0">
              <a:latin typeface="+mj-lt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">
            <a:extLst>
              <a:ext uri="{FF2B5EF4-FFF2-40B4-BE49-F238E27FC236}">
                <a16:creationId xmlns:a16="http://schemas.microsoft.com/office/drawing/2014/main" id="{F51518F2-83A6-4AAD-8063-7C623E98F8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EB5ED4-6A61-4CFA-8156-BFED719A7050}" type="slidenum">
              <a:rPr lang="en-US" altLang="en-US" sz="1600" smtClean="0">
                <a:solidFill>
                  <a:srgbClr val="003366"/>
                </a:solidFill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094809AD-FD7C-4314-8F54-E5E4AD0FB32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1628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856A161-6448-4416-BC3B-E89054FDFE04}" type="slidenum">
              <a:rPr lang="en-US" altLang="en-US" sz="1600">
                <a:solidFill>
                  <a:srgbClr val="003366"/>
                </a:solidFill>
                <a:cs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776B9D40-844A-4C5E-BD65-EB0B4B35B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415338" cy="914400"/>
          </a:xfrm>
        </p:spPr>
        <p:txBody>
          <a:bodyPr/>
          <a:lstStyle/>
          <a:p>
            <a:pPr eaLnBrk="1" hangingPunct="1"/>
            <a:r>
              <a:rPr lang="en-US" altLang="en-US" sz="3200"/>
              <a:t>Derivation of the Multinomial Logit Model</a:t>
            </a:r>
          </a:p>
        </p:txBody>
      </p:sp>
      <p:sp>
        <p:nvSpPr>
          <p:cNvPr id="19461" name="Text Box 7">
            <a:extLst>
              <a:ext uri="{FF2B5EF4-FFF2-40B4-BE49-F238E27FC236}">
                <a16:creationId xmlns:a16="http://schemas.microsoft.com/office/drawing/2014/main" id="{9508D273-FE06-4499-9992-0F7353189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954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Recall the setup of the multinomial logit model </a:t>
            </a:r>
            <a:endParaRPr lang="en-US" altLang="en-US" sz="2400" dirty="0"/>
          </a:p>
        </p:txBody>
      </p:sp>
      <p:sp>
        <p:nvSpPr>
          <p:cNvPr id="19462" name="Text Box 8">
            <a:extLst>
              <a:ext uri="{FF2B5EF4-FFF2-40B4-BE49-F238E27FC236}">
                <a16:creationId xmlns:a16="http://schemas.microsoft.com/office/drawing/2014/main" id="{24E4A045-472F-445F-AF6D-C9F7696A4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4306888"/>
            <a:ext cx="8305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Self-practice problem</a:t>
            </a:r>
            <a:r>
              <a:rPr lang="en-US" altLang="en-US" sz="2400" dirty="0"/>
              <a:t>: Derive the multinomial logit model as follows:</a:t>
            </a:r>
          </a:p>
        </p:txBody>
      </p:sp>
      <p:sp>
        <p:nvSpPr>
          <p:cNvPr id="19463" name="Text Box 5">
            <a:extLst>
              <a:ext uri="{FF2B5EF4-FFF2-40B4-BE49-F238E27FC236}">
                <a16:creationId xmlns:a16="http://schemas.microsoft.com/office/drawing/2014/main" id="{F60A4050-F212-4FAA-A512-0A3111B22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878013"/>
            <a:ext cx="822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 err="1"/>
              <a:t>P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 (k/A</a:t>
            </a:r>
            <a:r>
              <a:rPr lang="en-US" altLang="en-US" sz="2000" baseline="-25000" dirty="0"/>
              <a:t>n</a:t>
            </a:r>
            <a:r>
              <a:rPr lang="en-US" altLang="en-US" sz="2000" dirty="0"/>
              <a:t>) = probability that an individual ‘</a:t>
            </a:r>
            <a:r>
              <a:rPr lang="en-US" altLang="en-US" sz="2000" i="1" dirty="0"/>
              <a:t>n</a:t>
            </a:r>
            <a:r>
              <a:rPr lang="en-US" altLang="en-US" sz="2000" dirty="0"/>
              <a:t>’ will choose alternative ‘</a:t>
            </a:r>
            <a:r>
              <a:rPr lang="en-US" altLang="en-US" sz="2000" i="1" dirty="0"/>
              <a:t>k</a:t>
            </a:r>
            <a:r>
              <a:rPr lang="en-US" altLang="en-US" sz="2000" dirty="0"/>
              <a:t>’ from 	the choice set A</a:t>
            </a:r>
            <a:r>
              <a:rPr lang="en-US" altLang="en-US" sz="2000" baseline="-25000" dirty="0"/>
              <a:t>n</a:t>
            </a:r>
            <a:r>
              <a:rPr lang="en-US" altLang="en-US" sz="2000" dirty="0"/>
              <a:t> = {1, 2, ... , k,  ... M}</a:t>
            </a:r>
          </a:p>
        </p:txBody>
      </p:sp>
      <p:graphicFrame>
        <p:nvGraphicFramePr>
          <p:cNvPr id="19464" name="Object 3">
            <a:extLst>
              <a:ext uri="{FF2B5EF4-FFF2-40B4-BE49-F238E27FC236}">
                <a16:creationId xmlns:a16="http://schemas.microsoft.com/office/drawing/2014/main" id="{3D955B44-16C4-4D70-97D1-7BBFD62FD4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590800"/>
          <a:ext cx="38560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35200" imgH="228600" progId="Equation.3">
                  <p:embed/>
                </p:oleObj>
              </mc:Choice>
              <mc:Fallback>
                <p:oleObj name="Equation" r:id="rId2" imgW="22352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590800"/>
                        <a:ext cx="385603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4">
            <a:extLst>
              <a:ext uri="{FF2B5EF4-FFF2-40B4-BE49-F238E27FC236}">
                <a16:creationId xmlns:a16="http://schemas.microsoft.com/office/drawing/2014/main" id="{3C047939-116D-4AA8-B4E2-3E63513787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971800"/>
          <a:ext cx="47307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43200" imgH="228600" progId="Equation.3">
                  <p:embed/>
                </p:oleObj>
              </mc:Choice>
              <mc:Fallback>
                <p:oleObj name="Equation" r:id="rId4" imgW="27432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971800"/>
                        <a:ext cx="473075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5">
            <a:extLst>
              <a:ext uri="{FF2B5EF4-FFF2-40B4-BE49-F238E27FC236}">
                <a16:creationId xmlns:a16="http://schemas.microsoft.com/office/drawing/2014/main" id="{AA47CF95-DC99-4EC4-8100-1033131EEB3A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371600" y="3352800"/>
          <a:ext cx="48768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05100" imgH="228600" progId="Equation.3">
                  <p:embed/>
                </p:oleObj>
              </mc:Choice>
              <mc:Fallback>
                <p:oleObj name="Equation" r:id="rId6" imgW="2705100" imgH="22860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352800"/>
                        <a:ext cx="48768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2">
            <a:extLst>
              <a:ext uri="{FF2B5EF4-FFF2-40B4-BE49-F238E27FC236}">
                <a16:creationId xmlns:a16="http://schemas.microsoft.com/office/drawing/2014/main" id="{DA4B9DAC-9ACE-4CE2-9AF0-879FC9DFB6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3525" y="5307013"/>
          <a:ext cx="2352675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97000" imgH="558800" progId="Equation.3">
                  <p:embed/>
                </p:oleObj>
              </mc:Choice>
              <mc:Fallback>
                <p:oleObj name="Equation" r:id="rId8" imgW="1397000" imgH="558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5307013"/>
                        <a:ext cx="2352675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">
            <a:extLst>
              <a:ext uri="{FF2B5EF4-FFF2-40B4-BE49-F238E27FC236}">
                <a16:creationId xmlns:a16="http://schemas.microsoft.com/office/drawing/2014/main" id="{B6443625-10E9-429D-A964-F4F6486FB0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BA2CA2-2DF0-43EC-BCCB-0795C81CEFE1}" type="slidenum">
              <a:rPr lang="en-US" altLang="en-US" sz="1600" smtClean="0">
                <a:solidFill>
                  <a:srgbClr val="003366"/>
                </a:solidFill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27651" name="Slide Number Placeholder 5">
            <a:extLst>
              <a:ext uri="{FF2B5EF4-FFF2-40B4-BE49-F238E27FC236}">
                <a16:creationId xmlns:a16="http://schemas.microsoft.com/office/drawing/2014/main" id="{3C891FC0-7B2E-4E54-A8BE-E891DBF47F8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1628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CDE4F32-96A6-447E-B54E-0FA0C89E52C2}" type="slidenum">
              <a:rPr lang="en-US" altLang="en-US" sz="1600">
                <a:solidFill>
                  <a:srgbClr val="003366"/>
                </a:solidFill>
                <a:cs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C89A09A9-02BB-4AC2-8B80-AA32896C58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415338" cy="914400"/>
          </a:xfrm>
        </p:spPr>
        <p:txBody>
          <a:bodyPr/>
          <a:lstStyle/>
          <a:p>
            <a:pPr eaLnBrk="1" hangingPunct="1"/>
            <a:r>
              <a:rPr lang="en-US" altLang="en-US" sz="3200"/>
              <a:t>Derivation of the Nested Logit Model (1)</a:t>
            </a:r>
          </a:p>
        </p:txBody>
      </p:sp>
      <p:sp>
        <p:nvSpPr>
          <p:cNvPr id="27653" name="TextBox 15">
            <a:extLst>
              <a:ext uri="{FF2B5EF4-FFF2-40B4-BE49-F238E27FC236}">
                <a16:creationId xmlns:a16="http://schemas.microsoft.com/office/drawing/2014/main" id="{70462427-DFBA-4286-80C2-3017269FE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050" y="3352800"/>
            <a:ext cx="3352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Similar to MNL probability (given nest </a:t>
            </a:r>
            <a:r>
              <a:rPr lang="en-US" altLang="en-US" sz="1800" i="1">
                <a:solidFill>
                  <a:srgbClr val="FF0000"/>
                </a:solidFill>
              </a:rPr>
              <a:t>m</a:t>
            </a:r>
            <a:r>
              <a:rPr lang="en-US" altLang="en-US" sz="1800">
                <a:solidFill>
                  <a:srgbClr val="FF0000"/>
                </a:solidFill>
              </a:rPr>
              <a:t> is chosen)</a:t>
            </a:r>
            <a:endParaRPr lang="en-HK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7654" name="TextBox 14">
            <a:extLst>
              <a:ext uri="{FF2B5EF4-FFF2-40B4-BE49-F238E27FC236}">
                <a16:creationId xmlns:a16="http://schemas.microsoft.com/office/drawing/2014/main" id="{8E63B7C9-F28B-4CA1-B57B-C5D55F13E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133600"/>
            <a:ext cx="3746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</a:rPr>
              <a:t>Conditional Probability</a:t>
            </a:r>
            <a:endParaRPr lang="en-HK" altLang="en-US" sz="1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70C724-88EA-4C95-A94E-DEA2CE6DA3CE}"/>
              </a:ext>
            </a:extLst>
          </p:cNvPr>
          <p:cNvSpPr txBox="1"/>
          <p:nvPr/>
        </p:nvSpPr>
        <p:spPr>
          <a:xfrm>
            <a:off x="381000" y="6418263"/>
            <a:ext cx="79248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Note: See Appendix 3.1 in </a:t>
            </a:r>
            <a:r>
              <a:rPr lang="en-US" sz="1200" spc="-15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Garrow</a:t>
            </a:r>
            <a:r>
              <a:rPr lang="en-US" sz="12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L.A. (1985) </a:t>
            </a:r>
            <a:r>
              <a:rPr lang="en-US" sz="1200" i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Discrete Choice Modelling and Air Travel Demand: Theory and Applications</a:t>
            </a:r>
            <a:r>
              <a:rPr lang="en-US" sz="12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Ashgate Publishing Limited.</a:t>
            </a:r>
            <a:endParaRPr lang="en-HK" sz="1200" dirty="0"/>
          </a:p>
        </p:txBody>
      </p:sp>
      <p:pic>
        <p:nvPicPr>
          <p:cNvPr id="27656" name="Picture 3">
            <a:extLst>
              <a:ext uri="{FF2B5EF4-FFF2-40B4-BE49-F238E27FC236}">
                <a16:creationId xmlns:a16="http://schemas.microsoft.com/office/drawing/2014/main" id="{472407DF-4754-459C-B4CF-3D49C2522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230313"/>
            <a:ext cx="1963738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7" name="Picture 8">
            <a:extLst>
              <a:ext uri="{FF2B5EF4-FFF2-40B4-BE49-F238E27FC236}">
                <a16:creationId xmlns:a16="http://schemas.microsoft.com/office/drawing/2014/main" id="{161D6A0D-E37F-4D40-A6A2-873B0464B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75" y="1250950"/>
            <a:ext cx="1382713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8" name="Picture 12">
            <a:extLst>
              <a:ext uri="{FF2B5EF4-FFF2-40B4-BE49-F238E27FC236}">
                <a16:creationId xmlns:a16="http://schemas.microsoft.com/office/drawing/2014/main" id="{A32C88B1-F9C5-4BAD-9C6E-B4428EE28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1231900"/>
            <a:ext cx="4148138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9" name="Picture 16">
            <a:extLst>
              <a:ext uri="{FF2B5EF4-FFF2-40B4-BE49-F238E27FC236}">
                <a16:creationId xmlns:a16="http://schemas.microsoft.com/office/drawing/2014/main" id="{02B26D13-2477-48D5-BB8A-0FF24F72B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4538"/>
            <a:ext cx="2765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0" name="Picture 19">
            <a:extLst>
              <a:ext uri="{FF2B5EF4-FFF2-40B4-BE49-F238E27FC236}">
                <a16:creationId xmlns:a16="http://schemas.microsoft.com/office/drawing/2014/main" id="{85309775-8E06-437B-9BE2-A44EAFC8B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30475"/>
            <a:ext cx="53530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1" name="Picture 21">
            <a:extLst>
              <a:ext uri="{FF2B5EF4-FFF2-40B4-BE49-F238E27FC236}">
                <a16:creationId xmlns:a16="http://schemas.microsoft.com/office/drawing/2014/main" id="{AF31BB05-BC03-42B2-B824-88A5C4548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4311650"/>
            <a:ext cx="4638675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2" name="Picture 23">
            <a:extLst>
              <a:ext uri="{FF2B5EF4-FFF2-40B4-BE49-F238E27FC236}">
                <a16:creationId xmlns:a16="http://schemas.microsoft.com/office/drawing/2014/main" id="{128C4464-C5AD-4FC2-86D1-C2AD81719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50" y="4491038"/>
            <a:ext cx="1828800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1DF15E0A-1DCD-400A-B5C9-61757735737C}"/>
              </a:ext>
            </a:extLst>
          </p:cNvPr>
          <p:cNvSpPr/>
          <p:nvPr/>
        </p:nvSpPr>
        <p:spPr>
          <a:xfrm>
            <a:off x="5334000" y="5045075"/>
            <a:ext cx="990600" cy="377825"/>
          </a:xfrm>
          <a:prstGeom prst="rightArrow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HK"/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">
            <a:extLst>
              <a:ext uri="{FF2B5EF4-FFF2-40B4-BE49-F238E27FC236}">
                <a16:creationId xmlns:a16="http://schemas.microsoft.com/office/drawing/2014/main" id="{6B9C89B4-ED11-45A5-A89C-A4D74183E0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968D5B-5036-430B-9DDD-6297A9E319F5}" type="slidenum">
              <a:rPr lang="en-US" altLang="en-US" sz="1600" smtClean="0">
                <a:solidFill>
                  <a:srgbClr val="003366"/>
                </a:solidFill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28675" name="Slide Number Placeholder 5">
            <a:extLst>
              <a:ext uri="{FF2B5EF4-FFF2-40B4-BE49-F238E27FC236}">
                <a16:creationId xmlns:a16="http://schemas.microsoft.com/office/drawing/2014/main" id="{A6C3998A-D9E6-4978-B777-FE3A1DB728B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1628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3248AC8-3E29-413C-BCD9-BCAC9CD00137}" type="slidenum">
              <a:rPr lang="en-US" altLang="en-US" sz="1600">
                <a:solidFill>
                  <a:srgbClr val="003366"/>
                </a:solidFill>
                <a:cs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B19BBEC0-1738-4A10-B6EA-FD5DA08BB8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415338" cy="914400"/>
          </a:xfrm>
        </p:spPr>
        <p:txBody>
          <a:bodyPr/>
          <a:lstStyle/>
          <a:p>
            <a:pPr eaLnBrk="1" hangingPunct="1"/>
            <a:r>
              <a:rPr lang="en-US" altLang="en-US" sz="3200"/>
              <a:t>Derivation of the Nested Logit Model (2)</a:t>
            </a:r>
          </a:p>
        </p:txBody>
      </p:sp>
      <p:sp>
        <p:nvSpPr>
          <p:cNvPr id="28677" name="TextBox 15">
            <a:extLst>
              <a:ext uri="{FF2B5EF4-FFF2-40B4-BE49-F238E27FC236}">
                <a16:creationId xmlns:a16="http://schemas.microsoft.com/office/drawing/2014/main" id="{C9148310-0DF7-4729-A8B9-C9C644D2D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0" y="1295400"/>
            <a:ext cx="335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Make use of Property 6</a:t>
            </a:r>
            <a:endParaRPr lang="en-HK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8678" name="TextBox 14">
            <a:extLst>
              <a:ext uri="{FF2B5EF4-FFF2-40B4-BE49-F238E27FC236}">
                <a16:creationId xmlns:a16="http://schemas.microsoft.com/office/drawing/2014/main" id="{A9D5018F-DE4F-4487-8C5C-AF72C41CA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1336675"/>
            <a:ext cx="403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</a:rPr>
              <a:t>Marginal Probability of selecting nest </a:t>
            </a:r>
            <a:r>
              <a:rPr lang="en-US" altLang="en-US" sz="1800" i="1">
                <a:solidFill>
                  <a:srgbClr val="0000FF"/>
                </a:solidFill>
              </a:rPr>
              <a:t>m</a:t>
            </a:r>
            <a:endParaRPr lang="en-HK" altLang="en-US" sz="1800" i="1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5A6A8E9-1D80-46D9-BB2D-1BA4649CF3FA}"/>
              </a:ext>
            </a:extLst>
          </p:cNvPr>
          <p:cNvSpPr/>
          <p:nvPr/>
        </p:nvSpPr>
        <p:spPr>
          <a:xfrm>
            <a:off x="4960938" y="4721225"/>
            <a:ext cx="603250" cy="271463"/>
          </a:xfrm>
          <a:prstGeom prst="rightArrow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HK"/>
          </a:p>
        </p:txBody>
      </p:sp>
      <p:pic>
        <p:nvPicPr>
          <p:cNvPr id="28680" name="Picture 2">
            <a:extLst>
              <a:ext uri="{FF2B5EF4-FFF2-40B4-BE49-F238E27FC236}">
                <a16:creationId xmlns:a16="http://schemas.microsoft.com/office/drawing/2014/main" id="{330353A4-459F-41E2-B6E3-1251D8167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735138"/>
            <a:ext cx="3498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7">
            <a:extLst>
              <a:ext uri="{FF2B5EF4-FFF2-40B4-BE49-F238E27FC236}">
                <a16:creationId xmlns:a16="http://schemas.microsoft.com/office/drawing/2014/main" id="{0D6D1FCF-6A39-40B4-B65C-C343C5CDA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038" y="1668463"/>
            <a:ext cx="29781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Picture 10">
            <a:extLst>
              <a:ext uri="{FF2B5EF4-FFF2-40B4-BE49-F238E27FC236}">
                <a16:creationId xmlns:a16="http://schemas.microsoft.com/office/drawing/2014/main" id="{188466A3-373A-486D-805A-853680392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438" y="2381250"/>
            <a:ext cx="3992562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3" name="Picture 13">
            <a:extLst>
              <a:ext uri="{FF2B5EF4-FFF2-40B4-BE49-F238E27FC236}">
                <a16:creationId xmlns:a16="http://schemas.microsoft.com/office/drawing/2014/main" id="{29BA037D-C26E-4866-A702-67069AC5B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33"/>
          <a:stretch>
            <a:fillRect/>
          </a:stretch>
        </p:blipFill>
        <p:spPr bwMode="auto">
          <a:xfrm>
            <a:off x="395288" y="2535238"/>
            <a:ext cx="403860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4" name="Picture 20">
            <a:extLst>
              <a:ext uri="{FF2B5EF4-FFF2-40B4-BE49-F238E27FC236}">
                <a16:creationId xmlns:a16="http://schemas.microsoft.com/office/drawing/2014/main" id="{37921A1C-D699-40A8-8270-ABCEFC735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4572000"/>
            <a:ext cx="441325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5" name="Picture 25">
            <a:extLst>
              <a:ext uri="{FF2B5EF4-FFF2-40B4-BE49-F238E27FC236}">
                <a16:creationId xmlns:a16="http://schemas.microsoft.com/office/drawing/2014/main" id="{9D8C4D17-9DDD-402D-A0EC-940339558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97" r="-2"/>
          <a:stretch>
            <a:fillRect/>
          </a:stretch>
        </p:blipFill>
        <p:spPr bwMode="auto">
          <a:xfrm>
            <a:off x="838200" y="3322638"/>
            <a:ext cx="2109788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6" name="Picture 26">
            <a:extLst>
              <a:ext uri="{FF2B5EF4-FFF2-40B4-BE49-F238E27FC236}">
                <a16:creationId xmlns:a16="http://schemas.microsoft.com/office/drawing/2014/main" id="{9C33E9A7-8236-4E05-9D79-6BAF05601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25" y="4343400"/>
            <a:ext cx="14382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7" name="TextBox 28">
            <a:extLst>
              <a:ext uri="{FF2B5EF4-FFF2-40B4-BE49-F238E27FC236}">
                <a16:creationId xmlns:a16="http://schemas.microsoft.com/office/drawing/2014/main" id="{5BFB0592-A32A-4E84-B0AB-7EBAEEADB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5029200"/>
            <a:ext cx="403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</a:rPr>
              <a:t>Probability of selecting alternative </a:t>
            </a:r>
            <a:r>
              <a:rPr lang="en-US" altLang="en-US" sz="1800" i="1">
                <a:solidFill>
                  <a:srgbClr val="0000FF"/>
                </a:solidFill>
              </a:rPr>
              <a:t>i</a:t>
            </a:r>
            <a:endParaRPr lang="en-HK" altLang="en-US" sz="1800" i="1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pic>
        <p:nvPicPr>
          <p:cNvPr id="28688" name="Picture 29">
            <a:extLst>
              <a:ext uri="{FF2B5EF4-FFF2-40B4-BE49-F238E27FC236}">
                <a16:creationId xmlns:a16="http://schemas.microsoft.com/office/drawing/2014/main" id="{A5995BCB-A888-4383-9E65-493625B1E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400675"/>
            <a:ext cx="32004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">
            <a:extLst>
              <a:ext uri="{FF2B5EF4-FFF2-40B4-BE49-F238E27FC236}">
                <a16:creationId xmlns:a16="http://schemas.microsoft.com/office/drawing/2014/main" id="{70B62680-40B8-4CC3-A356-1B58D0BCFB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A4DDE4-1268-4080-BA80-3D50C4542462}" type="slidenum">
              <a:rPr lang="en-US" altLang="en-US" sz="1600" smtClean="0">
                <a:solidFill>
                  <a:srgbClr val="003366"/>
                </a:solidFill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29699" name="Slide Number Placeholder 5">
            <a:extLst>
              <a:ext uri="{FF2B5EF4-FFF2-40B4-BE49-F238E27FC236}">
                <a16:creationId xmlns:a16="http://schemas.microsoft.com/office/drawing/2014/main" id="{AA432530-A003-4A7D-B00F-A758CCF2D44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1628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13E3C65-3D6A-4CB5-864B-EDDCCC9DEFCA}" type="slidenum">
              <a:rPr lang="en-US" altLang="en-US" sz="1600">
                <a:solidFill>
                  <a:srgbClr val="003366"/>
                </a:solidFill>
                <a:cs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BF45BCF1-7E55-46A9-8B35-5CEBCEC834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Generalized Nested Logit Model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4ABCB92C-0A00-41C4-A936-D29E40334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9702" name="Rectangle 11">
            <a:extLst>
              <a:ext uri="{FF2B5EF4-FFF2-40B4-BE49-F238E27FC236}">
                <a16:creationId xmlns:a16="http://schemas.microsoft.com/office/drawing/2014/main" id="{28EE4A72-BA01-4677-A477-152F1FC5C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9703" name="Rectangle 13">
            <a:extLst>
              <a:ext uri="{FF2B5EF4-FFF2-40B4-BE49-F238E27FC236}">
                <a16:creationId xmlns:a16="http://schemas.microsoft.com/office/drawing/2014/main" id="{5FFBB8D4-2C99-43F4-9BBD-9016D834B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9704" name="Rectangle 15">
            <a:extLst>
              <a:ext uri="{FF2B5EF4-FFF2-40B4-BE49-F238E27FC236}">
                <a16:creationId xmlns:a16="http://schemas.microsoft.com/office/drawing/2014/main" id="{C9FD9483-DB9A-4C09-A0A6-859AB8EB6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9705" name="Rectangle 17">
            <a:extLst>
              <a:ext uri="{FF2B5EF4-FFF2-40B4-BE49-F238E27FC236}">
                <a16:creationId xmlns:a16="http://schemas.microsoft.com/office/drawing/2014/main" id="{4B6CBC6D-DEA0-4401-B6C0-B1E44ED74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9706" name="Rectangle 19">
            <a:extLst>
              <a:ext uri="{FF2B5EF4-FFF2-40B4-BE49-F238E27FC236}">
                <a16:creationId xmlns:a16="http://schemas.microsoft.com/office/drawing/2014/main" id="{469C46B2-13CB-48FD-913E-1D831BB14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9707" name="Rectangle 10">
            <a:extLst>
              <a:ext uri="{FF2B5EF4-FFF2-40B4-BE49-F238E27FC236}">
                <a16:creationId xmlns:a16="http://schemas.microsoft.com/office/drawing/2014/main" id="{6E345152-46E9-4A86-9146-C5F0F2D49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0" y="1608138"/>
            <a:ext cx="1905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Remark</a:t>
            </a:r>
            <a:r>
              <a:rPr lang="en-US" altLang="en-US" sz="1600"/>
              <a:t>: Number of nests is given by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N!/{(N-1)! x 2!}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4!/{3! X 2!} = 6</a:t>
            </a:r>
          </a:p>
        </p:txBody>
      </p:sp>
      <p:sp>
        <p:nvSpPr>
          <p:cNvPr id="29708" name="Rectangle 10">
            <a:extLst>
              <a:ext uri="{FF2B5EF4-FFF2-40B4-BE49-F238E27FC236}">
                <a16:creationId xmlns:a16="http://schemas.microsoft.com/office/drawing/2014/main" id="{A25DA89E-63D4-4F96-9A51-40972A8D1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175125"/>
            <a:ext cx="5867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Choice Probability: Conditional Probability x Marginal Probability</a:t>
            </a:r>
            <a:endParaRPr lang="en-US" altLang="en-US" sz="1600"/>
          </a:p>
        </p:txBody>
      </p:sp>
      <p:pic>
        <p:nvPicPr>
          <p:cNvPr id="29709" name="Picture 3">
            <a:extLst>
              <a:ext uri="{FF2B5EF4-FFF2-40B4-BE49-F238E27FC236}">
                <a16:creationId xmlns:a16="http://schemas.microsoft.com/office/drawing/2014/main" id="{F56E0D8F-0FC6-40BD-8270-5D3540584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9825"/>
            <a:ext cx="5975350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0" name="Picture 7">
            <a:extLst>
              <a:ext uri="{FF2B5EF4-FFF2-40B4-BE49-F238E27FC236}">
                <a16:creationId xmlns:a16="http://schemas.microsoft.com/office/drawing/2014/main" id="{178A351D-24C4-4B25-A7B3-E670CDEDC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529138"/>
            <a:ext cx="3336925" cy="229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">
            <a:extLst>
              <a:ext uri="{FF2B5EF4-FFF2-40B4-BE49-F238E27FC236}">
                <a16:creationId xmlns:a16="http://schemas.microsoft.com/office/drawing/2014/main" id="{7E1709D6-C8AF-41B5-91B7-4D9CB5B742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8381A8-6168-46A2-B4A9-53F036B853BA}" type="slidenum">
              <a:rPr lang="en-US" altLang="en-US" sz="1600" smtClean="0">
                <a:solidFill>
                  <a:srgbClr val="003366"/>
                </a:solidFill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30723" name="Slide Number Placeholder 5">
            <a:extLst>
              <a:ext uri="{FF2B5EF4-FFF2-40B4-BE49-F238E27FC236}">
                <a16:creationId xmlns:a16="http://schemas.microsoft.com/office/drawing/2014/main" id="{0BD366CD-800E-490D-9084-C7F5F727FC8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1628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8EFA179-317E-41C6-A7B0-87F1951525C2}" type="slidenum">
              <a:rPr lang="en-US" altLang="en-US" sz="1600">
                <a:solidFill>
                  <a:srgbClr val="003366"/>
                </a:solidFill>
                <a:cs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5F1A5C48-AC2E-440C-B947-27AE70381B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Generalized Nested Logit Model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DCE02798-068A-48C9-931B-562DAB273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0726" name="Rectangle 11">
            <a:extLst>
              <a:ext uri="{FF2B5EF4-FFF2-40B4-BE49-F238E27FC236}">
                <a16:creationId xmlns:a16="http://schemas.microsoft.com/office/drawing/2014/main" id="{279104B4-0874-4E2B-9BF6-8B6C29150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0727" name="Rectangle 13">
            <a:extLst>
              <a:ext uri="{FF2B5EF4-FFF2-40B4-BE49-F238E27FC236}">
                <a16:creationId xmlns:a16="http://schemas.microsoft.com/office/drawing/2014/main" id="{D17784A0-C05E-4BC7-9346-21531FF17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0728" name="Rectangle 15">
            <a:extLst>
              <a:ext uri="{FF2B5EF4-FFF2-40B4-BE49-F238E27FC236}">
                <a16:creationId xmlns:a16="http://schemas.microsoft.com/office/drawing/2014/main" id="{54530520-A5B5-418F-BFB8-032C066A2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0729" name="Rectangle 17">
            <a:extLst>
              <a:ext uri="{FF2B5EF4-FFF2-40B4-BE49-F238E27FC236}">
                <a16:creationId xmlns:a16="http://schemas.microsoft.com/office/drawing/2014/main" id="{36149EBC-7562-43A0-9E2F-30B9ACFB1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0730" name="Rectangle 19">
            <a:extLst>
              <a:ext uri="{FF2B5EF4-FFF2-40B4-BE49-F238E27FC236}">
                <a16:creationId xmlns:a16="http://schemas.microsoft.com/office/drawing/2014/main" id="{F677609C-385B-4633-BC3A-FB347A732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0731" name="Rectangle 10">
            <a:extLst>
              <a:ext uri="{FF2B5EF4-FFF2-40B4-BE49-F238E27FC236}">
                <a16:creationId xmlns:a16="http://schemas.microsoft.com/office/drawing/2014/main" id="{4FD180AC-AF98-4DC3-8E2A-DC9941D88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050" y="1333500"/>
            <a:ext cx="2851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Variance-Covariance Matrix</a:t>
            </a:r>
            <a:endParaRPr lang="en-US" altLang="en-US" sz="1600"/>
          </a:p>
        </p:txBody>
      </p:sp>
      <p:sp>
        <p:nvSpPr>
          <p:cNvPr id="30732" name="Rectangle 10">
            <a:extLst>
              <a:ext uri="{FF2B5EF4-FFF2-40B4-BE49-F238E27FC236}">
                <a16:creationId xmlns:a16="http://schemas.microsoft.com/office/drawing/2014/main" id="{A37F573D-5737-4AAA-A196-8E486DE79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386263"/>
            <a:ext cx="64944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Direct and Cross Elasticity</a:t>
            </a:r>
            <a:endParaRPr lang="en-US" altLang="en-US" sz="1600"/>
          </a:p>
        </p:txBody>
      </p:sp>
      <p:pic>
        <p:nvPicPr>
          <p:cNvPr id="30733" name="Picture 2">
            <a:extLst>
              <a:ext uri="{FF2B5EF4-FFF2-40B4-BE49-F238E27FC236}">
                <a16:creationId xmlns:a16="http://schemas.microsoft.com/office/drawing/2014/main" id="{899D26C3-2F26-4D28-9964-3E24E1090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724400"/>
            <a:ext cx="5294313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>
            <a:extLst>
              <a:ext uri="{FF2B5EF4-FFF2-40B4-BE49-F238E27FC236}">
                <a16:creationId xmlns:a16="http://schemas.microsoft.com/office/drawing/2014/main" id="{2AC3C470-745B-4FCF-B6BE-4845B1C620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E11EE0-B531-465B-A0AA-B4D306D255AF}" type="slidenum">
              <a:rPr lang="en-US" altLang="en-US" sz="1600" smtClean="0">
                <a:solidFill>
                  <a:srgbClr val="003366"/>
                </a:solidFill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31747" name="Rectangle 57">
            <a:extLst>
              <a:ext uri="{FF2B5EF4-FFF2-40B4-BE49-F238E27FC236}">
                <a16:creationId xmlns:a16="http://schemas.microsoft.com/office/drawing/2014/main" id="{4FE11C6C-82FF-43B3-9CF7-0B19E386C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28600"/>
            <a:ext cx="80152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ea typeface="SimSun" panose="02010600030101010101" pitchFamily="2" charset="-122"/>
              </a:rPr>
              <a:t>Example 5: C-Logit SUE Formulation</a:t>
            </a:r>
          </a:p>
        </p:txBody>
      </p:sp>
      <p:sp>
        <p:nvSpPr>
          <p:cNvPr id="31748" name="Text Box 6">
            <a:extLst>
              <a:ext uri="{FF2B5EF4-FFF2-40B4-BE49-F238E27FC236}">
                <a16:creationId xmlns:a16="http://schemas.microsoft.com/office/drawing/2014/main" id="{E684CC71-AE1B-4A2B-8EBD-5CED3C9A6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71600"/>
            <a:ext cx="6254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ea typeface="SimSun" panose="02010600030101010101" pitchFamily="2" charset="-122"/>
              </a:rPr>
              <a:t>Consider the following loop-hole network </a:t>
            </a:r>
            <a:endParaRPr lang="zh-CN" altLang="en-US" sz="2800">
              <a:ea typeface="SimSun" panose="02010600030101010101" pitchFamily="2" charset="-122"/>
            </a:endParaRPr>
          </a:p>
        </p:txBody>
      </p:sp>
      <p:sp>
        <p:nvSpPr>
          <p:cNvPr id="31749" name="Rectangle 8">
            <a:extLst>
              <a:ext uri="{FF2B5EF4-FFF2-40B4-BE49-F238E27FC236}">
                <a16:creationId xmlns:a16="http://schemas.microsoft.com/office/drawing/2014/main" id="{FF217EEB-EB42-4287-8E6E-716CE25CD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2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1750" name="Object 7">
            <a:extLst>
              <a:ext uri="{FF2B5EF4-FFF2-40B4-BE49-F238E27FC236}">
                <a16:creationId xmlns:a16="http://schemas.microsoft.com/office/drawing/2014/main" id="{75D93E09-6A0A-4221-BCAC-854A7E6328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9575" y="1828800"/>
          <a:ext cx="4467225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394710" imgH="1407795" progId="Visio.Drawing.11">
                  <p:embed/>
                </p:oleObj>
              </mc:Choice>
              <mc:Fallback>
                <p:oleObj name="Visio" r:id="rId2" imgW="3394710" imgH="1407795" progId="Visio.Drawing.11">
                  <p:embed/>
                  <p:pic>
                    <p:nvPicPr>
                      <p:cNvPr id="31750" name="Object 7">
                        <a:extLst>
                          <a:ext uri="{FF2B5EF4-FFF2-40B4-BE49-F238E27FC236}">
                            <a16:creationId xmlns:a16="http://schemas.microsoft.com/office/drawing/2014/main" id="{75D93E09-6A0A-4221-BCAC-854A7E6328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575" y="1828800"/>
                        <a:ext cx="4467225" cy="184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Rectangle 9">
            <a:extLst>
              <a:ext uri="{FF2B5EF4-FFF2-40B4-BE49-F238E27FC236}">
                <a16:creationId xmlns:a16="http://schemas.microsoft.com/office/drawing/2014/main" id="{08D8A0E5-507B-4CF0-81AE-D3DF71213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719513"/>
            <a:ext cx="8001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66700" indent="-2667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fr-FR" altLang="zh-CN" sz="2400" i="1">
                <a:ea typeface="SimSun" panose="02010600030101010101" pitchFamily="2" charset="-122"/>
              </a:rPr>
              <a:t>t</a:t>
            </a:r>
            <a:r>
              <a:rPr lang="fr-FR" altLang="zh-CN" sz="2400" baseline="-25000">
                <a:ea typeface="SimSun" panose="02010600030101010101" pitchFamily="2" charset="-122"/>
              </a:rPr>
              <a:t>1</a:t>
            </a:r>
            <a:r>
              <a:rPr lang="fr-FR" altLang="zh-CN" sz="2400">
                <a:ea typeface="SimSun" panose="02010600030101010101" pitchFamily="2" charset="-122"/>
              </a:rPr>
              <a:t>=5, </a:t>
            </a:r>
            <a:r>
              <a:rPr lang="fr-FR" altLang="zh-CN" sz="2400" i="1">
                <a:ea typeface="SimSun" panose="02010600030101010101" pitchFamily="2" charset="-122"/>
              </a:rPr>
              <a:t>t</a:t>
            </a:r>
            <a:r>
              <a:rPr lang="fr-FR" altLang="zh-CN" sz="2400" baseline="-25000">
                <a:ea typeface="SimSun" panose="02010600030101010101" pitchFamily="2" charset="-122"/>
              </a:rPr>
              <a:t>2</a:t>
            </a:r>
            <a:r>
              <a:rPr lang="fr-FR" altLang="zh-CN" sz="2400">
                <a:ea typeface="SimSun" panose="02010600030101010101" pitchFamily="2" charset="-122"/>
              </a:rPr>
              <a:t>=2, </a:t>
            </a:r>
            <a:r>
              <a:rPr lang="fr-FR" altLang="zh-CN" sz="2400" i="1">
                <a:ea typeface="SimSun" panose="02010600030101010101" pitchFamily="2" charset="-122"/>
              </a:rPr>
              <a:t>t</a:t>
            </a:r>
            <a:r>
              <a:rPr lang="fr-FR" altLang="zh-CN" sz="2400" baseline="-25000">
                <a:ea typeface="SimSun" panose="02010600030101010101" pitchFamily="2" charset="-122"/>
              </a:rPr>
              <a:t>3</a:t>
            </a:r>
            <a:r>
              <a:rPr lang="fr-FR" altLang="zh-CN" sz="2400">
                <a:ea typeface="SimSun" panose="02010600030101010101" pitchFamily="2" charset="-122"/>
              </a:rPr>
              <a:t>=2+</a:t>
            </a:r>
            <a:r>
              <a:rPr lang="fr-FR" altLang="zh-CN" sz="2400" i="1">
                <a:ea typeface="SimSun" panose="02010600030101010101" pitchFamily="2" charset="-122"/>
              </a:rPr>
              <a:t>v</a:t>
            </a:r>
            <a:r>
              <a:rPr lang="fr-FR" altLang="zh-CN" sz="2400" baseline="-25000">
                <a:ea typeface="SimSun" panose="02010600030101010101" pitchFamily="2" charset="-122"/>
              </a:rPr>
              <a:t>3</a:t>
            </a:r>
            <a:r>
              <a:rPr lang="fr-FR" altLang="zh-CN" sz="2400">
                <a:ea typeface="SimSun" panose="02010600030101010101" pitchFamily="2" charset="-122"/>
              </a:rPr>
              <a:t>, </a:t>
            </a:r>
            <a:r>
              <a:rPr lang="fr-FR" altLang="zh-CN" sz="2400" i="1">
                <a:ea typeface="SimSun" panose="02010600030101010101" pitchFamily="2" charset="-122"/>
              </a:rPr>
              <a:t>t</a:t>
            </a:r>
            <a:r>
              <a:rPr lang="fr-FR" altLang="zh-CN" sz="2400" baseline="-25000">
                <a:ea typeface="SimSun" panose="02010600030101010101" pitchFamily="2" charset="-122"/>
              </a:rPr>
              <a:t>4</a:t>
            </a:r>
            <a:r>
              <a:rPr lang="fr-FR" altLang="zh-CN" sz="2400">
                <a:ea typeface="SimSun" panose="02010600030101010101" pitchFamily="2" charset="-122"/>
              </a:rPr>
              <a:t>=1+2</a:t>
            </a:r>
            <a:r>
              <a:rPr lang="fr-FR" altLang="zh-CN" sz="2400" i="1">
                <a:ea typeface="SimSun" panose="02010600030101010101" pitchFamily="2" charset="-122"/>
              </a:rPr>
              <a:t>v</a:t>
            </a:r>
            <a:r>
              <a:rPr lang="fr-FR" altLang="zh-CN" sz="2400" baseline="-25000">
                <a:ea typeface="SimSun" panose="02010600030101010101" pitchFamily="2" charset="-122"/>
              </a:rPr>
              <a:t>4</a:t>
            </a:r>
            <a:r>
              <a:rPr lang="fr-FR" altLang="zh-CN" sz="2400">
                <a:ea typeface="SimSun" panose="02010600030101010101" pitchFamily="2" charset="-122"/>
              </a:rPr>
              <a:t>, </a:t>
            </a:r>
            <a:r>
              <a:rPr lang="fr-FR" altLang="zh-CN" sz="2400" i="1">
                <a:ea typeface="SimSun" panose="02010600030101010101" pitchFamily="2" charset="-122"/>
              </a:rPr>
              <a:t>q</a:t>
            </a:r>
            <a:r>
              <a:rPr lang="fr-FR" altLang="zh-CN" sz="2400" baseline="-25000">
                <a:ea typeface="SimSun" panose="02010600030101010101" pitchFamily="2" charset="-122"/>
              </a:rPr>
              <a:t>13</a:t>
            </a:r>
            <a:r>
              <a:rPr lang="fr-FR" altLang="zh-CN" sz="2400">
                <a:ea typeface="SimSun" panose="02010600030101010101" pitchFamily="2" charset="-122"/>
              </a:rPr>
              <a:t>=1.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400">
                <a:ea typeface="SimSun" panose="02010600030101010101" pitchFamily="2" charset="-122"/>
              </a:rPr>
              <a:t>The lengths of links 2, 3, and 4 are equal.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400">
                <a:ea typeface="SimSun" panose="02010600030101010101" pitchFamily="2" charset="-122"/>
              </a:rPr>
              <a:t>Assume that route choice is governed by a </a:t>
            </a:r>
            <a:r>
              <a:rPr lang="en-US" altLang="zh-CN" sz="2400" b="1">
                <a:solidFill>
                  <a:srgbClr val="0000FF"/>
                </a:solidFill>
                <a:ea typeface="SimSun" panose="02010600030101010101" pitchFamily="2" charset="-122"/>
              </a:rPr>
              <a:t>C-logit model</a:t>
            </a:r>
            <a:r>
              <a:rPr lang="en-US" altLang="zh-CN" sz="2400">
                <a:ea typeface="SimSun" panose="02010600030101010101" pitchFamily="2" charset="-122"/>
              </a:rPr>
              <a:t> with parameters </a:t>
            </a:r>
            <a:r>
              <a:rPr lang="en-US" altLang="zh-CN" sz="2400" i="1">
                <a:latin typeface="Symbol" panose="05050102010706020507" pitchFamily="18" charset="2"/>
                <a:ea typeface="SimSun" panose="02010600030101010101" pitchFamily="2" charset="-122"/>
              </a:rPr>
              <a:t>q</a:t>
            </a:r>
            <a:r>
              <a:rPr lang="en-US" altLang="zh-CN" sz="2400">
                <a:ea typeface="SimSun" panose="02010600030101010101" pitchFamily="2" charset="-122"/>
              </a:rPr>
              <a:t>=1, </a:t>
            </a:r>
            <a:r>
              <a:rPr lang="en-US" altLang="zh-CN" sz="2400" i="1">
                <a:ea typeface="SimSun" panose="02010600030101010101" pitchFamily="2" charset="-122"/>
              </a:rPr>
              <a:t>β</a:t>
            </a:r>
            <a:r>
              <a:rPr lang="en-US" altLang="zh-CN" sz="2400" baseline="-25000">
                <a:ea typeface="SimSun" panose="02010600030101010101" pitchFamily="2" charset="-122"/>
              </a:rPr>
              <a:t>0</a:t>
            </a:r>
            <a:r>
              <a:rPr lang="en-US" altLang="zh-CN" sz="2400">
                <a:ea typeface="SimSun" panose="02010600030101010101" pitchFamily="2" charset="-122"/>
              </a:rPr>
              <a:t>=1, and </a:t>
            </a:r>
            <a:r>
              <a:rPr lang="en-US" altLang="zh-CN" sz="2400" i="1">
                <a:ea typeface="SimSun" panose="02010600030101010101" pitchFamily="2" charset="-122"/>
              </a:rPr>
              <a:t>γ</a:t>
            </a:r>
            <a:r>
              <a:rPr lang="en-US" altLang="zh-CN" sz="2400">
                <a:ea typeface="SimSun" panose="02010600030101010101" pitchFamily="2" charset="-122"/>
              </a:rPr>
              <a:t>=1. </a:t>
            </a:r>
          </a:p>
        </p:txBody>
      </p:sp>
      <p:sp>
        <p:nvSpPr>
          <p:cNvPr id="31752" name="Rectangle 10">
            <a:extLst>
              <a:ext uri="{FF2B5EF4-FFF2-40B4-BE49-F238E27FC236}">
                <a16:creationId xmlns:a16="http://schemas.microsoft.com/office/drawing/2014/main" id="{A7566F99-8479-4452-8A4F-C28CDDBCE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562600"/>
            <a:ext cx="5008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SimSun" panose="02010600030101010101" pitchFamily="2" charset="-122"/>
              </a:rPr>
              <a:t>Formulate the C-logit SUE problem. </a:t>
            </a:r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>
            <a:extLst>
              <a:ext uri="{FF2B5EF4-FFF2-40B4-BE49-F238E27FC236}">
                <a16:creationId xmlns:a16="http://schemas.microsoft.com/office/drawing/2014/main" id="{F15086CD-9010-4AE2-833A-2702828CF6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39C9FB-72FB-4FF1-ACE6-6F55769BF0A0}" type="slidenum">
              <a:rPr lang="en-US" altLang="en-US" sz="1600" smtClean="0">
                <a:solidFill>
                  <a:srgbClr val="003366"/>
                </a:solidFill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32771" name="Rectangle 57">
            <a:extLst>
              <a:ext uri="{FF2B5EF4-FFF2-40B4-BE49-F238E27FC236}">
                <a16:creationId xmlns:a16="http://schemas.microsoft.com/office/drawing/2014/main" id="{30FF6F13-FBCD-4D82-B405-C085F31EA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28600"/>
            <a:ext cx="80152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ea typeface="SimSun" panose="02010600030101010101" pitchFamily="2" charset="-122"/>
              </a:rPr>
              <a:t>Example 5: C-Logit SUE Formulation</a:t>
            </a:r>
          </a:p>
        </p:txBody>
      </p:sp>
      <p:sp>
        <p:nvSpPr>
          <p:cNvPr id="32772" name="Rectangle 8">
            <a:extLst>
              <a:ext uri="{FF2B5EF4-FFF2-40B4-BE49-F238E27FC236}">
                <a16:creationId xmlns:a16="http://schemas.microsoft.com/office/drawing/2014/main" id="{93079EB5-0965-4944-9EDA-5A71A685F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2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2773" name="Object 5">
            <a:extLst>
              <a:ext uri="{FF2B5EF4-FFF2-40B4-BE49-F238E27FC236}">
                <a16:creationId xmlns:a16="http://schemas.microsoft.com/office/drawing/2014/main" id="{7138578F-CEF3-4E85-87BF-E5BEBA80CC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938" y="2941638"/>
          <a:ext cx="147955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6600" imgH="685800" progId="Equation.DSMT4">
                  <p:embed/>
                </p:oleObj>
              </mc:Choice>
              <mc:Fallback>
                <p:oleObj name="Equation" r:id="rId2" imgW="736600" imgH="685800" progId="Equation.DSMT4">
                  <p:embed/>
                  <p:pic>
                    <p:nvPicPr>
                      <p:cNvPr id="32773" name="Object 5">
                        <a:extLst>
                          <a:ext uri="{FF2B5EF4-FFF2-40B4-BE49-F238E27FC236}">
                            <a16:creationId xmlns:a16="http://schemas.microsoft.com/office/drawing/2014/main" id="{7138578F-CEF3-4E85-87BF-E5BEBA80CC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2941638"/>
                        <a:ext cx="147955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>
            <a:extLst>
              <a:ext uri="{FF2B5EF4-FFF2-40B4-BE49-F238E27FC236}">
                <a16:creationId xmlns:a16="http://schemas.microsoft.com/office/drawing/2014/main" id="{01E21DF6-673B-4C5A-900C-9CAD815C40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8038" y="2559050"/>
          <a:ext cx="1557337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228600" progId="Equation.DSMT4">
                  <p:embed/>
                </p:oleObj>
              </mc:Choice>
              <mc:Fallback>
                <p:oleObj name="Equation" r:id="rId4" imgW="914400" imgH="228600" progId="Equation.DSMT4">
                  <p:embed/>
                  <p:pic>
                    <p:nvPicPr>
                      <p:cNvPr id="32774" name="Object 6">
                        <a:extLst>
                          <a:ext uri="{FF2B5EF4-FFF2-40B4-BE49-F238E27FC236}">
                            <a16:creationId xmlns:a16="http://schemas.microsoft.com/office/drawing/2014/main" id="{01E21DF6-673B-4C5A-900C-9CAD815C40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2559050"/>
                        <a:ext cx="1557337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>
            <a:extLst>
              <a:ext uri="{FF2B5EF4-FFF2-40B4-BE49-F238E27FC236}">
                <a16:creationId xmlns:a16="http://schemas.microsoft.com/office/drawing/2014/main" id="{F68EE7C6-F896-4736-BFA7-BB26AA2F31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286250"/>
          <a:ext cx="135096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4364" imgH="228501" progId="Equation.DSMT4">
                  <p:embed/>
                </p:oleObj>
              </mc:Choice>
              <mc:Fallback>
                <p:oleObj name="Equation" r:id="rId6" imgW="774364" imgH="228501" progId="Equation.DSMT4">
                  <p:embed/>
                  <p:pic>
                    <p:nvPicPr>
                      <p:cNvPr id="32775" name="Object 7">
                        <a:extLst>
                          <a:ext uri="{FF2B5EF4-FFF2-40B4-BE49-F238E27FC236}">
                            <a16:creationId xmlns:a16="http://schemas.microsoft.com/office/drawing/2014/main" id="{F68EE7C6-F896-4736-BFA7-BB26AA2F31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286250"/>
                        <a:ext cx="1350963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17">
            <a:extLst>
              <a:ext uri="{FF2B5EF4-FFF2-40B4-BE49-F238E27FC236}">
                <a16:creationId xmlns:a16="http://schemas.microsoft.com/office/drawing/2014/main" id="{1E4ECDA6-DC61-4B2F-9FE3-34E51BB435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524000"/>
          <a:ext cx="83058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89500" imgH="419100" progId="Equation.DSMT4">
                  <p:embed/>
                </p:oleObj>
              </mc:Choice>
              <mc:Fallback>
                <p:oleObj name="Equation" r:id="rId8" imgW="4889500" imgH="419100" progId="Equation.DSMT4">
                  <p:embed/>
                  <p:pic>
                    <p:nvPicPr>
                      <p:cNvPr id="32776" name="Object 17">
                        <a:extLst>
                          <a:ext uri="{FF2B5EF4-FFF2-40B4-BE49-F238E27FC236}">
                            <a16:creationId xmlns:a16="http://schemas.microsoft.com/office/drawing/2014/main" id="{1E4ECDA6-DC61-4B2F-9FE3-34E51BB435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00"/>
                        <a:ext cx="83058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Rectangle 19">
            <a:extLst>
              <a:ext uri="{FF2B5EF4-FFF2-40B4-BE49-F238E27FC236}">
                <a16:creationId xmlns:a16="http://schemas.microsoft.com/office/drawing/2014/main" id="{6C7CCCAD-E5DA-490C-98F5-F89454CBD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8" y="2155825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  <a:cs typeface="Times New Roman" panose="02020603050405020304" pitchFamily="18" charset="0"/>
              </a:rPr>
              <a:t>subject to</a:t>
            </a:r>
            <a:r>
              <a:rPr lang="en-US" altLang="zh-CN" sz="120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800"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778" name="文本框 1">
            <a:extLst>
              <a:ext uri="{FF2B5EF4-FFF2-40B4-BE49-F238E27FC236}">
                <a16:creationId xmlns:a16="http://schemas.microsoft.com/office/drawing/2014/main" id="{5A538024-BCBD-43CD-B660-BF66ACAC2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257800"/>
            <a:ext cx="121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cs typeface="Times New Roman" panose="02020603050405020304" pitchFamily="18" charset="0"/>
              </a:rPr>
              <a:t>Answer</a:t>
            </a:r>
            <a:r>
              <a:rPr lang="en-US" altLang="en-US" sz="2000">
                <a:cs typeface="Times New Roman" panose="02020603050405020304" pitchFamily="18" charset="0"/>
              </a:rPr>
              <a:t>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>
              <a:cs typeface="Times New Roman" panose="02020603050405020304" pitchFamily="18" charset="0"/>
            </a:endParaRPr>
          </a:p>
        </p:txBody>
      </p:sp>
      <p:graphicFrame>
        <p:nvGraphicFramePr>
          <p:cNvPr id="32779" name="Object 6">
            <a:extLst>
              <a:ext uri="{FF2B5EF4-FFF2-40B4-BE49-F238E27FC236}">
                <a16:creationId xmlns:a16="http://schemas.microsoft.com/office/drawing/2014/main" id="{5D236F90-8FBC-4DFA-8971-935C48EB23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6575" y="5334000"/>
          <a:ext cx="216376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9449" imgH="203112" progId="Equation.DSMT4">
                  <p:embed/>
                </p:oleObj>
              </mc:Choice>
              <mc:Fallback>
                <p:oleObj name="Equation" r:id="rId10" imgW="1269449" imgH="203112" progId="Equation.DSMT4">
                  <p:embed/>
                  <p:pic>
                    <p:nvPicPr>
                      <p:cNvPr id="32779" name="Object 6">
                        <a:extLst>
                          <a:ext uri="{FF2B5EF4-FFF2-40B4-BE49-F238E27FC236}">
                            <a16:creationId xmlns:a16="http://schemas.microsoft.com/office/drawing/2014/main" id="{5D236F90-8FBC-4DFA-8971-935C48EB23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5334000"/>
                        <a:ext cx="2163763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>
            <a:extLst>
              <a:ext uri="{FF2B5EF4-FFF2-40B4-BE49-F238E27FC236}">
                <a16:creationId xmlns:a16="http://schemas.microsoft.com/office/drawing/2014/main" id="{132C0E31-CEDE-45B7-9D0D-F9EE2DFB3E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9F86BB-0507-4E0F-B181-19C3DEB5C51E}" type="slidenum">
              <a:rPr lang="en-US" altLang="en-US" sz="1600" smtClean="0">
                <a:solidFill>
                  <a:srgbClr val="003366"/>
                </a:solidFill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33795" name="Rectangle 57">
            <a:extLst>
              <a:ext uri="{FF2B5EF4-FFF2-40B4-BE49-F238E27FC236}">
                <a16:creationId xmlns:a16="http://schemas.microsoft.com/office/drawing/2014/main" id="{7D62C6F1-B0A1-4AA1-B25F-66E9F7D24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28600"/>
            <a:ext cx="80152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ea typeface="SimSun" panose="02010600030101010101" pitchFamily="2" charset="-122"/>
              </a:rPr>
              <a:t>Example 6: General SUE Unconstrained Formulation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464684E-30DC-4541-8298-0582F2652559}"/>
              </a:ext>
            </a:extLst>
          </p:cNvPr>
          <p:cNvSpPr/>
          <p:nvPr/>
        </p:nvSpPr>
        <p:spPr>
          <a:xfrm>
            <a:off x="381000" y="1371600"/>
            <a:ext cx="4800600" cy="17541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The link numbers and link costs are shown on the respective links. The O-D trip rates are 4 units between nodes 1 and 4, and 2 units between nodes 2 and 4, respectively. Formulate the general SUE unconstrained mathematical program using the </a:t>
            </a:r>
            <a:r>
              <a:rPr lang="en-US" dirty="0" err="1">
                <a:latin typeface="+mj-lt"/>
                <a:cs typeface="Arial" charset="0"/>
              </a:rPr>
              <a:t>logit</a:t>
            </a:r>
            <a:r>
              <a:rPr lang="en-US" dirty="0">
                <a:latin typeface="+mj-lt"/>
                <a:cs typeface="Arial" charset="0"/>
              </a:rPr>
              <a:t> model as the satisfaction function.</a:t>
            </a:r>
          </a:p>
        </p:txBody>
      </p:sp>
      <p:grpSp>
        <p:nvGrpSpPr>
          <p:cNvPr id="33797" name="Group 74">
            <a:extLst>
              <a:ext uri="{FF2B5EF4-FFF2-40B4-BE49-F238E27FC236}">
                <a16:creationId xmlns:a16="http://schemas.microsoft.com/office/drawing/2014/main" id="{1F968B89-F7FA-4E9F-A8CC-C41D45DE0FAE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1371600"/>
            <a:ext cx="3276600" cy="1143000"/>
            <a:chOff x="5562602" y="1371601"/>
            <a:chExt cx="3276604" cy="1143002"/>
          </a:xfrm>
        </p:grpSpPr>
        <p:grpSp>
          <p:nvGrpSpPr>
            <p:cNvPr id="33801" name="Group 320">
              <a:extLst>
                <a:ext uri="{FF2B5EF4-FFF2-40B4-BE49-F238E27FC236}">
                  <a16:creationId xmlns:a16="http://schemas.microsoft.com/office/drawing/2014/main" id="{7509FBCB-3FED-4180-9465-156AB28FA7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2602" y="1371601"/>
              <a:ext cx="3276604" cy="1143002"/>
              <a:chOff x="1386" y="982"/>
              <a:chExt cx="2302" cy="636"/>
            </a:xfrm>
          </p:grpSpPr>
          <p:grpSp>
            <p:nvGrpSpPr>
              <p:cNvPr id="33806" name="Group 62">
                <a:extLst>
                  <a:ext uri="{FF2B5EF4-FFF2-40B4-BE49-F238E27FC236}">
                    <a16:creationId xmlns:a16="http://schemas.microsoft.com/office/drawing/2014/main" id="{84F7B7B4-0A1C-42D3-9641-875A3878F9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7" y="1025"/>
                <a:ext cx="110" cy="110"/>
                <a:chOff x="1707" y="1025"/>
                <a:chExt cx="110" cy="110"/>
              </a:xfrm>
            </p:grpSpPr>
            <p:sp>
              <p:nvSpPr>
                <p:cNvPr id="33868" name="Oval 60">
                  <a:extLst>
                    <a:ext uri="{FF2B5EF4-FFF2-40B4-BE49-F238E27FC236}">
                      <a16:creationId xmlns:a16="http://schemas.microsoft.com/office/drawing/2014/main" id="{6D08DBF2-985C-45FE-A9C0-89573F40B7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7" y="1025"/>
                  <a:ext cx="110" cy="110"/>
                </a:xfrm>
                <a:prstGeom prst="ellipse">
                  <a:avLst/>
                </a:pr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33869" name="Oval 61">
                  <a:extLst>
                    <a:ext uri="{FF2B5EF4-FFF2-40B4-BE49-F238E27FC236}">
                      <a16:creationId xmlns:a16="http://schemas.microsoft.com/office/drawing/2014/main" id="{6598A3DB-2EC4-4B1C-9D63-1720DA429E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7" y="1025"/>
                  <a:ext cx="110" cy="110"/>
                </a:xfrm>
                <a:prstGeom prst="ellipse">
                  <a:avLst/>
                </a:prstGeom>
                <a:noFill/>
                <a:ln w="635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  <a:ea typeface="SimSun" panose="02010600030101010101" pitchFamily="2" charset="-122"/>
                  </a:endParaRPr>
                </a:p>
              </p:txBody>
            </p:sp>
          </p:grpSp>
          <p:grpSp>
            <p:nvGrpSpPr>
              <p:cNvPr id="33807" name="Group 65">
                <a:extLst>
                  <a:ext uri="{FF2B5EF4-FFF2-40B4-BE49-F238E27FC236}">
                    <a16:creationId xmlns:a16="http://schemas.microsoft.com/office/drawing/2014/main" id="{F46DCC16-E51F-41F8-B118-812B76F5C6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7" y="1464"/>
                <a:ext cx="110" cy="110"/>
                <a:chOff x="1707" y="1464"/>
                <a:chExt cx="110" cy="110"/>
              </a:xfrm>
            </p:grpSpPr>
            <p:sp>
              <p:nvSpPr>
                <p:cNvPr id="33866" name="Oval 63">
                  <a:extLst>
                    <a:ext uri="{FF2B5EF4-FFF2-40B4-BE49-F238E27FC236}">
                      <a16:creationId xmlns:a16="http://schemas.microsoft.com/office/drawing/2014/main" id="{475122BB-F4A9-43A1-AF51-5902BC7B92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7" y="1464"/>
                  <a:ext cx="110" cy="110"/>
                </a:xfrm>
                <a:prstGeom prst="ellipse">
                  <a:avLst/>
                </a:pr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33867" name="Oval 64">
                  <a:extLst>
                    <a:ext uri="{FF2B5EF4-FFF2-40B4-BE49-F238E27FC236}">
                      <a16:creationId xmlns:a16="http://schemas.microsoft.com/office/drawing/2014/main" id="{ADB03CBA-F9D6-442D-8EE5-D59F90CD4A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7" y="1464"/>
                  <a:ext cx="110" cy="110"/>
                </a:xfrm>
                <a:prstGeom prst="ellipse">
                  <a:avLst/>
                </a:prstGeom>
                <a:noFill/>
                <a:ln w="635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  <a:ea typeface="SimSun" panose="02010600030101010101" pitchFamily="2" charset="-122"/>
                  </a:endParaRPr>
                </a:p>
              </p:txBody>
            </p:sp>
          </p:grpSp>
          <p:grpSp>
            <p:nvGrpSpPr>
              <p:cNvPr id="33808" name="Group 68">
                <a:extLst>
                  <a:ext uri="{FF2B5EF4-FFF2-40B4-BE49-F238E27FC236}">
                    <a16:creationId xmlns:a16="http://schemas.microsoft.com/office/drawing/2014/main" id="{F2BA1AE9-3E14-47F3-8539-7AE0329AC7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19" y="1245"/>
                <a:ext cx="110" cy="109"/>
                <a:chOff x="2219" y="1245"/>
                <a:chExt cx="110" cy="109"/>
              </a:xfrm>
            </p:grpSpPr>
            <p:sp>
              <p:nvSpPr>
                <p:cNvPr id="33864" name="Oval 66">
                  <a:extLst>
                    <a:ext uri="{FF2B5EF4-FFF2-40B4-BE49-F238E27FC236}">
                      <a16:creationId xmlns:a16="http://schemas.microsoft.com/office/drawing/2014/main" id="{99BC456F-14E3-4DC5-BE56-AE9F95F6BF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19" y="1245"/>
                  <a:ext cx="110" cy="109"/>
                </a:xfrm>
                <a:prstGeom prst="ellipse">
                  <a:avLst/>
                </a:pr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33865" name="Oval 67">
                  <a:extLst>
                    <a:ext uri="{FF2B5EF4-FFF2-40B4-BE49-F238E27FC236}">
                      <a16:creationId xmlns:a16="http://schemas.microsoft.com/office/drawing/2014/main" id="{698B866C-0647-4B7F-B325-A70594F0B0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19" y="1245"/>
                  <a:ext cx="110" cy="109"/>
                </a:xfrm>
                <a:prstGeom prst="ellipse">
                  <a:avLst/>
                </a:prstGeom>
                <a:noFill/>
                <a:ln w="635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  <a:ea typeface="SimSun" panose="02010600030101010101" pitchFamily="2" charset="-122"/>
                  </a:endParaRPr>
                </a:p>
              </p:txBody>
            </p:sp>
          </p:grpSp>
          <p:grpSp>
            <p:nvGrpSpPr>
              <p:cNvPr id="33809" name="Group 71">
                <a:extLst>
                  <a:ext uri="{FF2B5EF4-FFF2-40B4-BE49-F238E27FC236}">
                    <a16:creationId xmlns:a16="http://schemas.microsoft.com/office/drawing/2014/main" id="{25A3477D-5F74-4975-88AB-47D625FE7D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97" y="1245"/>
                <a:ext cx="110" cy="109"/>
                <a:chOff x="3097" y="1245"/>
                <a:chExt cx="110" cy="109"/>
              </a:xfrm>
            </p:grpSpPr>
            <p:sp>
              <p:nvSpPr>
                <p:cNvPr id="33862" name="Oval 69">
                  <a:extLst>
                    <a:ext uri="{FF2B5EF4-FFF2-40B4-BE49-F238E27FC236}">
                      <a16:creationId xmlns:a16="http://schemas.microsoft.com/office/drawing/2014/main" id="{55154C08-5460-4058-9B47-236E586070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7" y="1245"/>
                  <a:ext cx="110" cy="109"/>
                </a:xfrm>
                <a:prstGeom prst="ellipse">
                  <a:avLst/>
                </a:pr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33863" name="Oval 70">
                  <a:extLst>
                    <a:ext uri="{FF2B5EF4-FFF2-40B4-BE49-F238E27FC236}">
                      <a16:creationId xmlns:a16="http://schemas.microsoft.com/office/drawing/2014/main" id="{649F8735-86AA-4787-B080-1E00CE3437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7" y="1245"/>
                  <a:ext cx="110" cy="109"/>
                </a:xfrm>
                <a:prstGeom prst="ellipse">
                  <a:avLst/>
                </a:prstGeom>
                <a:noFill/>
                <a:ln w="635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  <a:ea typeface="SimSun" panose="02010600030101010101" pitchFamily="2" charset="-122"/>
                  </a:endParaRPr>
                </a:p>
              </p:txBody>
            </p:sp>
          </p:grpSp>
          <p:sp>
            <p:nvSpPr>
              <p:cNvPr id="33810" name="Freeform 72">
                <a:extLst>
                  <a:ext uri="{FF2B5EF4-FFF2-40B4-BE49-F238E27FC236}">
                    <a16:creationId xmlns:a16="http://schemas.microsoft.com/office/drawing/2014/main" id="{05DEE5A9-1E0D-46C0-BC1F-ED9C0DCF2B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50" y="1352"/>
                <a:ext cx="333" cy="152"/>
              </a:xfrm>
              <a:custGeom>
                <a:avLst/>
                <a:gdLst>
                  <a:gd name="T0" fmla="*/ 0 w 3637"/>
                  <a:gd name="T1" fmla="*/ 0 h 1658"/>
                  <a:gd name="T2" fmla="*/ 0 w 3637"/>
                  <a:gd name="T3" fmla="*/ 0 h 1658"/>
                  <a:gd name="T4" fmla="*/ 0 w 3637"/>
                  <a:gd name="T5" fmla="*/ 0 h 1658"/>
                  <a:gd name="T6" fmla="*/ 0 w 3637"/>
                  <a:gd name="T7" fmla="*/ 0 h 1658"/>
                  <a:gd name="T8" fmla="*/ 0 w 3637"/>
                  <a:gd name="T9" fmla="*/ 0 h 1658"/>
                  <a:gd name="T10" fmla="*/ 0 w 3637"/>
                  <a:gd name="T11" fmla="*/ 0 h 1658"/>
                  <a:gd name="T12" fmla="*/ 0 w 3637"/>
                  <a:gd name="T13" fmla="*/ 0 h 1658"/>
                  <a:gd name="T14" fmla="*/ 0 w 3637"/>
                  <a:gd name="T15" fmla="*/ 0 h 1658"/>
                  <a:gd name="T16" fmla="*/ 0 w 3637"/>
                  <a:gd name="T17" fmla="*/ 0 h 1658"/>
                  <a:gd name="T18" fmla="*/ 0 w 3637"/>
                  <a:gd name="T19" fmla="*/ 0 h 1658"/>
                  <a:gd name="T20" fmla="*/ 0 w 3637"/>
                  <a:gd name="T21" fmla="*/ 0 h 165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637"/>
                  <a:gd name="T34" fmla="*/ 0 h 1658"/>
                  <a:gd name="T35" fmla="*/ 3637 w 3637"/>
                  <a:gd name="T36" fmla="*/ 1658 h 165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637" h="1658">
                    <a:moveTo>
                      <a:pt x="24" y="1590"/>
                    </a:moveTo>
                    <a:lnTo>
                      <a:pt x="3319" y="125"/>
                    </a:lnTo>
                    <a:cubicBezTo>
                      <a:pt x="3336" y="118"/>
                      <a:pt x="3356" y="125"/>
                      <a:pt x="3363" y="142"/>
                    </a:cubicBezTo>
                    <a:cubicBezTo>
                      <a:pt x="3371" y="159"/>
                      <a:pt x="3363" y="179"/>
                      <a:pt x="3346" y="186"/>
                    </a:cubicBezTo>
                    <a:lnTo>
                      <a:pt x="51" y="1651"/>
                    </a:lnTo>
                    <a:cubicBezTo>
                      <a:pt x="34" y="1658"/>
                      <a:pt x="14" y="1651"/>
                      <a:pt x="7" y="1634"/>
                    </a:cubicBezTo>
                    <a:cubicBezTo>
                      <a:pt x="0" y="1617"/>
                      <a:pt x="7" y="1597"/>
                      <a:pt x="24" y="1590"/>
                    </a:cubicBezTo>
                    <a:close/>
                    <a:moveTo>
                      <a:pt x="3191" y="0"/>
                    </a:moveTo>
                    <a:lnTo>
                      <a:pt x="3637" y="20"/>
                    </a:lnTo>
                    <a:lnTo>
                      <a:pt x="3353" y="366"/>
                    </a:lnTo>
                    <a:lnTo>
                      <a:pt x="319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en-HK"/>
              </a:p>
            </p:txBody>
          </p:sp>
          <p:sp>
            <p:nvSpPr>
              <p:cNvPr id="33811" name="Freeform 73">
                <a:extLst>
                  <a:ext uri="{FF2B5EF4-FFF2-40B4-BE49-F238E27FC236}">
                    <a16:creationId xmlns:a16="http://schemas.microsoft.com/office/drawing/2014/main" id="{28707D3C-84D4-48DD-91C0-CE894DA1A2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50" y="1095"/>
                <a:ext cx="333" cy="151"/>
              </a:xfrm>
              <a:custGeom>
                <a:avLst/>
                <a:gdLst>
                  <a:gd name="T0" fmla="*/ 0 w 3637"/>
                  <a:gd name="T1" fmla="*/ 0 h 1658"/>
                  <a:gd name="T2" fmla="*/ 0 w 3637"/>
                  <a:gd name="T3" fmla="*/ 0 h 1658"/>
                  <a:gd name="T4" fmla="*/ 0 w 3637"/>
                  <a:gd name="T5" fmla="*/ 0 h 1658"/>
                  <a:gd name="T6" fmla="*/ 0 w 3637"/>
                  <a:gd name="T7" fmla="*/ 0 h 1658"/>
                  <a:gd name="T8" fmla="*/ 0 w 3637"/>
                  <a:gd name="T9" fmla="*/ 0 h 1658"/>
                  <a:gd name="T10" fmla="*/ 0 w 3637"/>
                  <a:gd name="T11" fmla="*/ 0 h 1658"/>
                  <a:gd name="T12" fmla="*/ 0 w 3637"/>
                  <a:gd name="T13" fmla="*/ 0 h 1658"/>
                  <a:gd name="T14" fmla="*/ 0 w 3637"/>
                  <a:gd name="T15" fmla="*/ 0 h 1658"/>
                  <a:gd name="T16" fmla="*/ 0 w 3637"/>
                  <a:gd name="T17" fmla="*/ 0 h 1658"/>
                  <a:gd name="T18" fmla="*/ 0 w 3637"/>
                  <a:gd name="T19" fmla="*/ 0 h 1658"/>
                  <a:gd name="T20" fmla="*/ 0 w 3637"/>
                  <a:gd name="T21" fmla="*/ 0 h 165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637"/>
                  <a:gd name="T34" fmla="*/ 0 h 1658"/>
                  <a:gd name="T35" fmla="*/ 3637 w 3637"/>
                  <a:gd name="T36" fmla="*/ 1658 h 165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637" h="1658">
                    <a:moveTo>
                      <a:pt x="51" y="7"/>
                    </a:moveTo>
                    <a:lnTo>
                      <a:pt x="3346" y="1472"/>
                    </a:lnTo>
                    <a:cubicBezTo>
                      <a:pt x="3363" y="1479"/>
                      <a:pt x="3371" y="1499"/>
                      <a:pt x="3363" y="1516"/>
                    </a:cubicBezTo>
                    <a:cubicBezTo>
                      <a:pt x="3356" y="1532"/>
                      <a:pt x="3336" y="1540"/>
                      <a:pt x="3319" y="1533"/>
                    </a:cubicBezTo>
                    <a:lnTo>
                      <a:pt x="24" y="68"/>
                    </a:lnTo>
                    <a:cubicBezTo>
                      <a:pt x="7" y="60"/>
                      <a:pt x="0" y="41"/>
                      <a:pt x="7" y="24"/>
                    </a:cubicBezTo>
                    <a:cubicBezTo>
                      <a:pt x="14" y="7"/>
                      <a:pt x="34" y="0"/>
                      <a:pt x="51" y="7"/>
                    </a:cubicBezTo>
                    <a:close/>
                    <a:moveTo>
                      <a:pt x="3353" y="1292"/>
                    </a:moveTo>
                    <a:lnTo>
                      <a:pt x="3637" y="1637"/>
                    </a:lnTo>
                    <a:lnTo>
                      <a:pt x="3191" y="1658"/>
                    </a:lnTo>
                    <a:lnTo>
                      <a:pt x="3353" y="12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en-HK"/>
              </a:p>
            </p:txBody>
          </p:sp>
          <p:grpSp>
            <p:nvGrpSpPr>
              <p:cNvPr id="33812" name="Group 76">
                <a:extLst>
                  <a:ext uri="{FF2B5EF4-FFF2-40B4-BE49-F238E27FC236}">
                    <a16:creationId xmlns:a16="http://schemas.microsoft.com/office/drawing/2014/main" id="{B53782C4-F9E9-4C1D-8217-133F937DD3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94" y="1391"/>
                <a:ext cx="803" cy="113"/>
                <a:chOff x="2294" y="1391"/>
                <a:chExt cx="803" cy="113"/>
              </a:xfrm>
            </p:grpSpPr>
            <p:sp>
              <p:nvSpPr>
                <p:cNvPr id="33860" name="Freeform 74">
                  <a:extLst>
                    <a:ext uri="{FF2B5EF4-FFF2-40B4-BE49-F238E27FC236}">
                      <a16:creationId xmlns:a16="http://schemas.microsoft.com/office/drawing/2014/main" id="{C7ACD9B1-5B35-4676-9D56-929B890ECC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94" y="1405"/>
                  <a:ext cx="766" cy="99"/>
                </a:xfrm>
                <a:custGeom>
                  <a:avLst/>
                  <a:gdLst>
                    <a:gd name="T0" fmla="*/ 766 w 766"/>
                    <a:gd name="T1" fmla="*/ 24 h 99"/>
                    <a:gd name="T2" fmla="*/ 431 w 766"/>
                    <a:gd name="T3" fmla="*/ 94 h 99"/>
                    <a:gd name="T4" fmla="*/ 0 w 766"/>
                    <a:gd name="T5" fmla="*/ 0 h 99"/>
                    <a:gd name="T6" fmla="*/ 0 60000 65536"/>
                    <a:gd name="T7" fmla="*/ 0 60000 65536"/>
                    <a:gd name="T8" fmla="*/ 0 60000 65536"/>
                    <a:gd name="T9" fmla="*/ 0 w 766"/>
                    <a:gd name="T10" fmla="*/ 0 h 99"/>
                    <a:gd name="T11" fmla="*/ 766 w 766"/>
                    <a:gd name="T12" fmla="*/ 99 h 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66" h="99">
                      <a:moveTo>
                        <a:pt x="766" y="24"/>
                      </a:moveTo>
                      <a:cubicBezTo>
                        <a:pt x="671" y="66"/>
                        <a:pt x="553" y="91"/>
                        <a:pt x="431" y="94"/>
                      </a:cubicBezTo>
                      <a:cubicBezTo>
                        <a:pt x="266" y="99"/>
                        <a:pt x="107" y="65"/>
                        <a:pt x="0" y="0"/>
                      </a:cubicBezTo>
                    </a:path>
                  </a:pathLst>
                </a:cu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HK"/>
                </a:p>
              </p:txBody>
            </p:sp>
            <p:sp>
              <p:nvSpPr>
                <p:cNvPr id="33861" name="Freeform 75">
                  <a:extLst>
                    <a:ext uri="{FF2B5EF4-FFF2-40B4-BE49-F238E27FC236}">
                      <a16:creationId xmlns:a16="http://schemas.microsoft.com/office/drawing/2014/main" id="{1EAA4DD4-813B-41E6-8505-E763F22B740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57" y="1391"/>
                  <a:ext cx="40" cy="40"/>
                </a:xfrm>
                <a:custGeom>
                  <a:avLst/>
                  <a:gdLst>
                    <a:gd name="T0" fmla="*/ 0 w 436"/>
                    <a:gd name="T1" fmla="*/ 0 h 437"/>
                    <a:gd name="T2" fmla="*/ 0 w 436"/>
                    <a:gd name="T3" fmla="*/ 0 h 437"/>
                    <a:gd name="T4" fmla="*/ 0 w 436"/>
                    <a:gd name="T5" fmla="*/ 0 h 437"/>
                    <a:gd name="T6" fmla="*/ 0 w 436"/>
                    <a:gd name="T7" fmla="*/ 0 h 437"/>
                    <a:gd name="T8" fmla="*/ 0 w 436"/>
                    <a:gd name="T9" fmla="*/ 0 h 437"/>
                    <a:gd name="T10" fmla="*/ 0 w 436"/>
                    <a:gd name="T11" fmla="*/ 0 h 437"/>
                    <a:gd name="T12" fmla="*/ 0 w 436"/>
                    <a:gd name="T13" fmla="*/ 0 h 437"/>
                    <a:gd name="T14" fmla="*/ 0 w 436"/>
                    <a:gd name="T15" fmla="*/ 0 h 437"/>
                    <a:gd name="T16" fmla="*/ 0 w 436"/>
                    <a:gd name="T17" fmla="*/ 0 h 437"/>
                    <a:gd name="T18" fmla="*/ 0 w 436"/>
                    <a:gd name="T19" fmla="*/ 0 h 437"/>
                    <a:gd name="T20" fmla="*/ 0 w 436"/>
                    <a:gd name="T21" fmla="*/ 0 h 43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36"/>
                    <a:gd name="T34" fmla="*/ 0 h 437"/>
                    <a:gd name="T35" fmla="*/ 436 w 436"/>
                    <a:gd name="T36" fmla="*/ 437 h 43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36" h="437">
                      <a:moveTo>
                        <a:pt x="13" y="377"/>
                      </a:moveTo>
                      <a:lnTo>
                        <a:pt x="177" y="213"/>
                      </a:lnTo>
                      <a:cubicBezTo>
                        <a:pt x="190" y="200"/>
                        <a:pt x="211" y="200"/>
                        <a:pt x="224" y="213"/>
                      </a:cubicBezTo>
                      <a:cubicBezTo>
                        <a:pt x="237" y="226"/>
                        <a:pt x="237" y="247"/>
                        <a:pt x="224" y="260"/>
                      </a:cubicBezTo>
                      <a:lnTo>
                        <a:pt x="60" y="424"/>
                      </a:lnTo>
                      <a:cubicBezTo>
                        <a:pt x="47" y="437"/>
                        <a:pt x="26" y="437"/>
                        <a:pt x="13" y="424"/>
                      </a:cubicBezTo>
                      <a:cubicBezTo>
                        <a:pt x="0" y="411"/>
                        <a:pt x="0" y="390"/>
                        <a:pt x="13" y="377"/>
                      </a:cubicBezTo>
                      <a:close/>
                      <a:moveTo>
                        <a:pt x="12" y="142"/>
                      </a:moveTo>
                      <a:lnTo>
                        <a:pt x="436" y="0"/>
                      </a:lnTo>
                      <a:lnTo>
                        <a:pt x="295" y="425"/>
                      </a:lnTo>
                      <a:lnTo>
                        <a:pt x="12" y="1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88" cap="flat">
                  <a:solidFill>
                    <a:srgbClr val="000000"/>
                  </a:solidFill>
                  <a:prstDash val="solid"/>
                  <a:bevel/>
                  <a:headEnd/>
                  <a:tailEnd/>
                </a:ln>
              </p:spPr>
              <p:txBody>
                <a:bodyPr/>
                <a:lstStyle/>
                <a:p>
                  <a:endParaRPr lang="en-HK"/>
                </a:p>
              </p:txBody>
            </p:sp>
          </p:grpSp>
          <p:grpSp>
            <p:nvGrpSpPr>
              <p:cNvPr id="33813" name="Group 79">
                <a:extLst>
                  <a:ext uri="{FF2B5EF4-FFF2-40B4-BE49-F238E27FC236}">
                    <a16:creationId xmlns:a16="http://schemas.microsoft.com/office/drawing/2014/main" id="{FB66F7B4-7158-4788-B336-D5B84BEC2A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94" y="1095"/>
                <a:ext cx="803" cy="113"/>
                <a:chOff x="2294" y="1095"/>
                <a:chExt cx="803" cy="113"/>
              </a:xfrm>
            </p:grpSpPr>
            <p:sp>
              <p:nvSpPr>
                <p:cNvPr id="33858" name="Freeform 77">
                  <a:extLst>
                    <a:ext uri="{FF2B5EF4-FFF2-40B4-BE49-F238E27FC236}">
                      <a16:creationId xmlns:a16="http://schemas.microsoft.com/office/drawing/2014/main" id="{E921A810-CDE6-45A6-816F-7FCC0B6712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94" y="1095"/>
                  <a:ext cx="766" cy="99"/>
                </a:xfrm>
                <a:custGeom>
                  <a:avLst/>
                  <a:gdLst>
                    <a:gd name="T0" fmla="*/ 766 w 766"/>
                    <a:gd name="T1" fmla="*/ 75 h 99"/>
                    <a:gd name="T2" fmla="*/ 431 w 766"/>
                    <a:gd name="T3" fmla="*/ 5 h 99"/>
                    <a:gd name="T4" fmla="*/ 0 w 766"/>
                    <a:gd name="T5" fmla="*/ 99 h 99"/>
                    <a:gd name="T6" fmla="*/ 0 60000 65536"/>
                    <a:gd name="T7" fmla="*/ 0 60000 65536"/>
                    <a:gd name="T8" fmla="*/ 0 60000 65536"/>
                    <a:gd name="T9" fmla="*/ 0 w 766"/>
                    <a:gd name="T10" fmla="*/ 0 h 99"/>
                    <a:gd name="T11" fmla="*/ 766 w 766"/>
                    <a:gd name="T12" fmla="*/ 99 h 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66" h="99">
                      <a:moveTo>
                        <a:pt x="766" y="75"/>
                      </a:moveTo>
                      <a:cubicBezTo>
                        <a:pt x="671" y="33"/>
                        <a:pt x="553" y="8"/>
                        <a:pt x="431" y="5"/>
                      </a:cubicBezTo>
                      <a:cubicBezTo>
                        <a:pt x="266" y="0"/>
                        <a:pt x="107" y="34"/>
                        <a:pt x="0" y="99"/>
                      </a:cubicBezTo>
                    </a:path>
                  </a:pathLst>
                </a:cu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HK"/>
                </a:p>
              </p:txBody>
            </p:sp>
            <p:sp>
              <p:nvSpPr>
                <p:cNvPr id="33859" name="Freeform 78">
                  <a:extLst>
                    <a:ext uri="{FF2B5EF4-FFF2-40B4-BE49-F238E27FC236}">
                      <a16:creationId xmlns:a16="http://schemas.microsoft.com/office/drawing/2014/main" id="{FDBAE96F-B1D2-49CF-8161-B841B36A65D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57" y="1168"/>
                  <a:ext cx="40" cy="40"/>
                </a:xfrm>
                <a:custGeom>
                  <a:avLst/>
                  <a:gdLst>
                    <a:gd name="T0" fmla="*/ 0 w 436"/>
                    <a:gd name="T1" fmla="*/ 0 h 436"/>
                    <a:gd name="T2" fmla="*/ 0 w 436"/>
                    <a:gd name="T3" fmla="*/ 0 h 436"/>
                    <a:gd name="T4" fmla="*/ 0 w 436"/>
                    <a:gd name="T5" fmla="*/ 0 h 436"/>
                    <a:gd name="T6" fmla="*/ 0 w 436"/>
                    <a:gd name="T7" fmla="*/ 0 h 436"/>
                    <a:gd name="T8" fmla="*/ 0 w 436"/>
                    <a:gd name="T9" fmla="*/ 0 h 436"/>
                    <a:gd name="T10" fmla="*/ 0 w 436"/>
                    <a:gd name="T11" fmla="*/ 0 h 436"/>
                    <a:gd name="T12" fmla="*/ 0 w 436"/>
                    <a:gd name="T13" fmla="*/ 0 h 436"/>
                    <a:gd name="T14" fmla="*/ 0 w 436"/>
                    <a:gd name="T15" fmla="*/ 0 h 436"/>
                    <a:gd name="T16" fmla="*/ 0 w 436"/>
                    <a:gd name="T17" fmla="*/ 0 h 436"/>
                    <a:gd name="T18" fmla="*/ 0 w 436"/>
                    <a:gd name="T19" fmla="*/ 0 h 436"/>
                    <a:gd name="T20" fmla="*/ 0 w 436"/>
                    <a:gd name="T21" fmla="*/ 0 h 4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36"/>
                    <a:gd name="T34" fmla="*/ 0 h 436"/>
                    <a:gd name="T35" fmla="*/ 436 w 436"/>
                    <a:gd name="T36" fmla="*/ 436 h 4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36" h="436">
                      <a:moveTo>
                        <a:pt x="60" y="13"/>
                      </a:moveTo>
                      <a:lnTo>
                        <a:pt x="224" y="177"/>
                      </a:lnTo>
                      <a:cubicBezTo>
                        <a:pt x="237" y="190"/>
                        <a:pt x="237" y="211"/>
                        <a:pt x="224" y="224"/>
                      </a:cubicBezTo>
                      <a:cubicBezTo>
                        <a:pt x="211" y="237"/>
                        <a:pt x="190" y="237"/>
                        <a:pt x="177" y="224"/>
                      </a:cubicBezTo>
                      <a:lnTo>
                        <a:pt x="13" y="60"/>
                      </a:lnTo>
                      <a:cubicBezTo>
                        <a:pt x="0" y="47"/>
                        <a:pt x="0" y="26"/>
                        <a:pt x="13" y="13"/>
                      </a:cubicBezTo>
                      <a:cubicBezTo>
                        <a:pt x="26" y="0"/>
                        <a:pt x="47" y="0"/>
                        <a:pt x="60" y="13"/>
                      </a:cubicBezTo>
                      <a:close/>
                      <a:moveTo>
                        <a:pt x="295" y="12"/>
                      </a:moveTo>
                      <a:lnTo>
                        <a:pt x="436" y="436"/>
                      </a:lnTo>
                      <a:lnTo>
                        <a:pt x="12" y="295"/>
                      </a:lnTo>
                      <a:lnTo>
                        <a:pt x="295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88" cap="flat">
                  <a:solidFill>
                    <a:srgbClr val="000000"/>
                  </a:solidFill>
                  <a:prstDash val="solid"/>
                  <a:bevel/>
                  <a:headEnd/>
                  <a:tailEnd/>
                </a:ln>
              </p:spPr>
              <p:txBody>
                <a:bodyPr/>
                <a:lstStyle/>
                <a:p>
                  <a:endParaRPr lang="en-HK"/>
                </a:p>
              </p:txBody>
            </p:sp>
          </p:grpSp>
          <p:sp>
            <p:nvSpPr>
              <p:cNvPr id="33814" name="Rectangle 80">
                <a:extLst>
                  <a:ext uri="{FF2B5EF4-FFF2-40B4-BE49-F238E27FC236}">
                    <a16:creationId xmlns:a16="http://schemas.microsoft.com/office/drawing/2014/main" id="{A71B40A3-7CC4-4153-8463-C6DBCD558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1018"/>
                <a:ext cx="42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100">
                    <a:solidFill>
                      <a:srgbClr val="000000"/>
                    </a:solidFill>
                    <a:ea typeface="SimSun" panose="02010600030101010101" pitchFamily="2" charset="-122"/>
                  </a:rPr>
                  <a:t>1</a:t>
                </a:r>
                <a:endParaRPr lang="en-US" altLang="zh-CN" sz="1800"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3815" name="Rectangle 81">
                <a:extLst>
                  <a:ext uri="{FF2B5EF4-FFF2-40B4-BE49-F238E27FC236}">
                    <a16:creationId xmlns:a16="http://schemas.microsoft.com/office/drawing/2014/main" id="{5EE71DB3-E5E5-49B8-A8CC-8ED909C01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1457"/>
                <a:ext cx="42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100">
                    <a:solidFill>
                      <a:srgbClr val="000000"/>
                    </a:solidFill>
                    <a:ea typeface="SimSun" panose="02010600030101010101" pitchFamily="2" charset="-122"/>
                  </a:rPr>
                  <a:t>2</a:t>
                </a:r>
                <a:endParaRPr lang="en-US" altLang="zh-CN" sz="1800"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3816" name="Rectangle 82">
                <a:extLst>
                  <a:ext uri="{FF2B5EF4-FFF2-40B4-BE49-F238E27FC236}">
                    <a16:creationId xmlns:a16="http://schemas.microsoft.com/office/drawing/2014/main" id="{6CBAAB5F-24A7-4E9C-AD96-2AA6647A60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4" y="1238"/>
                <a:ext cx="42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100">
                    <a:solidFill>
                      <a:srgbClr val="000000"/>
                    </a:solidFill>
                    <a:ea typeface="SimSun" panose="02010600030101010101" pitchFamily="2" charset="-122"/>
                  </a:rPr>
                  <a:t>3</a:t>
                </a:r>
                <a:endParaRPr lang="en-US" altLang="zh-CN" sz="1800"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3817" name="Rectangle 83">
                <a:extLst>
                  <a:ext uri="{FF2B5EF4-FFF2-40B4-BE49-F238E27FC236}">
                    <a16:creationId xmlns:a16="http://schemas.microsoft.com/office/drawing/2014/main" id="{1FB36F09-7CA2-4804-BDD3-7B6A3163B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2" y="1238"/>
                <a:ext cx="41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100">
                    <a:solidFill>
                      <a:srgbClr val="000000"/>
                    </a:solidFill>
                    <a:ea typeface="SimSun" panose="02010600030101010101" pitchFamily="2" charset="-122"/>
                  </a:rPr>
                  <a:t>4</a:t>
                </a:r>
                <a:endParaRPr lang="en-US" altLang="zh-CN" sz="1800"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3818" name="Rectangle 84">
                <a:extLst>
                  <a:ext uri="{FF2B5EF4-FFF2-40B4-BE49-F238E27FC236}">
                    <a16:creationId xmlns:a16="http://schemas.microsoft.com/office/drawing/2014/main" id="{29E1DCB4-5091-4186-903E-BF7343704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4" y="1055"/>
                <a:ext cx="42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100">
                    <a:solidFill>
                      <a:srgbClr val="000000"/>
                    </a:solidFill>
                    <a:ea typeface="SimSun" panose="02010600030101010101" pitchFamily="2" charset="-122"/>
                  </a:rPr>
                  <a:t>1</a:t>
                </a:r>
                <a:endParaRPr lang="en-US" altLang="zh-CN" sz="1800"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3819" name="Rectangle 85">
                <a:extLst>
                  <a:ext uri="{FF2B5EF4-FFF2-40B4-BE49-F238E27FC236}">
                    <a16:creationId xmlns:a16="http://schemas.microsoft.com/office/drawing/2014/main" id="{6CBCD5CB-E3C9-4D73-BE8A-FF3FBED31D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4" y="1421"/>
                <a:ext cx="42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100">
                    <a:solidFill>
                      <a:srgbClr val="000000"/>
                    </a:solidFill>
                    <a:ea typeface="SimSun" panose="02010600030101010101" pitchFamily="2" charset="-122"/>
                  </a:rPr>
                  <a:t>2</a:t>
                </a:r>
                <a:endParaRPr lang="en-US" altLang="zh-CN" sz="1800"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3820" name="Rectangle 86">
                <a:extLst>
                  <a:ext uri="{FF2B5EF4-FFF2-40B4-BE49-F238E27FC236}">
                    <a16:creationId xmlns:a16="http://schemas.microsoft.com/office/drawing/2014/main" id="{8C626812-AC62-42F8-A396-62A3F752E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6" y="982"/>
                <a:ext cx="42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100">
                    <a:solidFill>
                      <a:srgbClr val="000000"/>
                    </a:solidFill>
                    <a:ea typeface="SimSun" panose="02010600030101010101" pitchFamily="2" charset="-122"/>
                  </a:rPr>
                  <a:t>3</a:t>
                </a:r>
                <a:endParaRPr lang="en-US" altLang="zh-CN" sz="1800"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3821" name="Rectangle 87">
                <a:extLst>
                  <a:ext uri="{FF2B5EF4-FFF2-40B4-BE49-F238E27FC236}">
                    <a16:creationId xmlns:a16="http://schemas.microsoft.com/office/drawing/2014/main" id="{1D3DFB65-9DD1-4687-A81E-8D29F17AF6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6" y="1531"/>
                <a:ext cx="42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100">
                    <a:solidFill>
                      <a:srgbClr val="000000"/>
                    </a:solidFill>
                    <a:ea typeface="SimSun" panose="02010600030101010101" pitchFamily="2" charset="-122"/>
                  </a:rPr>
                  <a:t>4</a:t>
                </a:r>
                <a:endParaRPr lang="en-US" altLang="zh-CN" sz="1800"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3822" name="Rectangle 88">
                <a:extLst>
                  <a:ext uri="{FF2B5EF4-FFF2-40B4-BE49-F238E27FC236}">
                    <a16:creationId xmlns:a16="http://schemas.microsoft.com/office/drawing/2014/main" id="{5278657F-CCB4-4E68-BCDA-41064FADF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6" y="1018"/>
                <a:ext cx="198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100">
                    <a:solidFill>
                      <a:srgbClr val="000000"/>
                    </a:solidFill>
                    <a:ea typeface="SimSun" panose="02010600030101010101" pitchFamily="2" charset="-122"/>
                  </a:rPr>
                  <a:t>origin</a:t>
                </a:r>
                <a:endParaRPr lang="en-US" altLang="zh-CN" sz="1800"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3823" name="Rectangle 89">
                <a:extLst>
                  <a:ext uri="{FF2B5EF4-FFF2-40B4-BE49-F238E27FC236}">
                    <a16:creationId xmlns:a16="http://schemas.microsoft.com/office/drawing/2014/main" id="{2A6DB3DC-B397-46C3-A02F-93951D6FB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6" y="1457"/>
                <a:ext cx="198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100">
                    <a:solidFill>
                      <a:srgbClr val="000000"/>
                    </a:solidFill>
                    <a:ea typeface="SimSun" panose="02010600030101010101" pitchFamily="2" charset="-122"/>
                  </a:rPr>
                  <a:t>origin</a:t>
                </a:r>
                <a:endParaRPr lang="en-US" altLang="zh-CN" sz="1800"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3824" name="Rectangle 90">
                <a:extLst>
                  <a:ext uri="{FF2B5EF4-FFF2-40B4-BE49-F238E27FC236}">
                    <a16:creationId xmlns:a16="http://schemas.microsoft.com/office/drawing/2014/main" id="{E0A42BCF-A043-4F72-9AE3-F633EA7B8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4" y="1238"/>
                <a:ext cx="364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100">
                    <a:solidFill>
                      <a:srgbClr val="000000"/>
                    </a:solidFill>
                    <a:ea typeface="SimSun" panose="02010600030101010101" pitchFamily="2" charset="-122"/>
                  </a:rPr>
                  <a:t>destination</a:t>
                </a:r>
                <a:endParaRPr lang="en-US" altLang="zh-CN" sz="1800"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grpSp>
            <p:nvGrpSpPr>
              <p:cNvPr id="33825" name="Group 93">
                <a:extLst>
                  <a:ext uri="{FF2B5EF4-FFF2-40B4-BE49-F238E27FC236}">
                    <a16:creationId xmlns:a16="http://schemas.microsoft.com/office/drawing/2014/main" id="{99F00594-E6B1-4700-BA42-1EFAA408A6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7" y="1025"/>
                <a:ext cx="110" cy="110"/>
                <a:chOff x="1707" y="1025"/>
                <a:chExt cx="110" cy="110"/>
              </a:xfrm>
            </p:grpSpPr>
            <p:sp>
              <p:nvSpPr>
                <p:cNvPr id="33856" name="Oval 91">
                  <a:extLst>
                    <a:ext uri="{FF2B5EF4-FFF2-40B4-BE49-F238E27FC236}">
                      <a16:creationId xmlns:a16="http://schemas.microsoft.com/office/drawing/2014/main" id="{C28043B4-7072-40E0-96A4-50DFE83683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7" y="1025"/>
                  <a:ext cx="110" cy="110"/>
                </a:xfrm>
                <a:prstGeom prst="ellipse">
                  <a:avLst/>
                </a:pr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33857" name="Oval 92">
                  <a:extLst>
                    <a:ext uri="{FF2B5EF4-FFF2-40B4-BE49-F238E27FC236}">
                      <a16:creationId xmlns:a16="http://schemas.microsoft.com/office/drawing/2014/main" id="{5F1CE836-B327-4233-A844-52635B419A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7" y="1025"/>
                  <a:ext cx="110" cy="110"/>
                </a:xfrm>
                <a:prstGeom prst="ellipse">
                  <a:avLst/>
                </a:prstGeom>
                <a:noFill/>
                <a:ln w="635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  <a:ea typeface="SimSun" panose="02010600030101010101" pitchFamily="2" charset="-122"/>
                  </a:endParaRPr>
                </a:p>
              </p:txBody>
            </p:sp>
          </p:grpSp>
          <p:grpSp>
            <p:nvGrpSpPr>
              <p:cNvPr id="33826" name="Group 96">
                <a:extLst>
                  <a:ext uri="{FF2B5EF4-FFF2-40B4-BE49-F238E27FC236}">
                    <a16:creationId xmlns:a16="http://schemas.microsoft.com/office/drawing/2014/main" id="{01486CCE-D7C4-4E9A-90D9-B4A149D6F7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7" y="1464"/>
                <a:ext cx="110" cy="110"/>
                <a:chOff x="1707" y="1464"/>
                <a:chExt cx="110" cy="110"/>
              </a:xfrm>
            </p:grpSpPr>
            <p:sp>
              <p:nvSpPr>
                <p:cNvPr id="33854" name="Oval 94">
                  <a:extLst>
                    <a:ext uri="{FF2B5EF4-FFF2-40B4-BE49-F238E27FC236}">
                      <a16:creationId xmlns:a16="http://schemas.microsoft.com/office/drawing/2014/main" id="{C64A3655-A5B3-44E4-8E1B-0C10CCBB5F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7" y="1464"/>
                  <a:ext cx="110" cy="110"/>
                </a:xfrm>
                <a:prstGeom prst="ellipse">
                  <a:avLst/>
                </a:pr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33855" name="Oval 95">
                  <a:extLst>
                    <a:ext uri="{FF2B5EF4-FFF2-40B4-BE49-F238E27FC236}">
                      <a16:creationId xmlns:a16="http://schemas.microsoft.com/office/drawing/2014/main" id="{51B624F6-C3E2-4F52-A4F9-CC64DB6953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7" y="1464"/>
                  <a:ext cx="110" cy="110"/>
                </a:xfrm>
                <a:prstGeom prst="ellipse">
                  <a:avLst/>
                </a:prstGeom>
                <a:noFill/>
                <a:ln w="635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  <a:ea typeface="SimSun" panose="02010600030101010101" pitchFamily="2" charset="-122"/>
                  </a:endParaRPr>
                </a:p>
              </p:txBody>
            </p:sp>
          </p:grpSp>
          <p:grpSp>
            <p:nvGrpSpPr>
              <p:cNvPr id="33827" name="Group 99">
                <a:extLst>
                  <a:ext uri="{FF2B5EF4-FFF2-40B4-BE49-F238E27FC236}">
                    <a16:creationId xmlns:a16="http://schemas.microsoft.com/office/drawing/2014/main" id="{6EBCB072-555B-49CF-B374-A0D473B544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19" y="1245"/>
                <a:ext cx="110" cy="109"/>
                <a:chOff x="2219" y="1245"/>
                <a:chExt cx="110" cy="109"/>
              </a:xfrm>
            </p:grpSpPr>
            <p:sp>
              <p:nvSpPr>
                <p:cNvPr id="33852" name="Oval 97">
                  <a:extLst>
                    <a:ext uri="{FF2B5EF4-FFF2-40B4-BE49-F238E27FC236}">
                      <a16:creationId xmlns:a16="http://schemas.microsoft.com/office/drawing/2014/main" id="{D4B422BF-E9A8-4779-B5F0-29FC1961A1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19" y="1245"/>
                  <a:ext cx="110" cy="109"/>
                </a:xfrm>
                <a:prstGeom prst="ellipse">
                  <a:avLst/>
                </a:pr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33853" name="Oval 98">
                  <a:extLst>
                    <a:ext uri="{FF2B5EF4-FFF2-40B4-BE49-F238E27FC236}">
                      <a16:creationId xmlns:a16="http://schemas.microsoft.com/office/drawing/2014/main" id="{25D5DF3E-D4C5-4685-BA66-537643EF58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19" y="1245"/>
                  <a:ext cx="110" cy="109"/>
                </a:xfrm>
                <a:prstGeom prst="ellipse">
                  <a:avLst/>
                </a:prstGeom>
                <a:noFill/>
                <a:ln w="635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  <a:ea typeface="SimSun" panose="02010600030101010101" pitchFamily="2" charset="-122"/>
                  </a:endParaRPr>
                </a:p>
              </p:txBody>
            </p:sp>
          </p:grpSp>
          <p:grpSp>
            <p:nvGrpSpPr>
              <p:cNvPr id="33828" name="Group 102">
                <a:extLst>
                  <a:ext uri="{FF2B5EF4-FFF2-40B4-BE49-F238E27FC236}">
                    <a16:creationId xmlns:a16="http://schemas.microsoft.com/office/drawing/2014/main" id="{D4F952FB-96D0-4355-A9D5-6FC8CF8391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97" y="1245"/>
                <a:ext cx="110" cy="109"/>
                <a:chOff x="3097" y="1245"/>
                <a:chExt cx="110" cy="109"/>
              </a:xfrm>
            </p:grpSpPr>
            <p:sp>
              <p:nvSpPr>
                <p:cNvPr id="33850" name="Oval 100">
                  <a:extLst>
                    <a:ext uri="{FF2B5EF4-FFF2-40B4-BE49-F238E27FC236}">
                      <a16:creationId xmlns:a16="http://schemas.microsoft.com/office/drawing/2014/main" id="{334BE101-B5CE-4A95-8139-D409F0AA63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7" y="1245"/>
                  <a:ext cx="110" cy="109"/>
                </a:xfrm>
                <a:prstGeom prst="ellipse">
                  <a:avLst/>
                </a:pr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33851" name="Oval 101">
                  <a:extLst>
                    <a:ext uri="{FF2B5EF4-FFF2-40B4-BE49-F238E27FC236}">
                      <a16:creationId xmlns:a16="http://schemas.microsoft.com/office/drawing/2014/main" id="{CB14C4DF-8A80-4FB6-B977-9D8289C0AD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7" y="1245"/>
                  <a:ext cx="110" cy="109"/>
                </a:xfrm>
                <a:prstGeom prst="ellipse">
                  <a:avLst/>
                </a:prstGeom>
                <a:noFill/>
                <a:ln w="635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  <a:ea typeface="SimSun" panose="02010600030101010101" pitchFamily="2" charset="-122"/>
                  </a:endParaRPr>
                </a:p>
              </p:txBody>
            </p:sp>
          </p:grpSp>
          <p:sp>
            <p:nvSpPr>
              <p:cNvPr id="33829" name="Freeform 103">
                <a:extLst>
                  <a:ext uri="{FF2B5EF4-FFF2-40B4-BE49-F238E27FC236}">
                    <a16:creationId xmlns:a16="http://schemas.microsoft.com/office/drawing/2014/main" id="{0AFE6CEB-03E0-400D-9FD6-CAAD18B3B56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50" y="1352"/>
                <a:ext cx="333" cy="152"/>
              </a:xfrm>
              <a:custGeom>
                <a:avLst/>
                <a:gdLst>
                  <a:gd name="T0" fmla="*/ 0 w 3637"/>
                  <a:gd name="T1" fmla="*/ 0 h 1658"/>
                  <a:gd name="T2" fmla="*/ 0 w 3637"/>
                  <a:gd name="T3" fmla="*/ 0 h 1658"/>
                  <a:gd name="T4" fmla="*/ 0 w 3637"/>
                  <a:gd name="T5" fmla="*/ 0 h 1658"/>
                  <a:gd name="T6" fmla="*/ 0 w 3637"/>
                  <a:gd name="T7" fmla="*/ 0 h 1658"/>
                  <a:gd name="T8" fmla="*/ 0 w 3637"/>
                  <a:gd name="T9" fmla="*/ 0 h 1658"/>
                  <a:gd name="T10" fmla="*/ 0 w 3637"/>
                  <a:gd name="T11" fmla="*/ 0 h 1658"/>
                  <a:gd name="T12" fmla="*/ 0 w 3637"/>
                  <a:gd name="T13" fmla="*/ 0 h 1658"/>
                  <a:gd name="T14" fmla="*/ 0 w 3637"/>
                  <a:gd name="T15" fmla="*/ 0 h 1658"/>
                  <a:gd name="T16" fmla="*/ 0 w 3637"/>
                  <a:gd name="T17" fmla="*/ 0 h 1658"/>
                  <a:gd name="T18" fmla="*/ 0 w 3637"/>
                  <a:gd name="T19" fmla="*/ 0 h 1658"/>
                  <a:gd name="T20" fmla="*/ 0 w 3637"/>
                  <a:gd name="T21" fmla="*/ 0 h 165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637"/>
                  <a:gd name="T34" fmla="*/ 0 h 1658"/>
                  <a:gd name="T35" fmla="*/ 3637 w 3637"/>
                  <a:gd name="T36" fmla="*/ 1658 h 165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637" h="1658">
                    <a:moveTo>
                      <a:pt x="24" y="1590"/>
                    </a:moveTo>
                    <a:lnTo>
                      <a:pt x="3319" y="125"/>
                    </a:lnTo>
                    <a:cubicBezTo>
                      <a:pt x="3336" y="118"/>
                      <a:pt x="3356" y="125"/>
                      <a:pt x="3363" y="142"/>
                    </a:cubicBezTo>
                    <a:cubicBezTo>
                      <a:pt x="3371" y="159"/>
                      <a:pt x="3363" y="179"/>
                      <a:pt x="3346" y="186"/>
                    </a:cubicBezTo>
                    <a:lnTo>
                      <a:pt x="51" y="1651"/>
                    </a:lnTo>
                    <a:cubicBezTo>
                      <a:pt x="34" y="1658"/>
                      <a:pt x="14" y="1651"/>
                      <a:pt x="7" y="1634"/>
                    </a:cubicBezTo>
                    <a:cubicBezTo>
                      <a:pt x="0" y="1617"/>
                      <a:pt x="7" y="1597"/>
                      <a:pt x="24" y="1590"/>
                    </a:cubicBezTo>
                    <a:close/>
                    <a:moveTo>
                      <a:pt x="3191" y="0"/>
                    </a:moveTo>
                    <a:lnTo>
                      <a:pt x="3637" y="20"/>
                    </a:lnTo>
                    <a:lnTo>
                      <a:pt x="3353" y="366"/>
                    </a:lnTo>
                    <a:lnTo>
                      <a:pt x="319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en-HK"/>
              </a:p>
            </p:txBody>
          </p:sp>
          <p:sp>
            <p:nvSpPr>
              <p:cNvPr id="33830" name="Freeform 104">
                <a:extLst>
                  <a:ext uri="{FF2B5EF4-FFF2-40B4-BE49-F238E27FC236}">
                    <a16:creationId xmlns:a16="http://schemas.microsoft.com/office/drawing/2014/main" id="{9DC1A27C-9AE3-4673-9D06-1869B6607D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50" y="1095"/>
                <a:ext cx="333" cy="151"/>
              </a:xfrm>
              <a:custGeom>
                <a:avLst/>
                <a:gdLst>
                  <a:gd name="T0" fmla="*/ 0 w 3637"/>
                  <a:gd name="T1" fmla="*/ 0 h 1658"/>
                  <a:gd name="T2" fmla="*/ 0 w 3637"/>
                  <a:gd name="T3" fmla="*/ 0 h 1658"/>
                  <a:gd name="T4" fmla="*/ 0 w 3637"/>
                  <a:gd name="T5" fmla="*/ 0 h 1658"/>
                  <a:gd name="T6" fmla="*/ 0 w 3637"/>
                  <a:gd name="T7" fmla="*/ 0 h 1658"/>
                  <a:gd name="T8" fmla="*/ 0 w 3637"/>
                  <a:gd name="T9" fmla="*/ 0 h 1658"/>
                  <a:gd name="T10" fmla="*/ 0 w 3637"/>
                  <a:gd name="T11" fmla="*/ 0 h 1658"/>
                  <a:gd name="T12" fmla="*/ 0 w 3637"/>
                  <a:gd name="T13" fmla="*/ 0 h 1658"/>
                  <a:gd name="T14" fmla="*/ 0 w 3637"/>
                  <a:gd name="T15" fmla="*/ 0 h 1658"/>
                  <a:gd name="T16" fmla="*/ 0 w 3637"/>
                  <a:gd name="T17" fmla="*/ 0 h 1658"/>
                  <a:gd name="T18" fmla="*/ 0 w 3637"/>
                  <a:gd name="T19" fmla="*/ 0 h 1658"/>
                  <a:gd name="T20" fmla="*/ 0 w 3637"/>
                  <a:gd name="T21" fmla="*/ 0 h 165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637"/>
                  <a:gd name="T34" fmla="*/ 0 h 1658"/>
                  <a:gd name="T35" fmla="*/ 3637 w 3637"/>
                  <a:gd name="T36" fmla="*/ 1658 h 165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637" h="1658">
                    <a:moveTo>
                      <a:pt x="51" y="7"/>
                    </a:moveTo>
                    <a:lnTo>
                      <a:pt x="3346" y="1472"/>
                    </a:lnTo>
                    <a:cubicBezTo>
                      <a:pt x="3363" y="1479"/>
                      <a:pt x="3371" y="1499"/>
                      <a:pt x="3363" y="1516"/>
                    </a:cubicBezTo>
                    <a:cubicBezTo>
                      <a:pt x="3356" y="1532"/>
                      <a:pt x="3336" y="1540"/>
                      <a:pt x="3319" y="1533"/>
                    </a:cubicBezTo>
                    <a:lnTo>
                      <a:pt x="24" y="68"/>
                    </a:lnTo>
                    <a:cubicBezTo>
                      <a:pt x="7" y="60"/>
                      <a:pt x="0" y="41"/>
                      <a:pt x="7" y="24"/>
                    </a:cubicBezTo>
                    <a:cubicBezTo>
                      <a:pt x="14" y="7"/>
                      <a:pt x="34" y="0"/>
                      <a:pt x="51" y="7"/>
                    </a:cubicBezTo>
                    <a:close/>
                    <a:moveTo>
                      <a:pt x="3353" y="1292"/>
                    </a:moveTo>
                    <a:lnTo>
                      <a:pt x="3637" y="1637"/>
                    </a:lnTo>
                    <a:lnTo>
                      <a:pt x="3191" y="1658"/>
                    </a:lnTo>
                    <a:lnTo>
                      <a:pt x="3353" y="129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en-HK"/>
              </a:p>
            </p:txBody>
          </p:sp>
          <p:sp>
            <p:nvSpPr>
              <p:cNvPr id="33831" name="Freeform 105">
                <a:extLst>
                  <a:ext uri="{FF2B5EF4-FFF2-40B4-BE49-F238E27FC236}">
                    <a16:creationId xmlns:a16="http://schemas.microsoft.com/office/drawing/2014/main" id="{B13BF5A7-474A-489A-A47A-41FC333B3D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4" y="1405"/>
                <a:ext cx="766" cy="99"/>
              </a:xfrm>
              <a:custGeom>
                <a:avLst/>
                <a:gdLst>
                  <a:gd name="T0" fmla="*/ 766 w 766"/>
                  <a:gd name="T1" fmla="*/ 24 h 99"/>
                  <a:gd name="T2" fmla="*/ 431 w 766"/>
                  <a:gd name="T3" fmla="*/ 94 h 99"/>
                  <a:gd name="T4" fmla="*/ 0 w 766"/>
                  <a:gd name="T5" fmla="*/ 0 h 99"/>
                  <a:gd name="T6" fmla="*/ 0 60000 65536"/>
                  <a:gd name="T7" fmla="*/ 0 60000 65536"/>
                  <a:gd name="T8" fmla="*/ 0 60000 65536"/>
                  <a:gd name="T9" fmla="*/ 0 w 766"/>
                  <a:gd name="T10" fmla="*/ 0 h 99"/>
                  <a:gd name="T11" fmla="*/ 766 w 766"/>
                  <a:gd name="T12" fmla="*/ 99 h 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6" h="99">
                    <a:moveTo>
                      <a:pt x="766" y="24"/>
                    </a:moveTo>
                    <a:cubicBezTo>
                      <a:pt x="671" y="66"/>
                      <a:pt x="553" y="91"/>
                      <a:pt x="431" y="94"/>
                    </a:cubicBezTo>
                    <a:cubicBezTo>
                      <a:pt x="266" y="99"/>
                      <a:pt x="107" y="65"/>
                      <a:pt x="0" y="0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HK"/>
              </a:p>
            </p:txBody>
          </p:sp>
          <p:sp>
            <p:nvSpPr>
              <p:cNvPr id="33832" name="Freeform 106">
                <a:extLst>
                  <a:ext uri="{FF2B5EF4-FFF2-40B4-BE49-F238E27FC236}">
                    <a16:creationId xmlns:a16="http://schemas.microsoft.com/office/drawing/2014/main" id="{FBEDBF88-C9E0-4238-B554-647BCF036B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57" y="1391"/>
                <a:ext cx="40" cy="40"/>
              </a:xfrm>
              <a:custGeom>
                <a:avLst/>
                <a:gdLst>
                  <a:gd name="T0" fmla="*/ 0 w 436"/>
                  <a:gd name="T1" fmla="*/ 0 h 437"/>
                  <a:gd name="T2" fmla="*/ 0 w 436"/>
                  <a:gd name="T3" fmla="*/ 0 h 437"/>
                  <a:gd name="T4" fmla="*/ 0 w 436"/>
                  <a:gd name="T5" fmla="*/ 0 h 437"/>
                  <a:gd name="T6" fmla="*/ 0 w 436"/>
                  <a:gd name="T7" fmla="*/ 0 h 437"/>
                  <a:gd name="T8" fmla="*/ 0 w 436"/>
                  <a:gd name="T9" fmla="*/ 0 h 437"/>
                  <a:gd name="T10" fmla="*/ 0 w 436"/>
                  <a:gd name="T11" fmla="*/ 0 h 437"/>
                  <a:gd name="T12" fmla="*/ 0 w 436"/>
                  <a:gd name="T13" fmla="*/ 0 h 437"/>
                  <a:gd name="T14" fmla="*/ 0 w 436"/>
                  <a:gd name="T15" fmla="*/ 0 h 437"/>
                  <a:gd name="T16" fmla="*/ 0 w 436"/>
                  <a:gd name="T17" fmla="*/ 0 h 437"/>
                  <a:gd name="T18" fmla="*/ 0 w 436"/>
                  <a:gd name="T19" fmla="*/ 0 h 437"/>
                  <a:gd name="T20" fmla="*/ 0 w 436"/>
                  <a:gd name="T21" fmla="*/ 0 h 43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36"/>
                  <a:gd name="T34" fmla="*/ 0 h 437"/>
                  <a:gd name="T35" fmla="*/ 436 w 436"/>
                  <a:gd name="T36" fmla="*/ 437 h 43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36" h="437">
                    <a:moveTo>
                      <a:pt x="13" y="377"/>
                    </a:moveTo>
                    <a:lnTo>
                      <a:pt x="177" y="213"/>
                    </a:lnTo>
                    <a:cubicBezTo>
                      <a:pt x="190" y="200"/>
                      <a:pt x="211" y="200"/>
                      <a:pt x="224" y="213"/>
                    </a:cubicBezTo>
                    <a:cubicBezTo>
                      <a:pt x="237" y="226"/>
                      <a:pt x="237" y="247"/>
                      <a:pt x="224" y="260"/>
                    </a:cubicBezTo>
                    <a:lnTo>
                      <a:pt x="60" y="424"/>
                    </a:lnTo>
                    <a:cubicBezTo>
                      <a:pt x="47" y="437"/>
                      <a:pt x="26" y="437"/>
                      <a:pt x="13" y="424"/>
                    </a:cubicBezTo>
                    <a:cubicBezTo>
                      <a:pt x="0" y="411"/>
                      <a:pt x="0" y="390"/>
                      <a:pt x="13" y="377"/>
                    </a:cubicBezTo>
                    <a:close/>
                    <a:moveTo>
                      <a:pt x="12" y="142"/>
                    </a:moveTo>
                    <a:lnTo>
                      <a:pt x="436" y="0"/>
                    </a:lnTo>
                    <a:lnTo>
                      <a:pt x="295" y="425"/>
                    </a:lnTo>
                    <a:lnTo>
                      <a:pt x="12" y="14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en-HK"/>
              </a:p>
            </p:txBody>
          </p:sp>
          <p:sp>
            <p:nvSpPr>
              <p:cNvPr id="33833" name="Freeform 107">
                <a:extLst>
                  <a:ext uri="{FF2B5EF4-FFF2-40B4-BE49-F238E27FC236}">
                    <a16:creationId xmlns:a16="http://schemas.microsoft.com/office/drawing/2014/main" id="{7C9A23B4-FA2B-480C-ADD0-675F189034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4" y="1405"/>
                <a:ext cx="766" cy="99"/>
              </a:xfrm>
              <a:custGeom>
                <a:avLst/>
                <a:gdLst>
                  <a:gd name="T0" fmla="*/ 766 w 766"/>
                  <a:gd name="T1" fmla="*/ 24 h 99"/>
                  <a:gd name="T2" fmla="*/ 431 w 766"/>
                  <a:gd name="T3" fmla="*/ 94 h 99"/>
                  <a:gd name="T4" fmla="*/ 0 w 766"/>
                  <a:gd name="T5" fmla="*/ 0 h 99"/>
                  <a:gd name="T6" fmla="*/ 0 60000 65536"/>
                  <a:gd name="T7" fmla="*/ 0 60000 65536"/>
                  <a:gd name="T8" fmla="*/ 0 60000 65536"/>
                  <a:gd name="T9" fmla="*/ 0 w 766"/>
                  <a:gd name="T10" fmla="*/ 0 h 99"/>
                  <a:gd name="T11" fmla="*/ 766 w 766"/>
                  <a:gd name="T12" fmla="*/ 99 h 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6" h="99">
                    <a:moveTo>
                      <a:pt x="766" y="24"/>
                    </a:moveTo>
                    <a:cubicBezTo>
                      <a:pt x="671" y="66"/>
                      <a:pt x="553" y="91"/>
                      <a:pt x="431" y="94"/>
                    </a:cubicBezTo>
                    <a:cubicBezTo>
                      <a:pt x="266" y="99"/>
                      <a:pt x="107" y="65"/>
                      <a:pt x="0" y="0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HK"/>
              </a:p>
            </p:txBody>
          </p:sp>
          <p:sp>
            <p:nvSpPr>
              <p:cNvPr id="33834" name="Freeform 108">
                <a:extLst>
                  <a:ext uri="{FF2B5EF4-FFF2-40B4-BE49-F238E27FC236}">
                    <a16:creationId xmlns:a16="http://schemas.microsoft.com/office/drawing/2014/main" id="{E5CBEEA6-28C6-4A29-8B32-5246748375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57" y="1391"/>
                <a:ext cx="40" cy="40"/>
              </a:xfrm>
              <a:custGeom>
                <a:avLst/>
                <a:gdLst>
                  <a:gd name="T0" fmla="*/ 0 w 436"/>
                  <a:gd name="T1" fmla="*/ 0 h 437"/>
                  <a:gd name="T2" fmla="*/ 0 w 436"/>
                  <a:gd name="T3" fmla="*/ 0 h 437"/>
                  <a:gd name="T4" fmla="*/ 0 w 436"/>
                  <a:gd name="T5" fmla="*/ 0 h 437"/>
                  <a:gd name="T6" fmla="*/ 0 w 436"/>
                  <a:gd name="T7" fmla="*/ 0 h 437"/>
                  <a:gd name="T8" fmla="*/ 0 w 436"/>
                  <a:gd name="T9" fmla="*/ 0 h 437"/>
                  <a:gd name="T10" fmla="*/ 0 w 436"/>
                  <a:gd name="T11" fmla="*/ 0 h 437"/>
                  <a:gd name="T12" fmla="*/ 0 w 436"/>
                  <a:gd name="T13" fmla="*/ 0 h 437"/>
                  <a:gd name="T14" fmla="*/ 0 w 436"/>
                  <a:gd name="T15" fmla="*/ 0 h 437"/>
                  <a:gd name="T16" fmla="*/ 0 w 436"/>
                  <a:gd name="T17" fmla="*/ 0 h 437"/>
                  <a:gd name="T18" fmla="*/ 0 w 436"/>
                  <a:gd name="T19" fmla="*/ 0 h 437"/>
                  <a:gd name="T20" fmla="*/ 0 w 436"/>
                  <a:gd name="T21" fmla="*/ 0 h 43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36"/>
                  <a:gd name="T34" fmla="*/ 0 h 437"/>
                  <a:gd name="T35" fmla="*/ 436 w 436"/>
                  <a:gd name="T36" fmla="*/ 437 h 43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36" h="437">
                    <a:moveTo>
                      <a:pt x="13" y="377"/>
                    </a:moveTo>
                    <a:lnTo>
                      <a:pt x="177" y="213"/>
                    </a:lnTo>
                    <a:cubicBezTo>
                      <a:pt x="190" y="200"/>
                      <a:pt x="211" y="200"/>
                      <a:pt x="224" y="213"/>
                    </a:cubicBezTo>
                    <a:cubicBezTo>
                      <a:pt x="237" y="226"/>
                      <a:pt x="237" y="247"/>
                      <a:pt x="224" y="260"/>
                    </a:cubicBezTo>
                    <a:lnTo>
                      <a:pt x="60" y="424"/>
                    </a:lnTo>
                    <a:cubicBezTo>
                      <a:pt x="47" y="437"/>
                      <a:pt x="26" y="437"/>
                      <a:pt x="13" y="424"/>
                    </a:cubicBezTo>
                    <a:cubicBezTo>
                      <a:pt x="0" y="411"/>
                      <a:pt x="0" y="390"/>
                      <a:pt x="13" y="377"/>
                    </a:cubicBezTo>
                    <a:close/>
                    <a:moveTo>
                      <a:pt x="12" y="142"/>
                    </a:moveTo>
                    <a:lnTo>
                      <a:pt x="436" y="0"/>
                    </a:lnTo>
                    <a:lnTo>
                      <a:pt x="295" y="425"/>
                    </a:lnTo>
                    <a:lnTo>
                      <a:pt x="12" y="14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en-HK"/>
              </a:p>
            </p:txBody>
          </p:sp>
          <p:sp>
            <p:nvSpPr>
              <p:cNvPr id="33835" name="Freeform 109">
                <a:extLst>
                  <a:ext uri="{FF2B5EF4-FFF2-40B4-BE49-F238E27FC236}">
                    <a16:creationId xmlns:a16="http://schemas.microsoft.com/office/drawing/2014/main" id="{8084B6A8-4953-46E7-9F30-904B04E5A1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4" y="1095"/>
                <a:ext cx="766" cy="99"/>
              </a:xfrm>
              <a:custGeom>
                <a:avLst/>
                <a:gdLst>
                  <a:gd name="T0" fmla="*/ 766 w 766"/>
                  <a:gd name="T1" fmla="*/ 75 h 99"/>
                  <a:gd name="T2" fmla="*/ 431 w 766"/>
                  <a:gd name="T3" fmla="*/ 5 h 99"/>
                  <a:gd name="T4" fmla="*/ 0 w 766"/>
                  <a:gd name="T5" fmla="*/ 99 h 99"/>
                  <a:gd name="T6" fmla="*/ 0 60000 65536"/>
                  <a:gd name="T7" fmla="*/ 0 60000 65536"/>
                  <a:gd name="T8" fmla="*/ 0 60000 65536"/>
                  <a:gd name="T9" fmla="*/ 0 w 766"/>
                  <a:gd name="T10" fmla="*/ 0 h 99"/>
                  <a:gd name="T11" fmla="*/ 766 w 766"/>
                  <a:gd name="T12" fmla="*/ 99 h 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6" h="99">
                    <a:moveTo>
                      <a:pt x="766" y="75"/>
                    </a:moveTo>
                    <a:cubicBezTo>
                      <a:pt x="671" y="33"/>
                      <a:pt x="553" y="8"/>
                      <a:pt x="431" y="5"/>
                    </a:cubicBezTo>
                    <a:cubicBezTo>
                      <a:pt x="266" y="0"/>
                      <a:pt x="107" y="34"/>
                      <a:pt x="0" y="99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HK"/>
              </a:p>
            </p:txBody>
          </p:sp>
          <p:sp>
            <p:nvSpPr>
              <p:cNvPr id="33836" name="Freeform 110">
                <a:extLst>
                  <a:ext uri="{FF2B5EF4-FFF2-40B4-BE49-F238E27FC236}">
                    <a16:creationId xmlns:a16="http://schemas.microsoft.com/office/drawing/2014/main" id="{FC1A6E54-619B-4019-8E3A-A8E9DF9EBE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57" y="1168"/>
                <a:ext cx="40" cy="40"/>
              </a:xfrm>
              <a:custGeom>
                <a:avLst/>
                <a:gdLst>
                  <a:gd name="T0" fmla="*/ 0 w 436"/>
                  <a:gd name="T1" fmla="*/ 0 h 436"/>
                  <a:gd name="T2" fmla="*/ 0 w 436"/>
                  <a:gd name="T3" fmla="*/ 0 h 436"/>
                  <a:gd name="T4" fmla="*/ 0 w 436"/>
                  <a:gd name="T5" fmla="*/ 0 h 436"/>
                  <a:gd name="T6" fmla="*/ 0 w 436"/>
                  <a:gd name="T7" fmla="*/ 0 h 436"/>
                  <a:gd name="T8" fmla="*/ 0 w 436"/>
                  <a:gd name="T9" fmla="*/ 0 h 436"/>
                  <a:gd name="T10" fmla="*/ 0 w 436"/>
                  <a:gd name="T11" fmla="*/ 0 h 436"/>
                  <a:gd name="T12" fmla="*/ 0 w 436"/>
                  <a:gd name="T13" fmla="*/ 0 h 436"/>
                  <a:gd name="T14" fmla="*/ 0 w 436"/>
                  <a:gd name="T15" fmla="*/ 0 h 436"/>
                  <a:gd name="T16" fmla="*/ 0 w 436"/>
                  <a:gd name="T17" fmla="*/ 0 h 436"/>
                  <a:gd name="T18" fmla="*/ 0 w 436"/>
                  <a:gd name="T19" fmla="*/ 0 h 436"/>
                  <a:gd name="T20" fmla="*/ 0 w 436"/>
                  <a:gd name="T21" fmla="*/ 0 h 4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36"/>
                  <a:gd name="T34" fmla="*/ 0 h 436"/>
                  <a:gd name="T35" fmla="*/ 436 w 436"/>
                  <a:gd name="T36" fmla="*/ 436 h 4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36" h="436">
                    <a:moveTo>
                      <a:pt x="60" y="13"/>
                    </a:moveTo>
                    <a:lnTo>
                      <a:pt x="224" y="177"/>
                    </a:lnTo>
                    <a:cubicBezTo>
                      <a:pt x="237" y="190"/>
                      <a:pt x="237" y="211"/>
                      <a:pt x="224" y="224"/>
                    </a:cubicBezTo>
                    <a:cubicBezTo>
                      <a:pt x="211" y="237"/>
                      <a:pt x="190" y="237"/>
                      <a:pt x="177" y="224"/>
                    </a:cubicBezTo>
                    <a:lnTo>
                      <a:pt x="13" y="60"/>
                    </a:lnTo>
                    <a:cubicBezTo>
                      <a:pt x="0" y="47"/>
                      <a:pt x="0" y="26"/>
                      <a:pt x="13" y="13"/>
                    </a:cubicBezTo>
                    <a:cubicBezTo>
                      <a:pt x="26" y="0"/>
                      <a:pt x="47" y="0"/>
                      <a:pt x="60" y="13"/>
                    </a:cubicBezTo>
                    <a:close/>
                    <a:moveTo>
                      <a:pt x="295" y="12"/>
                    </a:moveTo>
                    <a:lnTo>
                      <a:pt x="436" y="436"/>
                    </a:lnTo>
                    <a:lnTo>
                      <a:pt x="12" y="295"/>
                    </a:lnTo>
                    <a:lnTo>
                      <a:pt x="295" y="1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en-HK"/>
              </a:p>
            </p:txBody>
          </p:sp>
          <p:sp>
            <p:nvSpPr>
              <p:cNvPr id="33837" name="Freeform 111">
                <a:extLst>
                  <a:ext uri="{FF2B5EF4-FFF2-40B4-BE49-F238E27FC236}">
                    <a16:creationId xmlns:a16="http://schemas.microsoft.com/office/drawing/2014/main" id="{878742B2-EEFD-4FA6-996C-3174E4468B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4" y="1095"/>
                <a:ext cx="766" cy="99"/>
              </a:xfrm>
              <a:custGeom>
                <a:avLst/>
                <a:gdLst>
                  <a:gd name="T0" fmla="*/ 766 w 766"/>
                  <a:gd name="T1" fmla="*/ 75 h 99"/>
                  <a:gd name="T2" fmla="*/ 431 w 766"/>
                  <a:gd name="T3" fmla="*/ 5 h 99"/>
                  <a:gd name="T4" fmla="*/ 0 w 766"/>
                  <a:gd name="T5" fmla="*/ 99 h 99"/>
                  <a:gd name="T6" fmla="*/ 0 60000 65536"/>
                  <a:gd name="T7" fmla="*/ 0 60000 65536"/>
                  <a:gd name="T8" fmla="*/ 0 60000 65536"/>
                  <a:gd name="T9" fmla="*/ 0 w 766"/>
                  <a:gd name="T10" fmla="*/ 0 h 99"/>
                  <a:gd name="T11" fmla="*/ 766 w 766"/>
                  <a:gd name="T12" fmla="*/ 99 h 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6" h="99">
                    <a:moveTo>
                      <a:pt x="766" y="75"/>
                    </a:moveTo>
                    <a:cubicBezTo>
                      <a:pt x="671" y="33"/>
                      <a:pt x="553" y="8"/>
                      <a:pt x="431" y="5"/>
                    </a:cubicBezTo>
                    <a:cubicBezTo>
                      <a:pt x="266" y="0"/>
                      <a:pt x="107" y="34"/>
                      <a:pt x="0" y="99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HK"/>
              </a:p>
            </p:txBody>
          </p:sp>
          <p:sp>
            <p:nvSpPr>
              <p:cNvPr id="33838" name="Freeform 112">
                <a:extLst>
                  <a:ext uri="{FF2B5EF4-FFF2-40B4-BE49-F238E27FC236}">
                    <a16:creationId xmlns:a16="http://schemas.microsoft.com/office/drawing/2014/main" id="{AD439A8B-8053-47EE-9359-537C1CC2CD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57" y="1168"/>
                <a:ext cx="40" cy="40"/>
              </a:xfrm>
              <a:custGeom>
                <a:avLst/>
                <a:gdLst>
                  <a:gd name="T0" fmla="*/ 0 w 436"/>
                  <a:gd name="T1" fmla="*/ 0 h 436"/>
                  <a:gd name="T2" fmla="*/ 0 w 436"/>
                  <a:gd name="T3" fmla="*/ 0 h 436"/>
                  <a:gd name="T4" fmla="*/ 0 w 436"/>
                  <a:gd name="T5" fmla="*/ 0 h 436"/>
                  <a:gd name="T6" fmla="*/ 0 w 436"/>
                  <a:gd name="T7" fmla="*/ 0 h 436"/>
                  <a:gd name="T8" fmla="*/ 0 w 436"/>
                  <a:gd name="T9" fmla="*/ 0 h 436"/>
                  <a:gd name="T10" fmla="*/ 0 w 436"/>
                  <a:gd name="T11" fmla="*/ 0 h 436"/>
                  <a:gd name="T12" fmla="*/ 0 w 436"/>
                  <a:gd name="T13" fmla="*/ 0 h 436"/>
                  <a:gd name="T14" fmla="*/ 0 w 436"/>
                  <a:gd name="T15" fmla="*/ 0 h 436"/>
                  <a:gd name="T16" fmla="*/ 0 w 436"/>
                  <a:gd name="T17" fmla="*/ 0 h 436"/>
                  <a:gd name="T18" fmla="*/ 0 w 436"/>
                  <a:gd name="T19" fmla="*/ 0 h 436"/>
                  <a:gd name="T20" fmla="*/ 0 w 436"/>
                  <a:gd name="T21" fmla="*/ 0 h 4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36"/>
                  <a:gd name="T34" fmla="*/ 0 h 436"/>
                  <a:gd name="T35" fmla="*/ 436 w 436"/>
                  <a:gd name="T36" fmla="*/ 436 h 4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36" h="436">
                    <a:moveTo>
                      <a:pt x="60" y="13"/>
                    </a:moveTo>
                    <a:lnTo>
                      <a:pt x="224" y="177"/>
                    </a:lnTo>
                    <a:cubicBezTo>
                      <a:pt x="237" y="190"/>
                      <a:pt x="237" y="211"/>
                      <a:pt x="224" y="224"/>
                    </a:cubicBezTo>
                    <a:cubicBezTo>
                      <a:pt x="211" y="237"/>
                      <a:pt x="190" y="237"/>
                      <a:pt x="177" y="224"/>
                    </a:cubicBezTo>
                    <a:lnTo>
                      <a:pt x="13" y="60"/>
                    </a:lnTo>
                    <a:cubicBezTo>
                      <a:pt x="0" y="47"/>
                      <a:pt x="0" y="26"/>
                      <a:pt x="13" y="13"/>
                    </a:cubicBezTo>
                    <a:cubicBezTo>
                      <a:pt x="26" y="0"/>
                      <a:pt x="47" y="0"/>
                      <a:pt x="60" y="13"/>
                    </a:cubicBezTo>
                    <a:close/>
                    <a:moveTo>
                      <a:pt x="295" y="12"/>
                    </a:moveTo>
                    <a:lnTo>
                      <a:pt x="436" y="436"/>
                    </a:lnTo>
                    <a:lnTo>
                      <a:pt x="12" y="295"/>
                    </a:lnTo>
                    <a:lnTo>
                      <a:pt x="295" y="1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en-HK"/>
              </a:p>
            </p:txBody>
          </p:sp>
          <p:sp>
            <p:nvSpPr>
              <p:cNvPr id="33839" name="Rectangle 113">
                <a:extLst>
                  <a:ext uri="{FF2B5EF4-FFF2-40B4-BE49-F238E27FC236}">
                    <a16:creationId xmlns:a16="http://schemas.microsoft.com/office/drawing/2014/main" id="{623EDCA3-9E9A-454F-9DBA-D650A25B2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1018"/>
                <a:ext cx="42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100">
                    <a:solidFill>
                      <a:srgbClr val="000000"/>
                    </a:solidFill>
                    <a:ea typeface="SimSun" panose="02010600030101010101" pitchFamily="2" charset="-122"/>
                  </a:rPr>
                  <a:t>1</a:t>
                </a:r>
                <a:endParaRPr lang="en-US" altLang="zh-CN" sz="1800"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3840" name="Rectangle 114">
                <a:extLst>
                  <a:ext uri="{FF2B5EF4-FFF2-40B4-BE49-F238E27FC236}">
                    <a16:creationId xmlns:a16="http://schemas.microsoft.com/office/drawing/2014/main" id="{20215D7A-7079-4B0C-B9DD-294675304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1457"/>
                <a:ext cx="42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100">
                    <a:solidFill>
                      <a:srgbClr val="000000"/>
                    </a:solidFill>
                    <a:ea typeface="SimSun" panose="02010600030101010101" pitchFamily="2" charset="-122"/>
                  </a:rPr>
                  <a:t>2</a:t>
                </a:r>
                <a:endParaRPr lang="en-US" altLang="zh-CN" sz="1800"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3841" name="Rectangle 115">
                <a:extLst>
                  <a:ext uri="{FF2B5EF4-FFF2-40B4-BE49-F238E27FC236}">
                    <a16:creationId xmlns:a16="http://schemas.microsoft.com/office/drawing/2014/main" id="{2349566C-1CB1-46E2-917C-05171B8B8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4" y="1238"/>
                <a:ext cx="42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100">
                    <a:solidFill>
                      <a:srgbClr val="000000"/>
                    </a:solidFill>
                    <a:ea typeface="SimSun" panose="02010600030101010101" pitchFamily="2" charset="-122"/>
                  </a:rPr>
                  <a:t>3</a:t>
                </a:r>
                <a:endParaRPr lang="en-US" altLang="zh-CN" sz="1800"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3842" name="Rectangle 116">
                <a:extLst>
                  <a:ext uri="{FF2B5EF4-FFF2-40B4-BE49-F238E27FC236}">
                    <a16:creationId xmlns:a16="http://schemas.microsoft.com/office/drawing/2014/main" id="{8DCB629F-2D7D-4354-8F2D-5F20C9D10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2" y="1238"/>
                <a:ext cx="41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100">
                    <a:solidFill>
                      <a:srgbClr val="000000"/>
                    </a:solidFill>
                    <a:ea typeface="SimSun" panose="02010600030101010101" pitchFamily="2" charset="-122"/>
                  </a:rPr>
                  <a:t>4</a:t>
                </a:r>
                <a:endParaRPr lang="en-US" altLang="zh-CN" sz="1800"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3843" name="Rectangle 117">
                <a:extLst>
                  <a:ext uri="{FF2B5EF4-FFF2-40B4-BE49-F238E27FC236}">
                    <a16:creationId xmlns:a16="http://schemas.microsoft.com/office/drawing/2014/main" id="{94CC2412-ABA6-4CF0-895E-125402FE3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4" y="1055"/>
                <a:ext cx="42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100">
                    <a:solidFill>
                      <a:srgbClr val="000000"/>
                    </a:solidFill>
                    <a:ea typeface="SimSun" panose="02010600030101010101" pitchFamily="2" charset="-122"/>
                  </a:rPr>
                  <a:t>1</a:t>
                </a:r>
                <a:endParaRPr lang="en-US" altLang="zh-CN" sz="1800"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3844" name="Rectangle 118">
                <a:extLst>
                  <a:ext uri="{FF2B5EF4-FFF2-40B4-BE49-F238E27FC236}">
                    <a16:creationId xmlns:a16="http://schemas.microsoft.com/office/drawing/2014/main" id="{562F1C8D-F5AC-485A-9E5C-32ED5A1E73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4" y="1421"/>
                <a:ext cx="42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100">
                    <a:solidFill>
                      <a:srgbClr val="000000"/>
                    </a:solidFill>
                    <a:ea typeface="SimSun" panose="02010600030101010101" pitchFamily="2" charset="-122"/>
                  </a:rPr>
                  <a:t>2</a:t>
                </a:r>
                <a:endParaRPr lang="en-US" altLang="zh-CN" sz="1800"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3845" name="Rectangle 119">
                <a:extLst>
                  <a:ext uri="{FF2B5EF4-FFF2-40B4-BE49-F238E27FC236}">
                    <a16:creationId xmlns:a16="http://schemas.microsoft.com/office/drawing/2014/main" id="{E56AE419-7E18-4E97-8928-8EF03FC92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6" y="982"/>
                <a:ext cx="41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100">
                    <a:solidFill>
                      <a:srgbClr val="000000"/>
                    </a:solidFill>
                    <a:ea typeface="SimSun" panose="02010600030101010101" pitchFamily="2" charset="-122"/>
                  </a:rPr>
                  <a:t>3</a:t>
                </a:r>
                <a:endParaRPr lang="en-US" altLang="zh-CN" sz="1800"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3846" name="Rectangle 120">
                <a:extLst>
                  <a:ext uri="{FF2B5EF4-FFF2-40B4-BE49-F238E27FC236}">
                    <a16:creationId xmlns:a16="http://schemas.microsoft.com/office/drawing/2014/main" id="{56B7829B-6636-4848-B28B-7B102FF26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6" y="1531"/>
                <a:ext cx="41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100">
                    <a:solidFill>
                      <a:srgbClr val="000000"/>
                    </a:solidFill>
                    <a:ea typeface="SimSun" panose="02010600030101010101" pitchFamily="2" charset="-122"/>
                  </a:rPr>
                  <a:t>4</a:t>
                </a:r>
                <a:endParaRPr lang="en-US" altLang="zh-CN" sz="1800"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3847" name="Rectangle 121">
                <a:extLst>
                  <a:ext uri="{FF2B5EF4-FFF2-40B4-BE49-F238E27FC236}">
                    <a16:creationId xmlns:a16="http://schemas.microsoft.com/office/drawing/2014/main" id="{DB79B378-952A-4F1D-9997-1816C1F1C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6" y="1018"/>
                <a:ext cx="198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100">
                    <a:solidFill>
                      <a:srgbClr val="000000"/>
                    </a:solidFill>
                    <a:ea typeface="SimSun" panose="02010600030101010101" pitchFamily="2" charset="-122"/>
                  </a:rPr>
                  <a:t>origin</a:t>
                </a:r>
                <a:endParaRPr lang="en-US" altLang="zh-CN" sz="1800"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3848" name="Rectangle 122">
                <a:extLst>
                  <a:ext uri="{FF2B5EF4-FFF2-40B4-BE49-F238E27FC236}">
                    <a16:creationId xmlns:a16="http://schemas.microsoft.com/office/drawing/2014/main" id="{D44EEFD3-7F89-410A-B424-38602E473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6" y="1457"/>
                <a:ext cx="198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100">
                    <a:solidFill>
                      <a:srgbClr val="000000"/>
                    </a:solidFill>
                    <a:ea typeface="SimSun" panose="02010600030101010101" pitchFamily="2" charset="-122"/>
                  </a:rPr>
                  <a:t>origin</a:t>
                </a:r>
                <a:endParaRPr lang="en-US" altLang="zh-CN" sz="1800"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3849" name="Rectangle 123">
                <a:extLst>
                  <a:ext uri="{FF2B5EF4-FFF2-40B4-BE49-F238E27FC236}">
                    <a16:creationId xmlns:a16="http://schemas.microsoft.com/office/drawing/2014/main" id="{8A51245D-6258-42FC-975B-DB4AC1947E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4" y="1238"/>
                <a:ext cx="364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100">
                    <a:solidFill>
                      <a:srgbClr val="000000"/>
                    </a:solidFill>
                    <a:ea typeface="SimSun" panose="02010600030101010101" pitchFamily="2" charset="-122"/>
                  </a:rPr>
                  <a:t>destination</a:t>
                </a:r>
                <a:endParaRPr lang="en-US" altLang="zh-CN" sz="1800"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</p:grpSp>
        <p:graphicFrame>
          <p:nvGraphicFramePr>
            <p:cNvPr id="33802" name="Object 2">
              <a:extLst>
                <a:ext uri="{FF2B5EF4-FFF2-40B4-BE49-F238E27FC236}">
                  <a16:creationId xmlns:a16="http://schemas.microsoft.com/office/drawing/2014/main" id="{D16BE79A-D1D4-46B8-8F29-465979FA4F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57900" y="1654175"/>
            <a:ext cx="303213" cy="20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55292" imgH="215713" progId="Equation.3">
                    <p:embed/>
                  </p:oleObj>
                </mc:Choice>
                <mc:Fallback>
                  <p:oleObj name="Equation" r:id="rId2" imgW="355292" imgH="215713" progId="Equation.3">
                    <p:embed/>
                    <p:pic>
                      <p:nvPicPr>
                        <p:cNvPr id="33802" name="Object 2">
                          <a:extLst>
                            <a:ext uri="{FF2B5EF4-FFF2-40B4-BE49-F238E27FC236}">
                              <a16:creationId xmlns:a16="http://schemas.microsoft.com/office/drawing/2014/main" id="{D16BE79A-D1D4-46B8-8F29-465979FA4F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57900" y="1654175"/>
                          <a:ext cx="303213" cy="200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3" name="Object 3">
              <a:extLst>
                <a:ext uri="{FF2B5EF4-FFF2-40B4-BE49-F238E27FC236}">
                  <a16:creationId xmlns:a16="http://schemas.microsoft.com/office/drawing/2014/main" id="{44E6435D-3012-4DC0-91B0-006648DBF0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52672" y="2007909"/>
            <a:ext cx="314565" cy="197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68140" imgH="215806" progId="Equation.3">
                    <p:embed/>
                  </p:oleObj>
                </mc:Choice>
                <mc:Fallback>
                  <p:oleObj name="Equation" r:id="rId4" imgW="368140" imgH="215806" progId="Equation.3">
                    <p:embed/>
                    <p:pic>
                      <p:nvPicPr>
                        <p:cNvPr id="33803" name="Object 3">
                          <a:extLst>
                            <a:ext uri="{FF2B5EF4-FFF2-40B4-BE49-F238E27FC236}">
                              <a16:creationId xmlns:a16="http://schemas.microsoft.com/office/drawing/2014/main" id="{44E6435D-3012-4DC0-91B0-006648DBF0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52672" y="2007909"/>
                          <a:ext cx="314565" cy="197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4" name="Object 4">
              <a:extLst>
                <a:ext uri="{FF2B5EF4-FFF2-40B4-BE49-F238E27FC236}">
                  <a16:creationId xmlns:a16="http://schemas.microsoft.com/office/drawing/2014/main" id="{BDED8781-2B5D-48CC-8A27-4B8D8414C2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65975" y="1658938"/>
            <a:ext cx="527050" cy="211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22030" imgH="228501" progId="Equation.3">
                    <p:embed/>
                  </p:oleObj>
                </mc:Choice>
                <mc:Fallback>
                  <p:oleObj name="Equation" r:id="rId6" imgW="622030" imgH="228501" progId="Equation.3">
                    <p:embed/>
                    <p:pic>
                      <p:nvPicPr>
                        <p:cNvPr id="33804" name="Object 4">
                          <a:extLst>
                            <a:ext uri="{FF2B5EF4-FFF2-40B4-BE49-F238E27FC236}">
                              <a16:creationId xmlns:a16="http://schemas.microsoft.com/office/drawing/2014/main" id="{BDED8781-2B5D-48CC-8A27-4B8D8414C2D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5975" y="1658938"/>
                          <a:ext cx="527050" cy="211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5" name="Object 5">
              <a:extLst>
                <a:ext uri="{FF2B5EF4-FFF2-40B4-BE49-F238E27FC236}">
                  <a16:creationId xmlns:a16="http://schemas.microsoft.com/office/drawing/2014/main" id="{F0A77A6E-BBF5-4615-9628-A83B161A3F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53275" y="2073275"/>
            <a:ext cx="584200" cy="196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85502" imgH="215806" progId="Equation.3">
                    <p:embed/>
                  </p:oleObj>
                </mc:Choice>
                <mc:Fallback>
                  <p:oleObj name="Equation" r:id="rId8" imgW="685502" imgH="215806" progId="Equation.3">
                    <p:embed/>
                    <p:pic>
                      <p:nvPicPr>
                        <p:cNvPr id="33805" name="Object 5">
                          <a:extLst>
                            <a:ext uri="{FF2B5EF4-FFF2-40B4-BE49-F238E27FC236}">
                              <a16:creationId xmlns:a16="http://schemas.microsoft.com/office/drawing/2014/main" id="{F0A77A6E-BBF5-4615-9628-A83B161A3F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53275" y="2073275"/>
                          <a:ext cx="584200" cy="196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798" name="Object 5">
            <a:extLst>
              <a:ext uri="{FF2B5EF4-FFF2-40B4-BE49-F238E27FC236}">
                <a16:creationId xmlns:a16="http://schemas.microsoft.com/office/drawing/2014/main" id="{C8783511-590F-4353-95CC-417A03CD75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163" y="3463925"/>
          <a:ext cx="8212137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05300" imgH="419100" progId="Equation.DSMT4">
                  <p:embed/>
                </p:oleObj>
              </mc:Choice>
              <mc:Fallback>
                <p:oleObj name="Equation" r:id="rId10" imgW="4305300" imgH="419100" progId="Equation.DSMT4">
                  <p:embed/>
                  <p:pic>
                    <p:nvPicPr>
                      <p:cNvPr id="33798" name="Object 5">
                        <a:extLst>
                          <a:ext uri="{FF2B5EF4-FFF2-40B4-BE49-F238E27FC236}">
                            <a16:creationId xmlns:a16="http://schemas.microsoft.com/office/drawing/2014/main" id="{C8783511-590F-4353-95CC-417A03CD75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3463925"/>
                        <a:ext cx="8212137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文本框 75">
            <a:extLst>
              <a:ext uri="{FF2B5EF4-FFF2-40B4-BE49-F238E27FC236}">
                <a16:creationId xmlns:a16="http://schemas.microsoft.com/office/drawing/2014/main" id="{6C94CD50-69E5-475B-B4A0-8B2734440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3" y="4822825"/>
            <a:ext cx="6394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Set the dispersion parameter to 1, the answer is: </a:t>
            </a:r>
            <a:endParaRPr lang="en-GB" altLang="en-US" sz="2000">
              <a:cs typeface="Times New Roman" panose="02020603050405020304" pitchFamily="18" charset="0"/>
            </a:endParaRPr>
          </a:p>
        </p:txBody>
      </p:sp>
      <p:graphicFrame>
        <p:nvGraphicFramePr>
          <p:cNvPr id="33800" name="Object 8">
            <a:extLst>
              <a:ext uri="{FF2B5EF4-FFF2-40B4-BE49-F238E27FC236}">
                <a16:creationId xmlns:a16="http://schemas.microsoft.com/office/drawing/2014/main" id="{33875A21-F5EF-4037-88CB-D47C073202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6250" y="4857750"/>
          <a:ext cx="2278063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31366" imgH="203112" progId="Equation.DSMT4">
                  <p:embed/>
                </p:oleObj>
              </mc:Choice>
              <mc:Fallback>
                <p:oleObj name="Equation" r:id="rId12" imgW="1231366" imgH="203112" progId="Equation.DSMT4">
                  <p:embed/>
                  <p:pic>
                    <p:nvPicPr>
                      <p:cNvPr id="33800" name="Object 8">
                        <a:extLst>
                          <a:ext uri="{FF2B5EF4-FFF2-40B4-BE49-F238E27FC236}">
                            <a16:creationId xmlns:a16="http://schemas.microsoft.com/office/drawing/2014/main" id="{33875A21-F5EF-4037-88CB-D47C073202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0" y="4857750"/>
                        <a:ext cx="2278063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D30AEED9-CBC3-4B3B-B3AF-A0104DB2C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C0FEF3-74CF-4E0D-B5A4-DB7EFD122764}" type="slidenum">
              <a:rPr lang="zh-CN" altLang="en-US" sz="1600" smtClean="0">
                <a:solidFill>
                  <a:srgbClr val="003366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600">
              <a:solidFill>
                <a:srgbClr val="003366"/>
              </a:solidFill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FE3C0394-E78F-4021-987D-05B7FF43C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ea typeface="MS PGothic" panose="020B0600070205080204" pitchFamily="34" charset="-128"/>
              </a:rPr>
              <a:t>CNL </a:t>
            </a:r>
            <a:r>
              <a:rPr lang="en-US" altLang="zh-CN" sz="3200">
                <a:ea typeface="SimSun" panose="02010600030101010101" pitchFamily="2" charset="-122"/>
              </a:rPr>
              <a:t>SUE Unconstrained Programming Formulation</a:t>
            </a:r>
          </a:p>
        </p:txBody>
      </p:sp>
      <p:sp>
        <p:nvSpPr>
          <p:cNvPr id="34820" name="Text Box 9">
            <a:extLst>
              <a:ext uri="{FF2B5EF4-FFF2-40B4-BE49-F238E27FC236}">
                <a16:creationId xmlns:a16="http://schemas.microsoft.com/office/drawing/2014/main" id="{DB05D133-847F-4F8E-9446-69EAF82A1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449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33CC"/>
                </a:solidFill>
                <a:ea typeface="SimSun" panose="02010600030101010101" pitchFamily="2" charset="-122"/>
              </a:rPr>
              <a:t>Recall Sheffi’s formulation</a:t>
            </a:r>
          </a:p>
        </p:txBody>
      </p:sp>
      <p:sp>
        <p:nvSpPr>
          <p:cNvPr id="34821" name="Rectangle 2">
            <a:extLst>
              <a:ext uri="{FF2B5EF4-FFF2-40B4-BE49-F238E27FC236}">
                <a16:creationId xmlns:a16="http://schemas.microsoft.com/office/drawing/2014/main" id="{FAA880DF-8076-443B-B186-81230755C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6248400"/>
            <a:ext cx="8210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HK" altLang="en-US" sz="1200">
                <a:latin typeface="Arial" panose="020B0604020202020204" pitchFamily="34" charset="0"/>
              </a:rPr>
              <a:t>Bekhor, S., Prashker, J.N., 1999. Formulations of extended logit stochastic user equilibrium assignments. In Proceedings of the 14th International Symposium on Transportation and Traffic Theory, Jerusalem, Israel, 351-372.</a:t>
            </a:r>
            <a:endParaRPr lang="en-US" altLang="en-US" sz="1200">
              <a:latin typeface="Arial" panose="020B0604020202020204" pitchFamily="34" charset="0"/>
            </a:endParaRPr>
          </a:p>
        </p:txBody>
      </p:sp>
      <p:graphicFrame>
        <p:nvGraphicFramePr>
          <p:cNvPr id="34822" name="Object 9">
            <a:extLst>
              <a:ext uri="{FF2B5EF4-FFF2-40B4-BE49-F238E27FC236}">
                <a16:creationId xmlns:a16="http://schemas.microsoft.com/office/drawing/2014/main" id="{B584CC3A-CEDC-4B7A-94DB-F36E33667A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600200"/>
          <a:ext cx="494506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94000" imgH="482600" progId="Equation.3">
                  <p:embed/>
                </p:oleObj>
              </mc:Choice>
              <mc:Fallback>
                <p:oleObj name="Equation" r:id="rId2" imgW="2794000" imgH="482600" progId="Equation.3">
                  <p:embed/>
                  <p:pic>
                    <p:nvPicPr>
                      <p:cNvPr id="34822" name="Object 9">
                        <a:extLst>
                          <a:ext uri="{FF2B5EF4-FFF2-40B4-BE49-F238E27FC236}">
                            <a16:creationId xmlns:a16="http://schemas.microsoft.com/office/drawing/2014/main" id="{B584CC3A-CEDC-4B7A-94DB-F36E33667A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600200"/>
                        <a:ext cx="4945063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Text Box 9">
            <a:extLst>
              <a:ext uri="{FF2B5EF4-FFF2-40B4-BE49-F238E27FC236}">
                <a16:creationId xmlns:a16="http://schemas.microsoft.com/office/drawing/2014/main" id="{C71835C0-A320-4DE8-A2E0-669F7FC21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438400"/>
            <a:ext cx="7086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33CC"/>
                </a:solidFill>
                <a:ea typeface="SimSun" panose="02010600030101010101" pitchFamily="2" charset="-122"/>
              </a:rPr>
              <a:t>For the logit model, the satisfaction function is</a:t>
            </a:r>
          </a:p>
        </p:txBody>
      </p:sp>
      <p:sp>
        <p:nvSpPr>
          <p:cNvPr id="34824" name="Text Box 9">
            <a:extLst>
              <a:ext uri="{FF2B5EF4-FFF2-40B4-BE49-F238E27FC236}">
                <a16:creationId xmlns:a16="http://schemas.microsoft.com/office/drawing/2014/main" id="{1BF978BC-3AC5-4CD8-9EC9-151D4F487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00438"/>
            <a:ext cx="7086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33CC"/>
                </a:solidFill>
                <a:ea typeface="SimSun" panose="02010600030101010101" pitchFamily="2" charset="-122"/>
              </a:rPr>
              <a:t>For the CNL model, the satisfaction function is</a:t>
            </a:r>
          </a:p>
        </p:txBody>
      </p:sp>
      <p:graphicFrame>
        <p:nvGraphicFramePr>
          <p:cNvPr id="34825" name="Object 13">
            <a:extLst>
              <a:ext uri="{FF2B5EF4-FFF2-40B4-BE49-F238E27FC236}">
                <a16:creationId xmlns:a16="http://schemas.microsoft.com/office/drawing/2014/main" id="{109E8449-FC12-426B-9CA7-5B7E353A1D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819400"/>
          <a:ext cx="4008438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49500" imgH="457200" progId="Equation.3">
                  <p:embed/>
                </p:oleObj>
              </mc:Choice>
              <mc:Fallback>
                <p:oleObj name="Equation" r:id="rId4" imgW="2349500" imgH="457200" progId="Equation.3">
                  <p:embed/>
                  <p:pic>
                    <p:nvPicPr>
                      <p:cNvPr id="34825" name="Object 13">
                        <a:extLst>
                          <a:ext uri="{FF2B5EF4-FFF2-40B4-BE49-F238E27FC236}">
                            <a16:creationId xmlns:a16="http://schemas.microsoft.com/office/drawing/2014/main" id="{109E8449-FC12-426B-9CA7-5B7E353A1D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819400"/>
                        <a:ext cx="4008438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6">
            <a:extLst>
              <a:ext uri="{FF2B5EF4-FFF2-40B4-BE49-F238E27FC236}">
                <a16:creationId xmlns:a16="http://schemas.microsoft.com/office/drawing/2014/main" id="{DF774C9E-8AD9-46FD-9CC0-E1B353D702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7788" y="3886200"/>
          <a:ext cx="5205412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75000" imgH="533400" progId="Equation.3">
                  <p:embed/>
                </p:oleObj>
              </mc:Choice>
              <mc:Fallback>
                <p:oleObj name="Equation" r:id="rId6" imgW="3175000" imgH="533400" progId="Equation.3">
                  <p:embed/>
                  <p:pic>
                    <p:nvPicPr>
                      <p:cNvPr id="34826" name="Object 16">
                        <a:extLst>
                          <a:ext uri="{FF2B5EF4-FFF2-40B4-BE49-F238E27FC236}">
                            <a16:creationId xmlns:a16="http://schemas.microsoft.com/office/drawing/2014/main" id="{DF774C9E-8AD9-46FD-9CC0-E1B353D702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3886200"/>
                        <a:ext cx="5205412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Rectangle 20">
            <a:extLst>
              <a:ext uri="{FF2B5EF4-FFF2-40B4-BE49-F238E27FC236}">
                <a16:creationId xmlns:a16="http://schemas.microsoft.com/office/drawing/2014/main" id="{759B2B4B-A78B-46E5-A1ED-D9C3FE084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129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4828" name="Object 19">
            <a:extLst>
              <a:ext uri="{FF2B5EF4-FFF2-40B4-BE49-F238E27FC236}">
                <a16:creationId xmlns:a16="http://schemas.microsoft.com/office/drawing/2014/main" id="{29996536-7D30-4B66-93BF-CA8DD564CE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933950"/>
          <a:ext cx="73247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30700" imgH="533400" progId="Equation.3">
                  <p:embed/>
                </p:oleObj>
              </mc:Choice>
              <mc:Fallback>
                <p:oleObj name="Equation" r:id="rId8" imgW="4330700" imgH="533400" progId="Equation.3">
                  <p:embed/>
                  <p:pic>
                    <p:nvPicPr>
                      <p:cNvPr id="34828" name="Object 19">
                        <a:extLst>
                          <a:ext uri="{FF2B5EF4-FFF2-40B4-BE49-F238E27FC236}">
                            <a16:creationId xmlns:a16="http://schemas.microsoft.com/office/drawing/2014/main" id="{29996536-7D30-4B66-93BF-CA8DD564CE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33950"/>
                        <a:ext cx="7324725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8B229E5F-99EB-4D0C-B4FC-49D43ABF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882B66-EE74-41DA-878A-57A62003A7C9}" type="slidenum">
              <a:rPr lang="zh-CN" altLang="en-US" sz="1600" smtClean="0">
                <a:solidFill>
                  <a:srgbClr val="003366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600">
              <a:solidFill>
                <a:srgbClr val="003366"/>
              </a:solidFill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89E3F3E4-D4E0-42FF-9DEA-6318417E33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200">
                <a:ea typeface="MS PGothic" panose="020B0600070205080204" pitchFamily="34" charset="-128"/>
              </a:rPr>
              <a:t>Check Property of Satisfaction Function</a:t>
            </a:r>
            <a:endParaRPr lang="en-US" altLang="zh-CN" sz="3200">
              <a:ea typeface="SimSun" panose="02010600030101010101" pitchFamily="2" charset="-122"/>
            </a:endParaRPr>
          </a:p>
        </p:txBody>
      </p:sp>
      <p:sp>
        <p:nvSpPr>
          <p:cNvPr id="35844" name="Rectangle 5">
            <a:extLst>
              <a:ext uri="{FF2B5EF4-FFF2-40B4-BE49-F238E27FC236}">
                <a16:creationId xmlns:a16="http://schemas.microsoft.com/office/drawing/2014/main" id="{13025971-345C-42E1-81FC-B8642710C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86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5845" name="Text Box 9">
            <a:extLst>
              <a:ext uri="{FF2B5EF4-FFF2-40B4-BE49-F238E27FC236}">
                <a16:creationId xmlns:a16="http://schemas.microsoft.com/office/drawing/2014/main" id="{AEBCD5B9-1BB1-45F2-8E87-E7975137F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338638"/>
            <a:ext cx="449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33CC"/>
                </a:solidFill>
                <a:ea typeface="SimSun" panose="02010600030101010101" pitchFamily="2" charset="-122"/>
              </a:rPr>
              <a:t>CNL Probability</a:t>
            </a:r>
          </a:p>
        </p:txBody>
      </p:sp>
      <p:sp>
        <p:nvSpPr>
          <p:cNvPr id="35846" name="Rectangle 2">
            <a:extLst>
              <a:ext uri="{FF2B5EF4-FFF2-40B4-BE49-F238E27FC236}">
                <a16:creationId xmlns:a16="http://schemas.microsoft.com/office/drawing/2014/main" id="{C1880AD4-D5F7-4E85-B33B-C58AF43F0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6248400"/>
            <a:ext cx="8210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HK" altLang="en-US" sz="1200">
                <a:latin typeface="Arial" panose="020B0604020202020204" pitchFamily="34" charset="0"/>
              </a:rPr>
              <a:t>Bekhor, S., Prashker, J.N., 1999. Formulations of extended logit stochastic user equilibrium assignments. In Proceedings of the 14th International Symposium on Transportation and Traffic Theory, Jerusalem, Israel, 351-372</a:t>
            </a:r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5847" name="Rectangle 15">
            <a:extLst>
              <a:ext uri="{FF2B5EF4-FFF2-40B4-BE49-F238E27FC236}">
                <a16:creationId xmlns:a16="http://schemas.microsoft.com/office/drawing/2014/main" id="{B24AFB84-9B1F-402A-8731-228A3A853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751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5848" name="Rectangle 2">
            <a:extLst>
              <a:ext uri="{FF2B5EF4-FFF2-40B4-BE49-F238E27FC236}">
                <a16:creationId xmlns:a16="http://schemas.microsoft.com/office/drawing/2014/main" id="{0E90F635-1661-4E76-B181-16A353C3A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060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5849" name="Object 2">
            <a:extLst>
              <a:ext uri="{FF2B5EF4-FFF2-40B4-BE49-F238E27FC236}">
                <a16:creationId xmlns:a16="http://schemas.microsoft.com/office/drawing/2014/main" id="{56270545-AF52-45C5-83D3-0FD50B3DF0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349375"/>
          <a:ext cx="5943600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45100" imgH="1295400" progId="Equation.3">
                  <p:embed/>
                </p:oleObj>
              </mc:Choice>
              <mc:Fallback>
                <p:oleObj name="Equation" r:id="rId2" imgW="5245100" imgH="1295400" progId="Equation.3">
                  <p:embed/>
                  <p:pic>
                    <p:nvPicPr>
                      <p:cNvPr id="35849" name="Object 2">
                        <a:extLst>
                          <a:ext uri="{FF2B5EF4-FFF2-40B4-BE49-F238E27FC236}">
                            <a16:creationId xmlns:a16="http://schemas.microsoft.com/office/drawing/2014/main" id="{56270545-AF52-45C5-83D3-0FD50B3DF0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49375"/>
                        <a:ext cx="5943600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0" name="Rectangle 3">
            <a:extLst>
              <a:ext uri="{FF2B5EF4-FFF2-40B4-BE49-F238E27FC236}">
                <a16:creationId xmlns:a16="http://schemas.microsoft.com/office/drawing/2014/main" id="{3FB4F045-CC51-4934-9646-A54B70B5F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08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5851" name="Rectangle 5">
            <a:extLst>
              <a:ext uri="{FF2B5EF4-FFF2-40B4-BE49-F238E27FC236}">
                <a16:creationId xmlns:a16="http://schemas.microsoft.com/office/drawing/2014/main" id="{C99EE834-2FA6-445C-B2F2-3EA8B74F5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08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5852" name="Object 5">
            <a:extLst>
              <a:ext uri="{FF2B5EF4-FFF2-40B4-BE49-F238E27FC236}">
                <a16:creationId xmlns:a16="http://schemas.microsoft.com/office/drawing/2014/main" id="{A71BC1AF-BFD2-41EF-9C55-6D68F6567B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6338" y="2506663"/>
          <a:ext cx="3217862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32100" imgH="1930400" progId="Equation.3">
                  <p:embed/>
                </p:oleObj>
              </mc:Choice>
              <mc:Fallback>
                <p:oleObj name="Equation" r:id="rId4" imgW="2832100" imgH="1930400" progId="Equation.3">
                  <p:embed/>
                  <p:pic>
                    <p:nvPicPr>
                      <p:cNvPr id="35852" name="Object 5">
                        <a:extLst>
                          <a:ext uri="{FF2B5EF4-FFF2-40B4-BE49-F238E27FC236}">
                            <a16:creationId xmlns:a16="http://schemas.microsoft.com/office/drawing/2014/main" id="{A71BC1AF-BFD2-41EF-9C55-6D68F6567B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338" y="2506663"/>
                        <a:ext cx="3217862" cy="219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3" name="Rectangle 8">
            <a:extLst>
              <a:ext uri="{FF2B5EF4-FFF2-40B4-BE49-F238E27FC236}">
                <a16:creationId xmlns:a16="http://schemas.microsoft.com/office/drawing/2014/main" id="{23B8177C-72A4-45B9-BBA0-7D91E79D1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856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5854" name="Object 8">
            <a:extLst>
              <a:ext uri="{FF2B5EF4-FFF2-40B4-BE49-F238E27FC236}">
                <a16:creationId xmlns:a16="http://schemas.microsoft.com/office/drawing/2014/main" id="{9E400E3E-A2BE-4C0A-B0B6-DD2577BFA6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856163"/>
          <a:ext cx="4265613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68700" imgH="1054100" progId="Equation.3">
                  <p:embed/>
                </p:oleObj>
              </mc:Choice>
              <mc:Fallback>
                <p:oleObj name="Equation" r:id="rId6" imgW="3568700" imgH="1054100" progId="Equation.3">
                  <p:embed/>
                  <p:pic>
                    <p:nvPicPr>
                      <p:cNvPr id="35854" name="Object 8">
                        <a:extLst>
                          <a:ext uri="{FF2B5EF4-FFF2-40B4-BE49-F238E27FC236}">
                            <a16:creationId xmlns:a16="http://schemas.microsoft.com/office/drawing/2014/main" id="{9E400E3E-A2BE-4C0A-B0B6-DD2577BFA6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56163"/>
                        <a:ext cx="4265613" cy="126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5" name="Rectangle 9">
            <a:extLst>
              <a:ext uri="{FF2B5EF4-FFF2-40B4-BE49-F238E27FC236}">
                <a16:creationId xmlns:a16="http://schemas.microsoft.com/office/drawing/2014/main" id="{338AF4D4-BF36-49B5-8DC7-601CD060C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913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id="{AE2F607B-31C3-492E-9D26-6EE35902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134FF2-4539-4588-88BC-5D81D0721478}" type="slidenum">
              <a:rPr lang="zh-CN" altLang="en-US" sz="1600" smtClean="0">
                <a:solidFill>
                  <a:srgbClr val="003366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CN" sz="1600">
              <a:solidFill>
                <a:srgbClr val="003366"/>
              </a:solidFill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82A26E11-E55F-4AE9-B937-2F5AD8FEB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200">
                <a:ea typeface="MS PGothic" panose="020B0600070205080204" pitchFamily="34" charset="-128"/>
              </a:rPr>
              <a:t>PCL</a:t>
            </a:r>
            <a:r>
              <a:rPr lang="en-US" altLang="zh-CN" sz="3200">
                <a:ea typeface="MS PGothic" panose="020B0600070205080204" pitchFamily="34" charset="-128"/>
              </a:rPr>
              <a:t> </a:t>
            </a:r>
            <a:r>
              <a:rPr lang="en-US" altLang="zh-CN" sz="3200">
                <a:ea typeface="SimSun" panose="02010600030101010101" pitchFamily="2" charset="-122"/>
              </a:rPr>
              <a:t>SUE Unconstrained Programming Formulation</a:t>
            </a: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2B7B8102-2FDA-4D1D-ABF0-7158386BA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6248400"/>
            <a:ext cx="8210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HK" altLang="en-US" sz="1200">
                <a:latin typeface="Arial" panose="020B0604020202020204" pitchFamily="34" charset="0"/>
              </a:rPr>
              <a:t>Bekhor, S., Prashker, J.N., 1999. Formulations of extended logit stochastic user equilibrium assignments. In Proceedings of the 14th International Symposium on Transportation and Traffic Theory, Jerusalem, Israel, 351-372.</a:t>
            </a:r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6869" name="Text Box 9">
            <a:extLst>
              <a:ext uri="{FF2B5EF4-FFF2-40B4-BE49-F238E27FC236}">
                <a16:creationId xmlns:a16="http://schemas.microsoft.com/office/drawing/2014/main" id="{02277A5C-32FD-4370-9E43-84F630976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7086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33CC"/>
                </a:solidFill>
                <a:ea typeface="SimSun" panose="02010600030101010101" pitchFamily="2" charset="-122"/>
              </a:rPr>
              <a:t>For the PCL model, the satisfaction function is</a:t>
            </a:r>
          </a:p>
        </p:txBody>
      </p:sp>
      <p:sp>
        <p:nvSpPr>
          <p:cNvPr id="36870" name="Rectangle 20">
            <a:extLst>
              <a:ext uri="{FF2B5EF4-FFF2-40B4-BE49-F238E27FC236}">
                <a16:creationId xmlns:a16="http://schemas.microsoft.com/office/drawing/2014/main" id="{F9A4A341-EAFB-4473-B451-3A9D43EDE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129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6871" name="Rectangle 5">
            <a:extLst>
              <a:ext uri="{FF2B5EF4-FFF2-40B4-BE49-F238E27FC236}">
                <a16:creationId xmlns:a16="http://schemas.microsoft.com/office/drawing/2014/main" id="{AB156D58-64A4-4B44-BD51-2186D2A20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6872" name="Object 2">
            <a:extLst>
              <a:ext uri="{FF2B5EF4-FFF2-40B4-BE49-F238E27FC236}">
                <a16:creationId xmlns:a16="http://schemas.microsoft.com/office/drawing/2014/main" id="{31AC23E5-4E97-49A6-9325-A701F65423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828800"/>
          <a:ext cx="64008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29100" imgH="622300" progId="Equation.3">
                  <p:embed/>
                </p:oleObj>
              </mc:Choice>
              <mc:Fallback>
                <p:oleObj name="Equation" r:id="rId2" imgW="4229100" imgH="622300" progId="Equation.3">
                  <p:embed/>
                  <p:pic>
                    <p:nvPicPr>
                      <p:cNvPr id="36872" name="Object 2">
                        <a:extLst>
                          <a:ext uri="{FF2B5EF4-FFF2-40B4-BE49-F238E27FC236}">
                            <a16:creationId xmlns:a16="http://schemas.microsoft.com/office/drawing/2014/main" id="{31AC23E5-4E97-49A6-9325-A701F65423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28800"/>
                        <a:ext cx="64008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Rectangle 6">
            <a:extLst>
              <a:ext uri="{FF2B5EF4-FFF2-40B4-BE49-F238E27FC236}">
                <a16:creationId xmlns:a16="http://schemas.microsoft.com/office/drawing/2014/main" id="{BF01C6C8-A2F3-4210-8A36-E791E87FC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9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6874" name="Rectangle 8">
            <a:extLst>
              <a:ext uri="{FF2B5EF4-FFF2-40B4-BE49-F238E27FC236}">
                <a16:creationId xmlns:a16="http://schemas.microsoft.com/office/drawing/2014/main" id="{0D14CD4A-E021-431E-A1DE-454F67A51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6875" name="Object 5">
            <a:extLst>
              <a:ext uri="{FF2B5EF4-FFF2-40B4-BE49-F238E27FC236}">
                <a16:creationId xmlns:a16="http://schemas.microsoft.com/office/drawing/2014/main" id="{8A442337-3DDF-4B91-8455-D2633B6D06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895600"/>
          <a:ext cx="6945313" cy="311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207000" imgH="2336800" progId="Equation.3">
                  <p:embed/>
                </p:oleObj>
              </mc:Choice>
              <mc:Fallback>
                <p:oleObj name="Equation" r:id="rId4" imgW="5207000" imgH="2336800" progId="Equation.3">
                  <p:embed/>
                  <p:pic>
                    <p:nvPicPr>
                      <p:cNvPr id="36875" name="Object 5">
                        <a:extLst>
                          <a:ext uri="{FF2B5EF4-FFF2-40B4-BE49-F238E27FC236}">
                            <a16:creationId xmlns:a16="http://schemas.microsoft.com/office/drawing/2014/main" id="{8A442337-3DDF-4B91-8455-D2633B6D06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95600"/>
                        <a:ext cx="6945313" cy="311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6" name="Rectangle 9">
            <a:extLst>
              <a:ext uri="{FF2B5EF4-FFF2-40B4-BE49-F238E27FC236}">
                <a16:creationId xmlns:a16="http://schemas.microsoft.com/office/drawing/2014/main" id="{2D5A48CD-E4CD-4437-9EB6-8E576335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524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">
            <a:extLst>
              <a:ext uri="{FF2B5EF4-FFF2-40B4-BE49-F238E27FC236}">
                <a16:creationId xmlns:a16="http://schemas.microsoft.com/office/drawing/2014/main" id="{48FB8821-4C9D-46A8-B2C5-DD14B17740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55FA9E-E2A2-49C3-8F4B-21AA6E2A19BB}" type="slidenum">
              <a:rPr lang="en-US" altLang="en-US" sz="1600" smtClean="0">
                <a:solidFill>
                  <a:srgbClr val="003366"/>
                </a:solidFill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16387" name="Slide Number Placeholder 5">
            <a:extLst>
              <a:ext uri="{FF2B5EF4-FFF2-40B4-BE49-F238E27FC236}">
                <a16:creationId xmlns:a16="http://schemas.microsoft.com/office/drawing/2014/main" id="{7F418390-3107-4D8C-BC30-2DF62660B8F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1628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8187110-8F38-4338-9771-0450248325BB}" type="slidenum">
              <a:rPr lang="en-US" altLang="en-US" sz="1600">
                <a:solidFill>
                  <a:srgbClr val="003366"/>
                </a:solidFill>
                <a:cs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CA49CA50-F0D5-4D42-9D02-A4EBA2E2CC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415338" cy="9144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Method 1: Derivation of the Multinomial Logit Model</a:t>
            </a:r>
          </a:p>
        </p:txBody>
      </p:sp>
      <p:graphicFrame>
        <p:nvGraphicFramePr>
          <p:cNvPr id="16389" name="Object 3">
            <a:extLst>
              <a:ext uri="{FF2B5EF4-FFF2-40B4-BE49-F238E27FC236}">
                <a16:creationId xmlns:a16="http://schemas.microsoft.com/office/drawing/2014/main" id="{129B76E0-3293-44EF-A84E-D08B1D3FBD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400" y="1377950"/>
          <a:ext cx="5994400" cy="167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51100" imgH="685800" progId="Equation.DSMT4">
                  <p:embed/>
                </p:oleObj>
              </mc:Choice>
              <mc:Fallback>
                <p:oleObj name="Equation" r:id="rId2" imgW="2451100" imgH="685800" progId="Equation.DSMT4">
                  <p:embed/>
                  <p:pic>
                    <p:nvPicPr>
                      <p:cNvPr id="16389" name="Object 3">
                        <a:extLst>
                          <a:ext uri="{FF2B5EF4-FFF2-40B4-BE49-F238E27FC236}">
                            <a16:creationId xmlns:a16="http://schemas.microsoft.com/office/drawing/2014/main" id="{129B76E0-3293-44EF-A84E-D08B1D3FBD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1377950"/>
                        <a:ext cx="5994400" cy="167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3">
            <a:extLst>
              <a:ext uri="{FF2B5EF4-FFF2-40B4-BE49-F238E27FC236}">
                <a16:creationId xmlns:a16="http://schemas.microsoft.com/office/drawing/2014/main" id="{02EC6D40-7FDC-44CD-9DD9-30290B7266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813" y="5443538"/>
          <a:ext cx="190500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10891" imgH="330057" progId="Equation.DSMT4">
                  <p:embed/>
                </p:oleObj>
              </mc:Choice>
              <mc:Fallback>
                <p:oleObj name="Equation" r:id="rId4" imgW="710891" imgH="330057" progId="Equation.DSMT4">
                  <p:embed/>
                  <p:pic>
                    <p:nvPicPr>
                      <p:cNvPr id="16390" name="Object 3">
                        <a:extLst>
                          <a:ext uri="{FF2B5EF4-FFF2-40B4-BE49-F238E27FC236}">
                            <a16:creationId xmlns:a16="http://schemas.microsoft.com/office/drawing/2014/main" id="{02EC6D40-7FDC-44CD-9DD9-30290B7266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5443538"/>
                        <a:ext cx="1905000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Box 18">
            <a:extLst>
              <a:ext uri="{FF2B5EF4-FFF2-40B4-BE49-F238E27FC236}">
                <a16:creationId xmlns:a16="http://schemas.microsoft.com/office/drawing/2014/main" id="{CA5E7E58-1212-4D20-9D26-338A228B3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5200" y="3725863"/>
            <a:ext cx="20145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Using </a:t>
            </a:r>
            <a:r>
              <a:rPr lang="en-US" altLang="en-US" sz="1800" b="1">
                <a:solidFill>
                  <a:srgbClr val="0000FF"/>
                </a:solidFill>
              </a:rPr>
              <a:t>Property 5</a:t>
            </a:r>
            <a:endParaRPr lang="en-HK" altLang="en-US" sz="1800">
              <a:latin typeface="Arial" panose="020B0604020202020204" pitchFamily="34" charset="0"/>
            </a:endParaRPr>
          </a:p>
        </p:txBody>
      </p:sp>
      <p:sp>
        <p:nvSpPr>
          <p:cNvPr id="16392" name="TextBox 7">
            <a:extLst>
              <a:ext uri="{FF2B5EF4-FFF2-40B4-BE49-F238E27FC236}">
                <a16:creationId xmlns:a16="http://schemas.microsoft.com/office/drawing/2014/main" id="{E22A1B60-DC34-4EB5-A0D8-8E7427255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75" y="4481513"/>
            <a:ext cx="1219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Multiple</a:t>
            </a:r>
            <a:endParaRPr lang="en-HK" altLang="en-US" sz="180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B012B2-17CA-46A5-BF1B-B39A04DED4E0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30086" y="4295234"/>
            <a:ext cx="741027" cy="668516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HK" dirty="0">
                <a:noFill/>
              </a:rPr>
              <a:t> </a:t>
            </a:r>
          </a:p>
        </p:txBody>
      </p:sp>
      <p:sp>
        <p:nvSpPr>
          <p:cNvPr id="16394" name="TextBox 11">
            <a:extLst>
              <a:ext uri="{FF2B5EF4-FFF2-40B4-BE49-F238E27FC236}">
                <a16:creationId xmlns:a16="http://schemas.microsoft.com/office/drawing/2014/main" id="{1331CD5F-CEC8-48C2-A6DD-AAA4A8111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776913"/>
            <a:ext cx="2895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Binary Logit Model</a:t>
            </a:r>
            <a:endParaRPr lang="en-HK" altLang="en-US" sz="1800">
              <a:latin typeface="Arial" panose="020B0604020202020204" pitchFamily="34" charset="0"/>
            </a:endParaRPr>
          </a:p>
        </p:txBody>
      </p:sp>
      <p:sp>
        <p:nvSpPr>
          <p:cNvPr id="16395" name="TextBox 12">
            <a:extLst>
              <a:ext uri="{FF2B5EF4-FFF2-40B4-BE49-F238E27FC236}">
                <a16:creationId xmlns:a16="http://schemas.microsoft.com/office/drawing/2014/main" id="{7EA3D2E2-6FA0-4587-BEDF-8FC25F46A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2441575"/>
            <a:ext cx="2209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Using </a:t>
            </a:r>
            <a:r>
              <a:rPr lang="en-US" altLang="en-US" sz="1800" b="1">
                <a:solidFill>
                  <a:srgbClr val="0000FF"/>
                </a:solidFill>
              </a:rPr>
              <a:t>Property 6</a:t>
            </a:r>
            <a:endParaRPr lang="en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4" name="Object 7">
            <a:extLst>
              <a:ext uri="{FF2B5EF4-FFF2-40B4-BE49-F238E27FC236}">
                <a16:creationId xmlns:a16="http://schemas.microsoft.com/office/drawing/2014/main" id="{7009E14C-2099-4DFC-9317-867A9D20A6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751383"/>
              </p:ext>
            </p:extLst>
          </p:nvPr>
        </p:nvGraphicFramePr>
        <p:xfrm>
          <a:off x="6517908" y="2811463"/>
          <a:ext cx="2122855" cy="713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91726" imgH="368140" progId="Equation.DSMT4">
                  <p:embed/>
                </p:oleObj>
              </mc:Choice>
              <mc:Fallback>
                <p:oleObj name="Equation" r:id="rId7" imgW="1091726" imgH="368140" progId="Equation.DSMT4">
                  <p:embed/>
                  <p:pic>
                    <p:nvPicPr>
                      <p:cNvPr id="14" name="Object 7">
                        <a:extLst>
                          <a:ext uri="{FF2B5EF4-FFF2-40B4-BE49-F238E27FC236}">
                            <a16:creationId xmlns:a16="http://schemas.microsoft.com/office/drawing/2014/main" id="{7009E14C-2099-4DFC-9317-867A9D20A6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7908" y="2811463"/>
                        <a:ext cx="2122855" cy="7133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3">
            <a:extLst>
              <a:ext uri="{FF2B5EF4-FFF2-40B4-BE49-F238E27FC236}">
                <a16:creationId xmlns:a16="http://schemas.microsoft.com/office/drawing/2014/main" id="{913BD7D9-EC01-414B-97CF-A07FB571EF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113" y="3651250"/>
          <a:ext cx="40068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37589" imgH="203112" progId="Equation.DSMT4">
                  <p:embed/>
                </p:oleObj>
              </mc:Choice>
              <mc:Fallback>
                <p:oleObj name="Equation" r:id="rId9" imgW="1637589" imgH="203112" progId="Equation.DSMT4">
                  <p:embed/>
                  <p:pic>
                    <p:nvPicPr>
                      <p:cNvPr id="16397" name="Object 3">
                        <a:extLst>
                          <a:ext uri="{FF2B5EF4-FFF2-40B4-BE49-F238E27FC236}">
                            <a16:creationId xmlns:a16="http://schemas.microsoft.com/office/drawing/2014/main" id="{913BD7D9-EC01-414B-97CF-A07FB571EF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3651250"/>
                        <a:ext cx="40068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Object 3">
            <a:extLst>
              <a:ext uri="{FF2B5EF4-FFF2-40B4-BE49-F238E27FC236}">
                <a16:creationId xmlns:a16="http://schemas.microsoft.com/office/drawing/2014/main" id="{8E5556D3-086F-4D74-8588-AD6E5CDF41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563" y="4295775"/>
          <a:ext cx="25146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28254" imgH="355446" progId="Equation.DSMT4">
                  <p:embed/>
                </p:oleObj>
              </mc:Choice>
              <mc:Fallback>
                <p:oleObj name="Equation" r:id="rId11" imgW="1028254" imgH="355446" progId="Equation.DSMT4">
                  <p:embed/>
                  <p:pic>
                    <p:nvPicPr>
                      <p:cNvPr id="16398" name="Object 3">
                        <a:extLst>
                          <a:ext uri="{FF2B5EF4-FFF2-40B4-BE49-F238E27FC236}">
                            <a16:creationId xmlns:a16="http://schemas.microsoft.com/office/drawing/2014/main" id="{8E5556D3-086F-4D74-8588-AD6E5CDF41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4295775"/>
                        <a:ext cx="251460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">
            <a:extLst>
              <a:ext uri="{FF2B5EF4-FFF2-40B4-BE49-F238E27FC236}">
                <a16:creationId xmlns:a16="http://schemas.microsoft.com/office/drawing/2014/main" id="{F51518F2-83A6-4AAD-8063-7C623E98F8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EB5ED4-6A61-4CFA-8156-BFED719A7050}" type="slidenum">
              <a:rPr lang="en-US" altLang="en-US" sz="1600" smtClean="0">
                <a:solidFill>
                  <a:srgbClr val="003366"/>
                </a:solidFill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094809AD-FD7C-4314-8F54-E5E4AD0FB32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1628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856A161-6448-4416-BC3B-E89054FDFE04}" type="slidenum">
              <a:rPr lang="en-US" altLang="en-US" sz="1600">
                <a:solidFill>
                  <a:srgbClr val="003366"/>
                </a:solidFill>
                <a:cs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776B9D40-844A-4C5E-BD65-EB0B4B35B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415338" cy="9144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Method 2: Derivation of the Multinomial Logit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2" name="Text Box 8">
                <a:extLst>
                  <a:ext uri="{FF2B5EF4-FFF2-40B4-BE49-F238E27FC236}">
                    <a16:creationId xmlns:a16="http://schemas.microsoft.com/office/drawing/2014/main" id="{24E4A045-472F-445F-AF6D-C9F7696A4B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2138767"/>
                <a:ext cx="8305800" cy="4018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sSub>
                            <m:sSubPr>
                              <m:ctrlP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1800">
                          <a:latin typeface="Cambria Math" panose="02040503050406030204" pitchFamily="18" charset="0"/>
                        </a:rPr>
                        <m:t>Prob</m:t>
                      </m:r>
                      <m:d>
                        <m:d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,∀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en-US" sz="1800" b="0" i="0" smtClean="0">
                          <a:latin typeface="Cambria Math" panose="02040503050406030204" pitchFamily="18" charset="0"/>
                        </a:rPr>
                        <m:t>                   =</m:t>
                      </m:r>
                      <m:r>
                        <m:rPr>
                          <m:sty m:val="p"/>
                        </m:rPr>
                        <a:rPr lang="en-US" altLang="en-US" sz="1800">
                          <a:latin typeface="Cambria Math" panose="02040503050406030204" pitchFamily="18" charset="0"/>
                        </a:rPr>
                        <m:t>Prob</m:t>
                      </m:r>
                      <m:d>
                        <m:d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,∀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altLang="en-US" sz="1800" b="0" dirty="0"/>
              </a:p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sz="1800" b="0" dirty="0"/>
                  <a:t> denote the joint cumulative density function (CDF) of all error terms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sz="1800" b="0" dirty="0"/>
                  <a:t>, </a:t>
                </a:r>
              </a:p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 b="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sz="1800" b="0" dirty="0"/>
                  <a:t> denote the probability density function (PDF) of error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sz="1800" b="0" dirty="0"/>
                  <a:t>. Then:</a:t>
                </a:r>
                <a:br>
                  <a:rPr lang="en-US" altLang="en-US" sz="18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en-US" sz="1800" dirty="0"/>
              </a:p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 b="1" dirty="0">
                    <a:solidFill>
                      <a:srgbClr val="0000FF"/>
                    </a:solidFill>
                  </a:rPr>
                  <a:t>Independence</a:t>
                </a:r>
                <a:r>
                  <a:rPr lang="en-US" altLang="en-US" sz="1800" dirty="0"/>
                  <a:t> of error terms: </a:t>
                </a:r>
                <a:endParaRPr lang="en-US" altLang="en-US" sz="18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alt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en-US" sz="1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en-US" sz="1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en-US" sz="1800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br>
                  <a:rPr lang="en-US" altLang="en-US" sz="1800" b="0" dirty="0"/>
                </a:br>
                <a:endParaRPr lang="en-US" altLang="en-US" sz="1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462" name="Text Box 8">
                <a:extLst>
                  <a:ext uri="{FF2B5EF4-FFF2-40B4-BE49-F238E27FC236}">
                    <a16:creationId xmlns:a16="http://schemas.microsoft.com/office/drawing/2014/main" id="{24E4A045-472F-445F-AF6D-C9F7696A4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138767"/>
                <a:ext cx="8305800" cy="4018151"/>
              </a:xfrm>
              <a:prstGeom prst="rect">
                <a:avLst/>
              </a:prstGeom>
              <a:blipFill>
                <a:blip r:embed="rId2"/>
                <a:stretch>
                  <a:fillRect l="-6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FA2DD52-5E27-43AB-85B6-79E60E092735}"/>
              </a:ext>
            </a:extLst>
          </p:cNvPr>
          <p:cNvSpPr txBox="1"/>
          <p:nvPr/>
        </p:nvSpPr>
        <p:spPr>
          <a:xfrm>
            <a:off x="533400" y="1458400"/>
            <a:ext cx="7543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 err="1"/>
              <a:t>P</a:t>
            </a:r>
            <a:r>
              <a:rPr lang="en-US" altLang="en-US" sz="1800" baseline="-25000" dirty="0" err="1"/>
              <a:t>n</a:t>
            </a:r>
            <a:r>
              <a:rPr lang="en-US" altLang="en-US" sz="1800" dirty="0"/>
              <a:t> (k/A</a:t>
            </a:r>
            <a:r>
              <a:rPr lang="en-US" altLang="en-US" sz="1800" baseline="-25000" dirty="0"/>
              <a:t>n</a:t>
            </a:r>
            <a:r>
              <a:rPr lang="en-US" altLang="en-US" sz="1800" dirty="0"/>
              <a:t>) = probability that an individual ‘</a:t>
            </a:r>
            <a:r>
              <a:rPr lang="en-US" altLang="en-US" sz="1800" i="1" dirty="0"/>
              <a:t>n</a:t>
            </a:r>
            <a:r>
              <a:rPr lang="en-US" altLang="en-US" sz="1800" dirty="0"/>
              <a:t>’ will choose alternative ‘</a:t>
            </a:r>
            <a:r>
              <a:rPr lang="en-US" altLang="en-US" sz="1800" i="1" dirty="0"/>
              <a:t>k</a:t>
            </a:r>
            <a:r>
              <a:rPr lang="en-US" altLang="en-US" sz="1800" dirty="0"/>
              <a:t>’ from 	the choice set A</a:t>
            </a:r>
            <a:r>
              <a:rPr lang="en-US" altLang="en-US" sz="1800" baseline="-25000" dirty="0"/>
              <a:t>n</a:t>
            </a:r>
            <a:r>
              <a:rPr lang="en-US" altLang="en-US" sz="1800" dirty="0"/>
              <a:t> = {1, 2, ... , k,  ... M}</a:t>
            </a:r>
          </a:p>
        </p:txBody>
      </p:sp>
    </p:spTree>
    <p:extLst>
      <p:ext uri="{BB962C8B-B14F-4D97-AF65-F5344CB8AC3E}">
        <p14:creationId xmlns:p14="http://schemas.microsoft.com/office/powerpoint/2010/main" val="3577518908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">
            <a:extLst>
              <a:ext uri="{FF2B5EF4-FFF2-40B4-BE49-F238E27FC236}">
                <a16:creationId xmlns:a16="http://schemas.microsoft.com/office/drawing/2014/main" id="{F51518F2-83A6-4AAD-8063-7C623E98F8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EB5ED4-6A61-4CFA-8156-BFED719A7050}" type="slidenum">
              <a:rPr lang="en-US" altLang="en-US" sz="1600" smtClean="0">
                <a:solidFill>
                  <a:srgbClr val="003366"/>
                </a:solidFill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094809AD-FD7C-4314-8F54-E5E4AD0FB32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1628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856A161-6448-4416-BC3B-E89054FDFE04}" type="slidenum">
              <a:rPr lang="en-US" altLang="en-US" sz="1600">
                <a:solidFill>
                  <a:srgbClr val="003366"/>
                </a:solidFill>
                <a:cs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776B9D40-844A-4C5E-BD65-EB0B4B35B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415338" cy="9144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Method 2: Derivation of the Multinomial Logit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2" name="Text Box 8">
                <a:extLst>
                  <a:ext uri="{FF2B5EF4-FFF2-40B4-BE49-F238E27FC236}">
                    <a16:creationId xmlns:a16="http://schemas.microsoft.com/office/drawing/2014/main" id="{24E4A045-472F-445F-AF6D-C9F7696A4B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371600"/>
                <a:ext cx="8305800" cy="5005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 b="0" dirty="0"/>
                  <a:t>Plug in the PDF and CDF of the </a:t>
                </a:r>
                <a:r>
                  <a:rPr lang="en-US" altLang="en-US" sz="1800" b="1" dirty="0">
                    <a:solidFill>
                      <a:srgbClr val="0000FF"/>
                    </a:solidFill>
                  </a:rPr>
                  <a:t>Gumbel distribution</a:t>
                </a:r>
                <a:r>
                  <a:rPr lang="en-US" altLang="en-US" sz="1800" b="0" dirty="0"/>
                  <a:t>:</a:t>
                </a:r>
                <a:br>
                  <a:rPr lang="en-US" altLang="en-US" sz="18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alt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en-US" sz="1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en-US" sz="1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en-US" sz="1800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en-US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en-US" sz="1800" b="0" i="1" smtClean="0">
                                          <a:latin typeface="Cambria Math" panose="02040503050406030204" pitchFamily="18" charset="0"/>
                                        </a:rPr>
                                        <m:t>−(</m:t>
                                      </m:r>
                                      <m:sSub>
                                        <m:sSubPr>
                                          <m:ctrlP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en-US" sz="1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nary>
                        </m:e>
                      </m:nary>
                      <m:sSup>
                        <m:sSupPr>
                          <m:ctrlPr>
                            <a:rPr lang="en-US" alt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sup>
                      </m:sSup>
                      <m:r>
                        <a:rPr lang="en-US" altLang="en-US" sz="18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  <m:oMath xmlns:m="http://schemas.openxmlformats.org/officeDocument/2006/math"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en-US" sz="1800" b="0" i="1" smtClean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en-US" alt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en-US" sz="1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nary>
                        </m:e>
                      </m:nary>
                      <m:sSup>
                        <m:sSup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sup>
                      </m:sSup>
                      <m:r>
                        <a:rPr lang="en-US" altLang="en-US" sz="1800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en-US" sz="1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en-US" sz="1800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altLang="en-US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alt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sSup>
                                        <m:sSupPr>
                                          <m:ctrlP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sup>
                      </m:sSup>
                      <m:r>
                        <a:rPr lang="en-US" altLang="en-US" sz="1800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en-US" sz="18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sSup>
                                        <m:sSupPr>
                                          <m:ctrlP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sup>
                          </m:sSup>
                        </m:e>
                      </m:nary>
                      <m:r>
                        <a:rPr lang="en-US" altLang="en-US" sz="1800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br>
                  <a:rPr lang="en-US" altLang="en-US" sz="1800" dirty="0"/>
                </a:br>
                <a:r>
                  <a:rPr lang="en-US" altLang="en-US" sz="1800" dirty="0"/>
                  <a:t>For simplicity, let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en-US" sz="1800" b="0" dirty="0"/>
                  <a:t>:</a:t>
                </a:r>
              </a:p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18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alt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nary>
                            </m:sup>
                          </m:sSup>
                        </m:e>
                      </m:nary>
                      <m:r>
                        <a:rPr lang="en-US" altLang="en-US" sz="18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br>
                  <a:rPr lang="en-US" altLang="en-US" sz="1800" b="0" dirty="0"/>
                </a:br>
                <a:endParaRPr lang="en-US" altLang="en-US" sz="1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462" name="Text Box 8">
                <a:extLst>
                  <a:ext uri="{FF2B5EF4-FFF2-40B4-BE49-F238E27FC236}">
                    <a16:creationId xmlns:a16="http://schemas.microsoft.com/office/drawing/2014/main" id="{24E4A045-472F-445F-AF6D-C9F7696A4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371600"/>
                <a:ext cx="8305800" cy="5005666"/>
              </a:xfrm>
              <a:prstGeom prst="rect">
                <a:avLst/>
              </a:prstGeom>
              <a:blipFill>
                <a:blip r:embed="rId2"/>
                <a:stretch>
                  <a:fillRect l="-661" t="-60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70019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">
            <a:extLst>
              <a:ext uri="{FF2B5EF4-FFF2-40B4-BE49-F238E27FC236}">
                <a16:creationId xmlns:a16="http://schemas.microsoft.com/office/drawing/2014/main" id="{F51518F2-83A6-4AAD-8063-7C623E98F8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EB5ED4-6A61-4CFA-8156-BFED719A7050}" type="slidenum">
              <a:rPr lang="en-US" altLang="en-US" sz="1600" smtClean="0">
                <a:solidFill>
                  <a:srgbClr val="003366"/>
                </a:solidFill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094809AD-FD7C-4314-8F54-E5E4AD0FB32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1628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856A161-6448-4416-BC3B-E89054FDFE04}" type="slidenum">
              <a:rPr lang="en-US" altLang="en-US" sz="1600">
                <a:solidFill>
                  <a:srgbClr val="003366"/>
                </a:solidFill>
                <a:cs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776B9D40-844A-4C5E-BD65-EB0B4B35B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415338" cy="9144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Method 2: Derivation of the Multinomial Logit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2" name="Text Box 8">
                <a:extLst>
                  <a:ext uri="{FF2B5EF4-FFF2-40B4-BE49-F238E27FC236}">
                    <a16:creationId xmlns:a16="http://schemas.microsoft.com/office/drawing/2014/main" id="{24E4A045-472F-445F-AF6D-C9F7696A4B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371600"/>
                <a:ext cx="8305800" cy="4960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18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alt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nary>
                            </m:sup>
                          </m:sSup>
                        </m:e>
                      </m:nary>
                      <m:r>
                        <a:rPr lang="en-US" altLang="en-US" sz="18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18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−1+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nary>
                      <m:r>
                        <a:rPr lang="en-US" altLang="en-US" sz="1800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</m:sup>
                      </m:sSup>
                    </m:oMath>
                    <m:oMath xmlns:m="http://schemas.openxmlformats.org/officeDocument/2006/math">
                      <m:r>
                        <a:rPr lang="en-US" alt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nary>
                      <m:r>
                        <a:rPr lang="en-US" altLang="en-US" sz="1800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</m:sup>
                      </m:sSup>
                    </m:oMath>
                  </m:oMathPara>
                </a14:m>
                <a:endParaRPr lang="en-US" altLang="en-US" sz="1800" b="0" dirty="0"/>
              </a:p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 dirty="0"/>
                  <a:t>In the integral,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1+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1800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altLang="en-US" sz="18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en-US" sz="1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1800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altLang="en-US" sz="18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d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altLang="en-US" sz="1800" dirty="0"/>
                  <a:t> is a constant:</a:t>
                </a:r>
              </a:p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nary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nary>
                            </m:sup>
                          </m:sSup>
                        </m:e>
                      </m:nary>
                    </m:oMath>
                  </m:oMathPara>
                </a14:m>
                <a:endParaRPr lang="en-US" altLang="en-US" sz="1800" b="0" dirty="0"/>
              </a:p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ea typeface="Cambria Math" panose="02040503050406030204" pitchFamily="18" charset="0"/>
                  </a:rPr>
                  <a:t>Recall that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en-US" sz="1800" dirty="0">
                    <a:ea typeface="Cambria Math" panose="02040503050406030204" pitchFamily="18" charset="0"/>
                  </a:rPr>
                  <a:t>, we can determine the upper bound and lower bound of the integral:</a:t>
                </a:r>
                <a:endParaRPr lang="en-US" alt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⟶+∞⟹</m:t>
                      </m:r>
                      <m:r>
                        <a:rPr lang="en-US" alt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alt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</m:sup>
                      </m:sSup>
                      <m:r>
                        <a:rPr lang="en-US" alt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sSup>
                        <m:sSup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⟶−∞⟹</m:t>
                      </m:r>
                      <m:r>
                        <a:rPr lang="en-US" alt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⟶+∞⟹</m:t>
                      </m:r>
                      <m:sSup>
                        <m:sSup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</m:sup>
                      </m:sSup>
                      <m:r>
                        <a:rPr lang="en-US" alt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sSup>
                        <m:sSup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en-US" sz="1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462" name="Text Box 8">
                <a:extLst>
                  <a:ext uri="{FF2B5EF4-FFF2-40B4-BE49-F238E27FC236}">
                    <a16:creationId xmlns:a16="http://schemas.microsoft.com/office/drawing/2014/main" id="{24E4A045-472F-445F-AF6D-C9F7696A4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371600"/>
                <a:ext cx="8305800" cy="4960204"/>
              </a:xfrm>
              <a:prstGeom prst="rect">
                <a:avLst/>
              </a:prstGeom>
              <a:blipFill>
                <a:blip r:embed="rId2"/>
                <a:stretch>
                  <a:fillRect l="-661" r="-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156390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">
            <a:extLst>
              <a:ext uri="{FF2B5EF4-FFF2-40B4-BE49-F238E27FC236}">
                <a16:creationId xmlns:a16="http://schemas.microsoft.com/office/drawing/2014/main" id="{F51518F2-83A6-4AAD-8063-7C623E98F8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EB5ED4-6A61-4CFA-8156-BFED719A7050}" type="slidenum">
              <a:rPr lang="en-US" altLang="en-US" sz="1600" smtClean="0">
                <a:solidFill>
                  <a:srgbClr val="003366"/>
                </a:solidFill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094809AD-FD7C-4314-8F54-E5E4AD0FB32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1628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856A161-6448-4416-BC3B-E89054FDFE04}" type="slidenum">
              <a:rPr lang="en-US" altLang="en-US" sz="1600">
                <a:solidFill>
                  <a:srgbClr val="003366"/>
                </a:solidFill>
                <a:cs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776B9D40-844A-4C5E-BD65-EB0B4B35B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415338" cy="9144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Method 2: Derivation of the Multinomial Logit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2" name="Text Box 8">
                <a:extLst>
                  <a:ext uri="{FF2B5EF4-FFF2-40B4-BE49-F238E27FC236}">
                    <a16:creationId xmlns:a16="http://schemas.microsoft.com/office/drawing/2014/main" id="{24E4A045-472F-445F-AF6D-C9F7696A4B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371600"/>
                <a:ext cx="8305800" cy="2665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latin typeface="Cambria Math" panose="02040503050406030204" pitchFamily="18" charset="0"/>
                  </a:rPr>
                  <a:t>Finally:</a:t>
                </a:r>
              </a:p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en-US" sz="1800" b="0" dirty="0"/>
              </a:p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 dirty="0"/>
                  <a:t>Multiply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8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r>
                  <a:rPr lang="en-US" altLang="en-US" sz="1800" b="0" dirty="0"/>
                  <a:t>:</a:t>
                </a:r>
              </a:p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en-US" sz="1800" b="0" dirty="0"/>
              </a:p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 dirty="0"/>
                  <a:t>The formulation of MNL!</a:t>
                </a:r>
                <a:endParaRPr lang="en-US" altLang="en-US" sz="1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462" name="Text Box 8">
                <a:extLst>
                  <a:ext uri="{FF2B5EF4-FFF2-40B4-BE49-F238E27FC236}">
                    <a16:creationId xmlns:a16="http://schemas.microsoft.com/office/drawing/2014/main" id="{24E4A045-472F-445F-AF6D-C9F7696A4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371600"/>
                <a:ext cx="8305800" cy="2665473"/>
              </a:xfrm>
              <a:prstGeom prst="rect">
                <a:avLst/>
              </a:prstGeom>
              <a:blipFill>
                <a:blip r:embed="rId2"/>
                <a:stretch>
                  <a:fillRect l="-661" t="-1373" b="-274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744388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">
            <a:extLst>
              <a:ext uri="{FF2B5EF4-FFF2-40B4-BE49-F238E27FC236}">
                <a16:creationId xmlns:a16="http://schemas.microsoft.com/office/drawing/2014/main" id="{3278AABF-33FF-477A-8955-3A96AC3631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2D21B6-E538-4724-B3FD-D3585C5CAECD}" type="slidenum">
              <a:rPr lang="en-US" altLang="en-US" sz="1600" smtClean="0">
                <a:solidFill>
                  <a:srgbClr val="003366"/>
                </a:solidFill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8F98D447-9821-4D8A-9191-A294F4EBD56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1628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C1339CD-5F05-4FE5-8F02-6F4342383233}" type="slidenum">
              <a:rPr lang="en-US" altLang="en-US" sz="1600">
                <a:solidFill>
                  <a:srgbClr val="003366"/>
                </a:solidFill>
                <a:cs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ADFD2112-A2AA-4766-A9C6-600CF82AA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415338" cy="914400"/>
          </a:xfrm>
        </p:spPr>
        <p:txBody>
          <a:bodyPr/>
          <a:lstStyle/>
          <a:p>
            <a:pPr eaLnBrk="1" hangingPunct="1"/>
            <a:r>
              <a:rPr lang="en-US" altLang="en-US" sz="3200"/>
              <a:t>Derivation of the Multinomial Logit Model</a:t>
            </a:r>
          </a:p>
        </p:txBody>
      </p:sp>
      <p:graphicFrame>
        <p:nvGraphicFramePr>
          <p:cNvPr id="17413" name="Object 8">
            <a:extLst>
              <a:ext uri="{FF2B5EF4-FFF2-40B4-BE49-F238E27FC236}">
                <a16:creationId xmlns:a16="http://schemas.microsoft.com/office/drawing/2014/main" id="{E041C8F8-35FE-49F2-A463-FA2B451420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346200"/>
          <a:ext cx="173513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502" imgH="177723" progId="Equation.DSMT4">
                  <p:embed/>
                </p:oleObj>
              </mc:Choice>
              <mc:Fallback>
                <p:oleObj name="Equation" r:id="rId2" imgW="685502" imgH="177723" progId="Equation.DSMT4">
                  <p:embed/>
                  <p:pic>
                    <p:nvPicPr>
                      <p:cNvPr id="17413" name="Object 8">
                        <a:extLst>
                          <a:ext uri="{FF2B5EF4-FFF2-40B4-BE49-F238E27FC236}">
                            <a16:creationId xmlns:a16="http://schemas.microsoft.com/office/drawing/2014/main" id="{E041C8F8-35FE-49F2-A463-FA2B451420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346200"/>
                        <a:ext cx="1735138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Box 15">
            <a:extLst>
              <a:ext uri="{FF2B5EF4-FFF2-40B4-BE49-F238E27FC236}">
                <a16:creationId xmlns:a16="http://schemas.microsoft.com/office/drawing/2014/main" id="{10E38B2E-2AD0-46EB-B0F7-20904F61D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87475"/>
            <a:ext cx="4613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/>
              <a:t>n</a:t>
            </a:r>
            <a:r>
              <a:rPr lang="en-US" altLang="en-US" sz="1800"/>
              <a:t> = individual; </a:t>
            </a:r>
            <a:r>
              <a:rPr lang="en-US" altLang="en-US" sz="1800" i="1"/>
              <a:t>i</a:t>
            </a:r>
            <a:r>
              <a:rPr lang="en-US" altLang="en-US" sz="1800"/>
              <a:t> = alternative</a:t>
            </a:r>
            <a:endParaRPr lang="en-HK" altLang="en-US" sz="1800">
              <a:latin typeface="Arial" panose="020B0604020202020204" pitchFamily="34" charset="0"/>
            </a:endParaRPr>
          </a:p>
        </p:txBody>
      </p:sp>
      <p:pic>
        <p:nvPicPr>
          <p:cNvPr id="17415" name="Picture 7">
            <a:extLst>
              <a:ext uri="{FF2B5EF4-FFF2-40B4-BE49-F238E27FC236}">
                <a16:creationId xmlns:a16="http://schemas.microsoft.com/office/drawing/2014/main" id="{90EC600F-3922-4782-9E06-B0994DD91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19275"/>
            <a:ext cx="4460875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">
            <a:extLst>
              <a:ext uri="{FF2B5EF4-FFF2-40B4-BE49-F238E27FC236}">
                <a16:creationId xmlns:a16="http://schemas.microsoft.com/office/drawing/2014/main" id="{52839E70-FCC8-48BF-9334-7009E6CD3F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E2497D-BCFD-4665-9D11-76F0FAAB2C8A}" type="slidenum">
              <a:rPr lang="en-US" altLang="en-US" sz="1600" smtClean="0">
                <a:solidFill>
                  <a:srgbClr val="003366"/>
                </a:solidFill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26D84DEE-46CF-4E3E-BD27-32105D8247E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1628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14ADE70-DA94-443D-BC8E-662DFB55CBCD}" type="slidenum">
              <a:rPr lang="en-US" altLang="en-US" sz="1600">
                <a:solidFill>
                  <a:srgbClr val="003366"/>
                </a:solidFill>
                <a:cs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743D9D4F-6015-4CA3-A731-33FF6AA637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415338" cy="914400"/>
          </a:xfrm>
        </p:spPr>
        <p:txBody>
          <a:bodyPr/>
          <a:lstStyle/>
          <a:p>
            <a:pPr eaLnBrk="1" hangingPunct="1"/>
            <a:r>
              <a:rPr lang="en-US" altLang="en-US" sz="3200"/>
              <a:t>Derivation of the Multinomial Logit Model (1)</a:t>
            </a:r>
          </a:p>
        </p:txBody>
      </p:sp>
      <p:sp>
        <p:nvSpPr>
          <p:cNvPr id="18437" name="TextBox 15">
            <a:extLst>
              <a:ext uri="{FF2B5EF4-FFF2-40B4-BE49-F238E27FC236}">
                <a16:creationId xmlns:a16="http://schemas.microsoft.com/office/drawing/2014/main" id="{F62D8CE7-9A36-4809-BD5B-584727373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5200650"/>
            <a:ext cx="5654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Assume </a:t>
            </a:r>
            <a:r>
              <a:rPr lang="en-US" altLang="en-US" sz="1800">
                <a:solidFill>
                  <a:srgbClr val="FF0000"/>
                </a:solidFill>
              </a:rPr>
              <a:t>Gumbel distribution</a:t>
            </a:r>
            <a:endParaRPr lang="en-HK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18438" name="Picture 2">
            <a:extLst>
              <a:ext uri="{FF2B5EF4-FFF2-40B4-BE49-F238E27FC236}">
                <a16:creationId xmlns:a16="http://schemas.microsoft.com/office/drawing/2014/main" id="{2D49EEDC-D069-465B-809C-2B73D8C0F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14450"/>
            <a:ext cx="6200775" cy="211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4">
            <a:extLst>
              <a:ext uri="{FF2B5EF4-FFF2-40B4-BE49-F238E27FC236}">
                <a16:creationId xmlns:a16="http://schemas.microsoft.com/office/drawing/2014/main" id="{2847FF21-6485-4676-B270-09D648BB2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581400"/>
            <a:ext cx="6065838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9">
            <a:extLst>
              <a:ext uri="{FF2B5EF4-FFF2-40B4-BE49-F238E27FC236}">
                <a16:creationId xmlns:a16="http://schemas.microsoft.com/office/drawing/2014/main" id="{B490F318-85B5-4ACC-BBA3-94407C422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43400"/>
            <a:ext cx="361315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1" name="TextBox 14">
            <a:extLst>
              <a:ext uri="{FF2B5EF4-FFF2-40B4-BE49-F238E27FC236}">
                <a16:creationId xmlns:a16="http://schemas.microsoft.com/office/drawing/2014/main" id="{C8ED2F5D-D929-4E73-B33E-641E30AD0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29000"/>
            <a:ext cx="5654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Using the </a:t>
            </a:r>
            <a:r>
              <a:rPr lang="en-US" altLang="en-US" sz="1800">
                <a:solidFill>
                  <a:srgbClr val="FF0000"/>
                </a:solidFill>
              </a:rPr>
              <a:t>independent assumption</a:t>
            </a:r>
            <a:endParaRPr lang="en-HK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18442" name="Picture 11">
            <a:extLst>
              <a:ext uri="{FF2B5EF4-FFF2-40B4-BE49-F238E27FC236}">
                <a16:creationId xmlns:a16="http://schemas.microsoft.com/office/drawing/2014/main" id="{8D053D0F-0E23-482F-AF88-C1CC21FA8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486400"/>
            <a:ext cx="374650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31D3517-4822-4B37-B6AF-F13B6DDE461D}"/>
              </a:ext>
            </a:extLst>
          </p:cNvPr>
          <p:cNvSpPr txBox="1"/>
          <p:nvPr/>
        </p:nvSpPr>
        <p:spPr>
          <a:xfrm>
            <a:off x="381000" y="6418263"/>
            <a:ext cx="79248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Note: See Appendix 2.1 in </a:t>
            </a:r>
            <a:r>
              <a:rPr lang="en-US" sz="1200" spc="-15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Garrow</a:t>
            </a:r>
            <a:r>
              <a:rPr lang="en-US" sz="12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L.A. (1985) </a:t>
            </a:r>
            <a:r>
              <a:rPr lang="en-US" sz="1200" i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Discrete Choice Modelling and Air Travel Demand: Theory and Applications</a:t>
            </a:r>
            <a:r>
              <a:rPr lang="en-US" sz="12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Ashgate Publishing Limited.</a:t>
            </a:r>
            <a:endParaRPr lang="en-HK" sz="1200" dirty="0"/>
          </a:p>
        </p:txBody>
      </p:sp>
    </p:spTree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tochastic Traffic Assignment&amp;quot;&quot;/&gt;&lt;property id=&quot;20307&quot; value=&quot;256&quot;/&gt;&lt;/object&gt;&lt;object type=&quot;3&quot; unique_id=&quot;10005&quot;&gt;&lt;property id=&quot;20148&quot; value=&quot;5&quot;/&gt;&lt;property id=&quot;20300&quot; value=&quot;Slide 3 - &amp;quot;Traffic Assignment Classification&amp;quot;&quot;/&gt;&lt;property id=&quot;20307&quot; value=&quot;310&quot;/&gt;&lt;/object&gt;&lt;object type=&quot;3&quot; unique_id=&quot;10006&quot;&gt;&lt;property id=&quot;20148&quot; value=&quot;5&quot;/&gt;&lt;property id=&quot;20300&quot; value=&quot;Slide 4&quot;/&gt;&lt;property id=&quot;20307&quot; value=&quot;311&quot;/&gt;&lt;/object&gt;&lt;object type=&quot;3&quot; unique_id=&quot;10007&quot;&gt;&lt;property id=&quot;20148&quot; value=&quot;5&quot;/&gt;&lt;property id=&quot;20300&quot; value=&quot;Slide 5 - &amp;quot;Models with Perception Error&amp;quot;&quot;/&gt;&lt;property id=&quot;20307&quot; value=&quot;312&quot;/&gt;&lt;/object&gt;&lt;object type=&quot;3&quot; unique_id=&quot;10008&quot;&gt;&lt;property id=&quot;20148&quot; value=&quot;5&quot;/&gt;&lt;property id=&quot;20300&quot; value=&quot;Slide 6&quot;/&gt;&lt;property id=&quot;20307&quot; value=&quot;313&quot;/&gt;&lt;/object&gt;&lt;object type=&quot;3&quot; unique_id=&quot;10009&quot;&gt;&lt;property id=&quot;20148&quot; value=&quot;5&quot;/&gt;&lt;property id=&quot;20300&quot; value=&quot;Slide 7 - &amp;quot;Rationality and Perception&amp;quot;&quot;/&gt;&lt;property id=&quot;20307&quot; value=&quot;314&quot;/&gt;&lt;/object&gt;&lt;object type=&quot;3&quot; unique_id=&quot;10010&quot;&gt;&lt;property id=&quot;20148&quot; value=&quot;5&quot;/&gt;&lt;property id=&quot;20300&quot; value=&quot;Slide 8 - &amp;quot;Stochastic Path Cost Structure (Utility)&amp;quot;&quot;/&gt;&lt;property id=&quot;20307&quot; value=&quot;315&quot;/&gt;&lt;/object&gt;&lt;object type=&quot;3&quot; unique_id=&quot;10011&quot;&gt;&lt;property id=&quot;20148&quot; value=&quot;5&quot;/&gt;&lt;property id=&quot;20300&quot; value=&quot;Slide 9 - &amp;quot;Path Choice Probability&amp;quot;&quot;/&gt;&lt;property id=&quot;20307&quot; value=&quot;316&quot;/&gt;&lt;/object&gt;&lt;object type=&quot;3&quot; unique_id=&quot;10013&quot;&gt;&lt;property id=&quot;20148&quot; value=&quot;5&quot;/&gt;&lt;property id=&quot;20300&quot; value=&quot;Slide 10&quot;/&gt;&lt;property id=&quot;20307&quot; value=&quot;318&quot;/&gt;&lt;/object&gt;&lt;object type=&quot;3&quot; unique_id=&quot;10014&quot;&gt;&lt;property id=&quot;20148&quot; value=&quot;5&quot;/&gt;&lt;property id=&quot;20300&quot; value=&quot;Slide 11 - &amp;quot;Gumbel Distribution&amp;quot;&quot;/&gt;&lt;property id=&quot;20307&quot; value=&quot;319&quot;/&gt;&lt;/object&gt;&lt;object type=&quot;3&quot; unique_id=&quot;10015&quot;&gt;&lt;property id=&quot;20148&quot; value=&quot;5&quot;/&gt;&lt;property id=&quot;20300&quot; value=&quot;Slide 12 - &amp;quot;Properties of Gumbel Distribution (1)&amp;quot;&quot;/&gt;&lt;property id=&quot;20307&quot; value=&quot;320&quot;/&gt;&lt;/object&gt;&lt;object type=&quot;3&quot; unique_id=&quot;10016&quot;&gt;&lt;property id=&quot;20148&quot; value=&quot;5&quot;/&gt;&lt;property id=&quot;20300&quot; value=&quot;Slide 13 - &amp;quot;Properties of Gumbel Distribution (2)&amp;quot;&quot;/&gt;&lt;property id=&quot;20307&quot; value=&quot;321&quot;/&gt;&lt;/object&gt;&lt;object type=&quot;3&quot; unique_id=&quot;10017&quot;&gt;&lt;property id=&quot;20148&quot; value=&quot;5&quot;/&gt;&lt;property id=&quot;20300&quot; value=&quot;Slide 14 - &amp;quot;Independence from Irrelevant Alternatives (IIA)&amp;quot;&quot;/&gt;&lt;property id=&quot;20307&quot; value=&quot;322&quot;/&gt;&lt;/object&gt;&lt;object type=&quot;3&quot; unique_id=&quot;10018&quot;&gt;&lt;property id=&quot;20148&quot; value=&quot;5&quot;/&gt;&lt;property id=&quot;20300&quot; value=&quot;Slide 15 - &amp;quot;IIA: Red Bus – Blue Bus Problem&amp;quot;&quot;/&gt;&lt;property id=&quot;20307&quot; value=&quot;323&quot;/&gt;&lt;/object&gt;&lt;object type=&quot;3&quot; unique_id=&quot;10019&quot;&gt;&lt;property id=&quot;20148&quot; value=&quot;5&quot;/&gt;&lt;property id=&quot;20300&quot; value=&quot;Slide 16 - &amp;quot;Logit-based Model (1)&amp;quot;&quot;/&gt;&lt;property id=&quot;20307&quot; value=&quot;324&quot;/&gt;&lt;/object&gt;&lt;object type=&quot;3&quot; unique_id=&quot;10020&quot;&gt;&lt;property id=&quot;20148&quot; value=&quot;5&quot;/&gt;&lt;property id=&quot;20300&quot; value=&quot;Slide 17 - &amp;quot;Logit-based Model (2)&amp;quot;&quot;/&gt;&lt;property id=&quot;20307&quot; value=&quot;325&quot;/&gt;&lt;/object&gt;&lt;object type=&quot;3&quot; unique_id=&quot;10021&quot;&gt;&lt;property id=&quot;20148&quot; value=&quot;5&quot;/&gt;&lt;property id=&quot;20300&quot; value=&quot;Slide 18 - &amp;quot;Degree of Perception Error&amp;quot;&quot;/&gt;&lt;property id=&quot;20307&quot; value=&quot;326&quot;/&gt;&lt;/object&gt;&lt;object type=&quot;3&quot; unique_id=&quot;10022&quot;&gt;&lt;property id=&quot;20148&quot; value=&quot;5&quot;/&gt;&lt;property id=&quot;20300&quot; value=&quot;Slide 19&quot;/&gt;&lt;property id=&quot;20307&quot; value=&quot;327&quot;/&gt;&lt;/object&gt;&lt;object type=&quot;3&quot; unique_id=&quot;10023&quot;&gt;&lt;property id=&quot;20148&quot; value=&quot;5&quot;/&gt;&lt;property id=&quot;20300&quot; value=&quot;Slide 20 - &amp;quot;Drawbacks of Logit Model (1)&amp;quot;&quot;/&gt;&lt;property id=&quot;20307&quot; value=&quot;328&quot;/&gt;&lt;/object&gt;&lt;object type=&quot;3&quot; unique_id=&quot;10024&quot;&gt;&lt;property id=&quot;20148&quot; value=&quot;5&quot;/&gt;&lt;property id=&quot;20300&quot; value=&quot;Slide 21 - &amp;quot;Drawbacks of Logit Model (2)&amp;quot;&quot;/&gt;&lt;property id=&quot;20307&quot; value=&quot;329&quot;/&gt;&lt;/object&gt;&lt;object type=&quot;3&quot; unique_id=&quot;10025&quot;&gt;&lt;property id=&quot;20148&quot; value=&quot;5&quot;/&gt;&lt;property id=&quot;20300&quot; value=&quot;Slide 23 - &amp;quot;Probit-based Model (1)&amp;quot;&quot;/&gt;&lt;property id=&quot;20307&quot; value=&quot;330&quot;/&gt;&lt;/object&gt;&lt;object type=&quot;3&quot; unique_id=&quot;10026&quot;&gt;&lt;property id=&quot;20148&quot; value=&quot;5&quot;/&gt;&lt;property id=&quot;20300&quot; value=&quot;Slide 24 - &amp;quot;Probit-based Model (2)&amp;quot;&quot;/&gt;&lt;property id=&quot;20307&quot; value=&quot;331&quot;/&gt;&lt;/object&gt;&lt;object type=&quot;3&quot; unique_id=&quot;10027&quot;&gt;&lt;property id=&quot;20148&quot; value=&quot;5&quot;/&gt;&lt;property id=&quot;20300&quot; value=&quot;Slide 25 - &amp;quot;Multi-Path Assignment Techniques&amp;quot;&quot;/&gt;&lt;property id=&quot;20307&quot; value=&quot;270&quot;/&gt;&lt;/object&gt;&lt;object type=&quot;3&quot; unique_id=&quot;10033&quot;&gt;&lt;property id=&quot;20148&quot; value=&quot;5&quot;/&gt;&lt;property id=&quot;20300&quot; value=&quot;Slide 26 - &amp;quot;Stochastic User Equilibrium (SUE) Principle and Conditions&amp;quot;&quot;/&gt;&lt;property id=&quot;20307&quot; value=&quot;337&quot;/&gt;&lt;/object&gt;&lt;object type=&quot;3&quot; unique_id=&quot;10034&quot;&gt;&lt;property id=&quot;20148&quot; value=&quot;5&quot;/&gt;&lt;property id=&quot;20300&quot; value=&quot;Slide 27 - &amp;quot;Logit-based SUE Mathematical Programming Formulation (Fisk Model)&amp;quot;&quot;/&gt;&lt;property id=&quot;20307&quot; value=&quot;338&quot;/&gt;&lt;/object&gt;&lt;object type=&quot;3&quot; unique_id=&quot;10035&quot;&gt;&lt;property id=&quot;20148&quot; value=&quot;5&quot;/&gt;&lt;property id=&quot;20300&quot; value=&quot;Slide 28 - &amp;quot;Optimality Conditions (1)&amp;quot;&quot;/&gt;&lt;property id=&quot;20307&quot; value=&quot;339&quot;/&gt;&lt;/object&gt;&lt;object type=&quot;3&quot; unique_id=&quot;10036&quot;&gt;&lt;property id=&quot;20148&quot; value=&quot;5&quot;/&gt;&lt;property id=&quot;20300&quot; value=&quot;Slide 29 - &amp;quot;Optimality Conditions (2)&amp;quot;&quot;/&gt;&lt;property id=&quot;20307&quot; value=&quot;340&quot;/&gt;&lt;/object&gt;&lt;object type=&quot;3&quot; unique_id=&quot;10037&quot;&gt;&lt;property id=&quot;20148&quot; value=&quot;5&quot;/&gt;&lt;property id=&quot;20300&quot; value=&quot;Slide 30 - &amp;quot;Optimality Conditions (3)&amp;quot;&quot;/&gt;&lt;property id=&quot;20307&quot; value=&quot;341&quot;/&gt;&lt;/object&gt;&lt;object type=&quot;3&quot; unique_id=&quot;10038&quot;&gt;&lt;property id=&quot;20148&quot; value=&quot;5&quot;/&gt;&lt;property id=&quot;20300&quot; value=&quot;Slide 31 - &amp;quot;Optimality Conditions (4)&amp;quot;&quot;/&gt;&lt;property id=&quot;20307&quot; value=&quot;342&quot;/&gt;&lt;/object&gt;&lt;object type=&quot;3&quot; unique_id=&quot;10039&quot;&gt;&lt;property id=&quot;20148&quot; value=&quot;5&quot;/&gt;&lt;property id=&quot;20300&quot; value=&quot;Slide 32 - &amp;quot;Optimality Conditions (5)&amp;quot;&quot;/&gt;&lt;property id=&quot;20307&quot; value=&quot;343&quot;/&gt;&lt;/object&gt;&lt;object type=&quot;3&quot; unique_id=&quot;10040&quot;&gt;&lt;property id=&quot;20148&quot; value=&quot;5&quot;/&gt;&lt;property id=&quot;20300&quot; value=&quot;Slide 33 - &amp;quot;Uniqueness&amp;quot;&quot;/&gt;&lt;property id=&quot;20307&quot; value=&quot;344&quot;/&gt;&lt;/object&gt;&lt;object type=&quot;3&quot; unique_id=&quot;10041&quot;&gt;&lt;property id=&quot;20148&quot; value=&quot;5&quot;/&gt;&lt;property id=&quot;20300&quot; value=&quot;Slide 34&quot;/&gt;&lt;property id=&quot;20307&quot; value=&quot;345&quot;/&gt;&lt;/object&gt;&lt;object type=&quot;3&quot; unique_id=&quot;10042&quot;&gt;&lt;property id=&quot;20148&quot; value=&quot;5&quot;/&gt;&lt;property id=&quot;20300&quot; value=&quot;Slide 37 - &amp;quot;Logit-based SUE Model&amp;quot;&quot;/&gt;&lt;property id=&quot;20307&quot; value=&quot;285&quot;/&gt;&lt;/object&gt;&lt;object type=&quot;3&quot; unique_id=&quot;10043&quot;&gt;&lt;property id=&quot;20148&quot; value=&quot;5&quot;/&gt;&lt;property id=&quot;20300&quot; value=&quot;Slide 38 - &amp;quot;Path Enumeration&amp;quot;&quot;/&gt;&lt;property id=&quot;20307&quot; value=&quot;286&quot;/&gt;&lt;/object&gt;&lt;object type=&quot;3&quot; unique_id=&quot;10044&quot;&gt;&lt;property id=&quot;20148&quot; value=&quot;5&quot;/&gt;&lt;property id=&quot;20300&quot; value=&quot;Slide 39 - &amp;quot;Path Building&amp;quot;&quot;/&gt;&lt;property id=&quot;20307&quot; value=&quot;287&quot;/&gt;&lt;/object&gt;&lt;object type=&quot;3&quot; unique_id=&quot;10045&quot;&gt;&lt;property id=&quot;20148&quot; value=&quot;5&quot;/&gt;&lt;property id=&quot;20300&quot; value=&quot;Slide 40 - &amp;quot;Overlapping Path Bias&amp;quot;&quot;/&gt;&lt;property id=&quot;20307&quot; value=&quot;280&quot;/&gt;&lt;/object&gt;&lt;object type=&quot;3&quot; unique_id=&quot;10051&quot;&gt;&lt;property id=&quot;20148&quot; value=&quot;5&quot;/&gt;&lt;property id=&quot;20300&quot; value=&quot;Slide 41&quot;/&gt;&lt;property id=&quot;20307&quot; value=&quot;293&quot;/&gt;&lt;/object&gt;&lt;object type=&quot;3&quot; unique_id=&quot;10058&quot;&gt;&lt;property id=&quot;20148&quot; value=&quot;5&quot;/&gt;&lt;property id=&quot;20300&quot; value=&quot;Slide 42 - &amp;quot;Conclusions&amp;quot;&quot;/&gt;&lt;property id=&quot;20307&quot; value=&quot;292&quot;/&gt;&lt;/object&gt;&lt;object type=&quot;3&quot; unique_id=&quot;10116&quot;&gt;&lt;property id=&quot;20148&quot; value=&quot;5&quot;/&gt;&lt;property id=&quot;20300&quot; value=&quot;Slide 2&quot;/&gt;&lt;property id=&quot;20307&quot; value=&quot;350&quot;/&gt;&lt;/object&gt;&lt;object type=&quot;3&quot; unique_id=&quot;10117&quot;&gt;&lt;property id=&quot;20148&quot; value=&quot;5&quot;/&gt;&lt;property id=&quot;20300&quot; value=&quot;Slide 22 - &amp;quot;Drawbacks of Logit Model (3)&amp;quot;&quot;/&gt;&lt;property id=&quot;20307&quot; value=&quot;352&quot;/&gt;&lt;/object&gt;&lt;object type=&quot;3&quot; unique_id=&quot;10118&quot;&gt;&lt;property id=&quot;20148&quot; value=&quot;5&quot;/&gt;&lt;property id=&quot;20300&quot; value=&quot;Slide 35&quot;/&gt;&lt;property id=&quot;20307&quot; value=&quot;353&quot;/&gt;&lt;/object&gt;&lt;object type=&quot;3&quot; unique_id=&quot;10119&quot;&gt;&lt;property id=&quot;20148&quot; value=&quot;5&quot;/&gt;&lt;property id=&quot;20300&quot; value=&quot;Slide 36&quot;/&gt;&lt;property id=&quot;20307&quot; value=&quot;35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15392</TotalTime>
  <Words>1427</Words>
  <Application>Microsoft Office PowerPoint</Application>
  <PresentationFormat>On-screen Show (4:3)</PresentationFormat>
  <Paragraphs>210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Arial Black</vt:lpstr>
      <vt:lpstr>Cambria Math</vt:lpstr>
      <vt:lpstr>Symbol</vt:lpstr>
      <vt:lpstr>Times New Roman</vt:lpstr>
      <vt:lpstr>Wingdings</vt:lpstr>
      <vt:lpstr>Radial</vt:lpstr>
      <vt:lpstr>Equation</vt:lpstr>
      <vt:lpstr>MathType 6.0 Equation</vt:lpstr>
      <vt:lpstr>Visio</vt:lpstr>
      <vt:lpstr>Microsoft Equation 3.0</vt:lpstr>
      <vt:lpstr>Derivation of the Binary Logit Model</vt:lpstr>
      <vt:lpstr>Derivation of the Multinomial Logit Model</vt:lpstr>
      <vt:lpstr>Method 1: Derivation of the Multinomial Logit Model</vt:lpstr>
      <vt:lpstr>Method 2: Derivation of the Multinomial Logit Model</vt:lpstr>
      <vt:lpstr>Method 2: Derivation of the Multinomial Logit Model</vt:lpstr>
      <vt:lpstr>Method 2: Derivation of the Multinomial Logit Model</vt:lpstr>
      <vt:lpstr>Method 2: Derivation of the Multinomial Logit Model</vt:lpstr>
      <vt:lpstr>Derivation of the Multinomial Logit Model</vt:lpstr>
      <vt:lpstr>Derivation of the Multinomial Logit Model (1)</vt:lpstr>
      <vt:lpstr>Derivation of the Multinomial Logit Model (2)</vt:lpstr>
      <vt:lpstr>Derivation of the Multinomial Logit Model: Moment Generating Function</vt:lpstr>
      <vt:lpstr>Derivation of the Multinomial Logit Model: Moment Generating Function</vt:lpstr>
      <vt:lpstr>Gumbel Distribution</vt:lpstr>
      <vt:lpstr>Multinomial Logit (MNL) Model and Closed-form Probability Expression</vt:lpstr>
      <vt:lpstr>Weibull Distribution</vt:lpstr>
      <vt:lpstr>Multinomial Weibit (MNW) Model and Closed-form Probability Expression</vt:lpstr>
      <vt:lpstr>Weibull Distribution</vt:lpstr>
      <vt:lpstr>Multinomial Weibit (MNW) Model and Closed-form Probability Expression</vt:lpstr>
      <vt:lpstr>Discrete Choice Model with Nesting Structure</vt:lpstr>
      <vt:lpstr>Derivation of the Nested Logit Model (1)</vt:lpstr>
      <vt:lpstr>Derivation of the Nested Logit Model (2)</vt:lpstr>
      <vt:lpstr>Generalized Nested Logit Model</vt:lpstr>
      <vt:lpstr>Generalized Nested Logit Model</vt:lpstr>
      <vt:lpstr>PowerPoint Presentation</vt:lpstr>
      <vt:lpstr>PowerPoint Presentation</vt:lpstr>
      <vt:lpstr>PowerPoint Presentation</vt:lpstr>
      <vt:lpstr>CNL SUE Unconstrained Programming Formulation</vt:lpstr>
      <vt:lpstr>Check Property of Satisfaction Function</vt:lpstr>
      <vt:lpstr>PCL SUE Unconstrained Programming Formulation</vt:lpstr>
    </vt:vector>
  </TitlesOfParts>
  <Company>Utah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Chen</dc:creator>
  <cp:lastModifiedBy>CHEN, Anthony [CEE]</cp:lastModifiedBy>
  <cp:revision>524</cp:revision>
  <cp:lastPrinted>2018-02-23T04:16:07Z</cp:lastPrinted>
  <dcterms:created xsi:type="dcterms:W3CDTF">2004-02-28T23:28:31Z</dcterms:created>
  <dcterms:modified xsi:type="dcterms:W3CDTF">2021-09-02T04:51:49Z</dcterms:modified>
</cp:coreProperties>
</file>