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72" r:id="rId4"/>
    <p:sldId id="258" r:id="rId5"/>
    <p:sldId id="259" r:id="rId6"/>
    <p:sldId id="270" r:id="rId7"/>
    <p:sldId id="271" r:id="rId8"/>
    <p:sldId id="260" r:id="rId9"/>
    <p:sldId id="263" r:id="rId10"/>
    <p:sldId id="266" r:id="rId11"/>
    <p:sldId id="273" r:id="rId12"/>
    <p:sldId id="274"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20A33-6A3C-8743-A88F-5F8586754455}" type="datetimeFigureOut">
              <a:rPr lang="en-US" smtClean="0"/>
              <a:t>5/1/18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30D13-F50F-0C49-B493-69869578F620}" type="slidenum">
              <a:rPr lang="en-US" smtClean="0"/>
              <a:t>‹#›</a:t>
            </a:fld>
            <a:endParaRPr lang="en-US"/>
          </a:p>
        </p:txBody>
      </p:sp>
    </p:spTree>
    <p:extLst>
      <p:ext uri="{BB962C8B-B14F-4D97-AF65-F5344CB8AC3E}">
        <p14:creationId xmlns:p14="http://schemas.microsoft.com/office/powerpoint/2010/main" val="1365025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97789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02687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45183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71886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8631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FF716F-FC2C-954B-9641-01DC33C63262}"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39713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FF716F-FC2C-954B-9641-01DC33C63262}" type="datetimeFigureOut">
              <a:rPr lang="en-US" smtClean="0"/>
              <a:t>5/1/18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22233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FF716F-FC2C-954B-9641-01DC33C63262}" type="datetimeFigureOut">
              <a:rPr lang="en-US" smtClean="0"/>
              <a:t>5/1/18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1881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F716F-FC2C-954B-9641-01DC33C63262}" type="datetimeFigureOut">
              <a:rPr lang="en-US" smtClean="0"/>
              <a:t>5/1/18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91645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F716F-FC2C-954B-9641-01DC33C63262}"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91363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F716F-FC2C-954B-9641-01DC33C63262}"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7046829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F716F-FC2C-954B-9641-01DC33C63262}" type="datetimeFigureOut">
              <a:rPr lang="en-US" smtClean="0"/>
              <a:t>5/1/18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DC6E0D-51BA-3843-9E4C-475AF452BE2C}" type="slidenum">
              <a:rPr lang="en-US" smtClean="0"/>
              <a:t>‹#›</a:t>
            </a:fld>
            <a:endParaRPr lang="en-US"/>
          </a:p>
        </p:txBody>
      </p:sp>
    </p:spTree>
    <p:extLst>
      <p:ext uri="{BB962C8B-B14F-4D97-AF65-F5344CB8AC3E}">
        <p14:creationId xmlns:p14="http://schemas.microsoft.com/office/powerpoint/2010/main" val="1045370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_5D7CAE5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ritresearch/happydb" TargetMode="External"/><Relationship Id="rId4" Type="http://schemas.openxmlformats.org/officeDocument/2006/relationships/hyperlink" Target="http://scikit-learn.org/stable/supervised_learning.html" TargetMode="External"/><Relationship Id="rId5" Type="http://schemas.openxmlformats.org/officeDocument/2006/relationships/hyperlink" Target="http://scikit-learn.org/stable/auto_examples/model_selection/plot_roc.html#multiclass-settings" TargetMode="External"/><Relationship Id="rId6" Type="http://schemas.openxmlformats.org/officeDocument/2006/relationships/hyperlink" Target="https://pandas.pydata.org/pandas-docs/stable/visualization.html" TargetMode="External"/><Relationship Id="rId1" Type="http://schemas.openxmlformats.org/officeDocument/2006/relationships/slideLayout" Target="../slideLayouts/slideLayout2.xml"/><Relationship Id="rId2" Type="http://schemas.openxmlformats.org/officeDocument/2006/relationships/hyperlink" Target="https://github.com/rit-public/HappyD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1DB7C82F-AB7E-4F0C-B829-FA1B9C4151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xmlns="" id="{70B66945-4967-4040-926D-DCA44313CD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xmlns="" id="{1C3ABBB1-3B56-489A-84EC-664BB7F178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19382" y="720993"/>
            <a:ext cx="4047843" cy="4047843"/>
          </a:xfrm>
          <a:prstGeom prst="rect">
            <a:avLst/>
          </a:prstGeom>
        </p:spPr>
      </p:pic>
      <p:sp>
        <p:nvSpPr>
          <p:cNvPr id="2" name="Title 1"/>
          <p:cNvSpPr>
            <a:spLocks noGrp="1"/>
          </p:cNvSpPr>
          <p:nvPr>
            <p:ph type="ctrTitle"/>
          </p:nvPr>
        </p:nvSpPr>
        <p:spPr>
          <a:xfrm>
            <a:off x="6746628" y="1783959"/>
            <a:ext cx="4645250" cy="2889114"/>
          </a:xfrm>
        </p:spPr>
        <p:txBody>
          <a:bodyPr anchor="b">
            <a:normAutofit/>
          </a:bodyPr>
          <a:lstStyle/>
          <a:p>
            <a:pPr algn="l"/>
            <a:r>
              <a:rPr lang="en-US" sz="4700" dirty="0"/>
              <a:t>Analysis of Happy DB for Happy Moment Prediction</a:t>
            </a:r>
          </a:p>
        </p:txBody>
      </p:sp>
      <p:sp>
        <p:nvSpPr>
          <p:cNvPr id="3" name="Subtitle 2"/>
          <p:cNvSpPr>
            <a:spLocks noGrp="1"/>
          </p:cNvSpPr>
          <p:nvPr>
            <p:ph type="subTitle" idx="1"/>
          </p:nvPr>
        </p:nvSpPr>
        <p:spPr>
          <a:xfrm>
            <a:off x="6746627" y="4750893"/>
            <a:ext cx="4645250" cy="1147863"/>
          </a:xfrm>
        </p:spPr>
        <p:txBody>
          <a:bodyPr anchor="t">
            <a:normAutofit/>
          </a:bodyPr>
          <a:lstStyle/>
          <a:p>
            <a:pPr algn="l"/>
            <a:r>
              <a:rPr lang="en-US" sz="1900" dirty="0" err="1" smtClean="0"/>
              <a:t>Kedhara</a:t>
            </a:r>
            <a:r>
              <a:rPr lang="en-US" sz="1900" dirty="0" smtClean="0"/>
              <a:t> </a:t>
            </a:r>
            <a:r>
              <a:rPr lang="en-US" sz="1900" dirty="0" err="1" smtClean="0"/>
              <a:t>Nethra</a:t>
            </a:r>
            <a:r>
              <a:rPr lang="en-US" sz="1900" dirty="0"/>
              <a:t> </a:t>
            </a:r>
            <a:r>
              <a:rPr lang="en-US" sz="1900" dirty="0" smtClean="0"/>
              <a:t>- 011833640</a:t>
            </a:r>
            <a:endParaRPr lang="en-US" sz="1900" dirty="0"/>
          </a:p>
          <a:p>
            <a:pPr algn="l"/>
            <a:r>
              <a:rPr lang="en-US" sz="1900" dirty="0"/>
              <a:t>Mohammed </a:t>
            </a:r>
            <a:r>
              <a:rPr lang="en-US" sz="1900" dirty="0" smtClean="0"/>
              <a:t>Haroon - 011815479</a:t>
            </a:r>
            <a:endParaRPr lang="en-US" sz="1900" dirty="0"/>
          </a:p>
          <a:p>
            <a:pPr algn="l"/>
            <a:r>
              <a:rPr lang="en-US" sz="1900" dirty="0"/>
              <a:t>Lavanya </a:t>
            </a:r>
            <a:r>
              <a:rPr lang="en-US" sz="1900" dirty="0" err="1" smtClean="0"/>
              <a:t>Kadukuri</a:t>
            </a:r>
            <a:r>
              <a:rPr lang="en-US" sz="1900" dirty="0"/>
              <a:t> </a:t>
            </a:r>
            <a:r>
              <a:rPr lang="en-US" sz="1900" dirty="0" smtClean="0"/>
              <a:t>- </a:t>
            </a:r>
            <a:r>
              <a:rPr lang="en-US" sz="1900" dirty="0" smtClean="0"/>
              <a:t>011833588</a:t>
            </a:r>
            <a:endParaRPr lang="en-US" sz="1900" dirty="0"/>
          </a:p>
        </p:txBody>
      </p:sp>
    </p:spTree>
    <p:extLst>
      <p:ext uri="{BB962C8B-B14F-4D97-AF65-F5344CB8AC3E}">
        <p14:creationId xmlns:p14="http://schemas.microsoft.com/office/powerpoint/2010/main" val="12532438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Things that worked:</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pPr lvl="0"/>
            <a:r>
              <a:rPr lang="en-US" sz="2400" dirty="0"/>
              <a:t>Data preprocessing gave us much better results than the raw data. All the measures like data cleaning by removing unwanted features, outliers and imputing missing values improved the accuracy.</a:t>
            </a:r>
          </a:p>
          <a:p>
            <a:pPr lvl="0"/>
            <a:r>
              <a:rPr lang="en-US" sz="2400" dirty="0"/>
              <a:t>Our decision to convert categorical to numerical values also helped in giving better results.</a:t>
            </a:r>
          </a:p>
          <a:p>
            <a:endParaRPr lang="en-US" sz="2400" dirty="0"/>
          </a:p>
        </p:txBody>
      </p:sp>
    </p:spTree>
    <p:extLst>
      <p:ext uri="{BB962C8B-B14F-4D97-AF65-F5344CB8AC3E}">
        <p14:creationId xmlns:p14="http://schemas.microsoft.com/office/powerpoint/2010/main" val="206908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a:t>T</a:t>
            </a:r>
            <a:r>
              <a:rPr lang="en-US" dirty="0" smtClean="0"/>
              <a:t>hings that didn't work:</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pPr lvl="0"/>
            <a:r>
              <a:rPr lang="en-US" sz="2400" dirty="0"/>
              <a:t>Linear algorithms like SGD Classifier and Logistic Regression didn’t work well in giving satisfactory results as anticipated. Logistic Regression only could predict two values out of a total of six values in </a:t>
            </a:r>
            <a:r>
              <a:rPr lang="en-US" sz="2400" dirty="0" err="1"/>
              <a:t>predicted_category</a:t>
            </a:r>
            <a:r>
              <a:rPr lang="en-US" sz="2400" dirty="0"/>
              <a:t>.</a:t>
            </a:r>
          </a:p>
          <a:p>
            <a:r>
              <a:rPr lang="en-US" sz="2400" dirty="0"/>
              <a:t>Initially we thought the features like age and country will contribute towards target variable “</a:t>
            </a:r>
            <a:r>
              <a:rPr lang="en-US" sz="2400" dirty="0" err="1"/>
              <a:t>predicted_category</a:t>
            </a:r>
            <a:r>
              <a:rPr lang="en-US" sz="2400" dirty="0"/>
              <a:t>” which wasn’t the case. Happy moment category is not dependent on demographic data is what we found out.</a:t>
            </a:r>
            <a:r>
              <a:rPr lang="en-US" sz="2400" dirty="0" smtClean="0">
                <a:effectLst/>
              </a:rPr>
              <a:t> </a:t>
            </a:r>
            <a:endParaRPr lang="en-US" sz="2400" dirty="0"/>
          </a:p>
        </p:txBody>
      </p:sp>
    </p:spTree>
    <p:extLst>
      <p:ext uri="{BB962C8B-B14F-4D97-AF65-F5344CB8AC3E}">
        <p14:creationId xmlns:p14="http://schemas.microsoft.com/office/powerpoint/2010/main" val="189799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Analysis of Results:</a:t>
            </a:r>
            <a:endParaRPr lang="en-US" dirty="0"/>
          </a:p>
        </p:txBody>
      </p:sp>
      <p:sp>
        <p:nvSpPr>
          <p:cNvPr id="3" name="Content Placeholder 2"/>
          <p:cNvSpPr>
            <a:spLocks noGrp="1"/>
          </p:cNvSpPr>
          <p:nvPr>
            <p:ph idx="1"/>
          </p:nvPr>
        </p:nvSpPr>
        <p:spPr>
          <a:xfrm>
            <a:off x="838200" y="2057400"/>
            <a:ext cx="10515600" cy="3871762"/>
          </a:xfrm>
        </p:spPr>
        <p:txBody>
          <a:bodyPr>
            <a:normAutofit lnSpcReduction="10000"/>
          </a:bodyPr>
          <a:lstStyle/>
          <a:p>
            <a:pPr lvl="0"/>
            <a:r>
              <a:rPr lang="en-US" sz="2400" dirty="0" smtClean="0"/>
              <a:t>With the help of results and the evaluation graphs we can say that Logistic Regression has good accuracy results but the algorithm failed to predict most of the target categories.</a:t>
            </a:r>
          </a:p>
          <a:p>
            <a:pPr lvl="0"/>
            <a:r>
              <a:rPr lang="en-US" sz="2400" dirty="0" smtClean="0"/>
              <a:t>Tree based algorithms like Decision Tree and Random Forest performs the best in all three conditions, </a:t>
            </a:r>
            <a:r>
              <a:rPr lang="en-US" sz="2400" dirty="0" err="1" smtClean="0"/>
              <a:t>i.e</a:t>
            </a:r>
            <a:r>
              <a:rPr lang="en-US" sz="2400" dirty="0" smtClean="0"/>
              <a:t> with only Parenthood variable, Parenthood along with Marital and also with all the variables.</a:t>
            </a:r>
          </a:p>
          <a:p>
            <a:pPr lvl="0"/>
            <a:r>
              <a:rPr lang="en-US" sz="2400" dirty="0" smtClean="0"/>
              <a:t>It is also seen that Parenthood variable alone was able to give an accuracy of more than 40% for most of the algorithms except KNN and SGD.</a:t>
            </a:r>
          </a:p>
          <a:p>
            <a:pPr lvl="0"/>
            <a:r>
              <a:rPr lang="en-US" sz="2400" dirty="0" smtClean="0"/>
              <a:t>We can see that adding more dimensions does not improve our accuracy score. With 8 more variables as independent variables, we were able to improve the accuracy by only 1%</a:t>
            </a:r>
            <a:endParaRPr lang="en-US" sz="2400" dirty="0"/>
          </a:p>
        </p:txBody>
      </p:sp>
    </p:spTree>
    <p:extLst>
      <p:ext uri="{BB962C8B-B14F-4D97-AF65-F5344CB8AC3E}">
        <p14:creationId xmlns:p14="http://schemas.microsoft.com/office/powerpoint/2010/main" val="173427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pPr lvl="0"/>
            <a:r>
              <a:rPr lang="en-US" sz="2400" dirty="0"/>
              <a:t>Through data exploration and preprocessing of Happy DB, we better understood the data we are dealing with and how features are interdependent. We could apply concepts learnt in the class which was a very good experience. </a:t>
            </a:r>
          </a:p>
          <a:p>
            <a:pPr lvl="0"/>
            <a:r>
              <a:rPr lang="en-US" sz="2400" dirty="0"/>
              <a:t>Even after applying various algorithms, we couldn’t predict the happy moment category with a good accuracy which shows that this category is independent of demographic information and this is counter-intuitive! </a:t>
            </a:r>
          </a:p>
          <a:p>
            <a:r>
              <a:rPr lang="en-US" sz="2400" dirty="0"/>
              <a:t>Future scope is to perform sentiment analysis to determine happiness by specific types of experiences. </a:t>
            </a:r>
            <a:endParaRPr lang="en-US" sz="2400" dirty="0" smtClean="0"/>
          </a:p>
        </p:txBody>
      </p:sp>
    </p:spTree>
    <p:extLst>
      <p:ext uri="{BB962C8B-B14F-4D97-AF65-F5344CB8AC3E}">
        <p14:creationId xmlns:p14="http://schemas.microsoft.com/office/powerpoint/2010/main" val="314332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838200" y="2057400"/>
            <a:ext cx="10515600" cy="3871762"/>
          </a:xfrm>
        </p:spPr>
        <p:txBody>
          <a:bodyPr>
            <a:normAutofit fontScale="92500"/>
          </a:bodyPr>
          <a:lstStyle/>
          <a:p>
            <a:pPr lvl="0"/>
            <a:r>
              <a:rPr lang="en-US" sz="2400" dirty="0" err="1"/>
              <a:t>Akari</a:t>
            </a:r>
            <a:r>
              <a:rPr lang="en-US" sz="2400" dirty="0"/>
              <a:t> </a:t>
            </a:r>
            <a:r>
              <a:rPr lang="en-US" sz="2400" dirty="0" err="1"/>
              <a:t>Asai</a:t>
            </a:r>
            <a:r>
              <a:rPr lang="en-US" sz="2400" dirty="0"/>
              <a:t>, Sara </a:t>
            </a:r>
            <a:r>
              <a:rPr lang="en-US" sz="2400" dirty="0" err="1"/>
              <a:t>Evensen</a:t>
            </a:r>
            <a:r>
              <a:rPr lang="en-US" sz="2400" dirty="0"/>
              <a:t>, </a:t>
            </a:r>
            <a:r>
              <a:rPr lang="en-US" sz="2400" dirty="0" err="1"/>
              <a:t>Behzad</a:t>
            </a:r>
            <a:r>
              <a:rPr lang="en-US" sz="2400" dirty="0"/>
              <a:t> </a:t>
            </a:r>
            <a:r>
              <a:rPr lang="en-US" sz="2400" dirty="0" err="1"/>
              <a:t>Golshan</a:t>
            </a:r>
            <a:r>
              <a:rPr lang="en-US" sz="2400" dirty="0"/>
              <a:t>, </a:t>
            </a:r>
            <a:r>
              <a:rPr lang="en-US" sz="2400" dirty="0" err="1"/>
              <a:t>Alon</a:t>
            </a:r>
            <a:r>
              <a:rPr lang="en-US" sz="2400" dirty="0"/>
              <a:t> Halevy, Vivian Li, Andrei </a:t>
            </a:r>
            <a:r>
              <a:rPr lang="en-US" sz="2400" dirty="0" err="1"/>
              <a:t>Lopatenko</a:t>
            </a:r>
            <a:r>
              <a:rPr lang="en-US" sz="2400" dirty="0"/>
              <a:t>, Daniela </a:t>
            </a:r>
            <a:r>
              <a:rPr lang="en-US" sz="2400" dirty="0" err="1"/>
              <a:t>Stepanov</a:t>
            </a:r>
            <a:r>
              <a:rPr lang="en-US" sz="2400" dirty="0"/>
              <a:t>, Yoshihiko </a:t>
            </a:r>
            <a:r>
              <a:rPr lang="en-US" sz="2400" dirty="0" err="1"/>
              <a:t>Suhara</a:t>
            </a:r>
            <a:r>
              <a:rPr lang="en-US" sz="2400" dirty="0"/>
              <a:t>, Wang-</a:t>
            </a:r>
            <a:r>
              <a:rPr lang="en-US" sz="2400" dirty="0" err="1"/>
              <a:t>Chiew</a:t>
            </a:r>
            <a:r>
              <a:rPr lang="en-US" sz="2400" dirty="0"/>
              <a:t> Tan, </a:t>
            </a:r>
            <a:r>
              <a:rPr lang="en-US" sz="2400" dirty="0" err="1"/>
              <a:t>Yinzhan</a:t>
            </a:r>
            <a:r>
              <a:rPr lang="en-US" sz="2400" dirty="0"/>
              <a:t> Xu, ``</a:t>
            </a:r>
            <a:r>
              <a:rPr lang="en-US" sz="2400" dirty="0" err="1"/>
              <a:t>HappyDB</a:t>
            </a:r>
            <a:r>
              <a:rPr lang="en-US" sz="2400" dirty="0"/>
              <a:t>: A Corpus of 100,000 Crowdsourced Happy Moments'', LREC '18, May 2018.</a:t>
            </a:r>
          </a:p>
          <a:p>
            <a:pPr lvl="0"/>
            <a:r>
              <a:rPr lang="en-US" sz="2400" u="sng" dirty="0">
                <a:hlinkClick r:id="rId2"/>
              </a:rPr>
              <a:t>https://github.com/rit-public/HappyDB</a:t>
            </a:r>
            <a:endParaRPr lang="en-US" sz="2400" dirty="0"/>
          </a:p>
          <a:p>
            <a:pPr lvl="0"/>
            <a:r>
              <a:rPr lang="en-US" sz="2400" u="sng" dirty="0">
                <a:hlinkClick r:id="rId3"/>
              </a:rPr>
              <a:t>https://www.kaggle.com/ritresearch/happydb</a:t>
            </a:r>
            <a:endParaRPr lang="en-US" sz="2400" dirty="0"/>
          </a:p>
          <a:p>
            <a:pPr lvl="0"/>
            <a:r>
              <a:rPr lang="en-US" sz="2400" u="sng" dirty="0">
                <a:hlinkClick r:id="rId4"/>
              </a:rPr>
              <a:t>http://scikit-learn.org/stable/supervised_learning.html</a:t>
            </a:r>
            <a:endParaRPr lang="en-US" sz="2400" dirty="0"/>
          </a:p>
          <a:p>
            <a:pPr lvl="0"/>
            <a:r>
              <a:rPr lang="en-US" sz="2400" u="sng" dirty="0">
                <a:hlinkClick r:id="rId5"/>
              </a:rPr>
              <a:t>http://scikit-learn.org/stable/auto_examples/model_selection/plot_roc.html#multiclass-settings</a:t>
            </a:r>
            <a:endParaRPr lang="en-US" sz="2400" dirty="0"/>
          </a:p>
          <a:p>
            <a:pPr lvl="0"/>
            <a:r>
              <a:rPr lang="en-US" sz="2400" u="sng" dirty="0">
                <a:hlinkClick r:id="rId6"/>
              </a:rPr>
              <a:t>https://</a:t>
            </a:r>
            <a:r>
              <a:rPr lang="en-US" sz="2400" u="sng" dirty="0" smtClean="0">
                <a:hlinkClick r:id="rId6"/>
              </a:rPr>
              <a:t>pandas.pydata.org/pandas-docs/stable/visualization.html</a:t>
            </a:r>
            <a:endParaRPr lang="en-US" sz="2400" dirty="0"/>
          </a:p>
        </p:txBody>
      </p:sp>
    </p:spTree>
    <p:extLst>
      <p:ext uri="{BB962C8B-B14F-4D97-AF65-F5344CB8AC3E}">
        <p14:creationId xmlns:p14="http://schemas.microsoft.com/office/powerpoint/2010/main" val="410759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26599" y="2514607"/>
            <a:ext cx="3217164" cy="1257293"/>
          </a:xfrm>
        </p:spPr>
        <p:txBody>
          <a:bodyPr>
            <a:normAutofit/>
          </a:bodyPr>
          <a:lstStyle/>
          <a:p>
            <a:r>
              <a:rPr lang="en-US" dirty="0" smtClean="0"/>
              <a:t>THANK YOU!</a:t>
            </a:r>
            <a:endParaRPr lang="en-US" dirty="0"/>
          </a:p>
        </p:txBody>
      </p:sp>
    </p:spTree>
    <p:extLst>
      <p:ext uri="{BB962C8B-B14F-4D97-AF65-F5344CB8AC3E}">
        <p14:creationId xmlns:p14="http://schemas.microsoft.com/office/powerpoint/2010/main" val="127096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838200" y="2057400"/>
            <a:ext cx="10515600" cy="3871762"/>
          </a:xfrm>
        </p:spPr>
        <p:txBody>
          <a:bodyPr>
            <a:normAutofit fontScale="92500"/>
          </a:bodyPr>
          <a:lstStyle/>
          <a:p>
            <a:pPr marL="0" indent="0">
              <a:buNone/>
            </a:pPr>
            <a:r>
              <a:rPr lang="en-US" sz="2400" b="1" dirty="0" smtClean="0"/>
              <a:t>HAPPY DB:</a:t>
            </a:r>
          </a:p>
          <a:p>
            <a:r>
              <a:rPr lang="en-US" sz="2400" dirty="0"/>
              <a:t>Happy DB is a collection of 100,000+ happy experiences</a:t>
            </a:r>
            <a:r>
              <a:rPr lang="en-US" sz="2400" dirty="0" smtClean="0">
                <a:effectLst/>
              </a:rPr>
              <a:t> </a:t>
            </a:r>
          </a:p>
          <a:p>
            <a:r>
              <a:rPr lang="en-US" sz="2400" dirty="0" smtClean="0"/>
              <a:t>Information is gathered </a:t>
            </a:r>
            <a:r>
              <a:rPr lang="en-US" sz="2400" dirty="0"/>
              <a:t>from Amazon’s Mechanical Turk over a period of four </a:t>
            </a:r>
            <a:r>
              <a:rPr lang="en-US" sz="2400" dirty="0" smtClean="0"/>
              <a:t>months.</a:t>
            </a:r>
          </a:p>
          <a:p>
            <a:pPr marL="0" indent="0">
              <a:buNone/>
            </a:pPr>
            <a:r>
              <a:rPr lang="en-US" sz="2400" b="1" dirty="0" smtClean="0"/>
              <a:t>MOTIVATION:</a:t>
            </a:r>
          </a:p>
          <a:p>
            <a:r>
              <a:rPr lang="en-US" sz="2400" dirty="0" smtClean="0"/>
              <a:t>It </a:t>
            </a:r>
            <a:r>
              <a:rPr lang="en-US" sz="2400" dirty="0"/>
              <a:t>is necessary to refocus on the everyday things that make us happy. This is what we are trying to do with Happy DB. </a:t>
            </a:r>
          </a:p>
          <a:p>
            <a:pPr marL="0" indent="0">
              <a:buNone/>
            </a:pPr>
            <a:r>
              <a:rPr lang="en-US" sz="2400" b="1" dirty="0" smtClean="0"/>
              <a:t>OBJECTIVE:</a:t>
            </a:r>
          </a:p>
          <a:p>
            <a:r>
              <a:rPr lang="en-US" sz="2400" dirty="0" smtClean="0"/>
              <a:t>To </a:t>
            </a:r>
            <a:r>
              <a:rPr lang="en-US" sz="2400" dirty="0"/>
              <a:t>find the correlation between demographic information of a person and the category of happiness by using classification algorithms and ultimately build a predictive model based on the correlation determined.</a:t>
            </a:r>
          </a:p>
          <a:p>
            <a:pPr marL="0" indent="0">
              <a:buNone/>
            </a:pPr>
            <a:endParaRPr lang="en-US" sz="2400" dirty="0"/>
          </a:p>
        </p:txBody>
      </p:sp>
    </p:spTree>
    <p:extLst>
      <p:ext uri="{BB962C8B-B14F-4D97-AF65-F5344CB8AC3E}">
        <p14:creationId xmlns:p14="http://schemas.microsoft.com/office/powerpoint/2010/main" val="114192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Dataset Description:</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pPr lvl="0"/>
            <a:r>
              <a:rPr lang="en-US" sz="2400" dirty="0"/>
              <a:t>Happy DB is a collection of various files of which we are using only </a:t>
            </a:r>
            <a:r>
              <a:rPr lang="en-US" sz="2400" dirty="0" err="1"/>
              <a:t>cleaned_hm.csv</a:t>
            </a:r>
            <a:r>
              <a:rPr lang="en-US" sz="2400" dirty="0"/>
              <a:t> and </a:t>
            </a:r>
            <a:r>
              <a:rPr lang="en-US" sz="2400" dirty="0" err="1"/>
              <a:t>demographic.csv</a:t>
            </a:r>
            <a:r>
              <a:rPr lang="en-US" sz="2400" dirty="0"/>
              <a:t>. </a:t>
            </a:r>
          </a:p>
          <a:p>
            <a:pPr lvl="0"/>
            <a:r>
              <a:rPr lang="en-US" sz="2400" dirty="0" err="1"/>
              <a:t>cleaned_hm.csv</a:t>
            </a:r>
            <a:r>
              <a:rPr lang="en-US" sz="2400" dirty="0"/>
              <a:t> has dimensions 100535*9 and </a:t>
            </a:r>
            <a:r>
              <a:rPr lang="en-US" sz="2400" dirty="0" err="1"/>
              <a:t>demographic.csv</a:t>
            </a:r>
            <a:r>
              <a:rPr lang="en-US" sz="2400" dirty="0"/>
              <a:t> has dimensions 10844*6. The feature that we are considering for our analysis in </a:t>
            </a:r>
            <a:r>
              <a:rPr lang="en-US" sz="2400" dirty="0" err="1"/>
              <a:t>cleaned_hm.csv</a:t>
            </a:r>
            <a:r>
              <a:rPr lang="en-US" sz="2400" dirty="0"/>
              <a:t> is “</a:t>
            </a:r>
            <a:r>
              <a:rPr lang="en-US" sz="2400" dirty="0" err="1"/>
              <a:t>predicted_category</a:t>
            </a:r>
            <a:r>
              <a:rPr lang="en-US" sz="2400" dirty="0"/>
              <a:t>”. We are considering features age, country, parenthood, marital, gender from </a:t>
            </a:r>
            <a:r>
              <a:rPr lang="en-US" sz="2400" dirty="0" err="1"/>
              <a:t>demographic.csv</a:t>
            </a:r>
            <a:r>
              <a:rPr lang="en-US" sz="2400" dirty="0"/>
              <a:t>. </a:t>
            </a:r>
          </a:p>
          <a:p>
            <a:pPr lvl="0"/>
            <a:r>
              <a:rPr lang="en-US" sz="2400" dirty="0" err="1"/>
              <a:t>cleaned_hm.csv</a:t>
            </a:r>
            <a:r>
              <a:rPr lang="en-US" sz="2400" dirty="0"/>
              <a:t> contains cleaned happy moments and </a:t>
            </a:r>
            <a:r>
              <a:rPr lang="en-US" sz="2400" dirty="0" err="1"/>
              <a:t>demographic.csv</a:t>
            </a:r>
            <a:r>
              <a:rPr lang="en-US" sz="2400" dirty="0"/>
              <a:t> contains demographic details of a person.</a:t>
            </a:r>
          </a:p>
        </p:txBody>
      </p:sp>
    </p:spTree>
    <p:extLst>
      <p:ext uri="{BB962C8B-B14F-4D97-AF65-F5344CB8AC3E}">
        <p14:creationId xmlns:p14="http://schemas.microsoft.com/office/powerpoint/2010/main" val="228823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Solutions</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pPr marL="0" indent="0">
              <a:buNone/>
            </a:pPr>
            <a:r>
              <a:rPr lang="en-US" sz="2400" dirty="0" smtClean="0"/>
              <a:t>Algorithms used:</a:t>
            </a:r>
          </a:p>
          <a:p>
            <a:r>
              <a:rPr lang="en-US" sz="2400" dirty="0"/>
              <a:t>Gaussian Naïve Bayes, </a:t>
            </a:r>
            <a:endParaRPr lang="en-US" sz="2400" dirty="0" smtClean="0"/>
          </a:p>
          <a:p>
            <a:r>
              <a:rPr lang="en-US" sz="2400" dirty="0" smtClean="0"/>
              <a:t>Decision </a:t>
            </a:r>
            <a:r>
              <a:rPr lang="en-US" sz="2400" dirty="0"/>
              <a:t>Trees Classifier, </a:t>
            </a:r>
            <a:endParaRPr lang="en-US" sz="2400" dirty="0" smtClean="0"/>
          </a:p>
          <a:p>
            <a:r>
              <a:rPr lang="en-US" sz="2400" dirty="0" smtClean="0"/>
              <a:t>Random </a:t>
            </a:r>
            <a:r>
              <a:rPr lang="en-US" sz="2400" dirty="0"/>
              <a:t>Forest Classifier, </a:t>
            </a:r>
            <a:endParaRPr lang="en-US" sz="2400" dirty="0" smtClean="0"/>
          </a:p>
          <a:p>
            <a:r>
              <a:rPr lang="en-US" sz="2400" dirty="0" smtClean="0"/>
              <a:t>Support </a:t>
            </a:r>
            <a:r>
              <a:rPr lang="en-US" sz="2400" dirty="0"/>
              <a:t>Vector Machine, </a:t>
            </a:r>
            <a:endParaRPr lang="en-US" sz="2400" dirty="0" smtClean="0"/>
          </a:p>
          <a:p>
            <a:r>
              <a:rPr lang="en-US" sz="2400" dirty="0" smtClean="0"/>
              <a:t>K-Nearest Neighbor,</a:t>
            </a:r>
          </a:p>
          <a:p>
            <a:r>
              <a:rPr lang="en-US" sz="2400" dirty="0" smtClean="0">
                <a:effectLst/>
              </a:rPr>
              <a:t>Logistic Regression </a:t>
            </a:r>
            <a:endParaRPr lang="en-US" sz="2400" dirty="0" smtClean="0"/>
          </a:p>
          <a:p>
            <a:endParaRPr lang="en-US" sz="2400" dirty="0"/>
          </a:p>
        </p:txBody>
      </p:sp>
    </p:spTree>
    <p:extLst>
      <p:ext uri="{BB962C8B-B14F-4D97-AF65-F5344CB8AC3E}">
        <p14:creationId xmlns:p14="http://schemas.microsoft.com/office/powerpoint/2010/main" val="194670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Data preprocessing</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smtClean="0"/>
              <a:t>Dropping features that are not required</a:t>
            </a:r>
          </a:p>
          <a:p>
            <a:r>
              <a:rPr lang="en-US" sz="2400" dirty="0" smtClean="0"/>
              <a:t>Imputing missing values</a:t>
            </a:r>
          </a:p>
          <a:p>
            <a:r>
              <a:rPr lang="en-US" sz="2400" dirty="0" smtClean="0"/>
              <a:t>Removing outliers</a:t>
            </a:r>
          </a:p>
          <a:p>
            <a:r>
              <a:rPr lang="en-US" sz="2400" dirty="0" smtClean="0"/>
              <a:t>Converting categorical to dummy variables</a:t>
            </a:r>
          </a:p>
          <a:p>
            <a:r>
              <a:rPr lang="en-US" sz="2400" dirty="0" smtClean="0"/>
              <a:t>Preventing dummy variable trap</a:t>
            </a:r>
          </a:p>
          <a:p>
            <a:r>
              <a:rPr lang="en-US" sz="2400" dirty="0" smtClean="0"/>
              <a:t>Replace </a:t>
            </a:r>
            <a:r>
              <a:rPr lang="en-US" sz="2400" dirty="0" err="1" smtClean="0"/>
              <a:t>NaN</a:t>
            </a:r>
            <a:r>
              <a:rPr lang="en-US" sz="2400" dirty="0" smtClean="0"/>
              <a:t> with mean for age</a:t>
            </a:r>
          </a:p>
          <a:p>
            <a:r>
              <a:rPr lang="en-US" sz="2400" dirty="0" smtClean="0"/>
              <a:t>Replace </a:t>
            </a:r>
            <a:r>
              <a:rPr lang="en-US" sz="2400" dirty="0" err="1" smtClean="0"/>
              <a:t>NaN</a:t>
            </a:r>
            <a:r>
              <a:rPr lang="en-US" sz="2400" dirty="0" smtClean="0"/>
              <a:t> with mode for other categorical values</a:t>
            </a:r>
          </a:p>
          <a:p>
            <a:endParaRPr lang="en-US" sz="2400" dirty="0"/>
          </a:p>
        </p:txBody>
      </p:sp>
    </p:spTree>
    <p:extLst>
      <p:ext uri="{BB962C8B-B14F-4D97-AF65-F5344CB8AC3E}">
        <p14:creationId xmlns:p14="http://schemas.microsoft.com/office/powerpoint/2010/main" val="237873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Data Preprocessing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674" y="2057400"/>
            <a:ext cx="9126652" cy="3871913"/>
          </a:xfrm>
        </p:spPr>
      </p:pic>
    </p:spTree>
    <p:extLst>
      <p:ext uri="{BB962C8B-B14F-4D97-AF65-F5344CB8AC3E}">
        <p14:creationId xmlns:p14="http://schemas.microsoft.com/office/powerpoint/2010/main" val="286386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Data Preprocessing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059" y="1957388"/>
            <a:ext cx="5540607" cy="3971925"/>
          </a:xfrm>
        </p:spPr>
      </p:pic>
    </p:spTree>
    <p:extLst>
      <p:ext uri="{BB962C8B-B14F-4D97-AF65-F5344CB8AC3E}">
        <p14:creationId xmlns:p14="http://schemas.microsoft.com/office/powerpoint/2010/main" val="426656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Algorithm Variations: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0074" y="2057400"/>
            <a:ext cx="6591851" cy="3871913"/>
          </a:xfrm>
        </p:spPr>
      </p:pic>
    </p:spTree>
    <p:extLst>
      <p:ext uri="{BB962C8B-B14F-4D97-AF65-F5344CB8AC3E}">
        <p14:creationId xmlns:p14="http://schemas.microsoft.com/office/powerpoint/2010/main" val="286691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Evaluation/Demo</a:t>
            </a:r>
            <a:endParaRPr lang="en-US" dirty="0"/>
          </a:p>
        </p:txBody>
      </p:sp>
      <p:sp>
        <p:nvSpPr>
          <p:cNvPr id="3" name="Content Placeholder 2"/>
          <p:cNvSpPr>
            <a:spLocks noGrp="1"/>
          </p:cNvSpPr>
          <p:nvPr>
            <p:ph idx="1"/>
          </p:nvPr>
        </p:nvSpPr>
        <p:spPr>
          <a:xfrm>
            <a:off x="838200" y="2057400"/>
            <a:ext cx="10515600" cy="3871762"/>
          </a:xfrm>
        </p:spPr>
        <p:txBody>
          <a:bodyPr>
            <a:normAutofit fontScale="62500" lnSpcReduction="20000"/>
          </a:bodyPr>
          <a:lstStyle/>
          <a:p>
            <a:r>
              <a:rPr lang="en-US" sz="2400" dirty="0" smtClean="0"/>
              <a:t>Accuracy of </a:t>
            </a:r>
            <a:r>
              <a:rPr lang="en-US" sz="2400" dirty="0" err="1" smtClean="0"/>
              <a:t>Knn</a:t>
            </a:r>
            <a:r>
              <a:rPr lang="en-US" sz="2400" dirty="0" smtClean="0"/>
              <a:t> with Parenthood = 0.34445</a:t>
            </a:r>
          </a:p>
          <a:p>
            <a:r>
              <a:rPr lang="en-US" sz="2400" dirty="0" smtClean="0"/>
              <a:t>Accuracy of </a:t>
            </a:r>
            <a:r>
              <a:rPr lang="en-US" sz="2400" dirty="0" err="1" smtClean="0"/>
              <a:t>Knn</a:t>
            </a:r>
            <a:r>
              <a:rPr lang="en-US" sz="2400" dirty="0" smtClean="0"/>
              <a:t> with all features = 0.39775</a:t>
            </a:r>
          </a:p>
          <a:p>
            <a:r>
              <a:rPr lang="en-US" sz="2400" dirty="0" smtClean="0"/>
              <a:t>Accuracy of Linear Regression with Parenthood = 0.40378</a:t>
            </a:r>
          </a:p>
          <a:p>
            <a:r>
              <a:rPr lang="en-US" sz="2400" dirty="0" smtClean="0"/>
              <a:t>Accuracy of Linear Regression with all features = 0.40996</a:t>
            </a:r>
          </a:p>
          <a:p>
            <a:r>
              <a:rPr lang="en-US" sz="2400" dirty="0" smtClean="0"/>
              <a:t>Accuracy of Naïve </a:t>
            </a:r>
            <a:r>
              <a:rPr lang="en-US" sz="2400" dirty="0" err="1" smtClean="0"/>
              <a:t>bayes</a:t>
            </a:r>
            <a:r>
              <a:rPr lang="en-US" sz="2400" dirty="0" smtClean="0"/>
              <a:t> with Parenthood = 0.40378</a:t>
            </a:r>
          </a:p>
          <a:p>
            <a:r>
              <a:rPr lang="en-US" sz="2400" dirty="0" smtClean="0"/>
              <a:t>Accuracy of Naïve </a:t>
            </a:r>
            <a:r>
              <a:rPr lang="en-US" sz="2400" dirty="0" err="1" smtClean="0"/>
              <a:t>bayes</a:t>
            </a:r>
            <a:r>
              <a:rPr lang="en-US" sz="2400" dirty="0" smtClean="0"/>
              <a:t> with all features = 0.39085</a:t>
            </a:r>
          </a:p>
          <a:p>
            <a:r>
              <a:rPr lang="en-US" sz="2400" dirty="0" smtClean="0"/>
              <a:t>Accuracy of Random Forest with Parenthood = 0.40378</a:t>
            </a:r>
          </a:p>
          <a:p>
            <a:r>
              <a:rPr lang="en-US" sz="2400" dirty="0" smtClean="0"/>
              <a:t>Accuracy of Random Forest with all features = 0.41504</a:t>
            </a:r>
          </a:p>
          <a:p>
            <a:r>
              <a:rPr lang="en-US" sz="2400" dirty="0" smtClean="0"/>
              <a:t>Accuracy of SGD with Parenthood = 0.33788</a:t>
            </a:r>
          </a:p>
          <a:p>
            <a:r>
              <a:rPr lang="en-US" sz="2400" dirty="0" smtClean="0"/>
              <a:t>Accuracy of SGD with all features = 0.39596</a:t>
            </a:r>
          </a:p>
          <a:p>
            <a:r>
              <a:rPr lang="en-US" sz="2400" dirty="0" smtClean="0"/>
              <a:t>Accuracy of SVM with Parenthood = 0.40378</a:t>
            </a:r>
          </a:p>
          <a:p>
            <a:r>
              <a:rPr lang="en-US" sz="2400" dirty="0" smtClean="0"/>
              <a:t>Accuracy of SVM with all features = 0.34341</a:t>
            </a:r>
          </a:p>
          <a:p>
            <a:r>
              <a:rPr lang="en-US" sz="2400" dirty="0" smtClean="0"/>
              <a:t>Accuracy of Decision Tree with Parenthood = 0.403785Accuracy of Decision Tree with all features = 0.412752</a:t>
            </a:r>
            <a:endParaRPr lang="en-US" sz="2400" dirty="0"/>
          </a:p>
        </p:txBody>
      </p:sp>
    </p:spTree>
    <p:extLst>
      <p:ext uri="{BB962C8B-B14F-4D97-AF65-F5344CB8AC3E}">
        <p14:creationId xmlns:p14="http://schemas.microsoft.com/office/powerpoint/2010/main" val="3489578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737</Words>
  <Application>Microsoft Macintosh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Arial</vt:lpstr>
      <vt:lpstr>Office Theme</vt:lpstr>
      <vt:lpstr>Analysis of Happy DB for Happy Moment Prediction</vt:lpstr>
      <vt:lpstr>Introduction</vt:lpstr>
      <vt:lpstr>Dataset Description:</vt:lpstr>
      <vt:lpstr>Solutions</vt:lpstr>
      <vt:lpstr>Data preprocessing</vt:lpstr>
      <vt:lpstr>Data Preprocessing</vt:lpstr>
      <vt:lpstr>Data Preprocessing</vt:lpstr>
      <vt:lpstr>Algorithm Variations:</vt:lpstr>
      <vt:lpstr>Evaluation/Demo</vt:lpstr>
      <vt:lpstr>Things that worked:</vt:lpstr>
      <vt:lpstr>Things that didn't work:</vt:lpstr>
      <vt:lpstr>Analysis of Results:</vt:lpstr>
      <vt:lpstr>Conclusion:</vt:lpstr>
      <vt:lpstr>References:</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Kandukuri</dc:creator>
  <cp:lastModifiedBy>Lavanya Kandukuri</cp:lastModifiedBy>
  <cp:revision>6</cp:revision>
  <cp:lastPrinted>2018-05-02T06:58:41Z</cp:lastPrinted>
  <dcterms:created xsi:type="dcterms:W3CDTF">2018-05-02T00:59:18Z</dcterms:created>
  <dcterms:modified xsi:type="dcterms:W3CDTF">2018-05-02T07:15:08Z</dcterms:modified>
</cp:coreProperties>
</file>