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75" r:id="rId6"/>
    <p:sldId id="276" r:id="rId7"/>
    <p:sldId id="277" r:id="rId8"/>
    <p:sldId id="260" r:id="rId9"/>
    <p:sldId id="272" r:id="rId10"/>
    <p:sldId id="261" r:id="rId11"/>
    <p:sldId id="262" r:id="rId12"/>
    <p:sldId id="268" r:id="rId13"/>
    <p:sldId id="264" r:id="rId14"/>
    <p:sldId id="267" r:id="rId15"/>
    <p:sldId id="269" r:id="rId16"/>
    <p:sldId id="270" r:id="rId17"/>
    <p:sldId id="28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05" autoAdjust="0"/>
  </p:normalViewPr>
  <p:slideViewPr>
    <p:cSldViewPr>
      <p:cViewPr varScale="1">
        <p:scale>
          <a:sx n="82" d="100"/>
          <a:sy n="82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74825-1558-457E-B7FA-4481F97EAD44}" type="datetimeFigureOut">
              <a:rPr lang="zh-CN" altLang="en-US" smtClean="0"/>
              <a:pPr/>
              <a:t>2002/1/10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D0C4B-A796-4DEF-B056-AB41B0865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823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dirty="0" smtClean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0C4B-A796-4DEF-B056-AB41B08651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968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0C4B-A796-4DEF-B056-AB41B08651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974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0C4B-A796-4DEF-B056-AB41B08651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745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0665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15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096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814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93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468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57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83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0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63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990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44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428736"/>
            <a:ext cx="7772400" cy="1619264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b="1" dirty="0" smtClean="0"/>
              <a:t>Security Product Management System  (PMS)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安全产品管理系统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447800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4600" b="1" dirty="0" smtClean="0">
                <a:solidFill>
                  <a:schemeClr val="tx1"/>
                </a:solidFill>
              </a:rPr>
              <a:t>                                  </a:t>
            </a:r>
            <a:r>
              <a:rPr lang="en-US" altLang="zh-CN" sz="6000" b="1" dirty="0" smtClean="0">
                <a:solidFill>
                  <a:schemeClr val="tx1"/>
                </a:solidFill>
              </a:rPr>
              <a:t>Bingo</a:t>
            </a:r>
          </a:p>
          <a:p>
            <a:endParaRPr lang="en-US" altLang="zh-CN" sz="4600" dirty="0" smtClean="0">
              <a:solidFill>
                <a:schemeClr val="tx1"/>
              </a:solidFill>
            </a:endParaRPr>
          </a:p>
          <a:p>
            <a:r>
              <a:rPr lang="zh-CN" altLang="en-US" sz="5000" dirty="0" smtClean="0">
                <a:solidFill>
                  <a:schemeClr val="tx1"/>
                </a:solidFill>
              </a:rPr>
              <a:t>             陈哲（</a:t>
            </a:r>
            <a:r>
              <a:rPr lang="en-US" altLang="zh-CN" sz="5000" dirty="0" smtClean="0">
                <a:solidFill>
                  <a:schemeClr val="tx1"/>
                </a:solidFill>
              </a:rPr>
              <a:t>Gin</a:t>
            </a:r>
            <a:r>
              <a:rPr lang="zh-CN" altLang="en-US" sz="5000" dirty="0" smtClean="0">
                <a:solidFill>
                  <a:schemeClr val="tx1"/>
                </a:solidFill>
              </a:rPr>
              <a:t>）            赖颖涛（</a:t>
            </a:r>
            <a:r>
              <a:rPr lang="en-US" altLang="zh-CN" sz="5000" dirty="0" smtClean="0">
                <a:solidFill>
                  <a:schemeClr val="tx1"/>
                </a:solidFill>
              </a:rPr>
              <a:t>Vincent</a:t>
            </a:r>
            <a:r>
              <a:rPr lang="zh-CN" altLang="en-US" sz="5000" dirty="0" smtClean="0">
                <a:solidFill>
                  <a:schemeClr val="tx1"/>
                </a:solidFill>
              </a:rPr>
              <a:t>）</a:t>
            </a:r>
            <a:endParaRPr lang="en-US" altLang="zh-CN" sz="5000" dirty="0" smtClean="0">
              <a:solidFill>
                <a:schemeClr val="tx1"/>
              </a:solidFill>
            </a:endParaRPr>
          </a:p>
          <a:p>
            <a:r>
              <a:rPr lang="zh-CN" altLang="en-US" sz="5000" dirty="0" smtClean="0">
                <a:solidFill>
                  <a:schemeClr val="tx1"/>
                </a:solidFill>
              </a:rPr>
              <a:t>          王</a:t>
            </a:r>
            <a:r>
              <a:rPr lang="zh-CN" altLang="en-US" sz="5000" dirty="0">
                <a:solidFill>
                  <a:schemeClr val="tx1"/>
                </a:solidFill>
              </a:rPr>
              <a:t>郑毅（</a:t>
            </a:r>
            <a:r>
              <a:rPr lang="en-US" altLang="zh-CN" sz="5000" dirty="0">
                <a:solidFill>
                  <a:schemeClr val="tx1"/>
                </a:solidFill>
              </a:rPr>
              <a:t>David</a:t>
            </a:r>
            <a:r>
              <a:rPr lang="zh-CN" altLang="en-US" sz="5000" dirty="0" smtClean="0">
                <a:solidFill>
                  <a:schemeClr val="tx1"/>
                </a:solidFill>
              </a:rPr>
              <a:t>）        黄克成</a:t>
            </a:r>
            <a:r>
              <a:rPr lang="zh-CN" altLang="en-US" sz="5000" dirty="0">
                <a:solidFill>
                  <a:schemeClr val="tx1"/>
                </a:solidFill>
              </a:rPr>
              <a:t>（</a:t>
            </a:r>
            <a:r>
              <a:rPr lang="en-US" altLang="zh-CN" sz="5000" dirty="0">
                <a:solidFill>
                  <a:schemeClr val="tx1"/>
                </a:solidFill>
              </a:rPr>
              <a:t>Eric</a:t>
            </a:r>
            <a:r>
              <a:rPr lang="zh-CN" altLang="en-US" sz="50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="" xmlns:p14="http://schemas.microsoft.com/office/powerpoint/2010/main" val="208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要求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分析：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225" y="228600"/>
            <a:ext cx="7543800" cy="932596"/>
          </a:xfrm>
        </p:spPr>
        <p:txBody>
          <a:bodyPr>
            <a:normAutofit fontScale="90000"/>
          </a:bodyPr>
          <a:lstStyle/>
          <a:p>
            <a:r>
              <a:rPr lang="en-US" altLang="zh-CN" sz="27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7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zh-CN" altLang="en-US" sz="2700" b="1" dirty="0">
                <a:latin typeface="仿宋" panose="02010609060101010101" pitchFamily="49" charset="-122"/>
                <a:ea typeface="仿宋" panose="02010609060101010101" pitchFamily="49" charset="-122"/>
              </a:rPr>
              <a:t>产品售出或购入时，库存必须相应地进行更新。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1" y="1348729"/>
            <a:ext cx="8457894" cy="5112003"/>
          </a:xfrm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48729"/>
            <a:ext cx="8481475" cy="5105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6" y="1355553"/>
            <a:ext cx="8488299" cy="5137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76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create trigger </a:t>
            </a:r>
            <a:r>
              <a:rPr lang="en-US" altLang="zh-CN" dirty="0" err="1"/>
              <a:t>AddP</a:t>
            </a:r>
            <a:r>
              <a:rPr lang="en-US" altLang="zh-CN" dirty="0"/>
              <a:t> on </a:t>
            </a:r>
            <a:r>
              <a:rPr lang="en-US" altLang="zh-CN" dirty="0" err="1"/>
              <a:t>Purchase.PurchaseOrder</a:t>
            </a:r>
            <a:endParaRPr lang="en-US" altLang="zh-CN" dirty="0"/>
          </a:p>
          <a:p>
            <a:r>
              <a:rPr lang="en-US" altLang="zh-CN" dirty="0"/>
              <a:t>for insert as</a:t>
            </a:r>
          </a:p>
          <a:p>
            <a:r>
              <a:rPr lang="en-US" altLang="zh-CN" dirty="0"/>
              <a:t>begin  </a:t>
            </a:r>
          </a:p>
          <a:p>
            <a:r>
              <a:rPr lang="en-US" altLang="zh-CN" dirty="0"/>
              <a:t>DECLARE @</a:t>
            </a:r>
            <a:r>
              <a:rPr lang="en-US" altLang="zh-CN" dirty="0" err="1"/>
              <a:t>qty</a:t>
            </a:r>
            <a:r>
              <a:rPr lang="en-US" altLang="zh-CN" dirty="0"/>
              <a:t> INT</a:t>
            </a:r>
          </a:p>
          <a:p>
            <a:r>
              <a:rPr lang="en-US" altLang="zh-CN" dirty="0"/>
              <a:t>SELECT @</a:t>
            </a:r>
            <a:r>
              <a:rPr lang="en-US" altLang="zh-CN" dirty="0" err="1"/>
              <a:t>qty</a:t>
            </a:r>
            <a:r>
              <a:rPr lang="en-US" altLang="zh-CN" dirty="0"/>
              <a:t>=QTY FROM inserted</a:t>
            </a:r>
          </a:p>
          <a:p>
            <a:r>
              <a:rPr lang="en-US" altLang="zh-CN" dirty="0"/>
              <a:t> print @</a:t>
            </a:r>
            <a:r>
              <a:rPr lang="en-US" altLang="zh-CN" dirty="0" err="1"/>
              <a:t>qty</a:t>
            </a:r>
            <a:endParaRPr lang="en-US" altLang="zh-CN" dirty="0"/>
          </a:p>
          <a:p>
            <a:r>
              <a:rPr lang="en-US" altLang="zh-CN" dirty="0"/>
              <a:t>update	</a:t>
            </a:r>
            <a:r>
              <a:rPr lang="en-US" altLang="zh-CN" dirty="0" err="1"/>
              <a:t>Product.Stock</a:t>
            </a:r>
            <a:r>
              <a:rPr lang="en-US" altLang="zh-CN" dirty="0"/>
              <a:t> set </a:t>
            </a:r>
            <a:r>
              <a:rPr lang="en-US" altLang="zh-CN" dirty="0" err="1"/>
              <a:t>product.Stock.StkRestQty</a:t>
            </a:r>
            <a:r>
              <a:rPr lang="en-US" altLang="zh-CN" dirty="0"/>
              <a:t>=</a:t>
            </a:r>
            <a:r>
              <a:rPr lang="en-US" altLang="zh-CN" dirty="0" err="1"/>
              <a:t>product.Stock.StkRestQty</a:t>
            </a:r>
            <a:r>
              <a:rPr lang="en-US" altLang="zh-CN" dirty="0"/>
              <a:t>+@</a:t>
            </a:r>
            <a:r>
              <a:rPr lang="en-US" altLang="zh-CN" dirty="0" err="1"/>
              <a:t>qty</a:t>
            </a:r>
            <a:r>
              <a:rPr lang="en-US" altLang="zh-CN" dirty="0"/>
              <a:t> from </a:t>
            </a:r>
            <a:r>
              <a:rPr lang="en-US" altLang="zh-CN" dirty="0" err="1"/>
              <a:t>product.Stock</a:t>
            </a:r>
            <a:endParaRPr lang="en-US" altLang="zh-CN" dirty="0"/>
          </a:p>
          <a:p>
            <a:r>
              <a:rPr lang="en-US" altLang="zh-CN" dirty="0"/>
              <a:t>where  </a:t>
            </a:r>
            <a:r>
              <a:rPr lang="en-US" altLang="zh-CN" dirty="0" err="1"/>
              <a:t>Stock.StkID</a:t>
            </a:r>
            <a:r>
              <a:rPr lang="en-US" altLang="zh-CN" dirty="0"/>
              <a:t>=(select </a:t>
            </a:r>
            <a:r>
              <a:rPr lang="en-US" altLang="zh-CN" dirty="0" err="1"/>
              <a:t>StkID</a:t>
            </a:r>
            <a:r>
              <a:rPr lang="en-US" altLang="zh-CN" dirty="0"/>
              <a:t> from </a:t>
            </a:r>
            <a:r>
              <a:rPr lang="en-US" altLang="zh-CN" dirty="0" err="1"/>
              <a:t>Product.Product</a:t>
            </a:r>
            <a:r>
              <a:rPr lang="en-US" altLang="zh-CN" dirty="0"/>
              <a:t> join inserted on </a:t>
            </a:r>
            <a:r>
              <a:rPr lang="en-US" altLang="zh-CN" dirty="0" err="1"/>
              <a:t>inserted.ProductID</a:t>
            </a:r>
            <a:r>
              <a:rPr lang="en-US" altLang="zh-CN" dirty="0"/>
              <a:t>=</a:t>
            </a:r>
            <a:r>
              <a:rPr lang="en-US" altLang="zh-CN" dirty="0" err="1"/>
              <a:t>Product.ProductID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6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152400"/>
            <a:ext cx="7543800" cy="717769"/>
          </a:xfrm>
        </p:spPr>
        <p:txBody>
          <a:bodyPr>
            <a:normAutofit/>
          </a:bodyPr>
          <a:lstStyle/>
          <a:p>
            <a:r>
              <a:rPr lang="en-US" altLang="zh-CN" sz="27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7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销售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人员</a:t>
            </a:r>
            <a:r>
              <a:rPr lang="zh-CN" altLang="en-US" sz="27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工资的自动登入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6" y="990600"/>
            <a:ext cx="8086627" cy="5105400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6" y="1008799"/>
            <a:ext cx="8086627" cy="50872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6" y="981850"/>
            <a:ext cx="8050233" cy="5108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49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953" y="1785926"/>
            <a:ext cx="4038599" cy="4857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    create </a:t>
            </a:r>
            <a:r>
              <a:rPr lang="en-US" altLang="zh-CN" sz="1600" dirty="0"/>
              <a:t>proc </a:t>
            </a:r>
            <a:r>
              <a:rPr lang="en-US" altLang="zh-CN" sz="1600" dirty="0" err="1"/>
              <a:t>SalesPersonSalary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as</a:t>
            </a:r>
          </a:p>
          <a:p>
            <a:pPr marL="0" indent="0">
              <a:buNone/>
            </a:pPr>
            <a:r>
              <a:rPr lang="en-US" altLang="zh-CN" sz="1600" dirty="0" smtClean="0"/>
              <a:t>    Delete  </a:t>
            </a:r>
            <a:r>
              <a:rPr lang="en-US" altLang="zh-CN" sz="1600" dirty="0" err="1" smtClean="0"/>
              <a:t>Employee.Salary</a:t>
            </a:r>
            <a:endParaRPr lang="en-US" altLang="zh-CN" sz="1600" dirty="0"/>
          </a:p>
          <a:p>
            <a:r>
              <a:rPr lang="en-US" altLang="zh-CN" sz="1600" dirty="0" smtClean="0"/>
              <a:t>Begin</a:t>
            </a:r>
          </a:p>
          <a:p>
            <a:r>
              <a:rPr lang="en-US" altLang="zh-CN" sz="1600" dirty="0" smtClean="0"/>
              <a:t>With </a:t>
            </a:r>
            <a:r>
              <a:rPr lang="en-US" altLang="zh-CN" sz="1600" dirty="0" err="1"/>
              <a:t>SalaryCTE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EmpId,Year,Month,Amount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as (</a:t>
            </a:r>
          </a:p>
          <a:p>
            <a:r>
              <a:rPr lang="en-US" altLang="zh-CN" sz="1600" dirty="0"/>
              <a:t>select </a:t>
            </a:r>
            <a:r>
              <a:rPr lang="en-US" altLang="zh-CN" sz="1600" dirty="0" err="1"/>
              <a:t>EmployeeID,year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SalesDate</a:t>
            </a:r>
            <a:r>
              <a:rPr lang="en-US" altLang="zh-CN" sz="1600" dirty="0"/>
              <a:t>),month(</a:t>
            </a:r>
            <a:r>
              <a:rPr lang="en-US" altLang="zh-CN" sz="1600" dirty="0" err="1"/>
              <a:t>SalesDate</a:t>
            </a:r>
            <a:r>
              <a:rPr lang="en-US" altLang="zh-CN" sz="1600" dirty="0"/>
              <a:t>),sum(</a:t>
            </a:r>
            <a:r>
              <a:rPr lang="en-US" altLang="zh-CN" sz="1600" dirty="0" err="1"/>
              <a:t>SalesQty</a:t>
            </a:r>
            <a:r>
              <a:rPr lang="en-US" altLang="zh-CN" sz="1600" dirty="0"/>
              <a:t>*</a:t>
            </a:r>
            <a:r>
              <a:rPr lang="en-US" altLang="zh-CN" sz="1600" dirty="0" err="1"/>
              <a:t>UnitPrice</a:t>
            </a:r>
            <a:r>
              <a:rPr lang="en-US" altLang="zh-CN" sz="1600" dirty="0"/>
              <a:t>)as Amount</a:t>
            </a:r>
          </a:p>
          <a:p>
            <a:r>
              <a:rPr lang="en-US" altLang="zh-CN" sz="1600" dirty="0"/>
              <a:t>from </a:t>
            </a:r>
            <a:r>
              <a:rPr lang="en-US" altLang="zh-CN" sz="1600" dirty="0" err="1"/>
              <a:t>Sales.SalesOrder</a:t>
            </a:r>
            <a:r>
              <a:rPr lang="en-US" altLang="zh-CN" sz="1600" dirty="0"/>
              <a:t> group by </a:t>
            </a:r>
            <a:r>
              <a:rPr lang="en-US" altLang="zh-CN" sz="1600" dirty="0" err="1"/>
              <a:t>EmployeeID,year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SalesDate</a:t>
            </a:r>
            <a:r>
              <a:rPr lang="en-US" altLang="zh-CN" sz="1600" dirty="0"/>
              <a:t>),month(</a:t>
            </a:r>
            <a:r>
              <a:rPr lang="en-US" altLang="zh-CN" sz="1600" dirty="0" err="1"/>
              <a:t>SalesDate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insert into </a:t>
            </a:r>
            <a:r>
              <a:rPr lang="en-US" altLang="zh-CN" sz="1600" dirty="0" err="1"/>
              <a:t>Employee.Salary</a:t>
            </a:r>
            <a:r>
              <a:rPr lang="en-US" altLang="zh-CN" sz="1600" dirty="0"/>
              <a:t>  select </a:t>
            </a:r>
            <a:r>
              <a:rPr lang="en-US" altLang="zh-CN" sz="1600" dirty="0" err="1"/>
              <a:t>aa.EmpId,aa.Year,aa.Month,aa.Amount</a:t>
            </a:r>
            <a:r>
              <a:rPr lang="en-US" altLang="zh-CN" sz="1600" dirty="0"/>
              <a:t>  from (select </a:t>
            </a:r>
            <a:r>
              <a:rPr lang="en-US" altLang="zh-CN" sz="1600" dirty="0" err="1"/>
              <a:t>EmpId,Year,Month,Amount</a:t>
            </a:r>
            <a:r>
              <a:rPr lang="en-US" altLang="zh-CN" sz="1600" dirty="0" smtClean="0"/>
              <a:t>=(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4643438" y="2000240"/>
            <a:ext cx="38714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case  </a:t>
            </a:r>
          </a:p>
          <a:p>
            <a:r>
              <a:rPr lang="en-US" altLang="zh-CN" sz="1600" dirty="0" smtClean="0"/>
              <a:t>when </a:t>
            </a:r>
            <a:r>
              <a:rPr lang="en-US" altLang="zh-CN" sz="1600" dirty="0"/>
              <a:t>Amount&lt;5000 then Amount*0.02+2000</a:t>
            </a:r>
          </a:p>
          <a:p>
            <a:r>
              <a:rPr lang="en-US" altLang="zh-CN" sz="1600" dirty="0"/>
              <a:t>when Amount&gt;=5000 and Amount&lt;=6000 then Amount*0.05+2000</a:t>
            </a:r>
          </a:p>
          <a:p>
            <a:r>
              <a:rPr lang="en-US" altLang="zh-CN" sz="1600" dirty="0"/>
              <a:t>when Amount&gt;6000 and Amount&lt;=10000 then Amount*0.08+2000</a:t>
            </a:r>
          </a:p>
          <a:p>
            <a:r>
              <a:rPr lang="en-US" altLang="zh-CN" sz="1600" dirty="0"/>
              <a:t>when Amount&gt;10000 then Amount*0.1+2000 </a:t>
            </a:r>
          </a:p>
          <a:p>
            <a:r>
              <a:rPr lang="en-US" altLang="zh-CN" sz="1600" dirty="0"/>
              <a:t>end)</a:t>
            </a:r>
          </a:p>
          <a:p>
            <a:r>
              <a:rPr lang="en-US" altLang="zh-CN" sz="1600" dirty="0"/>
              <a:t>from </a:t>
            </a:r>
            <a:r>
              <a:rPr lang="en-US" altLang="zh-CN" sz="1600" dirty="0" err="1"/>
              <a:t>SalaryCTE</a:t>
            </a:r>
            <a:r>
              <a:rPr lang="en-US" altLang="zh-CN" sz="1600" dirty="0"/>
              <a:t>) as aa</a:t>
            </a:r>
          </a:p>
          <a:p>
            <a:r>
              <a:rPr lang="en-US" altLang="zh-CN" sz="1600" dirty="0"/>
              <a:t>end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267200" y="1752600"/>
            <a:ext cx="0" cy="4572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18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关于存储过程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879071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数据分析时，调用已封装好的存储过程，会提高效率。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例如，对销售业绩的月度分析：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Exec  </a:t>
            </a: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Monthly_Total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month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728"/>
            <a:ext cx="9144000" cy="5502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0023228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指定年份的报告数据</a:t>
            </a:r>
            <a:endParaRPr lang="zh-CN" altLang="en-US" sz="4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exec </a:t>
            </a:r>
            <a:r>
              <a:rPr lang="en-US" altLang="zh-CN" dirty="0" err="1"/>
              <a:t>ProdAmountInYear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8" y="1070040"/>
            <a:ext cx="9144000" cy="5574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14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7997" y="1600200"/>
            <a:ext cx="7543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997" y="0"/>
            <a:ext cx="7543800" cy="932596"/>
          </a:xfrm>
        </p:spPr>
        <p:txBody>
          <a:bodyPr/>
          <a:lstStyle/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764766" cy="4962697"/>
          </a:xfrm>
        </p:spPr>
      </p:pic>
    </p:spTree>
    <p:extLst>
      <p:ext uri="{BB962C8B-B14F-4D97-AF65-F5344CB8AC3E}">
        <p14:creationId xmlns="" xmlns:p14="http://schemas.microsoft.com/office/powerpoint/2010/main" val="5495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endParaRPr lang="en-US" altLang="zh-CN" sz="5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5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5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谢谢！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29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/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项目背景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36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SAZ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安全方案是一家经营电子监控产品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（如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CCTV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摄像头，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DVR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，无线摄像头，烟雾报警器等）的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私有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组织。公司自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2006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年开始销售安全产品并在市场上确立了自己的位置。公司的管理部门想把业务拓展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到网络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上，并将分布在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8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个城市的地区办事处业务电子化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5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-228600"/>
            <a:ext cx="7543800" cy="1450757"/>
          </a:xfrm>
        </p:spPr>
        <p:txBody>
          <a:bodyPr/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项目概述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458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产品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，供应商，客户等需要有唯一编号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解决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方案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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作为表的主键，唯一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约束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2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不同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实体间存在依附和传递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关系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解决方案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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建立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架构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3.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对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公司整体业务流程的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分析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解决方案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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确立实体关系图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 smtClean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400" dirty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9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0779" y="1524000"/>
            <a:ext cx="812127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0" y="232938"/>
            <a:ext cx="4514850" cy="24669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00" y="232938"/>
            <a:ext cx="3295650" cy="381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99914"/>
            <a:ext cx="2381250" cy="23812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974075" y="2699913"/>
            <a:ext cx="3352800" cy="2057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Product</a:t>
            </a: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427121935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上箭头 10"/>
          <p:cNvSpPr/>
          <p:nvPr/>
        </p:nvSpPr>
        <p:spPr>
          <a:xfrm rot="5400000">
            <a:off x="1187295" y="2822676"/>
            <a:ext cx="1492957" cy="1507544"/>
          </a:xfrm>
          <a:prstGeom prst="bent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2960" y="1495299"/>
            <a:ext cx="812127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19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3774" y="8153399"/>
            <a:ext cx="7543801" cy="75615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974075" y="2699913"/>
            <a:ext cx="3352800" cy="2057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Product</a:t>
            </a:r>
            <a:endParaRPr lang="zh-CN" altLang="en-US" sz="4000" dirty="0"/>
          </a:p>
        </p:txBody>
      </p:sp>
      <p:sp>
        <p:nvSpPr>
          <p:cNvPr id="10" name="圆角矩形 9"/>
          <p:cNvSpPr/>
          <p:nvPr/>
        </p:nvSpPr>
        <p:spPr>
          <a:xfrm>
            <a:off x="260445" y="908514"/>
            <a:ext cx="2516875" cy="18287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V</a:t>
            </a:r>
            <a:r>
              <a:rPr lang="en-US" altLang="zh-CN" sz="4000" dirty="0" smtClean="0"/>
              <a:t>ender</a:t>
            </a:r>
            <a:endParaRPr lang="zh-CN" altLang="en-US" sz="4000" dirty="0"/>
          </a:p>
        </p:txBody>
      </p:sp>
      <p:sp>
        <p:nvSpPr>
          <p:cNvPr id="12" name="圆角矩形 11"/>
          <p:cNvSpPr/>
          <p:nvPr/>
        </p:nvSpPr>
        <p:spPr>
          <a:xfrm>
            <a:off x="6099810" y="618999"/>
            <a:ext cx="2819400" cy="1752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Customer</a:t>
            </a:r>
            <a:endParaRPr lang="zh-CN" altLang="en-US" sz="4000" dirty="0"/>
          </a:p>
        </p:txBody>
      </p:sp>
      <p:sp>
        <p:nvSpPr>
          <p:cNvPr id="13" name="直角上箭头 12"/>
          <p:cNvSpPr/>
          <p:nvPr/>
        </p:nvSpPr>
        <p:spPr>
          <a:xfrm>
            <a:off x="6629400" y="2590800"/>
            <a:ext cx="1371600" cy="144780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7200" y="4622676"/>
            <a:ext cx="1661160" cy="1147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Purchase</a:t>
            </a:r>
            <a:endParaRPr lang="zh-CN" altLang="en-US" dirty="0"/>
          </a:p>
        </p:txBody>
      </p:sp>
      <p:sp>
        <p:nvSpPr>
          <p:cNvPr id="19" name="虚尾箭头 18"/>
          <p:cNvSpPr/>
          <p:nvPr/>
        </p:nvSpPr>
        <p:spPr>
          <a:xfrm rot="12952068">
            <a:off x="6277105" y="4320062"/>
            <a:ext cx="990600" cy="4827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虚尾箭头 19"/>
          <p:cNvSpPr/>
          <p:nvPr/>
        </p:nvSpPr>
        <p:spPr>
          <a:xfrm rot="19322612">
            <a:off x="1992243" y="4417988"/>
            <a:ext cx="990600" cy="4827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010400" y="4688990"/>
            <a:ext cx="1661160" cy="1147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Sales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00400" y="728112"/>
            <a:ext cx="2231270" cy="1295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Employee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5823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7997" y="1600200"/>
            <a:ext cx="7543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997" y="0"/>
            <a:ext cx="7543800" cy="932596"/>
          </a:xfrm>
        </p:spPr>
        <p:txBody>
          <a:bodyPr/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架构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764766" cy="4962697"/>
          </a:xfrm>
        </p:spPr>
      </p:pic>
    </p:spTree>
    <p:extLst>
      <p:ext uri="{BB962C8B-B14F-4D97-AF65-F5344CB8AC3E}">
        <p14:creationId xmlns="" xmlns:p14="http://schemas.microsoft.com/office/powerpoint/2010/main" val="5495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0100" y="1600200"/>
            <a:ext cx="76581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22749"/>
            <a:ext cx="7543800" cy="780196"/>
          </a:xfrm>
        </p:spPr>
        <p:txBody>
          <a:bodyPr/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汉仪长仿宋体" pitchFamily="2" charset="-122"/>
                <a:ea typeface="汉仪长仿宋体" pitchFamily="2" charset="-122"/>
                <a:sym typeface="Wingdings" pitchFamily="2" charset="2"/>
              </a:rPr>
              <a:t> </a:t>
            </a:r>
            <a:endParaRPr lang="en-US" altLang="zh-CN" dirty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latin typeface="汉仪长仿宋体" pitchFamily="2" charset="-122"/>
              <a:ea typeface="汉仪长仿宋体" pitchFamily="2" charset="-122"/>
              <a:sym typeface="Wingdings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043599"/>
            <a:ext cx="9144000" cy="53343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91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1596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数据字典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78154816"/>
              </p:ext>
            </p:extLst>
          </p:nvPr>
        </p:nvGraphicFramePr>
        <p:xfrm>
          <a:off x="1219200" y="2743200"/>
          <a:ext cx="61722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150"/>
                <a:gridCol w="1234150"/>
                <a:gridCol w="1234150"/>
                <a:gridCol w="1234875"/>
                <a:gridCol w="1234875"/>
              </a:tblGrid>
              <a:tr h="212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是否为空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2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LastReceiptPrice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Decimal(18,2)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最终价格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2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VenderAddress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Nvarchar(50)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供应商地址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2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Qty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产品数量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44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VenderID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供应商编号，主键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2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StandardPrice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Decimal(18,2)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标准价格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44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InStockDate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Datetime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修改日期</a:t>
                      </a:r>
                      <a:r>
                        <a:rPr lang="en-US" sz="1050" kern="100">
                          <a:effectLst/>
                        </a:rPr>
                        <a:t>(</a:t>
                      </a:r>
                      <a:r>
                        <a:rPr lang="zh-CN" sz="1050" kern="100">
                          <a:effectLst/>
                        </a:rPr>
                        <a:t>入库日期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22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PurchaseOrderID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Char(6)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NOT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购买订单编号，外键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656513" y="-139671"/>
            <a:ext cx="104294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供应商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(Vender)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00" y="1981200"/>
            <a:ext cx="168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供应商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(Vender)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0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1596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数据字典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656513" y="-139671"/>
            <a:ext cx="104294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供应商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(Vender)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3964094"/>
          </a:xfrm>
        </p:spPr>
        <p:txBody>
          <a:bodyPr/>
          <a:lstStyle/>
          <a:p>
            <a:r>
              <a:rPr lang="zh-CN" altLang="zh-CN" dirty="0"/>
              <a:t>员工表</a:t>
            </a:r>
            <a:r>
              <a:rPr lang="en-US" altLang="zh-CN" dirty="0"/>
              <a:t>(</a:t>
            </a:r>
            <a:r>
              <a:rPr lang="en-US" altLang="zh-CN" dirty="0" err="1"/>
              <a:t>Empoyee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6830340"/>
              </p:ext>
            </p:extLst>
          </p:nvPr>
        </p:nvGraphicFramePr>
        <p:xfrm>
          <a:off x="685798" y="2362189"/>
          <a:ext cx="7680962" cy="365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832"/>
                <a:gridCol w="1535832"/>
                <a:gridCol w="1535832"/>
                <a:gridCol w="1536733"/>
                <a:gridCol w="1536733"/>
              </a:tblGrid>
              <a:tr h="365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是否为空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EmployeeID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Char(6)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员工编号，主键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EmpName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员工姓名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EmpSalary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Decimal(18,2)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员工工资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BirthDate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员工生日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Designation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Nvarchar(10)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员工职位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HireDate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雇佣时间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ResignFlag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在职</a:t>
                      </a:r>
                      <a:r>
                        <a:rPr lang="zh-CN" sz="1050" kern="100" dirty="0" smtClean="0">
                          <a:effectLst/>
                        </a:rPr>
                        <a:t>状况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0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r>
                        <a:rPr lang="en-US" altLang="zh-CN" sz="1050" kern="100" dirty="0" smtClean="0">
                          <a:effectLst/>
                        </a:rPr>
                        <a:t>1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r>
                        <a:rPr lang="en-US" altLang="zh-CN" sz="1050" kern="100" dirty="0" smtClean="0">
                          <a:effectLst/>
                        </a:rPr>
                        <a:t>2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DepartmentID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Char(6)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部门编号，外键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LeftDate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离职时间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061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516</Words>
  <Application>Microsoft Office PowerPoint</Application>
  <PresentationFormat>全屏显示(4:3)</PresentationFormat>
  <Paragraphs>173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回顾</vt:lpstr>
      <vt:lpstr>  Security Product Management System  (PMS)  安全产品管理系统</vt:lpstr>
      <vt:lpstr>项目背景</vt:lpstr>
      <vt:lpstr>项目概述</vt:lpstr>
      <vt:lpstr>幻灯片 4</vt:lpstr>
      <vt:lpstr>幻灯片 5</vt:lpstr>
      <vt:lpstr>架构</vt:lpstr>
      <vt:lpstr>ER图</vt:lpstr>
      <vt:lpstr>数据字典</vt:lpstr>
      <vt:lpstr>数据字典</vt:lpstr>
      <vt:lpstr>要求分析：</vt:lpstr>
      <vt:lpstr>1.当产品售出或购入时，库存必须相应地进行更新。 </vt:lpstr>
      <vt:lpstr>代码</vt:lpstr>
      <vt:lpstr>2.销售人员工资的自动登入</vt:lpstr>
      <vt:lpstr>代码：</vt:lpstr>
      <vt:lpstr>关于存储过程</vt:lpstr>
      <vt:lpstr>指定年份的报告数据</vt:lpstr>
      <vt:lpstr>幻灯片 17</vt:lpstr>
      <vt:lpstr>幻灯片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Product Management System(PMS)  安全产品管理系统</dc:title>
  <dc:creator>Administrator</dc:creator>
  <cp:lastModifiedBy>微软用户</cp:lastModifiedBy>
  <cp:revision>27</cp:revision>
  <dcterms:created xsi:type="dcterms:W3CDTF">2006-08-16T00:00:00Z</dcterms:created>
  <dcterms:modified xsi:type="dcterms:W3CDTF">2002-01-10T00:40:22Z</dcterms:modified>
</cp:coreProperties>
</file>