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7" r:id="rId2"/>
  </p:sldMasterIdLst>
  <p:notesMasterIdLst>
    <p:notesMasterId r:id="rId18"/>
  </p:notesMasterIdLst>
  <p:sldIdLst>
    <p:sldId id="256" r:id="rId3"/>
    <p:sldId id="281" r:id="rId4"/>
    <p:sldId id="257" r:id="rId5"/>
    <p:sldId id="258" r:id="rId6"/>
    <p:sldId id="260" r:id="rId7"/>
    <p:sldId id="262" r:id="rId8"/>
    <p:sldId id="288" r:id="rId9"/>
    <p:sldId id="274" r:id="rId10"/>
    <p:sldId id="282" r:id="rId11"/>
    <p:sldId id="284" r:id="rId12"/>
    <p:sldId id="285" r:id="rId13"/>
    <p:sldId id="270" r:id="rId14"/>
    <p:sldId id="271" r:id="rId15"/>
    <p:sldId id="286" r:id="rId16"/>
    <p:sldId id="280" r:id="rId17"/>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CC"/>
    <a:srgbClr val="0000CC"/>
    <a:srgbClr val="3399FF"/>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10" autoAdjust="0"/>
    <p:restoredTop sz="93605"/>
  </p:normalViewPr>
  <p:slideViewPr>
    <p:cSldViewPr snapToGrid="0" snapToObjects="1">
      <p:cViewPr>
        <p:scale>
          <a:sx n="90" d="100"/>
          <a:sy n="90" d="100"/>
        </p:scale>
        <p:origin x="48" y="-40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2020/8/21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10</a:t>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11</a:t>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12</a:t>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13</a:t>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14</a:t>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15</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3</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4</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5</a:t>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7</a:t>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8</a:t>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9</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6.jpe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jpeg"/><Relationship Id="rId7"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hyperlink" Target="http://www.officeplus.cn/Template/Home.shtml" TargetMode="External"/><Relationship Id="rId4" Type="http://schemas.openxmlformats.org/officeDocument/2006/relationships/image" Target="../media/image10.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8" name="直角三角形 7"/>
          <p:cNvSpPr/>
          <p:nvPr userDrawn="1"/>
        </p:nvSpPr>
        <p:spPr>
          <a:xfrm rot="5400000">
            <a:off x="1657349" y="-1657351"/>
            <a:ext cx="1155700" cy="4470402"/>
          </a:xfrm>
          <a:prstGeom prst="rtTriangle">
            <a:avLst/>
          </a:pr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直角三角形 6"/>
          <p:cNvSpPr/>
          <p:nvPr userDrawn="1"/>
        </p:nvSpPr>
        <p:spPr>
          <a:xfrm rot="16200000">
            <a:off x="7480300" y="2146300"/>
            <a:ext cx="6451600" cy="2971800"/>
          </a:xfrm>
          <a:prstGeom prst="rtTriangle">
            <a:avLst/>
          </a:prstGeom>
          <a:solidFill>
            <a:schemeClr val="accent3"/>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直角三角形 4"/>
          <p:cNvSpPr/>
          <p:nvPr userDrawn="1"/>
        </p:nvSpPr>
        <p:spPr>
          <a:xfrm rot="5400000">
            <a:off x="0" y="0"/>
            <a:ext cx="1752600" cy="17526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直角三角形 5"/>
          <p:cNvSpPr/>
          <p:nvPr userDrawn="1"/>
        </p:nvSpPr>
        <p:spPr>
          <a:xfrm rot="16200000">
            <a:off x="8165252" y="2831252"/>
            <a:ext cx="3695700" cy="4357796"/>
          </a:xfrm>
          <a:prstGeom prst="rtTriangle">
            <a:avLst/>
          </a:prstGeom>
          <a:solidFill>
            <a:schemeClr val="accent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直角三角形 8"/>
          <p:cNvSpPr/>
          <p:nvPr userDrawn="1"/>
        </p:nvSpPr>
        <p:spPr>
          <a:xfrm>
            <a:off x="0" y="4305300"/>
            <a:ext cx="1625600" cy="25527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占位符 5"/>
          <p:cNvSpPr>
            <a:spLocks noGrp="1"/>
          </p:cNvSpPr>
          <p:nvPr>
            <p:ph type="body" sz="quarter" idx="10"/>
          </p:nvPr>
        </p:nvSpPr>
        <p:spPr>
          <a:xfrm>
            <a:off x="1307569" y="1452563"/>
            <a:ext cx="5109845" cy="834708"/>
          </a:xfrm>
          <a:prstGeom prst="rect">
            <a:avLst/>
          </a:prstGeom>
        </p:spPr>
        <p:txBody>
          <a:bodyPr anchor="ctr"/>
          <a:lstStyle>
            <a:lvl1pPr marL="0" indent="0">
              <a:buNone/>
              <a:defRPr sz="4800" b="1">
                <a:solidFill>
                  <a:schemeClr val="accent2">
                    <a:lumMod val="75000"/>
                  </a:schemeClr>
                </a:solidFill>
              </a:defRPr>
            </a:lvl1pPr>
          </a:lstStyle>
          <a:p>
            <a:pPr lvl="0"/>
            <a:endParaRPr kumimoji="1" lang="zh-CN" altLang="en-US" dirty="0"/>
          </a:p>
        </p:txBody>
      </p:sp>
      <p:sp>
        <p:nvSpPr>
          <p:cNvPr id="11" name="文本占位符 5"/>
          <p:cNvSpPr>
            <a:spLocks noGrp="1"/>
          </p:cNvSpPr>
          <p:nvPr>
            <p:ph type="body" sz="quarter" idx="11"/>
          </p:nvPr>
        </p:nvSpPr>
        <p:spPr>
          <a:xfrm>
            <a:off x="1307569" y="2287271"/>
            <a:ext cx="7098666" cy="1215006"/>
          </a:xfrm>
          <a:prstGeom prst="rect">
            <a:avLst/>
          </a:prstGeom>
          <a:solidFill>
            <a:schemeClr val="accent2">
              <a:lumMod val="90000"/>
            </a:schemeClr>
          </a:solidFill>
        </p:spPr>
        <p:txBody>
          <a:bodyPr anchor="ctr"/>
          <a:lstStyle>
            <a:lvl1pPr marL="0" indent="0">
              <a:buNone/>
              <a:defRPr sz="6600" b="1">
                <a:solidFill>
                  <a:schemeClr val="bg1"/>
                </a:solidFill>
              </a:defRPr>
            </a:lvl1pPr>
          </a:lstStyle>
          <a:p>
            <a:pPr lvl="0"/>
            <a:endParaRPr kumimoji="1" lang="zh-CN" altLang="en-US" dirty="0"/>
          </a:p>
        </p:txBody>
      </p:sp>
      <p:sp>
        <p:nvSpPr>
          <p:cNvPr id="12" name="文本占位符 5"/>
          <p:cNvSpPr>
            <a:spLocks noGrp="1"/>
          </p:cNvSpPr>
          <p:nvPr>
            <p:ph type="body" sz="quarter" idx="12"/>
          </p:nvPr>
        </p:nvSpPr>
        <p:spPr>
          <a:xfrm>
            <a:off x="1307568" y="3502276"/>
            <a:ext cx="7098667" cy="579503"/>
          </a:xfrm>
          <a:prstGeom prst="rect">
            <a:avLst/>
          </a:prstGeom>
        </p:spPr>
        <p:txBody>
          <a:bodyPr anchor="ctr"/>
          <a:lstStyle>
            <a:lvl1pPr marL="0" indent="0">
              <a:buNone/>
              <a:defRPr sz="2800" b="1">
                <a:solidFill>
                  <a:schemeClr val="accent2">
                    <a:lumMod val="75000"/>
                  </a:schemeClr>
                </a:solidFill>
              </a:defRPr>
            </a:lvl1pPr>
          </a:lstStyle>
          <a:p>
            <a:pPr lvl="0"/>
            <a:endParaRPr kumimoji="1" lang="zh-CN" altLang="en-US" dirty="0"/>
          </a:p>
        </p:txBody>
      </p:sp>
      <p:sp>
        <p:nvSpPr>
          <p:cNvPr id="13" name="文本占位符 5"/>
          <p:cNvSpPr>
            <a:spLocks noGrp="1"/>
          </p:cNvSpPr>
          <p:nvPr>
            <p:ph type="body" sz="quarter" idx="13"/>
          </p:nvPr>
        </p:nvSpPr>
        <p:spPr>
          <a:xfrm>
            <a:off x="1307569" y="4158672"/>
            <a:ext cx="5109845" cy="1511877"/>
          </a:xfrm>
          <a:prstGeom prst="rect">
            <a:avLst/>
          </a:prstGeom>
        </p:spPr>
        <p:txBody>
          <a:bodyPr anchor="t"/>
          <a:lstStyle>
            <a:lvl1pPr marL="285750" indent="-285750">
              <a:buFont typeface="Arial" panose="020B0604020202090204" pitchFamily="34" charset="0"/>
              <a:buChar char="•"/>
              <a:defRPr sz="1400" b="1">
                <a:solidFill>
                  <a:schemeClr val="tx1">
                    <a:lumMod val="75000"/>
                    <a:lumOff val="25000"/>
                  </a:schemeClr>
                </a:solidFill>
              </a:defRPr>
            </a:lvl1pPr>
          </a:lstStyle>
          <a:p>
            <a:pPr lvl="0"/>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5"/>
                </a:solidFill>
                <a:effectLst>
                  <a:outerShdw blurRad="88900" sx="102000" sy="102000" algn="ctr" rotWithShape="0">
                    <a:prstClr val="black">
                      <a:alpha val="25000"/>
                    </a:prstClr>
                  </a:outerShdw>
                </a:effectLst>
              </a:defRPr>
            </a:lvl1pPr>
          </a:lstStyle>
          <a:p>
            <a:pPr lvl="0"/>
            <a:endParaRPr kumimoji="1"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副标题页_6">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6"/>
                </a:solidFill>
                <a:effectLst>
                  <a:outerShdw blurRad="88900" sx="102000" sy="102000" algn="ctr" rotWithShape="0">
                    <a:prstClr val="black">
                      <a:alpha val="25000"/>
                    </a:prstClr>
                  </a:outerShdw>
                </a:effectLst>
              </a:defRPr>
            </a:lvl1pPr>
          </a:lstStyle>
          <a:p>
            <a:pPr lvl="0"/>
            <a:endParaRPr kumimoji="1"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1">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1">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2">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2">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3">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3"/>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4">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4"/>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5">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5"/>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6">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6"/>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页">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模板使用技巧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896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896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9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a:ea typeface="微软雅黑"/>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endParaRPr>
          </a:p>
        </p:txBody>
      </p:sp>
      <p:sp>
        <p:nvSpPr>
          <p:cNvPr id="8" name="文本占位符 5"/>
          <p:cNvSpPr txBox="1"/>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9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a:ea typeface="微软雅黑"/>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endParaRPr>
          </a:p>
        </p:txBody>
      </p:sp>
      <p:sp>
        <p:nvSpPr>
          <p:cNvPr id="25" name="文本占位符 5"/>
          <p:cNvSpPr>
            <a:spLocks noGrp="1"/>
          </p:cNvSpPr>
          <p:nvPr>
            <p:ph type="body" sz="quarter" idx="12" hasCustomPrompt="1"/>
          </p:nvPr>
        </p:nvSpPr>
        <p:spPr>
          <a:xfrm>
            <a:off x="7077075" y="19134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2016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3001814"/>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3105154"/>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9" name="文本占位符 5"/>
          <p:cNvSpPr>
            <a:spLocks noGrp="1"/>
          </p:cNvSpPr>
          <p:nvPr>
            <p:ph type="body" sz="quarter" idx="16" hasCustomPrompt="1"/>
          </p:nvPr>
        </p:nvSpPr>
        <p:spPr>
          <a:xfrm>
            <a:off x="7077075" y="409020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30" name="文本占位符 5"/>
          <p:cNvSpPr>
            <a:spLocks noGrp="1"/>
          </p:cNvSpPr>
          <p:nvPr>
            <p:ph type="body" sz="quarter" idx="17"/>
          </p:nvPr>
        </p:nvSpPr>
        <p:spPr>
          <a:xfrm>
            <a:off x="7912100" y="4187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模板使用技巧2">
    <p:spTree>
      <p:nvGrpSpPr>
        <p:cNvPr id="1" name=""/>
        <p:cNvGrpSpPr/>
        <p:nvPr/>
      </p:nvGrpSpPr>
      <p:grpSpPr>
        <a:xfrm>
          <a:off x="0" y="0"/>
          <a:ext cx="0" cy="0"/>
          <a:chOff x="0" y="0"/>
          <a:chExt cx="0" cy="0"/>
        </a:xfrm>
      </p:grpSpPr>
      <p:sp>
        <p:nvSpPr>
          <p:cNvPr id="3" name="矩形 2"/>
          <p:cNvSpPr/>
          <p:nvPr userDrawn="1"/>
        </p:nvSpPr>
        <p:spPr>
          <a:xfrm>
            <a:off x="440603" y="759873"/>
            <a:ext cx="1750800" cy="369332"/>
          </a:xfrm>
          <a:prstGeom prst="rect">
            <a:avLst/>
          </a:prstGeom>
        </p:spPr>
        <p:txBody>
          <a:bodyPr wrap="none">
            <a:spAutoFit/>
          </a:bodyPr>
          <a:lstStyle/>
          <a:p>
            <a:pPr defTabSz="60896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p:cNvSpPr/>
          <p:nvPr userDrawn="1"/>
        </p:nvSpPr>
        <p:spPr>
          <a:xfrm>
            <a:off x="440603" y="182445"/>
            <a:ext cx="777777" cy="246221"/>
          </a:xfrm>
          <a:prstGeom prst="rect">
            <a:avLst/>
          </a:prstGeom>
        </p:spPr>
        <p:txBody>
          <a:bodyPr wrap="none">
            <a:spAutoFit/>
          </a:bodyPr>
          <a:lstStyle/>
          <a:p>
            <a:pPr defTabSz="60896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关注服务号">
    <p:spTree>
      <p:nvGrpSpPr>
        <p:cNvPr id="1" name=""/>
        <p:cNvGrpSpPr/>
        <p:nvPr/>
      </p:nvGrpSpPr>
      <p:grpSpPr>
        <a:xfrm>
          <a:off x="0" y="0"/>
          <a:ext cx="0" cy="0"/>
          <a:chOff x="0" y="0"/>
          <a:chExt cx="0" cy="0"/>
        </a:xfrm>
      </p:grpSpPr>
      <p:sp>
        <p:nvSpPr>
          <p:cNvPr id="3" name="矩形 2"/>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使用小程序">
    <p:spTree>
      <p:nvGrpSpPr>
        <p:cNvPr id="1" name=""/>
        <p:cNvGrpSpPr/>
        <p:nvPr/>
      </p:nvGrpSpPr>
      <p:grpSpPr>
        <a:xfrm>
          <a:off x="0" y="0"/>
          <a:ext cx="0" cy="0"/>
          <a:chOff x="0" y="0"/>
          <a:chExt cx="0" cy="0"/>
        </a:xfrm>
      </p:grpSpPr>
      <p:cxnSp>
        <p:nvCxnSpPr>
          <p:cNvPr id="4" name="直接连接符 3"/>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p:cNvPicPr>
            <a:picLocks noChangeAspect="1"/>
          </p:cNvPicPr>
          <p:nvPr userDrawn="1"/>
        </p:nvPicPr>
        <p:blipFill rotWithShape="1">
          <a:blip r:embed="rId2">
            <a:clrChange>
              <a:clrFrom>
                <a:srgbClr val="FFFFFF"/>
              </a:clrFrom>
              <a:clrTo>
                <a:srgbClr val="FFFFFF">
                  <a:alpha val="0"/>
                </a:srgbClr>
              </a:clrTo>
            </a:clrChange>
          </a:blip>
          <a:srcRect l="13924" t="13924" r="13924" b="13924"/>
          <a:stretch>
            <a:fillRect/>
          </a:stretch>
        </p:blipFill>
        <p:spPr>
          <a:xfrm>
            <a:off x="4705130" y="1673081"/>
            <a:ext cx="2743200" cy="2743200"/>
          </a:xfrm>
          <a:prstGeom prst="rect">
            <a:avLst/>
          </a:prstGeom>
        </p:spPr>
      </p:pic>
      <p:pic>
        <p:nvPicPr>
          <p:cNvPr id="15" name="图片 14"/>
          <p:cNvPicPr>
            <a:picLocks noChangeAspect="1"/>
          </p:cNvPicPr>
          <p:nvPr userDrawn="1"/>
        </p:nvPicPr>
        <p:blipFill rotWithShape="1">
          <a:blip r:embed="rId3">
            <a:clrChange>
              <a:clrFrom>
                <a:srgbClr val="FFFFFF"/>
              </a:clrFrom>
              <a:clrTo>
                <a:srgbClr val="FFFFFF">
                  <a:alpha val="0"/>
                </a:srgbClr>
              </a:clrTo>
            </a:clrChange>
          </a:blip>
          <a:srcRect l="14439" r="14439"/>
          <a:stretch>
            <a:fillRect/>
          </a:stretch>
        </p:blipFill>
        <p:spPr>
          <a:xfrm>
            <a:off x="8519321" y="1673081"/>
            <a:ext cx="2743200" cy="2743200"/>
          </a:xfrm>
          <a:prstGeom prst="rect">
            <a:avLst/>
          </a:prstGeom>
        </p:spPr>
      </p:pic>
      <p:pic>
        <p:nvPicPr>
          <p:cNvPr id="16" name="图片 15"/>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Century Gothic</a:t>
            </a: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5"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5"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5"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5"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9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a:ea typeface="微软雅黑"/>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endParaRPr>
          </a:p>
        </p:txBody>
      </p:sp>
      <p:sp>
        <p:nvSpPr>
          <p:cNvPr id="8" name="文本占位符 5"/>
          <p:cNvSpPr txBox="1"/>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9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a:ea typeface="微软雅黑"/>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endParaRPr>
          </a:p>
        </p:txBody>
      </p:sp>
      <p:sp>
        <p:nvSpPr>
          <p:cNvPr id="25" name="文本占位符 5"/>
          <p:cNvSpPr>
            <a:spLocks noGrp="1"/>
          </p:cNvSpPr>
          <p:nvPr>
            <p:ph type="body" sz="quarter" idx="12" hasCustomPrompt="1"/>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2341414"/>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2444754"/>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9" name="文本占位符 5"/>
          <p:cNvSpPr>
            <a:spLocks noGrp="1"/>
          </p:cNvSpPr>
          <p:nvPr>
            <p:ph type="body" sz="quarter" idx="16" hasCustomPrompt="1"/>
          </p:nvPr>
        </p:nvSpPr>
        <p:spPr>
          <a:xfrm>
            <a:off x="7077075" y="342980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30" name="文本占位符 5"/>
          <p:cNvSpPr>
            <a:spLocks noGrp="1"/>
          </p:cNvSpPr>
          <p:nvPr>
            <p:ph type="body" sz="quarter" idx="17"/>
          </p:nvPr>
        </p:nvSpPr>
        <p:spPr>
          <a:xfrm>
            <a:off x="7912100" y="3527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3" name="文本占位符 5"/>
          <p:cNvSpPr>
            <a:spLocks noGrp="1"/>
          </p:cNvSpPr>
          <p:nvPr>
            <p:ph type="body" sz="quarter" idx="18" hasCustomPrompt="1"/>
          </p:nvPr>
        </p:nvSpPr>
        <p:spPr>
          <a:xfrm>
            <a:off x="7077075" y="4621538"/>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4" name="文本占位符 5"/>
          <p:cNvSpPr>
            <a:spLocks noGrp="1"/>
          </p:cNvSpPr>
          <p:nvPr>
            <p:ph type="body" sz="quarter" idx="19"/>
          </p:nvPr>
        </p:nvSpPr>
        <p:spPr>
          <a:xfrm>
            <a:off x="7912100" y="4719091"/>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9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a:ea typeface="微软雅黑"/>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endParaRPr>
          </a:p>
        </p:txBody>
      </p:sp>
      <p:sp>
        <p:nvSpPr>
          <p:cNvPr id="8" name="文本占位符 5"/>
          <p:cNvSpPr txBox="1"/>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9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a:ea typeface="微软雅黑"/>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endParaRPr>
          </a:p>
        </p:txBody>
      </p:sp>
      <p:sp>
        <p:nvSpPr>
          <p:cNvPr id="25" name="文本占位符 5"/>
          <p:cNvSpPr>
            <a:spLocks noGrp="1"/>
          </p:cNvSpPr>
          <p:nvPr>
            <p:ph type="body" sz="quarter" idx="12" hasCustomPrompt="1"/>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208709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219043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5" name="文本占位符 5"/>
          <p:cNvSpPr>
            <a:spLocks noGrp="1"/>
          </p:cNvSpPr>
          <p:nvPr>
            <p:ph type="body" sz="quarter" idx="16" hasCustomPrompt="1"/>
          </p:nvPr>
        </p:nvSpPr>
        <p:spPr>
          <a:xfrm>
            <a:off x="7077075" y="284385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6" name="文本占位符 5"/>
          <p:cNvSpPr>
            <a:spLocks noGrp="1"/>
          </p:cNvSpPr>
          <p:nvPr>
            <p:ph type="body" sz="quarter" idx="17"/>
          </p:nvPr>
        </p:nvSpPr>
        <p:spPr>
          <a:xfrm>
            <a:off x="7912100" y="294719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7" name="文本占位符 5"/>
          <p:cNvSpPr>
            <a:spLocks noGrp="1"/>
          </p:cNvSpPr>
          <p:nvPr>
            <p:ph type="body" sz="quarter" idx="18" hasCustomPrompt="1"/>
          </p:nvPr>
        </p:nvSpPr>
        <p:spPr>
          <a:xfrm>
            <a:off x="7077075" y="367792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8" name="文本占位符 5"/>
          <p:cNvSpPr>
            <a:spLocks noGrp="1"/>
          </p:cNvSpPr>
          <p:nvPr>
            <p:ph type="body" sz="quarter" idx="19"/>
          </p:nvPr>
        </p:nvSpPr>
        <p:spPr>
          <a:xfrm>
            <a:off x="7912100" y="378126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9" name="文本占位符 5"/>
          <p:cNvSpPr>
            <a:spLocks noGrp="1"/>
          </p:cNvSpPr>
          <p:nvPr>
            <p:ph type="body" sz="quarter" idx="20" hasCustomPrompt="1"/>
          </p:nvPr>
        </p:nvSpPr>
        <p:spPr>
          <a:xfrm>
            <a:off x="7077075" y="4512003"/>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0" name="文本占位符 5"/>
          <p:cNvSpPr>
            <a:spLocks noGrp="1"/>
          </p:cNvSpPr>
          <p:nvPr>
            <p:ph type="body" sz="quarter" idx="21"/>
          </p:nvPr>
        </p:nvSpPr>
        <p:spPr>
          <a:xfrm>
            <a:off x="7912100" y="4615343"/>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9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a:ea typeface="微软雅黑"/>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endParaRPr>
          </a:p>
        </p:txBody>
      </p:sp>
      <p:sp>
        <p:nvSpPr>
          <p:cNvPr id="8" name="文本占位符 5"/>
          <p:cNvSpPr txBox="1"/>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9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a:ea typeface="微软雅黑"/>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endParaRPr>
          </a:p>
        </p:txBody>
      </p:sp>
      <p:sp>
        <p:nvSpPr>
          <p:cNvPr id="25" name="文本占位符 5"/>
          <p:cNvSpPr>
            <a:spLocks noGrp="1"/>
          </p:cNvSpPr>
          <p:nvPr>
            <p:ph type="body" sz="quarter" idx="12" hasCustomPrompt="1"/>
          </p:nvPr>
        </p:nvSpPr>
        <p:spPr>
          <a:xfrm>
            <a:off x="7077075" y="11514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1254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198549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208883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5" name="文本占位符 5"/>
          <p:cNvSpPr>
            <a:spLocks noGrp="1"/>
          </p:cNvSpPr>
          <p:nvPr>
            <p:ph type="body" sz="quarter" idx="16" hasCustomPrompt="1"/>
          </p:nvPr>
        </p:nvSpPr>
        <p:spPr>
          <a:xfrm>
            <a:off x="7077075" y="274225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6" name="文本占位符 5"/>
          <p:cNvSpPr>
            <a:spLocks noGrp="1"/>
          </p:cNvSpPr>
          <p:nvPr>
            <p:ph type="body" sz="quarter" idx="17"/>
          </p:nvPr>
        </p:nvSpPr>
        <p:spPr>
          <a:xfrm>
            <a:off x="7912100" y="284559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7" name="文本占位符 5"/>
          <p:cNvSpPr>
            <a:spLocks noGrp="1"/>
          </p:cNvSpPr>
          <p:nvPr>
            <p:ph type="body" sz="quarter" idx="18" hasCustomPrompt="1"/>
          </p:nvPr>
        </p:nvSpPr>
        <p:spPr>
          <a:xfrm>
            <a:off x="7077075" y="357632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8" name="文本占位符 5"/>
          <p:cNvSpPr>
            <a:spLocks noGrp="1"/>
          </p:cNvSpPr>
          <p:nvPr>
            <p:ph type="body" sz="quarter" idx="19"/>
          </p:nvPr>
        </p:nvSpPr>
        <p:spPr>
          <a:xfrm>
            <a:off x="7912100" y="367966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9" name="文本占位符 5"/>
          <p:cNvSpPr>
            <a:spLocks noGrp="1"/>
          </p:cNvSpPr>
          <p:nvPr>
            <p:ph type="body" sz="quarter" idx="20" hasCustomPrompt="1"/>
          </p:nvPr>
        </p:nvSpPr>
        <p:spPr>
          <a:xfrm>
            <a:off x="7077075" y="4410403"/>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0" name="文本占位符 5"/>
          <p:cNvSpPr>
            <a:spLocks noGrp="1"/>
          </p:cNvSpPr>
          <p:nvPr>
            <p:ph type="body" sz="quarter" idx="21"/>
          </p:nvPr>
        </p:nvSpPr>
        <p:spPr>
          <a:xfrm>
            <a:off x="7912100" y="4513743"/>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1" name="文本占位符 5"/>
          <p:cNvSpPr>
            <a:spLocks noGrp="1"/>
          </p:cNvSpPr>
          <p:nvPr>
            <p:ph type="body" sz="quarter" idx="22" hasCustomPrompt="1"/>
          </p:nvPr>
        </p:nvSpPr>
        <p:spPr>
          <a:xfrm>
            <a:off x="7077075" y="5244479"/>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2" name="文本占位符 5"/>
          <p:cNvSpPr>
            <a:spLocks noGrp="1"/>
          </p:cNvSpPr>
          <p:nvPr>
            <p:ph type="body" sz="quarter" idx="23"/>
          </p:nvPr>
        </p:nvSpPr>
        <p:spPr>
          <a:xfrm>
            <a:off x="7912100" y="5347819"/>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1">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2">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3"/>
                </a:solidFill>
                <a:effectLst>
                  <a:outerShdw blurRad="88900" sx="102000" sy="102000" algn="ctr" rotWithShape="0">
                    <a:prstClr val="black">
                      <a:alpha val="25000"/>
                    </a:prstClr>
                  </a:outerShdw>
                </a:effectLst>
              </a:defRPr>
            </a:lvl1pPr>
          </a:lstStyle>
          <a:p>
            <a:pPr lvl="0"/>
            <a:endParaRPr kumimoji="1"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4"/>
                </a:solidFill>
                <a:effectLst>
                  <a:outerShdw blurRad="88900" sx="102000" sy="102000" algn="ctr" rotWithShape="0">
                    <a:prstClr val="black">
                      <a:alpha val="25000"/>
                    </a:prstClr>
                  </a:outerShdw>
                </a:effectLst>
              </a:defRPr>
            </a:lvl1pPr>
          </a:lstStyle>
          <a:p>
            <a:pPr lvl="0"/>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theme" Target="../theme/theme2.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281354" y="1758461"/>
            <a:ext cx="10424160" cy="1952825"/>
          </a:xfrm>
        </p:spPr>
        <p:txBody>
          <a:bodyPr/>
          <a:lstStyle/>
          <a:p>
            <a:r>
              <a:rPr lang="zh-CN" altLang="zh-CN" sz="3400" dirty="0"/>
              <a:t>基于并购重组收益法评估的非上市公司特有风险研究</a:t>
            </a:r>
          </a:p>
        </p:txBody>
      </p:sp>
      <p:sp>
        <p:nvSpPr>
          <p:cNvPr id="5" name="文本占位符 4"/>
          <p:cNvSpPr>
            <a:spLocks noGrp="1"/>
          </p:cNvSpPr>
          <p:nvPr>
            <p:ph type="body" sz="quarter" idx="13"/>
          </p:nvPr>
        </p:nvSpPr>
        <p:spPr>
          <a:xfrm>
            <a:off x="6203126" y="4366858"/>
            <a:ext cx="5109845" cy="1511877"/>
          </a:xfrm>
        </p:spPr>
        <p:txBody>
          <a:bodyPr/>
          <a:lstStyle/>
          <a:p>
            <a:pPr marL="0" indent="0">
              <a:buNone/>
            </a:pPr>
            <a:r>
              <a:rPr kumimoji="1" lang="zh-CN" altLang="en-US" sz="2800" dirty="0"/>
              <a:t>坤元评估    周越</a:t>
            </a:r>
            <a:endParaRPr kumimoji="1" lang="en-US" altLang="zh-CN"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检验</a:t>
            </a:r>
          </a:p>
        </p:txBody>
      </p:sp>
      <p:sp>
        <p:nvSpPr>
          <p:cNvPr id="4" name="矩形 3"/>
          <p:cNvSpPr/>
          <p:nvPr/>
        </p:nvSpPr>
        <p:spPr>
          <a:xfrm>
            <a:off x="758389" y="1018905"/>
            <a:ext cx="10594237" cy="369332"/>
          </a:xfrm>
          <a:prstGeom prst="rect">
            <a:avLst/>
          </a:prstGeom>
        </p:spPr>
        <p:txBody>
          <a:bodyPr wrap="square">
            <a:spAutoFit/>
          </a:bodyPr>
          <a:lstStyle/>
          <a:p>
            <a:r>
              <a:rPr lang="zh-CN" altLang="en-US" dirty="0"/>
              <a:t>自由度为</a:t>
            </a:r>
            <a:r>
              <a:rPr lang="en-US" altLang="zh-CN" dirty="0"/>
              <a:t>126</a:t>
            </a:r>
            <a:r>
              <a:rPr lang="zh-CN" altLang="en-US" dirty="0"/>
              <a:t>的上述三项公因子均能通过</a:t>
            </a:r>
            <a:r>
              <a:rPr lang="en-US" altLang="zh-CN" dirty="0"/>
              <a:t>t</a:t>
            </a:r>
            <a:r>
              <a:rPr lang="zh-CN" altLang="en-US" dirty="0"/>
              <a:t>检验，结合下附的</a:t>
            </a:r>
            <a:r>
              <a:rPr lang="en-US" altLang="zh-CN" dirty="0"/>
              <a:t>P-P</a:t>
            </a:r>
            <a:r>
              <a:rPr lang="zh-CN" altLang="en-US" dirty="0"/>
              <a:t>图可以看出，残差的正态性假设基本成立。</a:t>
            </a:r>
          </a:p>
        </p:txBody>
      </p:sp>
      <p:pic>
        <p:nvPicPr>
          <p:cNvPr id="6" name="图片 5" descr="手机屏幕截图&#10;&#10;描述已自动生成"/>
          <p:cNvPicPr/>
          <p:nvPr/>
        </p:nvPicPr>
        <p:blipFill>
          <a:blip r:embed="rId3"/>
          <a:stretch>
            <a:fillRect/>
          </a:stretch>
        </p:blipFill>
        <p:spPr>
          <a:xfrm>
            <a:off x="2011680" y="1388237"/>
            <a:ext cx="8145193" cy="4252908"/>
          </a:xfrm>
          <a:prstGeom prst="rect">
            <a:avLst/>
          </a:prstGeom>
        </p:spPr>
      </p:pic>
      <p:sp>
        <p:nvSpPr>
          <p:cNvPr id="7" name="矩形 6"/>
          <p:cNvSpPr/>
          <p:nvPr/>
        </p:nvSpPr>
        <p:spPr>
          <a:xfrm>
            <a:off x="758389" y="5641145"/>
            <a:ext cx="11240086" cy="369332"/>
          </a:xfrm>
          <a:prstGeom prst="rect">
            <a:avLst/>
          </a:prstGeom>
        </p:spPr>
        <p:txBody>
          <a:bodyPr wrap="square">
            <a:spAutoFit/>
          </a:bodyPr>
          <a:lstStyle/>
          <a:p>
            <a:r>
              <a:rPr lang="zh-CN" altLang="en-US" dirty="0"/>
              <a:t>本</a:t>
            </a:r>
            <a:r>
              <a:rPr lang="zh-CN" altLang="en-US" dirty="0" smtClean="0"/>
              <a:t>模型</a:t>
            </a:r>
            <a:r>
              <a:rPr lang="en-US" altLang="zh-CN" dirty="0"/>
              <a:t>R</a:t>
            </a:r>
            <a:r>
              <a:rPr lang="zh-CN" altLang="en-US" dirty="0"/>
              <a:t>方为</a:t>
            </a:r>
            <a:r>
              <a:rPr lang="en-US" altLang="zh-CN" dirty="0"/>
              <a:t>0.210</a:t>
            </a:r>
            <a:r>
              <a:rPr lang="zh-CN" altLang="en-US" dirty="0"/>
              <a:t>，自变量对因变量的解释力度未臻完美。</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结论分析</a:t>
            </a:r>
          </a:p>
        </p:txBody>
      </p:sp>
      <p:sp>
        <p:nvSpPr>
          <p:cNvPr id="5" name="文本框 4"/>
          <p:cNvSpPr txBox="1"/>
          <p:nvPr/>
        </p:nvSpPr>
        <p:spPr>
          <a:xfrm>
            <a:off x="654003" y="1477107"/>
            <a:ext cx="10805252" cy="2925445"/>
          </a:xfrm>
          <a:prstGeom prst="rect">
            <a:avLst/>
          </a:prstGeom>
          <a:noFill/>
        </p:spPr>
        <p:txBody>
          <a:bodyPr wrap="square" rtlCol="0">
            <a:spAutoFit/>
          </a:bodyPr>
          <a:lstStyle/>
          <a:p>
            <a:pPr>
              <a:lnSpc>
                <a:spcPct val="130000"/>
              </a:lnSpc>
              <a:spcBef>
                <a:spcPts val="600"/>
              </a:spcBef>
            </a:pPr>
            <a:r>
              <a:rPr lang="en-US" altLang="zh-CN" sz="2000" dirty="0">
                <a:latin typeface="+mn-ea"/>
              </a:rPr>
              <a:t>        </a:t>
            </a:r>
            <a:r>
              <a:rPr lang="zh-CN" altLang="zh-CN" sz="2000" dirty="0">
                <a:latin typeface="+mn-ea"/>
              </a:rPr>
              <a:t>由本课题得出的回归模型可知，在确定特有风险取值时，应着重考虑标的</a:t>
            </a:r>
            <a:r>
              <a:rPr lang="zh-CN" altLang="zh-CN" sz="2000" b="1" dirty="0">
                <a:latin typeface="+mn-ea"/>
              </a:rPr>
              <a:t>公司资产负债率</a:t>
            </a:r>
            <a:r>
              <a:rPr lang="zh-CN" altLang="zh-CN" sz="2000" dirty="0">
                <a:latin typeface="+mn-ea"/>
              </a:rPr>
              <a:t>、</a:t>
            </a:r>
            <a:r>
              <a:rPr lang="zh-CN" altLang="zh-CN" sz="2000" b="1" dirty="0">
                <a:latin typeface="+mn-ea"/>
              </a:rPr>
              <a:t>经营性现金流</a:t>
            </a:r>
            <a:r>
              <a:rPr lang="en-US" altLang="zh-CN" sz="2000" b="1" dirty="0">
                <a:latin typeface="+mn-ea"/>
              </a:rPr>
              <a:t>/</a:t>
            </a:r>
            <a:r>
              <a:rPr lang="zh-CN" altLang="zh-CN" sz="2000" b="1" dirty="0">
                <a:latin typeface="+mn-ea"/>
              </a:rPr>
              <a:t>收入</a:t>
            </a:r>
            <a:r>
              <a:rPr lang="zh-CN" altLang="zh-CN" sz="2000" dirty="0">
                <a:latin typeface="+mn-ea"/>
              </a:rPr>
              <a:t>、</a:t>
            </a:r>
            <a:r>
              <a:rPr lang="zh-CN" altLang="zh-CN" sz="2000" b="1" dirty="0">
                <a:latin typeface="+mn-ea"/>
              </a:rPr>
              <a:t>研发支出占比</a:t>
            </a:r>
            <a:r>
              <a:rPr lang="zh-CN" altLang="zh-CN" sz="2000" dirty="0">
                <a:latin typeface="+mn-ea"/>
              </a:rPr>
              <a:t>、</a:t>
            </a:r>
            <a:r>
              <a:rPr lang="zh-CN" altLang="zh-CN" sz="2000" b="1" dirty="0">
                <a:latin typeface="+mn-ea"/>
              </a:rPr>
              <a:t>归母权益增长率</a:t>
            </a:r>
            <a:r>
              <a:rPr lang="zh-CN" altLang="zh-CN" sz="2000" dirty="0">
                <a:latin typeface="+mn-ea"/>
              </a:rPr>
              <a:t>、</a:t>
            </a:r>
            <a:r>
              <a:rPr lang="zh-CN" altLang="zh-CN" sz="2000" b="1" dirty="0">
                <a:latin typeface="+mn-ea"/>
              </a:rPr>
              <a:t>净利润增长率</a:t>
            </a:r>
            <a:r>
              <a:rPr lang="zh-CN" altLang="zh-CN" sz="2000" dirty="0">
                <a:latin typeface="+mn-ea"/>
              </a:rPr>
              <a:t>、</a:t>
            </a:r>
            <a:r>
              <a:rPr lang="zh-CN" altLang="zh-CN" sz="2000" b="1" dirty="0">
                <a:latin typeface="+mn-ea"/>
              </a:rPr>
              <a:t>总资产周转率</a:t>
            </a:r>
            <a:r>
              <a:rPr lang="zh-CN" altLang="zh-CN" sz="2000" dirty="0">
                <a:latin typeface="+mn-ea"/>
              </a:rPr>
              <a:t>、</a:t>
            </a:r>
            <a:r>
              <a:rPr lang="zh-CN" altLang="zh-CN" sz="2000" b="1" dirty="0">
                <a:latin typeface="+mn-ea"/>
              </a:rPr>
              <a:t>应收账款周转率</a:t>
            </a:r>
            <a:r>
              <a:rPr lang="zh-CN" altLang="zh-CN" sz="2000" dirty="0">
                <a:latin typeface="+mn-ea"/>
              </a:rPr>
              <a:t>、</a:t>
            </a:r>
            <a:r>
              <a:rPr lang="zh-CN" altLang="zh-CN" sz="2000" b="1" dirty="0">
                <a:latin typeface="+mn-ea"/>
              </a:rPr>
              <a:t>上一年归母净利润</a:t>
            </a:r>
            <a:r>
              <a:rPr lang="zh-CN" altLang="zh-CN" sz="2000" dirty="0">
                <a:latin typeface="+mn-ea"/>
              </a:rPr>
              <a:t>、</a:t>
            </a:r>
            <a:r>
              <a:rPr lang="zh-CN" altLang="zh-CN" sz="2000" b="1" dirty="0">
                <a:latin typeface="+mn-ea"/>
              </a:rPr>
              <a:t>成立年限指标</a:t>
            </a:r>
            <a:r>
              <a:rPr lang="zh-CN" altLang="zh-CN" sz="2000" dirty="0">
                <a:latin typeface="+mn-ea"/>
              </a:rPr>
              <a:t>的影响。</a:t>
            </a:r>
            <a:endParaRPr lang="en-US" altLang="zh-CN" sz="2000" dirty="0">
              <a:latin typeface="+mn-ea"/>
            </a:endParaRPr>
          </a:p>
          <a:p>
            <a:pPr>
              <a:lnSpc>
                <a:spcPct val="130000"/>
              </a:lnSpc>
              <a:spcBef>
                <a:spcPts val="600"/>
              </a:spcBef>
            </a:pPr>
            <a:r>
              <a:rPr lang="zh-CN" altLang="en-US" sz="2000" dirty="0">
                <a:latin typeface="+mn-ea"/>
              </a:rPr>
              <a:t>        </a:t>
            </a:r>
            <a:r>
              <a:rPr lang="zh-CN" altLang="zh-CN" sz="2000" dirty="0">
                <a:latin typeface="+mn-ea"/>
              </a:rPr>
              <a:t>这些指标中，除经营性现金流</a:t>
            </a:r>
            <a:r>
              <a:rPr lang="en-US" altLang="zh-CN" sz="2000" dirty="0">
                <a:latin typeface="+mn-ea"/>
              </a:rPr>
              <a:t>/</a:t>
            </a:r>
            <a:r>
              <a:rPr lang="zh-CN" altLang="zh-CN" sz="2000" dirty="0">
                <a:latin typeface="+mn-ea"/>
              </a:rPr>
              <a:t>收入、成立</a:t>
            </a:r>
            <a:r>
              <a:rPr lang="zh-CN" altLang="zh-CN" sz="2000" dirty="0" smtClean="0">
                <a:latin typeface="+mn-ea"/>
              </a:rPr>
              <a:t>年限与</a:t>
            </a:r>
            <a:r>
              <a:rPr lang="zh-CN" altLang="en-US" sz="2000" dirty="0">
                <a:latin typeface="+mn-ea"/>
              </a:rPr>
              <a:t>特有风险</a:t>
            </a:r>
            <a:r>
              <a:rPr lang="zh-CN" altLang="zh-CN" sz="2000" dirty="0">
                <a:latin typeface="+mn-ea"/>
              </a:rPr>
              <a:t>呈负相关外，其余指标均呈较为显著的正相关关系。细细推敲，该等相关关系具有逻辑合理性</a:t>
            </a:r>
            <a:r>
              <a:rPr lang="zh-CN" altLang="en-US" sz="2000" dirty="0">
                <a:latin typeface="+mn-ea"/>
              </a:rPr>
              <a:t>，尤可作为个别风险定性分析的重要支撑。</a:t>
            </a:r>
            <a:endParaRPr lang="zh-CN" altLang="zh-CN" sz="2000" dirty="0">
              <a:latin typeface="+mn-ea"/>
            </a:endParaRPr>
          </a:p>
          <a:p>
            <a:pPr>
              <a:lnSpc>
                <a:spcPct val="130000"/>
              </a:lnSpc>
              <a:spcBef>
                <a:spcPts val="600"/>
              </a:spcBef>
            </a:pPr>
            <a:endParaRPr lang="zh-CN" altLang="en-US" sz="1400" kern="0" dirty="0">
              <a:latin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a:xfrm>
            <a:off x="4966996" y="2417663"/>
            <a:ext cx="6696270" cy="3844213"/>
          </a:xfrm>
        </p:spPr>
        <p:txBody>
          <a:bodyPr/>
          <a:lstStyle/>
          <a:p>
            <a:r>
              <a:rPr kumimoji="1" lang="zh-CN" altLang="en-US" dirty="0"/>
              <a:t>最新思考</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最新思考</a:t>
            </a:r>
          </a:p>
        </p:txBody>
      </p:sp>
      <p:sp>
        <p:nvSpPr>
          <p:cNvPr id="5" name="矩形 4"/>
          <p:cNvSpPr/>
          <p:nvPr/>
        </p:nvSpPr>
        <p:spPr>
          <a:xfrm>
            <a:off x="710130" y="1030912"/>
            <a:ext cx="10764417" cy="2793072"/>
          </a:xfrm>
          <a:prstGeom prst="rect">
            <a:avLst/>
          </a:prstGeom>
          <a:noFill/>
        </p:spPr>
        <p:txBody>
          <a:bodyPr wrap="square" numCol="1" spcCol="360000">
            <a:spAutoFit/>
          </a:bodyPr>
          <a:lstStyle/>
          <a:p>
            <a:pPr>
              <a:lnSpc>
                <a:spcPct val="150000"/>
              </a:lnSpc>
            </a:pPr>
            <a:r>
              <a:rPr lang="zh-CN" altLang="en-US" sz="2400" dirty="0"/>
              <a:t>       青年课题完成近两年，</a:t>
            </a:r>
            <a:r>
              <a:rPr lang="zh-CN" altLang="zh-CN" sz="2400" dirty="0"/>
              <a:t>时常思考</a:t>
            </a:r>
            <a:r>
              <a:rPr lang="zh-CN" altLang="en-US" sz="2400" dirty="0"/>
              <a:t>之。本人认为，</a:t>
            </a:r>
            <a:r>
              <a:rPr lang="zh-CN" altLang="zh-CN" sz="2400" dirty="0"/>
              <a:t>本文已相对全面地考虑了可能影响公司特有风险的多个方面，并基本涵盖了评估专业人员在判断</a:t>
            </a:r>
            <a:r>
              <a:rPr lang="zh-CN" altLang="en-US" sz="2400" dirty="0"/>
              <a:t>个别风险</a:t>
            </a:r>
            <a:r>
              <a:rPr lang="en-US" altLang="zh-CN" sz="2400" dirty="0" err="1"/>
              <a:t>Rc</a:t>
            </a:r>
            <a:r>
              <a:rPr lang="zh-CN" altLang="zh-CN" sz="2400" dirty="0"/>
              <a:t>取值时可能考虑的绝大部分因素，虽有数据难以全面收录、部分影响因素难以量化等原因，但笔者以为，</a:t>
            </a:r>
            <a:r>
              <a:rPr lang="zh-CN" altLang="en-US" sz="2400" dirty="0"/>
              <a:t>回归模型拟合度不高的</a:t>
            </a:r>
            <a:r>
              <a:rPr lang="zh-CN" altLang="zh-CN" sz="2400" dirty="0"/>
              <a:t>最终原因，可能源自于并购重组过程中专业人员的知识背景及主观判断的偏差。</a:t>
            </a:r>
          </a:p>
        </p:txBody>
      </p:sp>
      <p:sp>
        <p:nvSpPr>
          <p:cNvPr id="7" name="矩形 6"/>
          <p:cNvSpPr/>
          <p:nvPr/>
        </p:nvSpPr>
        <p:spPr>
          <a:xfrm>
            <a:off x="592899" y="3852835"/>
            <a:ext cx="11055150" cy="2308324"/>
          </a:xfrm>
          <a:prstGeom prst="rect">
            <a:avLst/>
          </a:prstGeom>
        </p:spPr>
        <p:txBody>
          <a:bodyPr wrap="square">
            <a:spAutoFit/>
          </a:bodyPr>
          <a:lstStyle/>
          <a:p>
            <a:pPr indent="304800">
              <a:lnSpc>
                <a:spcPct val="150000"/>
              </a:lnSpc>
            </a:pPr>
            <a:r>
              <a:rPr lang="en-US" altLang="zh-CN" sz="2400" dirty="0"/>
              <a:t>  </a:t>
            </a:r>
            <a:r>
              <a:rPr lang="zh-CN" altLang="en-US" sz="2400" dirty="0"/>
              <a:t> </a:t>
            </a:r>
            <a:r>
              <a:rPr lang="zh-CN" altLang="zh-CN" sz="2400" dirty="0"/>
              <a:t>从后续</a:t>
            </a:r>
            <a:r>
              <a:rPr lang="en-US" altLang="zh-CN" sz="2400" dirty="0"/>
              <a:t>2018</a:t>
            </a:r>
            <a:r>
              <a:rPr lang="zh-CN" altLang="zh-CN" sz="2400" dirty="0"/>
              <a:t>年及</a:t>
            </a:r>
            <a:r>
              <a:rPr lang="en-US" altLang="zh-CN" sz="2400" dirty="0"/>
              <a:t>2019</a:t>
            </a:r>
            <a:r>
              <a:rPr lang="zh-CN" altLang="zh-CN" sz="2400" dirty="0"/>
              <a:t>年重大资产重组</a:t>
            </a:r>
            <a:r>
              <a:rPr lang="en-US" altLang="zh-CN" sz="2400" dirty="0" err="1"/>
              <a:t>Rc</a:t>
            </a:r>
            <a:r>
              <a:rPr lang="zh-CN" altLang="zh-CN" sz="2400" dirty="0"/>
              <a:t>统计数据来看，其始终处于</a:t>
            </a:r>
            <a:r>
              <a:rPr lang="en-US" altLang="zh-CN" sz="2400" dirty="0"/>
              <a:t>2.5%-2.7%</a:t>
            </a:r>
            <a:r>
              <a:rPr lang="zh-CN" altLang="zh-CN" sz="2400" dirty="0"/>
              <a:t>区间内，与之前年度几无二致。所以，笔者以为，不妨从这一刻开始，每一位执业人员在评定估算时，可以适当调整视野，转换角度，从折现率本质出发，探索其真正</a:t>
            </a:r>
            <a:r>
              <a:rPr lang="zh-CN" altLang="en-US" sz="2400" dirty="0"/>
              <a:t>奥秘</a:t>
            </a:r>
            <a:r>
              <a:rPr lang="zh-CN" altLang="zh-CN" sz="2400"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最新思考</a:t>
            </a:r>
          </a:p>
        </p:txBody>
      </p:sp>
      <p:sp>
        <p:nvSpPr>
          <p:cNvPr id="5" name="矩形 4"/>
          <p:cNvSpPr/>
          <p:nvPr/>
        </p:nvSpPr>
        <p:spPr>
          <a:xfrm>
            <a:off x="682139" y="1621754"/>
            <a:ext cx="10959020" cy="2796086"/>
          </a:xfrm>
          <a:prstGeom prst="rect">
            <a:avLst/>
          </a:prstGeom>
          <a:noFill/>
        </p:spPr>
        <p:txBody>
          <a:bodyPr wrap="square" numCol="1" spcCol="360000">
            <a:spAutoFit/>
          </a:bodyPr>
          <a:lstStyle/>
          <a:p>
            <a:pPr>
              <a:lnSpc>
                <a:spcPct val="150000"/>
              </a:lnSpc>
            </a:pPr>
            <a:r>
              <a:rPr lang="zh-CN" altLang="en-US" sz="2400" dirty="0"/>
              <a:t>       个人浅见，鉴于</a:t>
            </a:r>
            <a:r>
              <a:rPr lang="en-US" altLang="zh-CN" sz="2400" dirty="0" err="1"/>
              <a:t>Rc</a:t>
            </a:r>
            <a:r>
              <a:rPr lang="zh-CN" altLang="en-US" sz="2400" dirty="0"/>
              <a:t>的确定具有从众性和随意性特征。那么，对非上市公司折现率及个别风险的确定，我们是否可以从上市公司角度出发，即通过对相同市场、相同行业可比公司、完整生命周期内的相关数据对比分析，厘清不同上市公司间个别风险的驱动因子及作用机制，吸纳国际投行及估值机构实践经验，通过流动性差异等调整因素，继而转换生成非上市公司的个别风险的定量机理。</a:t>
            </a:r>
            <a:endParaRPr lang="zh-CN" altLang="zh-C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107126" y="2336309"/>
            <a:ext cx="10626524" cy="1215006"/>
          </a:xfrm>
        </p:spPr>
        <p:txBody>
          <a:bodyPr/>
          <a:lstStyle/>
          <a:p>
            <a:r>
              <a:rPr kumimoji="1" lang="zh-CN" altLang="en-US" sz="2400" dirty="0"/>
              <a:t>    新冠疫情下，行业及公司定价逻辑或发生变化，折现率厘定亦面临挑战，更需要评估人夯实理论基础，创新方法手段，为评估行业化危为机、根深叶茂，贡献绵薄之力！</a:t>
            </a:r>
          </a:p>
        </p:txBody>
      </p:sp>
      <p:sp>
        <p:nvSpPr>
          <p:cNvPr id="10" name="文本占位符 1"/>
          <p:cNvSpPr>
            <a:spLocks noGrp="1"/>
          </p:cNvSpPr>
          <p:nvPr>
            <p:ph type="body" sz="quarter" idx="10"/>
          </p:nvPr>
        </p:nvSpPr>
        <p:spPr>
          <a:xfrm>
            <a:off x="613563" y="1269683"/>
            <a:ext cx="5109845" cy="834708"/>
          </a:xfrm>
        </p:spPr>
        <p:txBody>
          <a:bodyPr/>
          <a:lstStyle/>
          <a:p>
            <a:r>
              <a:rPr kumimoji="1" lang="zh-CN" altLang="en-US" dirty="0"/>
              <a:t>感谢聆听！</a:t>
            </a:r>
          </a:p>
        </p:txBody>
      </p:sp>
      <p:sp>
        <p:nvSpPr>
          <p:cNvPr id="11" name="文本框 10"/>
          <p:cNvSpPr txBox="1"/>
          <p:nvPr/>
        </p:nvSpPr>
        <p:spPr>
          <a:xfrm>
            <a:off x="7315200" y="4037428"/>
            <a:ext cx="2841674" cy="45345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gn="ctr">
              <a:lnSpc>
                <a:spcPct val="130000"/>
              </a:lnSpc>
              <a:spcBef>
                <a:spcPts val="600"/>
              </a:spcBef>
            </a:pPr>
            <a:r>
              <a:rPr lang="en-US" altLang="zh-CN" sz="2000" b="1" kern="0" dirty="0">
                <a:latin typeface="苹方 细体" panose="020B0200000000000000" pitchFamily="34" charset="-122"/>
                <a:ea typeface="苹方 细体" panose="020B0200000000000000" pitchFamily="34" charset="-122"/>
                <a:cs typeface="+mn-ea"/>
                <a:sym typeface="+mn-lt"/>
              </a:rPr>
              <a:t>2020</a:t>
            </a:r>
            <a:r>
              <a:rPr lang="zh-CN" altLang="en-US" sz="2000" b="1" kern="0" dirty="0">
                <a:latin typeface="苹方 细体" panose="020B0200000000000000" pitchFamily="34" charset="-122"/>
                <a:ea typeface="苹方 细体" panose="020B0200000000000000" pitchFamily="34" charset="-122"/>
                <a:cs typeface="+mn-ea"/>
                <a:sym typeface="+mn-lt"/>
              </a:rPr>
              <a:t>年</a:t>
            </a:r>
            <a:r>
              <a:rPr lang="en-US" altLang="zh-CN" sz="2000" b="1" kern="0" dirty="0">
                <a:latin typeface="苹方 细体" panose="020B0200000000000000" pitchFamily="34" charset="-122"/>
                <a:ea typeface="苹方 细体" panose="020B0200000000000000" pitchFamily="34" charset="-122"/>
                <a:cs typeface="+mn-ea"/>
                <a:sym typeface="+mn-lt"/>
              </a:rPr>
              <a:t>8</a:t>
            </a:r>
            <a:r>
              <a:rPr lang="zh-CN" altLang="en-US" sz="2000" b="1" kern="0" dirty="0">
                <a:latin typeface="苹方 细体" panose="020B0200000000000000" pitchFamily="34" charset="-122"/>
                <a:ea typeface="苹方 细体" panose="020B0200000000000000" pitchFamily="34" charset="-122"/>
                <a:cs typeface="+mn-ea"/>
                <a:sym typeface="+mn-lt"/>
              </a:rPr>
              <a:t>月</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514096" y="362291"/>
            <a:ext cx="6435012" cy="652366"/>
          </a:xfrm>
        </p:spPr>
        <p:txBody>
          <a:bodyPr/>
          <a:lstStyle/>
          <a:p>
            <a:r>
              <a:rPr kumimoji="1" lang="zh-CN" altLang="en-US" dirty="0"/>
              <a:t>前序</a:t>
            </a:r>
          </a:p>
        </p:txBody>
      </p:sp>
      <p:sp>
        <p:nvSpPr>
          <p:cNvPr id="14" name="矩形 13"/>
          <p:cNvSpPr/>
          <p:nvPr/>
        </p:nvSpPr>
        <p:spPr>
          <a:xfrm>
            <a:off x="570325" y="1817552"/>
            <a:ext cx="3657118" cy="1892826"/>
          </a:xfrm>
          <a:prstGeom prst="rect">
            <a:avLst/>
          </a:prstGeom>
          <a:noFill/>
        </p:spPr>
        <p:txBody>
          <a:bodyPr wrap="square" numCol="1" spcCol="360000">
            <a:spAutoFit/>
          </a:bodyPr>
          <a:lstStyle/>
          <a:p>
            <a:pPr defTabSz="608965">
              <a:lnSpc>
                <a:spcPct val="130000"/>
              </a:lnSpc>
            </a:pPr>
            <a:r>
              <a:rPr lang="zh-CN" altLang="en-US" dirty="0" smtClean="0"/>
              <a:t>    近年来</a:t>
            </a:r>
            <a:r>
              <a:rPr lang="zh-CN" altLang="en-US" dirty="0"/>
              <a:t>，为推动行业持续创新发展，中国资产评估协会高度重视人才培养与课题研究，创新推出青年研究项目，成效斐然。本人三年来，均有幸参与其中，获益匪浅</a:t>
            </a:r>
            <a:r>
              <a:rPr lang="zh-CN" altLang="zh-CN" dirty="0"/>
              <a:t>。</a:t>
            </a:r>
            <a:endParaRPr lang="zh-CN" altLang="en-US" dirty="0">
              <a:solidFill>
                <a:schemeClr val="tx1">
                  <a:lumMod val="75000"/>
                  <a:lumOff val="25000"/>
                </a:schemeClr>
              </a:solidFill>
              <a:latin typeface="微软雅黑" charset="0"/>
              <a:ea typeface="微软雅黑" charset="0"/>
            </a:endParaRPr>
          </a:p>
        </p:txBody>
      </p:sp>
      <p:sp>
        <p:nvSpPr>
          <p:cNvPr id="17" name="矩形 16"/>
          <p:cNvSpPr/>
          <p:nvPr/>
        </p:nvSpPr>
        <p:spPr>
          <a:xfrm>
            <a:off x="570327" y="1228224"/>
            <a:ext cx="2031325" cy="889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zh-CN" altLang="en-US"/>
          </a:p>
        </p:txBody>
      </p:sp>
      <p:pic>
        <p:nvPicPr>
          <p:cNvPr id="2" name="图片 1"/>
          <p:cNvPicPr>
            <a:picLocks noChangeAspect="1"/>
          </p:cNvPicPr>
          <p:nvPr/>
        </p:nvPicPr>
        <p:blipFill>
          <a:blip r:embed="rId3"/>
          <a:stretch>
            <a:fillRect/>
          </a:stretch>
        </p:blipFill>
        <p:spPr>
          <a:xfrm>
            <a:off x="4850296" y="1085498"/>
            <a:ext cx="5943418" cy="3808419"/>
          </a:xfrm>
          <a:prstGeom prst="rect">
            <a:avLst/>
          </a:prstGeom>
        </p:spPr>
      </p:pic>
      <p:sp>
        <p:nvSpPr>
          <p:cNvPr id="6" name="矩形 5"/>
          <p:cNvSpPr/>
          <p:nvPr/>
        </p:nvSpPr>
        <p:spPr>
          <a:xfrm>
            <a:off x="4850297" y="4867413"/>
            <a:ext cx="5943418" cy="80465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b="1" dirty="0"/>
              <a:t>评估行业蓬勃发展</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7077078" y="1373996"/>
            <a:ext cx="835026" cy="651828"/>
          </a:xfrm>
        </p:spPr>
        <p:txBody>
          <a:bodyPr/>
          <a:lstStyle/>
          <a:p>
            <a:r>
              <a:rPr kumimoji="1" lang="en-US" altLang="zh-CN" dirty="0"/>
              <a:t>01</a:t>
            </a:r>
            <a:endParaRPr kumimoji="1" lang="zh-CN" altLang="en-US" dirty="0"/>
          </a:p>
        </p:txBody>
      </p:sp>
      <p:sp>
        <p:nvSpPr>
          <p:cNvPr id="3" name="文本占位符 2"/>
          <p:cNvSpPr>
            <a:spLocks noGrp="1"/>
          </p:cNvSpPr>
          <p:nvPr>
            <p:ph type="body" sz="quarter" idx="13"/>
          </p:nvPr>
        </p:nvSpPr>
        <p:spPr>
          <a:xfrm>
            <a:off x="7912103" y="1477335"/>
            <a:ext cx="3234689" cy="445150"/>
          </a:xfrm>
        </p:spPr>
        <p:txBody>
          <a:bodyPr/>
          <a:lstStyle/>
          <a:p>
            <a:r>
              <a:rPr kumimoji="1" lang="zh-CN" altLang="en-US" sz="2400" dirty="0"/>
              <a:t>课题背景</a:t>
            </a:r>
            <a:endParaRPr kumimoji="1" lang="zh-CN" altLang="en-US" sz="2000" dirty="0"/>
          </a:p>
        </p:txBody>
      </p:sp>
      <p:sp>
        <p:nvSpPr>
          <p:cNvPr id="4" name="文本占位符 3"/>
          <p:cNvSpPr>
            <a:spLocks noGrp="1"/>
          </p:cNvSpPr>
          <p:nvPr>
            <p:ph type="body" sz="quarter" idx="14"/>
          </p:nvPr>
        </p:nvSpPr>
        <p:spPr>
          <a:xfrm>
            <a:off x="7077077" y="2366990"/>
            <a:ext cx="835026" cy="651828"/>
          </a:xfrm>
        </p:spPr>
        <p:txBody>
          <a:bodyPr/>
          <a:lstStyle/>
          <a:p>
            <a:r>
              <a:rPr kumimoji="1" lang="en-US" altLang="zh-CN" dirty="0"/>
              <a:t>02</a:t>
            </a:r>
            <a:endParaRPr kumimoji="1" lang="zh-CN" altLang="en-US" dirty="0"/>
          </a:p>
        </p:txBody>
      </p:sp>
      <p:sp>
        <p:nvSpPr>
          <p:cNvPr id="5" name="文本占位符 4"/>
          <p:cNvSpPr>
            <a:spLocks noGrp="1"/>
          </p:cNvSpPr>
          <p:nvPr>
            <p:ph type="body" sz="quarter" idx="15"/>
          </p:nvPr>
        </p:nvSpPr>
        <p:spPr>
          <a:xfrm>
            <a:off x="7912102" y="2470330"/>
            <a:ext cx="3234689" cy="445150"/>
          </a:xfrm>
        </p:spPr>
        <p:txBody>
          <a:bodyPr/>
          <a:lstStyle/>
          <a:p>
            <a:r>
              <a:rPr kumimoji="1" lang="zh-CN" altLang="en-US" sz="2400" dirty="0"/>
              <a:t>研究路径</a:t>
            </a:r>
          </a:p>
        </p:txBody>
      </p:sp>
      <p:sp>
        <p:nvSpPr>
          <p:cNvPr id="6" name="文本占位符 5"/>
          <p:cNvSpPr>
            <a:spLocks noGrp="1"/>
          </p:cNvSpPr>
          <p:nvPr>
            <p:ph type="body" sz="quarter" idx="16"/>
          </p:nvPr>
        </p:nvSpPr>
        <p:spPr>
          <a:xfrm>
            <a:off x="7077075" y="3340467"/>
            <a:ext cx="835026" cy="651828"/>
          </a:xfrm>
        </p:spPr>
        <p:txBody>
          <a:bodyPr/>
          <a:lstStyle/>
          <a:p>
            <a:r>
              <a:rPr kumimoji="1" lang="en-US" altLang="zh-CN" dirty="0"/>
              <a:t>03</a:t>
            </a:r>
            <a:endParaRPr kumimoji="1" lang="zh-CN" altLang="en-US" dirty="0"/>
          </a:p>
        </p:txBody>
      </p:sp>
      <p:sp>
        <p:nvSpPr>
          <p:cNvPr id="7" name="文本占位符 6"/>
          <p:cNvSpPr>
            <a:spLocks noGrp="1"/>
          </p:cNvSpPr>
          <p:nvPr>
            <p:ph type="body" sz="quarter" idx="17"/>
          </p:nvPr>
        </p:nvSpPr>
        <p:spPr>
          <a:xfrm>
            <a:off x="7912100" y="3443806"/>
            <a:ext cx="3234689" cy="445150"/>
          </a:xfrm>
        </p:spPr>
        <p:txBody>
          <a:bodyPr/>
          <a:lstStyle/>
          <a:p>
            <a:r>
              <a:rPr kumimoji="1" lang="zh-CN" altLang="en-US" sz="2400" dirty="0"/>
              <a:t>结论分析</a:t>
            </a:r>
          </a:p>
        </p:txBody>
      </p:sp>
      <p:sp>
        <p:nvSpPr>
          <p:cNvPr id="8" name="文本占位符 7"/>
          <p:cNvSpPr>
            <a:spLocks noGrp="1"/>
          </p:cNvSpPr>
          <p:nvPr>
            <p:ph type="body" sz="quarter" idx="18"/>
          </p:nvPr>
        </p:nvSpPr>
        <p:spPr>
          <a:xfrm>
            <a:off x="7077076" y="4293779"/>
            <a:ext cx="835026" cy="651828"/>
          </a:xfrm>
        </p:spPr>
        <p:txBody>
          <a:bodyPr/>
          <a:lstStyle/>
          <a:p>
            <a:r>
              <a:rPr kumimoji="1" lang="en-US" altLang="zh-CN" dirty="0"/>
              <a:t>04</a:t>
            </a:r>
            <a:endParaRPr kumimoji="1" lang="zh-CN" altLang="en-US" dirty="0"/>
          </a:p>
        </p:txBody>
      </p:sp>
      <p:sp>
        <p:nvSpPr>
          <p:cNvPr id="9" name="文本占位符 8"/>
          <p:cNvSpPr>
            <a:spLocks noGrp="1"/>
          </p:cNvSpPr>
          <p:nvPr>
            <p:ph type="body" sz="quarter" idx="19"/>
          </p:nvPr>
        </p:nvSpPr>
        <p:spPr>
          <a:xfrm>
            <a:off x="7912101" y="4397119"/>
            <a:ext cx="3234689" cy="445150"/>
          </a:xfrm>
        </p:spPr>
        <p:txBody>
          <a:bodyPr/>
          <a:lstStyle/>
          <a:p>
            <a:r>
              <a:rPr kumimoji="1" lang="zh-CN" altLang="en-US" sz="2400" dirty="0"/>
              <a:t>最新思考</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01</a:t>
            </a:r>
            <a:endParaRPr kumimoji="1" lang="zh-CN" altLang="en-US" dirty="0"/>
          </a:p>
        </p:txBody>
      </p:sp>
      <p:sp>
        <p:nvSpPr>
          <p:cNvPr id="3" name="文本占位符 2"/>
          <p:cNvSpPr>
            <a:spLocks noGrp="1"/>
          </p:cNvSpPr>
          <p:nvPr>
            <p:ph type="body" sz="quarter" idx="13"/>
          </p:nvPr>
        </p:nvSpPr>
        <p:spPr>
          <a:xfrm>
            <a:off x="4966996" y="2606349"/>
            <a:ext cx="6696270" cy="3844213"/>
          </a:xfrm>
        </p:spPr>
        <p:txBody>
          <a:bodyPr/>
          <a:lstStyle/>
          <a:p>
            <a:r>
              <a:rPr kumimoji="1" lang="zh-CN" altLang="en-US" dirty="0"/>
              <a:t>课题背景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01</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选题背景</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52892"/>
            <a:ext cx="6324600" cy="3555851"/>
          </a:xfrm>
          <a:prstGeom prst="rect">
            <a:avLst/>
          </a:prstGeom>
        </p:spPr>
      </p:pic>
      <p:sp>
        <p:nvSpPr>
          <p:cNvPr id="8" name="矩形 7"/>
          <p:cNvSpPr/>
          <p:nvPr/>
        </p:nvSpPr>
        <p:spPr>
          <a:xfrm>
            <a:off x="0" y="4782238"/>
            <a:ext cx="6324600" cy="80465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p:nvSpPr>
        <p:spPr>
          <a:xfrm>
            <a:off x="1722642" y="4884827"/>
            <a:ext cx="2879314" cy="593239"/>
          </a:xfrm>
          <a:prstGeom prst="rect">
            <a:avLst/>
          </a:prstGeom>
          <a:noFill/>
        </p:spPr>
        <p:txBody>
          <a:bodyPr wrap="none">
            <a:spAutoFit/>
          </a:bodyPr>
          <a:lstStyle/>
          <a:p>
            <a:pPr algn="ctr" defTabSz="1218565">
              <a:lnSpc>
                <a:spcPct val="130000"/>
              </a:lnSpc>
              <a:defRPr/>
            </a:pPr>
            <a:r>
              <a:rPr lang="zh-CN" altLang="en-US" sz="2800" b="1" kern="0" dirty="0">
                <a:solidFill>
                  <a:schemeClr val="bg1"/>
                </a:solidFill>
                <a:ea typeface="微软雅黑" charset="0"/>
              </a:rPr>
              <a:t>折现率</a:t>
            </a:r>
            <a:r>
              <a:rPr lang="en-US" altLang="zh-CN" sz="2800" b="1" kern="0" dirty="0">
                <a:solidFill>
                  <a:schemeClr val="bg1"/>
                </a:solidFill>
                <a:ea typeface="微软雅黑" charset="0"/>
              </a:rPr>
              <a:t>-</a:t>
            </a:r>
            <a:r>
              <a:rPr lang="zh-CN" altLang="zh-CN" sz="2800" b="1" kern="0" dirty="0">
                <a:solidFill>
                  <a:schemeClr val="bg1"/>
                </a:solidFill>
                <a:ea typeface="微软雅黑" charset="0"/>
              </a:rPr>
              <a:t>举足轻重</a:t>
            </a:r>
            <a:endParaRPr lang="en-US" altLang="zh-CN" sz="2800" b="1" kern="0" dirty="0">
              <a:solidFill>
                <a:schemeClr val="bg1"/>
              </a:solidFill>
              <a:ea typeface="微软雅黑" charset="0"/>
            </a:endParaRPr>
          </a:p>
        </p:txBody>
      </p:sp>
      <p:sp>
        <p:nvSpPr>
          <p:cNvPr id="22" name="矩形 21"/>
          <p:cNvSpPr/>
          <p:nvPr/>
        </p:nvSpPr>
        <p:spPr>
          <a:xfrm>
            <a:off x="6443003" y="1887459"/>
            <a:ext cx="5748997" cy="3333220"/>
          </a:xfrm>
          <a:prstGeom prst="rect">
            <a:avLst/>
          </a:prstGeom>
          <a:noFill/>
        </p:spPr>
        <p:txBody>
          <a:bodyPr wrap="square" numCol="1" spcCol="360000">
            <a:spAutoFit/>
          </a:bodyPr>
          <a:lstStyle/>
          <a:p>
            <a:pPr defTabSz="608965">
              <a:lnSpc>
                <a:spcPct val="130000"/>
              </a:lnSpc>
            </a:pPr>
            <a:r>
              <a:rPr lang="zh-CN" altLang="en-US" dirty="0">
                <a:solidFill>
                  <a:schemeClr val="tx1">
                    <a:lumMod val="75000"/>
                    <a:lumOff val="25000"/>
                  </a:schemeClr>
                </a:solidFill>
                <a:latin typeface="+mn-ea"/>
              </a:rPr>
              <a:t>      折现率在企业价值评估中起</a:t>
            </a:r>
            <a:r>
              <a:rPr lang="zh-CN" altLang="en-US" dirty="0" smtClean="0">
                <a:solidFill>
                  <a:schemeClr val="tx1">
                    <a:lumMod val="75000"/>
                    <a:lumOff val="25000"/>
                  </a:schemeClr>
                </a:solidFill>
                <a:latin typeface="+mn-ea"/>
              </a:rPr>
              <a:t>着至关重要作用</a:t>
            </a:r>
            <a:r>
              <a:rPr lang="zh-CN" altLang="en-US" dirty="0">
                <a:solidFill>
                  <a:schemeClr val="tx1">
                    <a:lumMod val="75000"/>
                    <a:lumOff val="25000"/>
                  </a:schemeClr>
                </a:solidFill>
                <a:latin typeface="+mn-ea"/>
              </a:rPr>
              <a:t>，折现率的大小直接影响着收益法评估结果，甚至可能影响市场法的估值合理性。</a:t>
            </a:r>
            <a:endParaRPr lang="en-US" altLang="zh-CN" dirty="0">
              <a:solidFill>
                <a:schemeClr val="tx1">
                  <a:lumMod val="75000"/>
                  <a:lumOff val="25000"/>
                </a:schemeClr>
              </a:solidFill>
              <a:latin typeface="+mn-ea"/>
            </a:endParaRPr>
          </a:p>
          <a:p>
            <a:pPr defTabSz="608965">
              <a:lnSpc>
                <a:spcPct val="130000"/>
              </a:lnSpc>
            </a:pPr>
            <a:r>
              <a:rPr lang="zh-CN" altLang="en-US" dirty="0">
                <a:solidFill>
                  <a:schemeClr val="tx1">
                    <a:lumMod val="75000"/>
                    <a:lumOff val="25000"/>
                  </a:schemeClr>
                </a:solidFill>
                <a:latin typeface="+mn-ea"/>
              </a:rPr>
              <a:t>     本文的研究思路是基于</a:t>
            </a:r>
            <a:r>
              <a:rPr lang="en-US" altLang="zh-CN" dirty="0" err="1">
                <a:solidFill>
                  <a:schemeClr val="tx1">
                    <a:lumMod val="75000"/>
                    <a:lumOff val="25000"/>
                  </a:schemeClr>
                </a:solidFill>
                <a:latin typeface="+mn-ea"/>
              </a:rPr>
              <a:t>CAPM</a:t>
            </a:r>
            <a:r>
              <a:rPr lang="zh-CN" altLang="en-US" dirty="0">
                <a:solidFill>
                  <a:schemeClr val="tx1">
                    <a:lumMod val="75000"/>
                    <a:lumOff val="25000"/>
                  </a:schemeClr>
                </a:solidFill>
                <a:latin typeface="+mn-ea"/>
              </a:rPr>
              <a:t>模型，深入探讨折现率中特有风险的具体表现形式和影响因素，以非上市公司并购重组为切入点，对大量指标进行层层筛选，得出核心指标群，进一步统计、回归，并经系统分析后形成结论，以合理反映非上市公司特有风险确定的主要驱动因素及作用方式。</a:t>
            </a:r>
          </a:p>
        </p:txBody>
      </p:sp>
      <p:sp>
        <p:nvSpPr>
          <p:cNvPr id="23" name="矩形 22"/>
          <p:cNvSpPr/>
          <p:nvPr/>
        </p:nvSpPr>
        <p:spPr>
          <a:xfrm>
            <a:off x="6686118" y="1252892"/>
            <a:ext cx="954107" cy="450123"/>
          </a:xfrm>
          <a:prstGeom prst="rect">
            <a:avLst/>
          </a:prstGeom>
          <a:noFill/>
        </p:spPr>
        <p:txBody>
          <a:bodyPr wrap="none">
            <a:spAutoFit/>
          </a:bodyPr>
          <a:lstStyle/>
          <a:p>
            <a:pPr defTabSz="1218565">
              <a:lnSpc>
                <a:spcPct val="130000"/>
              </a:lnSpc>
              <a:defRPr/>
            </a:pPr>
            <a:r>
              <a:rPr lang="zh-CN" altLang="en-US" sz="2000" b="1" kern="0" dirty="0">
                <a:solidFill>
                  <a:schemeClr val="tx1">
                    <a:lumMod val="75000"/>
                    <a:lumOff val="25000"/>
                  </a:schemeClr>
                </a:solidFill>
                <a:ea typeface="微软雅黑" charset="0"/>
              </a:rPr>
              <a:t>折现率</a:t>
            </a:r>
            <a:endParaRPr lang="en-US" altLang="zh-CN" sz="2000" b="1" kern="0" dirty="0">
              <a:solidFill>
                <a:schemeClr val="tx1">
                  <a:lumMod val="75000"/>
                  <a:lumOff val="25000"/>
                </a:schemeClr>
              </a:solidFill>
              <a:ea typeface="微软雅黑" charset="0"/>
            </a:endParaRPr>
          </a:p>
        </p:txBody>
      </p:sp>
      <p:sp>
        <p:nvSpPr>
          <p:cNvPr id="12" name="椭圆 11"/>
          <p:cNvSpPr/>
          <p:nvPr/>
        </p:nvSpPr>
        <p:spPr>
          <a:xfrm>
            <a:off x="6597218" y="1430569"/>
            <a:ext cx="88900" cy="9707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02</a:t>
            </a:r>
            <a:endParaRPr kumimoji="1" lang="zh-CN" altLang="en-US" dirty="0"/>
          </a:p>
        </p:txBody>
      </p:sp>
      <p:sp>
        <p:nvSpPr>
          <p:cNvPr id="3" name="文本占位符 2"/>
          <p:cNvSpPr>
            <a:spLocks noGrp="1"/>
          </p:cNvSpPr>
          <p:nvPr>
            <p:ph type="body" sz="quarter" idx="13"/>
          </p:nvPr>
        </p:nvSpPr>
        <p:spPr>
          <a:xfrm>
            <a:off x="5155682" y="2316063"/>
            <a:ext cx="6696270" cy="3844213"/>
          </a:xfrm>
        </p:spPr>
        <p:txBody>
          <a:bodyPr/>
          <a:lstStyle/>
          <a:p>
            <a:r>
              <a:rPr kumimoji="1" lang="zh-CN" altLang="en-US" dirty="0"/>
              <a:t>研究路径</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6164" y="316894"/>
            <a:ext cx="970383" cy="652366"/>
          </a:xfrm>
        </p:spPr>
        <p:txBody>
          <a:bodyPr/>
          <a:lstStyle/>
          <a:p>
            <a:r>
              <a:rPr kumimoji="1" lang="en-US" altLang="zh-CN" dirty="0"/>
              <a:t>02</a:t>
            </a:r>
            <a:endParaRPr kumimoji="1" lang="zh-CN" altLang="en-US" dirty="0"/>
          </a:p>
        </p:txBody>
      </p:sp>
      <p:sp>
        <p:nvSpPr>
          <p:cNvPr id="3" name="文本占位符 2"/>
          <p:cNvSpPr>
            <a:spLocks noGrp="1"/>
          </p:cNvSpPr>
          <p:nvPr>
            <p:ph type="body" sz="quarter" idx="13"/>
          </p:nvPr>
        </p:nvSpPr>
        <p:spPr>
          <a:xfrm>
            <a:off x="1110083" y="279690"/>
            <a:ext cx="6435012" cy="652366"/>
          </a:xfrm>
        </p:spPr>
        <p:txBody>
          <a:bodyPr/>
          <a:lstStyle/>
          <a:p>
            <a:r>
              <a:rPr kumimoji="1" lang="zh-CN" altLang="en-US" dirty="0"/>
              <a:t>研究路径</a:t>
            </a:r>
          </a:p>
        </p:txBody>
      </p:sp>
      <p:sp>
        <p:nvSpPr>
          <p:cNvPr id="44" name="矩形 43"/>
          <p:cNvSpPr/>
          <p:nvPr/>
        </p:nvSpPr>
        <p:spPr>
          <a:xfrm>
            <a:off x="-1" y="1212539"/>
            <a:ext cx="10749851" cy="71749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b="1">
              <a:ln w="22225">
                <a:solidFill>
                  <a:schemeClr val="accent2"/>
                </a:solidFill>
                <a:prstDash val="solid"/>
              </a:ln>
              <a:solidFill>
                <a:schemeClr val="accent2">
                  <a:lumMod val="40000"/>
                  <a:lumOff val="60000"/>
                </a:schemeClr>
              </a:solidFill>
            </a:endParaRPr>
          </a:p>
        </p:txBody>
      </p:sp>
      <p:sp>
        <p:nvSpPr>
          <p:cNvPr id="45" name="矩形 44"/>
          <p:cNvSpPr/>
          <p:nvPr/>
        </p:nvSpPr>
        <p:spPr>
          <a:xfrm>
            <a:off x="-6165" y="1913440"/>
            <a:ext cx="10362120" cy="70080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47" name="矩形 46"/>
          <p:cNvSpPr/>
          <p:nvPr/>
        </p:nvSpPr>
        <p:spPr>
          <a:xfrm>
            <a:off x="-6165" y="2598265"/>
            <a:ext cx="10052631" cy="69620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48" name="矩形 47"/>
          <p:cNvSpPr/>
          <p:nvPr/>
        </p:nvSpPr>
        <p:spPr>
          <a:xfrm>
            <a:off x="-6165" y="3297315"/>
            <a:ext cx="9501857" cy="67878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nSpc>
                <a:spcPct val="150000"/>
              </a:lnSpc>
            </a:pPr>
            <a:r>
              <a:rPr lang="en-US" altLang="zh-CN" sz="1400" dirty="0">
                <a:solidFill>
                  <a:schemeClr val="tx1"/>
                </a:solidFill>
                <a:latin typeface="+mn-ea"/>
              </a:rPr>
              <a:t>    </a:t>
            </a:r>
            <a:r>
              <a:rPr lang="zh-CN" altLang="zh-CN" sz="1400" dirty="0">
                <a:solidFill>
                  <a:schemeClr val="tx1"/>
                </a:solidFill>
              </a:rPr>
              <a:t>对初步筛选的自变量进行共线性测试，剔除共线性影响变量（即</a:t>
            </a:r>
            <a:r>
              <a:rPr lang="en-US" altLang="zh-CN" sz="1400" dirty="0" err="1">
                <a:solidFill>
                  <a:schemeClr val="tx1"/>
                </a:solidFill>
              </a:rPr>
              <a:t>VIF</a:t>
            </a:r>
            <a:r>
              <a:rPr lang="zh-CN" altLang="zh-CN" sz="1400" dirty="0">
                <a:solidFill>
                  <a:schemeClr val="tx1"/>
                </a:solidFill>
              </a:rPr>
              <a:t>大于</a:t>
            </a:r>
            <a:r>
              <a:rPr lang="en-US" altLang="zh-CN" sz="1400" dirty="0">
                <a:solidFill>
                  <a:schemeClr val="tx1"/>
                </a:solidFill>
              </a:rPr>
              <a:t>10</a:t>
            </a:r>
            <a:r>
              <a:rPr lang="zh-CN" altLang="zh-CN" sz="1400" dirty="0">
                <a:solidFill>
                  <a:schemeClr val="tx1"/>
                </a:solidFill>
              </a:rPr>
              <a:t>变量）及偏重定性角度的虚拟变量后，确定</a:t>
            </a:r>
            <a:r>
              <a:rPr lang="en-US" altLang="zh-CN" sz="1400" dirty="0">
                <a:solidFill>
                  <a:schemeClr val="tx1"/>
                </a:solidFill>
              </a:rPr>
              <a:t>22</a:t>
            </a:r>
            <a:r>
              <a:rPr lang="zh-CN" altLang="zh-CN" sz="1400" dirty="0">
                <a:solidFill>
                  <a:schemeClr val="tx1"/>
                </a:solidFill>
              </a:rPr>
              <a:t>个自变量用于实证分析。</a:t>
            </a:r>
            <a:endParaRPr lang="zh-CN" altLang="en-US" sz="1400" dirty="0">
              <a:solidFill>
                <a:schemeClr val="tx1"/>
              </a:solidFill>
            </a:endParaRPr>
          </a:p>
        </p:txBody>
      </p:sp>
      <p:sp>
        <p:nvSpPr>
          <p:cNvPr id="50" name="矩形 49"/>
          <p:cNvSpPr/>
          <p:nvPr/>
        </p:nvSpPr>
        <p:spPr>
          <a:xfrm>
            <a:off x="-48369" y="1216521"/>
            <a:ext cx="10627274" cy="737235"/>
          </a:xfrm>
          <a:prstGeom prst="rect">
            <a:avLst/>
          </a:prstGeom>
          <a:noFill/>
        </p:spPr>
        <p:txBody>
          <a:bodyPr wrap="square" numCol="1" spcCol="360000">
            <a:spAutoFit/>
          </a:bodyPr>
          <a:lstStyle/>
          <a:p>
            <a:pPr defTabSz="608965">
              <a:lnSpc>
                <a:spcPct val="150000"/>
              </a:lnSpc>
            </a:pPr>
            <a:r>
              <a:rPr lang="zh-CN" altLang="en-US" sz="1400" dirty="0">
                <a:solidFill>
                  <a:schemeClr val="tx1">
                    <a:lumMod val="75000"/>
                    <a:lumOff val="25000"/>
                  </a:schemeClr>
                </a:solidFill>
                <a:latin typeface="微软雅黑" charset="0"/>
                <a:ea typeface="微软雅黑" charset="0"/>
              </a:rPr>
              <a:t>      收集了</a:t>
            </a:r>
            <a:r>
              <a:rPr lang="en-US" altLang="zh-CN" sz="1400" dirty="0">
                <a:solidFill>
                  <a:schemeClr val="tx1">
                    <a:lumMod val="75000"/>
                    <a:lumOff val="25000"/>
                  </a:schemeClr>
                </a:solidFill>
                <a:latin typeface="微软雅黑" charset="0"/>
                <a:ea typeface="微软雅黑" charset="0"/>
              </a:rPr>
              <a:t>2017</a:t>
            </a:r>
            <a:r>
              <a:rPr lang="zh-CN" altLang="en-US" sz="1400" dirty="0">
                <a:solidFill>
                  <a:schemeClr val="tx1">
                    <a:lumMod val="75000"/>
                    <a:lumOff val="25000"/>
                  </a:schemeClr>
                </a:solidFill>
                <a:latin typeface="微软雅黑" charset="0"/>
                <a:ea typeface="微软雅黑" charset="0"/>
              </a:rPr>
              <a:t>年经无条件过会的重组案例作为研究对象，剔除收益法折现率的特有风险异常取值后，以</a:t>
            </a:r>
            <a:r>
              <a:rPr lang="en-US" altLang="zh-CN" sz="1400" dirty="0">
                <a:solidFill>
                  <a:schemeClr val="tx1">
                    <a:lumMod val="75000"/>
                    <a:lumOff val="25000"/>
                  </a:schemeClr>
                </a:solidFill>
                <a:latin typeface="微软雅黑" charset="0"/>
                <a:ea typeface="微软雅黑" charset="0"/>
              </a:rPr>
              <a:t>128</a:t>
            </a:r>
            <a:r>
              <a:rPr lang="zh-CN" altLang="en-US" sz="1400" dirty="0">
                <a:solidFill>
                  <a:schemeClr val="tx1">
                    <a:lumMod val="75000"/>
                    <a:lumOff val="25000"/>
                  </a:schemeClr>
                </a:solidFill>
                <a:latin typeface="微软雅黑" charset="0"/>
                <a:ea typeface="微软雅黑" charset="0"/>
              </a:rPr>
              <a:t>个重组案例的各项数据指标为基础，开展分析。</a:t>
            </a:r>
          </a:p>
        </p:txBody>
      </p:sp>
      <p:sp>
        <p:nvSpPr>
          <p:cNvPr id="51" name="矩形 50"/>
          <p:cNvSpPr/>
          <p:nvPr/>
        </p:nvSpPr>
        <p:spPr>
          <a:xfrm>
            <a:off x="-36436" y="1959812"/>
            <a:ext cx="9883818" cy="700576"/>
          </a:xfrm>
          <a:prstGeom prst="rect">
            <a:avLst/>
          </a:prstGeom>
          <a:noFill/>
        </p:spPr>
        <p:txBody>
          <a:bodyPr wrap="square" numCol="1" spcCol="360000">
            <a:spAutoFit/>
          </a:bodyPr>
          <a:lstStyle/>
          <a:p>
            <a:pPr defTabSz="608965">
              <a:lnSpc>
                <a:spcPct val="150000"/>
              </a:lnSpc>
            </a:pPr>
            <a:r>
              <a:rPr lang="zh-CN" altLang="en-US" sz="1400" dirty="0">
                <a:solidFill>
                  <a:schemeClr val="tx1">
                    <a:lumMod val="75000"/>
                    <a:lumOff val="25000"/>
                  </a:schemeClr>
                </a:solidFill>
                <a:latin typeface="微软雅黑" charset="0"/>
                <a:ea typeface="微软雅黑" charset="0"/>
              </a:rPr>
              <a:t>     就每个重组案例分别梳理了影响交易定价和相关不确定风险的公告信息（共</a:t>
            </a:r>
            <a:r>
              <a:rPr lang="en-US" altLang="zh-CN" sz="1400" dirty="0">
                <a:solidFill>
                  <a:schemeClr val="tx1">
                    <a:lumMod val="75000"/>
                    <a:lumOff val="25000"/>
                  </a:schemeClr>
                </a:solidFill>
                <a:latin typeface="微软雅黑" charset="0"/>
                <a:ea typeface="微软雅黑" charset="0"/>
              </a:rPr>
              <a:t>144</a:t>
            </a:r>
            <a:r>
              <a:rPr lang="zh-CN" altLang="en-US" sz="1400" dirty="0">
                <a:solidFill>
                  <a:schemeClr val="tx1">
                    <a:lumMod val="75000"/>
                    <a:lumOff val="25000"/>
                  </a:schemeClr>
                </a:solidFill>
                <a:latin typeface="微软雅黑" charset="0"/>
                <a:ea typeface="微软雅黑" charset="0"/>
              </a:rPr>
              <a:t>项），经过加工整理，初步提取</a:t>
            </a:r>
            <a:r>
              <a:rPr lang="en-US" altLang="zh-CN" sz="1400" dirty="0">
                <a:solidFill>
                  <a:schemeClr val="tx1">
                    <a:lumMod val="75000"/>
                    <a:lumOff val="25000"/>
                  </a:schemeClr>
                </a:solidFill>
                <a:latin typeface="微软雅黑" charset="0"/>
                <a:ea typeface="微软雅黑" charset="0"/>
              </a:rPr>
              <a:t>115</a:t>
            </a:r>
            <a:r>
              <a:rPr lang="zh-CN" altLang="en-US" sz="1400" dirty="0">
                <a:solidFill>
                  <a:schemeClr val="tx1">
                    <a:lumMod val="75000"/>
                    <a:lumOff val="25000"/>
                  </a:schemeClr>
                </a:solidFill>
                <a:latin typeface="微软雅黑" charset="0"/>
                <a:ea typeface="微软雅黑" charset="0"/>
              </a:rPr>
              <a:t>项信息。</a:t>
            </a:r>
          </a:p>
        </p:txBody>
      </p:sp>
      <p:sp>
        <p:nvSpPr>
          <p:cNvPr id="52" name="矩形 51"/>
          <p:cNvSpPr/>
          <p:nvPr/>
        </p:nvSpPr>
        <p:spPr>
          <a:xfrm>
            <a:off x="-3" y="2596030"/>
            <a:ext cx="10004265" cy="738664"/>
          </a:xfrm>
          <a:prstGeom prst="rect">
            <a:avLst/>
          </a:prstGeom>
          <a:noFill/>
        </p:spPr>
        <p:txBody>
          <a:bodyPr wrap="square" numCol="1" spcCol="360000">
            <a:spAutoFit/>
          </a:bodyPr>
          <a:lstStyle/>
          <a:p>
            <a:pPr defTabSz="608965">
              <a:lnSpc>
                <a:spcPct val="150000"/>
              </a:lnSpc>
            </a:pPr>
            <a:r>
              <a:rPr lang="en-US" altLang="zh-CN" sz="1400" dirty="0"/>
              <a:t>   </a:t>
            </a:r>
            <a:r>
              <a:rPr lang="zh-CN" altLang="zh-CN" sz="1400" dirty="0"/>
              <a:t>通过分析梳理，归并同类项，剔除数据不全</a:t>
            </a:r>
            <a:r>
              <a:rPr lang="zh-CN" altLang="zh-CN" sz="1400" dirty="0" smtClean="0"/>
              <a:t>、关联</a:t>
            </a:r>
            <a:r>
              <a:rPr lang="zh-CN" altLang="zh-CN" sz="1400" dirty="0"/>
              <a:t>度不大的相关指标，构建了由</a:t>
            </a:r>
            <a:r>
              <a:rPr lang="en-US" altLang="zh-CN" sz="1400" dirty="0"/>
              <a:t>44</a:t>
            </a:r>
            <a:r>
              <a:rPr lang="zh-CN" altLang="zh-CN" sz="1400" dirty="0"/>
              <a:t>项指标构成的数据体系，涵盖了行业、标的公司历史、股权、经营、管理、技术、法律、财务、税务等风险驱动的重要</a:t>
            </a:r>
            <a:r>
              <a:rPr lang="zh-CN" altLang="zh-CN" sz="1400" dirty="0" smtClean="0"/>
              <a:t>因子</a:t>
            </a:r>
            <a:r>
              <a:rPr lang="zh-CN" altLang="zh-CN" sz="1300" dirty="0" smtClean="0"/>
              <a:t>。</a:t>
            </a:r>
            <a:endParaRPr lang="zh-CN" altLang="en-US" sz="1300" dirty="0">
              <a:solidFill>
                <a:schemeClr val="bg1"/>
              </a:solidFill>
              <a:latin typeface="微软雅黑" charset="0"/>
              <a:ea typeface="微软雅黑" charset="0"/>
            </a:endParaRPr>
          </a:p>
        </p:txBody>
      </p:sp>
      <p:sp>
        <p:nvSpPr>
          <p:cNvPr id="54" name="矩形 53"/>
          <p:cNvSpPr/>
          <p:nvPr/>
        </p:nvSpPr>
        <p:spPr>
          <a:xfrm>
            <a:off x="-6164" y="5371788"/>
            <a:ext cx="4851682" cy="572464"/>
          </a:xfrm>
          <a:prstGeom prst="rect">
            <a:avLst/>
          </a:prstGeom>
          <a:noFill/>
        </p:spPr>
        <p:txBody>
          <a:bodyPr wrap="square" numCol="1" spcCol="360000">
            <a:spAutoFit/>
          </a:bodyPr>
          <a:lstStyle/>
          <a:p>
            <a:pPr defTabSz="608965">
              <a:lnSpc>
                <a:spcPct val="130000"/>
              </a:lnSpc>
            </a:pPr>
            <a:r>
              <a:rPr lang="zh-CN" altLang="en-US" sz="1200" dirty="0">
                <a:solidFill>
                  <a:schemeClr val="bg1"/>
                </a:solidFill>
                <a:latin typeface="微软雅黑" charset="0"/>
                <a:ea typeface="微软雅黑" charset="0"/>
              </a:rPr>
              <a:t>更换图片方法：点击图片后右键，选择“更改图片”即可。标题数字等都可以通过点击和重新输入进行更改。</a:t>
            </a:r>
          </a:p>
        </p:txBody>
      </p:sp>
      <p:sp>
        <p:nvSpPr>
          <p:cNvPr id="61" name="矩形 60"/>
          <p:cNvSpPr/>
          <p:nvPr/>
        </p:nvSpPr>
        <p:spPr>
          <a:xfrm>
            <a:off x="0" y="5385002"/>
            <a:ext cx="7976382" cy="66494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62" name="矩形 61"/>
          <p:cNvSpPr/>
          <p:nvPr/>
        </p:nvSpPr>
        <p:spPr>
          <a:xfrm>
            <a:off x="0" y="3973432"/>
            <a:ext cx="9143994" cy="738236"/>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63" name="矩形 62"/>
          <p:cNvSpPr/>
          <p:nvPr/>
        </p:nvSpPr>
        <p:spPr>
          <a:xfrm>
            <a:off x="0" y="4704647"/>
            <a:ext cx="8637563" cy="682147"/>
          </a:xfrm>
          <a:prstGeom prst="rect">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64" name="矩形 63"/>
          <p:cNvSpPr/>
          <p:nvPr/>
        </p:nvSpPr>
        <p:spPr>
          <a:xfrm>
            <a:off x="0" y="5405165"/>
            <a:ext cx="7982549" cy="652486"/>
          </a:xfrm>
          <a:prstGeom prst="rect">
            <a:avLst/>
          </a:prstGeom>
          <a:noFill/>
        </p:spPr>
        <p:txBody>
          <a:bodyPr wrap="square" numCol="1" spcCol="360000">
            <a:spAutoFit/>
          </a:bodyPr>
          <a:lstStyle/>
          <a:p>
            <a:pPr defTabSz="608965">
              <a:lnSpc>
                <a:spcPct val="130000"/>
              </a:lnSpc>
            </a:pPr>
            <a:r>
              <a:rPr lang="zh-CN" altLang="en-US" sz="1400" dirty="0"/>
              <a:t>  上述</a:t>
            </a:r>
            <a:r>
              <a:rPr lang="en-US" altLang="zh-CN" sz="1400" dirty="0"/>
              <a:t>3</a:t>
            </a:r>
            <a:r>
              <a:rPr lang="zh-CN" altLang="en-US" sz="1400" dirty="0"/>
              <a:t>项公因子共代表了</a:t>
            </a:r>
            <a:r>
              <a:rPr lang="en-US" altLang="zh-CN" sz="1400" dirty="0"/>
              <a:t>9</a:t>
            </a:r>
            <a:r>
              <a:rPr lang="zh-CN" altLang="en-US" sz="1400" dirty="0"/>
              <a:t>个指标，结论表明，评估师在确定特有风险的取值大小时，应着重考虑</a:t>
            </a:r>
            <a:r>
              <a:rPr lang="en-US" altLang="zh-CN" sz="1400" dirty="0"/>
              <a:t>9</a:t>
            </a:r>
            <a:r>
              <a:rPr lang="zh-CN" altLang="en-US" sz="1400" dirty="0"/>
              <a:t>大因素的</a:t>
            </a:r>
            <a:r>
              <a:rPr lang="zh-CN" altLang="en-US" sz="1400" dirty="0" smtClean="0"/>
              <a:t>影响</a:t>
            </a:r>
            <a:r>
              <a:rPr lang="zh-CN" altLang="en-US" sz="1400" b="1" dirty="0" smtClean="0"/>
              <a:t>。</a:t>
            </a:r>
            <a:endParaRPr lang="zh-CN" altLang="en-US" sz="1400" b="1" dirty="0"/>
          </a:p>
        </p:txBody>
      </p:sp>
      <p:sp>
        <p:nvSpPr>
          <p:cNvPr id="67" name="矩形 66"/>
          <p:cNvSpPr/>
          <p:nvPr/>
        </p:nvSpPr>
        <p:spPr>
          <a:xfrm>
            <a:off x="0" y="4724619"/>
            <a:ext cx="8454683" cy="624595"/>
          </a:xfrm>
          <a:prstGeom prst="rect">
            <a:avLst/>
          </a:prstGeom>
          <a:noFill/>
        </p:spPr>
        <p:txBody>
          <a:bodyPr wrap="square" numCol="1" spcCol="360000">
            <a:spAutoFit/>
          </a:bodyPr>
          <a:lstStyle/>
          <a:p>
            <a:pPr defTabSz="608965">
              <a:lnSpc>
                <a:spcPct val="130000"/>
              </a:lnSpc>
            </a:pPr>
            <a:r>
              <a:rPr lang="zh-CN" altLang="en-US" sz="1400" dirty="0"/>
              <a:t>   以企业特有风险为因变量，</a:t>
            </a:r>
            <a:r>
              <a:rPr lang="en-US" altLang="zh-CN" sz="1400" dirty="0"/>
              <a:t>10</a:t>
            </a:r>
            <a:r>
              <a:rPr lang="zh-CN" altLang="en-US" sz="1400" dirty="0"/>
              <a:t>个提取的公因子为自变量，采用逐步回归法，进行回归分析。回归结论显示，</a:t>
            </a:r>
            <a:r>
              <a:rPr lang="en-US" altLang="zh-CN" sz="1400" dirty="0"/>
              <a:t>3</a:t>
            </a:r>
            <a:r>
              <a:rPr lang="zh-CN" altLang="en-US" sz="1400" dirty="0"/>
              <a:t>项公因子能通过</a:t>
            </a:r>
            <a:r>
              <a:rPr lang="en-US" altLang="zh-CN" sz="1400" dirty="0"/>
              <a:t>t</a:t>
            </a:r>
            <a:r>
              <a:rPr lang="zh-CN" altLang="en-US" sz="1400" dirty="0"/>
              <a:t>检验。</a:t>
            </a:r>
          </a:p>
        </p:txBody>
      </p:sp>
      <p:sp>
        <p:nvSpPr>
          <p:cNvPr id="72" name="矩形 71"/>
          <p:cNvSpPr/>
          <p:nvPr/>
        </p:nvSpPr>
        <p:spPr>
          <a:xfrm>
            <a:off x="-48370" y="3972723"/>
            <a:ext cx="9192364" cy="737235"/>
          </a:xfrm>
          <a:prstGeom prst="rect">
            <a:avLst/>
          </a:prstGeom>
          <a:noFill/>
        </p:spPr>
        <p:txBody>
          <a:bodyPr wrap="square" numCol="1" spcCol="360000">
            <a:spAutoFit/>
          </a:bodyPr>
          <a:lstStyle/>
          <a:p>
            <a:pPr defTabSz="608965">
              <a:lnSpc>
                <a:spcPct val="150000"/>
              </a:lnSpc>
            </a:pPr>
            <a:r>
              <a:rPr lang="zh-CN" altLang="en-US" sz="1400" dirty="0"/>
              <a:t>   将</a:t>
            </a:r>
            <a:r>
              <a:rPr lang="en-US" altLang="zh-CN" sz="1400" dirty="0"/>
              <a:t>22</a:t>
            </a:r>
            <a:r>
              <a:rPr lang="zh-CN" altLang="en-US" sz="1400" dirty="0"/>
              <a:t>个变量，采用主成份分析方法，按照特征根大于</a:t>
            </a:r>
            <a:r>
              <a:rPr lang="en-US" altLang="zh-CN" sz="1400" dirty="0"/>
              <a:t>1</a:t>
            </a:r>
            <a:r>
              <a:rPr lang="zh-CN" altLang="en-US" sz="1400" dirty="0"/>
              <a:t>的原则，生成</a:t>
            </a:r>
            <a:r>
              <a:rPr lang="en-US" altLang="zh-CN" sz="1400" dirty="0"/>
              <a:t>10</a:t>
            </a:r>
            <a:r>
              <a:rPr lang="zh-CN" altLang="en-US" sz="1400" dirty="0"/>
              <a:t>个主成份，即通过因子分析降纬后，提取</a:t>
            </a:r>
            <a:r>
              <a:rPr lang="en-US" altLang="zh-CN" sz="1400" dirty="0"/>
              <a:t>10</a:t>
            </a:r>
            <a:r>
              <a:rPr lang="zh-CN" altLang="en-US" sz="1400" dirty="0"/>
              <a:t>个公因子。</a:t>
            </a:r>
          </a:p>
        </p:txBody>
      </p:sp>
      <p:sp>
        <p:nvSpPr>
          <p:cNvPr id="4" name="矩形 3"/>
          <p:cNvSpPr/>
          <p:nvPr/>
        </p:nvSpPr>
        <p:spPr>
          <a:xfrm>
            <a:off x="10749850" y="1212538"/>
            <a:ext cx="703384" cy="687649"/>
          </a:xfrm>
          <a:prstGeom prst="rect">
            <a:avLst/>
          </a:prstGeom>
          <a:no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2000" b="1" dirty="0">
                <a:solidFill>
                  <a:schemeClr val="tx1"/>
                </a:solidFill>
                <a:latin typeface="微软雅黑" panose="020B0503020204020204" pitchFamily="34" charset="-122"/>
                <a:ea typeface="微软雅黑" panose="020B0503020204020204" pitchFamily="34" charset="-122"/>
              </a:rPr>
              <a:t>128</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76" name="矩形 75"/>
          <p:cNvSpPr/>
          <p:nvPr/>
        </p:nvSpPr>
        <p:spPr>
          <a:xfrm>
            <a:off x="10355955" y="1913205"/>
            <a:ext cx="703384" cy="687787"/>
          </a:xfrm>
          <a:prstGeom prst="rect">
            <a:avLst/>
          </a:prstGeom>
          <a:no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2000" b="1" dirty="0">
                <a:solidFill>
                  <a:schemeClr val="tx1"/>
                </a:solidFill>
                <a:latin typeface="微软雅黑" panose="020B0503020204020204" pitchFamily="34" charset="-122"/>
                <a:ea typeface="微软雅黑" panose="020B0503020204020204" pitchFamily="34" charset="-122"/>
              </a:rPr>
              <a:t>115</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77" name="矩形 76"/>
          <p:cNvSpPr/>
          <p:nvPr/>
        </p:nvSpPr>
        <p:spPr>
          <a:xfrm>
            <a:off x="10046466" y="2595071"/>
            <a:ext cx="703384" cy="699399"/>
          </a:xfrm>
          <a:prstGeom prst="rect">
            <a:avLst/>
          </a:prstGeom>
          <a:no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2000" b="1" dirty="0">
                <a:solidFill>
                  <a:schemeClr val="tx1"/>
                </a:solidFill>
                <a:latin typeface="微软雅黑" panose="020B0503020204020204" pitchFamily="34" charset="-122"/>
                <a:ea typeface="微软雅黑" panose="020B0503020204020204" pitchFamily="34" charset="-122"/>
              </a:rPr>
              <a:t>44</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78" name="矩形 77"/>
          <p:cNvSpPr/>
          <p:nvPr/>
        </p:nvSpPr>
        <p:spPr>
          <a:xfrm>
            <a:off x="9495688" y="3294470"/>
            <a:ext cx="703384" cy="685896"/>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2000" b="1" dirty="0">
                <a:solidFill>
                  <a:schemeClr val="tx1"/>
                </a:solidFill>
                <a:latin typeface="微软雅黑" panose="020B0503020204020204" pitchFamily="34" charset="-122"/>
                <a:ea typeface="微软雅黑" panose="020B0503020204020204" pitchFamily="34" charset="-122"/>
              </a:rPr>
              <a:t>22</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79" name="矩形 78"/>
          <p:cNvSpPr/>
          <p:nvPr/>
        </p:nvSpPr>
        <p:spPr>
          <a:xfrm>
            <a:off x="9143994" y="3980366"/>
            <a:ext cx="703384" cy="731301"/>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2000" b="1" dirty="0">
                <a:solidFill>
                  <a:schemeClr val="tx1"/>
                </a:solidFill>
                <a:latin typeface="微软雅黑" panose="020B0503020204020204" pitchFamily="34" charset="-122"/>
                <a:ea typeface="微软雅黑" panose="020B0503020204020204" pitchFamily="34" charset="-122"/>
              </a:rPr>
              <a:t>10</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80" name="矩形 79"/>
          <p:cNvSpPr/>
          <p:nvPr/>
        </p:nvSpPr>
        <p:spPr>
          <a:xfrm>
            <a:off x="8637563" y="4711668"/>
            <a:ext cx="703384" cy="66012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2000" b="1" dirty="0">
                <a:solidFill>
                  <a:schemeClr val="tx1"/>
                </a:solidFill>
                <a:latin typeface="微软雅黑" panose="020B0503020204020204" pitchFamily="34" charset="-122"/>
                <a:ea typeface="微软雅黑" panose="020B0503020204020204" pitchFamily="34" charset="-122"/>
              </a:rPr>
              <a:t>3</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84" name="矩形 83"/>
          <p:cNvSpPr/>
          <p:nvPr/>
        </p:nvSpPr>
        <p:spPr>
          <a:xfrm>
            <a:off x="7961448" y="5377297"/>
            <a:ext cx="703384" cy="672649"/>
          </a:xfrm>
          <a:prstGeom prst="rect">
            <a:avLst/>
          </a:prstGeom>
          <a:noFill/>
          <a:ln>
            <a:solidFill>
              <a:srgbClr val="0099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2000" b="1" dirty="0">
                <a:solidFill>
                  <a:schemeClr val="tx1"/>
                </a:solidFill>
                <a:latin typeface="微软雅黑" panose="020B0503020204020204" pitchFamily="34" charset="-122"/>
                <a:ea typeface="微软雅黑" panose="020B0503020204020204" pitchFamily="34" charset="-122"/>
              </a:rPr>
              <a:t>9</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3"/>
          </p:nvPr>
        </p:nvSpPr>
        <p:spPr>
          <a:xfrm>
            <a:off x="4966996" y="2258007"/>
            <a:ext cx="6696270" cy="3844213"/>
          </a:xfrm>
        </p:spPr>
        <p:txBody>
          <a:bodyPr/>
          <a:lstStyle/>
          <a:p>
            <a:r>
              <a:rPr kumimoji="1" lang="zh-CN" altLang="en-US" dirty="0"/>
              <a:t>结论分析</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回归模型</a:t>
            </a:r>
          </a:p>
        </p:txBody>
      </p:sp>
      <p:sp>
        <p:nvSpPr>
          <p:cNvPr id="5" name="矩形 4"/>
          <p:cNvSpPr/>
          <p:nvPr/>
        </p:nvSpPr>
        <p:spPr>
          <a:xfrm>
            <a:off x="485191" y="1150647"/>
            <a:ext cx="11785600" cy="4524315"/>
          </a:xfrm>
          <a:prstGeom prst="rect">
            <a:avLst/>
          </a:prstGeom>
        </p:spPr>
        <p:txBody>
          <a:bodyPr wrap="square">
            <a:spAutoFit/>
          </a:bodyPr>
          <a:lstStyle/>
          <a:p>
            <a:r>
              <a:rPr lang="zh-CN" altLang="en-US" sz="2400" b="1" dirty="0"/>
              <a:t>经实证分析，得出个别风险回归模型如下：</a:t>
            </a:r>
            <a:endParaRPr lang="en-US" altLang="zh-CN" sz="2400" b="1" dirty="0"/>
          </a:p>
          <a:p>
            <a:endParaRPr lang="zh-CN" altLang="en-US" sz="2400" b="1" dirty="0"/>
          </a:p>
          <a:p>
            <a:r>
              <a:rPr lang="en-US" altLang="zh-CN" sz="2400" b="1" dirty="0"/>
              <a:t>Y</a:t>
            </a:r>
            <a:r>
              <a:rPr lang="zh-CN" altLang="en-US" sz="2400" b="1" dirty="0"/>
              <a:t>（</a:t>
            </a:r>
            <a:r>
              <a:rPr lang="en-US" altLang="zh-CN" sz="2400" b="1" dirty="0" err="1"/>
              <a:t>ZRc</a:t>
            </a:r>
            <a:r>
              <a:rPr lang="zh-CN" altLang="en-US" sz="2400" b="1" dirty="0"/>
              <a:t>）</a:t>
            </a:r>
            <a:r>
              <a:rPr lang="en-US" altLang="zh-CN" sz="2400" b="1" dirty="0"/>
              <a:t>=</a:t>
            </a:r>
            <a:r>
              <a:rPr lang="en-US" altLang="zh-CN" sz="2400" b="1" dirty="0" err="1"/>
              <a:t>0.243FAC1+0.173FAC2+0.258FAC6</a:t>
            </a:r>
            <a:endParaRPr lang="en-US" altLang="zh-CN" sz="2400" b="1" dirty="0"/>
          </a:p>
          <a:p>
            <a:endParaRPr lang="en-US" altLang="zh-CN" sz="2400" b="1" dirty="0"/>
          </a:p>
          <a:p>
            <a:r>
              <a:rPr lang="zh-CN" altLang="en-US" sz="2400" b="1" dirty="0"/>
              <a:t>其中：</a:t>
            </a:r>
            <a:endParaRPr lang="en-US" altLang="zh-CN" sz="2400" b="1" dirty="0"/>
          </a:p>
          <a:p>
            <a:endParaRPr lang="en-US" altLang="zh-CN" sz="2400" b="1" dirty="0"/>
          </a:p>
          <a:p>
            <a:r>
              <a:rPr lang="en-US" altLang="zh-CN" sz="2400" b="1" dirty="0" err="1"/>
              <a:t>FAC1</a:t>
            </a:r>
            <a:r>
              <a:rPr lang="en-US" altLang="zh-CN" sz="2400" b="1" dirty="0"/>
              <a:t>=0.339 Z (</a:t>
            </a:r>
            <a:r>
              <a:rPr lang="zh-CN" altLang="en-US" sz="2400" b="1" dirty="0"/>
              <a:t>资产负债率</a:t>
            </a:r>
            <a:r>
              <a:rPr lang="en-US" altLang="zh-CN" sz="2400" b="1" dirty="0"/>
              <a:t>)-</a:t>
            </a:r>
            <a:r>
              <a:rPr lang="en-US" altLang="zh-CN" sz="2400" b="1" dirty="0" err="1"/>
              <a:t>0.371Z</a:t>
            </a:r>
            <a:r>
              <a:rPr lang="en-US" altLang="zh-CN" sz="2400" b="1" dirty="0"/>
              <a:t>(</a:t>
            </a:r>
            <a:r>
              <a:rPr lang="zh-CN" altLang="en-US" sz="2400" b="1" dirty="0"/>
              <a:t>经营性现金流</a:t>
            </a:r>
            <a:r>
              <a:rPr lang="en-US" altLang="zh-CN" sz="2400" b="1" dirty="0"/>
              <a:t>/</a:t>
            </a:r>
            <a:r>
              <a:rPr lang="zh-CN" altLang="en-US" sz="2400" b="1" dirty="0"/>
              <a:t>收入</a:t>
            </a:r>
            <a:r>
              <a:rPr lang="en-US" altLang="zh-CN" sz="2400" b="1" dirty="0"/>
              <a:t>)+</a:t>
            </a:r>
            <a:r>
              <a:rPr lang="en-US" altLang="zh-CN" sz="2400" b="1" dirty="0" err="1"/>
              <a:t>0.387Z</a:t>
            </a:r>
            <a:r>
              <a:rPr lang="en-US" altLang="zh-CN" sz="2400" b="1" dirty="0"/>
              <a:t> (</a:t>
            </a:r>
            <a:r>
              <a:rPr lang="zh-CN" altLang="en-US" sz="2400" b="1" dirty="0"/>
              <a:t>研发支出占比</a:t>
            </a:r>
            <a:r>
              <a:rPr lang="en-US" altLang="zh-CN" sz="2400" b="1" dirty="0"/>
              <a:t>)</a:t>
            </a:r>
          </a:p>
          <a:p>
            <a:endParaRPr lang="en-US" altLang="zh-CN" sz="2400" b="1" dirty="0"/>
          </a:p>
          <a:p>
            <a:r>
              <a:rPr lang="en-US" altLang="zh-CN" sz="2400" b="1" dirty="0" err="1"/>
              <a:t>FAC2</a:t>
            </a:r>
            <a:r>
              <a:rPr lang="en-US" altLang="zh-CN" sz="2400" b="1" dirty="0"/>
              <a:t>=0.435 Z (</a:t>
            </a:r>
            <a:r>
              <a:rPr lang="zh-CN" altLang="en-US" sz="2400" b="1" dirty="0"/>
              <a:t>归母权益增长率</a:t>
            </a:r>
            <a:r>
              <a:rPr lang="en-US" altLang="zh-CN" sz="2400" b="1" dirty="0"/>
              <a:t>)+0.349 Z (</a:t>
            </a:r>
            <a:r>
              <a:rPr lang="zh-CN" altLang="en-US" sz="2400" b="1" dirty="0"/>
              <a:t>净利润增长率</a:t>
            </a:r>
            <a:r>
              <a:rPr lang="en-US" altLang="zh-CN" sz="2400" b="1" dirty="0"/>
              <a:t>)+0.207 Z (</a:t>
            </a:r>
            <a:r>
              <a:rPr lang="zh-CN" altLang="en-US" sz="2400" b="1" dirty="0"/>
              <a:t>总资产周转率</a:t>
            </a:r>
            <a:r>
              <a:rPr lang="en-US" altLang="zh-CN" sz="2400" b="1" dirty="0"/>
              <a:t>)+0.302 Z (</a:t>
            </a:r>
            <a:r>
              <a:rPr lang="zh-CN" altLang="en-US" sz="2400" b="1" dirty="0"/>
              <a:t>应收账款周转率</a:t>
            </a:r>
            <a:r>
              <a:rPr lang="en-US" altLang="zh-CN" sz="2400" b="1" dirty="0"/>
              <a:t>)</a:t>
            </a:r>
          </a:p>
          <a:p>
            <a:endParaRPr lang="en-US" altLang="zh-CN" sz="2400" b="1" dirty="0"/>
          </a:p>
          <a:p>
            <a:r>
              <a:rPr lang="en-US" altLang="zh-CN" sz="2400" b="1" dirty="0" err="1"/>
              <a:t>FAC6</a:t>
            </a:r>
            <a:r>
              <a:rPr lang="en-US" altLang="zh-CN" sz="2400" b="1" dirty="0"/>
              <a:t>=0.449 Z (</a:t>
            </a:r>
            <a:r>
              <a:rPr lang="zh-CN" altLang="en-US" sz="2400" b="1" dirty="0"/>
              <a:t>上一年归母净利润</a:t>
            </a:r>
            <a:r>
              <a:rPr lang="en-US" altLang="zh-CN" sz="2400" b="1" dirty="0"/>
              <a:t>)-0.544 Z (</a:t>
            </a:r>
            <a:r>
              <a:rPr lang="zh-CN" altLang="en-US" sz="2400" b="1" dirty="0"/>
              <a:t>成立年限</a:t>
            </a:r>
            <a:r>
              <a:rPr lang="en-US" altLang="zh-CN" sz="2400" b="1" dirty="0"/>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模板页面">
  <a:themeElements>
    <a:clrScheme name="自定义 95">
      <a:dk1>
        <a:srgbClr val="000000"/>
      </a:dk1>
      <a:lt1>
        <a:srgbClr val="FFFFFF"/>
      </a:lt1>
      <a:dk2>
        <a:srgbClr val="000000"/>
      </a:dk2>
      <a:lt2>
        <a:srgbClr val="FFFDFD"/>
      </a:lt2>
      <a:accent1>
        <a:srgbClr val="F0CEA3"/>
      </a:accent1>
      <a:accent2>
        <a:srgbClr val="C1D9DF"/>
      </a:accent2>
      <a:accent3>
        <a:srgbClr val="D870BB"/>
      </a:accent3>
      <a:accent4>
        <a:srgbClr val="61C09E"/>
      </a:accent4>
      <a:accent5>
        <a:srgbClr val="EFD836"/>
      </a:accent5>
      <a:accent6>
        <a:srgbClr val="73D2E8"/>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TotalTime>
  <Words>1128</Words>
  <Application>Microsoft Office PowerPoint</Application>
  <PresentationFormat>宽屏</PresentationFormat>
  <Paragraphs>90</Paragraphs>
  <Slides>15</Slides>
  <Notes>15</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15</vt:i4>
      </vt:variant>
    </vt:vector>
  </HeadingPairs>
  <TitlesOfParts>
    <vt:vector size="24" baseType="lpstr">
      <vt:lpstr>Century Gothic</vt:lpstr>
      <vt:lpstr>苹方 细体</vt:lpstr>
      <vt:lpstr>宋体</vt:lpstr>
      <vt:lpstr>微软雅黑</vt:lpstr>
      <vt:lpstr>Arial</vt:lpstr>
      <vt:lpstr>Calibri</vt:lpstr>
      <vt:lpstr>Segoe UI Light</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何 晓斐</cp:lastModifiedBy>
  <cp:revision>132</cp:revision>
  <dcterms:created xsi:type="dcterms:W3CDTF">2020-08-19T15:08:05Z</dcterms:created>
  <dcterms:modified xsi:type="dcterms:W3CDTF">2020-08-21T01:14:27Z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2017-12-21T08:37:51.7033375Z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KSOProductBuildVer">
    <vt:lpwstr>2052-2.5.0.4070</vt:lpwstr>
  </property>
</Properties>
</file>