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28"/>
  </p:notesMasterIdLst>
  <p:sldIdLst>
    <p:sldId id="256" r:id="rId5"/>
    <p:sldId id="273" r:id="rId6"/>
    <p:sldId id="261" r:id="rId7"/>
    <p:sldId id="638" r:id="rId8"/>
    <p:sldId id="649" r:id="rId9"/>
    <p:sldId id="656" r:id="rId10"/>
    <p:sldId id="655" r:id="rId11"/>
    <p:sldId id="658" r:id="rId12"/>
    <p:sldId id="661" r:id="rId13"/>
    <p:sldId id="657" r:id="rId14"/>
    <p:sldId id="640" r:id="rId15"/>
    <p:sldId id="641" r:id="rId16"/>
    <p:sldId id="659" r:id="rId17"/>
    <p:sldId id="663" r:id="rId18"/>
    <p:sldId id="662" r:id="rId19"/>
    <p:sldId id="665" r:id="rId20"/>
    <p:sldId id="664" r:id="rId21"/>
    <p:sldId id="633" r:id="rId22"/>
    <p:sldId id="660" r:id="rId23"/>
    <p:sldId id="634" r:id="rId24"/>
    <p:sldId id="635" r:id="rId25"/>
    <p:sldId id="636" r:id="rId26"/>
    <p:sldId id="28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CBB"/>
    <a:srgbClr val="F1C5CD"/>
    <a:srgbClr val="92D050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6A685-EDCC-4201-A980-B8FF2E95A776}" v="10" dt="2023-02-20T12:57:57.116"/>
    <p1510:client id="{7C1A2089-0FCA-459C-956C-2AADD8313593}" v="5" dt="2023-02-20T09:31:31.888"/>
    <p1510:client id="{9A151D48-02AD-4FD2-948A-475ADD587625}" v="82" dt="2023-02-20T09:45:24.993"/>
    <p1510:client id="{C7447950-754D-4B54-A804-F1297BC7E08B}" v="5" dt="2023-02-20T14:04:36.379"/>
    <p1510:client id="{D0935D6B-2295-2747-B66F-0C411F2C85FD}" v="1279" dt="2023-02-20T14:13:19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aa0561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aa0561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4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7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05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5200"/>
              <a:buNone/>
              <a:defRPr sz="5200" b="1">
                <a:solidFill>
                  <a:srgbClr val="6AA8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4800"/>
              <a:buNone/>
              <a:defRPr sz="4800">
                <a:solidFill>
                  <a:srgbClr val="6AA8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4200"/>
              <a:buNone/>
              <a:defRPr sz="4200">
                <a:solidFill>
                  <a:srgbClr val="6AA8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 sz="2800">
                <a:solidFill>
                  <a:srgbClr val="6AA8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3965400" y="4883100"/>
            <a:ext cx="5178600" cy="26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Overview of Software Engineering </a:t>
            </a:r>
            <a:r>
              <a:rPr lang="en" sz="1000" b="1">
                <a:solidFill>
                  <a:srgbClr val="FFFFFF"/>
                </a:solidFill>
              </a:rPr>
              <a:t>COMSM0110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883100"/>
            <a:ext cx="4374900" cy="26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income-tax-rates/current-rates-and-allowanc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Testing, Projects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28580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/>
              <a:t>Workshop 5 </a:t>
            </a:r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rgbClr val="FFFF00"/>
              </a:highlight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" sz="1400" b="1" err="1"/>
              <a:t>Ruzanna</a:t>
            </a:r>
            <a:r>
              <a:rPr lang="en" sz="1400" b="1"/>
              <a:t> </a:t>
            </a:r>
            <a:r>
              <a:rPr lang="en" sz="1400" b="1" err="1"/>
              <a:t>Chitchyan</a:t>
            </a:r>
            <a:r>
              <a:rPr lang="en" sz="1400" b="1"/>
              <a:t>, Jon Bird, Pete Bennett</a:t>
            </a:r>
            <a:endParaRPr lang="en" sz="1400"/>
          </a:p>
          <a:p>
            <a:pPr marL="0" indent="0">
              <a:buSzPts val="1100"/>
            </a:pPr>
            <a:r>
              <a:rPr lang="en" sz="1400"/>
              <a:t>TAs: Mitch Lui, Craig </a:t>
            </a:r>
            <a:r>
              <a:rPr lang="en" sz="1400" err="1"/>
              <a:t>Barnfield</a:t>
            </a:r>
            <a:r>
              <a:rPr lang="en" sz="1400"/>
              <a:t>, Kira Clements, Ollie Myers</a:t>
            </a:r>
            <a:endParaRPr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E771F4-99C8-7AFE-3390-DA1F3FF5F57A}"/>
              </a:ext>
            </a:extLst>
          </p:cNvPr>
          <p:cNvSpPr/>
          <p:nvPr/>
        </p:nvSpPr>
        <p:spPr>
          <a:xfrm>
            <a:off x="7287278" y="103325"/>
            <a:ext cx="1752019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attendance code: </a:t>
            </a:r>
            <a:r>
              <a:rPr lang="en-US" sz="2400" b="1"/>
              <a:t>6615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97D7E-FA6C-06F6-E5EF-6B7C54D1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896975"/>
            <a:ext cx="8520600" cy="2052600"/>
          </a:xfrm>
        </p:spPr>
        <p:txBody>
          <a:bodyPr/>
          <a:lstStyle/>
          <a:p>
            <a:r>
              <a:rPr lang="en-GB" sz="5400"/>
              <a:t>Testing a UK Tax Allowance Calculator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17B98-5FCC-A14D-1514-7945BECB6E38}"/>
              </a:ext>
            </a:extLst>
          </p:cNvPr>
          <p:cNvSpPr txBox="1"/>
          <p:nvPr/>
        </p:nvSpPr>
        <p:spPr>
          <a:xfrm>
            <a:off x="311700" y="3421933"/>
            <a:ext cx="852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>
                <a:solidFill>
                  <a:srgbClr val="004C75"/>
                </a:solidFill>
                <a:effectLst/>
                <a:latin typeface="ArialMT"/>
                <a:hlinkClick r:id="rId2"/>
              </a:rPr>
              <a:t>https://</a:t>
            </a:r>
            <a:r>
              <a:rPr lang="en-GB" sz="2200" err="1">
                <a:solidFill>
                  <a:srgbClr val="004C75"/>
                </a:solidFill>
                <a:effectLst/>
                <a:latin typeface="ArialMT"/>
                <a:hlinkClick r:id="rId2"/>
              </a:rPr>
              <a:t>www.gov.uk</a:t>
            </a:r>
            <a:r>
              <a:rPr lang="en-GB" sz="2200">
                <a:solidFill>
                  <a:srgbClr val="004C75"/>
                </a:solidFill>
                <a:effectLst/>
                <a:latin typeface="ArialMT"/>
                <a:hlinkClick r:id="rId2"/>
              </a:rPr>
              <a:t>/income-tax-rates/current-rates-and-allowances </a:t>
            </a:r>
            <a:endParaRPr lang="en-GB" sz="2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155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C0071B-30DB-947C-F37D-56736923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94" y="0"/>
            <a:ext cx="3313155" cy="514350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B74781-BA95-0C9E-87CB-5C2EC430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51" y="0"/>
            <a:ext cx="32337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9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C0071B-30DB-947C-F37D-56736923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773" y="6788"/>
            <a:ext cx="3313155" cy="5143500"/>
          </a:xfrm>
          <a:prstGeom prst="rect">
            <a:avLst/>
          </a:prstGeom>
          <a:noFill/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B74781-BA95-0C9E-87CB-5C2EC430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48" y="37071"/>
            <a:ext cx="3233754" cy="5143500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FF3E3-995A-1185-29BC-04ECE2BC2002}"/>
              </a:ext>
            </a:extLst>
          </p:cNvPr>
          <p:cNvCxnSpPr/>
          <p:nvPr/>
        </p:nvCxnSpPr>
        <p:spPr>
          <a:xfrm>
            <a:off x="5358050" y="172300"/>
            <a:ext cx="2884602" cy="50156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1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40CD-69A6-97BF-AABF-EF7C06A8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2080"/>
            <a:ext cx="7886700" cy="657734"/>
          </a:xfrm>
        </p:spPr>
        <p:txBody>
          <a:bodyPr/>
          <a:lstStyle/>
          <a:p>
            <a:r>
              <a:rPr lang="en-GB" sz="2800"/>
              <a:t>E.g.: Possible Categories to start with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3F8045B-42D8-8A26-BE94-A1910EDA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00075"/>
              </p:ext>
            </p:extLst>
          </p:nvPr>
        </p:nvGraphicFramePr>
        <p:xfrm>
          <a:off x="1024404" y="1776649"/>
          <a:ext cx="5976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70">
                  <a:extLst>
                    <a:ext uri="{9D8B030D-6E8A-4147-A177-3AD203B41FA5}">
                      <a16:colId xmlns:a16="http://schemas.microsoft.com/office/drawing/2014/main" val="1540962838"/>
                    </a:ext>
                  </a:extLst>
                </a:gridCol>
                <a:gridCol w="2149685">
                  <a:extLst>
                    <a:ext uri="{9D8B030D-6E8A-4147-A177-3AD203B41FA5}">
                      <a16:colId xmlns:a16="http://schemas.microsoft.com/office/drawing/2014/main" val="871854651"/>
                    </a:ext>
                  </a:extLst>
                </a:gridCol>
                <a:gridCol w="2527246">
                  <a:extLst>
                    <a:ext uri="{9D8B030D-6E8A-4147-A177-3AD203B41FA5}">
                      <a16:colId xmlns:a16="http://schemas.microsoft.com/office/drawing/2014/main" val="283196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8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 Personal Allowance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pay </a:t>
                      </a: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Arial"/>
                        </a:rPr>
                        <a:t>≤ 12,570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7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33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179B0E7-4BD1-E4F9-CD6A-E9BC22EEC3D4}"/>
              </a:ext>
            </a:extLst>
          </p:cNvPr>
          <p:cNvSpPr txBox="1"/>
          <p:nvPr/>
        </p:nvSpPr>
        <p:spPr>
          <a:xfrm>
            <a:off x="919473" y="1139696"/>
            <a:ext cx="65453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/>
              <a:t>Use Equivalence Partitioning approach, follow the steps to </a:t>
            </a:r>
          </a:p>
          <a:p>
            <a:pPr marL="6350" indent="-6350"/>
            <a:r>
              <a:rPr lang="en-GB" sz="1800"/>
              <a:t>	come to a set of partitions, e.g.</a:t>
            </a:r>
          </a:p>
          <a:p>
            <a:pPr marL="6350" indent="-6350"/>
            <a:endParaRPr lang="en-GB" sz="1800"/>
          </a:p>
          <a:p>
            <a:pPr marL="6350" indent="-6350"/>
            <a:endParaRPr lang="en-GB" sz="1800"/>
          </a:p>
          <a:p>
            <a:pPr marL="6350" indent="-6350"/>
            <a:endParaRPr lang="en-GB" sz="1800"/>
          </a:p>
          <a:p>
            <a:pPr marL="6350" indent="-6350"/>
            <a:endParaRPr lang="en-GB" sz="1800"/>
          </a:p>
          <a:p>
            <a:pPr marL="6350" indent="-6350"/>
            <a:endParaRPr lang="en-GB" sz="1800"/>
          </a:p>
          <a:p>
            <a:pPr marL="6350" indent="-6350"/>
            <a:endParaRPr lang="en-GB" sz="1800"/>
          </a:p>
          <a:p>
            <a:pPr marL="6350" indent="-6350"/>
            <a:r>
              <a:rPr lang="en-GB" sz="1800"/>
              <a:t>2. See what constraints there are between the categories</a:t>
            </a:r>
          </a:p>
          <a:p>
            <a:pPr marL="6350" indent="-6350"/>
            <a:endParaRPr lang="en-GB" sz="1800"/>
          </a:p>
          <a:p>
            <a:pPr marL="6350" indent="-6350"/>
            <a:r>
              <a:rPr lang="en-GB" sz="1800"/>
              <a:t>3. Start defining test cases</a:t>
            </a:r>
          </a:p>
        </p:txBody>
      </p:sp>
    </p:spTree>
    <p:extLst>
      <p:ext uri="{BB962C8B-B14F-4D97-AF65-F5344CB8AC3E}">
        <p14:creationId xmlns:p14="http://schemas.microsoft.com/office/powerpoint/2010/main" val="58744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40CD-69A6-97BF-AABF-EF7C06A8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2080"/>
            <a:ext cx="7886700" cy="657734"/>
          </a:xfrm>
        </p:spPr>
        <p:txBody>
          <a:bodyPr/>
          <a:lstStyle/>
          <a:p>
            <a:r>
              <a:rPr lang="en-GB" sz="2800">
                <a:highlight>
                  <a:srgbClr val="FFFF00"/>
                </a:highlight>
              </a:rPr>
              <a:t>Solution - </a:t>
            </a:r>
            <a:r>
              <a:rPr lang="en-GB" sz="2800"/>
              <a:t>Possible Categories: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6D0C9D-EAB2-02A2-47FC-17CAE7C0D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80617"/>
              </p:ext>
            </p:extLst>
          </p:nvPr>
        </p:nvGraphicFramePr>
        <p:xfrm>
          <a:off x="497940" y="959814"/>
          <a:ext cx="7167327" cy="3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70">
                  <a:extLst>
                    <a:ext uri="{9D8B030D-6E8A-4147-A177-3AD203B41FA5}">
                      <a16:colId xmlns:a16="http://schemas.microsoft.com/office/drawing/2014/main" val="3926504361"/>
                    </a:ext>
                  </a:extLst>
                </a:gridCol>
                <a:gridCol w="3682748">
                  <a:extLst>
                    <a:ext uri="{9D8B030D-6E8A-4147-A177-3AD203B41FA5}">
                      <a16:colId xmlns:a16="http://schemas.microsoft.com/office/drawing/2014/main" val="912971441"/>
                    </a:ext>
                  </a:extLst>
                </a:gridCol>
                <a:gridCol w="2389109">
                  <a:extLst>
                    <a:ext uri="{9D8B030D-6E8A-4147-A177-3AD203B41FA5}">
                      <a16:colId xmlns:a16="http://schemas.microsoft.com/office/drawing/2014/main" val="2759074679"/>
                    </a:ext>
                  </a:extLst>
                </a:gridCol>
              </a:tblGrid>
              <a:tr h="360674">
                <a:tc>
                  <a:txBody>
                    <a:bodyPr/>
                    <a:lstStyle/>
                    <a:p>
                      <a:r>
                        <a:rPr lang="en-GB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41219"/>
                  </a:ext>
                </a:extLst>
              </a:tr>
              <a:tr h="360674"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 Personal 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pay </a:t>
                      </a: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Arial"/>
                        </a:rPr>
                        <a:t>≤ 12,570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89658"/>
                  </a:ext>
                </a:extLst>
              </a:tr>
              <a:tr h="360674"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 Basic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12,570 &lt; pay </a:t>
                      </a: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Arial"/>
                        </a:rPr>
                        <a:t>≤ 50,271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6516"/>
                  </a:ext>
                </a:extLst>
              </a:tr>
              <a:tr h="360674">
                <a:tc>
                  <a:txBody>
                    <a:bodyPr/>
                    <a:lstStyle/>
                    <a:p>
                      <a:r>
                        <a:rPr lang="en-GB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 Higher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50,271&lt; pay </a:t>
                      </a: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Arial"/>
                        </a:rPr>
                        <a:t>≤ 100,000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03524"/>
                  </a:ext>
                </a:extLst>
              </a:tr>
              <a:tr h="360674">
                <a:tc>
                  <a:txBody>
                    <a:bodyPr/>
                    <a:lstStyle/>
                    <a:p>
                      <a:r>
                        <a:rPr lang="en-GB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 Additional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Pay &gt; 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28971"/>
                  </a:ext>
                </a:extLst>
              </a:tr>
              <a:tr h="360674">
                <a:tc>
                  <a:txBody>
                    <a:bodyPr/>
                    <a:lstStyle/>
                    <a:p>
                      <a:r>
                        <a:rPr lang="en-GB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Above 100k , sub additional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100,000 </a:t>
                      </a: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Arial"/>
                        </a:rPr>
                        <a:t>&lt; pay ≤ 150,000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18920"/>
                  </a:ext>
                </a:extLst>
              </a:tr>
              <a:tr h="360674"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Blind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Blind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40771"/>
                  </a:ext>
                </a:extLst>
              </a:tr>
              <a:tr h="360674">
                <a:tc>
                  <a:txBody>
                    <a:bodyPr/>
                    <a:lstStyle/>
                    <a:p>
                      <a:r>
                        <a:rPr lang="en-GB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Not Blind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Blind =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59484"/>
                  </a:ext>
                </a:extLst>
              </a:tr>
              <a:tr h="360674">
                <a:tc>
                  <a:txBody>
                    <a:bodyPr/>
                    <a:lstStyle/>
                    <a:p>
                      <a:r>
                        <a:rPr lang="en-GB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Married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487326"/>
                  </a:ext>
                </a:extLst>
              </a:tr>
              <a:tr h="360674">
                <a:tc>
                  <a:txBody>
                    <a:bodyPr/>
                    <a:lstStyle/>
                    <a:p>
                      <a:r>
                        <a:rPr lang="en-GB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Not 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Married=false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1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40CD-69A6-97BF-AABF-EF7C06A8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7" y="188959"/>
            <a:ext cx="8823488" cy="657734"/>
          </a:xfrm>
        </p:spPr>
        <p:txBody>
          <a:bodyPr/>
          <a:lstStyle/>
          <a:p>
            <a:r>
              <a:rPr lang="en-GB" sz="2800">
                <a:highlight>
                  <a:srgbClr val="FFFF00"/>
                </a:highlight>
              </a:rPr>
              <a:t>Solution - </a:t>
            </a:r>
            <a:r>
              <a:rPr lang="en-GB" sz="2800"/>
              <a:t>Generating Tests by Combining Categories: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B4D110D-45EC-6A2D-9B5B-E2FA0A3C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7" y="1023040"/>
            <a:ext cx="5574234" cy="3601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9F7B2-277A-5F4B-427F-4100D269C44F}"/>
              </a:ext>
            </a:extLst>
          </p:cNvPr>
          <p:cNvSpPr txBox="1"/>
          <p:nvPr/>
        </p:nvSpPr>
        <p:spPr>
          <a:xfrm>
            <a:off x="6482280" y="1276538"/>
            <a:ext cx="2127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solidFill>
                  <a:srgbClr val="FF0000"/>
                </a:solidFill>
              </a:rPr>
              <a:t>Several categories cannot be combined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40148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40CD-69A6-97BF-AABF-EF7C06A8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8385"/>
            <a:ext cx="7886700" cy="657734"/>
          </a:xfrm>
        </p:spPr>
        <p:txBody>
          <a:bodyPr/>
          <a:lstStyle/>
          <a:p>
            <a:r>
              <a:rPr lang="en-GB" sz="2800">
                <a:highlight>
                  <a:srgbClr val="FFFF00"/>
                </a:highlight>
              </a:rPr>
              <a:t>Solution - </a:t>
            </a:r>
            <a:r>
              <a:rPr lang="en-GB" sz="2800"/>
              <a:t>Every Possible Combination: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2F7853D-D740-8497-298F-C7107FDF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793553"/>
            <a:ext cx="7772400" cy="434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97D7E-FA6C-06F6-E5EF-6B7C54D1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896975"/>
            <a:ext cx="8520600" cy="2052600"/>
          </a:xfrm>
        </p:spPr>
        <p:txBody>
          <a:bodyPr/>
          <a:lstStyle/>
          <a:p>
            <a:r>
              <a:rPr lang="en-US"/>
              <a:t>Mock Exam</a:t>
            </a:r>
          </a:p>
        </p:txBody>
      </p:sp>
    </p:spTree>
    <p:extLst>
      <p:ext uri="{BB962C8B-B14F-4D97-AF65-F5344CB8AC3E}">
        <p14:creationId xmlns:p14="http://schemas.microsoft.com/office/powerpoint/2010/main" val="273687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97D7E-FA6C-06F6-E5EF-6B7C54D1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 b="1"/>
              <a:t>Game Jam Prep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DF75E8-A7B4-EDAB-1A3F-0446A020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</p:spPr>
        <p:txBody>
          <a:bodyPr/>
          <a:lstStyle/>
          <a:p>
            <a:pPr algn="l"/>
            <a:r>
              <a:rPr lang="en-US"/>
              <a:t>Do you have </a:t>
            </a:r>
            <a:r>
              <a:rPr lang="en-US" b="1"/>
              <a:t>one clear idea </a:t>
            </a:r>
            <a:r>
              <a:rPr lang="en-US"/>
              <a:t>for a game? </a:t>
            </a:r>
          </a:p>
          <a:p>
            <a:pPr algn="l"/>
            <a:r>
              <a:rPr lang="en-US"/>
              <a:t>Is it either entirely novel or have a distinct </a:t>
            </a:r>
            <a:r>
              <a:rPr lang="en-US" b="1"/>
              <a:t>twist</a:t>
            </a:r>
            <a:r>
              <a:rPr lang="en-US"/>
              <a:t> on an existing game?</a:t>
            </a:r>
          </a:p>
          <a:p>
            <a:pPr algn="l"/>
            <a:r>
              <a:rPr lang="en-US"/>
              <a:t>Have you identified </a:t>
            </a:r>
            <a:r>
              <a:rPr lang="en-US" b="1"/>
              <a:t>three challenges</a:t>
            </a:r>
            <a:r>
              <a:rPr lang="en-US"/>
              <a:t>?</a:t>
            </a:r>
          </a:p>
          <a:p>
            <a:pPr algn="l"/>
            <a:r>
              <a:rPr lang="en-US"/>
              <a:t>Explain your idea to one of us over the next </a:t>
            </a:r>
            <a:r>
              <a:rPr lang="en-US" u="sng"/>
              <a:t>15mins</a:t>
            </a:r>
          </a:p>
          <a:p>
            <a:pPr algn="l"/>
            <a:r>
              <a:rPr lang="en-US"/>
              <a:t>We will give you a thumbs up before you begin development with the games jam!</a:t>
            </a:r>
          </a:p>
        </p:txBody>
      </p:sp>
    </p:spTree>
    <p:extLst>
      <p:ext uri="{BB962C8B-B14F-4D97-AF65-F5344CB8AC3E}">
        <p14:creationId xmlns:p14="http://schemas.microsoft.com/office/powerpoint/2010/main" val="350159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97D7E-FA6C-06F6-E5EF-6B7C54D1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896975"/>
            <a:ext cx="8520600" cy="2052600"/>
          </a:xfrm>
        </p:spPr>
        <p:txBody>
          <a:bodyPr/>
          <a:lstStyle/>
          <a:p>
            <a:r>
              <a:rPr lang="en-US"/>
              <a:t>Summer Projects</a:t>
            </a:r>
          </a:p>
        </p:txBody>
      </p:sp>
    </p:spTree>
    <p:extLst>
      <p:ext uri="{BB962C8B-B14F-4D97-AF65-F5344CB8AC3E}">
        <p14:creationId xmlns:p14="http://schemas.microsoft.com/office/powerpoint/2010/main" val="23508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B5F9F45-712A-6223-3B05-0FC69477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0" y="712121"/>
            <a:ext cx="8781498" cy="37001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27F3EE-4F1A-4779-6B6E-D79FD0D16158}"/>
              </a:ext>
            </a:extLst>
          </p:cNvPr>
          <p:cNvSpPr/>
          <p:nvPr/>
        </p:nvSpPr>
        <p:spPr>
          <a:xfrm>
            <a:off x="4056308" y="2377164"/>
            <a:ext cx="2777485" cy="265173"/>
          </a:xfrm>
          <a:prstGeom prst="rect">
            <a:avLst/>
          </a:prstGeom>
          <a:solidFill>
            <a:srgbClr val="92D05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EBCA4-B1DD-159D-ACC1-D8A13FE243AC}"/>
              </a:ext>
            </a:extLst>
          </p:cNvPr>
          <p:cNvSpPr/>
          <p:nvPr/>
        </p:nvSpPr>
        <p:spPr>
          <a:xfrm>
            <a:off x="6837357" y="2368455"/>
            <a:ext cx="2077978" cy="265173"/>
          </a:xfrm>
          <a:prstGeom prst="rect">
            <a:avLst/>
          </a:prstGeom>
          <a:solidFill>
            <a:srgbClr val="FFC0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A7C9-A8AF-491A-CC31-50F1CE72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74C76-B800-5722-2AFB-2FBB4F152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list released in two weeks time:  </a:t>
            </a:r>
            <a:br>
              <a:rPr lang="en-US"/>
            </a:br>
            <a:r>
              <a:rPr lang="en-US" b="1"/>
              <a:t>Monday 6</a:t>
            </a:r>
            <a:r>
              <a:rPr lang="en-US" b="1" baseline="30000"/>
              <a:t>th</a:t>
            </a:r>
            <a:r>
              <a:rPr lang="en-US" b="1"/>
              <a:t> March</a:t>
            </a:r>
          </a:p>
          <a:p>
            <a:endParaRPr lang="en-US" b="1"/>
          </a:p>
          <a:p>
            <a:r>
              <a:rPr lang="en-US"/>
              <a:t>6 weeks before selection </a:t>
            </a:r>
            <a:r>
              <a:rPr lang="en-US" err="1"/>
              <a:t>finalised</a:t>
            </a:r>
            <a:endParaRPr lang="en-US"/>
          </a:p>
          <a:p>
            <a:endParaRPr lang="en-US"/>
          </a:p>
          <a:p>
            <a:r>
              <a:rPr lang="en-US"/>
              <a:t>Individual projects, contact supervisor directly, use form to confirm project</a:t>
            </a:r>
          </a:p>
          <a:p>
            <a:endParaRPr lang="en-US"/>
          </a:p>
          <a:p>
            <a:r>
              <a:rPr lang="en-US"/>
              <a:t>Tuesday 7</a:t>
            </a:r>
            <a:r>
              <a:rPr lang="en-US" baseline="30000"/>
              <a:t>th</a:t>
            </a:r>
            <a:r>
              <a:rPr lang="en-US"/>
              <a:t> – Project clinic with ILO</a:t>
            </a:r>
          </a:p>
          <a:p>
            <a:r>
              <a:rPr lang="en-US"/>
              <a:t>Tuesday 14</a:t>
            </a:r>
            <a:r>
              <a:rPr lang="en-US" baseline="30000"/>
              <a:t>th</a:t>
            </a:r>
            <a:r>
              <a:rPr lang="en-US"/>
              <a:t> – Group matching session</a:t>
            </a:r>
          </a:p>
          <a:p>
            <a:r>
              <a:rPr lang="en-US"/>
              <a:t>Tuesday 21</a:t>
            </a:r>
            <a:r>
              <a:rPr lang="en-US" baseline="30000"/>
              <a:t>st</a:t>
            </a:r>
            <a:r>
              <a:rPr lang="en-US"/>
              <a:t> – Group preference form </a:t>
            </a:r>
          </a:p>
          <a:p>
            <a:endParaRPr lang="en-US"/>
          </a:p>
          <a:p>
            <a:r>
              <a:rPr lang="en-US"/>
              <a:t>Selection process finalized by end of Easter holidays: 14</a:t>
            </a:r>
            <a:r>
              <a:rPr lang="en-US" baseline="30000"/>
              <a:t>th</a:t>
            </a:r>
            <a:r>
              <a:rPr lang="en-US"/>
              <a:t> April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85822-398D-D2B0-E38B-EDA83E9BBD0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Project starts Monday 5</a:t>
            </a:r>
            <a:r>
              <a:rPr lang="en-US" baseline="30000"/>
              <a:t>th</a:t>
            </a:r>
            <a:r>
              <a:rPr lang="en-US"/>
              <a:t> June</a:t>
            </a:r>
          </a:p>
          <a:p>
            <a:r>
              <a:rPr lang="en-US"/>
              <a:t>Hand-in Tuesday 5</a:t>
            </a:r>
            <a:r>
              <a:rPr lang="en-US" baseline="30000"/>
              <a:t>th</a:t>
            </a:r>
            <a:r>
              <a:rPr lang="en-US"/>
              <a:t> September</a:t>
            </a:r>
          </a:p>
          <a:p>
            <a:r>
              <a:rPr lang="en-US"/>
              <a:t>Viva the week after</a:t>
            </a:r>
          </a:p>
          <a:p>
            <a:endParaRPr lang="en-US"/>
          </a:p>
          <a:p>
            <a:endParaRPr lang="en-US"/>
          </a:p>
          <a:p>
            <a:pPr marL="139700" indent="0">
              <a:buNone/>
            </a:pPr>
            <a:r>
              <a:rPr lang="en-US" b="1" u="sng"/>
              <a:t>RESITS</a:t>
            </a:r>
            <a:r>
              <a:rPr lang="en-US"/>
              <a:t>:. </a:t>
            </a:r>
          </a:p>
          <a:p>
            <a:r>
              <a:rPr lang="en-US"/>
              <a:t>If you are doing any </a:t>
            </a:r>
            <a:r>
              <a:rPr lang="en-US" err="1"/>
              <a:t>resits</a:t>
            </a:r>
            <a:r>
              <a:rPr lang="en-US"/>
              <a:t> from TB1, sorry but you can’t select a group as the risk is too high!</a:t>
            </a:r>
          </a:p>
          <a:p>
            <a:r>
              <a:rPr lang="en-US"/>
              <a:t>With one </a:t>
            </a:r>
            <a:r>
              <a:rPr lang="en-US" err="1"/>
              <a:t>resit</a:t>
            </a:r>
            <a:r>
              <a:rPr lang="en-US"/>
              <a:t> in TB2, you may appeal to continue.</a:t>
            </a:r>
          </a:p>
          <a:p>
            <a:pPr marL="1397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1818-A3E7-9003-E5E9-B10C625E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A75B-86CE-AFED-49F1-9D046657E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 with an academic supervisor on a novel project </a:t>
            </a:r>
          </a:p>
          <a:p>
            <a:endParaRPr lang="en-US"/>
          </a:p>
          <a:p>
            <a:r>
              <a:rPr lang="en-US"/>
              <a:t>Choose if you plan to do a PhD or go into academia</a:t>
            </a:r>
          </a:p>
          <a:p>
            <a:endParaRPr lang="en-US"/>
          </a:p>
          <a:p>
            <a:r>
              <a:rPr lang="en-US"/>
              <a:t>It is up to you to contact supervisor and for them to agree they will supervisor you</a:t>
            </a:r>
          </a:p>
          <a:p>
            <a:endParaRPr lang="en-US"/>
          </a:p>
          <a:p>
            <a:r>
              <a:rPr lang="en-US"/>
              <a:t>Can I choose my own project? Yes, you can approach a supervisor in an area you are interested in and they may be able to supervise you in a project you suggest.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EA93A-07EC-9EFD-BD43-99A12E706EB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100% on the project report (up to 50 pages body) </a:t>
            </a:r>
          </a:p>
          <a:p>
            <a:endParaRPr lang="en-US"/>
          </a:p>
          <a:p>
            <a:r>
              <a:rPr lang="en-US"/>
              <a:t>Optional viva/demo for second marker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u="sng"/>
              <a:t>Note</a:t>
            </a:r>
            <a:r>
              <a:rPr lang="en-US"/>
              <a:t>: last year individual and group projects had a mean average grade that was less than 1% between each other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0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FF70-5488-295E-6AB2-33E4F625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06B75-9270-1D63-4628-8B09883E9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will be working with a client / industry partner</a:t>
            </a:r>
          </a:p>
          <a:p>
            <a:endParaRPr lang="en-US"/>
          </a:p>
          <a:p>
            <a:r>
              <a:rPr lang="en-US"/>
              <a:t>Choose if you plan to go into software development.</a:t>
            </a:r>
          </a:p>
          <a:p>
            <a:endParaRPr lang="en-US"/>
          </a:p>
          <a:p>
            <a:r>
              <a:rPr lang="en-US"/>
              <a:t>5 people in a group, some groups of 4</a:t>
            </a:r>
          </a:p>
          <a:p>
            <a:endParaRPr lang="en-US"/>
          </a:p>
          <a:p>
            <a:r>
              <a:rPr lang="en-US"/>
              <a:t>How do I choose a group? … How’s your </a:t>
            </a:r>
            <a:r>
              <a:rPr lang="en-US" err="1"/>
              <a:t>SoftEng</a:t>
            </a:r>
            <a:r>
              <a:rPr lang="en-US"/>
              <a:t> team working out? This could be a good starting point. We will be running a group matching session on Tuesday 14</a:t>
            </a:r>
            <a:r>
              <a:rPr lang="en-US" baseline="30000"/>
              <a:t>th</a:t>
            </a:r>
            <a:r>
              <a:rPr lang="en-US"/>
              <a:t> to help you out.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2E001-67B5-AFC6-2FE1-0DC96884444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  <a:p>
            <a:r>
              <a:rPr lang="en-US" b="1"/>
              <a:t>50% group report</a:t>
            </a:r>
            <a:r>
              <a:rPr lang="en-US"/>
              <a:t>, providing details of the project motivation, design, implementation and evaluation.</a:t>
            </a:r>
          </a:p>
          <a:p>
            <a:r>
              <a:rPr lang="en-US" b="1"/>
              <a:t>30% individual report, </a:t>
            </a:r>
            <a:r>
              <a:rPr lang="en-US"/>
              <a:t>providing descriptions of and reflections on the student’s own contribution to the project and their personal view of the project, its outcomes and future work.</a:t>
            </a:r>
          </a:p>
          <a:p>
            <a:r>
              <a:rPr lang="en-US" b="1"/>
              <a:t>20% final group presentation</a:t>
            </a:r>
            <a:r>
              <a:rPr lang="en-US"/>
              <a:t>, showcasing and demonstrating the outcomes of the project, and involving contributions from all team members.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27B-AC5F-8807-F5C9-B92765F8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/ groupwork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6601C-A76C-A15F-DF93-ABB859F29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Plan a game jam to take place of reading week.</a:t>
            </a:r>
          </a:p>
          <a:p>
            <a:endParaRPr lang="en-US"/>
          </a:p>
          <a:p>
            <a:r>
              <a:rPr lang="en-US"/>
              <a:t>We don’t mind if this is in person, or online, just make sure you set aside enough time! </a:t>
            </a:r>
          </a:p>
          <a:p>
            <a:endParaRPr lang="en-US"/>
          </a:p>
          <a:p>
            <a:r>
              <a:rPr lang="en-US"/>
              <a:t>We want your team to produce a playable MVP by the end of reading week. Keep it simple, make sure it’s playable!</a:t>
            </a:r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D6E603A1-EB5C-E926-7D1D-7501D23B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13" y="2297043"/>
            <a:ext cx="1133475" cy="1133475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1DD9709C-327A-BAFD-A4B4-A7B402317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6884" y="1703458"/>
            <a:ext cx="2743199" cy="16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3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12213-0296-A826-4C55-E3CA1D09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Workshop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D3E3B-F0DC-F88B-EB5E-DFE6E0EFD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lnSpc>
                <a:spcPct val="114999"/>
              </a:lnSpc>
              <a:buNone/>
            </a:pPr>
            <a:endParaRPr lang="en-US"/>
          </a:p>
          <a:p>
            <a:pPr marL="412750" indent="-285750">
              <a:lnSpc>
                <a:spcPct val="114999"/>
              </a:lnSpc>
            </a:pPr>
            <a:r>
              <a:rPr lang="en-US"/>
              <a:t>Testing (50 mins)</a:t>
            </a:r>
          </a:p>
          <a:p>
            <a:pPr marL="412750" indent="-285750">
              <a:lnSpc>
                <a:spcPct val="114999"/>
              </a:lnSpc>
            </a:pPr>
            <a:endParaRPr lang="en-US"/>
          </a:p>
          <a:p>
            <a:pPr marL="412750" indent="-285750">
              <a:lnSpc>
                <a:spcPct val="114999"/>
              </a:lnSpc>
            </a:pPr>
            <a:r>
              <a:rPr lang="en-US"/>
              <a:t>Mock Test (15 mins)</a:t>
            </a:r>
          </a:p>
          <a:p>
            <a:pPr marL="412750" indent="-285750">
              <a:lnSpc>
                <a:spcPct val="114999"/>
              </a:lnSpc>
            </a:pPr>
            <a:endParaRPr lang="en-US"/>
          </a:p>
          <a:p>
            <a:pPr marL="412750" indent="-285750">
              <a:lnSpc>
                <a:spcPct val="114999"/>
              </a:lnSpc>
            </a:pPr>
            <a:r>
              <a:rPr lang="en-US"/>
              <a:t>Game Jam Prep (15 mins)</a:t>
            </a:r>
          </a:p>
          <a:p>
            <a:pPr marL="412750" indent="-285750">
              <a:lnSpc>
                <a:spcPct val="114999"/>
              </a:lnSpc>
            </a:pPr>
            <a:endParaRPr lang="en-US"/>
          </a:p>
          <a:p>
            <a:pPr marL="412750" indent="-285750">
              <a:lnSpc>
                <a:spcPct val="114999"/>
              </a:lnSpc>
            </a:pPr>
            <a:r>
              <a:rPr lang="en-US"/>
              <a:t>Summer Project (15 mins)</a:t>
            </a:r>
          </a:p>
          <a:p>
            <a:pPr marL="412750" indent="-285750">
              <a:lnSpc>
                <a:spcPct val="114999"/>
              </a:lnSpc>
            </a:pPr>
            <a:endParaRPr lang="en-US"/>
          </a:p>
          <a:p>
            <a:pPr marL="412750" indent="-285750">
              <a:lnSpc>
                <a:spcPct val="114999"/>
              </a:lnSpc>
            </a:pPr>
            <a:r>
              <a:rPr lang="en-US"/>
              <a:t>Homework. Your team should now have </a:t>
            </a:r>
            <a:r>
              <a:rPr lang="en-US" u="sng"/>
              <a:t>one game idea</a:t>
            </a:r>
            <a:r>
              <a:rPr lang="en-US"/>
              <a:t>. Develop a working prototype *(MVP) over reading week!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6E9A43-4FD1-FF7B-BD02-019C4299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4461" y="1389600"/>
            <a:ext cx="275079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8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97D7E-FA6C-06F6-E5EF-6B7C54D1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896975"/>
            <a:ext cx="8520600" cy="2052600"/>
          </a:xfrm>
        </p:spPr>
        <p:txBody>
          <a:bodyPr/>
          <a:lstStyle/>
          <a:p>
            <a:r>
              <a:rPr lang="en-US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48969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3984-ADF4-F165-5E72-5B3FDF28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AC7E6-EBD4-313D-663E-4E003AC64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9263" indent="-309563">
              <a:buNone/>
            </a:pPr>
            <a:r>
              <a:rPr lang="en-GB" sz="2400"/>
              <a:t>1. Apply Equivalence Partitioning to define tests for Triangle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82BEB-E10B-603A-4F7B-2825892EDEA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95300" indent="-355600">
              <a:buNone/>
            </a:pPr>
            <a:r>
              <a:rPr lang="en-GB" sz="2400"/>
              <a:t>2. Apply Equivalence Partitioning to define tests for UK Tax Allowance Calculator</a:t>
            </a:r>
          </a:p>
        </p:txBody>
      </p:sp>
    </p:spTree>
    <p:extLst>
      <p:ext uri="{BB962C8B-B14F-4D97-AF65-F5344CB8AC3E}">
        <p14:creationId xmlns:p14="http://schemas.microsoft.com/office/powerpoint/2010/main" val="31087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97D7E-FA6C-06F6-E5EF-6B7C54D1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896975"/>
            <a:ext cx="8520600" cy="2052600"/>
          </a:xfrm>
        </p:spPr>
        <p:txBody>
          <a:bodyPr/>
          <a:lstStyle/>
          <a:p>
            <a:r>
              <a:rPr lang="en-GB" sz="4800"/>
              <a:t>Testing </a:t>
            </a:r>
            <a:r>
              <a:rPr lang="en-US"/>
              <a:t>Triangle Problem</a:t>
            </a:r>
          </a:p>
        </p:txBody>
      </p:sp>
    </p:spTree>
    <p:extLst>
      <p:ext uri="{BB962C8B-B14F-4D97-AF65-F5344CB8AC3E}">
        <p14:creationId xmlns:p14="http://schemas.microsoft.com/office/powerpoint/2010/main" val="89565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11700" y="250567"/>
            <a:ext cx="8520600" cy="572700"/>
          </a:xfrm>
        </p:spPr>
        <p:txBody>
          <a:bodyPr/>
          <a:lstStyle/>
          <a:p>
            <a:r>
              <a:rPr lang="en-US" sz="2800">
                <a:ea typeface="ＭＳ Ｐゴシック" charset="-128"/>
                <a:cs typeface="ＭＳ Ｐゴシック" charset="-128"/>
              </a:rPr>
              <a:t>Triangle Problem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11700" y="683650"/>
            <a:ext cx="8426947" cy="4076886"/>
          </a:xfrm>
        </p:spPr>
        <p:txBody>
          <a:bodyPr/>
          <a:lstStyle/>
          <a:p>
            <a:pPr marL="13970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000">
                <a:ea typeface="ＭＳ Ｐゴシック" charset="-128"/>
                <a:cs typeface="ＭＳ Ｐゴシック" charset="-128"/>
              </a:rPr>
              <a:t>Given a triple of positive integer values (that is 3 integers greater than zero), the program determines whether they could represent the side that form a triangle. If they can, it classifies the triangle a scalene (sides of different length), isosceles (two equal sides) or equilateral (three equal sides). If the triples contain negative or zero values, print an error message. </a:t>
            </a:r>
          </a:p>
          <a:p>
            <a:pPr>
              <a:spcAft>
                <a:spcPts val="600"/>
              </a:spcAft>
            </a:pPr>
            <a:r>
              <a:rPr lang="en-US" sz="2000" b="1">
                <a:ea typeface="ＭＳ Ｐゴシック" charset="-128"/>
                <a:cs typeface="ＭＳ Ｐゴシック" charset="-128"/>
              </a:rPr>
              <a:t>To do:</a:t>
            </a:r>
          </a:p>
          <a:p>
            <a:pPr lvl="1">
              <a:spcAft>
                <a:spcPts val="600"/>
              </a:spcAft>
            </a:pPr>
            <a:r>
              <a:rPr lang="en-US" sz="2000">
                <a:ea typeface="ＭＳ Ｐゴシック" charset="-128"/>
                <a:cs typeface="ＭＳ Ｐゴシック" charset="-128"/>
              </a:rPr>
              <a:t>Derive tests for black box testing (use equivalence partitioning)</a:t>
            </a:r>
          </a:p>
          <a:p>
            <a:pPr lvl="1">
              <a:spcAft>
                <a:spcPts val="600"/>
              </a:spcAft>
            </a:pPr>
            <a:r>
              <a:rPr lang="en-US" sz="2000" i="1">
                <a:ea typeface="ＭＳ Ｐゴシック" charset="-128"/>
                <a:cs typeface="ＭＳ Ｐゴシック" charset="-128"/>
              </a:rPr>
              <a:t>Hint: the sides are not independent inputs, use triples</a:t>
            </a:r>
          </a:p>
        </p:txBody>
      </p:sp>
    </p:spTree>
    <p:extLst>
      <p:ext uri="{BB962C8B-B14F-4D97-AF65-F5344CB8AC3E}">
        <p14:creationId xmlns:p14="http://schemas.microsoft.com/office/powerpoint/2010/main" val="206122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11700" y="250567"/>
            <a:ext cx="8520600" cy="572700"/>
          </a:xfrm>
        </p:spPr>
        <p:txBody>
          <a:bodyPr/>
          <a:lstStyle/>
          <a:p>
            <a:r>
              <a:rPr lang="en-US" sz="2800">
                <a:ea typeface="ＭＳ Ｐゴシック"/>
                <a:cs typeface="ＭＳ Ｐゴシック" charset="-128"/>
              </a:rPr>
              <a:t>E.g.:  Triangle Problem: sides a, b,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9B9D999-803D-BDAF-72AF-4E18103DE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769226"/>
                  </p:ext>
                </p:extLst>
              </p:nvPr>
            </p:nvGraphicFramePr>
            <p:xfrm>
              <a:off x="311700" y="832282"/>
              <a:ext cx="8451658" cy="21605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6242">
                      <a:extLst>
                        <a:ext uri="{9D8B030D-6E8A-4147-A177-3AD203B41FA5}">
                          <a16:colId xmlns:a16="http://schemas.microsoft.com/office/drawing/2014/main" val="1944139011"/>
                        </a:ext>
                      </a:extLst>
                    </a:gridCol>
                    <a:gridCol w="1974686">
                      <a:extLst>
                        <a:ext uri="{9D8B030D-6E8A-4147-A177-3AD203B41FA5}">
                          <a16:colId xmlns:a16="http://schemas.microsoft.com/office/drawing/2014/main" val="3833924787"/>
                        </a:ext>
                      </a:extLst>
                    </a:gridCol>
                    <a:gridCol w="5370730">
                      <a:extLst>
                        <a:ext uri="{9D8B030D-6E8A-4147-A177-3AD203B41FA5}">
                          <a16:colId xmlns:a16="http://schemas.microsoft.com/office/drawing/2014/main" val="772819420"/>
                        </a:ext>
                      </a:extLst>
                    </a:gridCol>
                  </a:tblGrid>
                  <a:tr h="494975"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Partition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500810"/>
                      </a:ext>
                    </a:extLst>
                  </a:tr>
                  <a:tr h="675599"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Negative or zero integer for a side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(a</a:t>
                          </a:r>
                          <a:r>
                            <a:rPr lang="en-GB" sz="1600" b="0" i="0" u="none" strike="noStrike" cap="none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Arial"/>
                            </a:rPr>
                            <a:t>≤0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Arial"/>
                                </a:rPr>
                                <m:t>∧</m:t>
                              </m:r>
                            </m:oMath>
                          </a14:m>
                          <a:r>
                            <a:rPr lang="en-GB" sz="1600" b="0" i="0" u="none" strike="noStrike" cap="none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Arial"/>
                            </a:rPr>
                            <a:t> 0&lt;b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Arial"/>
                                </a:rPr>
                                <m:t>∧</m:t>
                              </m:r>
                            </m:oMath>
                          </a14:m>
                          <a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0&lt;c)  OR (b</a:t>
                          </a:r>
                          <a:r>
                            <a:rPr lang="en-GB" sz="1600" b="0" i="0" u="none" strike="noStrike" cap="none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Arial"/>
                            </a:rPr>
                            <a:t>≤0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Arial"/>
                                </a:rPr>
                                <m:t>∧</m:t>
                              </m:r>
                            </m:oMath>
                          </a14:m>
                          <a:r>
                            <a:rPr lang="en-GB" sz="1600" b="0" i="0" u="none" strike="noStrike" cap="none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Arial"/>
                            </a:rPr>
                            <a:t> 0&lt;a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Arial"/>
                                </a:rPr>
                                <m:t>∧</m:t>
                              </m:r>
                            </m:oMath>
                          </a14:m>
                          <a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0&lt;c)  OR (c</a:t>
                          </a:r>
                          <a:r>
                            <a:rPr lang="en-GB" sz="1600" b="0" i="0" u="none" strike="noStrike" cap="none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Arial"/>
                            </a:rPr>
                            <a:t>≤0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Arial"/>
                                </a:rPr>
                                <m:t>∧</m:t>
                              </m:r>
                            </m:oMath>
                          </a14:m>
                          <a:r>
                            <a:rPr lang="en-GB" sz="1600" b="0" i="0" u="none" strike="noStrike" cap="none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Arial"/>
                            </a:rPr>
                            <a:t> 0&lt;a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Arial"/>
                                </a:rPr>
                                <m:t>∧</m:t>
                              </m:r>
                            </m:oMath>
                          </a14:m>
                          <a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0&lt;b 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478481"/>
                      </a:ext>
                    </a:extLst>
                  </a:tr>
                  <a:tr h="494975"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</a:pPr>
                          <a:r>
                            <a:rPr lang="en-GB" sz="1600" b="0" i="0" u="none" strike="noStrike" cap="none">
                              <a:solidFill>
                                <a:schemeClr val="dk1"/>
                              </a:solidFill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a:t> </a:t>
                          </a:r>
                          <a:r>
                            <a:rPr lang="en-GB" sz="1600" b="0" i="0" u="none" strike="noStrike" cap="none">
                              <a:solidFill>
                                <a:schemeClr val="dk1"/>
                              </a:solidFill>
                              <a:effectLst/>
                              <a:latin typeface="Cambria Math"/>
                              <a:ea typeface="Cambria Math"/>
                              <a:cs typeface="Calibri"/>
                              <a:sym typeface="Arial"/>
                            </a:rPr>
                            <a:t>…</a:t>
                          </a:r>
                          <a:endParaRPr lang="en-GB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77912"/>
                      </a:ext>
                    </a:extLst>
                  </a:tr>
                  <a:tr h="494975"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7452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9B9D999-803D-BDAF-72AF-4E18103DE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769226"/>
                  </p:ext>
                </p:extLst>
              </p:nvPr>
            </p:nvGraphicFramePr>
            <p:xfrm>
              <a:off x="311700" y="832282"/>
              <a:ext cx="8451658" cy="21605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6242">
                      <a:extLst>
                        <a:ext uri="{9D8B030D-6E8A-4147-A177-3AD203B41FA5}">
                          <a16:colId xmlns:a16="http://schemas.microsoft.com/office/drawing/2014/main" val="1944139011"/>
                        </a:ext>
                      </a:extLst>
                    </a:gridCol>
                    <a:gridCol w="1974686">
                      <a:extLst>
                        <a:ext uri="{9D8B030D-6E8A-4147-A177-3AD203B41FA5}">
                          <a16:colId xmlns:a16="http://schemas.microsoft.com/office/drawing/2014/main" val="3833924787"/>
                        </a:ext>
                      </a:extLst>
                    </a:gridCol>
                    <a:gridCol w="5370730">
                      <a:extLst>
                        <a:ext uri="{9D8B030D-6E8A-4147-A177-3AD203B41FA5}">
                          <a16:colId xmlns:a16="http://schemas.microsoft.com/office/drawing/2014/main" val="772819420"/>
                        </a:ext>
                      </a:extLst>
                    </a:gridCol>
                  </a:tblGrid>
                  <a:tr h="494975"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Partition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500810"/>
                      </a:ext>
                    </a:extLst>
                  </a:tr>
                  <a:tr h="675599"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Negative or zero integer for a side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548" t="-74775" r="-454" b="-1495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478481"/>
                      </a:ext>
                    </a:extLst>
                  </a:tr>
                  <a:tr h="494975"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</a:pPr>
                          <a:r>
                            <a:rPr lang="en-GB" sz="1600" b="0" i="0" u="none" strike="noStrike" cap="none">
                              <a:solidFill>
                                <a:schemeClr val="dk1"/>
                              </a:solidFill>
                              <a:effectLst/>
                              <a:latin typeface="Cambria Math"/>
                              <a:ea typeface="Cambria Math"/>
                              <a:cs typeface="Calibri"/>
                            </a:rPr>
                            <a:t> </a:t>
                          </a:r>
                          <a:r>
                            <a:rPr lang="en-GB" sz="1600" b="0" i="0" u="none" strike="noStrike" cap="none">
                              <a:solidFill>
                                <a:schemeClr val="dk1"/>
                              </a:solidFill>
                              <a:effectLst/>
                              <a:latin typeface="Cambria Math"/>
                              <a:ea typeface="Cambria Math"/>
                              <a:cs typeface="Calibri"/>
                              <a:sym typeface="Arial"/>
                            </a:rPr>
                            <a:t>…</a:t>
                          </a:r>
                          <a:endParaRPr lang="en-GB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77912"/>
                      </a:ext>
                    </a:extLst>
                  </a:tr>
                  <a:tr h="494975">
                    <a:tc>
                      <a:txBody>
                        <a:bodyPr/>
                        <a:lstStyle/>
                        <a:p>
                          <a:r>
                            <a:rPr lang="en-GB" sz="160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548" t="-340741" r="-454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47452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562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11700" y="250567"/>
            <a:ext cx="8520600" cy="572700"/>
          </a:xfrm>
        </p:spPr>
        <p:txBody>
          <a:bodyPr/>
          <a:lstStyle/>
          <a:p>
            <a:r>
              <a:rPr lang="en-US" sz="2800">
                <a:highlight>
                  <a:srgbClr val="FFFF00"/>
                </a:highlight>
                <a:ea typeface="ＭＳ Ｐゴシック" charset="-128"/>
                <a:cs typeface="ＭＳ Ｐゴシック" charset="-128"/>
              </a:rPr>
              <a:t>Solution</a:t>
            </a:r>
            <a:r>
              <a:rPr lang="en-US" sz="2800">
                <a:ea typeface="ＭＳ Ｐゴシック" charset="-128"/>
                <a:cs typeface="ＭＳ Ｐゴシック" charset="-128"/>
              </a:rPr>
              <a:t> - Triangle Problem: sides a, b, c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6627CBB7-43D1-6213-94CC-E11E9A27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85" y="932641"/>
            <a:ext cx="7998211" cy="36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19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1DB3A759D1044874EFA3CFABAD5BB" ma:contentTypeVersion="10" ma:contentTypeDescription="Create a new document." ma:contentTypeScope="" ma:versionID="4e606d1b20110e8b3973cd7841c4113c">
  <xsd:schema xmlns:xsd="http://www.w3.org/2001/XMLSchema" xmlns:xs="http://www.w3.org/2001/XMLSchema" xmlns:p="http://schemas.microsoft.com/office/2006/metadata/properties" xmlns:ns2="7cf61fb2-a93a-47db-b85f-2afaef255c98" xmlns:ns3="2403d54d-c77c-4eaf-935f-00e01c15892e" targetNamespace="http://schemas.microsoft.com/office/2006/metadata/properties" ma:root="true" ma:fieldsID="f8100bf5b647a2384732f3a4d7c6d173" ns2:_="" ns3:_="">
    <xsd:import namespace="7cf61fb2-a93a-47db-b85f-2afaef255c98"/>
    <xsd:import namespace="2403d54d-c77c-4eaf-935f-00e01c1589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61fb2-a93a-47db-b85f-2afaef255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03d54d-c77c-4eaf-935f-00e01c15892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f61fb2-a93a-47db-b85f-2afaef255c9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E7CC35-31DB-4559-896E-F6DE6E349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f61fb2-a93a-47db-b85f-2afaef255c98"/>
    <ds:schemaRef ds:uri="2403d54d-c77c-4eaf-935f-00e01c1589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A1253-7223-4C47-A6EA-5469F68DEBE9}">
  <ds:schemaRefs>
    <ds:schemaRef ds:uri="7cf61fb2-a93a-47db-b85f-2afaef255c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54FBF9-7D3B-41C5-AE94-3EC6D8FB42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全屏显示(16:9)</PresentationFormat>
  <Slides>23</Slides>
  <Notes>4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Simple Light</vt:lpstr>
      <vt:lpstr>Testing, Projects</vt:lpstr>
      <vt:lpstr>PowerPoint 演示文稿</vt:lpstr>
      <vt:lpstr>Today’s Workshop</vt:lpstr>
      <vt:lpstr>Testing</vt:lpstr>
      <vt:lpstr>To do</vt:lpstr>
      <vt:lpstr>Testing Triangle Problem</vt:lpstr>
      <vt:lpstr>Triangle Problem</vt:lpstr>
      <vt:lpstr>E.g.:  Triangle Problem: sides a, b, c</vt:lpstr>
      <vt:lpstr>Solution - Triangle Problem: sides a, b, c</vt:lpstr>
      <vt:lpstr>Testing a UK Tax Allowance Calculator</vt:lpstr>
      <vt:lpstr>PowerPoint 演示文稿</vt:lpstr>
      <vt:lpstr>PowerPoint 演示文稿</vt:lpstr>
      <vt:lpstr>E.g.: Possible Categories to start with</vt:lpstr>
      <vt:lpstr>Solution - Possible Categories:</vt:lpstr>
      <vt:lpstr>Solution - Generating Tests by Combining Categories:</vt:lpstr>
      <vt:lpstr>Solution - Every Possible Combination:</vt:lpstr>
      <vt:lpstr>Mock Exam</vt:lpstr>
      <vt:lpstr>Game Jam Prep</vt:lpstr>
      <vt:lpstr>Summer Projects</vt:lpstr>
      <vt:lpstr>Timeline</vt:lpstr>
      <vt:lpstr>Individual Projects</vt:lpstr>
      <vt:lpstr>Group Projects</vt:lpstr>
      <vt:lpstr>homework / groupwork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revision>2</cp:revision>
  <dcterms:modified xsi:type="dcterms:W3CDTF">2023-04-17T11:25:19Z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0x010100A461DB3A759D1044874EFA3CFABAD5BB</vt:lpwstr>
  </property>
  <property fmtid="{D5CDD505-2E9C-101B-9397-08002B2CF9AE}" pid="3" name="MediaServiceImageTags">
    <vt:lpwstr/>
  </property>
</Properties>
</file>