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8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AE18D-56BF-48F4-911E-EDAA1277A0FA}">
          <p14:sldIdLst>
            <p14:sldId id="256"/>
            <p14:sldId id="257"/>
            <p14:sldId id="258"/>
          </p14:sldIdLst>
        </p14:section>
        <p14:section name="What is a Method" id="{7FC37A36-8ED7-4356-8465-D375731C3E70}">
          <p14:sldIdLst>
            <p14:sldId id="259"/>
            <p14:sldId id="260"/>
            <p14:sldId id="261"/>
            <p14:sldId id="262"/>
          </p14:sldIdLst>
        </p14:section>
        <p14:section name="Declaring and Invoking Methods" id="{D635DE29-EBDE-4215-AEE2-A6C0DF183072}">
          <p14:sldIdLst>
            <p14:sldId id="263"/>
            <p14:sldId id="264"/>
            <p14:sldId id="265"/>
            <p14:sldId id="266"/>
          </p14:sldIdLst>
        </p14:section>
        <p14:section name="Methods with Parameters" id="{E0B60FD1-D1C7-415A-928F-1D2DE7FF395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2DF6E67D-2F0E-4DCE-8026-413520E954D3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E0C62BD0-753A-478A-A892-FFB7EC987A9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53D9F83C-9342-4C5A-884B-A54037AACFFC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BCD8651C-648C-4EEE-B460-C0596A52E93D}">
          <p14:sldIdLst>
            <p14:sldId id="301"/>
            <p14:sldId id="302"/>
            <p14:sldId id="303"/>
            <p14:sldId id="304"/>
          </p14:sldIdLst>
        </p14:section>
        <p14:section name="Naming and Best Practices" id="{AD9E6168-403D-4C88-B6E0-DC1B465E00C3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1680F85E-E96E-4255-8678-8844424EF449}">
          <p14:sldIdLst>
            <p14:sldId id="310"/>
            <p14:sldId id="316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65" y="2137381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Methods are first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then </a:t>
            </a:r>
            <a:r>
              <a:rPr lang="en-US" sz="3600" b="1" dirty="0">
                <a:solidFill>
                  <a:schemeClr val="bg1"/>
                </a:solidFill>
              </a:rPr>
              <a:t>invoked</a:t>
            </a:r>
            <a:r>
              <a:rPr lang="en-US" sz="3600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invoked </a:t>
            </a:r>
            <a:r>
              <a:rPr lang="en-US" sz="3600" dirty="0"/>
              <a:t>(called) by their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method can be invoked from:</a:t>
            </a:r>
          </a:p>
          <a:p>
            <a:pPr lvl="1"/>
            <a:r>
              <a:rPr lang="en-US" sz="3400" dirty="0"/>
              <a:t>The main method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Its own body</a:t>
            </a:r>
            <a:r>
              <a:rPr lang="en-US" sz="3400" b="1" dirty="0"/>
              <a:t> </a:t>
            </a:r>
            <a:r>
              <a:rPr lang="en-US" sz="34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8076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749692" y="1888793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0867" y="339334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0963" y="202836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234" y="299754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8" y="118071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can be of </a:t>
            </a:r>
            <a:r>
              <a:rPr lang="en-US" sz="3600" b="1" dirty="0">
                <a:solidFill>
                  <a:srgbClr val="FFA000"/>
                </a:solidFill>
              </a:rPr>
              <a:t>any data type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600" dirty="0"/>
              <a:t>Call the method with certain values (</a:t>
            </a:r>
            <a:r>
              <a:rPr lang="en-US" sz="3600" b="1" dirty="0">
                <a:solidFill>
                  <a:srgbClr val="FFA000"/>
                </a:solidFill>
              </a:rPr>
              <a:t>arguments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1000" y="5155231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1383" y="1944646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000" y="5170754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9809" y="2085696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pass </a:t>
            </a:r>
            <a:r>
              <a:rPr lang="en-US" sz="3600" b="1" dirty="0">
                <a:solidFill>
                  <a:srgbClr val="FFA000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</a:rPr>
              <a:t>several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parameters</a:t>
            </a:r>
          </a:p>
          <a:p>
            <a:r>
              <a:rPr lang="en-US" sz="3600" dirty="0"/>
              <a:t>You can pass parameters of </a:t>
            </a:r>
            <a:r>
              <a:rPr lang="en-US" sz="3600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sz="3600" dirty="0"/>
              <a:t>Each parameter has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8974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sign</a:t>
            </a:r>
            <a:r>
              <a:rPr lang="en-US" sz="3600" dirty="0"/>
              <a:t> of an integer number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2769" y="1325353"/>
            <a:ext cx="11276999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method that receives a grade between 2.00 and 6.00 and prints the corresponding grade in words</a:t>
            </a: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1100" y="1134000"/>
            <a:ext cx="10009800" cy="526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private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static void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bg1"/>
                </a:solidFill>
              </a:rPr>
              <a:t>PrintInWords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double grade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string.Empty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accent2"/>
                </a:solidFill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gradeInWords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Parameters can accept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default values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The above method can be called in several ways: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08672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71000" y="5732390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69872" y="5486745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6000" y="4823281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167761" y="4823281"/>
            <a:ext cx="3106757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6515" y="6200392"/>
            <a:ext cx="2725263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78142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GB" sz="3400" dirty="0"/>
              <a:t>Declaring and Invoking Methods</a:t>
            </a:r>
            <a:endParaRPr lang="bg-BG" sz="34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 Reference Types</a:t>
            </a:r>
          </a:p>
          <a:p>
            <a:r>
              <a:rPr lang="en-GB" sz="3400" dirty="0"/>
              <a:t>Returning Values from Methods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  <a:p>
            <a:r>
              <a:rPr lang="en-US" sz="3400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that </a:t>
            </a:r>
            <a:r>
              <a:rPr lang="en-US" sz="3600" b="1" dirty="0">
                <a:solidFill>
                  <a:srgbClr val="FFA000"/>
                </a:solidFill>
              </a:rPr>
              <a:t>prints a single line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600" dirty="0"/>
              <a:t> consisting of numbers from a </a:t>
            </a:r>
            <a:r>
              <a:rPr lang="en-US" sz="3600" b="1" dirty="0">
                <a:solidFill>
                  <a:srgbClr val="FFA000"/>
                </a:solidFill>
              </a:rPr>
              <a:t>given start</a:t>
            </a:r>
            <a:r>
              <a:rPr lang="en-US" sz="3600" b="1" dirty="0"/>
              <a:t> </a:t>
            </a:r>
            <a:r>
              <a:rPr lang="en-US" sz="3600" dirty="0"/>
              <a:t>to a </a:t>
            </a:r>
            <a:r>
              <a:rPr lang="en-US" sz="3600" b="1" dirty="0">
                <a:solidFill>
                  <a:srgbClr val="FFA000"/>
                </a:solidFill>
              </a:rPr>
              <a:t>given end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prints the </a:t>
            </a:r>
            <a:r>
              <a:rPr lang="en-US" sz="3600" b="1" dirty="0">
                <a:solidFill>
                  <a:srgbClr val="FFA000"/>
                </a:solidFill>
              </a:rPr>
              <a:t>first half (1..n)</a:t>
            </a:r>
            <a:r>
              <a:rPr lang="en-US" sz="3600" b="1" dirty="0"/>
              <a:t> </a:t>
            </a:r>
            <a:r>
              <a:rPr lang="en-US" sz="3600" dirty="0"/>
              <a:t>and then the </a:t>
            </a:r>
            <a:r>
              <a:rPr lang="en-US" sz="3600" b="1" dirty="0">
                <a:solidFill>
                  <a:srgbClr val="FFA000"/>
                </a:solidFill>
              </a:rPr>
              <a:t>second half (n-1…1) </a:t>
            </a:r>
            <a:r>
              <a:rPr lang="en-US" sz="3600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51000" y="2372820"/>
            <a:ext cx="2390858" cy="978316"/>
          </a:xfrm>
          <a:prstGeom prst="wedgeRoundRectCallout">
            <a:avLst>
              <a:gd name="adj1" fmla="val -65926"/>
              <a:gd name="adj2" fmla="val -116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int</a:t>
            </a:r>
            <a:r>
              <a:rPr lang="en-US" sz="3400" b="1" dirty="0">
                <a:solidFill>
                  <a:schemeClr val="bg1"/>
                </a:solidFill>
              </a:rPr>
              <a:t>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char[]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string[]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Random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5000" y="1290533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10400" y="2438400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0414" y="1295401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600" dirty="0"/>
              <a:t> keyword immediately stops</a:t>
            </a:r>
            <a:br>
              <a:rPr lang="en-US" sz="3600" dirty="0"/>
            </a:br>
            <a:r>
              <a:rPr lang="en-US" sz="3600" dirty="0"/>
              <a:t>the method's execution</a:t>
            </a:r>
          </a:p>
          <a:p>
            <a:r>
              <a:rPr lang="en-US" sz="3600" dirty="0"/>
              <a:t>Returns the specified value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Void methods can be </a:t>
            </a:r>
            <a:r>
              <a:rPr lang="en-US" sz="3600" b="1" dirty="0">
                <a:solidFill>
                  <a:srgbClr val="FFA000"/>
                </a:solidFill>
              </a:rPr>
              <a:t>terminated</a:t>
            </a:r>
            <a:r>
              <a:rPr lang="en-US" sz="3600" dirty="0"/>
              <a:t> by just using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36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36000" y="2979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3188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Passed</a:t>
            </a:r>
            <a:r>
              <a:rPr lang="en-US" sz="34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4895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14497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571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method which returns rectangle area </a:t>
            </a:r>
            <a:br>
              <a:rPr lang="en-US" sz="3600" dirty="0"/>
            </a:br>
            <a:r>
              <a:rPr lang="en-US" sz="3600" dirty="0"/>
              <a:t>with given width and height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method that receives a string and a repeat count n. The method should return a new string.</a:t>
            </a:r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0456" y="1600200"/>
            <a:ext cx="8451089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1" y="1600201"/>
            <a:ext cx="9822689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that calculates and returns the value of a </a:t>
            </a:r>
            <a:r>
              <a:rPr lang="en-US" sz="3600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51787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combination of method's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parameters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is called </a:t>
            </a:r>
            <a:r>
              <a:rPr lang="en-US" sz="3600" b="1" dirty="0">
                <a:solidFill>
                  <a:srgbClr val="FFA000"/>
                </a:solidFill>
              </a:rPr>
              <a:t>signature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Signature </a:t>
            </a:r>
            <a:r>
              <a:rPr lang="en-US" sz="3600" b="1" dirty="0">
                <a:solidFill>
                  <a:srgbClr val="FFA000"/>
                </a:solidFill>
              </a:rPr>
              <a:t>differentiates</a:t>
            </a:r>
            <a:r>
              <a:rPr lang="en-US" sz="3600" dirty="0"/>
              <a:t> between methods with same names</a:t>
            </a:r>
          </a:p>
          <a:p>
            <a:r>
              <a:rPr lang="en-US" sz="3600" dirty="0"/>
              <a:t>When methods with the </a:t>
            </a:r>
            <a:r>
              <a:rPr lang="en-US" sz="3600" b="1" dirty="0">
                <a:solidFill>
                  <a:srgbClr val="FFA000"/>
                </a:solidFill>
              </a:rPr>
              <a:t>same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FFA000"/>
                </a:solidFill>
              </a:rPr>
              <a:t>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</a:t>
            </a:r>
            <a:r>
              <a:rPr lang="en-US" sz="3600" b="1" dirty="0">
                <a:solidFill>
                  <a:srgbClr val="FFA000"/>
                </a:solidFill>
              </a:rPr>
              <a:t>different signature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this is called method "</a:t>
            </a:r>
            <a:r>
              <a:rPr lang="en-US" sz="3600" b="1" dirty="0">
                <a:solidFill>
                  <a:srgbClr val="FFA000"/>
                </a:solidFill>
              </a:rPr>
              <a:t>overloading</a:t>
            </a:r>
            <a:r>
              <a:rPr lang="en-US" sz="3600" dirty="0"/>
              <a:t>"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>
            <a:normAutofit/>
          </a:bodyPr>
          <a:lstStyle/>
          <a:p>
            <a:r>
              <a:rPr lang="en-US" sz="3600" dirty="0"/>
              <a:t>Using same name for multiple methods with different </a:t>
            </a:r>
            <a:r>
              <a:rPr lang="en-US" sz="3600" b="1" dirty="0">
                <a:solidFill>
                  <a:schemeClr val="bg1"/>
                </a:solidFill>
              </a:rPr>
              <a:t>signatures</a:t>
            </a:r>
            <a:r>
              <a:rPr lang="en-US" sz="3600" dirty="0"/>
              <a:t> (method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Method's return type </a:t>
            </a:r>
            <a:r>
              <a:rPr lang="en-US" sz="3600" b="1" dirty="0">
                <a:solidFill>
                  <a:schemeClr val="bg1"/>
                </a:solidFill>
              </a:rPr>
              <a:t>is not part </a:t>
            </a:r>
            <a:r>
              <a:rPr lang="en-US" sz="3600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How would the compiler know </a:t>
            </a:r>
            <a:r>
              <a:rPr lang="en-US" sz="3600" b="1" dirty="0">
                <a:solidFill>
                  <a:schemeClr val="bg1"/>
                </a:solidFill>
              </a:rPr>
              <a:t>which method to call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>
            <a:normAutofit/>
          </a:bodyPr>
          <a:lstStyle/>
          <a:p>
            <a:r>
              <a:rPr lang="en-US" sz="3600" dirty="0"/>
              <a:t>Create a method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that </a:t>
            </a:r>
            <a:r>
              <a:rPr lang="en-US" sz="3600" b="1" dirty="0">
                <a:solidFill>
                  <a:srgbClr val="FFA000"/>
                </a:solidFill>
              </a:rPr>
              <a:t>returns the greater </a:t>
            </a:r>
            <a:r>
              <a:rPr lang="en-US" sz="3600" dirty="0"/>
              <a:t>of two values (the values can be of type </a:t>
            </a: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0807" y="356168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1000" y="3078895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33427" y="36327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47951" y="3501917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208" y="3069606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2592" y="357160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812" y="525782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60342" y="4795239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1708" y="532893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0810" y="2565228"/>
            <a:ext cx="9482287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>
            <a:noAutofit/>
          </a:bodyPr>
          <a:lstStyle/>
          <a:p>
            <a:r>
              <a:rPr lang="en-US" sz="3600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"The stack"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stores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information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about the </a:t>
            </a:r>
            <a:r>
              <a:rPr lang="en-GB" sz="3600" b="1" dirty="0">
                <a:solidFill>
                  <a:schemeClr val="bg1"/>
                </a:solidFill>
              </a:rPr>
              <a:t>active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subroutines</a:t>
            </a:r>
            <a:r>
              <a:rPr lang="en-GB" sz="3600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(methods) of a computer program</a:t>
            </a:r>
          </a:p>
          <a:p>
            <a:r>
              <a:rPr lang="en-GB" sz="3600" dirty="0"/>
              <a:t>Keeps track of </a:t>
            </a:r>
            <a:r>
              <a:rPr lang="en-GB" sz="3600" b="1" dirty="0">
                <a:solidFill>
                  <a:schemeClr val="bg1"/>
                </a:solidFill>
              </a:rPr>
              <a:t>the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point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/>
              <a:t>to which each active subroutine should </a:t>
            </a:r>
            <a:r>
              <a:rPr lang="en-GB" sz="3600" b="1" dirty="0">
                <a:solidFill>
                  <a:schemeClr val="bg1"/>
                </a:solidFill>
              </a:rPr>
              <a:t>return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control</a:t>
            </a:r>
            <a:r>
              <a:rPr lang="en-GB" sz="3600" b="1" dirty="0"/>
              <a:t> </a:t>
            </a:r>
            <a:r>
              <a:rPr lang="en-GB" sz="3600" dirty="0"/>
              <a:t>when it </a:t>
            </a:r>
            <a:r>
              <a:rPr lang="en-GB" sz="3600" b="1" dirty="0">
                <a:solidFill>
                  <a:schemeClr val="bg1"/>
                </a:solidFill>
              </a:rPr>
              <a:t>finishes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executing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 </a:t>
            </a:r>
            <a:r>
              <a:rPr lang="en-US" sz="3600" b="1" dirty="0">
                <a:solidFill>
                  <a:srgbClr val="FFA000"/>
                </a:solidFill>
              </a:rPr>
              <a:t>multiplies the sum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rgbClr val="FFA000"/>
                </a:solidFill>
              </a:rPr>
              <a:t>all even digits </a:t>
            </a:r>
            <a:r>
              <a:rPr lang="en-US" sz="3600" dirty="0"/>
              <a:t>of a number </a:t>
            </a:r>
            <a:r>
              <a:rPr lang="en-US" sz="3600" b="1" dirty="0">
                <a:solidFill>
                  <a:srgbClr val="FFA000"/>
                </a:solidFill>
              </a:rPr>
              <a:t>by the sum of all odd digits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 the same number:</a:t>
            </a:r>
          </a:p>
          <a:p>
            <a:pPr lvl="2"/>
            <a:r>
              <a:rPr lang="en-US" sz="3400" dirty="0"/>
              <a:t>You may need to use </a:t>
            </a:r>
            <a:r>
              <a:rPr lang="en-US" sz="34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69904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88037" y="4726412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306153" y="48237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61000" y="446400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330105" y="48219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351644" y="479752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45095" y="472641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Named block of code</a:t>
            </a:r>
            <a:r>
              <a:rPr lang="en-US" sz="3600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Sample method </a:t>
            </a:r>
            <a:r>
              <a:rPr lang="en-US" sz="3600" b="1" dirty="0">
                <a:solidFill>
                  <a:schemeClr val="bg1"/>
                </a:solidFill>
              </a:rPr>
              <a:t>definition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Invoking</a:t>
            </a:r>
            <a:r>
              <a:rPr lang="en-US" sz="3600" dirty="0"/>
              <a:t> (calling) the </a:t>
            </a:r>
            <a:br>
              <a:rPr lang="en-US" sz="3600" dirty="0"/>
            </a:br>
            <a:r>
              <a:rPr lang="en-US" sz="3600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6926" y="4963452"/>
            <a:ext cx="3934074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  <a:endParaRPr lang="en-US" sz="2800" b="1" noProof="1">
              <a:solidFill>
                <a:srgbClr val="234465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anose="020B0609020204030204" pitchFamily="49" charset="0"/>
              </a:rPr>
              <a:t>PrintHelloWorld();</a:t>
            </a:r>
            <a:endParaRPr lang="en-US" sz="2800" b="1" noProof="1">
              <a:solidFill>
                <a:srgbClr val="23446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46054" y="2865522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{ }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Methods naming guidelines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meaningful</a:t>
            </a:r>
            <a:r>
              <a:rPr lang="en-US" sz="3400" dirty="0"/>
              <a:t> method names</a:t>
            </a:r>
          </a:p>
          <a:p>
            <a:pPr lvl="1"/>
            <a:r>
              <a:rPr lang="en-US" sz="3400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What does this method do</a:t>
            </a:r>
            <a:r>
              <a:rPr lang="en-US" sz="32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sz="3400" dirty="0"/>
              <a:t>If you cannot find a good name for a method, think</a:t>
            </a:r>
            <a:br>
              <a:rPr lang="en-US" sz="3400" dirty="0"/>
            </a:br>
            <a:r>
              <a:rPr lang="en-US" sz="3400" dirty="0"/>
              <a:t>about whether it has a </a:t>
            </a:r>
            <a:r>
              <a:rPr lang="en-US" sz="3400" b="1" dirty="0">
                <a:solidFill>
                  <a:schemeClr val="bg1"/>
                </a:solidFill>
              </a:rPr>
              <a:t>clear intent</a:t>
            </a:r>
            <a:endParaRPr lang="en-US" sz="3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4506" y="3969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0809" y="570323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4608" y="396900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08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 parameters names</a:t>
            </a:r>
          </a:p>
          <a:p>
            <a:pPr lvl="1"/>
            <a:r>
              <a:rPr lang="en-US" sz="3400" dirty="0"/>
              <a:t>Preferred form: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 or [</a:t>
            </a:r>
            <a:r>
              <a:rPr lang="en-US" sz="3400" b="1" dirty="0">
                <a:solidFill>
                  <a:schemeClr val="bg1"/>
                </a:solidFill>
              </a:rPr>
              <a:t>Adjective</a:t>
            </a:r>
            <a:r>
              <a:rPr lang="en-US" sz="3400" dirty="0"/>
              <a:t>] + [</a:t>
            </a:r>
            <a:r>
              <a:rPr lang="en-US" sz="3400" b="1" dirty="0">
                <a:solidFill>
                  <a:schemeClr val="bg1"/>
                </a:solidFill>
              </a:rPr>
              <a:t>Noun</a:t>
            </a:r>
            <a:r>
              <a:rPr lang="en-US" sz="3400" dirty="0"/>
              <a:t>]</a:t>
            </a:r>
          </a:p>
          <a:p>
            <a:pPr lvl="1"/>
            <a:r>
              <a:rPr lang="en-US" sz="3400" dirty="0"/>
              <a:t>Should be in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rgbClr val="FFA000"/>
                </a:solidFill>
              </a:rPr>
              <a:t>meaningful</a:t>
            </a:r>
            <a:endParaRPr lang="bg-BG" sz="3400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sz="3400" dirty="0"/>
              <a:t>Unit of measure should be obvious</a:t>
            </a:r>
            <a:endParaRPr lang="en-US" sz="3400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894437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method should perform a </a:t>
            </a:r>
            <a:r>
              <a:rPr lang="en-US" sz="3600" b="1" dirty="0">
                <a:solidFill>
                  <a:schemeClr val="bg1"/>
                </a:solidFill>
              </a:rPr>
              <a:t>single</a:t>
            </a:r>
            <a:r>
              <a:rPr lang="en-US" sz="3600" dirty="0"/>
              <a:t>, well-defined task</a:t>
            </a:r>
          </a:p>
          <a:p>
            <a:pPr lvl="1"/>
            <a:r>
              <a:rPr lang="en-US" sz="3400" dirty="0"/>
              <a:t>A Method's name should </a:t>
            </a: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that task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a clear and </a:t>
            </a:r>
            <a:br>
              <a:rPr lang="en-US" sz="3400" dirty="0"/>
            </a:br>
            <a:r>
              <a:rPr lang="en-US" sz="34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</a:t>
            </a:r>
            <a:r>
              <a:rPr lang="en-US" sz="3600" dirty="0"/>
              <a:t> methods </a:t>
            </a:r>
            <a:r>
              <a:rPr lang="en-US" sz="36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them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4423563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806000" y="4845527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</a:rPr>
              <a:t>and </a:t>
            </a:r>
            <a:r>
              <a:rPr lang="en-US" sz="3200" b="1" noProof="1">
                <a:solidFill>
                  <a:srgbClr val="FFA000"/>
                </a:solidFill>
              </a:rPr>
              <a:t>easy to test</a:t>
            </a:r>
            <a:endParaRPr lang="en-US" sz="3200" b="1" noProof="1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</a:p>
          <a:p>
            <a:endParaRPr lang="en-US" sz="3600" dirty="0"/>
          </a:p>
          <a:p>
            <a:pPr marL="0" indent="0">
              <a:spcBef>
                <a:spcPts val="1800"/>
              </a:spcBef>
              <a:buNone/>
            </a:pPr>
            <a:endParaRPr lang="en-US" sz="3600" dirty="0"/>
          </a:p>
          <a:p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, after </a:t>
            </a:r>
            <a:r>
              <a:rPr lang="en-US" sz="3600" b="1" dirty="0">
                <a:solidFill>
                  <a:schemeClr val="bg1"/>
                </a:solidFill>
              </a:rPr>
              <a:t>loops</a:t>
            </a:r>
            <a:r>
              <a:rPr lang="en-US" sz="3600" dirty="0"/>
              <a:t> and after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if</a:t>
            </a:r>
            <a:r>
              <a:rPr lang="en-US" sz="3600" dirty="0"/>
              <a:t> statements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loops and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09001"/>
            <a:ext cx="10129234" cy="5949000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600" dirty="0"/>
              <a:t>Using existing methods several times</a:t>
            </a:r>
            <a:endParaRPr lang="bg-BG" sz="36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Executes the code between the brackets</a:t>
            </a:r>
          </a:p>
          <a:p>
            <a:r>
              <a:rPr lang="en-GB" sz="3600" dirty="0"/>
              <a:t>Does not return result</a:t>
            </a:r>
          </a:p>
          <a:p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64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Main() </a:t>
            </a:r>
            <a:r>
              <a:rPr lang="en-US" sz="3200" b="1" dirty="0">
                <a:solidFill>
                  <a:schemeClr val="bg2"/>
                </a:solidFill>
              </a:rPr>
              <a:t>is also a method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Prints "Hello" on the console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dirty="0"/>
              <a:t>Methods are declared </a:t>
            </a:r>
            <a:r>
              <a:rPr lang="en-US" sz="3600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sz="3600" dirty="0"/>
              <a:t>Variables inside a method are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</TotalTime>
  <Words>2785</Words>
  <Application>Microsoft Office PowerPoint</Application>
  <PresentationFormat>Widescreen</PresentationFormat>
  <Paragraphs>695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40</cp:revision>
  <dcterms:created xsi:type="dcterms:W3CDTF">2018-05-23T13:08:44Z</dcterms:created>
  <dcterms:modified xsi:type="dcterms:W3CDTF">2021-05-20T06:25:12Z</dcterms:modified>
  <cp:category>Programming;computer programming;software development;web development</cp:category>
</cp:coreProperties>
</file>