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93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292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D75140-1F56-4529-9A47-412A56DE3D0F}">
          <p14:sldIdLst>
            <p14:sldId id="256"/>
            <p14:sldId id="257"/>
            <p14:sldId id="258"/>
          </p14:sldIdLst>
        </p14:section>
        <p14:section name="Lists" id="{3F5064A1-8ADF-4D2C-BD7E-8E13EB12C319}">
          <p14:sldIdLst>
            <p14:sldId id="259"/>
            <p14:sldId id="260"/>
            <p14:sldId id="261"/>
            <p14:sldId id="293"/>
            <p14:sldId id="263"/>
            <p14:sldId id="264"/>
            <p14:sldId id="265"/>
            <p14:sldId id="266"/>
          </p14:sldIdLst>
        </p14:section>
        <p14:section name="Reading Lists from the Console" id="{7129A1B2-93E8-4DB8-92F0-0F5E75788784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orting Lists and Arrays" id="{34D6F7B5-B994-42FD-AA28-0FC9BE3C6C55}">
          <p14:sldIdLst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C951C6C3-E3D7-4E8D-A216-51BA8BACE4ED}">
          <p14:sldIdLst>
            <p14:sldId id="284"/>
            <p14:sldId id="290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6272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9210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877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0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0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0/Lists-La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Processing Variable-Length Sequences of Elements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2875646" y="2351427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6771004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69416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4212" y="1975146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noProof="1"/>
              <a:t>-10</a:t>
            </a:r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Insert() – Inserts an Element at Position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5763" y="1196125"/>
            <a:ext cx="8640650" cy="2208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dirty="0"/>
              <a:t>We Insert an element at index 1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Other Elements indices are changed </a:t>
            </a:r>
            <a:br>
              <a:rPr lang="en-GB" sz="3600" dirty="0"/>
            </a:br>
            <a:r>
              <a:rPr lang="en-GB" sz="3600" dirty="0"/>
              <a:t>upon insertion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B4BB4F59-9BDF-4BD3-B621-594DFE8CE1C5}"/>
              </a:ext>
            </a:extLst>
          </p:cNvPr>
          <p:cNvSpPr txBox="1">
            <a:spLocks/>
          </p:cNvSpPr>
          <p:nvPr/>
        </p:nvSpPr>
        <p:spPr>
          <a:xfrm>
            <a:off x="3120302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noProof="1"/>
              <a:t>3</a:t>
            </a:r>
            <a:r>
              <a:rPr lang="bg-BG" noProof="1"/>
              <a:t>0</a:t>
            </a:r>
            <a:endParaRPr lang="en-US" noProof="1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DAAD10D-DDF4-4FB3-A65D-5C64D8669047}"/>
              </a:ext>
            </a:extLst>
          </p:cNvPr>
          <p:cNvSpPr txBox="1">
            <a:spLocks/>
          </p:cNvSpPr>
          <p:nvPr/>
        </p:nvSpPr>
        <p:spPr>
          <a:xfrm>
            <a:off x="3120302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942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-0.00013 0.0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0.09921 -7.40741E-7 C 0.14362 -7.40741E-7 0.19843 0.11389 0.19843 0.20671 L 0.19843 0.41343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2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2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Basic Methods Example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B31FB49E-5CBF-4A8C-89F7-70E66C67A51E}"/>
              </a:ext>
            </a:extLst>
          </p:cNvPr>
          <p:cNvSpPr/>
          <p:nvPr/>
        </p:nvSpPr>
        <p:spPr>
          <a:xfrm rot="10800000" flipH="1">
            <a:off x="3325942" y="4811491"/>
            <a:ext cx="1405346" cy="1452060"/>
          </a:xfrm>
          <a:prstGeom prst="bentArrow">
            <a:avLst>
              <a:gd name="adj1" fmla="val 23638"/>
              <a:gd name="adj2" fmla="val 25000"/>
              <a:gd name="adj3" fmla="val 36848"/>
              <a:gd name="adj4" fmla="val 5344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71960" y="1101006"/>
            <a:ext cx="8899236" cy="35719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List&lt;int&gt;</a:t>
            </a:r>
            <a:r>
              <a:rPr lang="en-US" dirty="0">
                <a:solidFill>
                  <a:schemeClr val="tx1"/>
                </a:solidFill>
              </a:rPr>
              <a:t> nums = </a:t>
            </a:r>
            <a:r>
              <a:rPr lang="en-US" dirty="0">
                <a:solidFill>
                  <a:schemeClr val="bg1"/>
                </a:solidFill>
              </a:rPr>
              <a:t>new List&lt;int&gt;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		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>
                <a:solidFill>
                  <a:schemeClr val="tx1"/>
                </a:solidFill>
              </a:rPr>
              <a:t> 10, 20, 30, 40, 50, 60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30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Insert(</a:t>
            </a:r>
            <a:r>
              <a:rPr lang="en-US" dirty="0">
                <a:solidFill>
                  <a:schemeClr val="tx1"/>
                </a:solidFill>
              </a:rPr>
              <a:t>0, -100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</a:t>
            </a:r>
            <a:r>
              <a:rPr lang="en-US" dirty="0">
                <a:solidFill>
                  <a:schemeClr val="bg1"/>
                </a:solidFill>
              </a:rPr>
              <a:t>string.Join(</a:t>
            </a:r>
            <a:r>
              <a:rPr lang="en-US" dirty="0">
                <a:solidFill>
                  <a:schemeClr val="tx1"/>
                </a:solidFill>
              </a:rPr>
              <a:t>", ", nums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Console.WriteLine($"Count: {nums.</a:t>
            </a:r>
            <a:r>
              <a:rPr lang="en-US" dirty="0">
                <a:solidFill>
                  <a:schemeClr val="bg1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}");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056616" y="5409738"/>
            <a:ext cx="5814580" cy="1202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-100, 10, 20, 40, 50, 60, 100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Count: 7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5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Reading Lists from the Console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20325-93B5-418B-9B0F-6EB362E4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1" y="1157118"/>
            <a:ext cx="2784017" cy="278401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Using for Loop or </a:t>
            </a:r>
            <a:r>
              <a:rPr lang="en-GB" dirty="0" err="1"/>
              <a:t>String.Split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8300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First, read from the console the list </a:t>
            </a:r>
            <a:r>
              <a:rPr lang="en-US" sz="3600" b="1" dirty="0">
                <a:solidFill>
                  <a:schemeClr val="bg1"/>
                </a:solidFill>
              </a:rPr>
              <a:t>length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r>
              <a:rPr lang="en-US" sz="3600" dirty="0"/>
              <a:t>Next, create a list of a given size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 and read its </a:t>
            </a:r>
            <a:r>
              <a:rPr lang="en-US" sz="3600" b="1" dirty="0">
                <a:solidFill>
                  <a:schemeClr val="bg1"/>
                </a:solidFill>
              </a:rPr>
              <a:t>elements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Lists from the Console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30266" y="1902425"/>
            <a:ext cx="738020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n = int.Parse(Console.ReadLine());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36201" y="3429000"/>
            <a:ext cx="8171141" cy="2433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List&lt;int&gt; list = new List&lt;int&gt;();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for (int i = 0; i &lt; n;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int number = int.Parse(Console.ReadLine()</a:t>
            </a:r>
            <a:r>
              <a:rPr lang="bg-BG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err="1">
                <a:solidFill>
                  <a:schemeClr val="tx1"/>
                </a:solidFill>
              </a:rPr>
              <a:t>list.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number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770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Lists can be read from a </a:t>
            </a:r>
            <a:r>
              <a:rPr lang="en-US" sz="3600" b="1" dirty="0">
                <a:solidFill>
                  <a:schemeClr val="bg1"/>
                </a:solidFill>
              </a:rPr>
              <a:t>single line</a:t>
            </a:r>
            <a:r>
              <a:rPr lang="en-US" sz="3600" dirty="0"/>
              <a:t> of </a:t>
            </a:r>
            <a:r>
              <a:rPr lang="en-US" sz="3600" b="1" dirty="0">
                <a:solidFill>
                  <a:schemeClr val="bg1"/>
                </a:solidFill>
              </a:rPr>
              <a:t>space separated values</a:t>
            </a:r>
            <a:r>
              <a:rPr lang="en-US" sz="3600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6309" y="2018304"/>
            <a:ext cx="4892963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 8 30 25 40 72 -2 44 56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7946" y="2800140"/>
            <a:ext cx="9649691" cy="2354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string values = Console.ReadLine();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items = values.Split(' ').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List&lt;int&gt; nums = new List&lt;int&gt;();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items.Count; i++)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nums.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int.Parse(items[i])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904239" y="3900196"/>
            <a:ext cx="2983169" cy="81170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Convert a collection into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946" y="5377693"/>
            <a:ext cx="8264237" cy="9971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&gt; items = Console.ReadLine()</a:t>
            </a:r>
            <a:b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.Split('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').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7CCB4B05-6471-4A2C-8F6A-4041D8B8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4825" y="5661874"/>
            <a:ext cx="2719824" cy="73531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Read a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sz="2400" b="1" noProof="1">
                <a:solidFill>
                  <a:srgbClr val="FFFFFF"/>
                </a:solidFill>
              </a:rPr>
              <a:t> of integers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742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Printing a list using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-loop: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Printing a list using a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  <a:r>
              <a:rPr lang="en-US" sz="3600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Printing Lists On the Console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1521" y="1965620"/>
            <a:ext cx="10781896" cy="17534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index = 0; index &lt; list.Count; index++)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Console.WriteLine("arr[{0}] = {1}", index,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1521" y="4745400"/>
            <a:ext cx="9586191" cy="1333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29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r>
              <a:rPr lang="en-US" sz="3600" dirty="0"/>
              <a:t>Write a program that sums all numbers in a list in the</a:t>
            </a:r>
            <a:br>
              <a:rPr lang="en-US" sz="3600" dirty="0"/>
            </a:br>
            <a:r>
              <a:rPr lang="en-US" sz="3600" dirty="0"/>
              <a:t>following order: </a:t>
            </a:r>
          </a:p>
          <a:p>
            <a:pPr lvl="1"/>
            <a:r>
              <a:rPr lang="en-US" sz="3200" dirty="0"/>
              <a:t>first + last, first + 1 + last - 1, first + 2 + last - 2, … first + n, last – n</a:t>
            </a:r>
          </a:p>
          <a:p>
            <a:r>
              <a:rPr lang="en-US" sz="3600" dirty="0"/>
              <a:t>Examples:</a:t>
            </a:r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Gauss' Trick</a:t>
            </a:r>
            <a:endParaRPr lang="bg-BG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47" y="4443760"/>
            <a:ext cx="3744210" cy="1633181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19162" y="4443760"/>
            <a:ext cx="200015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1 2 3 4 5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651000" y="4443760"/>
            <a:ext cx="124520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6 6 3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8628919" y="4579589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19162" y="5444286"/>
            <a:ext cx="20001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51000" y="5444285"/>
            <a:ext cx="124520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5 5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8628919" y="5570589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E1026C-7056-4862-A9AD-2CDDB8BB708E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3"/>
              </a:rPr>
              <a:t>https://judge.softuni.bg/Contests/1210/Lists-Lab</a:t>
            </a:r>
            <a:endParaRPr lang="en-US" sz="20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57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9736" y="1150502"/>
            <a:ext cx="11449354" cy="50570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bg1"/>
                </a:solidFill>
              </a:rPr>
              <a:t>List&lt;</a:t>
            </a:r>
            <a:r>
              <a:rPr lang="en-US" sz="2600" dirty="0" err="1">
                <a:solidFill>
                  <a:schemeClr val="bg1"/>
                </a:solidFill>
              </a:rPr>
              <a:t>int</a:t>
            </a:r>
            <a:r>
              <a:rPr lang="en-US" sz="2600" dirty="0">
                <a:solidFill>
                  <a:schemeClr val="bg1"/>
                </a:solidFill>
              </a:rPr>
              <a:t>&gt; </a:t>
            </a:r>
            <a:r>
              <a:rPr lang="en-US" sz="2600" dirty="0">
                <a:solidFill>
                  <a:schemeClr val="tx1"/>
                </a:solidFill>
              </a:rPr>
              <a:t>numbers = </a:t>
            </a:r>
            <a:r>
              <a:rPr lang="en-US" sz="2600" dirty="0" err="1">
                <a:solidFill>
                  <a:schemeClr val="tx1"/>
                </a:solidFill>
              </a:rPr>
              <a:t>Console.ReadLine</a:t>
            </a:r>
            <a:r>
              <a:rPr lang="en-US" sz="2600" dirty="0">
                <a:solidFill>
                  <a:schemeClr val="tx1"/>
                </a:solidFill>
              </a:rPr>
              <a:t>()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			     .Split().Select(</a:t>
            </a:r>
            <a:r>
              <a:rPr lang="en-US" sz="2600" dirty="0" err="1">
                <a:solidFill>
                  <a:schemeClr val="tx1"/>
                </a:solidFill>
              </a:rPr>
              <a:t>int.Parse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  <a:r>
              <a:rPr lang="en-US" sz="2600" dirty="0">
                <a:solidFill>
                  <a:schemeClr val="bg1"/>
                </a:solidFill>
              </a:rPr>
              <a:t>.</a:t>
            </a:r>
            <a:r>
              <a:rPr lang="en-US" sz="2600" dirty="0" err="1">
                <a:solidFill>
                  <a:schemeClr val="bg1"/>
                </a:solidFill>
              </a:rPr>
              <a:t>ToList</a:t>
            </a:r>
            <a:r>
              <a:rPr lang="en-US" sz="2600" dirty="0">
                <a:solidFill>
                  <a:schemeClr val="bg1"/>
                </a:solidFill>
              </a:rPr>
              <a:t>()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>
                <a:solidFill>
                  <a:schemeClr val="tx1"/>
                </a:solidFill>
              </a:rPr>
              <a:t>int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originalLength</a:t>
            </a:r>
            <a:r>
              <a:rPr lang="en-US" sz="2600" dirty="0">
                <a:solidFill>
                  <a:schemeClr val="tx1"/>
                </a:solidFill>
              </a:rPr>
              <a:t> = </a:t>
            </a:r>
            <a:r>
              <a:rPr lang="en-US" sz="2600" dirty="0" err="1">
                <a:solidFill>
                  <a:schemeClr val="tx1"/>
                </a:solidFill>
              </a:rPr>
              <a:t>numbers.Count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for (</a:t>
            </a:r>
            <a:r>
              <a:rPr lang="en-US" sz="2600" dirty="0" err="1">
                <a:solidFill>
                  <a:schemeClr val="tx1"/>
                </a:solidFill>
              </a:rPr>
              <a:t>int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= 0;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&lt; </a:t>
            </a:r>
            <a:r>
              <a:rPr lang="en-US" sz="2600" dirty="0" err="1">
                <a:solidFill>
                  <a:schemeClr val="tx1"/>
                </a:solidFill>
              </a:rPr>
              <a:t>originalLength</a:t>
            </a:r>
            <a:r>
              <a:rPr lang="en-US" sz="2600" dirty="0">
                <a:solidFill>
                  <a:schemeClr val="tx1"/>
                </a:solidFill>
              </a:rPr>
              <a:t> / 2;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  numbers[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] += numbers[</a:t>
            </a:r>
            <a:r>
              <a:rPr lang="en-US" sz="2600" dirty="0" err="1">
                <a:solidFill>
                  <a:schemeClr val="tx1"/>
                </a:solidFill>
              </a:rPr>
              <a:t>numbers.Count</a:t>
            </a:r>
            <a:r>
              <a:rPr lang="en-US" sz="2600" dirty="0">
                <a:solidFill>
                  <a:schemeClr val="tx1"/>
                </a:solidFill>
              </a:rPr>
              <a:t> - 1];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 err="1">
                <a:solidFill>
                  <a:schemeClr val="tx1"/>
                </a:solidFill>
              </a:rPr>
              <a:t>numbers.</a:t>
            </a:r>
            <a:r>
              <a:rPr lang="en-US" sz="2600" dirty="0" err="1">
                <a:solidFill>
                  <a:schemeClr val="bg1"/>
                </a:solidFill>
              </a:rPr>
              <a:t>RemoveAt</a:t>
            </a:r>
            <a:r>
              <a:rPr lang="en-US" sz="2600" dirty="0">
                <a:solidFill>
                  <a:schemeClr val="bg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numbers.Count</a:t>
            </a:r>
            <a:r>
              <a:rPr lang="en-US" sz="2600" dirty="0">
                <a:solidFill>
                  <a:schemeClr val="tx1"/>
                </a:solidFill>
              </a:rPr>
              <a:t> - 1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>
                <a:solidFill>
                  <a:schemeClr val="tx1"/>
                </a:solidFill>
              </a:rPr>
              <a:t>Console.WriteLine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string.Join</a:t>
            </a:r>
            <a:r>
              <a:rPr lang="en-US" sz="2600" dirty="0">
                <a:solidFill>
                  <a:schemeClr val="tx1"/>
                </a:solidFill>
              </a:rPr>
              <a:t>(" ", numbers));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Gauss' Trick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4609F-3AB6-4038-8082-E2B95055A8B7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https://judge.softuni.bg/Contests/1210/Lists-Lab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37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You receive two lists with numbers. Print a result list, which</a:t>
            </a:r>
            <a:br>
              <a:rPr lang="en-US" sz="3600" dirty="0"/>
            </a:br>
            <a:r>
              <a:rPr lang="en-US" sz="3600" dirty="0"/>
              <a:t>contains the numbers from both of the lists</a:t>
            </a:r>
          </a:p>
          <a:p>
            <a:pPr lvl="1"/>
            <a:r>
              <a:rPr lang="en-US" sz="3400" dirty="0"/>
              <a:t>If the length of the two lists are not equal, just add the </a:t>
            </a:r>
            <a:br>
              <a:rPr lang="en-US" sz="3400" dirty="0"/>
            </a:br>
            <a:r>
              <a:rPr lang="en-US" sz="3400" dirty="0"/>
              <a:t>remaining elements at the end of the list:</a:t>
            </a:r>
          </a:p>
          <a:p>
            <a:pPr lvl="1"/>
            <a:r>
              <a:rPr lang="en-US" sz="3400" dirty="0"/>
              <a:t>list1[0], list2[0], list1[1], list2[1], …</a:t>
            </a:r>
            <a:endParaRPr lang="bg-BG" sz="3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Merging Lists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12193" y="4682290"/>
            <a:ext cx="20291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1 2 3 4 5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6 7 8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71894" y="4943899"/>
            <a:ext cx="290190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1 6 2 7 3 8 4 5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3585111" y="5047120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0406B-045A-46B0-91A1-2BA4AC55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694" y="3132863"/>
            <a:ext cx="2422113" cy="30134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395A13-9D4B-4F1D-A17A-354DDE7FC6E7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3"/>
              </a:rPr>
              <a:t>https://judge.softuni.bg/Contests/1210/Lists-Lab</a:t>
            </a:r>
            <a:endParaRPr lang="en-US" sz="20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34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282" y="1391935"/>
            <a:ext cx="10961435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//TODO: </a:t>
            </a:r>
            <a:r>
              <a:rPr lang="en-US" i="1" dirty="0">
                <a:solidFill>
                  <a:schemeClr val="accent2"/>
                </a:solidFill>
              </a:rPr>
              <a:t>Read the input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List&lt;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tx1"/>
                </a:solidFill>
              </a:rPr>
              <a:t>resultNums</a:t>
            </a:r>
            <a:r>
              <a:rPr lang="en-US" dirty="0">
                <a:solidFill>
                  <a:schemeClr val="tx1"/>
                </a:solidFill>
              </a:rPr>
              <a:t> 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List&lt;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bg1"/>
                </a:solidFill>
              </a:rPr>
              <a:t>Math.Min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nums1.</a:t>
            </a:r>
            <a:r>
              <a:rPr lang="en-US" dirty="0">
                <a:solidFill>
                  <a:schemeClr val="bg1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, nums2.</a:t>
            </a:r>
            <a:r>
              <a:rPr lang="en-US" dirty="0">
                <a:solidFill>
                  <a:schemeClr val="bg1"/>
                </a:solidFill>
              </a:rPr>
              <a:t>Count)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  //TODO: </a:t>
            </a:r>
            <a:r>
              <a:rPr lang="en-US" i="1" dirty="0">
                <a:solidFill>
                  <a:schemeClr val="accent2"/>
                </a:solidFill>
              </a:rPr>
              <a:t>Add numbers in </a:t>
            </a:r>
            <a:r>
              <a:rPr lang="en-US" i="1" dirty="0" err="1">
                <a:solidFill>
                  <a:schemeClr val="accent2"/>
                </a:solidFill>
              </a:rPr>
              <a:t>resultNums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if (</a:t>
            </a:r>
            <a:r>
              <a:rPr lang="en-US" dirty="0">
                <a:solidFill>
                  <a:schemeClr val="tx1"/>
                </a:solidFill>
              </a:rPr>
              <a:t>nums1.Count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nums2.Count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>
                <a:solidFill>
                  <a:schemeClr val="tx1"/>
                </a:solidFill>
              </a:rPr>
              <a:t>resultNums.AddRange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GetRemainingElements</a:t>
            </a:r>
            <a:r>
              <a:rPr lang="en-US" dirty="0">
                <a:solidFill>
                  <a:schemeClr val="tx1"/>
                </a:solidFill>
              </a:rPr>
              <a:t>(nums1, nums2));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else if (</a:t>
            </a:r>
            <a:r>
              <a:rPr lang="en-US" dirty="0">
                <a:solidFill>
                  <a:schemeClr val="tx1"/>
                </a:solidFill>
              </a:rPr>
              <a:t>nums2.Count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nums1.Count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>
                <a:solidFill>
                  <a:schemeClr val="tx1"/>
                </a:solidFill>
              </a:rPr>
              <a:t>resultNums.AddRange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GetRemainingElements</a:t>
            </a:r>
            <a:r>
              <a:rPr lang="en-US" dirty="0">
                <a:solidFill>
                  <a:schemeClr val="tx1"/>
                </a:solidFill>
              </a:rPr>
              <a:t>(nums2, nums1));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string.Join</a:t>
            </a:r>
            <a:r>
              <a:rPr lang="en-US" dirty="0">
                <a:solidFill>
                  <a:schemeClr val="tx1"/>
                </a:solidFill>
              </a:rPr>
              <a:t>(" ", </a:t>
            </a:r>
            <a:r>
              <a:rPr lang="en-US" dirty="0" err="1">
                <a:solidFill>
                  <a:schemeClr val="tx1"/>
                </a:solidFill>
              </a:rPr>
              <a:t>resultNums</a:t>
            </a:r>
            <a:r>
              <a:rPr lang="en-US" dirty="0">
                <a:solidFill>
                  <a:schemeClr val="tx1"/>
                </a:solidFill>
              </a:rPr>
              <a:t>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Merging Lists 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8032D2-968B-4304-94E3-608179DFBF02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https://judge.softuni.bg/Contests/1210/Lists-Lab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867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Reading Lists from the Console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Sorting Lists and Arrays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Merging Lists (2)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00" y="1404000"/>
            <a:ext cx="12001594" cy="434231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static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List&lt;int&gt; </a:t>
            </a:r>
            <a:r>
              <a:rPr lang="en-US" sz="2600" dirty="0" err="1">
                <a:solidFill>
                  <a:schemeClr val="tx1"/>
                </a:solidFill>
              </a:rPr>
              <a:t>GetRemainingElements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>
                <a:solidFill>
                  <a:schemeClr val="bg1"/>
                </a:solidFill>
              </a:rPr>
              <a:t>List&lt;int&gt; </a:t>
            </a:r>
            <a:r>
              <a:rPr lang="en-US" sz="2600" dirty="0" err="1">
                <a:solidFill>
                  <a:schemeClr val="tx1"/>
                </a:solidFill>
              </a:rPr>
              <a:t>longerList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>
                <a:solidFill>
                  <a:schemeClr val="bg1"/>
                </a:solidFill>
              </a:rPr>
              <a:t>List&lt;int&gt;</a:t>
            </a:r>
            <a:r>
              <a:rPr lang="en-US" sz="2600" dirty="0"/>
              <a:t> </a:t>
            </a:r>
            <a:r>
              <a:rPr lang="en-US" sz="2600" dirty="0" err="1">
                <a:solidFill>
                  <a:schemeClr val="tx1"/>
                </a:solidFill>
              </a:rPr>
              <a:t>shorterList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en-US" sz="2600" dirty="0">
                <a:solidFill>
                  <a:schemeClr val="bg1"/>
                </a:solidFill>
              </a:rPr>
              <a:t>List&lt;</a:t>
            </a:r>
            <a:r>
              <a:rPr lang="en-US" sz="2600" dirty="0" err="1">
                <a:solidFill>
                  <a:schemeClr val="bg1"/>
                </a:solidFill>
              </a:rPr>
              <a:t>int</a:t>
            </a:r>
            <a:r>
              <a:rPr lang="en-US" sz="2600" dirty="0">
                <a:solidFill>
                  <a:schemeClr val="bg1"/>
                </a:solidFill>
              </a:rPr>
              <a:t>&gt;</a:t>
            </a:r>
            <a:r>
              <a:rPr lang="en-US" sz="2600" dirty="0"/>
              <a:t> </a:t>
            </a:r>
            <a:r>
              <a:rPr lang="en-US" sz="2600" dirty="0" err="1">
                <a:solidFill>
                  <a:schemeClr val="tx1"/>
                </a:solidFill>
              </a:rPr>
              <a:t>nums</a:t>
            </a:r>
            <a:r>
              <a:rPr lang="en-US" sz="2600" dirty="0">
                <a:solidFill>
                  <a:schemeClr val="tx1"/>
                </a:solidFill>
              </a:rPr>
              <a:t> = </a:t>
            </a:r>
            <a:r>
              <a:rPr lang="en-US" sz="2600" dirty="0">
                <a:solidFill>
                  <a:schemeClr val="bg1"/>
                </a:solidFill>
              </a:rPr>
              <a:t>new List&lt;</a:t>
            </a:r>
            <a:r>
              <a:rPr lang="en-US" sz="2600" dirty="0" err="1">
                <a:solidFill>
                  <a:schemeClr val="bg1"/>
                </a:solidFill>
              </a:rPr>
              <a:t>int</a:t>
            </a:r>
            <a:r>
              <a:rPr lang="en-US" sz="2600" dirty="0">
                <a:solidFill>
                  <a:schemeClr val="bg1"/>
                </a:solidFill>
              </a:rPr>
              <a:t>&gt;()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</a:t>
            </a:r>
            <a:r>
              <a:rPr lang="en-US" sz="2600" dirty="0">
                <a:solidFill>
                  <a:schemeClr val="tx1"/>
                </a:solidFill>
              </a:rPr>
              <a:t>for (</a:t>
            </a:r>
            <a:r>
              <a:rPr lang="en-US" sz="2600" dirty="0" err="1">
                <a:solidFill>
                  <a:schemeClr val="tx1"/>
                </a:solidFill>
              </a:rPr>
              <a:t>int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= </a:t>
            </a:r>
            <a:r>
              <a:rPr lang="en-US" sz="2600" dirty="0" err="1">
                <a:solidFill>
                  <a:schemeClr val="tx1"/>
                </a:solidFill>
              </a:rPr>
              <a:t>shorterList.Count</a:t>
            </a:r>
            <a:r>
              <a:rPr lang="en-US" sz="2600" dirty="0">
                <a:solidFill>
                  <a:schemeClr val="tx1"/>
                </a:solidFill>
              </a:rPr>
              <a:t>;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&lt; </a:t>
            </a:r>
            <a:r>
              <a:rPr lang="en-US" sz="2600" dirty="0" err="1">
                <a:solidFill>
                  <a:schemeClr val="tx1"/>
                </a:solidFill>
              </a:rPr>
              <a:t>longerList.Count</a:t>
            </a:r>
            <a:r>
              <a:rPr lang="en-US" sz="2600" dirty="0">
                <a:solidFill>
                  <a:schemeClr val="tx1"/>
                </a:solidFill>
              </a:rPr>
              <a:t>;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++) 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      </a:t>
            </a:r>
            <a:r>
              <a:rPr lang="en-US" sz="2600" dirty="0" err="1">
                <a:solidFill>
                  <a:schemeClr val="tx1"/>
                </a:solidFill>
              </a:rPr>
              <a:t>nums.</a:t>
            </a:r>
            <a:r>
              <a:rPr lang="en-US" sz="2600" dirty="0" err="1">
                <a:solidFill>
                  <a:schemeClr val="bg1"/>
                </a:solidFill>
              </a:rPr>
              <a:t>Add</a:t>
            </a:r>
            <a:r>
              <a:rPr lang="en-US" sz="2600" dirty="0">
                <a:solidFill>
                  <a:schemeClr val="bg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longerList</a:t>
            </a:r>
            <a:r>
              <a:rPr lang="en-US" sz="2600" dirty="0">
                <a:solidFill>
                  <a:schemeClr val="tx1"/>
                </a:solidFill>
              </a:rPr>
              <a:t>[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]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</a:t>
            </a:r>
            <a:r>
              <a:rPr lang="en-US" sz="2600" dirty="0">
                <a:solidFill>
                  <a:schemeClr val="tx1"/>
                </a:solidFill>
              </a:rPr>
              <a:t>return </a:t>
            </a:r>
            <a:r>
              <a:rPr lang="en-US" sz="2600" dirty="0" err="1">
                <a:solidFill>
                  <a:schemeClr val="tx1"/>
                </a:solidFill>
              </a:rPr>
              <a:t>nums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16DFB-994E-4132-8739-FC9C6D92CB42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3"/>
              </a:rPr>
              <a:t>https://judge.softuni.bg/Contests/1210/Lists-Lab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578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Reading and Manipulating Lists</a:t>
            </a:r>
          </a:p>
        </p:txBody>
      </p:sp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Sorting Lists and Arrays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91" y="1398464"/>
            <a:ext cx="2657143" cy="2657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70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Sorting a list == reorder its elements incrementally: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</a:p>
          <a:p>
            <a:pPr lvl="1"/>
            <a:r>
              <a:rPr lang="en-US" sz="3400" dirty="0"/>
              <a:t>List items should be </a:t>
            </a:r>
            <a:r>
              <a:rPr lang="en-US" sz="3400" b="1" dirty="0">
                <a:solidFill>
                  <a:schemeClr val="bg1"/>
                </a:solidFill>
              </a:rPr>
              <a:t>comparable</a:t>
            </a:r>
            <a:r>
              <a:rPr lang="en-US" sz="3400" dirty="0"/>
              <a:t>, e.g. numbers, strings, dates,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Lists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50687" y="2547091"/>
            <a:ext cx="8856521" cy="39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names = new List&lt;string&gt;() 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{"Peter", "Michael", "</a:t>
            </a:r>
            <a:r>
              <a:rPr lang="en-US" sz="2400" b="1" noProof="1">
                <a:latin typeface="Consolas" pitchFamily="49" charset="0"/>
              </a:rPr>
              <a:t>George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", "Victor", "John" };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Console.WriteLine(string.Join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(", ", names)); </a:t>
            </a:r>
          </a:p>
          <a:p>
            <a:pPr latinLnBrk="1">
              <a:lnSpc>
                <a:spcPct val="105000"/>
              </a:lnSpc>
            </a:pP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George, John, Michael, Peter, Victor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 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Reverse()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Console.WriteLine(string.Join(", ", names));</a:t>
            </a:r>
          </a:p>
          <a:p>
            <a:pPr latinLnBrk="1">
              <a:lnSpc>
                <a:spcPct val="105000"/>
              </a:lnSpc>
            </a:pP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Victor, Peter, Michael, John, George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096211" y="3393194"/>
            <a:ext cx="2389320" cy="684089"/>
          </a:xfrm>
          <a:prstGeom prst="wedgeRoundRectCallout">
            <a:avLst>
              <a:gd name="adj1" fmla="val -55892"/>
              <a:gd name="adj2" fmla="val -29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Sort in natural (ascending) order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631018" y="5084988"/>
            <a:ext cx="2936863" cy="474600"/>
          </a:xfrm>
          <a:prstGeom prst="wedgeRoundRectCallout">
            <a:avLst>
              <a:gd name="adj1" fmla="val -56202"/>
              <a:gd name="adj2" fmla="val 22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Reverse the sorted result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846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r>
              <a:rPr lang="en-US" sz="3600" dirty="0"/>
              <a:t>Read a number n and n lines of products. Print a numbered list of all the products ordered by name.</a:t>
            </a:r>
          </a:p>
          <a:p>
            <a:r>
              <a:rPr lang="en-US" sz="3600" dirty="0"/>
              <a:t>Examples:</a:t>
            </a:r>
            <a:endParaRPr lang="bg-BG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List of Products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72383" y="3193329"/>
            <a:ext cx="173581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Tomatoes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Apples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54434" y="3454939"/>
            <a:ext cx="212519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1.Apples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2.Onions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3.Potatoes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4.Tomatoes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3446924" y="4231800"/>
            <a:ext cx="587829" cy="47342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972D612-4D0F-404E-87A6-72A2562363E2}"/>
              </a:ext>
            </a:extLst>
          </p:cNvPr>
          <p:cNvSpPr txBox="1">
            <a:spLocks/>
          </p:cNvSpPr>
          <p:nvPr/>
        </p:nvSpPr>
        <p:spPr>
          <a:xfrm>
            <a:off x="8785006" y="3095625"/>
            <a:ext cx="1156526" cy="2516416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AZ</a:t>
            </a:r>
          </a:p>
        </p:txBody>
      </p:sp>
      <p:sp>
        <p:nvSpPr>
          <p:cNvPr id="2" name="Down Arrow 1"/>
          <p:cNvSpPr/>
          <p:nvPr/>
        </p:nvSpPr>
        <p:spPr bwMode="auto">
          <a:xfrm>
            <a:off x="8153400" y="3193329"/>
            <a:ext cx="742950" cy="241871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30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046000" y="1195315"/>
            <a:ext cx="8015534" cy="5460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n = </a:t>
            </a:r>
            <a:r>
              <a:rPr lang="en-US" dirty="0" err="1">
                <a:solidFill>
                  <a:schemeClr val="tx1"/>
                </a:solidFill>
              </a:rPr>
              <a:t>int.Parse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List&lt;string&gt; </a:t>
            </a:r>
            <a:r>
              <a:rPr lang="en-US" dirty="0">
                <a:solidFill>
                  <a:schemeClr val="tx1"/>
                </a:solidFill>
              </a:rPr>
              <a:t>products = </a:t>
            </a:r>
            <a:r>
              <a:rPr lang="en-US" dirty="0">
                <a:solidFill>
                  <a:schemeClr val="bg1"/>
                </a:solidFill>
              </a:rPr>
              <a:t>new List&lt;string&gt;()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n;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 </a:t>
            </a:r>
            <a:r>
              <a:rPr lang="en-US" dirty="0" err="1">
                <a:solidFill>
                  <a:schemeClr val="tx1"/>
                </a:solidFill>
              </a:rPr>
              <a:t>currentProduct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products.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currentProduct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products.</a:t>
            </a:r>
            <a:r>
              <a:rPr lang="en-US" dirty="0" err="1">
                <a:solidFill>
                  <a:schemeClr val="bg1"/>
                </a:solidFill>
              </a:rPr>
              <a:t>Sort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products.Count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($"{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+ 1}.{products[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]}");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of Products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411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205650"/>
            <a:ext cx="11818096" cy="5201066"/>
          </a:xfrm>
        </p:spPr>
        <p:txBody>
          <a:bodyPr/>
          <a:lstStyle/>
          <a:p>
            <a:r>
              <a:rPr lang="en-US" sz="3600" dirty="0"/>
              <a:t>Read a list of integers, remove all negative numbers from it.</a:t>
            </a:r>
          </a:p>
          <a:p>
            <a:pPr lvl="1"/>
            <a:r>
              <a:rPr lang="en-US" sz="3400" dirty="0"/>
              <a:t>Print the remaining elements in reversed order</a:t>
            </a:r>
          </a:p>
          <a:p>
            <a:pPr lvl="1"/>
            <a:r>
              <a:rPr lang="en-US" sz="3400" dirty="0"/>
              <a:t>In case of no elements left in the list, print "empty"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Negatives and Reverse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95613" y="3429000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10 -5 7 9 -33 50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16526" y="3429000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50 9 7 10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523736" y="3555304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95614" y="4412048"/>
            <a:ext cx="334781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7 -2 -10 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16526" y="4412048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1 7</a:t>
            </a:r>
          </a:p>
        </p:txBody>
      </p:sp>
      <p:sp>
        <p:nvSpPr>
          <p:cNvPr id="12" name="Arrow: Right 6"/>
          <p:cNvSpPr/>
          <p:nvPr/>
        </p:nvSpPr>
        <p:spPr>
          <a:xfrm>
            <a:off x="5523735" y="4538352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95613" y="5386363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-1 -2 -3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716526" y="5395099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empty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5523735" y="5521403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C424AF-80B3-45BC-A2B8-BEAD82EE26CB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https://judge.softuni.bg/Contests/1210/Lists-Lab</a:t>
            </a:r>
            <a:endParaRPr lang="en-US" sz="2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308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282" y="1345283"/>
            <a:ext cx="10961435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List&lt;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sz="2000" i="1" dirty="0">
                <a:solidFill>
                  <a:schemeClr val="accent2"/>
                </a:solidFill>
              </a:rPr>
              <a:t>// TODO: Read the List from the console.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nums.Count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if (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&lt; 0) { </a:t>
            </a:r>
            <a:r>
              <a:rPr lang="en-US" dirty="0" err="1">
                <a:solidFill>
                  <a:schemeClr val="tx1"/>
                </a:solidFill>
              </a:rPr>
              <a:t>nums.</a:t>
            </a:r>
            <a:r>
              <a:rPr lang="en-US" dirty="0" err="1">
                <a:solidFill>
                  <a:schemeClr val="bg1"/>
                </a:solidFill>
              </a:rPr>
              <a:t>RemoveAt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--);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nums.</a:t>
            </a:r>
            <a:r>
              <a:rPr lang="en-US" dirty="0" err="1">
                <a:solidFill>
                  <a:schemeClr val="bg1"/>
                </a:solidFill>
              </a:rPr>
              <a:t>Reverse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if (</a:t>
            </a:r>
            <a:r>
              <a:rPr lang="en-US" dirty="0" err="1">
                <a:solidFill>
                  <a:schemeClr val="tx1"/>
                </a:solidFill>
              </a:rPr>
              <a:t>nums.Count</a:t>
            </a:r>
            <a:r>
              <a:rPr lang="en-US" dirty="0">
                <a:solidFill>
                  <a:schemeClr val="tx1"/>
                </a:solidFill>
              </a:rPr>
              <a:t> == 0)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("empty");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else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string.Join</a:t>
            </a:r>
            <a:r>
              <a:rPr lang="en-US" dirty="0">
                <a:solidFill>
                  <a:schemeClr val="tx1"/>
                </a:solidFill>
              </a:rPr>
              <a:t>(" ",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Remove Negatives and Reverse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7DEE3-7EB6-4F69-9C9C-AD1ACAF557C4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https://judge.softuni.bg/Contests/1210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73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Sorting Lists</a:t>
            </a:r>
          </a:p>
        </p:txBody>
      </p:sp>
    </p:spTree>
    <p:extLst>
      <p:ext uri="{BB962C8B-B14F-4D97-AF65-F5344CB8AC3E}">
        <p14:creationId xmlns:p14="http://schemas.microsoft.com/office/powerpoint/2010/main" val="143713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Lists hold a sequence of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(variable-length)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>
                <a:solidFill>
                  <a:schemeClr val="bg2"/>
                </a:solidFill>
              </a:rPr>
              <a:t>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Creating (allocating) a list: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new List&lt;T&gt;()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Accessing list elements by index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Printing list elements: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07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Lists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4496234" y="1768637"/>
            <a:ext cx="3209554" cy="1339223"/>
            <a:chOff x="3503612" y="2606207"/>
            <a:chExt cx="3810000" cy="14083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594616" y="2606208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0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340138" y="2621632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1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07281" y="2606207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2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880617" y="2610511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3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628959" y="2606207"/>
              <a:ext cx="590916" cy="881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4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73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  <a:r>
              <a:rPr lang="en-US" sz="3600" dirty="0"/>
              <a:t> holds a list of elements of the same type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51000" y="1972625"/>
            <a:ext cx="7859182" cy="45269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List&lt;string&gt;</a:t>
            </a:r>
            <a:r>
              <a:rPr lang="en-US" sz="2000" dirty="0">
                <a:solidFill>
                  <a:schemeClr val="tx1"/>
                </a:solidFill>
              </a:rPr>
              <a:t> names = </a:t>
            </a:r>
            <a:r>
              <a:rPr lang="en-US" sz="2000" dirty="0">
                <a:solidFill>
                  <a:schemeClr val="bg1"/>
                </a:solidFill>
              </a:rPr>
              <a:t>new List&lt;string&gt;()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accent2"/>
                </a:solidFill>
              </a:rPr>
              <a:t>//Create a list of strings</a:t>
            </a:r>
          </a:p>
          <a:p>
            <a:r>
              <a:rPr lang="en-US" sz="2000" dirty="0">
                <a:solidFill>
                  <a:schemeClr val="tx1"/>
                </a:solidFill>
              </a:rPr>
              <a:t>names.</a:t>
            </a:r>
            <a:r>
              <a:rPr lang="en-US" sz="2000" dirty="0">
                <a:solidFill>
                  <a:schemeClr val="bg1"/>
                </a:solidFill>
              </a:rPr>
              <a:t>Add(</a:t>
            </a:r>
            <a:r>
              <a:rPr lang="en-US" sz="2000" dirty="0">
                <a:solidFill>
                  <a:schemeClr val="tx1"/>
                </a:solidFill>
              </a:rPr>
              <a:t>"Peter"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;       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names.</a:t>
            </a:r>
            <a:r>
              <a:rPr lang="en-US" sz="2000" dirty="0">
                <a:solidFill>
                  <a:schemeClr val="bg1"/>
                </a:solidFill>
              </a:rPr>
              <a:t>Add(</a:t>
            </a:r>
            <a:r>
              <a:rPr lang="en-US" sz="2000" dirty="0">
                <a:solidFill>
                  <a:schemeClr val="tx1"/>
                </a:solidFill>
              </a:rPr>
              <a:t>"Maria"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names.</a:t>
            </a:r>
            <a:r>
              <a:rPr lang="en-US" sz="2000" dirty="0">
                <a:solidFill>
                  <a:schemeClr val="bg1"/>
                </a:solidFill>
              </a:rPr>
              <a:t>Add(</a:t>
            </a:r>
            <a:r>
              <a:rPr lang="en-US" sz="2000" dirty="0">
                <a:solidFill>
                  <a:schemeClr val="tx1"/>
                </a:solidFill>
              </a:rPr>
              <a:t>"George"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//Add elements</a:t>
            </a:r>
          </a:p>
          <a:p>
            <a:r>
              <a:rPr lang="en-US" sz="2000" dirty="0">
                <a:solidFill>
                  <a:schemeClr val="tx1"/>
                </a:solidFill>
              </a:rPr>
              <a:t>foreach (var name in names)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Console.WriteLine</a:t>
            </a:r>
            <a:r>
              <a:rPr lang="en-US" sz="2000" dirty="0">
                <a:solidFill>
                  <a:schemeClr val="tx1"/>
                </a:solidFill>
              </a:rPr>
              <a:t>(name);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Console.WriteLine(</a:t>
            </a:r>
            <a:r>
              <a:rPr lang="en-US" sz="2000" dirty="0">
                <a:solidFill>
                  <a:schemeClr val="bg1"/>
                </a:solidFill>
              </a:rPr>
              <a:t>string.Join(</a:t>
            </a:r>
            <a:r>
              <a:rPr lang="en-US" sz="2000" dirty="0">
                <a:solidFill>
                  <a:schemeClr val="tx1"/>
                </a:solidFill>
              </a:rPr>
              <a:t>", ", names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//Print elements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058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275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Provides operations to </a:t>
            </a:r>
            <a:r>
              <a:rPr lang="en-US" sz="3600" b="1" dirty="0">
                <a:solidFill>
                  <a:schemeClr val="bg1"/>
                </a:solidFill>
              </a:rPr>
              <a:t>add</a:t>
            </a:r>
            <a:r>
              <a:rPr lang="en-US" sz="3600" dirty="0"/>
              <a:t> / </a:t>
            </a:r>
            <a:r>
              <a:rPr lang="en-US" sz="3600" b="1" dirty="0">
                <a:solidFill>
                  <a:schemeClr val="bg1"/>
                </a:solidFill>
              </a:rPr>
              <a:t>insert</a:t>
            </a:r>
            <a:r>
              <a:rPr lang="en-US" sz="3600" dirty="0"/>
              <a:t> / </a:t>
            </a:r>
            <a:r>
              <a:rPr lang="en-US" sz="3600" b="1" dirty="0">
                <a:solidFill>
                  <a:schemeClr val="bg1"/>
                </a:solidFill>
              </a:rPr>
              <a:t>remove</a:t>
            </a:r>
            <a:r>
              <a:rPr lang="en-US" sz="3600" dirty="0"/>
              <a:t> / </a:t>
            </a:r>
            <a:r>
              <a:rPr lang="en-US" sz="3600" b="1" dirty="0">
                <a:solidFill>
                  <a:schemeClr val="bg1"/>
                </a:solidFill>
              </a:rPr>
              <a:t>find</a:t>
            </a:r>
            <a:r>
              <a:rPr lang="en-US" sz="3600" dirty="0"/>
              <a:t> elements: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Add(</a:t>
            </a:r>
            <a:r>
              <a:rPr lang="en-US" sz="3400" dirty="0">
                <a:latin typeface="Consolas" panose="020B0609020204030204" pitchFamily="49" charset="0"/>
              </a:rPr>
              <a:t>element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400" dirty="0"/>
              <a:t> – adds an element to the List&lt;T&gt;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3400" dirty="0"/>
              <a:t> – number of elements in the List&lt;T&gt;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Remove(</a:t>
            </a:r>
            <a:r>
              <a:rPr lang="en-US" sz="3400" dirty="0">
                <a:latin typeface="Consolas" panose="020B0609020204030204" pitchFamily="49" charset="0"/>
              </a:rPr>
              <a:t>element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400" dirty="0"/>
              <a:t> – removes an element (returns true / false)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Basic Methods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69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275234"/>
            <a:ext cx="11818096" cy="5528766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Insert(</a:t>
            </a:r>
            <a:r>
              <a:rPr lang="en-US" sz="3400" dirty="0">
                <a:latin typeface="Consolas" panose="020B0609020204030204" pitchFamily="49" charset="0"/>
              </a:rPr>
              <a:t>index, element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400" dirty="0"/>
              <a:t> – inserts an element to a given index 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</a:t>
            </a:r>
            <a:r>
              <a:rPr lang="en-US" sz="3400" dirty="0">
                <a:latin typeface="Consolas" panose="020B0609020204030204" pitchFamily="49" charset="0"/>
              </a:rPr>
              <a:t>element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400" dirty="0"/>
              <a:t> – determines whether an element is in the list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400" dirty="0"/>
              <a:t> – sorts the array/list in ascending order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Basic Methods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85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01BF223C-58A5-4DB0-9027-1483433025C4}"/>
              </a:ext>
            </a:extLst>
          </p:cNvPr>
          <p:cNvSpPr txBox="1">
            <a:spLocks/>
          </p:cNvSpPr>
          <p:nvPr/>
        </p:nvSpPr>
        <p:spPr>
          <a:xfrm>
            <a:off x="681009" y="289541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30</a:t>
            </a:r>
            <a:endParaRPr lang="en-US" noProof="1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4212" y="224564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684212" y="160634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Add() – Appends an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774180" y="364747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6772592" y="365475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2592" y="365111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72592" y="365475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51350" y="1196125"/>
            <a:ext cx="8640650" cy="220802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400" dirty="0"/>
              <a:t>We create an empty List and start adding </a:t>
            </a:r>
            <a:br>
              <a:rPr lang="en-GB" sz="3400" dirty="0"/>
            </a:br>
            <a:r>
              <a:rPr lang="en-GB" sz="3400" dirty="0"/>
              <a:t>elements</a:t>
            </a:r>
          </a:p>
          <a:p>
            <a:pPr>
              <a:buClr>
                <a:schemeClr val="tx1"/>
              </a:buClr>
            </a:pPr>
            <a:r>
              <a:rPr lang="en-GB" sz="3400" dirty="0"/>
              <a:t>The Count increases each time we add </a:t>
            </a:r>
            <a:br>
              <a:rPr lang="en-GB" sz="3400" dirty="0"/>
            </a:br>
            <a:r>
              <a:rPr lang="en-GB" sz="3400" dirty="0"/>
              <a:t>an element</a:t>
            </a:r>
            <a:endParaRPr lang="en-US" sz="34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68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96296E-6 L 0.10026 2.96296E-6 C 0.1444 2.96296E-6 0.20091 0.10115 0.20091 0.18472 L 0.20091 0.37361 " pathEditMode="relative" rAng="0" ptsTypes="AAAA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0.10026 -4.07407E-6 C 0.1444 -4.07407E-6 0.20091 0.10116 0.20091 0.18473 L 0.20091 0.37362 " pathEditMode="relative" rAng="0" ptsTypes="AAAA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0.10026 0 C 0.1444 0 0.20091 0.10116 0.20091 0.18472 L 0.20091 0.37361 " pathEditMode="relative" rAng="0" ptsTypes="AAAA">
                                      <p:cBhvr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6" grpId="2" animBg="1"/>
      <p:bldP spid="42" grpId="0" animBg="1"/>
      <p:bldP spid="42" grpId="1" animBg="1"/>
      <p:bldP spid="42" grpId="2" animBg="1"/>
      <p:bldP spid="24" grpId="0" animBg="1"/>
      <p:bldP spid="24" grpId="1" animBg="1"/>
      <p:bldP spid="24" grpId="2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7"/>
          <p:cNvSpPr txBox="1">
            <a:spLocks/>
          </p:cNvSpPr>
          <p:nvPr/>
        </p:nvSpPr>
        <p:spPr>
          <a:xfrm>
            <a:off x="6772592" y="364747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Remove() – Deletes an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1004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5763" y="1196125"/>
            <a:ext cx="8640650" cy="2208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dirty="0"/>
              <a:t>We remove an element from the List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The Count decreases each time we remove </a:t>
            </a:r>
            <a:br>
              <a:rPr lang="en-GB" sz="3600" dirty="0"/>
            </a:br>
            <a:r>
              <a:rPr lang="en-GB" sz="3600" dirty="0"/>
              <a:t>an element</a:t>
            </a:r>
            <a:endParaRPr lang="en-US" sz="3600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1BEB570F-EB89-4F68-BA2D-FC07B08B21FB}"/>
              </a:ext>
            </a:extLst>
          </p:cNvPr>
          <p:cNvSpPr txBox="1">
            <a:spLocks/>
          </p:cNvSpPr>
          <p:nvPr/>
        </p:nvSpPr>
        <p:spPr>
          <a:xfrm>
            <a:off x="3117099" y="544773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30</a:t>
            </a:r>
            <a:endParaRPr lang="en-US" noProof="1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B4BB4F59-9BDF-4BD3-B621-594DFE8CE1C5}"/>
              </a:ext>
            </a:extLst>
          </p:cNvPr>
          <p:cNvSpPr txBox="1">
            <a:spLocks/>
          </p:cNvSpPr>
          <p:nvPr/>
        </p:nvSpPr>
        <p:spPr>
          <a:xfrm>
            <a:off x="3120302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DAAD10D-DDF4-4FB3-A65D-5C64D8669047}"/>
              </a:ext>
            </a:extLst>
          </p:cNvPr>
          <p:cNvSpPr txBox="1">
            <a:spLocks/>
          </p:cNvSpPr>
          <p:nvPr/>
        </p:nvSpPr>
        <p:spPr>
          <a:xfrm>
            <a:off x="3120302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456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4.16667E-6 -0.20648 C 4.16667E-6 -0.29861 -0.05521 -0.41296 -0.1 -0.41296 L -0.2 -0.41296 " pathEditMode="relative" rAng="16200000" ptsTypes="AA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-2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0.00092 -0.0925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3741</TotalTime>
  <Words>1382</Words>
  <Application>Microsoft Office PowerPoint</Application>
  <PresentationFormat>Widescreen</PresentationFormat>
  <Paragraphs>312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Lists</vt:lpstr>
      <vt:lpstr>Table of Contents</vt:lpstr>
      <vt:lpstr>Have a Question?</vt:lpstr>
      <vt:lpstr>Lists</vt:lpstr>
      <vt:lpstr>List&lt;T&gt; – Overview</vt:lpstr>
      <vt:lpstr>List&lt;T&gt; – Basic Methods</vt:lpstr>
      <vt:lpstr>List&lt;T&gt; – Basic Methods</vt:lpstr>
      <vt:lpstr>Add() – Appends an Element</vt:lpstr>
      <vt:lpstr>Remove() – Deletes an Element</vt:lpstr>
      <vt:lpstr>Insert() – Inserts an Element at Position</vt:lpstr>
      <vt:lpstr>List&lt;T&gt; – Basic Methods Example</vt:lpstr>
      <vt:lpstr>Reading Lists from the Console</vt:lpstr>
      <vt:lpstr>Reading Lists from the Console</vt:lpstr>
      <vt:lpstr>Reading List Values from a Single Line</vt:lpstr>
      <vt:lpstr>Printing Lists On the Console</vt:lpstr>
      <vt:lpstr>Problem: Gauss' Trick</vt:lpstr>
      <vt:lpstr>Solution: Gauss' Trick</vt:lpstr>
      <vt:lpstr>Problem: Merging Lists</vt:lpstr>
      <vt:lpstr>Solution: Merging Lists (1)</vt:lpstr>
      <vt:lpstr>Solution: Merging Lists (2)</vt:lpstr>
      <vt:lpstr>Live Exercises</vt:lpstr>
      <vt:lpstr>Sorting Lists and Arrays</vt:lpstr>
      <vt:lpstr>Sorting Lists</vt:lpstr>
      <vt:lpstr>Problem: List of Products</vt:lpstr>
      <vt:lpstr>Solution: List of Products</vt:lpstr>
      <vt:lpstr>Problem: Remove Negatives and Reverse</vt:lpstr>
      <vt:lpstr>Solution: Remove Negatives and Reverse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with C# - Lists</dc:title>
  <dc:subject>Technology Fundamentals with C# – Practical Training Course @ SoftUni</dc:subject>
  <dc:creator>Software University</dc:creator>
  <cp:keywords>Technology Fundamentals with C#;  programming; Software University; SoftUni; programming; coding; software development; education; training; course; list; t; generic</cp:keywords>
  <dc:description>© SoftUni – https://about.softuni.bg/
© Software University – https://softuni.bg
Copyrighted document. Unauthorized copy, reproduction or use is not permitted.</dc:description>
  <cp:lastModifiedBy>Yoana</cp:lastModifiedBy>
  <cp:revision>29</cp:revision>
  <dcterms:created xsi:type="dcterms:W3CDTF">2018-05-23T13:08:44Z</dcterms:created>
  <dcterms:modified xsi:type="dcterms:W3CDTF">2021-05-20T06:25:22Z</dcterms:modified>
  <cp:category>Technology Fundamentals with C# Course @ SoftUni – https://softuni.bg/courses/technology-fundamentals</cp:category>
</cp:coreProperties>
</file>