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24CC-7137-47A6-A142-0A57DAC39531}">
          <p14:sldIdLst>
            <p14:sldId id="256"/>
            <p14:sldId id="257"/>
            <p14:sldId id="258"/>
          </p14:sldIdLst>
        </p14:section>
        <p14:section name="Strings" id="{8EC7FE1D-D637-47AF-83AA-4912E0613792}">
          <p14:sldIdLst>
            <p14:sldId id="259"/>
            <p14:sldId id="260"/>
            <p14:sldId id="261"/>
            <p14:sldId id="262"/>
          </p14:sldIdLst>
        </p14:section>
        <p14:section name="Manipulating Strings" id="{9A957DB7-6F45-4619-BC99-54001E7A115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ilding and Modifying Strings" id="{9CF0E941-B7B6-4C6B-A5C6-6B572037367A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1926255F-5BFB-4F63-AD6B-594DB5F822EE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array from strings</a:t>
            </a:r>
          </a:p>
          <a:p>
            <a:r>
              <a:rPr lang="en-US" sz="3600" dirty="0"/>
              <a:t>Repeat each word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times, where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2064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2064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2064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3974949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5027986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5077" y="1224000"/>
            <a:ext cx="9321847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Console.ReadLine().</a:t>
            </a:r>
            <a:r>
              <a:rPr lang="en-GB" sz="2600" dirty="0">
                <a:solidFill>
                  <a:schemeClr val="bg1"/>
                </a:solidFill>
              </a:rPr>
              <a:t>Split()</a:t>
            </a:r>
            <a:r>
              <a:rPr lang="en-GB" sz="2600" dirty="0"/>
              <a:t>;</a:t>
            </a:r>
          </a:p>
          <a:p>
            <a:r>
              <a:rPr lang="en-GB" sz="2600" dirty="0"/>
              <a:t>string result = "";</a:t>
            </a:r>
          </a:p>
          <a:p>
            <a:r>
              <a:rPr lang="en-GB" sz="2600" dirty="0"/>
              <a:t>foreach (string word in words)</a:t>
            </a:r>
          </a:p>
          <a:p>
            <a:r>
              <a:rPr lang="en-GB" sz="2600" dirty="0"/>
              <a:t>{</a:t>
            </a:r>
          </a:p>
          <a:p>
            <a:r>
              <a:rPr lang="en-GB" sz="2600" dirty="0"/>
              <a:t>  int repeatTimes = word.Length;</a:t>
            </a:r>
          </a:p>
          <a:p>
            <a:r>
              <a:rPr lang="en-GB" sz="2600" dirty="0"/>
              <a:t>  for (int i = 0; i &lt; repeatTimes; i++)</a:t>
            </a:r>
          </a:p>
          <a:p>
            <a:r>
              <a:rPr lang="en-GB" sz="2600" dirty="0"/>
              <a:t>    result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/>
              <a:t> word;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</a:t>
            </a:r>
            <a:r>
              <a:rPr lang="en-US" sz="36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finds the last occurrence</a:t>
            </a:r>
            <a:endParaRPr lang="en-US" sz="36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10668000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>
                <a:solidFill>
                  <a:schemeClr val="bg1"/>
                </a:solidFill>
              </a:rPr>
              <a:t>fruits</a:t>
            </a:r>
            <a:r>
              <a:rPr lang="en-US" sz="2800" dirty="0"/>
              <a:t> = "banana, apple, kiwi, banana, apple";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"orange"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7200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6712" y="2016464"/>
            <a:ext cx="7536689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card = "10C";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power = </a:t>
            </a:r>
            <a:r>
              <a:rPr lang="en-US" sz="2600" dirty="0" err="1"/>
              <a:t>card.</a:t>
            </a:r>
            <a:r>
              <a:rPr lang="en-US" sz="2600" dirty="0" err="1">
                <a:solidFill>
                  <a:schemeClr val="bg1"/>
                </a:solidFill>
              </a:rPr>
              <a:t>Substring</a:t>
            </a:r>
            <a:r>
              <a:rPr lang="en-US" sz="2600" dirty="0"/>
              <a:t>(0, 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6712" y="4777561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1" y="2519726"/>
            <a:ext cx="10279841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"fruits"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1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22581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603" y="3322581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5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54" y="4651696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78" y="3124201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50224" y="3328619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3289113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74" y="4450405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50224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4655191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186513"/>
            <a:ext cx="8039100" cy="5167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en-US" sz="3600" dirty="0"/>
              <a:t> a string by given </a:t>
            </a:r>
            <a:r>
              <a:rPr lang="en-US" sz="3600" b="1" dirty="0">
                <a:solidFill>
                  <a:schemeClr val="bg1"/>
                </a:solidFill>
              </a:rPr>
              <a:t>separator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206" y="1885900"/>
            <a:ext cx="11621588" cy="486553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john@softuni.bg, you have been using</a:t>
            </a:r>
            <a:br>
              <a:rPr lang="en-US" sz="2800" dirty="0"/>
            </a:br>
            <a:r>
              <a:rPr lang="en-US" sz="2800" dirty="0"/>
              <a:t>john@softuni.bg in your registration";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string[] </a:t>
            </a:r>
            <a:r>
              <a:rPr lang="en-US" sz="2800" dirty="0"/>
              <a:t>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", "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//words[]: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//"john@softuni.bg"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//"you have been using john@softuni.bg in your registration"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en-US" sz="3600" dirty="0"/>
              <a:t> can be used with 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1" y="2138158"/>
            <a:ext cx="9975089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/>
              <a:t>separators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'.'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noProof="1"/>
              <a:t>Using</a:t>
            </a:r>
            <a:r>
              <a:rPr lang="en-US" sz="3600" b="1" noProof="1">
                <a:latin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3600" dirty="0"/>
              <a:t> to </a:t>
            </a:r>
            <a:br>
              <a:rPr lang="en-US" sz="3600" dirty="0"/>
            </a:br>
            <a:r>
              <a:rPr lang="en-US" sz="3600" dirty="0"/>
              <a:t>remove empty array elements from the array returned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3400" y="2751681"/>
            <a:ext cx="10557600" cy="32650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char[] separators = new char[] { ' ', ',', '.'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text</a:t>
            </a:r>
            <a:br>
              <a:rPr lang="en-US" sz="2800" dirty="0"/>
            </a:br>
            <a:r>
              <a:rPr lang="en-US" sz="2800" dirty="0"/>
              <a:t> 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bg1"/>
                </a:solidFill>
              </a:rPr>
              <a:t>StringSplitOptions.RemoveEmptyEntries</a:t>
            </a:r>
            <a:r>
              <a:rPr lang="en-US" sz="2800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"I", "am", "John"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Strings</a:t>
            </a:r>
          </a:p>
          <a:p>
            <a:r>
              <a:rPr lang="en-GB" sz="4000" dirty="0"/>
              <a:t>Manipulating Strings</a:t>
            </a:r>
          </a:p>
          <a:p>
            <a:pPr lvl="1"/>
            <a:r>
              <a:rPr lang="en-GB" sz="3600" dirty="0"/>
              <a:t>Concatenating, Searching, Substring</a:t>
            </a:r>
          </a:p>
          <a:p>
            <a:pPr lvl="1"/>
            <a:r>
              <a:rPr lang="en-GB" sz="3600" dirty="0"/>
              <a:t>Splitting, Replacing</a:t>
            </a:r>
          </a:p>
          <a:p>
            <a:r>
              <a:rPr lang="en-GB" sz="4000" dirty="0"/>
              <a:t>Building and Modifying Strings</a:t>
            </a:r>
          </a:p>
          <a:p>
            <a:pPr lvl="1"/>
            <a:r>
              <a:rPr lang="en-GB" sz="3600" dirty="0"/>
              <a:t>Using </a:t>
            </a:r>
            <a:r>
              <a:rPr lang="en-GB" sz="3600" noProof="1"/>
              <a:t>StringBuilder</a:t>
            </a:r>
            <a:r>
              <a:rPr lang="en-GB" sz="3600" dirty="0"/>
              <a:t> class</a:t>
            </a:r>
          </a:p>
          <a:p>
            <a:pPr lvl="1"/>
            <a:r>
              <a:rPr lang="en-US" sz="3600" dirty="0"/>
              <a:t>Why concatenation is a slow operation?</a:t>
            </a:r>
          </a:p>
          <a:p>
            <a:pPr lvl="1"/>
            <a:endParaRPr lang="en-GB" sz="3600" dirty="0"/>
          </a:p>
          <a:p>
            <a:pPr lvl="1"/>
            <a:endParaRPr lang="bg-BG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6711" y="2667001"/>
            <a:ext cx="10958580" cy="39157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string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banned words</a:t>
            </a:r>
          </a:p>
          <a:p>
            <a:pPr lvl="1"/>
            <a:r>
              <a:rPr lang="en-US" sz="3200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24212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724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StringBuilder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StringBuilder</a:t>
            </a:r>
            <a:r>
              <a:rPr lang="en-US" sz="3600" dirty="0"/>
              <a:t> keeps a buffer space, allocated in advance</a:t>
            </a:r>
          </a:p>
          <a:p>
            <a:pPr lvl="1"/>
            <a:r>
              <a:rPr lang="en-US" sz="3200" dirty="0"/>
              <a:t>Do not allocate memory for</a:t>
            </a:r>
            <a:br>
              <a:rPr lang="en-US" sz="3200" dirty="0"/>
            </a:br>
            <a:r>
              <a:rPr lang="en-US" sz="3200" dirty="0"/>
              <a:t>most operations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performance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229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2133601"/>
            <a:ext cx="8584288" cy="40037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("Hello,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("John!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("I sent you an email.");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sb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//Hello, John! I sent you an email.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noProof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090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Concatenating</a:t>
            </a:r>
            <a:r>
              <a:rPr lang="en-US" sz="3600" dirty="0"/>
              <a:t> strings is a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  <a:r>
              <a:rPr lang="en-US" sz="3600" dirty="0"/>
              <a:t> operation because each</a:t>
            </a:r>
            <a:br>
              <a:rPr lang="en-US" sz="3600" dirty="0"/>
            </a:br>
            <a:r>
              <a:rPr lang="en-US" sz="3600" dirty="0"/>
              <a:t>iteration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61056"/>
            <a:ext cx="9448800" cy="4062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Stopwatch</a:t>
            </a:r>
            <a:r>
              <a:rPr lang="en-US" sz="2600" dirty="0"/>
              <a:t> </a:t>
            </a:r>
            <a:r>
              <a:rPr lang="en-US" sz="2600" dirty="0" err="1"/>
              <a:t>sw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new Stopwatch()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Start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200000;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text </a:t>
            </a:r>
            <a:r>
              <a:rPr lang="en-US" sz="2600" dirty="0">
                <a:solidFill>
                  <a:schemeClr val="bg1"/>
                </a:solidFill>
              </a:rPr>
              <a:t>+=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Stop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ElapsedMilliseconds</a:t>
            </a:r>
            <a:r>
              <a:rPr lang="en-US" sz="2600" dirty="0"/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//73625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684412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2"/>
            <a:ext cx="8265063" cy="4096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Stopwatch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sw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Stopwatch()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tx1"/>
                </a:solidFill>
              </a:rPr>
              <a:t> text = </a:t>
            </a:r>
            <a:r>
              <a:rPr lang="en-US" sz="2400" dirty="0">
                <a:solidFill>
                  <a:schemeClr val="bg1"/>
                </a:solidFill>
              </a:rPr>
              <a:t>new </a:t>
            </a: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200000;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text.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ElapsedMilliseconds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(2)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63" y="2438400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2000" y="454354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800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converts the value of this instance to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710" y="3004780"/>
            <a:ext cx="768909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710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284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07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Strings are sequences of characters (texts)</a:t>
            </a:r>
          </a:p>
          <a:p>
            <a:r>
              <a:rPr lang="en-US" sz="3400" dirty="0"/>
              <a:t>The string data type in C#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Maps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sz="3400" dirty="0"/>
              <a:t> .NET data type</a:t>
            </a:r>
          </a:p>
          <a:p>
            <a:r>
              <a:rPr lang="en-US" sz="3400" dirty="0"/>
              <a:t>Strings are enclosed in quotes:</a:t>
            </a:r>
          </a:p>
          <a:p>
            <a:endParaRPr lang="en-US" sz="3400" dirty="0"/>
          </a:p>
          <a:p>
            <a:r>
              <a:rPr lang="en-US" sz="3400" dirty="0"/>
              <a:t>Concatenated using the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1" y="4572001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5964177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754000"/>
            <a:ext cx="54102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char ch = str[2]; </a:t>
            </a:r>
            <a:r>
              <a:rPr lang="en-US" sz="2800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str[2] = 'a';    </a:t>
            </a:r>
            <a:r>
              <a:rPr lang="en-US" sz="2800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3589" y="5859000"/>
            <a:ext cx="9392709" cy="6434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2"/>
                </a:solidFill>
              </a:rPr>
              <a:t> greeting = 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ja-JP" altLang="en-US" sz="2800" dirty="0">
                <a:solidFill>
                  <a:schemeClr val="tx1"/>
                </a:solidFill>
              </a:rPr>
              <a:t>你好</a:t>
            </a:r>
            <a:r>
              <a:rPr lang="en-US" sz="2800" dirty="0">
                <a:solidFill>
                  <a:schemeClr val="tx1"/>
                </a:solidFill>
              </a:rPr>
              <a:t>"; </a:t>
            </a:r>
            <a:r>
              <a:rPr lang="en-US" sz="2800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1766" y="103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Initializing from a string literal:</a:t>
            </a:r>
          </a:p>
          <a:p>
            <a:endParaRPr lang="en-US" sz="3600" dirty="0"/>
          </a:p>
          <a:p>
            <a:r>
              <a:rPr lang="en-US" sz="3600" dirty="0"/>
              <a:t>Reading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the console: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3000"/>
              </a:spcBef>
            </a:pPr>
            <a:r>
              <a:rPr lang="en-US" sz="3600" dirty="0"/>
              <a:t>Converting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and to a </a:t>
            </a:r>
            <a:r>
              <a:rPr lang="en-US" sz="3600" b="1" dirty="0">
                <a:solidFill>
                  <a:schemeClr val="bg1"/>
                </a:solidFill>
              </a:rPr>
              <a:t>char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:</a:t>
            </a:r>
          </a:p>
          <a:p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0203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Manipulating Strings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34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or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855486"/>
            <a:ext cx="6469889" cy="9290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text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8184" y="4671610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1546</Words>
  <Application>Microsoft Office PowerPoint</Application>
  <PresentationFormat>Widescreen</PresentationFormat>
  <Paragraphs>362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Have a Question?</vt:lpstr>
      <vt:lpstr>Strings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Building and Modifying Strings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22</cp:revision>
  <dcterms:created xsi:type="dcterms:W3CDTF">2018-05-23T13:08:44Z</dcterms:created>
  <dcterms:modified xsi:type="dcterms:W3CDTF">2021-05-20T06:25:52Z</dcterms:modified>
  <cp:category>programming; education; software engineering; software development</cp:category>
</cp:coreProperties>
</file>