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0" r:id="rId29"/>
    <p:sldId id="295" r:id="rId30"/>
    <p:sldId id="287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FFCECE-D934-4A01-909A-A88C50BD803E}">
          <p14:sldIdLst>
            <p14:sldId id="256"/>
            <p14:sldId id="257"/>
            <p14:sldId id="258"/>
          </p14:sldIdLst>
        </p14:section>
        <p14:section name="Regular Expressions" id="{C6D5F3CE-BF77-439C-93F2-2BF106F8618A}">
          <p14:sldIdLst>
            <p14:sldId id="259"/>
            <p14:sldId id="260"/>
            <p14:sldId id="262"/>
            <p14:sldId id="263"/>
            <p14:sldId id="264"/>
          </p14:sldIdLst>
        </p14:section>
        <p14:section name="Quantifiers &amp; Grouping" id="{643DE2A1-E89C-4183-9D4B-44669FA774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469AA5C5-9AF8-4BED-BEE7-47184F3A8440}">
          <p14:sldIdLst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B46D6DA-D399-4C66-B47F-BB136E8EEE5D}">
          <p14:sldIdLst>
            <p14:sldId id="284"/>
            <p14:sldId id="290"/>
            <p14:sldId id="295"/>
            <p14:sldId id="28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064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977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7/Regular-Expression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67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7/Regular-Expression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67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9.png"/><Relationship Id="rId20" Type="http://schemas.openxmlformats.org/officeDocument/2006/relationships/image" Target="../media/image3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34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38.gif"/><Relationship Id="rId5" Type="http://schemas.openxmlformats.org/officeDocument/2006/relationships/image" Target="../media/image35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3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09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3600" noProof="1">
                <a:cs typeface="Consolas" panose="020B0609020204030204" pitchFamily="49" charset="0"/>
              </a:rPr>
              <a:t> - matches the previous element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sz="3600" noProof="1">
                <a:cs typeface="Consolas" panose="020B0609020204030204" pitchFamily="49" charset="0"/>
              </a:rPr>
              <a:t>or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sz="3600" noProof="1">
                <a:cs typeface="Consolas" panose="020B0609020204030204" pitchFamily="49" charset="0"/>
              </a:rPr>
              <a:t>time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sz="3600" noProof="1">
                <a:cs typeface="Consolas" panose="020B0609020204030204" pitchFamily="49" charset="0"/>
              </a:rPr>
              <a:t> - matches the previous element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sz="3600" noProof="1">
                <a:cs typeface="Consolas" panose="020B0609020204030204" pitchFamily="49" charset="0"/>
              </a:rPr>
              <a:t>times</a:t>
            </a:r>
          </a:p>
          <a:p>
            <a:endParaRPr lang="en-US" sz="36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310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310513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7105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9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761507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85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14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45780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20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-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6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6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6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8363" y="2664000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74644" y="2684130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22163" y="4118655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423037" y="4103562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55923" y="5573823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023225" y="5789265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6365044" y="2765904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6815052" y="4209221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344406" y="5875808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40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sz="3600" dirty="0"/>
              <a:t> that</a:t>
            </a:r>
            <a:br>
              <a:rPr lang="en-US" sz="3600" dirty="0"/>
            </a:br>
            <a:r>
              <a:rPr lang="en-US" sz="3600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Write a regular expression that extracts </a:t>
            </a:r>
            <a:r>
              <a:rPr lang="en-US" sz="4000" b="1" dirty="0">
                <a:solidFill>
                  <a:schemeClr val="bg1"/>
                </a:solidFill>
              </a:rPr>
              <a:t>dates</a:t>
            </a:r>
            <a:r>
              <a:rPr lang="en-US" sz="4000" dirty="0"/>
              <a:t> from text</a:t>
            </a:r>
          </a:p>
          <a:p>
            <a:pPr lvl="1"/>
            <a:r>
              <a:rPr lang="en-US" sz="3600" dirty="0"/>
              <a:t>Valid date format: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600" dirty="0"/>
              <a:t>Examples: </a:t>
            </a:r>
            <a:r>
              <a:rPr lang="en-US" sz="3600" b="1" dirty="0">
                <a:solidFill>
                  <a:schemeClr val="bg1"/>
                </a:solidFill>
              </a:rPr>
              <a:t>12-Jun-1999</a:t>
            </a:r>
            <a:r>
              <a:rPr lang="en-US" sz="3600" dirty="0"/>
              <a:t>,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3-Nov-1999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4599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269000"/>
            <a:ext cx="11449412" cy="506519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Write a regular expression that performs simple </a:t>
            </a:r>
            <a:r>
              <a:rPr lang="en-US" sz="40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An email consists of: </a:t>
            </a:r>
            <a:r>
              <a:rPr lang="en-US" sz="36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Usernames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consist of</a:t>
            </a:r>
            <a:r>
              <a:rPr lang="en-US" sz="3600" b="1" dirty="0">
                <a:solidFill>
                  <a:schemeClr val="bg1"/>
                </a:solidFill>
              </a:rPr>
              <a:t> two strings</a:t>
            </a:r>
            <a:r>
              <a:rPr lang="en-US" sz="3600" dirty="0"/>
              <a:t>, separated by a </a:t>
            </a:r>
            <a:r>
              <a:rPr lang="en-US" sz="36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may contain only </a:t>
            </a:r>
            <a:r>
              <a:rPr lang="en-US" sz="36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506825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8590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Backreferences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 - matches the value of a numbered capture group</a:t>
            </a:r>
            <a:endParaRPr lang="en-US" sz="36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noProof="1"/>
              <a:t># supports a built-in regular expression class: </a:t>
            </a:r>
            <a:r>
              <a:rPr lang="en-US" b="1" noProof="1">
                <a:solidFill>
                  <a:schemeClr val="bg1"/>
                </a:solidFill>
              </a:rPr>
              <a:t>Regex</a:t>
            </a:r>
          </a:p>
          <a:p>
            <a:pPr lvl="1"/>
            <a:r>
              <a:rPr lang="en-US" sz="3000" noProof="1">
                <a:cs typeface="Consolas" panose="020B0609020204030204" pitchFamily="49" charset="0"/>
              </a:rPr>
              <a:t>Located in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noProof="1">
                <a:cs typeface="Consolas" panose="020B0609020204030204" pitchFamily="49" charset="0"/>
              </a:rPr>
              <a:t> namespace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300" y="2629269"/>
            <a:ext cx="83439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 regex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sz="3200" noProof="1">
                <a:cs typeface="Consolas" panose="020B0609020204030204" pitchFamily="49" charset="0"/>
              </a:rPr>
              <a:t>Determines whether the text matches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String by Pattern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743201"/>
            <a:ext cx="10515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bool containsValidDate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8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Console.WriteLine(containsValidDate);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0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noProof="1">
                <a:solidFill>
                  <a:schemeClr val="bg1"/>
                </a:solidFill>
                <a:cs typeface="Consolas" panose="020B0609020204030204" pitchFamily="49" charset="0"/>
              </a:rPr>
              <a:t>Match(string text)</a:t>
            </a:r>
          </a:p>
          <a:p>
            <a:pPr lvl="1"/>
            <a:r>
              <a:rPr lang="en-US" sz="3600" noProof="1">
                <a:cs typeface="Consolas" panose="020B0609020204030204" pitchFamily="49" charset="0"/>
              </a:rPr>
              <a:t>Returns the first match of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847680"/>
            <a:ext cx="11049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 match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Console.WriteLine(match.Groups.Count);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Console.WriteLine("Name: {0}", match.Groups[1]);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Console.WriteLine("Number: {0}", match.Groups[2]);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Regular Expressions</a:t>
            </a:r>
          </a:p>
          <a:p>
            <a:pPr lvl="1"/>
            <a:r>
              <a:rPr lang="en-GB" sz="3600" dirty="0"/>
              <a:t>Definition and Pattern</a:t>
            </a:r>
          </a:p>
          <a:p>
            <a:pPr lvl="1"/>
            <a:r>
              <a:rPr lang="en-GB" sz="3600" dirty="0"/>
              <a:t>Predefined Character Classes</a:t>
            </a:r>
            <a:endParaRPr lang="bg-BG" sz="3600" dirty="0"/>
          </a:p>
          <a:p>
            <a:r>
              <a:rPr lang="en-US" dirty="0"/>
              <a:t>Quantifiers and Grouping</a:t>
            </a:r>
            <a:endParaRPr lang="en-GB" dirty="0"/>
          </a:p>
          <a:p>
            <a:r>
              <a:rPr lang="en-US" sz="4000" noProof="1"/>
              <a:t>Backreferences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Matches(string text) </a:t>
            </a:r>
            <a:r>
              <a:rPr lang="en-US" sz="3600" noProof="1">
                <a:cs typeface="Consolas" panose="020B0609020204030204" pitchFamily="49" charset="0"/>
              </a:rPr>
              <a:t>- returns a collection of matches</a:t>
            </a:r>
            <a:endParaRPr lang="en-US" sz="4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9750" y="2036550"/>
            <a:ext cx="10439400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MatchCollection matches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Matches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999000"/>
            <a:ext cx="13104059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Replace(string text, string replacement) </a:t>
            </a:r>
            <a:r>
              <a:rPr lang="en-US" sz="4000" noProof="1">
                <a:cs typeface="Consolas" panose="020B0609020204030204" pitchFamily="49" charset="0"/>
              </a:rPr>
              <a:t>- </a:t>
            </a:r>
            <a:r>
              <a:rPr lang="en-US" sz="3600" noProof="1">
                <a:cs typeface="Consolas" panose="020B0609020204030204" pitchFamily="49" charset="0"/>
              </a:rPr>
              <a:t>replaces all strings </a:t>
            </a:r>
            <a:endParaRPr lang="bg-BG" sz="3600" noProof="1">
              <a:cs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3600" noProof="1">
                <a:cs typeface="Consolas" panose="020B0609020204030204" pitchFamily="49" charset="0"/>
              </a:rPr>
              <a:t>that match the pattern with the provided</a:t>
            </a:r>
            <a:r>
              <a:rPr lang="bg-BG" sz="3600" noProof="1"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Replacing with Regex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1" y="2619000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result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noProof="1">
                <a:solidFill>
                  <a:schemeClr val="bg1"/>
                </a:solidFill>
              </a:rPr>
              <a:t>Split(string text) </a:t>
            </a:r>
            <a:r>
              <a:rPr lang="bg-BG" sz="4000" noProof="1"/>
              <a:t>-</a:t>
            </a:r>
            <a:r>
              <a:rPr lang="en-US" sz="4000" noProof="1"/>
              <a:t> splits the text by the pattern</a:t>
            </a:r>
          </a:p>
          <a:p>
            <a:pPr lvl="1"/>
            <a:r>
              <a:rPr lang="en-US" sz="3600" noProof="1"/>
              <a:t>Returns string[]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194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results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1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4000" dirty="0"/>
              <a:t>You are given a list of names</a:t>
            </a:r>
          </a:p>
          <a:p>
            <a:pPr lvl="1"/>
            <a:r>
              <a:rPr lang="en-US" sz="3600" noProof="1"/>
              <a:t>Match</a:t>
            </a:r>
            <a:r>
              <a:rPr lang="en-US" sz="3600" dirty="0"/>
              <a:t> all full names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924372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09212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871557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19201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</a:t>
            </a:r>
            <a:r>
              <a:rPr lang="en-GB" sz="2800" b="1" dirty="0">
                <a:latin typeface="Consolas" pitchFamily="49" charset="0"/>
              </a:rPr>
              <a:t>@"\b[A-Z][a-z]+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Regex regex = new Regex(pattern);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MatchCollection validNames = regex.Matches(input);</a:t>
            </a:r>
            <a:br>
              <a:rPr lang="en-GB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foreach (Match name in validNames)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GB" sz="2800" b="1" dirty="0">
                <a:latin typeface="Consolas" pitchFamily="49" charset="0"/>
              </a:rPr>
              <a:t>	Console.Write($"{name.Value} ");</a:t>
            </a:r>
          </a:p>
          <a:p>
            <a:r>
              <a:rPr lang="en-GB" sz="2800" b="1" noProof="1">
                <a:latin typeface="Consolas" pitchFamily="49" charset="0"/>
              </a:rPr>
              <a:t>}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Console.WriteLine();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4000" dirty="0"/>
              <a:t>You are given a string</a:t>
            </a:r>
          </a:p>
          <a:p>
            <a:pPr lvl="1"/>
            <a:r>
              <a:rPr lang="en-US" sz="3600" noProof="1"/>
              <a:t>Match</a:t>
            </a:r>
            <a:r>
              <a:rPr lang="en-US" sz="3600" dirty="0"/>
              <a:t> all dates in the format "</a:t>
            </a:r>
            <a:r>
              <a:rPr lang="en-GB" sz="3600" b="1" noProof="1">
                <a:solidFill>
                  <a:schemeClr val="bg1"/>
                </a:solidFill>
              </a:rPr>
              <a:t>dd{separator}MMM</a:t>
            </a:r>
            <a:r>
              <a:rPr lang="en-GB" sz="3600" b="1" dirty="0">
                <a:solidFill>
                  <a:schemeClr val="bg1"/>
                </a:solidFill>
              </a:rPr>
              <a:t/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{</a:t>
            </a:r>
            <a:r>
              <a:rPr lang="en-GB" sz="3600" b="1" noProof="1">
                <a:solidFill>
                  <a:schemeClr val="bg1"/>
                </a:solidFill>
              </a:rPr>
              <a:t>separator}yyyy</a:t>
            </a:r>
            <a:r>
              <a:rPr lang="en-GB" sz="3600" b="1" dirty="0"/>
              <a:t>"</a:t>
            </a:r>
            <a:r>
              <a:rPr lang="en-US" sz="3600" dirty="0"/>
              <a:t> and print them space-separated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44691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410549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44" y="1304983"/>
            <a:ext cx="11801754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= @"\b(?&lt;day&gt;\d{2})(\.|-|\/)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(?&lt;month&gt;[A-Z][a-z]{2})\1(?&lt;year&gt;\d{4})\b";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MatchCollection matches = Regex.Matches(input, pattern);</a:t>
            </a:r>
            <a:br>
              <a:rPr lang="en-US" sz="2800" b="1" noProof="1">
                <a:latin typeface="Consolas" pitchFamily="49" charset="0"/>
              </a:rPr>
            </a:br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800" b="1" noProof="1">
                <a:latin typeface="Consolas" pitchFamily="49" charset="0"/>
              </a:rPr>
              <a:t>	Console.WriteLine($"Day: {date.Groups["day"].Value}, 	Month: {date.Groups["month"].Value}, Year: 	{date.Groups["year"].Value}");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2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csharp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2301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704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030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115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2303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4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4000" dirty="0"/>
              <a:t>(regex)</a:t>
            </a:r>
            <a:endParaRPr lang="bg-BG" sz="4000" dirty="0"/>
          </a:p>
          <a:p>
            <a:pPr lvl="1">
              <a:buClr>
                <a:schemeClr val="tx1"/>
              </a:buClr>
            </a:pPr>
            <a:r>
              <a:rPr lang="en-US" sz="36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40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4000" dirty="0"/>
              <a:t>Play with regex live at: </a:t>
            </a:r>
            <a:r>
              <a:rPr lang="en-US" sz="4000" dirty="0">
                <a:hlinkClick r:id="rId2"/>
              </a:rPr>
              <a:t>regexr.com</a:t>
            </a:r>
            <a:r>
              <a:rPr lang="en-US" sz="4000" dirty="0"/>
              <a:t>, </a:t>
            </a:r>
            <a:r>
              <a:rPr lang="en-US" sz="4000" dirty="0">
                <a:hlinkClick r:id="rId3"/>
              </a:rPr>
              <a:t>regex101.com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Regular expressions (regex) describe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sz="3600" dirty="0"/>
              <a:t>Used to find / extract / replace / split data from text by pattern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3152761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4060084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926729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724225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matches any character that is either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600" noProof="1"/>
              <a:t> or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matches any character that is </a:t>
            </a:r>
            <a:r>
              <a:rPr lang="en-US" sz="3600" b="1" noProof="1">
                <a:solidFill>
                  <a:schemeClr val="bg1"/>
                </a:solidFill>
              </a:rPr>
              <a:t>not</a:t>
            </a:r>
            <a:r>
              <a:rPr lang="en-US" sz="3600" noProof="1"/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600" noProof="1"/>
              <a:t> or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character range: matches any digit from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600" noProof="1"/>
              <a:t> to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05615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725601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345003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\w - matches any </a:t>
            </a:r>
            <a:r>
              <a:rPr lang="en-GB" sz="3600" b="1" dirty="0">
                <a:solidFill>
                  <a:schemeClr val="bg1"/>
                </a:solidFill>
              </a:rPr>
              <a:t>word character </a:t>
            </a:r>
            <a:r>
              <a:rPr lang="en-GB" sz="3600" dirty="0"/>
              <a:t>(a-z, A-Z, 0-9, _)</a:t>
            </a:r>
          </a:p>
          <a:p>
            <a:r>
              <a:rPr lang="en-GB" sz="3600" dirty="0"/>
              <a:t>\W - matches any </a:t>
            </a:r>
            <a:r>
              <a:rPr lang="en-GB" sz="3600" b="1" dirty="0">
                <a:solidFill>
                  <a:schemeClr val="bg1"/>
                </a:solidFill>
              </a:rPr>
              <a:t>non-word character </a:t>
            </a:r>
            <a:r>
              <a:rPr lang="en-GB" sz="3600" dirty="0"/>
              <a:t>(the opposite of \w)</a:t>
            </a:r>
          </a:p>
          <a:p>
            <a:r>
              <a:rPr lang="en-GB" sz="3600" dirty="0"/>
              <a:t>\s - matches any </a:t>
            </a:r>
            <a:r>
              <a:rPr lang="en-GB" sz="3600" b="1" dirty="0">
                <a:solidFill>
                  <a:schemeClr val="bg1"/>
                </a:solidFill>
              </a:rPr>
              <a:t>white-space</a:t>
            </a:r>
            <a:r>
              <a:rPr lang="en-GB" sz="3600" dirty="0"/>
              <a:t> character</a:t>
            </a:r>
          </a:p>
          <a:p>
            <a:r>
              <a:rPr lang="en-GB" sz="3600" dirty="0"/>
              <a:t>\S - matches any </a:t>
            </a:r>
            <a:r>
              <a:rPr lang="en-GB" sz="3600" b="1" dirty="0">
                <a:solidFill>
                  <a:schemeClr val="bg1"/>
                </a:solidFill>
              </a:rPr>
              <a:t>non-white-space </a:t>
            </a:r>
            <a:r>
              <a:rPr lang="en-GB" sz="3600" dirty="0"/>
              <a:t> character (opposite of \s)</a:t>
            </a:r>
          </a:p>
          <a:p>
            <a:r>
              <a:rPr lang="en-GB" sz="3600" dirty="0"/>
              <a:t>\d - matches any </a:t>
            </a:r>
            <a:r>
              <a:rPr lang="en-GB" sz="3600" b="1" dirty="0">
                <a:solidFill>
                  <a:schemeClr val="bg1"/>
                </a:solidFill>
              </a:rPr>
              <a:t>decimal digit </a:t>
            </a:r>
            <a:r>
              <a:rPr lang="en-GB" sz="3600" dirty="0"/>
              <a:t>(0-9)</a:t>
            </a:r>
          </a:p>
          <a:p>
            <a:r>
              <a:rPr lang="en-GB" sz="3600" dirty="0"/>
              <a:t>\D - matches any </a:t>
            </a:r>
            <a:r>
              <a:rPr lang="en-GB" sz="3600" b="1" dirty="0">
                <a:solidFill>
                  <a:schemeClr val="bg1"/>
                </a:solidFill>
              </a:rPr>
              <a:t>non-decimal character </a:t>
            </a:r>
            <a:r>
              <a:rPr lang="en-GB" sz="3600" dirty="0"/>
              <a:t>(the opposite of \d)</a:t>
            </a:r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1507</Words>
  <Application>Microsoft Office PowerPoint</Application>
  <PresentationFormat>Widescreen</PresentationFormat>
  <Paragraphs>285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Definition and Classes</vt:lpstr>
      <vt:lpstr>What Are Regular Expressions?</vt:lpstr>
      <vt:lpstr>Regular Expression Pattern – Example</vt:lpstr>
      <vt:lpstr>Character Classes: Ranges</vt:lpstr>
      <vt:lpstr>Predefined Classes</vt:lpstr>
      <vt:lpstr>Grouping</vt:lpstr>
      <vt:lpstr>Quantifiers</vt:lpstr>
      <vt:lpstr>Grouping Constructs</vt:lpstr>
      <vt:lpstr>Problem: Match All Words</vt:lpstr>
      <vt:lpstr>Problem: Match Dates</vt:lpstr>
      <vt:lpstr>Problem: Email Validation</vt:lpstr>
      <vt:lpstr>Numbered Capturing Group</vt:lpstr>
      <vt:lpstr>Backreferences Match Previous Groups</vt:lpstr>
      <vt:lpstr>Regex in C#</vt:lpstr>
      <vt:lpstr>Validating String by Pattern</vt:lpstr>
      <vt:lpstr>Checking for a Single Match</vt:lpstr>
      <vt:lpstr>Checking for Matches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https://about.softuni.bg/
© Software University – https://softuni.bg
Copyrighted document. Unauthorized copy, reproduction or use is not permitted.</dc:description>
  <cp:lastModifiedBy>Yoana</cp:lastModifiedBy>
  <cp:revision>28</cp:revision>
  <dcterms:created xsi:type="dcterms:W3CDTF">2018-05-23T13:08:44Z</dcterms:created>
  <dcterms:modified xsi:type="dcterms:W3CDTF">2021-05-20T06:26:02Z</dcterms:modified>
  <cp:category>programming;computer programming;software development;web development</cp:category>
</cp:coreProperties>
</file>