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8"/>
  </p:handoutMasterIdLst>
  <p:sldIdLst>
    <p:sldId id="258" r:id="rId3"/>
    <p:sldId id="627" r:id="rId5"/>
    <p:sldId id="669" r:id="rId6"/>
    <p:sldId id="670" r:id="rId7"/>
    <p:sldId id="460" r:id="rId8"/>
    <p:sldId id="462" r:id="rId9"/>
    <p:sldId id="461" r:id="rId10"/>
    <p:sldId id="463" r:id="rId11"/>
    <p:sldId id="464" r:id="rId12"/>
    <p:sldId id="465" r:id="rId13"/>
    <p:sldId id="513" r:id="rId14"/>
    <p:sldId id="473" r:id="rId15"/>
    <p:sldId id="472" r:id="rId16"/>
    <p:sldId id="474" r:id="rId17"/>
    <p:sldId id="475" r:id="rId18"/>
    <p:sldId id="478" r:id="rId19"/>
    <p:sldId id="504" r:id="rId20"/>
    <p:sldId id="506" r:id="rId21"/>
    <p:sldId id="646" r:id="rId22"/>
    <p:sldId id="688" r:id="rId23"/>
    <p:sldId id="689" r:id="rId24"/>
    <p:sldId id="690" r:id="rId25"/>
    <p:sldId id="691" r:id="rId26"/>
    <p:sldId id="692" r:id="rId27"/>
    <p:sldId id="693" r:id="rId28"/>
    <p:sldId id="694" r:id="rId29"/>
    <p:sldId id="695" r:id="rId30"/>
    <p:sldId id="696" r:id="rId31"/>
    <p:sldId id="697" r:id="rId32"/>
    <p:sldId id="698" r:id="rId33"/>
    <p:sldId id="699" r:id="rId34"/>
    <p:sldId id="700" r:id="rId35"/>
    <p:sldId id="701" r:id="rId36"/>
    <p:sldId id="702" r:id="rId37"/>
    <p:sldId id="703" r:id="rId38"/>
    <p:sldId id="704" r:id="rId39"/>
    <p:sldId id="705" r:id="rId40"/>
    <p:sldId id="706" r:id="rId41"/>
    <p:sldId id="707" r:id="rId42"/>
    <p:sldId id="708" r:id="rId43"/>
    <p:sldId id="709" r:id="rId44"/>
    <p:sldId id="710" r:id="rId45"/>
    <p:sldId id="713" r:id="rId46"/>
    <p:sldId id="500" r:id="rId47"/>
  </p:sldIdLst>
  <p:sldSz cx="9144000" cy="6858000" type="screen4x3"/>
  <p:notesSz cx="6735445" cy="9799320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7" autoAdjust="0"/>
    <p:restoredTop sz="91425" autoAdjust="0"/>
  </p:normalViewPr>
  <p:slideViewPr>
    <p:cSldViewPr snapToGrid="0" showGuides="1">
      <p:cViewPr varScale="1">
        <p:scale>
          <a:sx n="79" d="100"/>
          <a:sy n="79" d="100"/>
        </p:scale>
        <p:origin x="1723" y="43"/>
      </p:cViewPr>
      <p:guideLst>
        <p:guide orient="horz" pos="2137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gs" Target="tags/tag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fld id="{495CE880-5131-4DB7-B5B8-3C482365819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7575" y="735013"/>
            <a:ext cx="4900613" cy="3675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73100" y="4654550"/>
            <a:ext cx="5389563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fld id="{42A832D8-8B4C-41A0-B444-154C35EBC74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hangingPunct="0"/>
            <a:fld id="{2DD9FCF9-878A-4A20-BBDD-232B73660051}" type="slidenum">
              <a:rPr lang="zh-CN" altLang="en-US" sz="1200" b="0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rPr>
            </a:fld>
            <a:endParaRPr lang="en-US" altLang="zh-CN" sz="1200" b="0">
              <a:solidFill>
                <a:schemeClr val="tx1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19163" y="735013"/>
            <a:ext cx="4900612" cy="3675062"/>
          </a:xfrm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54550"/>
            <a:ext cx="4938713" cy="4410075"/>
          </a:xfrm>
          <a:noFill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055491-9D76-47C5-93AD-773E178325C4}" type="slidenum">
              <a:rPr lang="en-US" altLang="zh-CN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9EC24A-04BE-4533-AD6D-B87BE182F874}" type="slidenum">
              <a:rPr lang="en-US" altLang="zh-CN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02AAB7-383D-49F9-9820-004C5989A968}" type="slidenum">
              <a:rPr lang="en-US" altLang="zh-CN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AA41F6-813B-4CE0-918A-12BD3403BB7D}" type="slidenum">
              <a:rPr lang="en-US" altLang="zh-CN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CCA840-1B77-4FD1-9E17-9478A74C7555}" type="slidenum">
              <a:rPr lang="en-US" altLang="zh-CN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AE0A3B-BF31-46BA-8425-07DEB293DA5E}" type="slidenum">
              <a:rPr lang="en-US" altLang="zh-CN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C5FFDF-9753-407F-80F9-B182A943EF4B}" type="slidenum">
              <a:rPr lang="en-US" altLang="zh-CN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4F6DC9-923C-403B-9AC7-D87A8302EF34}" type="slidenum">
              <a:rPr lang="en-US" altLang="zh-CN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1447800"/>
            <a:ext cx="9156700" cy="757238"/>
            <a:chOff x="0" y="0"/>
            <a:chExt cx="5768" cy="477"/>
          </a:xfrm>
        </p:grpSpPr>
        <p:sp>
          <p:nvSpPr>
            <p:cNvPr id="5" name="Freeform 3"/>
            <p:cNvSpPr/>
            <p:nvPr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Freeform 4"/>
            <p:cNvSpPr/>
            <p:nvPr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2797" name="Rectangle 29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cs typeface="Tahoma" panose="020B0604030504040204" pitchFamily="2" charset="0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2798" name="Rectangle 3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cs typeface="Tahoma" panose="020B0604030504040204" pitchFamily="2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27" name="Rectangle 31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Tahoma" panose="020B0604030504040204" pitchFamily="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latin typeface="Tahoma" panose="020B0604030504040204" pitchFamily="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ahoma" panose="020B0604030504040204" pitchFamily="2" charset="0"/>
              </a:defRPr>
            </a:lvl1pPr>
          </a:lstStyle>
          <a:p>
            <a:fld id="{C500056D-68B3-4796-98FF-787D5E2EBC6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669BF-D0C0-4BDE-A3E3-3C0A2940889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FF308-D3DC-42BA-A577-0FF5C751DE0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A2885-4A69-40B3-96B1-46A6104E7E0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A8CD3-E860-4C71-8BA9-3E56AFBC4FB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3809D-3954-4681-BA78-AF391364E7E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4FAB3A-90FB-41D9-93B5-246E708AC2A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53790-FDAF-4E2C-94CD-44B2E0767C1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11B4-5ACB-48C3-AF95-057164107A6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EF4D7-0971-46A2-ADA2-EA513654983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4CE50-46E3-4125-A591-331178556E3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4"/>
          <p:cNvGrpSpPr/>
          <p:nvPr/>
        </p:nvGrpSpPr>
        <p:grpSpPr bwMode="auto">
          <a:xfrm>
            <a:off x="0" y="0"/>
            <a:ext cx="9169400" cy="6615113"/>
            <a:chOff x="0" y="0"/>
            <a:chExt cx="5776" cy="4167"/>
          </a:xfrm>
        </p:grpSpPr>
        <p:grpSp>
          <p:nvGrpSpPr>
            <p:cNvPr id="1027" name="Group 7"/>
            <p:cNvGrpSpPr/>
            <p:nvPr/>
          </p:nvGrpSpPr>
          <p:grpSpPr bwMode="auto">
            <a:xfrm>
              <a:off x="0" y="0"/>
              <a:ext cx="5768" cy="477"/>
              <a:chOff x="0" y="0"/>
              <a:chExt cx="5768" cy="477"/>
            </a:xfrm>
          </p:grpSpPr>
          <p:sp>
            <p:nvSpPr>
              <p:cNvPr id="2" name="Freeform 8"/>
              <p:cNvSpPr/>
              <p:nvPr/>
            </p:nvSpPr>
            <p:spPr bwMode="auto">
              <a:xfrm>
                <a:off x="5" y="0"/>
                <a:ext cx="5763" cy="477"/>
              </a:xfrm>
              <a:custGeom>
                <a:avLst/>
                <a:gdLst>
                  <a:gd name="T0" fmla="*/ 0 w 5763"/>
                  <a:gd name="T1" fmla="*/ 450 h 477"/>
                  <a:gd name="T2" fmla="*/ 3 w 5763"/>
                  <a:gd name="T3" fmla="*/ 0 h 477"/>
                  <a:gd name="T4" fmla="*/ 5763 w 5763"/>
                  <a:gd name="T5" fmla="*/ 0 h 477"/>
                  <a:gd name="T6" fmla="*/ 5763 w 5763"/>
                  <a:gd name="T7" fmla="*/ 465 h 477"/>
                  <a:gd name="T8" fmla="*/ 4821 w 5763"/>
                  <a:gd name="T9" fmla="*/ 477 h 477"/>
                  <a:gd name="T10" fmla="*/ 4326 w 5763"/>
                  <a:gd name="T11" fmla="*/ 447 h 477"/>
                  <a:gd name="T12" fmla="*/ 3783 w 5763"/>
                  <a:gd name="T13" fmla="*/ 465 h 477"/>
                  <a:gd name="T14" fmla="*/ 3417 w 5763"/>
                  <a:gd name="T15" fmla="*/ 456 h 477"/>
                  <a:gd name="T16" fmla="*/ 2973 w 5763"/>
                  <a:gd name="T17" fmla="*/ 459 h 477"/>
                  <a:gd name="T18" fmla="*/ 2451 w 5763"/>
                  <a:gd name="T19" fmla="*/ 453 h 477"/>
                  <a:gd name="T20" fmla="*/ 2289 w 5763"/>
                  <a:gd name="T21" fmla="*/ 441 h 477"/>
                  <a:gd name="T22" fmla="*/ 2010 w 5763"/>
                  <a:gd name="T23" fmla="*/ 453 h 477"/>
                  <a:gd name="T24" fmla="*/ 1827 w 5763"/>
                  <a:gd name="T25" fmla="*/ 450 h 477"/>
                  <a:gd name="T26" fmla="*/ 1215 w 5763"/>
                  <a:gd name="T27" fmla="*/ 465 h 477"/>
                  <a:gd name="T28" fmla="*/ 660 w 5763"/>
                  <a:gd name="T29" fmla="*/ 456 h 477"/>
                  <a:gd name="T30" fmla="*/ 0 w 5763"/>
                  <a:gd name="T31" fmla="*/ 450 h 4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763" h="477">
                    <a:moveTo>
                      <a:pt x="0" y="450"/>
                    </a:moveTo>
                    <a:lnTo>
                      <a:pt x="3" y="0"/>
                    </a:lnTo>
                    <a:lnTo>
                      <a:pt x="5763" y="0"/>
                    </a:lnTo>
                    <a:lnTo>
                      <a:pt x="5763" y="465"/>
                    </a:lnTo>
                    <a:lnTo>
                      <a:pt x="4821" y="477"/>
                    </a:lnTo>
                    <a:lnTo>
                      <a:pt x="4326" y="447"/>
                    </a:lnTo>
                    <a:lnTo>
                      <a:pt x="3783" y="465"/>
                    </a:lnTo>
                    <a:lnTo>
                      <a:pt x="3417" y="456"/>
                    </a:lnTo>
                    <a:lnTo>
                      <a:pt x="2973" y="459"/>
                    </a:lnTo>
                    <a:lnTo>
                      <a:pt x="2451" y="453"/>
                    </a:lnTo>
                    <a:lnTo>
                      <a:pt x="2289" y="441"/>
                    </a:lnTo>
                    <a:lnTo>
                      <a:pt x="2010" y="453"/>
                    </a:lnTo>
                    <a:lnTo>
                      <a:pt x="1827" y="450"/>
                    </a:lnTo>
                    <a:lnTo>
                      <a:pt x="1215" y="465"/>
                    </a:lnTo>
                    <a:lnTo>
                      <a:pt x="660" y="456"/>
                    </a:lnTo>
                    <a:lnTo>
                      <a:pt x="0" y="450"/>
                    </a:ln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" name="Freeform 9"/>
              <p:cNvSpPr/>
              <p:nvPr/>
            </p:nvSpPr>
            <p:spPr bwMode="auto">
              <a:xfrm>
                <a:off x="0" y="98"/>
                <a:ext cx="256" cy="253"/>
              </a:xfrm>
              <a:custGeom>
                <a:avLst/>
                <a:gdLst>
                  <a:gd name="T0" fmla="*/ 8 w 256"/>
                  <a:gd name="T1" fmla="*/ 190 h 253"/>
                  <a:gd name="T2" fmla="*/ 71 w 256"/>
                  <a:gd name="T3" fmla="*/ 115 h 253"/>
                  <a:gd name="T4" fmla="*/ 203 w 256"/>
                  <a:gd name="T5" fmla="*/ 16 h 253"/>
                  <a:gd name="T6" fmla="*/ 251 w 256"/>
                  <a:gd name="T7" fmla="*/ 19 h 253"/>
                  <a:gd name="T8" fmla="*/ 236 w 256"/>
                  <a:gd name="T9" fmla="*/ 46 h 253"/>
                  <a:gd name="T10" fmla="*/ 176 w 256"/>
                  <a:gd name="T11" fmla="*/ 82 h 253"/>
                  <a:gd name="T12" fmla="*/ 92 w 256"/>
                  <a:gd name="T13" fmla="*/ 154 h 253"/>
                  <a:gd name="T14" fmla="*/ 23 w 256"/>
                  <a:gd name="T15" fmla="*/ 247 h 253"/>
                  <a:gd name="T16" fmla="*/ 8 w 256"/>
                  <a:gd name="T17" fmla="*/ 190 h 2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56" h="253">
                    <a:moveTo>
                      <a:pt x="8" y="190"/>
                    </a:moveTo>
                    <a:cubicBezTo>
                      <a:pt x="16" y="168"/>
                      <a:pt x="38" y="144"/>
                      <a:pt x="71" y="115"/>
                    </a:cubicBezTo>
                    <a:cubicBezTo>
                      <a:pt x="104" y="86"/>
                      <a:pt x="173" y="32"/>
                      <a:pt x="203" y="16"/>
                    </a:cubicBezTo>
                    <a:cubicBezTo>
                      <a:pt x="233" y="0"/>
                      <a:pt x="246" y="14"/>
                      <a:pt x="251" y="19"/>
                    </a:cubicBezTo>
                    <a:cubicBezTo>
                      <a:pt x="256" y="24"/>
                      <a:pt x="249" y="35"/>
                      <a:pt x="236" y="46"/>
                    </a:cubicBezTo>
                    <a:cubicBezTo>
                      <a:pt x="223" y="57"/>
                      <a:pt x="200" y="64"/>
                      <a:pt x="176" y="82"/>
                    </a:cubicBezTo>
                    <a:cubicBezTo>
                      <a:pt x="152" y="100"/>
                      <a:pt x="118" y="126"/>
                      <a:pt x="92" y="154"/>
                    </a:cubicBezTo>
                    <a:cubicBezTo>
                      <a:pt x="66" y="182"/>
                      <a:pt x="36" y="241"/>
                      <a:pt x="23" y="247"/>
                    </a:cubicBezTo>
                    <a:cubicBezTo>
                      <a:pt x="10" y="253"/>
                      <a:pt x="0" y="212"/>
                      <a:pt x="8" y="19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34" name="Freeform 10"/>
              <p:cNvSpPr/>
              <p:nvPr/>
            </p:nvSpPr>
            <p:spPr bwMode="auto">
              <a:xfrm>
                <a:off x="56" y="0"/>
                <a:ext cx="708" cy="459"/>
              </a:xfrm>
              <a:custGeom>
                <a:avLst/>
                <a:gdLst>
                  <a:gd name="T0" fmla="*/ 0 w 708"/>
                  <a:gd name="T1" fmla="*/ 432 h 459"/>
                  <a:gd name="T2" fmla="*/ 0 w 708"/>
                  <a:gd name="T3" fmla="*/ 453 h 459"/>
                  <a:gd name="T4" fmla="*/ 72 w 708"/>
                  <a:gd name="T5" fmla="*/ 324 h 459"/>
                  <a:gd name="T6" fmla="*/ 198 w 708"/>
                  <a:gd name="T7" fmla="*/ 201 h 459"/>
                  <a:gd name="T8" fmla="*/ 366 w 708"/>
                  <a:gd name="T9" fmla="*/ 102 h 459"/>
                  <a:gd name="T10" fmla="*/ 531 w 708"/>
                  <a:gd name="T11" fmla="*/ 36 h 459"/>
                  <a:gd name="T12" fmla="*/ 609 w 708"/>
                  <a:gd name="T13" fmla="*/ 0 h 459"/>
                  <a:gd name="T14" fmla="*/ 708 w 708"/>
                  <a:gd name="T15" fmla="*/ 3 h 459"/>
                  <a:gd name="T16" fmla="*/ 591 w 708"/>
                  <a:gd name="T17" fmla="*/ 66 h 459"/>
                  <a:gd name="T18" fmla="*/ 417 w 708"/>
                  <a:gd name="T19" fmla="*/ 126 h 459"/>
                  <a:gd name="T20" fmla="*/ 237 w 708"/>
                  <a:gd name="T21" fmla="*/ 231 h 459"/>
                  <a:gd name="T22" fmla="*/ 117 w 708"/>
                  <a:gd name="T23" fmla="*/ 345 h 459"/>
                  <a:gd name="T24" fmla="*/ 51 w 708"/>
                  <a:gd name="T25" fmla="*/ 459 h 459"/>
                  <a:gd name="T26" fmla="*/ 0 w 708"/>
                  <a:gd name="T27" fmla="*/ 453 h 45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708" h="459">
                    <a:moveTo>
                      <a:pt x="0" y="432"/>
                    </a:moveTo>
                    <a:lnTo>
                      <a:pt x="0" y="453"/>
                    </a:lnTo>
                    <a:cubicBezTo>
                      <a:pt x="12" y="435"/>
                      <a:pt x="39" y="366"/>
                      <a:pt x="72" y="324"/>
                    </a:cubicBezTo>
                    <a:cubicBezTo>
                      <a:pt x="105" y="282"/>
                      <a:pt x="149" y="238"/>
                      <a:pt x="198" y="201"/>
                    </a:cubicBezTo>
                    <a:cubicBezTo>
                      <a:pt x="247" y="164"/>
                      <a:pt x="311" y="129"/>
                      <a:pt x="366" y="102"/>
                    </a:cubicBezTo>
                    <a:cubicBezTo>
                      <a:pt x="421" y="75"/>
                      <a:pt x="490" y="53"/>
                      <a:pt x="531" y="36"/>
                    </a:cubicBezTo>
                    <a:cubicBezTo>
                      <a:pt x="572" y="19"/>
                      <a:pt x="580" y="5"/>
                      <a:pt x="609" y="0"/>
                    </a:cubicBezTo>
                    <a:lnTo>
                      <a:pt x="708" y="3"/>
                    </a:lnTo>
                    <a:cubicBezTo>
                      <a:pt x="705" y="14"/>
                      <a:pt x="640" y="45"/>
                      <a:pt x="591" y="66"/>
                    </a:cubicBezTo>
                    <a:cubicBezTo>
                      <a:pt x="542" y="87"/>
                      <a:pt x="476" y="98"/>
                      <a:pt x="417" y="126"/>
                    </a:cubicBezTo>
                    <a:cubicBezTo>
                      <a:pt x="358" y="154"/>
                      <a:pt x="287" y="195"/>
                      <a:pt x="237" y="231"/>
                    </a:cubicBezTo>
                    <a:cubicBezTo>
                      <a:pt x="187" y="267"/>
                      <a:pt x="148" y="307"/>
                      <a:pt x="117" y="345"/>
                    </a:cubicBezTo>
                    <a:cubicBezTo>
                      <a:pt x="86" y="383"/>
                      <a:pt x="70" y="441"/>
                      <a:pt x="51" y="459"/>
                    </a:cubicBezTo>
                    <a:lnTo>
                      <a:pt x="0" y="453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35" name="Freeform 11"/>
              <p:cNvSpPr/>
              <p:nvPr/>
            </p:nvSpPr>
            <p:spPr bwMode="auto">
              <a:xfrm>
                <a:off x="131" y="269"/>
                <a:ext cx="251" cy="194"/>
              </a:xfrm>
              <a:custGeom>
                <a:avLst/>
                <a:gdLst>
                  <a:gd name="T0" fmla="*/ 21 w 251"/>
                  <a:gd name="T1" fmla="*/ 163 h 194"/>
                  <a:gd name="T2" fmla="*/ 9 w 251"/>
                  <a:gd name="T3" fmla="*/ 184 h 194"/>
                  <a:gd name="T4" fmla="*/ 75 w 251"/>
                  <a:gd name="T5" fmla="*/ 103 h 194"/>
                  <a:gd name="T6" fmla="*/ 165 w 251"/>
                  <a:gd name="T7" fmla="*/ 28 h 194"/>
                  <a:gd name="T8" fmla="*/ 207 w 251"/>
                  <a:gd name="T9" fmla="*/ 7 h 194"/>
                  <a:gd name="T10" fmla="*/ 246 w 251"/>
                  <a:gd name="T11" fmla="*/ 4 h 194"/>
                  <a:gd name="T12" fmla="*/ 237 w 251"/>
                  <a:gd name="T13" fmla="*/ 34 h 194"/>
                  <a:gd name="T14" fmla="*/ 183 w 251"/>
                  <a:gd name="T15" fmla="*/ 61 h 194"/>
                  <a:gd name="T16" fmla="*/ 108 w 251"/>
                  <a:gd name="T17" fmla="*/ 124 h 194"/>
                  <a:gd name="T18" fmla="*/ 54 w 251"/>
                  <a:gd name="T19" fmla="*/ 190 h 194"/>
                  <a:gd name="T20" fmla="*/ 6 w 251"/>
                  <a:gd name="T21" fmla="*/ 184 h 19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51" h="194">
                    <a:moveTo>
                      <a:pt x="21" y="163"/>
                    </a:moveTo>
                    <a:cubicBezTo>
                      <a:pt x="10" y="178"/>
                      <a:pt x="0" y="194"/>
                      <a:pt x="9" y="184"/>
                    </a:cubicBezTo>
                    <a:cubicBezTo>
                      <a:pt x="18" y="174"/>
                      <a:pt x="49" y="129"/>
                      <a:pt x="75" y="103"/>
                    </a:cubicBezTo>
                    <a:cubicBezTo>
                      <a:pt x="101" y="77"/>
                      <a:pt x="143" y="44"/>
                      <a:pt x="165" y="28"/>
                    </a:cubicBezTo>
                    <a:cubicBezTo>
                      <a:pt x="187" y="12"/>
                      <a:pt x="194" y="11"/>
                      <a:pt x="207" y="7"/>
                    </a:cubicBezTo>
                    <a:cubicBezTo>
                      <a:pt x="220" y="3"/>
                      <a:pt x="241" y="0"/>
                      <a:pt x="246" y="4"/>
                    </a:cubicBezTo>
                    <a:cubicBezTo>
                      <a:pt x="251" y="8"/>
                      <a:pt x="247" y="25"/>
                      <a:pt x="237" y="34"/>
                    </a:cubicBezTo>
                    <a:cubicBezTo>
                      <a:pt x="227" y="43"/>
                      <a:pt x="204" y="46"/>
                      <a:pt x="183" y="61"/>
                    </a:cubicBezTo>
                    <a:cubicBezTo>
                      <a:pt x="162" y="76"/>
                      <a:pt x="129" y="103"/>
                      <a:pt x="108" y="124"/>
                    </a:cubicBezTo>
                    <a:cubicBezTo>
                      <a:pt x="87" y="145"/>
                      <a:pt x="71" y="180"/>
                      <a:pt x="54" y="190"/>
                    </a:cubicBezTo>
                    <a:lnTo>
                      <a:pt x="6" y="184"/>
                    </a:ln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36" name="Freeform 12"/>
              <p:cNvSpPr/>
              <p:nvPr/>
            </p:nvSpPr>
            <p:spPr bwMode="auto">
              <a:xfrm>
                <a:off x="341" y="0"/>
                <a:ext cx="159" cy="72"/>
              </a:xfrm>
              <a:custGeom>
                <a:avLst/>
                <a:gdLst>
                  <a:gd name="T0" fmla="*/ 99 w 159"/>
                  <a:gd name="T1" fmla="*/ 0 h 72"/>
                  <a:gd name="T2" fmla="*/ 15 w 159"/>
                  <a:gd name="T3" fmla="*/ 36 h 72"/>
                  <a:gd name="T4" fmla="*/ 6 w 159"/>
                  <a:gd name="T5" fmla="*/ 60 h 72"/>
                  <a:gd name="T6" fmla="*/ 36 w 159"/>
                  <a:gd name="T7" fmla="*/ 69 h 72"/>
                  <a:gd name="T8" fmla="*/ 87 w 159"/>
                  <a:gd name="T9" fmla="*/ 42 h 72"/>
                  <a:gd name="T10" fmla="*/ 159 w 159"/>
                  <a:gd name="T11" fmla="*/ 0 h 72"/>
                  <a:gd name="T12" fmla="*/ 99 w 159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9" h="72">
                    <a:moveTo>
                      <a:pt x="99" y="0"/>
                    </a:moveTo>
                    <a:cubicBezTo>
                      <a:pt x="75" y="6"/>
                      <a:pt x="30" y="26"/>
                      <a:pt x="15" y="36"/>
                    </a:cubicBezTo>
                    <a:cubicBezTo>
                      <a:pt x="0" y="46"/>
                      <a:pt x="3" y="55"/>
                      <a:pt x="6" y="60"/>
                    </a:cubicBezTo>
                    <a:cubicBezTo>
                      <a:pt x="9" y="65"/>
                      <a:pt x="23" y="72"/>
                      <a:pt x="36" y="69"/>
                    </a:cubicBezTo>
                    <a:cubicBezTo>
                      <a:pt x="49" y="66"/>
                      <a:pt x="67" y="53"/>
                      <a:pt x="87" y="42"/>
                    </a:cubicBezTo>
                    <a:cubicBezTo>
                      <a:pt x="107" y="31"/>
                      <a:pt x="158" y="6"/>
                      <a:pt x="159" y="0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37" name="Freeform 13"/>
              <p:cNvSpPr/>
              <p:nvPr/>
            </p:nvSpPr>
            <p:spPr bwMode="auto">
              <a:xfrm>
                <a:off x="488" y="0"/>
                <a:ext cx="455" cy="216"/>
              </a:xfrm>
              <a:custGeom>
                <a:avLst/>
                <a:gdLst>
                  <a:gd name="T0" fmla="*/ 395 w 455"/>
                  <a:gd name="T1" fmla="*/ 0 h 216"/>
                  <a:gd name="T2" fmla="*/ 338 w 455"/>
                  <a:gd name="T3" fmla="*/ 48 h 216"/>
                  <a:gd name="T4" fmla="*/ 242 w 455"/>
                  <a:gd name="T5" fmla="*/ 102 h 216"/>
                  <a:gd name="T6" fmla="*/ 104 w 455"/>
                  <a:gd name="T7" fmla="*/ 147 h 216"/>
                  <a:gd name="T8" fmla="*/ 35 w 455"/>
                  <a:gd name="T9" fmla="*/ 168 h 216"/>
                  <a:gd name="T10" fmla="*/ 8 w 455"/>
                  <a:gd name="T11" fmla="*/ 192 h 216"/>
                  <a:gd name="T12" fmla="*/ 8 w 455"/>
                  <a:gd name="T13" fmla="*/ 213 h 216"/>
                  <a:gd name="T14" fmla="*/ 59 w 455"/>
                  <a:gd name="T15" fmla="*/ 213 h 216"/>
                  <a:gd name="T16" fmla="*/ 86 w 455"/>
                  <a:gd name="T17" fmla="*/ 192 h 216"/>
                  <a:gd name="T18" fmla="*/ 173 w 455"/>
                  <a:gd name="T19" fmla="*/ 159 h 216"/>
                  <a:gd name="T20" fmla="*/ 299 w 455"/>
                  <a:gd name="T21" fmla="*/ 126 h 216"/>
                  <a:gd name="T22" fmla="*/ 392 w 455"/>
                  <a:gd name="T23" fmla="*/ 72 h 216"/>
                  <a:gd name="T24" fmla="*/ 455 w 455"/>
                  <a:gd name="T25" fmla="*/ 0 h 216"/>
                  <a:gd name="T26" fmla="*/ 395 w 455"/>
                  <a:gd name="T27" fmla="*/ 0 h 21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55" h="216">
                    <a:moveTo>
                      <a:pt x="395" y="0"/>
                    </a:moveTo>
                    <a:cubicBezTo>
                      <a:pt x="376" y="8"/>
                      <a:pt x="364" y="31"/>
                      <a:pt x="338" y="48"/>
                    </a:cubicBezTo>
                    <a:cubicBezTo>
                      <a:pt x="312" y="65"/>
                      <a:pt x="281" y="86"/>
                      <a:pt x="242" y="102"/>
                    </a:cubicBezTo>
                    <a:cubicBezTo>
                      <a:pt x="203" y="118"/>
                      <a:pt x="138" y="136"/>
                      <a:pt x="104" y="147"/>
                    </a:cubicBezTo>
                    <a:cubicBezTo>
                      <a:pt x="70" y="158"/>
                      <a:pt x="51" y="161"/>
                      <a:pt x="35" y="168"/>
                    </a:cubicBezTo>
                    <a:cubicBezTo>
                      <a:pt x="19" y="175"/>
                      <a:pt x="12" y="185"/>
                      <a:pt x="8" y="192"/>
                    </a:cubicBezTo>
                    <a:cubicBezTo>
                      <a:pt x="4" y="199"/>
                      <a:pt x="0" y="210"/>
                      <a:pt x="8" y="213"/>
                    </a:cubicBezTo>
                    <a:cubicBezTo>
                      <a:pt x="16" y="216"/>
                      <a:pt x="46" y="216"/>
                      <a:pt x="59" y="213"/>
                    </a:cubicBezTo>
                    <a:cubicBezTo>
                      <a:pt x="72" y="210"/>
                      <a:pt x="67" y="201"/>
                      <a:pt x="86" y="192"/>
                    </a:cubicBezTo>
                    <a:cubicBezTo>
                      <a:pt x="105" y="183"/>
                      <a:pt x="138" y="170"/>
                      <a:pt x="173" y="159"/>
                    </a:cubicBezTo>
                    <a:cubicBezTo>
                      <a:pt x="208" y="148"/>
                      <a:pt x="263" y="140"/>
                      <a:pt x="299" y="126"/>
                    </a:cubicBezTo>
                    <a:cubicBezTo>
                      <a:pt x="335" y="112"/>
                      <a:pt x="366" y="93"/>
                      <a:pt x="392" y="72"/>
                    </a:cubicBezTo>
                    <a:cubicBezTo>
                      <a:pt x="418" y="51"/>
                      <a:pt x="454" y="12"/>
                      <a:pt x="455" y="0"/>
                    </a:cubicBezTo>
                    <a:lnTo>
                      <a:pt x="39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38" name="Freeform 14"/>
              <p:cNvSpPr/>
              <p:nvPr/>
            </p:nvSpPr>
            <p:spPr bwMode="auto">
              <a:xfrm>
                <a:off x="1448" y="37"/>
                <a:ext cx="414" cy="108"/>
              </a:xfrm>
              <a:custGeom>
                <a:avLst/>
                <a:gdLst>
                  <a:gd name="T0" fmla="*/ 0 w 414"/>
                  <a:gd name="T1" fmla="*/ 11 h 108"/>
                  <a:gd name="T2" fmla="*/ 24 w 414"/>
                  <a:gd name="T3" fmla="*/ 11 h 108"/>
                  <a:gd name="T4" fmla="*/ 156 w 414"/>
                  <a:gd name="T5" fmla="*/ 2 h 108"/>
                  <a:gd name="T6" fmla="*/ 288 w 414"/>
                  <a:gd name="T7" fmla="*/ 23 h 108"/>
                  <a:gd name="T8" fmla="*/ 384 w 414"/>
                  <a:gd name="T9" fmla="*/ 53 h 108"/>
                  <a:gd name="T10" fmla="*/ 411 w 414"/>
                  <a:gd name="T11" fmla="*/ 74 h 108"/>
                  <a:gd name="T12" fmla="*/ 405 w 414"/>
                  <a:gd name="T13" fmla="*/ 104 h 108"/>
                  <a:gd name="T14" fmla="*/ 363 w 414"/>
                  <a:gd name="T15" fmla="*/ 101 h 108"/>
                  <a:gd name="T16" fmla="*/ 294 w 414"/>
                  <a:gd name="T17" fmla="*/ 77 h 108"/>
                  <a:gd name="T18" fmla="*/ 174 w 414"/>
                  <a:gd name="T19" fmla="*/ 50 h 108"/>
                  <a:gd name="T20" fmla="*/ 72 w 414"/>
                  <a:gd name="T21" fmla="*/ 62 h 108"/>
                  <a:gd name="T22" fmla="*/ 36 w 414"/>
                  <a:gd name="T23" fmla="*/ 59 h 108"/>
                  <a:gd name="T24" fmla="*/ 0 w 414"/>
                  <a:gd name="T25" fmla="*/ 11 h 10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14" h="108">
                    <a:moveTo>
                      <a:pt x="0" y="11"/>
                    </a:moveTo>
                    <a:lnTo>
                      <a:pt x="24" y="11"/>
                    </a:lnTo>
                    <a:cubicBezTo>
                      <a:pt x="50" y="9"/>
                      <a:pt x="112" y="0"/>
                      <a:pt x="156" y="2"/>
                    </a:cubicBezTo>
                    <a:cubicBezTo>
                      <a:pt x="200" y="4"/>
                      <a:pt x="250" y="15"/>
                      <a:pt x="288" y="23"/>
                    </a:cubicBezTo>
                    <a:cubicBezTo>
                      <a:pt x="326" y="31"/>
                      <a:pt x="363" y="44"/>
                      <a:pt x="384" y="53"/>
                    </a:cubicBezTo>
                    <a:cubicBezTo>
                      <a:pt x="405" y="62"/>
                      <a:pt x="408" y="66"/>
                      <a:pt x="411" y="74"/>
                    </a:cubicBezTo>
                    <a:cubicBezTo>
                      <a:pt x="414" y="82"/>
                      <a:pt x="413" y="100"/>
                      <a:pt x="405" y="104"/>
                    </a:cubicBezTo>
                    <a:cubicBezTo>
                      <a:pt x="397" y="108"/>
                      <a:pt x="381" y="105"/>
                      <a:pt x="363" y="101"/>
                    </a:cubicBezTo>
                    <a:cubicBezTo>
                      <a:pt x="345" y="97"/>
                      <a:pt x="325" y="85"/>
                      <a:pt x="294" y="77"/>
                    </a:cubicBezTo>
                    <a:cubicBezTo>
                      <a:pt x="263" y="69"/>
                      <a:pt x="211" y="53"/>
                      <a:pt x="174" y="50"/>
                    </a:cubicBezTo>
                    <a:cubicBezTo>
                      <a:pt x="137" y="47"/>
                      <a:pt x="95" y="61"/>
                      <a:pt x="72" y="62"/>
                    </a:cubicBezTo>
                    <a:cubicBezTo>
                      <a:pt x="49" y="63"/>
                      <a:pt x="48" y="66"/>
                      <a:pt x="36" y="59"/>
                    </a:cubicBezTo>
                    <a:cubicBezTo>
                      <a:pt x="24" y="52"/>
                      <a:pt x="13" y="36"/>
                      <a:pt x="0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39" name="Freeform 15"/>
              <p:cNvSpPr/>
              <p:nvPr/>
            </p:nvSpPr>
            <p:spPr bwMode="auto">
              <a:xfrm>
                <a:off x="1790" y="0"/>
                <a:ext cx="520" cy="225"/>
              </a:xfrm>
              <a:custGeom>
                <a:avLst/>
                <a:gdLst>
                  <a:gd name="T0" fmla="*/ 42 w 520"/>
                  <a:gd name="T1" fmla="*/ 0 h 225"/>
                  <a:gd name="T2" fmla="*/ 12 w 520"/>
                  <a:gd name="T3" fmla="*/ 24 h 225"/>
                  <a:gd name="T4" fmla="*/ 114 w 520"/>
                  <a:gd name="T5" fmla="*/ 54 h 225"/>
                  <a:gd name="T6" fmla="*/ 240 w 520"/>
                  <a:gd name="T7" fmla="*/ 117 h 225"/>
                  <a:gd name="T8" fmla="*/ 333 w 520"/>
                  <a:gd name="T9" fmla="*/ 153 h 225"/>
                  <a:gd name="T10" fmla="*/ 438 w 520"/>
                  <a:gd name="T11" fmla="*/ 219 h 225"/>
                  <a:gd name="T12" fmla="*/ 426 w 520"/>
                  <a:gd name="T13" fmla="*/ 192 h 225"/>
                  <a:gd name="T14" fmla="*/ 441 w 520"/>
                  <a:gd name="T15" fmla="*/ 180 h 225"/>
                  <a:gd name="T16" fmla="*/ 519 w 520"/>
                  <a:gd name="T17" fmla="*/ 216 h 225"/>
                  <a:gd name="T18" fmla="*/ 450 w 520"/>
                  <a:gd name="T19" fmla="*/ 162 h 225"/>
                  <a:gd name="T20" fmla="*/ 381 w 520"/>
                  <a:gd name="T21" fmla="*/ 135 h 225"/>
                  <a:gd name="T22" fmla="*/ 285 w 520"/>
                  <a:gd name="T23" fmla="*/ 84 h 225"/>
                  <a:gd name="T24" fmla="*/ 186 w 520"/>
                  <a:gd name="T25" fmla="*/ 18 h 225"/>
                  <a:gd name="T26" fmla="*/ 123 w 520"/>
                  <a:gd name="T27" fmla="*/ 0 h 225"/>
                  <a:gd name="T28" fmla="*/ 42 w 520"/>
                  <a:gd name="T29" fmla="*/ 0 h 2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20" h="225">
                    <a:moveTo>
                      <a:pt x="42" y="0"/>
                    </a:moveTo>
                    <a:cubicBezTo>
                      <a:pt x="24" y="4"/>
                      <a:pt x="0" y="15"/>
                      <a:pt x="12" y="24"/>
                    </a:cubicBezTo>
                    <a:cubicBezTo>
                      <a:pt x="24" y="33"/>
                      <a:pt x="76" y="39"/>
                      <a:pt x="114" y="54"/>
                    </a:cubicBezTo>
                    <a:cubicBezTo>
                      <a:pt x="152" y="69"/>
                      <a:pt x="203" y="100"/>
                      <a:pt x="240" y="117"/>
                    </a:cubicBezTo>
                    <a:cubicBezTo>
                      <a:pt x="277" y="134"/>
                      <a:pt x="300" y="136"/>
                      <a:pt x="333" y="153"/>
                    </a:cubicBezTo>
                    <a:cubicBezTo>
                      <a:pt x="366" y="170"/>
                      <a:pt x="423" y="213"/>
                      <a:pt x="438" y="219"/>
                    </a:cubicBezTo>
                    <a:cubicBezTo>
                      <a:pt x="453" y="225"/>
                      <a:pt x="426" y="198"/>
                      <a:pt x="426" y="192"/>
                    </a:cubicBezTo>
                    <a:cubicBezTo>
                      <a:pt x="426" y="186"/>
                      <a:pt x="426" y="176"/>
                      <a:pt x="441" y="180"/>
                    </a:cubicBezTo>
                    <a:cubicBezTo>
                      <a:pt x="456" y="184"/>
                      <a:pt x="518" y="219"/>
                      <a:pt x="519" y="216"/>
                    </a:cubicBezTo>
                    <a:cubicBezTo>
                      <a:pt x="520" y="213"/>
                      <a:pt x="473" y="176"/>
                      <a:pt x="450" y="162"/>
                    </a:cubicBezTo>
                    <a:cubicBezTo>
                      <a:pt x="427" y="148"/>
                      <a:pt x="408" y="148"/>
                      <a:pt x="381" y="135"/>
                    </a:cubicBezTo>
                    <a:cubicBezTo>
                      <a:pt x="354" y="122"/>
                      <a:pt x="318" y="104"/>
                      <a:pt x="285" y="84"/>
                    </a:cubicBezTo>
                    <a:cubicBezTo>
                      <a:pt x="252" y="64"/>
                      <a:pt x="213" y="32"/>
                      <a:pt x="186" y="18"/>
                    </a:cubicBezTo>
                    <a:cubicBezTo>
                      <a:pt x="159" y="4"/>
                      <a:pt x="147" y="2"/>
                      <a:pt x="123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0" name="Freeform 16"/>
              <p:cNvSpPr/>
              <p:nvPr/>
            </p:nvSpPr>
            <p:spPr bwMode="auto">
              <a:xfrm>
                <a:off x="1943" y="154"/>
                <a:ext cx="431" cy="233"/>
              </a:xfrm>
              <a:custGeom>
                <a:avLst/>
                <a:gdLst>
                  <a:gd name="T0" fmla="*/ 6 w 431"/>
                  <a:gd name="T1" fmla="*/ 38 h 233"/>
                  <a:gd name="T2" fmla="*/ 9 w 431"/>
                  <a:gd name="T3" fmla="*/ 20 h 233"/>
                  <a:gd name="T4" fmla="*/ 42 w 431"/>
                  <a:gd name="T5" fmla="*/ 2 h 233"/>
                  <a:gd name="T6" fmla="*/ 90 w 431"/>
                  <a:gd name="T7" fmla="*/ 35 h 233"/>
                  <a:gd name="T8" fmla="*/ 189 w 431"/>
                  <a:gd name="T9" fmla="*/ 89 h 233"/>
                  <a:gd name="T10" fmla="*/ 288 w 431"/>
                  <a:gd name="T11" fmla="*/ 140 h 233"/>
                  <a:gd name="T12" fmla="*/ 375 w 431"/>
                  <a:gd name="T13" fmla="*/ 176 h 233"/>
                  <a:gd name="T14" fmla="*/ 396 w 431"/>
                  <a:gd name="T15" fmla="*/ 176 h 233"/>
                  <a:gd name="T16" fmla="*/ 429 w 431"/>
                  <a:gd name="T17" fmla="*/ 212 h 233"/>
                  <a:gd name="T18" fmla="*/ 408 w 431"/>
                  <a:gd name="T19" fmla="*/ 233 h 233"/>
                  <a:gd name="T20" fmla="*/ 333 w 431"/>
                  <a:gd name="T21" fmla="*/ 212 h 233"/>
                  <a:gd name="T22" fmla="*/ 186 w 431"/>
                  <a:gd name="T23" fmla="*/ 143 h 233"/>
                  <a:gd name="T24" fmla="*/ 48 w 431"/>
                  <a:gd name="T25" fmla="*/ 68 h 233"/>
                  <a:gd name="T26" fmla="*/ 6 w 431"/>
                  <a:gd name="T27" fmla="*/ 38 h 23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31" h="233">
                    <a:moveTo>
                      <a:pt x="6" y="38"/>
                    </a:moveTo>
                    <a:cubicBezTo>
                      <a:pt x="0" y="26"/>
                      <a:pt x="3" y="26"/>
                      <a:pt x="9" y="20"/>
                    </a:cubicBezTo>
                    <a:cubicBezTo>
                      <a:pt x="15" y="14"/>
                      <a:pt x="29" y="0"/>
                      <a:pt x="42" y="2"/>
                    </a:cubicBezTo>
                    <a:cubicBezTo>
                      <a:pt x="55" y="4"/>
                      <a:pt x="66" y="21"/>
                      <a:pt x="90" y="35"/>
                    </a:cubicBezTo>
                    <a:cubicBezTo>
                      <a:pt x="114" y="49"/>
                      <a:pt x="156" y="72"/>
                      <a:pt x="189" y="89"/>
                    </a:cubicBezTo>
                    <a:cubicBezTo>
                      <a:pt x="222" y="106"/>
                      <a:pt x="257" y="126"/>
                      <a:pt x="288" y="140"/>
                    </a:cubicBezTo>
                    <a:cubicBezTo>
                      <a:pt x="319" y="154"/>
                      <a:pt x="357" y="170"/>
                      <a:pt x="375" y="176"/>
                    </a:cubicBezTo>
                    <a:cubicBezTo>
                      <a:pt x="393" y="182"/>
                      <a:pt x="387" y="170"/>
                      <a:pt x="396" y="176"/>
                    </a:cubicBezTo>
                    <a:cubicBezTo>
                      <a:pt x="405" y="182"/>
                      <a:pt x="427" y="203"/>
                      <a:pt x="429" y="212"/>
                    </a:cubicBezTo>
                    <a:cubicBezTo>
                      <a:pt x="431" y="221"/>
                      <a:pt x="424" y="233"/>
                      <a:pt x="408" y="233"/>
                    </a:cubicBezTo>
                    <a:cubicBezTo>
                      <a:pt x="392" y="233"/>
                      <a:pt x="370" y="227"/>
                      <a:pt x="333" y="212"/>
                    </a:cubicBezTo>
                    <a:cubicBezTo>
                      <a:pt x="296" y="197"/>
                      <a:pt x="234" y="167"/>
                      <a:pt x="186" y="143"/>
                    </a:cubicBezTo>
                    <a:cubicBezTo>
                      <a:pt x="138" y="119"/>
                      <a:pt x="78" y="86"/>
                      <a:pt x="48" y="68"/>
                    </a:cubicBezTo>
                    <a:cubicBezTo>
                      <a:pt x="18" y="50"/>
                      <a:pt x="12" y="50"/>
                      <a:pt x="6" y="3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1" name="Freeform 17"/>
              <p:cNvSpPr/>
              <p:nvPr/>
            </p:nvSpPr>
            <p:spPr bwMode="auto">
              <a:xfrm>
                <a:off x="2262" y="87"/>
                <a:ext cx="396" cy="227"/>
              </a:xfrm>
              <a:custGeom>
                <a:avLst/>
                <a:gdLst>
                  <a:gd name="T0" fmla="*/ 2 w 396"/>
                  <a:gd name="T1" fmla="*/ 9 h 227"/>
                  <a:gd name="T2" fmla="*/ 53 w 396"/>
                  <a:gd name="T3" fmla="*/ 66 h 227"/>
                  <a:gd name="T4" fmla="*/ 176 w 396"/>
                  <a:gd name="T5" fmla="*/ 132 h 227"/>
                  <a:gd name="T6" fmla="*/ 293 w 396"/>
                  <a:gd name="T7" fmla="*/ 189 h 227"/>
                  <a:gd name="T8" fmla="*/ 341 w 396"/>
                  <a:gd name="T9" fmla="*/ 222 h 227"/>
                  <a:gd name="T10" fmla="*/ 377 w 396"/>
                  <a:gd name="T11" fmla="*/ 219 h 227"/>
                  <a:gd name="T12" fmla="*/ 377 w 396"/>
                  <a:gd name="T13" fmla="*/ 180 h 227"/>
                  <a:gd name="T14" fmla="*/ 260 w 396"/>
                  <a:gd name="T15" fmla="*/ 126 h 227"/>
                  <a:gd name="T16" fmla="*/ 113 w 396"/>
                  <a:gd name="T17" fmla="*/ 51 h 227"/>
                  <a:gd name="T18" fmla="*/ 41 w 396"/>
                  <a:gd name="T19" fmla="*/ 9 h 227"/>
                  <a:gd name="T20" fmla="*/ 2 w 396"/>
                  <a:gd name="T21" fmla="*/ 9 h 2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96" h="227">
                    <a:moveTo>
                      <a:pt x="2" y="9"/>
                    </a:moveTo>
                    <a:cubicBezTo>
                      <a:pt x="4" y="18"/>
                      <a:pt x="24" y="45"/>
                      <a:pt x="53" y="66"/>
                    </a:cubicBezTo>
                    <a:cubicBezTo>
                      <a:pt x="82" y="87"/>
                      <a:pt x="136" y="111"/>
                      <a:pt x="176" y="132"/>
                    </a:cubicBezTo>
                    <a:cubicBezTo>
                      <a:pt x="216" y="153"/>
                      <a:pt x="266" y="174"/>
                      <a:pt x="293" y="189"/>
                    </a:cubicBezTo>
                    <a:cubicBezTo>
                      <a:pt x="320" y="204"/>
                      <a:pt x="327" y="217"/>
                      <a:pt x="341" y="222"/>
                    </a:cubicBezTo>
                    <a:cubicBezTo>
                      <a:pt x="355" y="227"/>
                      <a:pt x="371" y="226"/>
                      <a:pt x="377" y="219"/>
                    </a:cubicBezTo>
                    <a:cubicBezTo>
                      <a:pt x="383" y="212"/>
                      <a:pt x="396" y="195"/>
                      <a:pt x="377" y="180"/>
                    </a:cubicBezTo>
                    <a:cubicBezTo>
                      <a:pt x="358" y="165"/>
                      <a:pt x="304" y="147"/>
                      <a:pt x="260" y="126"/>
                    </a:cubicBezTo>
                    <a:cubicBezTo>
                      <a:pt x="216" y="105"/>
                      <a:pt x="149" y="70"/>
                      <a:pt x="113" y="51"/>
                    </a:cubicBezTo>
                    <a:cubicBezTo>
                      <a:pt x="77" y="32"/>
                      <a:pt x="60" y="17"/>
                      <a:pt x="41" y="9"/>
                    </a:cubicBezTo>
                    <a:cubicBezTo>
                      <a:pt x="22" y="1"/>
                      <a:pt x="0" y="0"/>
                      <a:pt x="2" y="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2" name="Freeform 18"/>
              <p:cNvSpPr/>
              <p:nvPr/>
            </p:nvSpPr>
            <p:spPr bwMode="auto">
              <a:xfrm>
                <a:off x="2264" y="240"/>
                <a:ext cx="516" cy="223"/>
              </a:xfrm>
              <a:custGeom>
                <a:avLst/>
                <a:gdLst>
                  <a:gd name="T0" fmla="*/ 3 w 516"/>
                  <a:gd name="T1" fmla="*/ 10 h 223"/>
                  <a:gd name="T2" fmla="*/ 105 w 516"/>
                  <a:gd name="T3" fmla="*/ 97 h 223"/>
                  <a:gd name="T4" fmla="*/ 243 w 516"/>
                  <a:gd name="T5" fmla="*/ 178 h 223"/>
                  <a:gd name="T6" fmla="*/ 357 w 516"/>
                  <a:gd name="T7" fmla="*/ 217 h 223"/>
                  <a:gd name="T8" fmla="*/ 498 w 516"/>
                  <a:gd name="T9" fmla="*/ 214 h 223"/>
                  <a:gd name="T10" fmla="*/ 468 w 516"/>
                  <a:gd name="T11" fmla="*/ 187 h 223"/>
                  <a:gd name="T12" fmla="*/ 309 w 516"/>
                  <a:gd name="T13" fmla="*/ 136 h 223"/>
                  <a:gd name="T14" fmla="*/ 123 w 516"/>
                  <a:gd name="T15" fmla="*/ 34 h 223"/>
                  <a:gd name="T16" fmla="*/ 3 w 516"/>
                  <a:gd name="T17" fmla="*/ 10 h 2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6" h="223">
                    <a:moveTo>
                      <a:pt x="3" y="10"/>
                    </a:moveTo>
                    <a:cubicBezTo>
                      <a:pt x="0" y="20"/>
                      <a:pt x="65" y="69"/>
                      <a:pt x="105" y="97"/>
                    </a:cubicBezTo>
                    <a:cubicBezTo>
                      <a:pt x="145" y="125"/>
                      <a:pt x="201" y="158"/>
                      <a:pt x="243" y="178"/>
                    </a:cubicBezTo>
                    <a:cubicBezTo>
                      <a:pt x="285" y="198"/>
                      <a:pt x="315" y="211"/>
                      <a:pt x="357" y="217"/>
                    </a:cubicBezTo>
                    <a:cubicBezTo>
                      <a:pt x="399" y="223"/>
                      <a:pt x="480" y="219"/>
                      <a:pt x="498" y="214"/>
                    </a:cubicBezTo>
                    <a:cubicBezTo>
                      <a:pt x="516" y="209"/>
                      <a:pt x="499" y="200"/>
                      <a:pt x="468" y="187"/>
                    </a:cubicBezTo>
                    <a:cubicBezTo>
                      <a:pt x="437" y="174"/>
                      <a:pt x="366" y="161"/>
                      <a:pt x="309" y="136"/>
                    </a:cubicBezTo>
                    <a:cubicBezTo>
                      <a:pt x="252" y="111"/>
                      <a:pt x="172" y="54"/>
                      <a:pt x="123" y="34"/>
                    </a:cubicBezTo>
                    <a:cubicBezTo>
                      <a:pt x="74" y="14"/>
                      <a:pt x="6" y="0"/>
                      <a:pt x="3" y="1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3" name="Freeform 19"/>
              <p:cNvSpPr/>
              <p:nvPr/>
            </p:nvSpPr>
            <p:spPr bwMode="auto">
              <a:xfrm>
                <a:off x="2723" y="324"/>
                <a:ext cx="414" cy="100"/>
              </a:xfrm>
              <a:custGeom>
                <a:avLst/>
                <a:gdLst>
                  <a:gd name="T0" fmla="*/ 69 w 414"/>
                  <a:gd name="T1" fmla="*/ 60 h 100"/>
                  <a:gd name="T2" fmla="*/ 12 w 414"/>
                  <a:gd name="T3" fmla="*/ 42 h 100"/>
                  <a:gd name="T4" fmla="*/ 3 w 414"/>
                  <a:gd name="T5" fmla="*/ 15 h 100"/>
                  <a:gd name="T6" fmla="*/ 30 w 414"/>
                  <a:gd name="T7" fmla="*/ 0 h 100"/>
                  <a:gd name="T8" fmla="*/ 117 w 414"/>
                  <a:gd name="T9" fmla="*/ 18 h 100"/>
                  <a:gd name="T10" fmla="*/ 243 w 414"/>
                  <a:gd name="T11" fmla="*/ 48 h 100"/>
                  <a:gd name="T12" fmla="*/ 387 w 414"/>
                  <a:gd name="T13" fmla="*/ 48 h 100"/>
                  <a:gd name="T14" fmla="*/ 408 w 414"/>
                  <a:gd name="T15" fmla="*/ 54 h 100"/>
                  <a:gd name="T16" fmla="*/ 381 w 414"/>
                  <a:gd name="T17" fmla="*/ 87 h 100"/>
                  <a:gd name="T18" fmla="*/ 318 w 414"/>
                  <a:gd name="T19" fmla="*/ 99 h 100"/>
                  <a:gd name="T20" fmla="*/ 195 w 414"/>
                  <a:gd name="T21" fmla="*/ 93 h 100"/>
                  <a:gd name="T22" fmla="*/ 69 w 414"/>
                  <a:gd name="T23" fmla="*/ 60 h 1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14" h="100">
                    <a:moveTo>
                      <a:pt x="69" y="60"/>
                    </a:moveTo>
                    <a:cubicBezTo>
                      <a:pt x="39" y="52"/>
                      <a:pt x="23" y="49"/>
                      <a:pt x="12" y="42"/>
                    </a:cubicBezTo>
                    <a:cubicBezTo>
                      <a:pt x="1" y="35"/>
                      <a:pt x="0" y="22"/>
                      <a:pt x="3" y="15"/>
                    </a:cubicBezTo>
                    <a:cubicBezTo>
                      <a:pt x="6" y="8"/>
                      <a:pt x="11" y="0"/>
                      <a:pt x="30" y="0"/>
                    </a:cubicBezTo>
                    <a:cubicBezTo>
                      <a:pt x="49" y="0"/>
                      <a:pt x="82" y="10"/>
                      <a:pt x="117" y="18"/>
                    </a:cubicBezTo>
                    <a:cubicBezTo>
                      <a:pt x="152" y="26"/>
                      <a:pt x="198" y="43"/>
                      <a:pt x="243" y="48"/>
                    </a:cubicBezTo>
                    <a:cubicBezTo>
                      <a:pt x="288" y="53"/>
                      <a:pt x="360" y="47"/>
                      <a:pt x="387" y="48"/>
                    </a:cubicBezTo>
                    <a:cubicBezTo>
                      <a:pt x="414" y="49"/>
                      <a:pt x="409" y="48"/>
                      <a:pt x="408" y="54"/>
                    </a:cubicBezTo>
                    <a:cubicBezTo>
                      <a:pt x="407" y="60"/>
                      <a:pt x="396" y="80"/>
                      <a:pt x="381" y="87"/>
                    </a:cubicBezTo>
                    <a:cubicBezTo>
                      <a:pt x="366" y="94"/>
                      <a:pt x="349" y="98"/>
                      <a:pt x="318" y="99"/>
                    </a:cubicBezTo>
                    <a:cubicBezTo>
                      <a:pt x="287" y="100"/>
                      <a:pt x="237" y="99"/>
                      <a:pt x="195" y="93"/>
                    </a:cubicBezTo>
                    <a:cubicBezTo>
                      <a:pt x="153" y="87"/>
                      <a:pt x="99" y="68"/>
                      <a:pt x="69" y="6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4" name="Freeform 20"/>
              <p:cNvSpPr/>
              <p:nvPr/>
            </p:nvSpPr>
            <p:spPr bwMode="auto">
              <a:xfrm>
                <a:off x="3165" y="375"/>
                <a:ext cx="150" cy="72"/>
              </a:xfrm>
              <a:custGeom>
                <a:avLst/>
                <a:gdLst>
                  <a:gd name="T0" fmla="*/ 3 w 150"/>
                  <a:gd name="T1" fmla="*/ 67 h 72"/>
                  <a:gd name="T2" fmla="*/ 84 w 150"/>
                  <a:gd name="T3" fmla="*/ 19 h 72"/>
                  <a:gd name="T4" fmla="*/ 123 w 150"/>
                  <a:gd name="T5" fmla="*/ 1 h 72"/>
                  <a:gd name="T6" fmla="*/ 150 w 150"/>
                  <a:gd name="T7" fmla="*/ 22 h 72"/>
                  <a:gd name="T8" fmla="*/ 123 w 150"/>
                  <a:gd name="T9" fmla="*/ 55 h 72"/>
                  <a:gd name="T10" fmla="*/ 90 w 150"/>
                  <a:gd name="T11" fmla="*/ 70 h 72"/>
                  <a:gd name="T12" fmla="*/ 0 w 150"/>
                  <a:gd name="T13" fmla="*/ 67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72">
                    <a:moveTo>
                      <a:pt x="3" y="67"/>
                    </a:moveTo>
                    <a:cubicBezTo>
                      <a:pt x="16" y="59"/>
                      <a:pt x="64" y="30"/>
                      <a:pt x="84" y="19"/>
                    </a:cubicBezTo>
                    <a:cubicBezTo>
                      <a:pt x="104" y="8"/>
                      <a:pt x="112" y="0"/>
                      <a:pt x="123" y="1"/>
                    </a:cubicBezTo>
                    <a:cubicBezTo>
                      <a:pt x="134" y="2"/>
                      <a:pt x="150" y="13"/>
                      <a:pt x="150" y="22"/>
                    </a:cubicBezTo>
                    <a:cubicBezTo>
                      <a:pt x="150" y="31"/>
                      <a:pt x="133" y="47"/>
                      <a:pt x="123" y="55"/>
                    </a:cubicBezTo>
                    <a:cubicBezTo>
                      <a:pt x="113" y="63"/>
                      <a:pt x="110" y="68"/>
                      <a:pt x="90" y="70"/>
                    </a:cubicBezTo>
                    <a:cubicBezTo>
                      <a:pt x="70" y="72"/>
                      <a:pt x="35" y="69"/>
                      <a:pt x="0" y="67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5" name="Freeform 21"/>
              <p:cNvSpPr/>
              <p:nvPr/>
            </p:nvSpPr>
            <p:spPr bwMode="auto">
              <a:xfrm>
                <a:off x="3463" y="267"/>
                <a:ext cx="148" cy="91"/>
              </a:xfrm>
              <a:custGeom>
                <a:avLst/>
                <a:gdLst>
                  <a:gd name="T0" fmla="*/ 1 w 148"/>
                  <a:gd name="T1" fmla="*/ 69 h 91"/>
                  <a:gd name="T2" fmla="*/ 25 w 148"/>
                  <a:gd name="T3" fmla="*/ 51 h 91"/>
                  <a:gd name="T4" fmla="*/ 100 w 148"/>
                  <a:gd name="T5" fmla="*/ 9 h 91"/>
                  <a:gd name="T6" fmla="*/ 133 w 148"/>
                  <a:gd name="T7" fmla="*/ 3 h 91"/>
                  <a:gd name="T8" fmla="*/ 136 w 148"/>
                  <a:gd name="T9" fmla="*/ 27 h 91"/>
                  <a:gd name="T10" fmla="*/ 61 w 148"/>
                  <a:gd name="T11" fmla="*/ 75 h 91"/>
                  <a:gd name="T12" fmla="*/ 19 w 148"/>
                  <a:gd name="T13" fmla="*/ 90 h 91"/>
                  <a:gd name="T14" fmla="*/ 1 w 148"/>
                  <a:gd name="T15" fmla="*/ 69 h 9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8" h="91">
                    <a:moveTo>
                      <a:pt x="1" y="69"/>
                    </a:moveTo>
                    <a:cubicBezTo>
                      <a:pt x="2" y="63"/>
                      <a:pt x="9" y="61"/>
                      <a:pt x="25" y="51"/>
                    </a:cubicBezTo>
                    <a:cubicBezTo>
                      <a:pt x="41" y="41"/>
                      <a:pt x="82" y="17"/>
                      <a:pt x="100" y="9"/>
                    </a:cubicBezTo>
                    <a:cubicBezTo>
                      <a:pt x="118" y="1"/>
                      <a:pt x="127" y="0"/>
                      <a:pt x="133" y="3"/>
                    </a:cubicBezTo>
                    <a:cubicBezTo>
                      <a:pt x="139" y="6"/>
                      <a:pt x="148" y="15"/>
                      <a:pt x="136" y="27"/>
                    </a:cubicBezTo>
                    <a:cubicBezTo>
                      <a:pt x="124" y="39"/>
                      <a:pt x="80" y="65"/>
                      <a:pt x="61" y="75"/>
                    </a:cubicBezTo>
                    <a:cubicBezTo>
                      <a:pt x="42" y="85"/>
                      <a:pt x="29" y="91"/>
                      <a:pt x="19" y="90"/>
                    </a:cubicBezTo>
                    <a:cubicBezTo>
                      <a:pt x="9" y="89"/>
                      <a:pt x="0" y="75"/>
                      <a:pt x="1" y="6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6" name="Freeform 22"/>
              <p:cNvSpPr/>
              <p:nvPr/>
            </p:nvSpPr>
            <p:spPr bwMode="auto">
              <a:xfrm>
                <a:off x="3580" y="58"/>
                <a:ext cx="938" cy="158"/>
              </a:xfrm>
              <a:custGeom>
                <a:avLst/>
                <a:gdLst>
                  <a:gd name="T0" fmla="*/ 172 w 938"/>
                  <a:gd name="T1" fmla="*/ 86 h 158"/>
                  <a:gd name="T2" fmla="*/ 61 w 938"/>
                  <a:gd name="T3" fmla="*/ 137 h 158"/>
                  <a:gd name="T4" fmla="*/ 16 w 938"/>
                  <a:gd name="T5" fmla="*/ 155 h 158"/>
                  <a:gd name="T6" fmla="*/ 7 w 938"/>
                  <a:gd name="T7" fmla="*/ 122 h 158"/>
                  <a:gd name="T8" fmla="*/ 58 w 938"/>
                  <a:gd name="T9" fmla="*/ 80 h 158"/>
                  <a:gd name="T10" fmla="*/ 172 w 938"/>
                  <a:gd name="T11" fmla="*/ 38 h 158"/>
                  <a:gd name="T12" fmla="*/ 304 w 938"/>
                  <a:gd name="T13" fmla="*/ 11 h 158"/>
                  <a:gd name="T14" fmla="*/ 463 w 938"/>
                  <a:gd name="T15" fmla="*/ 2 h 158"/>
                  <a:gd name="T16" fmla="*/ 631 w 938"/>
                  <a:gd name="T17" fmla="*/ 23 h 158"/>
                  <a:gd name="T18" fmla="*/ 796 w 938"/>
                  <a:gd name="T19" fmla="*/ 53 h 158"/>
                  <a:gd name="T20" fmla="*/ 841 w 938"/>
                  <a:gd name="T21" fmla="*/ 47 h 158"/>
                  <a:gd name="T22" fmla="*/ 907 w 938"/>
                  <a:gd name="T23" fmla="*/ 71 h 158"/>
                  <a:gd name="T24" fmla="*/ 919 w 938"/>
                  <a:gd name="T25" fmla="*/ 101 h 158"/>
                  <a:gd name="T26" fmla="*/ 793 w 938"/>
                  <a:gd name="T27" fmla="*/ 98 h 158"/>
                  <a:gd name="T28" fmla="*/ 634 w 938"/>
                  <a:gd name="T29" fmla="*/ 62 h 158"/>
                  <a:gd name="T30" fmla="*/ 439 w 938"/>
                  <a:gd name="T31" fmla="*/ 38 h 158"/>
                  <a:gd name="T32" fmla="*/ 238 w 938"/>
                  <a:gd name="T33" fmla="*/ 59 h 158"/>
                  <a:gd name="T34" fmla="*/ 172 w 938"/>
                  <a:gd name="T35" fmla="*/ 86 h 15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38" h="158">
                    <a:moveTo>
                      <a:pt x="172" y="86"/>
                    </a:moveTo>
                    <a:cubicBezTo>
                      <a:pt x="142" y="99"/>
                      <a:pt x="87" y="126"/>
                      <a:pt x="61" y="137"/>
                    </a:cubicBezTo>
                    <a:cubicBezTo>
                      <a:pt x="35" y="148"/>
                      <a:pt x="25" y="158"/>
                      <a:pt x="16" y="155"/>
                    </a:cubicBezTo>
                    <a:cubicBezTo>
                      <a:pt x="7" y="152"/>
                      <a:pt x="0" y="134"/>
                      <a:pt x="7" y="122"/>
                    </a:cubicBezTo>
                    <a:cubicBezTo>
                      <a:pt x="14" y="110"/>
                      <a:pt x="31" y="94"/>
                      <a:pt x="58" y="80"/>
                    </a:cubicBezTo>
                    <a:cubicBezTo>
                      <a:pt x="85" y="66"/>
                      <a:pt x="131" y="49"/>
                      <a:pt x="172" y="38"/>
                    </a:cubicBezTo>
                    <a:cubicBezTo>
                      <a:pt x="213" y="27"/>
                      <a:pt x="256" y="17"/>
                      <a:pt x="304" y="11"/>
                    </a:cubicBezTo>
                    <a:cubicBezTo>
                      <a:pt x="352" y="5"/>
                      <a:pt x="409" y="0"/>
                      <a:pt x="463" y="2"/>
                    </a:cubicBezTo>
                    <a:cubicBezTo>
                      <a:pt x="517" y="4"/>
                      <a:pt x="576" y="15"/>
                      <a:pt x="631" y="23"/>
                    </a:cubicBezTo>
                    <a:cubicBezTo>
                      <a:pt x="686" y="31"/>
                      <a:pt x="761" y="49"/>
                      <a:pt x="796" y="53"/>
                    </a:cubicBezTo>
                    <a:cubicBezTo>
                      <a:pt x="831" y="57"/>
                      <a:pt x="823" y="44"/>
                      <a:pt x="841" y="47"/>
                    </a:cubicBezTo>
                    <a:cubicBezTo>
                      <a:pt x="859" y="50"/>
                      <a:pt x="894" y="62"/>
                      <a:pt x="907" y="71"/>
                    </a:cubicBezTo>
                    <a:cubicBezTo>
                      <a:pt x="920" y="80"/>
                      <a:pt x="938" y="97"/>
                      <a:pt x="919" y="101"/>
                    </a:cubicBezTo>
                    <a:cubicBezTo>
                      <a:pt x="900" y="105"/>
                      <a:pt x="840" y="104"/>
                      <a:pt x="793" y="98"/>
                    </a:cubicBezTo>
                    <a:cubicBezTo>
                      <a:pt x="746" y="92"/>
                      <a:pt x="693" y="72"/>
                      <a:pt x="634" y="62"/>
                    </a:cubicBezTo>
                    <a:cubicBezTo>
                      <a:pt x="575" y="52"/>
                      <a:pt x="505" y="38"/>
                      <a:pt x="439" y="38"/>
                    </a:cubicBezTo>
                    <a:cubicBezTo>
                      <a:pt x="373" y="38"/>
                      <a:pt x="284" y="51"/>
                      <a:pt x="238" y="59"/>
                    </a:cubicBezTo>
                    <a:cubicBezTo>
                      <a:pt x="192" y="67"/>
                      <a:pt x="202" y="73"/>
                      <a:pt x="172" y="8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7" name="Freeform 23"/>
              <p:cNvSpPr/>
              <p:nvPr/>
            </p:nvSpPr>
            <p:spPr bwMode="auto">
              <a:xfrm>
                <a:off x="3686" y="145"/>
                <a:ext cx="372" cy="98"/>
              </a:xfrm>
              <a:custGeom>
                <a:avLst/>
                <a:gdLst>
                  <a:gd name="T0" fmla="*/ 18 w 372"/>
                  <a:gd name="T1" fmla="*/ 47 h 98"/>
                  <a:gd name="T2" fmla="*/ 141 w 372"/>
                  <a:gd name="T3" fmla="*/ 17 h 98"/>
                  <a:gd name="T4" fmla="*/ 246 w 372"/>
                  <a:gd name="T5" fmla="*/ 2 h 98"/>
                  <a:gd name="T6" fmla="*/ 351 w 372"/>
                  <a:gd name="T7" fmla="*/ 5 h 98"/>
                  <a:gd name="T8" fmla="*/ 372 w 372"/>
                  <a:gd name="T9" fmla="*/ 23 h 98"/>
                  <a:gd name="T10" fmla="*/ 354 w 372"/>
                  <a:gd name="T11" fmla="*/ 44 h 98"/>
                  <a:gd name="T12" fmla="*/ 264 w 372"/>
                  <a:gd name="T13" fmla="*/ 50 h 98"/>
                  <a:gd name="T14" fmla="*/ 168 w 372"/>
                  <a:gd name="T15" fmla="*/ 53 h 98"/>
                  <a:gd name="T16" fmla="*/ 72 w 372"/>
                  <a:gd name="T17" fmla="*/ 77 h 98"/>
                  <a:gd name="T18" fmla="*/ 15 w 372"/>
                  <a:gd name="T19" fmla="*/ 95 h 98"/>
                  <a:gd name="T20" fmla="*/ 0 w 372"/>
                  <a:gd name="T21" fmla="*/ 56 h 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" h="98">
                    <a:moveTo>
                      <a:pt x="18" y="47"/>
                    </a:moveTo>
                    <a:cubicBezTo>
                      <a:pt x="60" y="36"/>
                      <a:pt x="103" y="25"/>
                      <a:pt x="141" y="17"/>
                    </a:cubicBezTo>
                    <a:cubicBezTo>
                      <a:pt x="179" y="9"/>
                      <a:pt x="211" y="4"/>
                      <a:pt x="246" y="2"/>
                    </a:cubicBezTo>
                    <a:cubicBezTo>
                      <a:pt x="281" y="0"/>
                      <a:pt x="330" y="1"/>
                      <a:pt x="351" y="5"/>
                    </a:cubicBezTo>
                    <a:cubicBezTo>
                      <a:pt x="372" y="9"/>
                      <a:pt x="372" y="17"/>
                      <a:pt x="372" y="23"/>
                    </a:cubicBezTo>
                    <a:cubicBezTo>
                      <a:pt x="372" y="29"/>
                      <a:pt x="372" y="40"/>
                      <a:pt x="354" y="44"/>
                    </a:cubicBezTo>
                    <a:cubicBezTo>
                      <a:pt x="336" y="48"/>
                      <a:pt x="295" y="49"/>
                      <a:pt x="264" y="50"/>
                    </a:cubicBezTo>
                    <a:cubicBezTo>
                      <a:pt x="233" y="51"/>
                      <a:pt x="200" y="49"/>
                      <a:pt x="168" y="53"/>
                    </a:cubicBezTo>
                    <a:cubicBezTo>
                      <a:pt x="136" y="57"/>
                      <a:pt x="98" y="70"/>
                      <a:pt x="72" y="77"/>
                    </a:cubicBezTo>
                    <a:cubicBezTo>
                      <a:pt x="46" y="84"/>
                      <a:pt x="27" y="98"/>
                      <a:pt x="15" y="95"/>
                    </a:cubicBezTo>
                    <a:cubicBezTo>
                      <a:pt x="3" y="92"/>
                      <a:pt x="1" y="74"/>
                      <a:pt x="0" y="56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8" name="Freeform 24"/>
              <p:cNvSpPr/>
              <p:nvPr/>
            </p:nvSpPr>
            <p:spPr bwMode="auto">
              <a:xfrm>
                <a:off x="3618" y="308"/>
                <a:ext cx="318" cy="158"/>
              </a:xfrm>
              <a:custGeom>
                <a:avLst/>
                <a:gdLst>
                  <a:gd name="T0" fmla="*/ 0 w 318"/>
                  <a:gd name="T1" fmla="*/ 158 h 158"/>
                  <a:gd name="T2" fmla="*/ 12 w 318"/>
                  <a:gd name="T3" fmla="*/ 137 h 158"/>
                  <a:gd name="T4" fmla="*/ 162 w 318"/>
                  <a:gd name="T5" fmla="*/ 71 h 158"/>
                  <a:gd name="T6" fmla="*/ 249 w 318"/>
                  <a:gd name="T7" fmla="*/ 20 h 158"/>
                  <a:gd name="T8" fmla="*/ 285 w 318"/>
                  <a:gd name="T9" fmla="*/ 2 h 158"/>
                  <a:gd name="T10" fmla="*/ 309 w 318"/>
                  <a:gd name="T11" fmla="*/ 11 h 158"/>
                  <a:gd name="T12" fmla="*/ 303 w 318"/>
                  <a:gd name="T13" fmla="*/ 47 h 158"/>
                  <a:gd name="T14" fmla="*/ 219 w 318"/>
                  <a:gd name="T15" fmla="*/ 89 h 158"/>
                  <a:gd name="T16" fmla="*/ 108 w 318"/>
                  <a:gd name="T17" fmla="*/ 140 h 158"/>
                  <a:gd name="T18" fmla="*/ 57 w 318"/>
                  <a:gd name="T19" fmla="*/ 152 h 158"/>
                  <a:gd name="T20" fmla="*/ 0 w 318"/>
                  <a:gd name="T21" fmla="*/ 158 h 15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18" h="158">
                    <a:moveTo>
                      <a:pt x="0" y="158"/>
                    </a:moveTo>
                    <a:lnTo>
                      <a:pt x="12" y="137"/>
                    </a:lnTo>
                    <a:cubicBezTo>
                      <a:pt x="39" y="123"/>
                      <a:pt x="122" y="90"/>
                      <a:pt x="162" y="71"/>
                    </a:cubicBezTo>
                    <a:cubicBezTo>
                      <a:pt x="202" y="52"/>
                      <a:pt x="229" y="31"/>
                      <a:pt x="249" y="20"/>
                    </a:cubicBezTo>
                    <a:cubicBezTo>
                      <a:pt x="269" y="9"/>
                      <a:pt x="275" y="4"/>
                      <a:pt x="285" y="2"/>
                    </a:cubicBezTo>
                    <a:cubicBezTo>
                      <a:pt x="295" y="0"/>
                      <a:pt x="306" y="4"/>
                      <a:pt x="309" y="11"/>
                    </a:cubicBezTo>
                    <a:cubicBezTo>
                      <a:pt x="312" y="18"/>
                      <a:pt x="318" y="34"/>
                      <a:pt x="303" y="47"/>
                    </a:cubicBezTo>
                    <a:cubicBezTo>
                      <a:pt x="288" y="60"/>
                      <a:pt x="252" y="74"/>
                      <a:pt x="219" y="89"/>
                    </a:cubicBezTo>
                    <a:cubicBezTo>
                      <a:pt x="186" y="104"/>
                      <a:pt x="135" y="130"/>
                      <a:pt x="108" y="140"/>
                    </a:cubicBezTo>
                    <a:cubicBezTo>
                      <a:pt x="81" y="150"/>
                      <a:pt x="74" y="150"/>
                      <a:pt x="57" y="152"/>
                    </a:cubicBezTo>
                    <a:cubicBezTo>
                      <a:pt x="40" y="154"/>
                      <a:pt x="23" y="154"/>
                      <a:pt x="0" y="15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9" name="Freeform 25"/>
              <p:cNvSpPr/>
              <p:nvPr/>
            </p:nvSpPr>
            <p:spPr bwMode="auto">
              <a:xfrm>
                <a:off x="3413" y="291"/>
                <a:ext cx="380" cy="174"/>
              </a:xfrm>
              <a:custGeom>
                <a:avLst/>
                <a:gdLst>
                  <a:gd name="T0" fmla="*/ 3 w 380"/>
                  <a:gd name="T1" fmla="*/ 165 h 174"/>
                  <a:gd name="T2" fmla="*/ 129 w 380"/>
                  <a:gd name="T3" fmla="*/ 93 h 174"/>
                  <a:gd name="T4" fmla="*/ 261 w 380"/>
                  <a:gd name="T5" fmla="*/ 30 h 174"/>
                  <a:gd name="T6" fmla="*/ 351 w 380"/>
                  <a:gd name="T7" fmla="*/ 0 h 174"/>
                  <a:gd name="T8" fmla="*/ 378 w 380"/>
                  <a:gd name="T9" fmla="*/ 27 h 174"/>
                  <a:gd name="T10" fmla="*/ 336 w 380"/>
                  <a:gd name="T11" fmla="*/ 51 h 174"/>
                  <a:gd name="T12" fmla="*/ 291 w 380"/>
                  <a:gd name="T13" fmla="*/ 60 h 174"/>
                  <a:gd name="T14" fmla="*/ 240 w 380"/>
                  <a:gd name="T15" fmla="*/ 75 h 174"/>
                  <a:gd name="T16" fmla="*/ 189 w 380"/>
                  <a:gd name="T17" fmla="*/ 120 h 174"/>
                  <a:gd name="T18" fmla="*/ 102 w 380"/>
                  <a:gd name="T19" fmla="*/ 174 h 174"/>
                  <a:gd name="T20" fmla="*/ 0 w 380"/>
                  <a:gd name="T21" fmla="*/ 162 h 17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80" h="174">
                    <a:moveTo>
                      <a:pt x="3" y="165"/>
                    </a:moveTo>
                    <a:cubicBezTo>
                      <a:pt x="24" y="153"/>
                      <a:pt x="86" y="115"/>
                      <a:pt x="129" y="93"/>
                    </a:cubicBezTo>
                    <a:cubicBezTo>
                      <a:pt x="172" y="71"/>
                      <a:pt x="224" y="45"/>
                      <a:pt x="261" y="30"/>
                    </a:cubicBezTo>
                    <a:cubicBezTo>
                      <a:pt x="298" y="15"/>
                      <a:pt x="332" y="0"/>
                      <a:pt x="351" y="0"/>
                    </a:cubicBezTo>
                    <a:cubicBezTo>
                      <a:pt x="370" y="0"/>
                      <a:pt x="380" y="19"/>
                      <a:pt x="378" y="27"/>
                    </a:cubicBezTo>
                    <a:cubicBezTo>
                      <a:pt x="376" y="35"/>
                      <a:pt x="350" y="46"/>
                      <a:pt x="336" y="51"/>
                    </a:cubicBezTo>
                    <a:cubicBezTo>
                      <a:pt x="322" y="56"/>
                      <a:pt x="307" y="56"/>
                      <a:pt x="291" y="60"/>
                    </a:cubicBezTo>
                    <a:cubicBezTo>
                      <a:pt x="275" y="64"/>
                      <a:pt x="257" y="65"/>
                      <a:pt x="240" y="75"/>
                    </a:cubicBezTo>
                    <a:cubicBezTo>
                      <a:pt x="223" y="85"/>
                      <a:pt x="212" y="104"/>
                      <a:pt x="189" y="120"/>
                    </a:cubicBezTo>
                    <a:cubicBezTo>
                      <a:pt x="166" y="136"/>
                      <a:pt x="133" y="167"/>
                      <a:pt x="102" y="174"/>
                    </a:cubicBezTo>
                    <a:lnTo>
                      <a:pt x="0" y="162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" name="Freeform 26"/>
              <p:cNvSpPr/>
              <p:nvPr/>
            </p:nvSpPr>
            <p:spPr bwMode="auto">
              <a:xfrm>
                <a:off x="4178" y="187"/>
                <a:ext cx="523" cy="69"/>
              </a:xfrm>
              <a:custGeom>
                <a:avLst/>
                <a:gdLst>
                  <a:gd name="T0" fmla="*/ 84 w 523"/>
                  <a:gd name="T1" fmla="*/ 11 h 69"/>
                  <a:gd name="T2" fmla="*/ 27 w 523"/>
                  <a:gd name="T3" fmla="*/ 5 h 69"/>
                  <a:gd name="T4" fmla="*/ 9 w 523"/>
                  <a:gd name="T5" fmla="*/ 35 h 69"/>
                  <a:gd name="T6" fmla="*/ 81 w 523"/>
                  <a:gd name="T7" fmla="*/ 56 h 69"/>
                  <a:gd name="T8" fmla="*/ 255 w 523"/>
                  <a:gd name="T9" fmla="*/ 68 h 69"/>
                  <a:gd name="T10" fmla="*/ 432 w 523"/>
                  <a:gd name="T11" fmla="*/ 50 h 69"/>
                  <a:gd name="T12" fmla="*/ 513 w 523"/>
                  <a:gd name="T13" fmla="*/ 5 h 69"/>
                  <a:gd name="T14" fmla="*/ 372 w 523"/>
                  <a:gd name="T15" fmla="*/ 20 h 69"/>
                  <a:gd name="T16" fmla="*/ 141 w 523"/>
                  <a:gd name="T17" fmla="*/ 14 h 69"/>
                  <a:gd name="T18" fmla="*/ 84 w 523"/>
                  <a:gd name="T19" fmla="*/ 11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3" h="69">
                    <a:moveTo>
                      <a:pt x="84" y="11"/>
                    </a:moveTo>
                    <a:cubicBezTo>
                      <a:pt x="65" y="9"/>
                      <a:pt x="40" y="1"/>
                      <a:pt x="27" y="5"/>
                    </a:cubicBezTo>
                    <a:cubicBezTo>
                      <a:pt x="14" y="9"/>
                      <a:pt x="0" y="27"/>
                      <a:pt x="9" y="35"/>
                    </a:cubicBezTo>
                    <a:cubicBezTo>
                      <a:pt x="18" y="43"/>
                      <a:pt x="40" y="51"/>
                      <a:pt x="81" y="56"/>
                    </a:cubicBezTo>
                    <a:cubicBezTo>
                      <a:pt x="122" y="61"/>
                      <a:pt x="197" y="69"/>
                      <a:pt x="255" y="68"/>
                    </a:cubicBezTo>
                    <a:cubicBezTo>
                      <a:pt x="313" y="67"/>
                      <a:pt x="389" y="60"/>
                      <a:pt x="432" y="50"/>
                    </a:cubicBezTo>
                    <a:cubicBezTo>
                      <a:pt x="475" y="40"/>
                      <a:pt x="523" y="10"/>
                      <a:pt x="513" y="5"/>
                    </a:cubicBezTo>
                    <a:cubicBezTo>
                      <a:pt x="503" y="0"/>
                      <a:pt x="434" y="19"/>
                      <a:pt x="372" y="20"/>
                    </a:cubicBezTo>
                    <a:cubicBezTo>
                      <a:pt x="310" y="21"/>
                      <a:pt x="189" y="15"/>
                      <a:pt x="141" y="14"/>
                    </a:cubicBezTo>
                    <a:cubicBezTo>
                      <a:pt x="93" y="13"/>
                      <a:pt x="103" y="13"/>
                      <a:pt x="84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51" name="Freeform 27"/>
              <p:cNvSpPr/>
              <p:nvPr/>
            </p:nvSpPr>
            <p:spPr bwMode="auto">
              <a:xfrm>
                <a:off x="4689" y="186"/>
                <a:ext cx="537" cy="120"/>
              </a:xfrm>
              <a:custGeom>
                <a:avLst/>
                <a:gdLst>
                  <a:gd name="T0" fmla="*/ 23 w 537"/>
                  <a:gd name="T1" fmla="*/ 6 h 120"/>
                  <a:gd name="T2" fmla="*/ 188 w 537"/>
                  <a:gd name="T3" fmla="*/ 3 h 120"/>
                  <a:gd name="T4" fmla="*/ 323 w 537"/>
                  <a:gd name="T5" fmla="*/ 27 h 120"/>
                  <a:gd name="T6" fmla="*/ 464 w 537"/>
                  <a:gd name="T7" fmla="*/ 69 h 120"/>
                  <a:gd name="T8" fmla="*/ 521 w 537"/>
                  <a:gd name="T9" fmla="*/ 90 h 120"/>
                  <a:gd name="T10" fmla="*/ 533 w 537"/>
                  <a:gd name="T11" fmla="*/ 105 h 120"/>
                  <a:gd name="T12" fmla="*/ 497 w 537"/>
                  <a:gd name="T13" fmla="*/ 120 h 120"/>
                  <a:gd name="T14" fmla="*/ 452 w 537"/>
                  <a:gd name="T15" fmla="*/ 108 h 120"/>
                  <a:gd name="T16" fmla="*/ 350 w 537"/>
                  <a:gd name="T17" fmla="*/ 72 h 120"/>
                  <a:gd name="T18" fmla="*/ 158 w 537"/>
                  <a:gd name="T19" fmla="*/ 39 h 120"/>
                  <a:gd name="T20" fmla="*/ 50 w 537"/>
                  <a:gd name="T21" fmla="*/ 39 h 120"/>
                  <a:gd name="T22" fmla="*/ 23 w 537"/>
                  <a:gd name="T23" fmla="*/ 6 h 12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37" h="120">
                    <a:moveTo>
                      <a:pt x="23" y="6"/>
                    </a:moveTo>
                    <a:cubicBezTo>
                      <a:pt x="46" y="0"/>
                      <a:pt x="138" y="0"/>
                      <a:pt x="188" y="3"/>
                    </a:cubicBezTo>
                    <a:cubicBezTo>
                      <a:pt x="238" y="6"/>
                      <a:pt x="277" y="16"/>
                      <a:pt x="323" y="27"/>
                    </a:cubicBezTo>
                    <a:cubicBezTo>
                      <a:pt x="369" y="38"/>
                      <a:pt x="431" y="59"/>
                      <a:pt x="464" y="69"/>
                    </a:cubicBezTo>
                    <a:cubicBezTo>
                      <a:pt x="497" y="79"/>
                      <a:pt x="509" y="84"/>
                      <a:pt x="521" y="90"/>
                    </a:cubicBezTo>
                    <a:cubicBezTo>
                      <a:pt x="533" y="96"/>
                      <a:pt x="537" y="100"/>
                      <a:pt x="533" y="105"/>
                    </a:cubicBezTo>
                    <a:cubicBezTo>
                      <a:pt x="529" y="110"/>
                      <a:pt x="510" y="120"/>
                      <a:pt x="497" y="120"/>
                    </a:cubicBezTo>
                    <a:cubicBezTo>
                      <a:pt x="484" y="120"/>
                      <a:pt x="476" y="116"/>
                      <a:pt x="452" y="108"/>
                    </a:cubicBezTo>
                    <a:cubicBezTo>
                      <a:pt x="428" y="100"/>
                      <a:pt x="399" y="84"/>
                      <a:pt x="350" y="72"/>
                    </a:cubicBezTo>
                    <a:cubicBezTo>
                      <a:pt x="301" y="60"/>
                      <a:pt x="208" y="45"/>
                      <a:pt x="158" y="39"/>
                    </a:cubicBezTo>
                    <a:cubicBezTo>
                      <a:pt x="108" y="33"/>
                      <a:pt x="72" y="43"/>
                      <a:pt x="50" y="39"/>
                    </a:cubicBezTo>
                    <a:cubicBezTo>
                      <a:pt x="28" y="35"/>
                      <a:pt x="0" y="12"/>
                      <a:pt x="23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52" name="Freeform 28"/>
              <p:cNvSpPr/>
              <p:nvPr/>
            </p:nvSpPr>
            <p:spPr bwMode="auto">
              <a:xfrm>
                <a:off x="4968" y="312"/>
                <a:ext cx="800" cy="143"/>
              </a:xfrm>
              <a:custGeom>
                <a:avLst/>
                <a:gdLst>
                  <a:gd name="T0" fmla="*/ 800 w 800"/>
                  <a:gd name="T1" fmla="*/ 24 h 143"/>
                  <a:gd name="T2" fmla="*/ 782 w 800"/>
                  <a:gd name="T3" fmla="*/ 15 h 143"/>
                  <a:gd name="T4" fmla="*/ 659 w 800"/>
                  <a:gd name="T5" fmla="*/ 63 h 143"/>
                  <a:gd name="T6" fmla="*/ 500 w 800"/>
                  <a:gd name="T7" fmla="*/ 84 h 143"/>
                  <a:gd name="T8" fmla="*/ 326 w 800"/>
                  <a:gd name="T9" fmla="*/ 69 h 143"/>
                  <a:gd name="T10" fmla="*/ 98 w 800"/>
                  <a:gd name="T11" fmla="*/ 21 h 143"/>
                  <a:gd name="T12" fmla="*/ 11 w 800"/>
                  <a:gd name="T13" fmla="*/ 6 h 143"/>
                  <a:gd name="T14" fmla="*/ 32 w 800"/>
                  <a:gd name="T15" fmla="*/ 60 h 143"/>
                  <a:gd name="T16" fmla="*/ 155 w 800"/>
                  <a:gd name="T17" fmla="*/ 96 h 143"/>
                  <a:gd name="T18" fmla="*/ 410 w 800"/>
                  <a:gd name="T19" fmla="*/ 138 h 143"/>
                  <a:gd name="T20" fmla="*/ 596 w 800"/>
                  <a:gd name="T21" fmla="*/ 129 h 143"/>
                  <a:gd name="T22" fmla="*/ 737 w 800"/>
                  <a:gd name="T23" fmla="*/ 90 h 143"/>
                  <a:gd name="T24" fmla="*/ 788 w 800"/>
                  <a:gd name="T25" fmla="*/ 69 h 143"/>
                  <a:gd name="T26" fmla="*/ 800 w 800"/>
                  <a:gd name="T27" fmla="*/ 24 h 14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800" h="143">
                    <a:moveTo>
                      <a:pt x="800" y="24"/>
                    </a:moveTo>
                    <a:lnTo>
                      <a:pt x="782" y="15"/>
                    </a:lnTo>
                    <a:cubicBezTo>
                      <a:pt x="759" y="21"/>
                      <a:pt x="706" y="51"/>
                      <a:pt x="659" y="63"/>
                    </a:cubicBezTo>
                    <a:cubicBezTo>
                      <a:pt x="612" y="75"/>
                      <a:pt x="555" y="83"/>
                      <a:pt x="500" y="84"/>
                    </a:cubicBezTo>
                    <a:cubicBezTo>
                      <a:pt x="445" y="85"/>
                      <a:pt x="393" y="79"/>
                      <a:pt x="326" y="69"/>
                    </a:cubicBezTo>
                    <a:cubicBezTo>
                      <a:pt x="259" y="59"/>
                      <a:pt x="150" y="31"/>
                      <a:pt x="98" y="21"/>
                    </a:cubicBezTo>
                    <a:cubicBezTo>
                      <a:pt x="46" y="11"/>
                      <a:pt x="22" y="0"/>
                      <a:pt x="11" y="6"/>
                    </a:cubicBezTo>
                    <a:cubicBezTo>
                      <a:pt x="0" y="12"/>
                      <a:pt x="8" y="45"/>
                      <a:pt x="32" y="60"/>
                    </a:cubicBezTo>
                    <a:cubicBezTo>
                      <a:pt x="56" y="75"/>
                      <a:pt x="92" y="83"/>
                      <a:pt x="155" y="96"/>
                    </a:cubicBezTo>
                    <a:cubicBezTo>
                      <a:pt x="218" y="109"/>
                      <a:pt x="337" y="133"/>
                      <a:pt x="410" y="138"/>
                    </a:cubicBezTo>
                    <a:cubicBezTo>
                      <a:pt x="483" y="143"/>
                      <a:pt x="542" y="137"/>
                      <a:pt x="596" y="129"/>
                    </a:cubicBezTo>
                    <a:cubicBezTo>
                      <a:pt x="650" y="121"/>
                      <a:pt x="705" y="100"/>
                      <a:pt x="737" y="90"/>
                    </a:cubicBezTo>
                    <a:cubicBezTo>
                      <a:pt x="769" y="80"/>
                      <a:pt x="780" y="80"/>
                      <a:pt x="788" y="69"/>
                    </a:cubicBezTo>
                    <a:cubicBezTo>
                      <a:pt x="796" y="58"/>
                      <a:pt x="792" y="39"/>
                      <a:pt x="800" y="2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53" name="Freeform 29"/>
              <p:cNvSpPr/>
              <p:nvPr/>
            </p:nvSpPr>
            <p:spPr bwMode="auto">
              <a:xfrm>
                <a:off x="5318" y="240"/>
                <a:ext cx="402" cy="115"/>
              </a:xfrm>
              <a:custGeom>
                <a:avLst/>
                <a:gdLst>
                  <a:gd name="T0" fmla="*/ 402 w 402"/>
                  <a:gd name="T1" fmla="*/ 0 h 115"/>
                  <a:gd name="T2" fmla="*/ 384 w 402"/>
                  <a:gd name="T3" fmla="*/ 12 h 115"/>
                  <a:gd name="T4" fmla="*/ 276 w 402"/>
                  <a:gd name="T5" fmla="*/ 51 h 115"/>
                  <a:gd name="T6" fmla="*/ 165 w 402"/>
                  <a:gd name="T7" fmla="*/ 66 h 115"/>
                  <a:gd name="T8" fmla="*/ 51 w 402"/>
                  <a:gd name="T9" fmla="*/ 57 h 115"/>
                  <a:gd name="T10" fmla="*/ 15 w 402"/>
                  <a:gd name="T11" fmla="*/ 54 h 115"/>
                  <a:gd name="T12" fmla="*/ 3 w 402"/>
                  <a:gd name="T13" fmla="*/ 69 h 115"/>
                  <a:gd name="T14" fmla="*/ 9 w 402"/>
                  <a:gd name="T15" fmla="*/ 93 h 115"/>
                  <a:gd name="T16" fmla="*/ 54 w 402"/>
                  <a:gd name="T17" fmla="*/ 102 h 115"/>
                  <a:gd name="T18" fmla="*/ 198 w 402"/>
                  <a:gd name="T19" fmla="*/ 111 h 115"/>
                  <a:gd name="T20" fmla="*/ 336 w 402"/>
                  <a:gd name="T21" fmla="*/ 75 h 115"/>
                  <a:gd name="T22" fmla="*/ 375 w 402"/>
                  <a:gd name="T23" fmla="*/ 54 h 115"/>
                  <a:gd name="T24" fmla="*/ 402 w 402"/>
                  <a:gd name="T25" fmla="*/ 0 h 1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2" h="115">
                    <a:moveTo>
                      <a:pt x="402" y="0"/>
                    </a:moveTo>
                    <a:lnTo>
                      <a:pt x="384" y="12"/>
                    </a:lnTo>
                    <a:cubicBezTo>
                      <a:pt x="363" y="20"/>
                      <a:pt x="312" y="42"/>
                      <a:pt x="276" y="51"/>
                    </a:cubicBezTo>
                    <a:cubicBezTo>
                      <a:pt x="240" y="60"/>
                      <a:pt x="202" y="65"/>
                      <a:pt x="165" y="66"/>
                    </a:cubicBezTo>
                    <a:cubicBezTo>
                      <a:pt x="128" y="67"/>
                      <a:pt x="76" y="59"/>
                      <a:pt x="51" y="57"/>
                    </a:cubicBezTo>
                    <a:cubicBezTo>
                      <a:pt x="26" y="55"/>
                      <a:pt x="23" y="52"/>
                      <a:pt x="15" y="54"/>
                    </a:cubicBezTo>
                    <a:cubicBezTo>
                      <a:pt x="7" y="56"/>
                      <a:pt x="4" y="63"/>
                      <a:pt x="3" y="69"/>
                    </a:cubicBezTo>
                    <a:cubicBezTo>
                      <a:pt x="2" y="75"/>
                      <a:pt x="0" y="88"/>
                      <a:pt x="9" y="93"/>
                    </a:cubicBezTo>
                    <a:cubicBezTo>
                      <a:pt x="18" y="98"/>
                      <a:pt x="22" y="99"/>
                      <a:pt x="54" y="102"/>
                    </a:cubicBezTo>
                    <a:cubicBezTo>
                      <a:pt x="86" y="105"/>
                      <a:pt x="151" y="115"/>
                      <a:pt x="198" y="111"/>
                    </a:cubicBezTo>
                    <a:cubicBezTo>
                      <a:pt x="245" y="107"/>
                      <a:pt x="307" y="84"/>
                      <a:pt x="336" y="75"/>
                    </a:cubicBezTo>
                    <a:cubicBezTo>
                      <a:pt x="365" y="66"/>
                      <a:pt x="365" y="65"/>
                      <a:pt x="375" y="54"/>
                    </a:cubicBezTo>
                    <a:cubicBezTo>
                      <a:pt x="385" y="43"/>
                      <a:pt x="392" y="26"/>
                      <a:pt x="402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050" name="Group 30"/>
            <p:cNvGrpSpPr/>
            <p:nvPr/>
          </p:nvGrpSpPr>
          <p:grpSpPr bwMode="auto">
            <a:xfrm>
              <a:off x="0" y="4080"/>
              <a:ext cx="5776" cy="87"/>
              <a:chOff x="0" y="4185"/>
              <a:chExt cx="5776" cy="87"/>
            </a:xfrm>
          </p:grpSpPr>
          <p:sp>
            <p:nvSpPr>
              <p:cNvPr id="5" name="Freeform 31"/>
              <p:cNvSpPr/>
              <p:nvPr/>
            </p:nvSpPr>
            <p:spPr bwMode="auto">
              <a:xfrm>
                <a:off x="4041" y="4200"/>
                <a:ext cx="1735" cy="72"/>
              </a:xfrm>
              <a:custGeom>
                <a:avLst/>
                <a:gdLst>
                  <a:gd name="T0" fmla="*/ 165 w 1735"/>
                  <a:gd name="T1" fmla="*/ 6 h 72"/>
                  <a:gd name="T2" fmla="*/ 450 w 1735"/>
                  <a:gd name="T3" fmla="*/ 3 h 72"/>
                  <a:gd name="T4" fmla="*/ 714 w 1735"/>
                  <a:gd name="T5" fmla="*/ 12 h 72"/>
                  <a:gd name="T6" fmla="*/ 957 w 1735"/>
                  <a:gd name="T7" fmla="*/ 24 h 72"/>
                  <a:gd name="T8" fmla="*/ 1173 w 1735"/>
                  <a:gd name="T9" fmla="*/ 24 h 72"/>
                  <a:gd name="T10" fmla="*/ 1473 w 1735"/>
                  <a:gd name="T11" fmla="*/ 15 h 72"/>
                  <a:gd name="T12" fmla="*/ 1617 w 1735"/>
                  <a:gd name="T13" fmla="*/ 0 h 72"/>
                  <a:gd name="T14" fmla="*/ 1719 w 1735"/>
                  <a:gd name="T15" fmla="*/ 15 h 72"/>
                  <a:gd name="T16" fmla="*/ 1716 w 1735"/>
                  <a:gd name="T17" fmla="*/ 66 h 72"/>
                  <a:gd name="T18" fmla="*/ 1632 w 1735"/>
                  <a:gd name="T19" fmla="*/ 51 h 72"/>
                  <a:gd name="T20" fmla="*/ 1407 w 1735"/>
                  <a:gd name="T21" fmla="*/ 51 h 72"/>
                  <a:gd name="T22" fmla="*/ 1191 w 1735"/>
                  <a:gd name="T23" fmla="*/ 48 h 72"/>
                  <a:gd name="T24" fmla="*/ 870 w 1735"/>
                  <a:gd name="T25" fmla="*/ 60 h 72"/>
                  <a:gd name="T26" fmla="*/ 492 w 1735"/>
                  <a:gd name="T27" fmla="*/ 48 h 72"/>
                  <a:gd name="T28" fmla="*/ 291 w 1735"/>
                  <a:gd name="T29" fmla="*/ 27 h 72"/>
                  <a:gd name="T30" fmla="*/ 21 w 1735"/>
                  <a:gd name="T31" fmla="*/ 36 h 72"/>
                  <a:gd name="T32" fmla="*/ 165 w 1735"/>
                  <a:gd name="T33" fmla="*/ 6 h 7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35" h="72">
                    <a:moveTo>
                      <a:pt x="165" y="6"/>
                    </a:moveTo>
                    <a:cubicBezTo>
                      <a:pt x="236" y="1"/>
                      <a:pt x="359" y="2"/>
                      <a:pt x="450" y="3"/>
                    </a:cubicBezTo>
                    <a:cubicBezTo>
                      <a:pt x="541" y="4"/>
                      <a:pt x="630" y="9"/>
                      <a:pt x="714" y="12"/>
                    </a:cubicBezTo>
                    <a:cubicBezTo>
                      <a:pt x="798" y="15"/>
                      <a:pt x="881" y="22"/>
                      <a:pt x="957" y="24"/>
                    </a:cubicBezTo>
                    <a:cubicBezTo>
                      <a:pt x="1033" y="26"/>
                      <a:pt x="1087" y="25"/>
                      <a:pt x="1173" y="24"/>
                    </a:cubicBezTo>
                    <a:cubicBezTo>
                      <a:pt x="1259" y="23"/>
                      <a:pt x="1399" y="19"/>
                      <a:pt x="1473" y="15"/>
                    </a:cubicBezTo>
                    <a:cubicBezTo>
                      <a:pt x="1547" y="11"/>
                      <a:pt x="1576" y="0"/>
                      <a:pt x="1617" y="0"/>
                    </a:cubicBezTo>
                    <a:cubicBezTo>
                      <a:pt x="1658" y="0"/>
                      <a:pt x="1703" y="4"/>
                      <a:pt x="1719" y="15"/>
                    </a:cubicBezTo>
                    <a:cubicBezTo>
                      <a:pt x="1735" y="26"/>
                      <a:pt x="1730" y="60"/>
                      <a:pt x="1716" y="66"/>
                    </a:cubicBezTo>
                    <a:cubicBezTo>
                      <a:pt x="1702" y="72"/>
                      <a:pt x="1683" y="53"/>
                      <a:pt x="1632" y="51"/>
                    </a:cubicBezTo>
                    <a:cubicBezTo>
                      <a:pt x="1581" y="49"/>
                      <a:pt x="1480" y="51"/>
                      <a:pt x="1407" y="51"/>
                    </a:cubicBezTo>
                    <a:cubicBezTo>
                      <a:pt x="1334" y="51"/>
                      <a:pt x="1280" y="47"/>
                      <a:pt x="1191" y="48"/>
                    </a:cubicBezTo>
                    <a:cubicBezTo>
                      <a:pt x="1102" y="49"/>
                      <a:pt x="986" y="60"/>
                      <a:pt x="870" y="60"/>
                    </a:cubicBezTo>
                    <a:cubicBezTo>
                      <a:pt x="754" y="60"/>
                      <a:pt x="588" y="53"/>
                      <a:pt x="492" y="48"/>
                    </a:cubicBezTo>
                    <a:cubicBezTo>
                      <a:pt x="396" y="43"/>
                      <a:pt x="369" y="29"/>
                      <a:pt x="291" y="27"/>
                    </a:cubicBezTo>
                    <a:cubicBezTo>
                      <a:pt x="213" y="25"/>
                      <a:pt x="42" y="39"/>
                      <a:pt x="21" y="36"/>
                    </a:cubicBezTo>
                    <a:cubicBezTo>
                      <a:pt x="0" y="33"/>
                      <a:pt x="94" y="11"/>
                      <a:pt x="165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56" name="Freeform 32"/>
              <p:cNvSpPr/>
              <p:nvPr/>
            </p:nvSpPr>
            <p:spPr bwMode="auto">
              <a:xfrm>
                <a:off x="1727" y="4191"/>
                <a:ext cx="2655" cy="60"/>
              </a:xfrm>
              <a:custGeom>
                <a:avLst/>
                <a:gdLst>
                  <a:gd name="T0" fmla="*/ 2641 w 2655"/>
                  <a:gd name="T1" fmla="*/ 6 h 60"/>
                  <a:gd name="T2" fmla="*/ 2620 w 2655"/>
                  <a:gd name="T3" fmla="*/ 30 h 60"/>
                  <a:gd name="T4" fmla="*/ 2368 w 2655"/>
                  <a:gd name="T5" fmla="*/ 45 h 60"/>
                  <a:gd name="T6" fmla="*/ 2023 w 2655"/>
                  <a:gd name="T7" fmla="*/ 60 h 60"/>
                  <a:gd name="T8" fmla="*/ 1786 w 2655"/>
                  <a:gd name="T9" fmla="*/ 48 h 60"/>
                  <a:gd name="T10" fmla="*/ 1525 w 2655"/>
                  <a:gd name="T11" fmla="*/ 36 h 60"/>
                  <a:gd name="T12" fmla="*/ 1195 w 2655"/>
                  <a:gd name="T13" fmla="*/ 45 h 60"/>
                  <a:gd name="T14" fmla="*/ 817 w 2655"/>
                  <a:gd name="T15" fmla="*/ 39 h 60"/>
                  <a:gd name="T16" fmla="*/ 499 w 2655"/>
                  <a:gd name="T17" fmla="*/ 27 h 60"/>
                  <a:gd name="T18" fmla="*/ 136 w 2655"/>
                  <a:gd name="T19" fmla="*/ 39 h 60"/>
                  <a:gd name="T20" fmla="*/ 10 w 2655"/>
                  <a:gd name="T21" fmla="*/ 33 h 60"/>
                  <a:gd name="T22" fmla="*/ 76 w 2655"/>
                  <a:gd name="T23" fmla="*/ 24 h 60"/>
                  <a:gd name="T24" fmla="*/ 310 w 2655"/>
                  <a:gd name="T25" fmla="*/ 18 h 60"/>
                  <a:gd name="T26" fmla="*/ 544 w 2655"/>
                  <a:gd name="T27" fmla="*/ 0 h 60"/>
                  <a:gd name="T28" fmla="*/ 853 w 2655"/>
                  <a:gd name="T29" fmla="*/ 21 h 60"/>
                  <a:gd name="T30" fmla="*/ 1114 w 2655"/>
                  <a:gd name="T31" fmla="*/ 21 h 60"/>
                  <a:gd name="T32" fmla="*/ 1399 w 2655"/>
                  <a:gd name="T33" fmla="*/ 3 h 60"/>
                  <a:gd name="T34" fmla="*/ 1588 w 2655"/>
                  <a:gd name="T35" fmla="*/ 9 h 60"/>
                  <a:gd name="T36" fmla="*/ 1807 w 2655"/>
                  <a:gd name="T37" fmla="*/ 21 h 60"/>
                  <a:gd name="T38" fmla="*/ 2035 w 2655"/>
                  <a:gd name="T39" fmla="*/ 12 h 60"/>
                  <a:gd name="T40" fmla="*/ 2290 w 2655"/>
                  <a:gd name="T41" fmla="*/ 18 h 60"/>
                  <a:gd name="T42" fmla="*/ 2596 w 2655"/>
                  <a:gd name="T43" fmla="*/ 3 h 60"/>
                  <a:gd name="T44" fmla="*/ 2641 w 2655"/>
                  <a:gd name="T45" fmla="*/ 6 h 6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655" h="60">
                    <a:moveTo>
                      <a:pt x="2641" y="6"/>
                    </a:moveTo>
                    <a:lnTo>
                      <a:pt x="2620" y="30"/>
                    </a:lnTo>
                    <a:cubicBezTo>
                      <a:pt x="2575" y="36"/>
                      <a:pt x="2467" y="40"/>
                      <a:pt x="2368" y="45"/>
                    </a:cubicBezTo>
                    <a:cubicBezTo>
                      <a:pt x="2269" y="50"/>
                      <a:pt x="2120" y="60"/>
                      <a:pt x="2023" y="60"/>
                    </a:cubicBezTo>
                    <a:cubicBezTo>
                      <a:pt x="1926" y="60"/>
                      <a:pt x="1869" y="52"/>
                      <a:pt x="1786" y="48"/>
                    </a:cubicBezTo>
                    <a:cubicBezTo>
                      <a:pt x="1703" y="44"/>
                      <a:pt x="1623" y="36"/>
                      <a:pt x="1525" y="36"/>
                    </a:cubicBezTo>
                    <a:cubicBezTo>
                      <a:pt x="1427" y="36"/>
                      <a:pt x="1313" y="44"/>
                      <a:pt x="1195" y="45"/>
                    </a:cubicBezTo>
                    <a:cubicBezTo>
                      <a:pt x="1077" y="46"/>
                      <a:pt x="933" y="42"/>
                      <a:pt x="817" y="39"/>
                    </a:cubicBezTo>
                    <a:cubicBezTo>
                      <a:pt x="701" y="36"/>
                      <a:pt x="612" y="27"/>
                      <a:pt x="499" y="27"/>
                    </a:cubicBezTo>
                    <a:cubicBezTo>
                      <a:pt x="386" y="27"/>
                      <a:pt x="217" y="38"/>
                      <a:pt x="136" y="39"/>
                    </a:cubicBezTo>
                    <a:cubicBezTo>
                      <a:pt x="55" y="40"/>
                      <a:pt x="20" y="36"/>
                      <a:pt x="10" y="33"/>
                    </a:cubicBezTo>
                    <a:cubicBezTo>
                      <a:pt x="0" y="30"/>
                      <a:pt x="26" y="27"/>
                      <a:pt x="76" y="24"/>
                    </a:cubicBezTo>
                    <a:cubicBezTo>
                      <a:pt x="126" y="21"/>
                      <a:pt x="232" y="22"/>
                      <a:pt x="310" y="18"/>
                    </a:cubicBezTo>
                    <a:cubicBezTo>
                      <a:pt x="388" y="14"/>
                      <a:pt x="454" y="0"/>
                      <a:pt x="544" y="0"/>
                    </a:cubicBezTo>
                    <a:cubicBezTo>
                      <a:pt x="634" y="0"/>
                      <a:pt x="758" y="18"/>
                      <a:pt x="853" y="21"/>
                    </a:cubicBezTo>
                    <a:cubicBezTo>
                      <a:pt x="948" y="24"/>
                      <a:pt x="1023" y="24"/>
                      <a:pt x="1114" y="21"/>
                    </a:cubicBezTo>
                    <a:cubicBezTo>
                      <a:pt x="1205" y="18"/>
                      <a:pt x="1320" y="5"/>
                      <a:pt x="1399" y="3"/>
                    </a:cubicBezTo>
                    <a:cubicBezTo>
                      <a:pt x="1478" y="1"/>
                      <a:pt x="1520" y="6"/>
                      <a:pt x="1588" y="9"/>
                    </a:cubicBezTo>
                    <a:cubicBezTo>
                      <a:pt x="1656" y="12"/>
                      <a:pt x="1733" y="21"/>
                      <a:pt x="1807" y="21"/>
                    </a:cubicBezTo>
                    <a:cubicBezTo>
                      <a:pt x="1881" y="21"/>
                      <a:pt x="1955" y="12"/>
                      <a:pt x="2035" y="12"/>
                    </a:cubicBezTo>
                    <a:cubicBezTo>
                      <a:pt x="2115" y="12"/>
                      <a:pt x="2197" y="19"/>
                      <a:pt x="2290" y="18"/>
                    </a:cubicBezTo>
                    <a:cubicBezTo>
                      <a:pt x="2383" y="17"/>
                      <a:pt x="2537" y="5"/>
                      <a:pt x="2596" y="3"/>
                    </a:cubicBezTo>
                    <a:cubicBezTo>
                      <a:pt x="2655" y="1"/>
                      <a:pt x="2651" y="3"/>
                      <a:pt x="2641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57" name="Freeform 33"/>
              <p:cNvSpPr/>
              <p:nvPr/>
            </p:nvSpPr>
            <p:spPr bwMode="auto">
              <a:xfrm>
                <a:off x="0" y="4185"/>
                <a:ext cx="2041" cy="62"/>
              </a:xfrm>
              <a:custGeom>
                <a:avLst/>
                <a:gdLst>
                  <a:gd name="T0" fmla="*/ 1893 w 2041"/>
                  <a:gd name="T1" fmla="*/ 39 h 62"/>
                  <a:gd name="T2" fmla="*/ 1578 w 2041"/>
                  <a:gd name="T3" fmla="*/ 45 h 62"/>
                  <a:gd name="T4" fmla="*/ 1011 w 2041"/>
                  <a:gd name="T5" fmla="*/ 60 h 62"/>
                  <a:gd name="T6" fmla="*/ 438 w 2041"/>
                  <a:gd name="T7" fmla="*/ 57 h 62"/>
                  <a:gd name="T8" fmla="*/ 0 w 2041"/>
                  <a:gd name="T9" fmla="*/ 36 h 62"/>
                  <a:gd name="T10" fmla="*/ 0 w 2041"/>
                  <a:gd name="T11" fmla="*/ 3 h 62"/>
                  <a:gd name="T12" fmla="*/ 210 w 2041"/>
                  <a:gd name="T13" fmla="*/ 18 h 62"/>
                  <a:gd name="T14" fmla="*/ 474 w 2041"/>
                  <a:gd name="T15" fmla="*/ 21 h 62"/>
                  <a:gd name="T16" fmla="*/ 678 w 2041"/>
                  <a:gd name="T17" fmla="*/ 9 h 62"/>
                  <a:gd name="T18" fmla="*/ 897 w 2041"/>
                  <a:gd name="T19" fmla="*/ 9 h 62"/>
                  <a:gd name="T20" fmla="*/ 1167 w 2041"/>
                  <a:gd name="T21" fmla="*/ 30 h 62"/>
                  <a:gd name="T22" fmla="*/ 1500 w 2041"/>
                  <a:gd name="T23" fmla="*/ 24 h 62"/>
                  <a:gd name="T24" fmla="*/ 1758 w 2041"/>
                  <a:gd name="T25" fmla="*/ 3 h 62"/>
                  <a:gd name="T26" fmla="*/ 1938 w 2041"/>
                  <a:gd name="T27" fmla="*/ 18 h 62"/>
                  <a:gd name="T28" fmla="*/ 2034 w 2041"/>
                  <a:gd name="T29" fmla="*/ 33 h 62"/>
                  <a:gd name="T30" fmla="*/ 1893 w 2041"/>
                  <a:gd name="T31" fmla="*/ 39 h 6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041" h="62">
                    <a:moveTo>
                      <a:pt x="1893" y="39"/>
                    </a:moveTo>
                    <a:cubicBezTo>
                      <a:pt x="1817" y="41"/>
                      <a:pt x="1725" y="42"/>
                      <a:pt x="1578" y="45"/>
                    </a:cubicBezTo>
                    <a:cubicBezTo>
                      <a:pt x="1431" y="48"/>
                      <a:pt x="1201" y="58"/>
                      <a:pt x="1011" y="60"/>
                    </a:cubicBezTo>
                    <a:cubicBezTo>
                      <a:pt x="821" y="62"/>
                      <a:pt x="606" y="61"/>
                      <a:pt x="438" y="57"/>
                    </a:cubicBezTo>
                    <a:cubicBezTo>
                      <a:pt x="270" y="53"/>
                      <a:pt x="73" y="45"/>
                      <a:pt x="0" y="36"/>
                    </a:cubicBezTo>
                    <a:lnTo>
                      <a:pt x="0" y="3"/>
                    </a:lnTo>
                    <a:cubicBezTo>
                      <a:pt x="35" y="0"/>
                      <a:pt x="131" y="15"/>
                      <a:pt x="210" y="18"/>
                    </a:cubicBezTo>
                    <a:cubicBezTo>
                      <a:pt x="289" y="21"/>
                      <a:pt x="396" y="22"/>
                      <a:pt x="474" y="21"/>
                    </a:cubicBezTo>
                    <a:cubicBezTo>
                      <a:pt x="552" y="20"/>
                      <a:pt x="608" y="11"/>
                      <a:pt x="678" y="9"/>
                    </a:cubicBezTo>
                    <a:cubicBezTo>
                      <a:pt x="748" y="7"/>
                      <a:pt x="816" y="6"/>
                      <a:pt x="897" y="9"/>
                    </a:cubicBezTo>
                    <a:cubicBezTo>
                      <a:pt x="978" y="12"/>
                      <a:pt x="1067" y="28"/>
                      <a:pt x="1167" y="30"/>
                    </a:cubicBezTo>
                    <a:cubicBezTo>
                      <a:pt x="1267" y="32"/>
                      <a:pt x="1402" y="28"/>
                      <a:pt x="1500" y="24"/>
                    </a:cubicBezTo>
                    <a:cubicBezTo>
                      <a:pt x="1598" y="20"/>
                      <a:pt x="1685" y="4"/>
                      <a:pt x="1758" y="3"/>
                    </a:cubicBezTo>
                    <a:cubicBezTo>
                      <a:pt x="1831" y="2"/>
                      <a:pt x="1892" y="13"/>
                      <a:pt x="1938" y="18"/>
                    </a:cubicBezTo>
                    <a:cubicBezTo>
                      <a:pt x="1984" y="23"/>
                      <a:pt x="2041" y="30"/>
                      <a:pt x="2034" y="33"/>
                    </a:cubicBezTo>
                    <a:cubicBezTo>
                      <a:pt x="2027" y="36"/>
                      <a:pt x="1969" y="37"/>
                      <a:pt x="1893" y="3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5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858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b="0">
                <a:solidFill>
                  <a:schemeClr val="tx1"/>
                </a:solidFill>
                <a:latin typeface="+mn-lt"/>
                <a:ea typeface="+mn-ea"/>
                <a:cs typeface="Tahoma" panose="020B0604030504040204" pitchFamily="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0" hangingPunct="0">
              <a:defRPr b="0">
                <a:solidFill>
                  <a:schemeClr val="tx1"/>
                </a:solidFill>
                <a:latin typeface="+mn-lt"/>
                <a:ea typeface="+mn-ea"/>
                <a:cs typeface="Tahoma" panose="020B0604030504040204" pitchFamily="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FE7A2F1-E7BA-4DA1-8D45-C908AE637C0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3365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slide" Target="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1.xml"/><Relationship Id="rId1" Type="http://schemas.openxmlformats.org/officeDocument/2006/relationships/slide" Target="slide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A4DB637-F309-4CB1-AFD7-AA91BABA3565}" type="slidenum">
              <a:rPr lang="zh-CN" altLang="en-US"/>
            </a:fld>
            <a:endParaRPr lang="en-US" altLang="zh-CN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1770" y="2042795"/>
            <a:ext cx="7236460" cy="3384550"/>
          </a:xfrm>
        </p:spPr>
        <p:txBody>
          <a:bodyPr/>
          <a:lstStyle/>
          <a:p>
            <a:pPr algn="l"/>
            <a:br>
              <a:rPr lang="en-US" altLang="zh-CN" sz="1200" b="1" i="1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+mj-cs"/>
              </a:rPr>
            </a:br>
            <a:br>
              <a:rPr lang="en-US" altLang="zh-CN" sz="1800" b="1" i="1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+mj-cs"/>
              </a:rPr>
            </a:br>
            <a:br>
              <a:rPr lang="en-US" altLang="zh-CN" sz="1400" b="1" i="1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+mj-cs"/>
              </a:rPr>
            </a:br>
            <a:r>
              <a:rPr lang="en-US" altLang="zh-CN" sz="1400" b="1" i="1" noProof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br>
              <a:rPr lang="en-US" altLang="zh-CN" sz="3200" b="1" dirty="0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</a:br>
            <a:r>
              <a:rPr lang="en-US" altLang="zh-CN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            </a:t>
            </a:r>
            <a:r>
              <a:rPr lang="zh-CN" altLang="en-US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引言 </a:t>
            </a:r>
            <a:br>
              <a:rPr lang="zh-CN" altLang="en-US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</a:br>
            <a:br>
              <a:rPr lang="zh-CN" altLang="en-US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</a:br>
            <a:r>
              <a:rPr lang="en-US" altLang="zh-CN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(</a:t>
            </a:r>
            <a:r>
              <a:rPr lang="zh-CN" altLang="en-US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数据库系统的发展与基本概念</a:t>
            </a:r>
            <a:r>
              <a:rPr lang="en-US" altLang="zh-CN" sz="32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  <a:t>)</a:t>
            </a:r>
            <a:br>
              <a:rPr lang="en-US" altLang="zh-CN" sz="3200" b="1" dirty="0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rPr>
            </a:br>
            <a:endParaRPr lang="en-US" altLang="zh-CN" sz="3200" b="1" noProof="1"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5122" name="Rectangle 3"/>
          <p:cNvSpPr/>
          <p:nvPr>
            <p:custDataLst>
              <p:tags r:id="rId1"/>
            </p:custDataLst>
          </p:nvPr>
        </p:nvSpPr>
        <p:spPr>
          <a:xfrm>
            <a:off x="5292725" y="476250"/>
            <a:ext cx="3384550" cy="7191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课程名称</a:t>
            </a:r>
            <a:r>
              <a:rPr lang="en-US" altLang="zh-CN" sz="2000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000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数据库系统</a:t>
            </a:r>
            <a:r>
              <a:rPr lang="en-US" altLang="zh-CN" sz="2000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br>
              <a:rPr lang="en-US" altLang="zh-CN" sz="2000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000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------------------------</a:t>
            </a:r>
            <a:endParaRPr lang="en-US" altLang="zh-CN" sz="2000" dirty="0">
              <a:solidFill>
                <a:srgbClr val="494EA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6A4107-50C3-4235-9873-5D0CF955786D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6" name="标题 1"/>
          <p:cNvSpPr>
            <a:spLocks noGrp="1"/>
          </p:cNvSpPr>
          <p:nvPr>
            <p:ph idx="1"/>
          </p:nvPr>
        </p:nvSpPr>
        <p:spPr>
          <a:xfrm>
            <a:off x="471488" y="1401763"/>
            <a:ext cx="7772400" cy="5195887"/>
          </a:xfrm>
        </p:spPr>
        <p:txBody>
          <a:bodyPr/>
          <a:lstStyle/>
          <a:p>
            <a:r>
              <a:rPr kumimoji="0" lang="zh-CN" altLang="en-US" sz="2400"/>
              <a:t>在</a:t>
            </a:r>
            <a:r>
              <a:rPr kumimoji="0" lang="en-US" altLang="zh-CN" sz="2400"/>
              <a:t>(</a:t>
            </a:r>
            <a:r>
              <a:rPr kumimoji="0" lang="zh-CN" altLang="en-US" sz="2400"/>
              <a:t>关系</a:t>
            </a:r>
            <a:r>
              <a:rPr kumimoji="0" lang="en-US" altLang="zh-CN" sz="2400"/>
              <a:t>)</a:t>
            </a:r>
            <a:r>
              <a:rPr kumimoji="0" lang="zh-CN" altLang="en-US" sz="2400"/>
              <a:t>数据库中用二维表来描述概念：</a:t>
            </a:r>
            <a:endParaRPr kumimoji="0" lang="zh-CN" altLang="zh-CN" sz="2400"/>
          </a:p>
          <a:p>
            <a:pPr>
              <a:buFontTx/>
              <a:buNone/>
            </a:pPr>
            <a:r>
              <a:rPr kumimoji="0" lang="en-US" altLang="zh-CN" sz="2400"/>
              <a:t>   </a:t>
            </a:r>
            <a:r>
              <a:rPr kumimoji="0" lang="zh-CN" altLang="en-US" sz="2000"/>
              <a:t>内涵：列</a:t>
            </a:r>
            <a:r>
              <a:rPr kumimoji="0" lang="en-US" altLang="zh-CN" sz="2000"/>
              <a:t>(</a:t>
            </a:r>
            <a:r>
              <a:rPr kumimoji="0" lang="zh-CN" altLang="en-US" sz="2000"/>
              <a:t>列即属性</a:t>
            </a:r>
            <a:r>
              <a:rPr kumimoji="0" lang="zh-CN" altLang="zh-CN" sz="2000"/>
              <a:t>，</a:t>
            </a:r>
            <a:r>
              <a:rPr kumimoji="0" lang="zh-CN" altLang="en-US" sz="2000"/>
              <a:t>多寡取决应用需要</a:t>
            </a:r>
            <a:r>
              <a:rPr kumimoji="0" lang="en-US" altLang="zh-CN" sz="2000"/>
              <a:t>)</a:t>
            </a:r>
            <a:endParaRPr kumimoji="0" lang="zh-CN" altLang="zh-CN" sz="2000"/>
          </a:p>
          <a:p>
            <a:pPr>
              <a:buFontTx/>
              <a:buNone/>
            </a:pPr>
            <a:r>
              <a:rPr kumimoji="0" lang="en-US" altLang="zh-CN" sz="2000"/>
              <a:t>    </a:t>
            </a:r>
            <a:r>
              <a:rPr kumimoji="0" lang="zh-CN" altLang="en-US" sz="2000"/>
              <a:t>外延：行</a:t>
            </a:r>
            <a:r>
              <a:rPr kumimoji="0" lang="en-US" altLang="zh-CN" sz="2000"/>
              <a:t>(</a:t>
            </a:r>
            <a:r>
              <a:rPr kumimoji="0" lang="zh-CN" altLang="en-US" sz="2000"/>
              <a:t>满足上述内涵特征的所有个体的集合</a:t>
            </a:r>
            <a:r>
              <a:rPr kumimoji="0" lang="en-US" altLang="zh-CN" sz="2000"/>
              <a:t>)</a:t>
            </a:r>
            <a:endParaRPr kumimoji="0" lang="en-US" altLang="zh-CN" sz="2400"/>
          </a:p>
          <a:p>
            <a:pPr>
              <a:buFontTx/>
              <a:buNone/>
            </a:pPr>
            <a:endParaRPr kumimoji="0" lang="en-US" altLang="zh-CN" sz="2400"/>
          </a:p>
          <a:p>
            <a:pPr>
              <a:buFontTx/>
              <a:buNone/>
            </a:pPr>
            <a:endParaRPr kumimoji="0" lang="en-US" altLang="zh-CN" sz="2400"/>
          </a:p>
          <a:p>
            <a:pPr>
              <a:buFontTx/>
              <a:buNone/>
            </a:pPr>
            <a:endParaRPr kumimoji="0" lang="zh-CN" altLang="zh-CN" sz="2400"/>
          </a:p>
          <a:p>
            <a:r>
              <a:rPr kumimoji="0" lang="zh-CN" altLang="en-US" sz="2400"/>
              <a:t>举例说明：概念之间是如何相互区别和联系，以及个体之间又是如何相互区别的？</a:t>
            </a:r>
            <a:endParaRPr kumimoji="0" lang="en-US" altLang="zh-CN" sz="2400"/>
          </a:p>
          <a:p>
            <a:pPr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/>
              <a:t>（这正是下一步</a:t>
            </a:r>
            <a:r>
              <a:rPr kumimoji="0" lang="zh-CN" altLang="en-US" sz="2000">
                <a:solidFill>
                  <a:srgbClr val="0000FF"/>
                </a:solidFill>
              </a:rPr>
              <a:t>主码</a:t>
            </a:r>
            <a:r>
              <a:rPr kumimoji="0" lang="zh-CN" altLang="en-US" sz="2000"/>
              <a:t>、</a:t>
            </a:r>
            <a:r>
              <a:rPr kumimoji="0" lang="zh-CN" altLang="en-US" sz="2000">
                <a:solidFill>
                  <a:srgbClr val="0000FF"/>
                </a:solidFill>
              </a:rPr>
              <a:t>外码</a:t>
            </a:r>
            <a:r>
              <a:rPr kumimoji="0" lang="zh-CN" altLang="en-US" sz="2000"/>
              <a:t>概念的由来）</a:t>
            </a:r>
            <a:endParaRPr kumimoji="0" lang="zh-CN" altLang="zh-CN" sz="2400"/>
          </a:p>
          <a:p>
            <a:r>
              <a:rPr kumimoji="0" lang="zh-CN" altLang="en-US" sz="2400"/>
              <a:t>数据库与客观世界的关系</a:t>
            </a:r>
            <a:endParaRPr kumimoji="0" lang="en-US" altLang="zh-CN" sz="2400"/>
          </a:p>
          <a:p>
            <a:pPr marL="450850" lvl="1" indent="0">
              <a:buFontTx/>
              <a:buNone/>
            </a:pPr>
            <a:r>
              <a:rPr kumimoji="0" lang="zh-CN" altLang="en-US" sz="2000"/>
              <a:t>数据库是数据化的客观世界</a:t>
            </a:r>
            <a:endParaRPr kumimoji="0" lang="zh-CN" altLang="zh-CN" sz="2000"/>
          </a:p>
          <a:p>
            <a:pPr marL="450850" lvl="1" indent="0">
              <a:buFontTx/>
              <a:buNone/>
            </a:pPr>
            <a:r>
              <a:rPr kumimoji="0" lang="zh-CN" altLang="en-US" sz="2000"/>
              <a:t>数据库设计是对客观世界的数据化</a:t>
            </a:r>
            <a:endParaRPr kumimoji="0" lang="zh-CN" altLang="zh-CN" sz="2000"/>
          </a:p>
          <a:p>
            <a:endParaRPr kumimoji="0" lang="zh-CN" altLang="en-US" sz="2400"/>
          </a:p>
        </p:txBody>
      </p:sp>
      <p:graphicFrame>
        <p:nvGraphicFramePr>
          <p:cNvPr id="4" name="Group 90"/>
          <p:cNvGraphicFramePr>
            <a:graphicFrameLocks noGrp="1"/>
          </p:cNvGraphicFramePr>
          <p:nvPr/>
        </p:nvGraphicFramePr>
        <p:xfrm>
          <a:off x="971550" y="2852738"/>
          <a:ext cx="6769100" cy="971550"/>
        </p:xfrm>
        <a:graphic>
          <a:graphicData uri="http://schemas.openxmlformats.org/drawingml/2006/table">
            <a:tbl>
              <a:tblPr/>
              <a:tblGrid>
                <a:gridCol w="1030288"/>
                <a:gridCol w="889000"/>
                <a:gridCol w="1947862"/>
                <a:gridCol w="1130300"/>
                <a:gridCol w="1771650"/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教师编号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教师名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身份证号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护照号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医保卡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201202199009090371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G10221466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S231456756655656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201202199091212370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G34431244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S675697031277755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2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7" name="矩形 4"/>
          <p:cNvSpPr>
            <a:spLocks noChangeArrowheads="1"/>
          </p:cNvSpPr>
          <p:nvPr/>
        </p:nvSpPr>
        <p:spPr bwMode="auto">
          <a:xfrm>
            <a:off x="1619250" y="879475"/>
            <a:ext cx="530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二维表与事物描述方法</a:t>
            </a:r>
            <a:endParaRPr kumimoji="0" lang="zh-CN" altLang="en-US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58" name="标题 1"/>
          <p:cNvSpPr>
            <a:spLocks noGrp="1"/>
          </p:cNvSpPr>
          <p:nvPr>
            <p:ph type="title"/>
          </p:nvPr>
        </p:nvSpPr>
        <p:spPr>
          <a:xfrm>
            <a:off x="4500563" y="49213"/>
            <a:ext cx="4356100" cy="534987"/>
          </a:xfrm>
        </p:spPr>
        <p:txBody>
          <a:bodyPr/>
          <a:lstStyle/>
          <a:p>
            <a:pPr algn="r"/>
            <a:r>
              <a:rPr kumimoji="0" lang="en-US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0" lang="en-US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数据库如何描述客观世界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59" name="AutoShape 6"/>
          <p:cNvSpPr>
            <a:spLocks noChangeArrowheads="1"/>
          </p:cNvSpPr>
          <p:nvPr/>
        </p:nvSpPr>
        <p:spPr bwMode="auto">
          <a:xfrm>
            <a:off x="6408738" y="1592263"/>
            <a:ext cx="2339975" cy="781050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＊二维表是如何描述事物的</a:t>
            </a:r>
            <a:r>
              <a:rPr kumimoji="0" lang="zh-CN" altLang="zh-CN" sz="1600"/>
              <a:t>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372225" y="4484688"/>
            <a:ext cx="2413000" cy="1031875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＊二维表又是如何联系和区分事物的</a:t>
            </a:r>
            <a:r>
              <a:rPr kumimoji="0" lang="zh-CN" altLang="zh-CN" sz="1600"/>
              <a:t>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040313" y="5589588"/>
            <a:ext cx="40957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</a:t>
            </a:r>
            <a:r>
              <a:rPr kumimoji="0" lang="en-US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kumimoji="0" lang="zh-CN" altLang="en-US" sz="1600" b="0">
                <a:ea typeface="黑体" panose="02010609060101010101" pitchFamily="49" charset="-122"/>
              </a:rPr>
              <a:t>，姓名，性别，籍贯，民族</a:t>
            </a:r>
            <a:endParaRPr kumimoji="0" lang="en-US" altLang="zh-CN" sz="16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</a:t>
            </a: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：课程号</a:t>
            </a:r>
            <a:r>
              <a:rPr kumimoji="0" lang="zh-CN" altLang="en-US" sz="1600">
                <a:ea typeface="黑体" panose="02010609060101010101" pitchFamily="49" charset="-122"/>
              </a:rPr>
              <a:t>，</a:t>
            </a:r>
            <a:r>
              <a:rPr kumimoji="0" lang="zh-CN" altLang="en-US" sz="1600" b="0">
                <a:ea typeface="黑体" panose="02010609060101010101" pitchFamily="49" charset="-122"/>
              </a:rPr>
              <a:t>课程名，学分，学时数</a:t>
            </a:r>
            <a:endParaRPr kumimoji="0" lang="en-US" altLang="zh-CN" sz="1600" b="0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FF0000"/>
                </a:solidFill>
                <a:ea typeface="黑体" panose="02010609060101010101" pitchFamily="49" charset="-122"/>
              </a:rPr>
              <a:t>选课</a:t>
            </a:r>
            <a:r>
              <a:rPr kumimoji="0" lang="zh-CN" altLang="en-US" sz="1600">
                <a:ea typeface="黑体" panose="02010609060101010101" pitchFamily="49" charset="-122"/>
              </a:rPr>
              <a:t>：</a:t>
            </a: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kumimoji="0" lang="zh-CN" altLang="en-US" sz="1600">
                <a:ea typeface="黑体" panose="02010609060101010101" pitchFamily="49" charset="-122"/>
              </a:rPr>
              <a:t>，</a:t>
            </a: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课程号</a:t>
            </a:r>
            <a:r>
              <a:rPr kumimoji="0" lang="zh-CN" altLang="en-US" sz="1600">
                <a:ea typeface="黑体" panose="02010609060101010101" pitchFamily="49" charset="-122"/>
              </a:rPr>
              <a:t>，选课日期，课程成绩</a:t>
            </a:r>
            <a:endParaRPr kumimoji="0" lang="zh-CN" altLang="en-US" sz="1600" b="0">
              <a:latin typeface="Tahoma" panose="020B0604030504040204" pitchFamily="2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 </a:t>
            </a:r>
            <a:r>
              <a:rPr lang="zh-CN" altLang="zh-CN" b="1" dirty="0"/>
              <a:t>数据管理的发展过程</a:t>
            </a:r>
            <a:endParaRPr lang="zh-CN" altLang="en-US" dirty="0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/>
              <a:t>1)</a:t>
            </a:r>
            <a:r>
              <a:rPr lang="zh-CN" altLang="zh-CN"/>
              <a:t>手工阶段</a:t>
            </a:r>
            <a:r>
              <a:rPr lang="en-US" altLang="zh-CN" b="1"/>
              <a:t>(</a:t>
            </a:r>
            <a:r>
              <a:rPr lang="zh-CN" altLang="en-US" b="1"/>
              <a:t>早期</a:t>
            </a:r>
            <a:r>
              <a:rPr lang="en-US" altLang="zh-CN" b="1"/>
              <a:t>—</a:t>
            </a:r>
            <a:r>
              <a:rPr lang="zh-CN" altLang="en-US" b="1"/>
              <a:t>至今并存</a:t>
            </a:r>
            <a:r>
              <a:rPr lang="en-US" altLang="zh-CN" b="1"/>
              <a:t>)</a:t>
            </a:r>
            <a:r>
              <a:rPr lang="zh-CN" altLang="zh-CN"/>
              <a:t> </a:t>
            </a:r>
            <a:endParaRPr lang="zh-CN" altLang="zh-CN"/>
          </a:p>
          <a:p>
            <a:pPr marL="0" indent="0">
              <a:buFontTx/>
              <a:buNone/>
            </a:pPr>
            <a:r>
              <a:rPr lang="en-US" altLang="zh-CN"/>
              <a:t>2)</a:t>
            </a:r>
            <a:r>
              <a:rPr lang="zh-CN" altLang="zh-CN"/>
              <a:t>程序阶段 </a:t>
            </a:r>
            <a:endParaRPr lang="zh-CN" altLang="zh-CN"/>
          </a:p>
          <a:p>
            <a:pPr marL="0" indent="0">
              <a:buFontTx/>
              <a:buNone/>
            </a:pPr>
            <a:r>
              <a:rPr lang="en-US" altLang="zh-CN"/>
              <a:t>3)</a:t>
            </a:r>
            <a:r>
              <a:rPr lang="zh-CN" altLang="zh-CN"/>
              <a:t>文件阶段</a:t>
            </a:r>
            <a:r>
              <a:rPr lang="en-US" altLang="zh-CN" b="1"/>
              <a:t>(50</a:t>
            </a:r>
            <a:r>
              <a:rPr lang="zh-CN" altLang="en-US" b="1"/>
              <a:t>年代末</a:t>
            </a:r>
            <a:r>
              <a:rPr lang="en-US" altLang="zh-CN" b="1"/>
              <a:t>--60</a:t>
            </a:r>
            <a:r>
              <a:rPr lang="zh-CN" altLang="en-US" b="1"/>
              <a:t>年代中</a:t>
            </a:r>
            <a:r>
              <a:rPr lang="en-US" altLang="zh-CN" b="1"/>
              <a:t>)</a:t>
            </a:r>
            <a:endParaRPr lang="zh-CN" altLang="zh-CN"/>
          </a:p>
          <a:p>
            <a:pPr marL="0" indent="0">
              <a:buFontTx/>
              <a:buNone/>
            </a:pPr>
            <a:r>
              <a:rPr lang="en-US" altLang="zh-CN"/>
              <a:t>4)</a:t>
            </a:r>
            <a:r>
              <a:rPr lang="zh-CN" altLang="zh-CN"/>
              <a:t>数据库阶段</a:t>
            </a:r>
            <a:r>
              <a:rPr lang="en-US" altLang="zh-CN" b="1"/>
              <a:t>(60</a:t>
            </a:r>
            <a:r>
              <a:rPr lang="zh-CN" altLang="en-US" b="1"/>
              <a:t>年代末</a:t>
            </a:r>
            <a:r>
              <a:rPr lang="en-US" altLang="zh-CN" b="1"/>
              <a:t>--</a:t>
            </a:r>
            <a:r>
              <a:rPr lang="zh-CN" altLang="en-US" b="1"/>
              <a:t>现在</a:t>
            </a:r>
            <a:r>
              <a:rPr lang="en-US" altLang="zh-CN" b="1"/>
              <a:t>)</a:t>
            </a:r>
            <a:endParaRPr lang="en-US" altLang="zh-CN" b="1"/>
          </a:p>
          <a:p>
            <a:pPr marL="0" indent="0"/>
            <a:endParaRPr lang="zh-CN" altLang="zh-CN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94D1EB-8E30-4DB2-AF1F-AB2F8E7E857F}" type="slidenum">
              <a:rPr kumimoji="0" lang="zh-CN" altLang="en-US" sz="1400"/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手工阶段</a:t>
            </a:r>
            <a:endParaRPr kumimoji="0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263" y="1916113"/>
            <a:ext cx="82804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0" lang="zh-CN" altLang="en-US" sz="2400"/>
              <a:t>最早期的银行业务管理</a:t>
            </a: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400"/>
              <a:t>（银行主要业务的手工管理过程）</a:t>
            </a: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1</a:t>
            </a:r>
            <a:r>
              <a:rPr kumimoji="0" lang="zh-CN" altLang="en-US" sz="2400"/>
              <a:t>）开户 或 销户 或 挂失</a:t>
            </a: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400"/>
              <a:t>（每个人保留一张存折）</a:t>
            </a: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2</a:t>
            </a:r>
            <a:r>
              <a:rPr kumimoji="0" lang="zh-CN" altLang="en-US" sz="2400"/>
              <a:t>）存取款 或 转账</a:t>
            </a: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400"/>
              <a:t>（每次变动在存折记录一行）</a:t>
            </a: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3</a:t>
            </a:r>
            <a:r>
              <a:rPr kumimoji="0" lang="zh-CN" altLang="en-US" sz="2400"/>
              <a:t>）账户余额查询</a:t>
            </a: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400"/>
              <a:t>(查看自己的存折，未带在身边或遗失时到银行去寻问)＃</a:t>
            </a:r>
            <a:endParaRPr kumimoji="0" lang="en-US" altLang="zh-CN" sz="240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C6074-7D0A-4318-9BB2-6FF1A56D244C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4580" name="标题 1"/>
          <p:cNvSpPr txBox="1"/>
          <p:nvPr/>
        </p:nvSpPr>
        <p:spPr bwMode="auto">
          <a:xfrm>
            <a:off x="436563" y="44450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</a:t>
            </a:r>
            <a:r>
              <a:rPr kumimoji="0" lang="zh-CN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数据管理的发展过程</a:t>
            </a:r>
            <a:endParaRPr kumimoji="0" lang="zh-CN" altLang="en-US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>
            <a:off x="6227763" y="1893888"/>
            <a:ext cx="2339975" cy="1103312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＊最早期的银行是如何管理用户的存款的</a:t>
            </a:r>
            <a:r>
              <a:rPr kumimoji="0" lang="zh-CN" altLang="zh-CN" sz="1600"/>
              <a:t>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687388"/>
          </a:xfrm>
        </p:spPr>
        <p:txBody>
          <a:bodyPr/>
          <a:lstStyle/>
          <a:p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程序阶段</a:t>
            </a:r>
            <a:r>
              <a:rPr kumimoji="0"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0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1485900"/>
            <a:ext cx="8964613" cy="4391025"/>
          </a:xfrm>
        </p:spPr>
        <p:txBody>
          <a:bodyPr/>
          <a:lstStyle/>
          <a:p>
            <a:pPr marL="0" indent="0" eaLnBrk="1" hangingPunct="1">
              <a:lnSpc>
                <a:spcPts val="3365"/>
              </a:lnSpc>
              <a:buFontTx/>
              <a:buNone/>
            </a:pPr>
            <a:r>
              <a:rPr kumimoji="0" lang="zh-CN" altLang="en-US" sz="2400"/>
              <a:t>早期的应程序处理和管理数据</a:t>
            </a:r>
            <a:endParaRPr kumimoji="0" lang="en-US" altLang="zh-CN" sz="2400"/>
          </a:p>
          <a:p>
            <a:pPr marL="0" indent="0" eaLnBrk="1" hangingPunct="1">
              <a:lnSpc>
                <a:spcPts val="3365"/>
              </a:lnSpc>
              <a:buFontTx/>
              <a:buNone/>
            </a:pPr>
            <a:r>
              <a:rPr kumimoji="0" lang="zh-CN" altLang="en-US" sz="2400"/>
              <a:t>该阶段的基本特点：</a:t>
            </a:r>
            <a:r>
              <a:rPr kumimoji="0" lang="en-US" altLang="zh-CN" sz="2400"/>
              <a:t>(</a:t>
            </a:r>
            <a:r>
              <a:rPr kumimoji="0" lang="zh-CN" altLang="en-US" sz="2400"/>
              <a:t>主要任务是完成自动计算)</a:t>
            </a:r>
            <a:endParaRPr kumimoji="0" lang="zh-CN" altLang="en-US" sz="2800"/>
          </a:p>
          <a:p>
            <a:pPr marL="819150" lvl="1" algn="just" eaLnBrk="1" hangingPunct="1">
              <a:lnSpc>
                <a:spcPts val="3365"/>
              </a:lnSpc>
            </a:pPr>
            <a:r>
              <a:rPr kumimoji="0" lang="zh-CN" altLang="en-US" sz="2400"/>
              <a:t>数据的管理者：应用程序，数据不保存。</a:t>
            </a:r>
            <a:endParaRPr kumimoji="0" lang="zh-CN" altLang="en-US" sz="2400"/>
          </a:p>
          <a:p>
            <a:pPr marL="819150" lvl="1" eaLnBrk="1" hangingPunct="1">
              <a:lnSpc>
                <a:spcPts val="3365"/>
              </a:lnSpc>
            </a:pPr>
            <a:r>
              <a:rPr kumimoji="0" lang="zh-CN" altLang="en-US" sz="2400"/>
              <a:t>数据面向的对象：某一应用程序   </a:t>
            </a:r>
            <a:endParaRPr kumimoji="0" lang="zh-CN" altLang="en-US" sz="2400"/>
          </a:p>
          <a:p>
            <a:pPr marL="819150" lvl="1" eaLnBrk="1" hangingPunct="1">
              <a:lnSpc>
                <a:spcPts val="3365"/>
              </a:lnSpc>
            </a:pPr>
            <a:r>
              <a:rPr kumimoji="0" lang="zh-CN" altLang="en-US" sz="2400"/>
              <a:t>数据的共享程度：无共享、冗余度极大</a:t>
            </a:r>
            <a:endParaRPr kumimoji="0" lang="zh-CN" altLang="en-US" sz="2400"/>
          </a:p>
          <a:p>
            <a:pPr marL="819150" lvl="1" eaLnBrk="1" hangingPunct="1">
              <a:lnSpc>
                <a:spcPts val="3365"/>
              </a:lnSpc>
            </a:pPr>
            <a:r>
              <a:rPr kumimoji="0" lang="zh-CN" altLang="en-US" sz="2400"/>
              <a:t>数据的独立性：不独立，完全依赖于程序</a:t>
            </a:r>
            <a:endParaRPr kumimoji="0" lang="zh-CN" altLang="en-US" sz="2400"/>
          </a:p>
          <a:p>
            <a:pPr marL="819150" lvl="1" eaLnBrk="1" hangingPunct="1">
              <a:lnSpc>
                <a:spcPts val="3365"/>
              </a:lnSpc>
            </a:pPr>
            <a:r>
              <a:rPr kumimoji="0" lang="zh-CN" altLang="en-US" sz="2400"/>
              <a:t>数据的结构化：无结构</a:t>
            </a:r>
            <a:endParaRPr kumimoji="0" lang="zh-CN" altLang="en-US" sz="2400"/>
          </a:p>
          <a:p>
            <a:pPr marL="819150" lvl="1" eaLnBrk="1" hangingPunct="1">
              <a:lnSpc>
                <a:spcPts val="3365"/>
              </a:lnSpc>
            </a:pPr>
            <a:r>
              <a:rPr kumimoji="0" lang="zh-CN" altLang="en-US" sz="2400"/>
              <a:t>数据控制能力：应用程序自己控制＃</a:t>
            </a:r>
            <a:endParaRPr kumimoji="0" lang="zh-CN" altLang="en-US" sz="2400"/>
          </a:p>
          <a:p>
            <a:pPr marL="0" indent="0">
              <a:lnSpc>
                <a:spcPts val="3365"/>
              </a:lnSpc>
            </a:pPr>
            <a:endParaRPr kumimoji="0" lang="zh-CN" altLang="en-US" sz="280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8FDD1-B075-4D7A-A802-73873ACF0440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5604" name="AutoShape 6"/>
          <p:cNvSpPr>
            <a:spLocks noChangeArrowheads="1"/>
          </p:cNvSpPr>
          <p:nvPr/>
        </p:nvSpPr>
        <p:spPr bwMode="auto">
          <a:xfrm>
            <a:off x="6335713" y="3033713"/>
            <a:ext cx="2339975" cy="1103312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＊程序阶段应用系统如何处理数据？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25605" name="标题 1"/>
          <p:cNvSpPr txBox="1"/>
          <p:nvPr/>
        </p:nvSpPr>
        <p:spPr bwMode="auto">
          <a:xfrm>
            <a:off x="4967288" y="44450"/>
            <a:ext cx="39624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</a:t>
            </a:r>
            <a:r>
              <a:rPr kumimoji="0" lang="zh-CN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数据管理的发展过程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685800" y="657225"/>
            <a:ext cx="7772400" cy="938213"/>
          </a:xfrm>
        </p:spPr>
        <p:txBody>
          <a:bodyPr/>
          <a:lstStyle/>
          <a:p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文件阶段</a:t>
            </a:r>
            <a:endParaRPr kumimoji="0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487488"/>
            <a:ext cx="8821737" cy="4592637"/>
          </a:xfrm>
        </p:spPr>
        <p:txBody>
          <a:bodyPr/>
          <a:lstStyle/>
          <a:p>
            <a:pPr marL="0" indent="0">
              <a:lnSpc>
                <a:spcPts val="3640"/>
              </a:lnSpc>
              <a:buFontTx/>
              <a:buNone/>
            </a:pPr>
            <a:r>
              <a:rPr kumimoji="0" lang="en-US" altLang="zh-CN" sz="2400" b="1"/>
              <a:t>(50</a:t>
            </a:r>
            <a:r>
              <a:rPr kumimoji="0" lang="zh-CN" altLang="en-US" sz="2400" b="1"/>
              <a:t>年代末</a:t>
            </a:r>
            <a:r>
              <a:rPr kumimoji="0" lang="en-US" altLang="zh-CN" sz="2400" b="1"/>
              <a:t>--60</a:t>
            </a:r>
            <a:r>
              <a:rPr kumimoji="0" lang="zh-CN" altLang="en-US" sz="2400" b="1"/>
              <a:t>年代中期</a:t>
            </a:r>
            <a:r>
              <a:rPr kumimoji="0" lang="en-US" altLang="zh-CN" sz="2400" b="1"/>
              <a:t>)</a:t>
            </a:r>
            <a:endParaRPr kumimoji="0" lang="en-US" altLang="zh-CN" sz="2400"/>
          </a:p>
          <a:p>
            <a:pPr marL="0" indent="0">
              <a:lnSpc>
                <a:spcPts val="3640"/>
              </a:lnSpc>
              <a:buFontTx/>
              <a:buNone/>
            </a:pPr>
            <a:r>
              <a:rPr kumimoji="0" lang="zh-CN" altLang="en-US" sz="2400"/>
              <a:t>基于文件系统的数据管理程序的数据管理的特点</a:t>
            </a:r>
            <a:r>
              <a:rPr kumimoji="0" lang="en-US" altLang="zh-CN" sz="2400"/>
              <a:t>:</a:t>
            </a:r>
            <a:endParaRPr kumimoji="0" lang="en-US" altLang="zh-CN"/>
          </a:p>
          <a:p>
            <a:pPr lvl="1" algn="just" eaLnBrk="1" hangingPunct="1">
              <a:lnSpc>
                <a:spcPts val="3640"/>
              </a:lnSpc>
              <a:spcBef>
                <a:spcPct val="0"/>
              </a:spcBef>
            </a:pPr>
            <a:r>
              <a:rPr kumimoji="0" lang="zh-CN" altLang="en-US" sz="2400" i="1">
                <a:latin typeface="Times New Roman" panose="02020603050405020304" pitchFamily="18" charset="0"/>
              </a:rPr>
              <a:t>数据的</a:t>
            </a:r>
            <a:r>
              <a:rPr kumimoji="0" lang="zh-CN" altLang="en-US" sz="2400">
                <a:latin typeface="Times New Roman" panose="02020603050405020304" pitchFamily="18" charset="0"/>
              </a:rPr>
              <a:t>管理者：文件系统，数据文件可长期保存</a:t>
            </a:r>
            <a:endParaRPr kumimoji="0" lang="zh-CN" altLang="en-US" sz="24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ts val="3640"/>
              </a:lnSpc>
              <a:spcBef>
                <a:spcPct val="0"/>
              </a:spcBef>
            </a:pPr>
            <a:r>
              <a:rPr kumimoji="0" lang="zh-CN" altLang="en-US" sz="2400">
                <a:latin typeface="Times New Roman" panose="02020603050405020304" pitchFamily="18" charset="0"/>
              </a:rPr>
              <a:t>数据面向的对象：某一</a:t>
            </a:r>
            <a:r>
              <a:rPr kumimoji="0" lang="en-US" altLang="zh-CN" sz="2400">
                <a:latin typeface="Times New Roman" panose="02020603050405020304" pitchFamily="18" charset="0"/>
              </a:rPr>
              <a:t>(</a:t>
            </a:r>
            <a:r>
              <a:rPr kumimoji="0" lang="zh-CN" altLang="en-US" sz="2400">
                <a:latin typeface="Times New Roman" panose="02020603050405020304" pitchFamily="18" charset="0"/>
              </a:rPr>
              <a:t>或极少数几个</a:t>
            </a:r>
            <a:r>
              <a:rPr kumimoji="0" lang="en-US" altLang="zh-CN" sz="2400">
                <a:latin typeface="Times New Roman" panose="02020603050405020304" pitchFamily="18" charset="0"/>
              </a:rPr>
              <a:t>)</a:t>
            </a:r>
            <a:r>
              <a:rPr kumimoji="0" lang="zh-CN" altLang="en-US" sz="2400">
                <a:latin typeface="Times New Roman" panose="02020603050405020304" pitchFamily="18" charset="0"/>
              </a:rPr>
              <a:t>应用程序   </a:t>
            </a:r>
            <a:endParaRPr kumimoji="0" lang="zh-CN" altLang="en-US" sz="24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ts val="3640"/>
              </a:lnSpc>
              <a:spcBef>
                <a:spcPct val="0"/>
              </a:spcBef>
            </a:pPr>
            <a:r>
              <a:rPr kumimoji="0" lang="zh-CN" altLang="en-US" sz="2400">
                <a:latin typeface="Times New Roman" panose="02020603050405020304" pitchFamily="18" charset="0"/>
              </a:rPr>
              <a:t>数据的共享程度：共享性差、冗余度大</a:t>
            </a:r>
            <a:endParaRPr kumimoji="0" lang="zh-CN" altLang="en-US" sz="24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ts val="3640"/>
              </a:lnSpc>
              <a:spcBef>
                <a:spcPct val="0"/>
              </a:spcBef>
            </a:pPr>
            <a:r>
              <a:rPr kumimoji="0" lang="zh-CN" altLang="en-US" sz="2400">
                <a:latin typeface="Times New Roman" panose="02020603050405020304" pitchFamily="18" charset="0"/>
              </a:rPr>
              <a:t>数据的结构化：记录内有结构</a:t>
            </a:r>
            <a:r>
              <a:rPr kumimoji="0" lang="en-US" altLang="zh-CN" sz="2400">
                <a:latin typeface="Times New Roman" panose="02020603050405020304" pitchFamily="18" charset="0"/>
              </a:rPr>
              <a:t>,</a:t>
            </a:r>
            <a:r>
              <a:rPr kumimoji="0" lang="zh-CN" altLang="en-US" sz="2400">
                <a:latin typeface="Times New Roman" panose="02020603050405020304" pitchFamily="18" charset="0"/>
              </a:rPr>
              <a:t>整体无结构</a:t>
            </a:r>
            <a:endParaRPr kumimoji="0" lang="zh-CN" altLang="en-US" sz="24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ts val="3640"/>
              </a:lnSpc>
              <a:spcBef>
                <a:spcPct val="0"/>
              </a:spcBef>
            </a:pPr>
            <a:r>
              <a:rPr kumimoji="0" lang="zh-CN" altLang="en-US" sz="2400">
                <a:latin typeface="Times New Roman" panose="02020603050405020304" pitchFamily="18" charset="0"/>
              </a:rPr>
              <a:t>数据的独立性：独立性差，数据的存储方式以及逻辑结构改变必须大幅度修改应用程序，（牵一发而动全身）</a:t>
            </a:r>
            <a:endParaRPr kumimoji="0" lang="zh-CN" altLang="en-US" sz="24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ts val="3640"/>
              </a:lnSpc>
              <a:spcBef>
                <a:spcPct val="0"/>
              </a:spcBef>
            </a:pPr>
            <a:r>
              <a:rPr kumimoji="0" lang="zh-CN" altLang="en-US" sz="2400">
                <a:latin typeface="Times New Roman" panose="02020603050405020304" pitchFamily="18" charset="0"/>
              </a:rPr>
              <a:t>数据控制能力：应用程序自己控制＃</a:t>
            </a:r>
            <a:endParaRPr kumimoji="0" lang="zh-CN" altLang="en-US" sz="2400">
              <a:latin typeface="Times New Roman" panose="02020603050405020304" pitchFamily="18" charset="0"/>
            </a:endParaRPr>
          </a:p>
          <a:p>
            <a:pPr marL="0" indent="0">
              <a:lnSpc>
                <a:spcPts val="3640"/>
              </a:lnSpc>
            </a:pPr>
            <a:endParaRPr kumimoji="0"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D0ABD5-3319-4BE5-91A2-248E71DEEAEB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6628" name="标题 1"/>
          <p:cNvSpPr txBox="1"/>
          <p:nvPr/>
        </p:nvSpPr>
        <p:spPr bwMode="auto">
          <a:xfrm>
            <a:off x="4967288" y="44450"/>
            <a:ext cx="39624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</a:t>
            </a:r>
            <a:r>
              <a:rPr kumimoji="0" lang="zh-CN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数据管理的发展过程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9" name="AutoShape 6"/>
          <p:cNvSpPr>
            <a:spLocks noChangeArrowheads="1"/>
          </p:cNvSpPr>
          <p:nvPr/>
        </p:nvSpPr>
        <p:spPr bwMode="auto">
          <a:xfrm>
            <a:off x="6408738" y="981075"/>
            <a:ext cx="2339975" cy="1103313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＊文件阶段应用系统如何处理数据？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685800" y="584200"/>
            <a:ext cx="7772400" cy="1143000"/>
          </a:xfrm>
        </p:spPr>
        <p:txBody>
          <a:bodyPr/>
          <a:lstStyle/>
          <a:p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数据库阶段</a:t>
            </a:r>
            <a:endParaRPr kumimoji="0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595438"/>
            <a:ext cx="7918450" cy="4627562"/>
          </a:xfrm>
        </p:spPr>
        <p:txBody>
          <a:bodyPr/>
          <a:lstStyle/>
          <a:p>
            <a:pPr marL="0" indent="0" eaLnBrk="1" hangingPunct="1">
              <a:lnSpc>
                <a:spcPts val="3365"/>
              </a:lnSpc>
              <a:buFontTx/>
              <a:buNone/>
            </a:pPr>
            <a:r>
              <a:rPr kumimoji="0" lang="en-US" altLang="zh-CN" sz="2400" b="1"/>
              <a:t>(60</a:t>
            </a:r>
            <a:r>
              <a:rPr kumimoji="0" lang="zh-CN" altLang="en-US" sz="2400" b="1"/>
              <a:t>年代末期</a:t>
            </a:r>
            <a:r>
              <a:rPr kumimoji="0" lang="en-US" altLang="zh-CN" sz="2400" b="1"/>
              <a:t>--</a:t>
            </a:r>
            <a:r>
              <a:rPr kumimoji="0" lang="zh-CN" altLang="en-US" sz="2400" b="1"/>
              <a:t>现在</a:t>
            </a:r>
            <a:r>
              <a:rPr kumimoji="0" lang="en-US" altLang="zh-CN" sz="2400" b="1"/>
              <a:t>)</a:t>
            </a:r>
            <a:endParaRPr kumimoji="0" lang="en-US" altLang="zh-CN" sz="2400"/>
          </a:p>
          <a:p>
            <a:pPr marL="0" indent="0" eaLnBrk="1" hangingPunct="1">
              <a:lnSpc>
                <a:spcPts val="3365"/>
              </a:lnSpc>
              <a:buFontTx/>
              <a:buNone/>
            </a:pPr>
            <a:r>
              <a:rPr kumimoji="0" lang="zh-CN" altLang="en-US" sz="2400"/>
              <a:t>数据库管理阶段的基本特点：</a:t>
            </a:r>
            <a:endParaRPr kumimoji="0" lang="zh-CN" altLang="en-US" sz="2800"/>
          </a:p>
          <a:p>
            <a:pPr lvl="1" eaLnBrk="1" hangingPunct="1">
              <a:lnSpc>
                <a:spcPts val="3365"/>
              </a:lnSpc>
            </a:pPr>
            <a:r>
              <a:rPr kumimoji="0" lang="zh-CN" altLang="en-US" sz="2400"/>
              <a:t>数据的管理者：</a:t>
            </a:r>
            <a:r>
              <a:rPr kumimoji="0" lang="en-US" altLang="zh-CN" sz="2400">
                <a:solidFill>
                  <a:srgbClr val="FF0000"/>
                </a:solidFill>
              </a:rPr>
              <a:t>DBMS</a:t>
            </a:r>
            <a:r>
              <a:rPr kumimoji="0" lang="en-US" altLang="zh-CN" sz="2400"/>
              <a:t>(</a:t>
            </a:r>
            <a:r>
              <a:rPr kumimoji="0" lang="zh-CN" altLang="en-US" sz="2400"/>
              <a:t>与应用独立的专门管理软件</a:t>
            </a:r>
            <a:r>
              <a:rPr kumimoji="0" lang="en-US" altLang="zh-CN" sz="2400"/>
              <a:t>)</a:t>
            </a:r>
            <a:endParaRPr kumimoji="0" lang="en-US" altLang="zh-CN" sz="2400"/>
          </a:p>
          <a:p>
            <a:pPr lvl="1" eaLnBrk="1" hangingPunct="1">
              <a:lnSpc>
                <a:spcPts val="3365"/>
              </a:lnSpc>
            </a:pPr>
            <a:r>
              <a:rPr kumimoji="0" lang="zh-CN" altLang="en-US" sz="2400"/>
              <a:t>数据面向的对象：现实世界(添加和删除方便易行</a:t>
            </a:r>
            <a:r>
              <a:rPr kumimoji="0" lang="en-US" altLang="zh-CN" sz="2400"/>
              <a:t>)</a:t>
            </a:r>
            <a:endParaRPr kumimoji="0" lang="zh-CN" altLang="en-US" sz="2400"/>
          </a:p>
          <a:p>
            <a:pPr lvl="1" eaLnBrk="1" hangingPunct="1">
              <a:lnSpc>
                <a:spcPts val="3365"/>
              </a:lnSpc>
            </a:pPr>
            <a:r>
              <a:rPr kumimoji="0" lang="zh-CN" altLang="en-US" sz="2400"/>
              <a:t>数据的共享程度：共享性高	</a:t>
            </a:r>
            <a:endParaRPr kumimoji="0" lang="zh-CN" altLang="en-US" sz="2400"/>
          </a:p>
          <a:p>
            <a:pPr lvl="1" eaLnBrk="1" hangingPunct="1">
              <a:lnSpc>
                <a:spcPts val="3365"/>
              </a:lnSpc>
            </a:pPr>
            <a:r>
              <a:rPr kumimoji="0" lang="zh-CN" altLang="en-US" sz="2400"/>
              <a:t>数据的独立性：高度的物理独立性和一定的逻辑独立性(随着不同发展时期，独立性程度在不断改进</a:t>
            </a:r>
            <a:r>
              <a:rPr kumimoji="0" lang="en-US" altLang="zh-CN" sz="2400"/>
              <a:t>)</a:t>
            </a:r>
            <a:endParaRPr kumimoji="0" lang="zh-CN" altLang="en-US" sz="2400"/>
          </a:p>
          <a:p>
            <a:pPr lvl="1" eaLnBrk="1" hangingPunct="1">
              <a:lnSpc>
                <a:spcPts val="3365"/>
              </a:lnSpc>
            </a:pPr>
            <a:r>
              <a:rPr kumimoji="0" lang="zh-CN" altLang="en-US" sz="2400"/>
              <a:t>数据的结构化：整体结构化</a:t>
            </a:r>
            <a:endParaRPr kumimoji="0" lang="zh-CN" altLang="en-US" sz="2400"/>
          </a:p>
          <a:p>
            <a:pPr lvl="1" eaLnBrk="1" hangingPunct="1">
              <a:lnSpc>
                <a:spcPts val="3365"/>
              </a:lnSpc>
            </a:pPr>
            <a:r>
              <a:rPr kumimoji="0" lang="zh-CN" altLang="en-US" sz="2400"/>
              <a:t>数据控制能力：由</a:t>
            </a:r>
            <a:r>
              <a:rPr kumimoji="0" lang="en-US" altLang="zh-CN" sz="2400"/>
              <a:t>DBMS</a:t>
            </a:r>
            <a:r>
              <a:rPr kumimoji="0" lang="zh-CN" altLang="en-US" sz="2400"/>
              <a:t>统一管理和控制＃</a:t>
            </a:r>
            <a:endParaRPr kumimoji="0" lang="zh-CN" altLang="en-US" sz="2400"/>
          </a:p>
          <a:p>
            <a:pPr marL="0" indent="0">
              <a:lnSpc>
                <a:spcPts val="3365"/>
              </a:lnSpc>
            </a:pPr>
            <a:endParaRPr kumimoji="0" lang="zh-CN" altLang="en-US" sz="280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551C33-AB31-4AB5-AD06-23306C8C7182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7652" name="标题 1"/>
          <p:cNvSpPr txBox="1"/>
          <p:nvPr/>
        </p:nvSpPr>
        <p:spPr bwMode="auto">
          <a:xfrm>
            <a:off x="4967288" y="44450"/>
            <a:ext cx="39624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</a:t>
            </a:r>
            <a:r>
              <a:rPr kumimoji="0" lang="zh-CN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数据管理的发展过程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3" name="AutoShape 6"/>
          <p:cNvSpPr>
            <a:spLocks noChangeArrowheads="1"/>
          </p:cNvSpPr>
          <p:nvPr/>
        </p:nvSpPr>
        <p:spPr bwMode="auto">
          <a:xfrm>
            <a:off x="6335713" y="1376363"/>
            <a:ext cx="2339975" cy="1103312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＊数据库阶段应用系统如何处理数据？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xfrm>
            <a:off x="503238" y="800100"/>
            <a:ext cx="7772400" cy="935038"/>
          </a:xfrm>
        </p:spPr>
        <p:txBody>
          <a:bodyPr/>
          <a:lstStyle/>
          <a:p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什么是数据模型</a:t>
            </a:r>
            <a:endParaRPr kumimoji="0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65288"/>
            <a:ext cx="7772400" cy="4592637"/>
          </a:xfrm>
        </p:spPr>
        <p:txBody>
          <a:bodyPr/>
          <a:lstStyle/>
          <a:p>
            <a:pPr eaLnBrk="1" hangingPunct="1">
              <a:lnSpc>
                <a:spcPts val="3065"/>
              </a:lnSpc>
            </a:pPr>
            <a:r>
              <a:rPr kumimoji="0" lang="zh-CN" altLang="en-US" sz="2400"/>
              <a:t>数据模型</a:t>
            </a:r>
            <a:endParaRPr kumimoji="0" lang="en-US" altLang="zh-CN" sz="2400"/>
          </a:p>
          <a:p>
            <a:pPr lvl="1" eaLnBrk="1" hangingPunct="1">
              <a:lnSpc>
                <a:spcPts val="3065"/>
              </a:lnSpc>
            </a:pPr>
            <a:r>
              <a:rPr kumimoji="0" lang="zh-CN" altLang="en-US" sz="2400"/>
              <a:t>是一种用来</a:t>
            </a:r>
            <a:r>
              <a:rPr kumimoji="0" lang="zh-CN" altLang="en-US" sz="2400" b="1">
                <a:solidFill>
                  <a:schemeClr val="tx2"/>
                </a:solidFill>
              </a:rPr>
              <a:t>抽象、表示</a:t>
            </a:r>
            <a:r>
              <a:rPr kumimoji="0" lang="zh-CN" altLang="en-US" sz="2400" b="1"/>
              <a:t>和</a:t>
            </a:r>
            <a:r>
              <a:rPr kumimoji="0" lang="zh-CN" altLang="en-US" sz="2400" b="1">
                <a:solidFill>
                  <a:schemeClr val="tx2"/>
                </a:solidFill>
              </a:rPr>
              <a:t>处理</a:t>
            </a:r>
            <a:r>
              <a:rPr kumimoji="0" lang="zh-CN" altLang="en-US" sz="2400"/>
              <a:t>客观世界数据对象结构的描述方式</a:t>
            </a:r>
            <a:endParaRPr kumimoji="0" lang="en-US" altLang="zh-CN" sz="2400"/>
          </a:p>
          <a:p>
            <a:pPr lvl="1" eaLnBrk="1" hangingPunct="1">
              <a:lnSpc>
                <a:spcPts val="3065"/>
              </a:lnSpc>
            </a:pPr>
            <a:r>
              <a:rPr kumimoji="0" lang="zh-CN" altLang="en-US" sz="2400"/>
              <a:t>是对客观世界的模拟</a:t>
            </a:r>
            <a:r>
              <a:rPr kumimoji="0" lang="en-US" altLang="zh-CN" sz="2400"/>
              <a:t>(</a:t>
            </a:r>
            <a:r>
              <a:rPr kumimoji="0" lang="zh-CN" altLang="en-US" sz="2400"/>
              <a:t>一种主观建模）</a:t>
            </a:r>
            <a:endParaRPr kumimoji="0" lang="en-US" altLang="zh-CN" sz="2400"/>
          </a:p>
          <a:p>
            <a:pPr lvl="1" eaLnBrk="1" hangingPunct="1">
              <a:lnSpc>
                <a:spcPts val="3065"/>
              </a:lnSpc>
              <a:buFontTx/>
              <a:buNone/>
            </a:pPr>
            <a:endParaRPr kumimoji="0" lang="zh-CN" altLang="en-US" sz="2400"/>
          </a:p>
          <a:p>
            <a:pPr algn="just" eaLnBrk="1" hangingPunct="1">
              <a:lnSpc>
                <a:spcPts val="3065"/>
              </a:lnSpc>
            </a:pPr>
            <a:r>
              <a:rPr kumimoji="0" lang="zh-CN" altLang="en-US" sz="2400"/>
              <a:t>数据模型应满足如下要求</a:t>
            </a:r>
            <a:endParaRPr kumimoji="0" lang="zh-CN" altLang="en-US" sz="2400"/>
          </a:p>
          <a:p>
            <a:pPr lvl="1" algn="just" eaLnBrk="1" hangingPunct="1">
              <a:lnSpc>
                <a:spcPts val="3065"/>
              </a:lnSpc>
            </a:pPr>
            <a:r>
              <a:rPr kumimoji="0" lang="zh-CN" altLang="en-US" sz="2400">
                <a:solidFill>
                  <a:srgbClr val="0000FF"/>
                </a:solidFill>
              </a:rPr>
              <a:t>形式化</a:t>
            </a:r>
            <a:r>
              <a:rPr kumimoji="0" lang="en-US" altLang="zh-CN" sz="2400"/>
              <a:t>(</a:t>
            </a:r>
            <a:r>
              <a:rPr kumimoji="0" lang="zh-CN" altLang="en-US" sz="2400"/>
              <a:t>书面表示</a:t>
            </a:r>
            <a:r>
              <a:rPr kumimoji="0" lang="en-US" altLang="zh-CN" sz="2400"/>
              <a:t>/</a:t>
            </a:r>
            <a:r>
              <a:rPr kumimoji="0" lang="zh-CN" altLang="en-US" sz="2400"/>
              <a:t>书面语言</a:t>
            </a:r>
            <a:r>
              <a:rPr kumimoji="0" lang="en-US" altLang="zh-CN" sz="2400"/>
              <a:t>)</a:t>
            </a:r>
            <a:endParaRPr kumimoji="0" lang="en-US" altLang="zh-CN" sz="2400"/>
          </a:p>
          <a:p>
            <a:pPr lvl="1" algn="just" eaLnBrk="1" hangingPunct="1">
              <a:lnSpc>
                <a:spcPts val="3065"/>
              </a:lnSpc>
            </a:pPr>
            <a:r>
              <a:rPr kumimoji="0" lang="zh-CN" altLang="en-US" sz="2400"/>
              <a:t>能够尽可能</a:t>
            </a:r>
            <a:r>
              <a:rPr kumimoji="0" lang="zh-CN" altLang="en-US" sz="2400">
                <a:solidFill>
                  <a:srgbClr val="0000FF"/>
                </a:solidFill>
              </a:rPr>
              <a:t>真实</a:t>
            </a:r>
            <a:r>
              <a:rPr kumimoji="0" lang="zh-CN" altLang="en-US" sz="2400"/>
              <a:t>的反映客观世界</a:t>
            </a:r>
            <a:endParaRPr kumimoji="0" lang="zh-CN" altLang="en-US" sz="2400"/>
          </a:p>
          <a:p>
            <a:pPr lvl="1" algn="just" eaLnBrk="1" hangingPunct="1">
              <a:lnSpc>
                <a:spcPts val="3065"/>
              </a:lnSpc>
            </a:pPr>
            <a:r>
              <a:rPr kumimoji="0" lang="zh-CN" altLang="en-US" sz="2400">
                <a:solidFill>
                  <a:srgbClr val="0000FF"/>
                </a:solidFill>
              </a:rPr>
              <a:t>容易</a:t>
            </a:r>
            <a:r>
              <a:rPr kumimoji="0" lang="zh-CN" altLang="en-US" sz="2400"/>
              <a:t>人所理解</a:t>
            </a:r>
            <a:endParaRPr kumimoji="0" lang="en-US" altLang="zh-CN" sz="2400"/>
          </a:p>
          <a:p>
            <a:pPr lvl="1" algn="just" eaLnBrk="1" hangingPunct="1">
              <a:lnSpc>
                <a:spcPts val="3065"/>
              </a:lnSpc>
            </a:pPr>
            <a:r>
              <a:rPr lang="zh-CN" altLang="en-US" sz="2400">
                <a:solidFill>
                  <a:srgbClr val="0000FF"/>
                </a:solidFill>
              </a:rPr>
              <a:t>便于</a:t>
            </a:r>
            <a:r>
              <a:rPr lang="zh-CN" altLang="en-US" sz="2400"/>
              <a:t>在计算机上实现</a:t>
            </a:r>
            <a:r>
              <a:rPr kumimoji="0" lang="zh-CN" altLang="en-US" sz="2400"/>
              <a:t>＃</a:t>
            </a:r>
            <a:endParaRPr kumimoji="0" lang="zh-CN" altLang="en-US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B9ACED-EEE3-4A84-B7CB-2CD80471C587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8676" name="标题 1"/>
          <p:cNvSpPr txBox="1"/>
          <p:nvPr/>
        </p:nvSpPr>
        <p:spPr bwMode="auto">
          <a:xfrm>
            <a:off x="544513" y="77788"/>
            <a:ext cx="7772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kumimoji="0" lang="zh-CN" altLang="en-US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6696075" y="1268413"/>
            <a:ext cx="2016125" cy="815975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＊什么是数据模型？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6769100" y="3802063"/>
            <a:ext cx="2016125" cy="1031875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＊数据模型应满足什么要求？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701800"/>
            <a:ext cx="8459788" cy="4498975"/>
          </a:xfrm>
        </p:spPr>
        <p:txBody>
          <a:bodyPr/>
          <a:lstStyle/>
          <a:p>
            <a:pPr marL="0" indent="0" eaLnBrk="1" hangingPunct="1">
              <a:lnSpc>
                <a:spcPts val="3040"/>
              </a:lnSpc>
              <a:buFontTx/>
              <a:buNone/>
            </a:pPr>
            <a:r>
              <a:rPr kumimoji="0" lang="zh-CN" altLang="en-US" sz="2400"/>
              <a:t>模型根据描述用途的不同，可分成两个层次</a:t>
            </a:r>
            <a:endParaRPr kumimoji="0" lang="zh-CN" altLang="en-US" sz="2400"/>
          </a:p>
          <a:p>
            <a:pPr marL="0" indent="0" eaLnBrk="1" hangingPunct="1">
              <a:lnSpc>
                <a:spcPts val="3040"/>
              </a:lnSpc>
              <a:buFont typeface="Wingdings" panose="05000000000000000000" pitchFamily="2" charset="2"/>
              <a:buNone/>
            </a:pPr>
            <a:r>
              <a:rPr kumimoji="0" lang="en-US" altLang="zh-CN" sz="2400" b="1"/>
              <a:t>(1) </a:t>
            </a:r>
            <a:r>
              <a:rPr kumimoji="0" lang="zh-CN" altLang="en-US" sz="2400" b="1">
                <a:solidFill>
                  <a:srgbClr val="0000FF"/>
                </a:solidFill>
              </a:rPr>
              <a:t>概念模型</a:t>
            </a:r>
            <a:r>
              <a:rPr kumimoji="0" lang="zh-CN" altLang="en-US" sz="2400" b="1">
                <a:solidFill>
                  <a:srgbClr val="2A2A39"/>
                </a:solidFill>
              </a:rPr>
              <a:t>：（</a:t>
            </a:r>
            <a:r>
              <a:rPr kumimoji="0" lang="zh-CN" altLang="en-US" sz="2400" b="1"/>
              <a:t>也称信息模型）</a:t>
            </a:r>
            <a:endParaRPr kumimoji="0" lang="en-US" altLang="zh-CN" sz="2400" b="1"/>
          </a:p>
          <a:p>
            <a:pPr marL="0" indent="0" eaLnBrk="1" hangingPunct="1">
              <a:lnSpc>
                <a:spcPts val="3040"/>
              </a:lnSpc>
              <a:buFont typeface="Wingdings" panose="05000000000000000000" pitchFamily="2" charset="2"/>
              <a:buNone/>
            </a:pPr>
            <a:r>
              <a:rPr kumimoji="0" lang="en-US" altLang="zh-CN" sz="2400" b="1"/>
              <a:t>    </a:t>
            </a:r>
            <a:r>
              <a:rPr kumimoji="0" lang="zh-CN" altLang="en-US" sz="2400" b="1"/>
              <a:t>是按用户的观点来对数据和信息建模；</a:t>
            </a:r>
            <a:endParaRPr kumimoji="0" lang="en-US" altLang="zh-CN" sz="2400" b="1"/>
          </a:p>
          <a:p>
            <a:pPr marL="0" indent="0" eaLnBrk="1" hangingPunct="1">
              <a:lnSpc>
                <a:spcPts val="3040"/>
              </a:lnSpc>
              <a:buFont typeface="Wingdings" panose="05000000000000000000" pitchFamily="2" charset="2"/>
              <a:buNone/>
            </a:pPr>
            <a:r>
              <a:rPr kumimoji="0" lang="en-US" altLang="zh-CN" sz="2400" b="1"/>
              <a:t>    </a:t>
            </a:r>
            <a:r>
              <a:rPr kumimoji="0" lang="zh-CN" altLang="en-US" sz="2400" b="1"/>
              <a:t>几乎不涉及计算机专业技术知识。</a:t>
            </a:r>
            <a:endParaRPr kumimoji="0" lang="en-US" altLang="zh-CN" sz="2400" b="1"/>
          </a:p>
          <a:p>
            <a:pPr marL="0" indent="0" eaLnBrk="1" hangingPunct="1">
              <a:lnSpc>
                <a:spcPts val="3040"/>
              </a:lnSpc>
              <a:buFont typeface="Wingdings" panose="05000000000000000000" pitchFamily="2" charset="2"/>
              <a:buNone/>
            </a:pPr>
            <a:r>
              <a:rPr kumimoji="0" lang="en-US" altLang="zh-CN" sz="2400" b="1"/>
              <a:t>    </a:t>
            </a:r>
            <a:r>
              <a:rPr kumimoji="0" lang="zh-CN" altLang="en-US" sz="2400" b="1"/>
              <a:t>（</a:t>
            </a:r>
            <a:r>
              <a:rPr kumimoji="0" lang="zh-CN" altLang="en-US" sz="2400" b="1">
                <a:solidFill>
                  <a:srgbClr val="FF0000"/>
                </a:solidFill>
              </a:rPr>
              <a:t>面向客观世</a:t>
            </a:r>
            <a:r>
              <a:rPr kumimoji="0" lang="zh-CN" altLang="en-US" sz="2400" b="1"/>
              <a:t>界建模）</a:t>
            </a:r>
            <a:endParaRPr kumimoji="0" lang="en-US" altLang="zh-CN" sz="2400" b="1"/>
          </a:p>
          <a:p>
            <a:pPr marL="0" indent="0" eaLnBrk="1" hangingPunct="1">
              <a:lnSpc>
                <a:spcPts val="3040"/>
              </a:lnSpc>
              <a:buFont typeface="Wingdings" panose="05000000000000000000" pitchFamily="2" charset="2"/>
              <a:buNone/>
            </a:pPr>
            <a:r>
              <a:rPr kumimoji="0" lang="en-US" altLang="zh-CN" sz="2400" b="1"/>
              <a:t>(2)</a:t>
            </a:r>
            <a:r>
              <a:rPr kumimoji="0" lang="en-US" altLang="zh-CN" sz="2400" b="1">
                <a:solidFill>
                  <a:srgbClr val="0000FF"/>
                </a:solidFill>
              </a:rPr>
              <a:t> </a:t>
            </a:r>
            <a:r>
              <a:rPr kumimoji="0" lang="zh-CN" altLang="en-US" sz="2400" b="1">
                <a:solidFill>
                  <a:srgbClr val="0000FF"/>
                </a:solidFill>
              </a:rPr>
              <a:t>数据模型</a:t>
            </a:r>
            <a:r>
              <a:rPr kumimoji="0" lang="zh-CN" altLang="en-US" sz="2400" b="1">
                <a:solidFill>
                  <a:srgbClr val="2A2A39"/>
                </a:solidFill>
              </a:rPr>
              <a:t>：</a:t>
            </a:r>
            <a:endParaRPr kumimoji="0" lang="en-US" altLang="zh-CN" sz="2400" b="1">
              <a:solidFill>
                <a:srgbClr val="2A2A39"/>
              </a:solidFill>
            </a:endParaRPr>
          </a:p>
          <a:p>
            <a:pPr marL="0" indent="0" eaLnBrk="1" hangingPunct="1">
              <a:lnSpc>
                <a:spcPts val="3040"/>
              </a:lnSpc>
              <a:buFont typeface="Wingdings" panose="05000000000000000000" pitchFamily="2" charset="2"/>
              <a:buNone/>
            </a:pPr>
            <a:r>
              <a:rPr kumimoji="0" lang="en-US" altLang="zh-CN" sz="2400" b="1">
                <a:solidFill>
                  <a:srgbClr val="2A2A39"/>
                </a:solidFill>
              </a:rPr>
              <a:t>    </a:t>
            </a:r>
            <a:r>
              <a:rPr kumimoji="0" lang="zh-CN" altLang="en-US" sz="2400" b="1"/>
              <a:t>主要包括网状模型、层次模型、关系模型、对象模型等；</a:t>
            </a:r>
            <a:endParaRPr kumimoji="0" lang="en-US" altLang="zh-CN" sz="2400" b="1"/>
          </a:p>
          <a:p>
            <a:pPr marL="0" indent="0" eaLnBrk="1" hangingPunct="1">
              <a:lnSpc>
                <a:spcPts val="3040"/>
              </a:lnSpc>
              <a:buFont typeface="Wingdings" panose="05000000000000000000" pitchFamily="2" charset="2"/>
              <a:buNone/>
            </a:pPr>
            <a:r>
              <a:rPr kumimoji="0" lang="en-US" altLang="zh-CN" sz="2400" b="1"/>
              <a:t>    </a:t>
            </a:r>
            <a:r>
              <a:rPr kumimoji="0" lang="zh-CN" altLang="en-US" sz="2400" b="1"/>
              <a:t>是按计算机系统的观点对数据建模</a:t>
            </a:r>
            <a:r>
              <a:rPr kumimoji="0" lang="zh-CN" altLang="en-US" sz="2400"/>
              <a:t>。 </a:t>
            </a:r>
            <a:endParaRPr kumimoji="0" lang="en-US" altLang="zh-CN" sz="2400"/>
          </a:p>
          <a:p>
            <a:pPr marL="0" indent="0" eaLnBrk="1" hangingPunct="1">
              <a:lnSpc>
                <a:spcPts val="3040"/>
              </a:lnSpc>
              <a:buFont typeface="Wingdings" panose="05000000000000000000" pitchFamily="2" charset="2"/>
              <a:buNone/>
            </a:pPr>
            <a:r>
              <a:rPr kumimoji="0" lang="en-US" altLang="zh-CN" sz="2400"/>
              <a:t>    </a:t>
            </a:r>
            <a:r>
              <a:rPr kumimoji="0" lang="zh-CN" altLang="en-US" sz="2400" b="1"/>
              <a:t>（</a:t>
            </a:r>
            <a:r>
              <a:rPr kumimoji="0" lang="zh-CN" altLang="en-US" sz="2400" b="1">
                <a:solidFill>
                  <a:srgbClr val="FF0000"/>
                </a:solidFill>
              </a:rPr>
              <a:t>面向计算机实现</a:t>
            </a:r>
            <a:r>
              <a:rPr kumimoji="0" lang="zh-CN" altLang="en-US" sz="2400" b="1"/>
              <a:t>建模）</a:t>
            </a:r>
            <a:endParaRPr kumimoji="0" lang="zh-CN" altLang="en-US"/>
          </a:p>
          <a:p>
            <a:pPr marL="0" indent="0" eaLnBrk="1" hangingPunct="1">
              <a:lnSpc>
                <a:spcPts val="3040"/>
              </a:lnSpc>
            </a:pPr>
            <a:endParaRPr kumimoji="0" lang="en-US" altLang="zh-CN" sz="2800"/>
          </a:p>
          <a:p>
            <a:pPr marL="0" indent="0">
              <a:lnSpc>
                <a:spcPts val="3040"/>
              </a:lnSpc>
            </a:pPr>
            <a:r>
              <a:rPr kumimoji="0" lang="en-US" altLang="zh-CN"/>
              <a:t> </a:t>
            </a:r>
            <a:endParaRPr kumimoji="0" lang="zh-CN" altLang="en-US"/>
          </a:p>
        </p:txBody>
      </p:sp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037EA6-0B2B-43A9-A31C-0D783B5C8469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9699" name="矩形 1"/>
          <p:cNvSpPr>
            <a:spLocks noChangeArrowheads="1"/>
          </p:cNvSpPr>
          <p:nvPr/>
        </p:nvSpPr>
        <p:spPr bwMode="auto">
          <a:xfrm>
            <a:off x="2808288" y="996950"/>
            <a:ext cx="3348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两类模型</a:t>
            </a:r>
            <a:endParaRPr kumimoji="0" lang="zh-CN" altLang="en-US" sz="28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0" name="AutoShape 6"/>
          <p:cNvSpPr>
            <a:spLocks noChangeArrowheads="1"/>
          </p:cNvSpPr>
          <p:nvPr/>
        </p:nvSpPr>
        <p:spPr bwMode="auto">
          <a:xfrm>
            <a:off x="6156325" y="3046413"/>
            <a:ext cx="2447925" cy="814387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＊指哪两个类型</a:t>
            </a:r>
            <a:r>
              <a:rPr kumimoji="0" lang="en-US" altLang="zh-CN" sz="1600"/>
              <a:t>(</a:t>
            </a:r>
            <a:r>
              <a:rPr kumimoji="0" lang="zh-CN" altLang="en-US" sz="1600"/>
              <a:t>层次</a:t>
            </a:r>
            <a:r>
              <a:rPr kumimoji="0" lang="en-US" altLang="zh-CN" sz="1600"/>
              <a:t>)</a:t>
            </a:r>
            <a:r>
              <a:rPr kumimoji="0" lang="zh-CN" altLang="en-US" sz="1600"/>
              <a:t>，原因？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29701" name="标题 1"/>
          <p:cNvSpPr txBox="1"/>
          <p:nvPr/>
        </p:nvSpPr>
        <p:spPr bwMode="auto">
          <a:xfrm>
            <a:off x="5903913" y="44450"/>
            <a:ext cx="3060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900" y="1592263"/>
            <a:ext cx="8242300" cy="4608512"/>
          </a:xfrm>
        </p:spPr>
        <p:txBody>
          <a:bodyPr/>
          <a:lstStyle/>
          <a:p>
            <a:pPr eaLnBrk="1" hangingPunct="1">
              <a:lnSpc>
                <a:spcPts val="3065"/>
              </a:lnSpc>
            </a:pPr>
            <a:r>
              <a:rPr kumimoji="0" lang="zh-CN" altLang="en-US" sz="2400" dirty="0"/>
              <a:t>客观对象的抽象过程</a:t>
            </a:r>
            <a:r>
              <a:rPr kumimoji="0" lang="en-US" altLang="zh-CN" sz="2400" dirty="0"/>
              <a:t>--</a:t>
            </a:r>
            <a:r>
              <a:rPr kumimoji="0" lang="zh-CN" altLang="en-US" sz="2400" dirty="0">
                <a:solidFill>
                  <a:srgbClr val="FF0000"/>
                </a:solidFill>
              </a:rPr>
              <a:t>两步抽象</a:t>
            </a:r>
            <a:r>
              <a:rPr kumimoji="0" lang="zh-CN" altLang="en-US" sz="2400" dirty="0"/>
              <a:t>：</a:t>
            </a:r>
            <a:endParaRPr kumimoji="0" lang="zh-CN" altLang="en-US" sz="2800" dirty="0"/>
          </a:p>
          <a:p>
            <a:pPr marL="457200" lvl="1" indent="0" algn="just" eaLnBrk="1" hangingPunct="1">
              <a:lnSpc>
                <a:spcPts val="3065"/>
              </a:lnSpc>
              <a:buFontTx/>
              <a:buNone/>
            </a:pPr>
            <a:r>
              <a:rPr kumimoji="0" lang="zh-CN" altLang="en-US" sz="2400" dirty="0"/>
              <a:t>现实世界中的客观对象</a:t>
            </a:r>
            <a:r>
              <a:rPr kumimoji="0" lang="zh-CN" altLang="en-US" sz="2400" dirty="0">
                <a:solidFill>
                  <a:srgbClr val="0000FF"/>
                </a:solidFill>
              </a:rPr>
              <a:t>抽象为</a:t>
            </a:r>
            <a:r>
              <a:rPr kumimoji="0" lang="zh-CN" altLang="en-US" sz="2400" dirty="0"/>
              <a:t>概念模型；</a:t>
            </a:r>
            <a:endParaRPr kumimoji="0" lang="zh-CN" altLang="en-US" sz="2400" dirty="0"/>
          </a:p>
          <a:p>
            <a:pPr marL="457200" lvl="1" indent="0" algn="just" eaLnBrk="1" hangingPunct="1">
              <a:lnSpc>
                <a:spcPts val="3065"/>
              </a:lnSpc>
              <a:buFontTx/>
              <a:buNone/>
            </a:pPr>
            <a:r>
              <a:rPr kumimoji="0" lang="zh-CN" altLang="en-US" sz="2400" dirty="0"/>
              <a:t>把概念模型</a:t>
            </a:r>
            <a:r>
              <a:rPr kumimoji="0" lang="zh-CN" altLang="en-US" sz="2400" dirty="0">
                <a:solidFill>
                  <a:srgbClr val="0000FF"/>
                </a:solidFill>
              </a:rPr>
              <a:t>转换为</a:t>
            </a:r>
            <a:r>
              <a:rPr kumimoji="0" lang="zh-CN" altLang="en-US" sz="2400" dirty="0"/>
              <a:t>某一</a:t>
            </a:r>
            <a:r>
              <a:rPr kumimoji="0" lang="en-US" altLang="zh-CN" sz="2400" dirty="0"/>
              <a:t>DBMS</a:t>
            </a:r>
            <a:r>
              <a:rPr kumimoji="0" lang="zh-CN" altLang="en-US" sz="2400" dirty="0"/>
              <a:t>支持的数据模型。</a:t>
            </a:r>
            <a:endParaRPr kumimoji="0" lang="zh-CN" altLang="en-US" sz="2400" dirty="0"/>
          </a:p>
          <a:p>
            <a:pPr algn="just" eaLnBrk="1" hangingPunct="1">
              <a:lnSpc>
                <a:spcPts val="3065"/>
              </a:lnSpc>
            </a:pPr>
            <a:r>
              <a:rPr kumimoji="0" lang="zh-CN" altLang="en-US" sz="2800" dirty="0"/>
              <a:t> </a:t>
            </a:r>
            <a:r>
              <a:rPr kumimoji="0" lang="zh-CN" altLang="en-US" sz="2400" dirty="0"/>
              <a:t>概念模型的重要作用：</a:t>
            </a:r>
            <a:endParaRPr kumimoji="0" lang="en-US" altLang="zh-CN" sz="2400" dirty="0"/>
          </a:p>
          <a:p>
            <a:pPr marL="457200" lvl="1" indent="0" algn="just" eaLnBrk="1" hangingPunct="1">
              <a:lnSpc>
                <a:spcPts val="3065"/>
              </a:lnSpc>
              <a:buFontTx/>
              <a:buNone/>
            </a:pPr>
            <a:r>
              <a:rPr kumimoji="0" lang="zh-CN" altLang="en-US" sz="2400" dirty="0"/>
              <a:t>是现实世界到机器世界的一个中间层次;</a:t>
            </a:r>
            <a:endParaRPr kumimoji="0" lang="en-US" altLang="zh-CN" sz="2400" dirty="0"/>
          </a:p>
          <a:p>
            <a:pPr marL="457200" lvl="1" indent="0" algn="just" eaLnBrk="1" hangingPunct="1">
              <a:lnSpc>
                <a:spcPts val="3065"/>
              </a:lnSpc>
              <a:buFontTx/>
              <a:buNone/>
            </a:pPr>
            <a:r>
              <a:rPr kumimoji="0" lang="zh-CN" altLang="en-US" sz="2400" dirty="0"/>
              <a:t>可将业务模型与计算机实现工作隔离开；</a:t>
            </a:r>
            <a:endParaRPr kumimoji="0" lang="en-US" altLang="zh-CN" sz="2400" dirty="0"/>
          </a:p>
          <a:p>
            <a:pPr marL="457200" lvl="1" indent="0" algn="just" eaLnBrk="1" hangingPunct="1">
              <a:lnSpc>
                <a:spcPts val="3065"/>
              </a:lnSpc>
              <a:buFontTx/>
              <a:buNone/>
            </a:pPr>
            <a:r>
              <a:rPr kumimoji="0" lang="zh-CN" altLang="en-US" sz="2400" dirty="0"/>
              <a:t>复杂性减少，便于分工，成功性增大。</a:t>
            </a:r>
            <a:endParaRPr kumimoji="0" lang="zh-CN" altLang="en-US" sz="2400" dirty="0"/>
          </a:p>
        </p:txBody>
      </p:sp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2DFB56-C4D9-4B2E-AF6B-9D80E4B7056D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30723" name="矩形 1"/>
          <p:cNvSpPr>
            <a:spLocks noChangeArrowheads="1"/>
          </p:cNvSpPr>
          <p:nvPr/>
        </p:nvSpPr>
        <p:spPr bwMode="auto">
          <a:xfrm>
            <a:off x="1619250" y="908050"/>
            <a:ext cx="5221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kumimoji="0"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数据库建模的两大阶段</a:t>
            </a:r>
            <a:endParaRPr kumimoji="0" lang="zh-CN" altLang="en-US" sz="28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 8"/>
          <p:cNvGrpSpPr/>
          <p:nvPr/>
        </p:nvGrpSpPr>
        <p:grpSpPr bwMode="auto">
          <a:xfrm>
            <a:off x="395288" y="5049838"/>
            <a:ext cx="3987800" cy="1320800"/>
            <a:chOff x="395288" y="5049838"/>
            <a:chExt cx="3987800" cy="1321037"/>
          </a:xfrm>
        </p:grpSpPr>
        <p:sp>
          <p:nvSpPr>
            <p:cNvPr id="30734" name="云形标注 1"/>
            <p:cNvSpPr>
              <a:spLocks noChangeArrowheads="1"/>
            </p:cNvSpPr>
            <p:nvPr/>
          </p:nvSpPr>
          <p:spPr bwMode="auto">
            <a:xfrm>
              <a:off x="395288" y="5049838"/>
              <a:ext cx="2232025" cy="719266"/>
            </a:xfrm>
            <a:prstGeom prst="cloudCallout">
              <a:avLst>
                <a:gd name="adj1" fmla="val -12079"/>
                <a:gd name="adj2" fmla="val 37597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Tahoma" panose="020B0604030504040204" pitchFamily="2" charset="0"/>
                </a:rPr>
                <a:t>客观世界</a:t>
              </a:r>
              <a:endParaRPr kumimoji="0" lang="zh-CN" altLang="en-US" sz="2000">
                <a:latin typeface="Tahoma" panose="020B0604030504040204" pitchFamily="2" charset="0"/>
              </a:endParaRPr>
            </a:p>
          </p:txBody>
        </p:sp>
        <p:sp>
          <p:nvSpPr>
            <p:cNvPr id="30735" name="流程图: 过程 5"/>
            <p:cNvSpPr>
              <a:spLocks noChangeArrowheads="1"/>
            </p:cNvSpPr>
            <p:nvPr/>
          </p:nvSpPr>
          <p:spPr bwMode="auto">
            <a:xfrm>
              <a:off x="2943225" y="5102234"/>
              <a:ext cx="1439863" cy="612885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Tahoma" panose="020B0604030504040204" pitchFamily="2" charset="0"/>
                </a:rPr>
                <a:t>  概念模型</a:t>
              </a:r>
              <a:endParaRPr kumimoji="0" lang="zh-CN" altLang="en-US" sz="2000">
                <a:latin typeface="Tahoma" panose="020B0604030504040204" pitchFamily="2" charset="0"/>
              </a:endParaRPr>
            </a:p>
          </p:txBody>
        </p:sp>
        <p:cxnSp>
          <p:nvCxnSpPr>
            <p:cNvPr id="30736" name="直接箭头连接符 7"/>
            <p:cNvCxnSpPr>
              <a:cxnSpLocks noChangeShapeType="1"/>
              <a:stCxn id="30734" idx="2"/>
              <a:endCxn id="30735" idx="1"/>
            </p:cNvCxnSpPr>
            <p:nvPr/>
          </p:nvCxnSpPr>
          <p:spPr bwMode="auto">
            <a:xfrm flipV="1">
              <a:off x="2625725" y="5408677"/>
              <a:ext cx="3175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7" name="矩形 6"/>
            <p:cNvSpPr>
              <a:spLocks noChangeArrowheads="1"/>
            </p:cNvSpPr>
            <p:nvPr/>
          </p:nvSpPr>
          <p:spPr bwMode="auto">
            <a:xfrm>
              <a:off x="1655763" y="5724646"/>
              <a:ext cx="2146300" cy="646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0000FF"/>
                  </a:solidFill>
                </a:rPr>
                <a:t>抽象为</a:t>
              </a:r>
              <a:r>
                <a:rPr kumimoji="0" lang="en-US" altLang="zh-CN" sz="1800">
                  <a:solidFill>
                    <a:srgbClr val="3F3F56"/>
                  </a:solidFill>
                  <a:latin typeface="Tahoma" panose="020B0604030504040204" pitchFamily="2" charset="0"/>
                </a:rPr>
                <a:t>(</a:t>
              </a:r>
              <a:r>
                <a:rPr kumimoji="0" lang="zh-CN" altLang="en-US" sz="1800">
                  <a:solidFill>
                    <a:srgbClr val="3F3F56"/>
                  </a:solidFill>
                  <a:latin typeface="Tahoma" panose="020B0604030504040204" pitchFamily="2" charset="0"/>
                </a:rPr>
                <a:t>擅长客户沟</a:t>
              </a:r>
              <a:endParaRPr kumimoji="0" lang="en-US" altLang="zh-CN" sz="1800">
                <a:solidFill>
                  <a:srgbClr val="3F3F56"/>
                </a:solidFill>
                <a:latin typeface="Tahoma" panose="020B0604030504040204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3F3F56"/>
                  </a:solidFill>
                  <a:latin typeface="Tahoma" panose="020B0604030504040204" pitchFamily="2" charset="0"/>
                </a:rPr>
                <a:t>通的系统分析人员</a:t>
              </a:r>
              <a:r>
                <a:rPr kumimoji="0" lang="zh-CN" altLang="zh-CN" sz="1800">
                  <a:solidFill>
                    <a:srgbClr val="3F3F56"/>
                  </a:solidFill>
                  <a:latin typeface="Tahoma" panose="020B0604030504040204" pitchFamily="2" charset="0"/>
                </a:rPr>
                <a:t>)</a:t>
              </a:r>
              <a:endParaRPr kumimoji="0" lang="zh-CN" altLang="en-US" sz="1800">
                <a:solidFill>
                  <a:srgbClr val="3F3F56"/>
                </a:solidFill>
                <a:latin typeface="Tahoma" panose="020B0604030504040204" pitchFamily="2" charset="0"/>
              </a:endParaRPr>
            </a:p>
          </p:txBody>
        </p:sp>
      </p:grpSp>
      <p:grpSp>
        <p:nvGrpSpPr>
          <p:cNvPr id="10" name="组 9"/>
          <p:cNvGrpSpPr/>
          <p:nvPr/>
        </p:nvGrpSpPr>
        <p:grpSpPr bwMode="auto">
          <a:xfrm>
            <a:off x="4233863" y="5049838"/>
            <a:ext cx="4514850" cy="1330325"/>
            <a:chOff x="4233830" y="5049838"/>
            <a:chExt cx="4514634" cy="1329749"/>
          </a:xfrm>
        </p:grpSpPr>
        <p:sp>
          <p:nvSpPr>
            <p:cNvPr id="30729" name="流程图: 过程 3"/>
            <p:cNvSpPr>
              <a:spLocks noChangeArrowheads="1"/>
            </p:cNvSpPr>
            <p:nvPr/>
          </p:nvSpPr>
          <p:spPr bwMode="auto">
            <a:xfrm>
              <a:off x="4716407" y="5084748"/>
              <a:ext cx="1439793" cy="61251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Tahoma" panose="020B0604030504040204" pitchFamily="2" charset="0"/>
                </a:rPr>
                <a:t>数据模型</a:t>
              </a:r>
              <a:endParaRPr kumimoji="0" lang="zh-CN" altLang="en-US" sz="2000">
                <a:latin typeface="Tahoma" panose="020B0604030504040204" pitchFamily="2" charset="0"/>
              </a:endParaRPr>
            </a:p>
          </p:txBody>
        </p:sp>
        <p:sp>
          <p:nvSpPr>
            <p:cNvPr id="30730" name="云形标注 6"/>
            <p:cNvSpPr>
              <a:spLocks noChangeArrowheads="1"/>
            </p:cNvSpPr>
            <p:nvPr/>
          </p:nvSpPr>
          <p:spPr bwMode="auto">
            <a:xfrm>
              <a:off x="6516546" y="5049838"/>
              <a:ext cx="2231918" cy="718826"/>
            </a:xfrm>
            <a:prstGeom prst="cloudCallout">
              <a:avLst>
                <a:gd name="adj1" fmla="val -14269"/>
                <a:gd name="adj2" fmla="val 35333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Tahoma" panose="020B0604030504040204" pitchFamily="2" charset="0"/>
                </a:rPr>
                <a:t>机器世界</a:t>
              </a:r>
              <a:endParaRPr kumimoji="0" lang="zh-CN" altLang="en-US" sz="2000">
                <a:latin typeface="Tahoma" panose="020B0604030504040204" pitchFamily="2" charset="0"/>
              </a:endParaRPr>
            </a:p>
          </p:txBody>
        </p:sp>
        <p:cxnSp>
          <p:nvCxnSpPr>
            <p:cNvPr id="30731" name="直接箭头连接符 10"/>
            <p:cNvCxnSpPr>
              <a:cxnSpLocks noChangeShapeType="1"/>
              <a:stCxn id="30735" idx="3"/>
            </p:cNvCxnSpPr>
            <p:nvPr/>
          </p:nvCxnSpPr>
          <p:spPr bwMode="auto">
            <a:xfrm>
              <a:off x="4383048" y="5408458"/>
              <a:ext cx="33335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直接箭头连接符 12"/>
            <p:cNvCxnSpPr>
              <a:cxnSpLocks noChangeShapeType="1"/>
            </p:cNvCxnSpPr>
            <p:nvPr/>
          </p:nvCxnSpPr>
          <p:spPr bwMode="auto">
            <a:xfrm>
              <a:off x="6156200" y="5391002"/>
              <a:ext cx="3587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3" name="矩形 7"/>
            <p:cNvSpPr>
              <a:spLocks noChangeArrowheads="1"/>
            </p:cNvSpPr>
            <p:nvPr/>
          </p:nvSpPr>
          <p:spPr bwMode="auto">
            <a:xfrm>
              <a:off x="4233830" y="5733754"/>
              <a:ext cx="2390661" cy="645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0000FF"/>
                  </a:solidFill>
                </a:rPr>
                <a:t>转换为</a:t>
              </a:r>
              <a:r>
                <a:rPr kumimoji="0" lang="en-US" altLang="zh-CN" sz="1800">
                  <a:solidFill>
                    <a:srgbClr val="3F3F56"/>
                  </a:solidFill>
                </a:rPr>
                <a:t>(</a:t>
              </a:r>
              <a:r>
                <a:rPr kumimoji="0" lang="zh-CN" altLang="en-US" sz="1800">
                  <a:solidFill>
                    <a:srgbClr val="3F3F56"/>
                  </a:solidFill>
                </a:rPr>
                <a:t>擅长数据库技</a:t>
              </a:r>
              <a:endParaRPr kumimoji="0" lang="en-US" altLang="zh-CN" sz="1800">
                <a:solidFill>
                  <a:srgbClr val="3F3F56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3F3F56"/>
                  </a:solidFill>
                </a:rPr>
                <a:t>术开发的计算机人员</a:t>
              </a:r>
              <a:r>
                <a:rPr kumimoji="0" lang="en-US" altLang="zh-CN" sz="1800">
                  <a:solidFill>
                    <a:srgbClr val="3F3F56"/>
                  </a:solidFill>
                </a:rPr>
                <a:t>)</a:t>
              </a:r>
              <a:endParaRPr kumimoji="0" lang="zh-CN" altLang="en-US" sz="1800">
                <a:solidFill>
                  <a:srgbClr val="3F3F56"/>
                </a:solidFill>
                <a:latin typeface="Tahoma" panose="020B0604030504040204" pitchFamily="2" charset="0"/>
              </a:endParaRPr>
            </a:p>
          </p:txBody>
        </p:sp>
      </p:grp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6192838" y="1449388"/>
            <a:ext cx="2447925" cy="814387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＊指哪两个抽象建模阶段？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30727" name="AutoShape 6"/>
          <p:cNvSpPr>
            <a:spLocks noChangeArrowheads="1"/>
          </p:cNvSpPr>
          <p:nvPr/>
        </p:nvSpPr>
        <p:spPr bwMode="auto">
          <a:xfrm>
            <a:off x="6335713" y="3392488"/>
            <a:ext cx="2447925" cy="815975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＊为何要分开为两个阶段？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30728" name="标题 1"/>
          <p:cNvSpPr txBox="1"/>
          <p:nvPr/>
        </p:nvSpPr>
        <p:spPr bwMode="auto">
          <a:xfrm>
            <a:off x="5903913" y="44450"/>
            <a:ext cx="3060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内容占位符 3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063" y="815975"/>
            <a:ext cx="5132387" cy="4137026"/>
          </a:xfrm>
        </p:spPr>
      </p:pic>
      <p:pic>
        <p:nvPicPr>
          <p:cNvPr id="10243" name="Picture 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8" y="1095375"/>
            <a:ext cx="38227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7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12" y="3890185"/>
            <a:ext cx="3019425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文本框 5"/>
          <p:cNvSpPr txBox="1">
            <a:spLocks noChangeArrowheads="1"/>
          </p:cNvSpPr>
          <p:nvPr/>
        </p:nvSpPr>
        <p:spPr bwMode="auto">
          <a:xfrm>
            <a:off x="61913" y="241300"/>
            <a:ext cx="4503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2400"/>
              <a:t>数据库设计主要有哪些环节？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 noChangeArrowheads="1"/>
          </p:cNvSpPr>
          <p:nvPr>
            <p:ph type="title"/>
          </p:nvPr>
        </p:nvSpPr>
        <p:spPr>
          <a:xfrm>
            <a:off x="374515" y="402077"/>
            <a:ext cx="7772400" cy="1143000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四位图灵奖得主</a:t>
            </a:r>
            <a:endParaRPr lang="zh-CN" altLang="zh-CN" sz="28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" y="1333500"/>
            <a:ext cx="88868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2"/>
          <p:cNvSpPr>
            <a:spLocks noGrp="1"/>
          </p:cNvSpPr>
          <p:nvPr>
            <p:ph idx="1"/>
          </p:nvPr>
        </p:nvSpPr>
        <p:spPr>
          <a:xfrm>
            <a:off x="693738" y="1196975"/>
            <a:ext cx="777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数据</a:t>
            </a:r>
            <a:r>
              <a:rPr lang="en-US" altLang="zh-CN" dirty="0"/>
              <a:t>(Data)</a:t>
            </a:r>
            <a:endParaRPr lang="en-US" altLang="zh-CN" dirty="0"/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数据库</a:t>
            </a:r>
            <a:r>
              <a:rPr lang="en-US" altLang="zh-CN" dirty="0"/>
              <a:t>(Database)</a:t>
            </a:r>
            <a:endParaRPr lang="en-US" altLang="zh-CN" dirty="0"/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数据库管理系统</a:t>
            </a:r>
            <a:r>
              <a:rPr lang="en-US" altLang="zh-CN" dirty="0"/>
              <a:t>(DBMS)</a:t>
            </a:r>
            <a:endParaRPr lang="en-US" altLang="zh-CN" dirty="0"/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数据库系统</a:t>
            </a:r>
            <a:r>
              <a:rPr lang="en-US" altLang="zh-CN" dirty="0"/>
              <a:t>(DBS)</a:t>
            </a:r>
            <a:endParaRPr lang="en-US" altLang="zh-CN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B34092-D73F-40D3-BF38-5C883EA09482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31747" name="标题 1"/>
          <p:cNvSpPr txBox="1"/>
          <p:nvPr/>
        </p:nvSpPr>
        <p:spPr bwMode="auto">
          <a:xfrm>
            <a:off x="544513" y="77788"/>
            <a:ext cx="7772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kumimoji="0" lang="en-US" altLang="zh-CN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数据库系统概述</a:t>
            </a:r>
            <a:endParaRPr kumimoji="0" lang="zh-CN" altLang="en-US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  <a:endParaRPr lang="en-US" altLang="zh-CN" sz="1400">
              <a:solidFill>
                <a:schemeClr val="hlink"/>
              </a:solidFill>
              <a:latin typeface="Principals of Database System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dirty="0"/>
              <a:t>4.1</a:t>
            </a:r>
            <a:r>
              <a:rPr lang="zh-CN" altLang="en-US" sz="3200" b="1" dirty="0"/>
              <a:t>数据</a:t>
            </a:r>
            <a:endParaRPr lang="zh-CN" altLang="en-US" sz="3200" b="1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315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 sz="2400" b="1"/>
              <a:t>数据是数据库中存储和管理的基本对象</a:t>
            </a:r>
            <a:endParaRPr kumimoji="0" lang="zh-CN" altLang="en-US" sz="2400" b="1"/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400" b="1"/>
              <a:t>数据的定义</a:t>
            </a:r>
            <a:endParaRPr kumimoji="0" lang="zh-CN" altLang="en-US" sz="2400" b="1"/>
          </a:p>
          <a:p>
            <a:pPr marL="450850" lvl="1" indent="0" eaLnBrk="1" hangingPunct="1">
              <a:lnSpc>
                <a:spcPct val="90000"/>
              </a:lnSpc>
              <a:buFontTx/>
              <a:buNone/>
            </a:pPr>
            <a:r>
              <a:rPr kumimoji="0" lang="zh-CN" altLang="en-US" sz="2400" b="1"/>
              <a:t>描述事物的符号记录</a:t>
            </a:r>
            <a:endParaRPr kumimoji="0" lang="zh-CN" altLang="en-US" sz="2400" b="1"/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400" b="1"/>
              <a:t>数据的种类</a:t>
            </a:r>
            <a:endParaRPr kumimoji="0" lang="zh-CN" altLang="en-US" sz="2400" b="1"/>
          </a:p>
          <a:p>
            <a:pPr marL="450850" lvl="1" indent="0" eaLnBrk="1" hangingPunct="1">
              <a:lnSpc>
                <a:spcPct val="90000"/>
              </a:lnSpc>
              <a:buFontTx/>
              <a:buNone/>
            </a:pPr>
            <a:r>
              <a:rPr kumimoji="0" lang="zh-CN" altLang="en-US" sz="2400" b="1"/>
              <a:t>数字、文字、图形、图象、声音</a:t>
            </a:r>
            <a:endParaRPr kumimoji="0" lang="zh-CN" altLang="en-US" sz="2400" b="1"/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400" b="1"/>
              <a:t>数据的特点</a:t>
            </a:r>
            <a:endParaRPr kumimoji="0" lang="zh-CN" altLang="en-US" sz="2400" b="1"/>
          </a:p>
          <a:p>
            <a:pPr marL="450850" lvl="1" indent="0" eaLnBrk="1" hangingPunct="1">
              <a:lnSpc>
                <a:spcPct val="90000"/>
              </a:lnSpc>
              <a:buFontTx/>
              <a:buNone/>
            </a:pPr>
            <a:r>
              <a:rPr kumimoji="0" lang="zh-CN" altLang="en-US" sz="2400" b="1"/>
              <a:t>数据库中的数据与其语义是不可分的</a:t>
            </a:r>
            <a:r>
              <a:rPr kumimoji="0" lang="zh-CN" altLang="zh-CN" sz="2400" b="1"/>
              <a:t>（</a:t>
            </a:r>
            <a:r>
              <a:rPr kumimoji="0" lang="zh-CN" altLang="en-US" sz="2400" b="1"/>
              <a:t>通常需要满足一定的语义约束，否则就毫无意义）</a:t>
            </a:r>
            <a:endParaRPr kumimoji="0" lang="en-US" altLang="zh-CN" sz="2400" b="1"/>
          </a:p>
          <a:p>
            <a:pPr marL="450850" lvl="1" indent="0" eaLnBrk="1" hangingPunct="1">
              <a:lnSpc>
                <a:spcPct val="90000"/>
              </a:lnSpc>
              <a:buFontTx/>
              <a:buNone/>
            </a:pPr>
            <a:r>
              <a:rPr kumimoji="0" lang="zh-CN" altLang="en-US" sz="2400" b="1"/>
              <a:t>如：学生的性别，只能是“男”或“女”</a:t>
            </a:r>
            <a:endParaRPr kumimoji="0" lang="en-US" altLang="zh-CN" sz="24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  <a:endParaRPr lang="en-US" altLang="zh-CN" sz="1400">
              <a:solidFill>
                <a:schemeClr val="hlink"/>
              </a:solidFill>
              <a:latin typeface="Principals of Database System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数据举例</a:t>
            </a:r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142287" cy="4114800"/>
          </a:xfrm>
        </p:spPr>
        <p:txBody>
          <a:bodyPr/>
          <a:lstStyle/>
          <a:p>
            <a:pPr eaLnBrk="1" hangingPunct="1"/>
            <a:r>
              <a:rPr kumimoji="0" lang="zh-CN" altLang="en-US" sz="2400"/>
              <a:t>学生档案中的一条学生记录</a:t>
            </a:r>
            <a:endParaRPr kumimoji="0" lang="zh-CN" altLang="en-US" sz="24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0" lang="zh-CN" altLang="en-US" sz="2400"/>
              <a:t>（李明，男，</a:t>
            </a:r>
            <a:r>
              <a:rPr kumimoji="0" lang="en-US" altLang="zh-CN" sz="2400"/>
              <a:t>1972</a:t>
            </a:r>
            <a:r>
              <a:rPr kumimoji="0" lang="zh-CN" altLang="en-US" sz="2400"/>
              <a:t>，重庆，计算机系，</a:t>
            </a:r>
            <a:r>
              <a:rPr kumimoji="0" lang="en-US" altLang="zh-CN" sz="2400"/>
              <a:t>1990</a:t>
            </a:r>
            <a:r>
              <a:rPr kumimoji="0" lang="zh-CN" altLang="en-US" sz="2400"/>
              <a:t>）</a:t>
            </a:r>
            <a:endParaRPr kumimoji="0" lang="zh-CN" altLang="en-US" sz="2400"/>
          </a:p>
          <a:p>
            <a:pPr eaLnBrk="1" hangingPunct="1"/>
            <a:r>
              <a:rPr kumimoji="0" lang="zh-CN" altLang="en-US" sz="2400"/>
              <a:t>数据语义的解释</a:t>
            </a:r>
            <a:endParaRPr kumimoji="0" lang="en-US" altLang="zh-CN" sz="2400"/>
          </a:p>
          <a:p>
            <a:pPr lvl="1" eaLnBrk="1" hangingPunct="1">
              <a:buFontTx/>
              <a:buNone/>
            </a:pPr>
            <a:r>
              <a:rPr kumimoji="0" lang="zh-CN" altLang="en-US" sz="2400"/>
              <a:t>数据的形式不能完全表达其内容，需要定义具有的语义内涵，才有有实际意义。比如，上述数据对象若结合下述语义，才能准确表达其真实内容。</a:t>
            </a:r>
            <a:endParaRPr kumimoji="0" lang="zh-CN" altLang="en-US"/>
          </a:p>
          <a:p>
            <a:pPr lvl="1" eaLnBrk="1" hangingPunct="1"/>
            <a:r>
              <a:rPr kumimoji="0" lang="zh-CN" altLang="en-US" sz="2400">
                <a:solidFill>
                  <a:srgbClr val="0000FF"/>
                </a:solidFill>
              </a:rPr>
              <a:t>语义</a:t>
            </a:r>
            <a:r>
              <a:rPr kumimoji="0" lang="en-US" altLang="zh-CN" sz="2400"/>
              <a:t>(</a:t>
            </a:r>
            <a:r>
              <a:rPr kumimoji="0" lang="zh-CN" altLang="en-US" sz="2400"/>
              <a:t>数据对象的内涵，即特征</a:t>
            </a:r>
            <a:r>
              <a:rPr kumimoji="0" lang="en-US" altLang="zh-CN" sz="2400"/>
              <a:t>)</a:t>
            </a:r>
            <a:r>
              <a:rPr kumimoji="0" lang="zh-CN" altLang="en-US" sz="2400"/>
              <a:t>：</a:t>
            </a:r>
            <a:endParaRPr kumimoji="0" lang="en-US" altLang="zh-CN" sz="2400"/>
          </a:p>
          <a:p>
            <a:pPr marL="806450" lvl="2" indent="0" eaLnBrk="1" hangingPunct="1">
              <a:buFontTx/>
              <a:buNone/>
            </a:pPr>
            <a:r>
              <a:rPr kumimoji="0" lang="zh-CN" altLang="en-US" sz="2000"/>
              <a:t>学生姓名、性别、出生年月、籍贯、所在系别、入学时间</a:t>
            </a:r>
            <a:endParaRPr kumimoji="0" lang="zh-CN" altLang="en-US" sz="2000"/>
          </a:p>
          <a:p>
            <a:pPr lvl="1" eaLnBrk="1" hangingPunct="1"/>
            <a:r>
              <a:rPr kumimoji="0" lang="zh-CN" altLang="en-US" sz="2400">
                <a:solidFill>
                  <a:srgbClr val="0000FF"/>
                </a:solidFill>
              </a:rPr>
              <a:t>解释</a:t>
            </a:r>
            <a:r>
              <a:rPr kumimoji="0" lang="zh-CN" altLang="en-US" sz="2400"/>
              <a:t>（数据对象所表达的内容）：</a:t>
            </a:r>
            <a:endParaRPr kumimoji="0" lang="en-US" altLang="zh-CN" sz="2400"/>
          </a:p>
          <a:p>
            <a:pPr marL="806450" lvl="2" indent="0" eaLnBrk="1" hangingPunct="1">
              <a:buFontTx/>
              <a:buNone/>
            </a:pPr>
            <a:r>
              <a:rPr kumimoji="0" lang="zh-CN" altLang="en-US" sz="2000"/>
              <a:t>李明是个大学生，</a:t>
            </a:r>
            <a:r>
              <a:rPr kumimoji="0" lang="en-US" altLang="zh-CN" sz="2000"/>
              <a:t>1972</a:t>
            </a:r>
            <a:r>
              <a:rPr kumimoji="0" lang="zh-CN" altLang="en-US" sz="2000"/>
              <a:t>年出生，重庆人，</a:t>
            </a:r>
            <a:r>
              <a:rPr kumimoji="0" lang="en-US" altLang="zh-CN" sz="2000"/>
              <a:t>1990</a:t>
            </a:r>
            <a:r>
              <a:rPr kumimoji="0" lang="zh-CN" altLang="en-US" sz="2000"/>
              <a:t>年考入计算机系</a:t>
            </a:r>
            <a:endParaRPr kumimoji="0" lang="zh-CN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  <a:endParaRPr lang="en-US" altLang="zh-CN" sz="1400">
              <a:solidFill>
                <a:schemeClr val="hlink"/>
              </a:solidFill>
              <a:latin typeface="Principals of Database System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 dirty="0">
                <a:sym typeface="+mn-ea"/>
              </a:rPr>
              <a:t>4</a:t>
            </a:r>
            <a:r>
              <a:rPr lang="en-US" altLang="zh-CN" sz="3600" dirty="0"/>
              <a:t>.2 </a:t>
            </a:r>
            <a:r>
              <a:rPr lang="zh-CN" altLang="en-US" sz="3600" dirty="0"/>
              <a:t>数据库</a:t>
            </a:r>
            <a:endParaRPr lang="en-US" altLang="zh-CN" sz="36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algn="just" eaLnBrk="1" hangingPunct="1"/>
            <a:r>
              <a:rPr kumimoji="0" lang="zh-CN" altLang="en-US" sz="2400"/>
              <a:t>为什么需要数据库</a:t>
            </a:r>
            <a:endParaRPr kumimoji="0" lang="en-US" altLang="zh-CN" sz="2400"/>
          </a:p>
          <a:p>
            <a:pPr marL="450850" lvl="1" indent="0" algn="just" eaLnBrk="1" hangingPunct="1">
              <a:buFontTx/>
              <a:buNone/>
            </a:pPr>
            <a:r>
              <a:rPr kumimoji="0" lang="zh-CN" altLang="en-US" sz="2400"/>
              <a:t>人们收集并抽取出一个应用所需要的大量数据之后，应将其分门别类地保存起来（即形成数据库），以供应用程序进一步加工处理，抽取或计算出有用信息。</a:t>
            </a:r>
            <a:endParaRPr lang="zh-CN" altLang="en-US"/>
          </a:p>
          <a:p>
            <a:pPr algn="just" eaLnBrk="1" hangingPunct="1"/>
            <a:r>
              <a:rPr kumimoji="0" lang="zh-CN" altLang="en-US" sz="2400"/>
              <a:t>数据库的定义</a:t>
            </a:r>
            <a:endParaRPr kumimoji="0" lang="zh-CN" altLang="en-US" sz="2400"/>
          </a:p>
          <a:p>
            <a:pPr marL="450850" lvl="1" indent="0" algn="just" eaLnBrk="1" hangingPunct="1">
              <a:lnSpc>
                <a:spcPct val="120000"/>
              </a:lnSpc>
              <a:buFontTx/>
              <a:buNone/>
            </a:pPr>
            <a:r>
              <a:rPr kumimoji="0" lang="zh-CN" altLang="en-US" sz="2400"/>
              <a:t>数据库</a:t>
            </a:r>
            <a:r>
              <a:rPr kumimoji="0" lang="en-US" altLang="zh-CN" sz="2400"/>
              <a:t>(Database,</a:t>
            </a:r>
            <a:r>
              <a:rPr kumimoji="0" lang="zh-CN" altLang="en-US" sz="2400"/>
              <a:t>简称</a:t>
            </a:r>
            <a:r>
              <a:rPr kumimoji="0" lang="en-US" altLang="zh-CN" sz="2400"/>
              <a:t>DB)</a:t>
            </a:r>
            <a:r>
              <a:rPr kumimoji="0" lang="zh-CN" altLang="en-US" sz="2400"/>
              <a:t>是指：</a:t>
            </a:r>
            <a:r>
              <a:rPr kumimoji="0" lang="zh-CN" altLang="en-US" sz="2400">
                <a:solidFill>
                  <a:srgbClr val="0000FF"/>
                </a:solidFill>
              </a:rPr>
              <a:t>长期</a:t>
            </a:r>
            <a:r>
              <a:rPr kumimoji="0" lang="zh-CN" altLang="en-US" sz="2400"/>
              <a:t>储存在计算机内的、有</a:t>
            </a:r>
            <a:r>
              <a:rPr kumimoji="0" lang="zh-CN" altLang="en-US" sz="2400">
                <a:solidFill>
                  <a:srgbClr val="0000FF"/>
                </a:solidFill>
              </a:rPr>
              <a:t>组织</a:t>
            </a:r>
            <a:r>
              <a:rPr kumimoji="0" lang="zh-CN" altLang="en-US" sz="2400"/>
              <a:t>的、可</a:t>
            </a:r>
            <a:r>
              <a:rPr kumimoji="0" lang="zh-CN" altLang="en-US" sz="2400">
                <a:solidFill>
                  <a:srgbClr val="0000FF"/>
                </a:solidFill>
              </a:rPr>
              <a:t>共享</a:t>
            </a:r>
            <a:r>
              <a:rPr kumimoji="0" lang="zh-CN" altLang="en-US" sz="2400"/>
              <a:t>的</a:t>
            </a:r>
            <a:r>
              <a:rPr kumimoji="0" lang="zh-CN" altLang="en-US" sz="2400">
                <a:solidFill>
                  <a:srgbClr val="0000FF"/>
                </a:solidFill>
              </a:rPr>
              <a:t>大量</a:t>
            </a:r>
            <a:r>
              <a:rPr kumimoji="0" lang="zh-CN" altLang="en-US" sz="2400"/>
              <a:t>数据集合</a:t>
            </a:r>
            <a:endParaRPr kumimoji="0" lang="en-US" altLang="zh-CN" sz="2400"/>
          </a:p>
          <a:p>
            <a:pPr marL="450850" lvl="1" indent="0" algn="just" eaLnBrk="1" hangingPunct="1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  <a:endParaRPr lang="en-US" altLang="zh-CN" sz="1400">
              <a:solidFill>
                <a:schemeClr val="hlink"/>
              </a:solidFill>
              <a:latin typeface="Principals of Database System" charset="0"/>
            </a:endParaRPr>
          </a:p>
        </p:txBody>
      </p:sp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dirty="0">
                <a:sym typeface="+mn-ea"/>
              </a:rPr>
              <a:t>4</a:t>
            </a:r>
            <a:r>
              <a:rPr lang="en-US" altLang="zh-CN" sz="3200" b="1" dirty="0"/>
              <a:t>.2</a:t>
            </a:r>
            <a:r>
              <a:rPr lang="zh-CN" altLang="en-US" sz="3200" b="1" dirty="0"/>
              <a:t> 数据库（举例）</a:t>
            </a:r>
            <a:endParaRPr lang="zh-CN" altLang="en-US" sz="3200" b="1" dirty="0"/>
          </a:p>
        </p:txBody>
      </p:sp>
      <p:sp>
        <p:nvSpPr>
          <p:cNvPr id="302084" name="AutoShape 1028"/>
          <p:cNvSpPr>
            <a:spLocks noGrp="1" noChangeArrowheads="1"/>
          </p:cNvSpPr>
          <p:nvPr>
            <p:ph type="body" idx="1"/>
          </p:nvPr>
        </p:nvSpPr>
        <p:spPr>
          <a:xfrm flipV="1">
            <a:off x="762000" y="2057400"/>
            <a:ext cx="7772400" cy="4114800"/>
          </a:xfrm>
          <a:prstGeom prst="verticalScroll">
            <a:avLst>
              <a:gd name="adj" fmla="val 7477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302085" name="Object 1029"/>
          <p:cNvGraphicFramePr>
            <a:graphicFrameLocks noChangeAspect="1"/>
          </p:cNvGraphicFramePr>
          <p:nvPr/>
        </p:nvGraphicFramePr>
        <p:xfrm>
          <a:off x="985838" y="2057400"/>
          <a:ext cx="7343775" cy="361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1" imgW="3401695" imgH="1682750" progId="Word.Document.8">
                  <p:embed/>
                </p:oleObj>
              </mc:Choice>
              <mc:Fallback>
                <p:oleObj name="Document" r:id="rId1" imgW="3401695" imgH="1682750" progId="Word.Document.8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2057400"/>
                        <a:ext cx="7343775" cy="361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  <a:endParaRPr lang="en-US" altLang="zh-CN" sz="1400">
              <a:solidFill>
                <a:schemeClr val="hlink"/>
              </a:solidFill>
              <a:latin typeface="Principals of Database System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数据库的特征</a:t>
            </a:r>
            <a:endParaRPr lang="en-US" altLang="zh-CN" b="1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8207375" cy="41148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kumimoji="0" lang="zh-CN" altLang="en-US" sz="2400" b="1"/>
              <a:t>一个好的数据库，应当具有如下基本特征：</a:t>
            </a:r>
            <a:endParaRPr kumimoji="0" lang="en-US" altLang="zh-CN" sz="2400" b="1"/>
          </a:p>
          <a:p>
            <a:pPr marL="0" indent="0" algn="just" eaLnBrk="1" hangingPunct="1">
              <a:lnSpc>
                <a:spcPct val="140000"/>
              </a:lnSpc>
            </a:pPr>
            <a:r>
              <a:rPr kumimoji="0" lang="zh-CN" altLang="en-US" sz="2400" b="1"/>
              <a:t>数据按一定的数据模型组织、描述和储存</a:t>
            </a:r>
            <a:endParaRPr kumimoji="0" lang="zh-CN" altLang="en-US" sz="2400" b="1"/>
          </a:p>
          <a:p>
            <a:pPr marL="0" indent="0" eaLnBrk="1" hangingPunct="1">
              <a:lnSpc>
                <a:spcPct val="140000"/>
              </a:lnSpc>
            </a:pPr>
            <a:r>
              <a:rPr kumimoji="0" lang="zh-CN" altLang="en-US" sz="2400" b="1"/>
              <a:t>可为各种用户（应用程序）共享使用</a:t>
            </a:r>
            <a:endParaRPr kumimoji="0" lang="zh-CN" altLang="en-US" sz="2400" b="1"/>
          </a:p>
          <a:p>
            <a:pPr marL="0" indent="0" algn="just" eaLnBrk="1" hangingPunct="1">
              <a:lnSpc>
                <a:spcPct val="140000"/>
              </a:lnSpc>
            </a:pPr>
            <a:r>
              <a:rPr kumimoji="0" lang="zh-CN" altLang="en-US" sz="2400" b="1"/>
              <a:t>冗余度较小</a:t>
            </a:r>
            <a:endParaRPr kumimoji="0" lang="zh-CN" altLang="en-US" sz="2400" b="1"/>
          </a:p>
          <a:p>
            <a:pPr marL="0" indent="0" algn="just" eaLnBrk="1" hangingPunct="1">
              <a:lnSpc>
                <a:spcPct val="140000"/>
              </a:lnSpc>
            </a:pPr>
            <a:r>
              <a:rPr kumimoji="0" lang="zh-CN" altLang="en-US" sz="2400" b="1"/>
              <a:t>数据独立性较高（逻辑独立性和物理独立性）</a:t>
            </a:r>
            <a:endParaRPr kumimoji="0" lang="zh-CN" altLang="en-US" sz="2400" b="1"/>
          </a:p>
          <a:p>
            <a:pPr marL="0" indent="0" algn="just" eaLnBrk="1" hangingPunct="1">
              <a:lnSpc>
                <a:spcPct val="140000"/>
              </a:lnSpc>
            </a:pPr>
            <a:r>
              <a:rPr kumimoji="0" lang="zh-CN" altLang="en-US" sz="2400" b="1"/>
              <a:t>易于扩展</a:t>
            </a:r>
            <a:endParaRPr kumimoji="0" lang="zh-CN" altLang="en-US" sz="24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685800" y="95250"/>
            <a:ext cx="7772400" cy="1143000"/>
          </a:xfrm>
        </p:spPr>
        <p:txBody>
          <a:bodyPr/>
          <a:lstStyle/>
          <a:p>
            <a:r>
              <a:rPr lang="zh-CN" altLang="en-US" b="1"/>
              <a:t>数据库的特征（续）</a:t>
            </a:r>
            <a:endParaRPr lang="zh-CN" altLang="en-US" b="1"/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相对于文件</a:t>
            </a:r>
            <a:endParaRPr lang="zh-CN" altLang="en-US" b="1"/>
          </a:p>
          <a:p>
            <a:pPr lvl="1"/>
            <a:r>
              <a:rPr lang="zh-CN" altLang="en-US" b="1"/>
              <a:t>强制约束</a:t>
            </a:r>
            <a:endParaRPr lang="zh-CN" altLang="en-US" b="1"/>
          </a:p>
          <a:p>
            <a:pPr lvl="1"/>
            <a:r>
              <a:rPr lang="zh-CN" altLang="en-US" b="1"/>
              <a:t>可扩展（大数据）</a:t>
            </a:r>
            <a:endParaRPr lang="zh-CN" altLang="en-US" b="1"/>
          </a:p>
          <a:p>
            <a:pPr lvl="1"/>
            <a:r>
              <a:rPr lang="zh-CN" altLang="en-US" b="1"/>
              <a:t>查询便利</a:t>
            </a:r>
            <a:endParaRPr lang="zh-CN" altLang="en-US" b="1"/>
          </a:p>
          <a:p>
            <a:pPr lvl="1"/>
            <a:r>
              <a:rPr lang="zh-CN" altLang="en-US" b="1"/>
              <a:t>结构无关</a:t>
            </a:r>
            <a:endParaRPr lang="zh-CN" altLang="en-US" b="1"/>
          </a:p>
          <a:p>
            <a:pPr lvl="1"/>
            <a:r>
              <a:rPr lang="zh-CN" altLang="en-US" b="1"/>
              <a:t>安全（视图）</a:t>
            </a:r>
            <a:endParaRPr lang="zh-CN" altLang="en-US" b="1"/>
          </a:p>
          <a:p>
            <a:pPr lvl="1"/>
            <a:r>
              <a:rPr lang="zh-CN" altLang="en-US" b="1"/>
              <a:t>并发</a:t>
            </a:r>
            <a:endParaRPr lang="zh-CN" altLang="en-US" b="1"/>
          </a:p>
          <a:p>
            <a:pPr lvl="1"/>
            <a:r>
              <a:rPr lang="zh-CN" altLang="en-US" b="1"/>
              <a:t>崩溃恢复</a:t>
            </a:r>
            <a:endParaRPr lang="zh-CN" altLang="en-US" b="1"/>
          </a:p>
          <a:p>
            <a:pPr lvl="1"/>
            <a:endParaRPr lang="zh-CN" altLang="en-US"/>
          </a:p>
        </p:txBody>
      </p:sp>
      <p:sp>
        <p:nvSpPr>
          <p:cNvPr id="41987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03C1FC-8412-4720-BCBA-2693AB0BEE32}" type="slidenum">
              <a:rPr kumimoji="0" lang="zh-CN" altLang="en-US" sz="1400"/>
            </a:fld>
            <a:endParaRPr kumimoji="0" lang="en-US" altLang="zh-CN" sz="1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244600"/>
            <a:ext cx="4772025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  <a:endParaRPr lang="en-US" altLang="zh-CN" sz="1400">
              <a:solidFill>
                <a:schemeClr val="hlink"/>
              </a:solidFill>
              <a:latin typeface="Principals of Database System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dirty="0">
                <a:sym typeface="+mn-ea"/>
              </a:rPr>
              <a:t>4</a:t>
            </a:r>
            <a:r>
              <a:rPr lang="en-US" altLang="zh-CN" sz="3200" b="1" dirty="0"/>
              <a:t>.3</a:t>
            </a:r>
            <a:r>
              <a:rPr lang="zh-CN" altLang="en-US" sz="3200" b="1" dirty="0"/>
              <a:t> 数据库管理系统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pPr algn="just" eaLnBrk="1" hangingPunct="1"/>
            <a:r>
              <a:rPr kumimoji="0" lang="zh-CN" altLang="en-US" sz="2400" b="1"/>
              <a:t>什么是</a:t>
            </a:r>
            <a:r>
              <a:rPr kumimoji="0" lang="en-US" altLang="zh-CN" sz="2400" b="1"/>
              <a:t>DBMS</a:t>
            </a:r>
            <a:endParaRPr kumimoji="0" lang="en-US" altLang="zh-CN" sz="2400" b="1"/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/>
              <a:t>数据库管理系统（</a:t>
            </a:r>
            <a:r>
              <a:rPr kumimoji="0" lang="en-US" altLang="zh-CN" sz="2400" b="1"/>
              <a:t>Database  Management System</a:t>
            </a:r>
            <a:r>
              <a:rPr kumimoji="0" lang="zh-CN" altLang="en-US" sz="2400" b="1"/>
              <a:t>，简称</a:t>
            </a:r>
            <a:r>
              <a:rPr kumimoji="0" lang="en-US" altLang="zh-CN" sz="2400" b="1"/>
              <a:t>DBMS</a:t>
            </a:r>
            <a:r>
              <a:rPr kumimoji="0" lang="zh-CN" altLang="en-US" sz="2400" b="1"/>
              <a:t>）是位于用户（应用程序）与操作系统之间的一层数据库管理软件</a:t>
            </a:r>
            <a:endParaRPr kumimoji="0" lang="en-US" altLang="zh-CN" sz="2400" b="1"/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/>
              <a:t>DBMS</a:t>
            </a:r>
            <a:r>
              <a:rPr kumimoji="0" lang="zh-CN" altLang="en-US" sz="2400" b="1"/>
              <a:t>是独立、开放的数据库管理软件（提供多种外部接口，管理的数据可以被其它外部应用程序调用）</a:t>
            </a:r>
            <a:endParaRPr kumimoji="0" lang="zh-CN" altLang="en-US" sz="2400" b="1"/>
          </a:p>
          <a:p>
            <a:pPr algn="just" eaLnBrk="1" hangingPunct="1"/>
            <a:r>
              <a:rPr kumimoji="0" lang="en-US" altLang="zh-CN" sz="2400" b="1"/>
              <a:t>DBMS</a:t>
            </a:r>
            <a:r>
              <a:rPr kumimoji="0" lang="zh-CN" altLang="en-US" sz="2400" b="1"/>
              <a:t>的用途</a:t>
            </a:r>
            <a:endParaRPr kumimoji="0" lang="zh-CN" altLang="en-US" sz="2400" b="1"/>
          </a:p>
          <a:p>
            <a:pPr lvl="1" algn="just" eaLnBrk="1" hangingPunct="1"/>
            <a:r>
              <a:rPr kumimoji="0" lang="zh-CN" altLang="en-US" sz="2400" b="1"/>
              <a:t>科学地组织和存储数据</a:t>
            </a:r>
            <a:endParaRPr kumimoji="0" lang="en-US" altLang="zh-CN" sz="2400" b="1"/>
          </a:p>
          <a:p>
            <a:pPr lvl="1" algn="just" eaLnBrk="1" hangingPunct="1"/>
            <a:r>
              <a:rPr kumimoji="0" lang="zh-CN" altLang="en-US" sz="2400" b="1"/>
              <a:t>高效地获取和维护数据</a:t>
            </a:r>
            <a:endParaRPr kumimoji="0" lang="zh-CN" altLang="en-US" sz="24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  <a:endParaRPr lang="en-US" altLang="zh-CN" sz="1400">
              <a:solidFill>
                <a:schemeClr val="hlink"/>
              </a:solidFill>
              <a:latin typeface="Principals of Database System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DBMS</a:t>
            </a:r>
            <a:r>
              <a:rPr lang="zh-CN" altLang="en-US"/>
              <a:t>的主要功能</a:t>
            </a:r>
            <a:endParaRPr lang="zh-CN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zh-CN" altLang="en-US" sz="3200"/>
              <a:t>数据定义功能</a:t>
            </a:r>
            <a:endParaRPr lang="zh-CN" altLang="en-US" sz="3200"/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zh-CN" altLang="en-US" sz="2400" b="1"/>
              <a:t>提供数据定义语言</a:t>
            </a:r>
            <a:r>
              <a:rPr lang="en-US" altLang="zh-CN" sz="2400" b="1"/>
              <a:t>(DDL)</a:t>
            </a:r>
            <a:endParaRPr lang="en-US" altLang="zh-CN" sz="2400" b="1"/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</a:t>
            </a:r>
            <a:r>
              <a:rPr lang="zh-CN" altLang="en-US" sz="2400" b="1"/>
              <a:t>定义数据库中的数据对象</a:t>
            </a:r>
            <a:endParaRPr lang="zh-CN" altLang="en-US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3200"/>
              <a:t>数据操纵功能</a:t>
            </a:r>
            <a:r>
              <a:rPr lang="en-US" altLang="zh-CN"/>
              <a:t>:</a:t>
            </a:r>
            <a:r>
              <a:rPr lang="zh-CN" altLang="en-US"/>
              <a:t>提供数据操纵语言</a:t>
            </a:r>
            <a:r>
              <a:rPr lang="en-US" altLang="zh-CN"/>
              <a:t>(DML)</a:t>
            </a:r>
            <a:endParaRPr lang="en-US" altLang="zh-CN"/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操纵数据实现对数据库的基本操作</a:t>
            </a:r>
            <a:endParaRPr lang="zh-CN" altLang="en-US" sz="2400" b="1"/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</a:t>
            </a:r>
            <a:r>
              <a:rPr lang="en-US" altLang="zh-CN" sz="2400" b="1"/>
              <a:t>(</a:t>
            </a:r>
            <a:r>
              <a:rPr lang="zh-CN" altLang="en-US" sz="2400" b="1"/>
              <a:t>查询、插入、删除和修改</a:t>
            </a:r>
            <a:r>
              <a:rPr lang="en-US" altLang="zh-CN" sz="2400" b="1"/>
              <a:t>)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  <a:endParaRPr lang="en-US" altLang="zh-CN" sz="1400">
              <a:solidFill>
                <a:schemeClr val="hlink"/>
              </a:solidFill>
              <a:latin typeface="Principals of Database System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DBMS</a:t>
            </a:r>
            <a:r>
              <a:rPr lang="zh-CN" altLang="en-US"/>
              <a:t>的主要功能</a:t>
            </a:r>
            <a:endParaRPr lang="zh-CN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6705600" cy="4419600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zh-CN" altLang="en-US"/>
              <a:t>数据库的运行管理</a:t>
            </a:r>
            <a:endParaRPr lang="zh-CN" altLang="en-US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 	  </a:t>
            </a:r>
            <a:r>
              <a:rPr lang="zh-CN" altLang="en-US" sz="2400" b="1"/>
              <a:t>保证数据的安全性、完整性、</a:t>
            </a:r>
            <a:endParaRPr lang="zh-CN" altLang="en-US" sz="2400" b="1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	  多用户对数据的并发使用</a:t>
            </a:r>
            <a:endParaRPr lang="zh-CN" altLang="en-US" sz="2400" b="1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	  发生故障后的系统恢复</a:t>
            </a:r>
            <a:endParaRPr lang="zh-CN" altLang="en-US" sz="2400" b="1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/>
              <a:t>数据库的建立和维护功能</a:t>
            </a:r>
            <a:r>
              <a:rPr lang="en-US" altLang="zh-CN"/>
              <a:t>(</a:t>
            </a:r>
            <a:r>
              <a:rPr lang="zh-CN" altLang="en-US" sz="2400" b="1"/>
              <a:t>实用程序</a:t>
            </a:r>
            <a:r>
              <a:rPr lang="en-US" altLang="zh-CN" sz="2400" b="1"/>
              <a:t>)</a:t>
            </a:r>
            <a:endParaRPr lang="en-US" altLang="zh-CN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</a:t>
            </a:r>
            <a:r>
              <a:rPr lang="zh-CN" altLang="en-US" sz="2400" b="1"/>
              <a:t>数据库数据批量装载</a:t>
            </a:r>
            <a:endParaRPr lang="zh-CN" altLang="en-US" sz="2400" b="1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	  数据库转储</a:t>
            </a:r>
            <a:endParaRPr lang="zh-CN" altLang="en-US" sz="2400" b="1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介质故障恢复</a:t>
            </a:r>
            <a:endParaRPr lang="zh-CN" altLang="en-US" sz="2400" b="1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数据库的重组织</a:t>
            </a:r>
            <a:endParaRPr lang="zh-CN" altLang="en-US" sz="2400" b="1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性能监视等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主要学习目标</a:t>
            </a:r>
            <a:endParaRPr lang="zh-CN" altLang="en-US"/>
          </a:p>
        </p:txBody>
      </p:sp>
      <p:sp>
        <p:nvSpPr>
          <p:cNvPr id="819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zh-CN" altLang="zh-CN" b="1" dirty="0"/>
              <a:t>数据管理的发展过程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zh-CN" altLang="en-US" b="1" dirty="0"/>
              <a:t>概念模型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zh-CN" altLang="en-US" b="1" dirty="0"/>
              <a:t>数据模型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zh-CN" altLang="en-US" b="1" dirty="0"/>
              <a:t>数据库基本概念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400">
                <a:solidFill>
                  <a:schemeClr val="hlink"/>
                </a:solidFill>
                <a:latin typeface="Principals of Database System" charset="0"/>
              </a:rPr>
              <a:t>Database Systenm</a:t>
            </a:r>
            <a:endParaRPr lang="en-US" altLang="zh-CN" sz="1400">
              <a:solidFill>
                <a:schemeClr val="hlink"/>
              </a:solidFill>
              <a:latin typeface="Principals of Database System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dirty="0">
                <a:sym typeface="+mn-ea"/>
              </a:rPr>
              <a:t>4</a:t>
            </a:r>
            <a:r>
              <a:rPr lang="en-US" altLang="zh-CN" sz="3200" b="1" dirty="0"/>
              <a:t>.4 </a:t>
            </a:r>
            <a:r>
              <a:rPr lang="zh-CN" altLang="en-US" sz="3200" b="1" dirty="0"/>
              <a:t>数据库系统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/>
              <a:t>什么是数据库系统</a:t>
            </a:r>
            <a:endParaRPr lang="zh-CN" altLang="en-US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/>
              <a:t>数据库系统（</a:t>
            </a:r>
            <a:r>
              <a:rPr lang="en-US" altLang="zh-CN" sz="2400" b="1"/>
              <a:t>Database System</a:t>
            </a:r>
            <a:r>
              <a:rPr lang="zh-CN" altLang="en-US" sz="2400" b="1"/>
              <a:t>，简称</a:t>
            </a:r>
            <a:r>
              <a:rPr lang="en-US" altLang="zh-CN" sz="2400" b="1"/>
              <a:t>DBS</a:t>
            </a:r>
            <a:r>
              <a:rPr lang="zh-CN" altLang="en-US" sz="2400" b="1"/>
              <a:t>）是指在计算机系统中引入数据库后的系统构成。</a:t>
            </a:r>
            <a:endParaRPr lang="zh-CN" altLang="en-US" sz="2400" b="1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/>
              <a:t>在不引起混淆的情况下常常把数据库系统简称为数据库。</a:t>
            </a:r>
            <a:endParaRPr lang="zh-CN" altLang="en-US"/>
          </a:p>
          <a:p>
            <a:pPr algn="just" eaLnBrk="1" hangingPunct="1">
              <a:lnSpc>
                <a:spcPct val="90000"/>
              </a:lnSpc>
            </a:pPr>
            <a:r>
              <a:rPr lang="zh-CN" altLang="en-US"/>
              <a:t>数据库系统的构成</a:t>
            </a:r>
            <a:endParaRPr lang="zh-CN" altLang="en-US"/>
          </a:p>
          <a:p>
            <a:pPr lvl="1" algn="just" eaLnBrk="1" hangingPunct="1">
              <a:lnSpc>
                <a:spcPct val="170000"/>
              </a:lnSpc>
            </a:pPr>
            <a:r>
              <a:rPr lang="zh-CN" altLang="en-US" sz="2400" b="1"/>
              <a:t>由数据库、数据库管理系统（及其开发工具）、应用系统、数据库管理员（和用户）构成。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2DF605-331A-4C04-85F8-D7548B0DF05A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66675"/>
            <a:ext cx="7772400" cy="657225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五 数据库技术在应用开发中的作用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8" y="847725"/>
            <a:ext cx="8791575" cy="55340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000" b="1"/>
              <a:t>案例：</a:t>
            </a:r>
            <a:r>
              <a:rPr lang="zh-CN" altLang="en-US" sz="1800"/>
              <a:t>大学教务管理系统，电子商务网站</a:t>
            </a:r>
            <a:r>
              <a:rPr lang="en-US" altLang="zh-CN" sz="1800"/>
              <a:t>(</a:t>
            </a:r>
            <a:r>
              <a:rPr lang="zh-CN" altLang="en-US" sz="1800"/>
              <a:t>亚马逊</a:t>
            </a:r>
            <a:r>
              <a:rPr lang="en-US" altLang="zh-CN" sz="1800"/>
              <a:t>),</a:t>
            </a:r>
            <a:r>
              <a:rPr lang="en-US" altLang="zh-CN" sz="1800">
                <a:latin typeface="Tahoma" panose="020B0604030504040204" pitchFamily="2" charset="0"/>
              </a:rPr>
              <a:t>……</a:t>
            </a:r>
            <a:endParaRPr lang="en-US" altLang="zh-CN" sz="1800"/>
          </a:p>
          <a:p>
            <a:pPr>
              <a:lnSpc>
                <a:spcPct val="105000"/>
              </a:lnSpc>
            </a:pPr>
            <a:r>
              <a:rPr lang="zh-CN" altLang="en-US" sz="2000" b="1"/>
              <a:t>应用开发需要解决的主要问题：</a:t>
            </a:r>
            <a:endParaRPr lang="zh-CN" altLang="en-US" sz="2000" b="1"/>
          </a:p>
          <a:p>
            <a:pPr lvl="1">
              <a:lnSpc>
                <a:spcPct val="105000"/>
              </a:lnSpc>
            </a:pPr>
            <a:r>
              <a:rPr lang="zh-CN" altLang="en-US" sz="1800"/>
              <a:t>数据如何存放？</a:t>
            </a:r>
            <a:endParaRPr lang="zh-CN" altLang="en-US" sz="1800"/>
          </a:p>
          <a:p>
            <a:pPr lvl="1">
              <a:lnSpc>
                <a:spcPct val="105000"/>
              </a:lnSpc>
            </a:pPr>
            <a:r>
              <a:rPr lang="zh-CN" altLang="en-US" sz="1800"/>
              <a:t>数据如何访问？</a:t>
            </a:r>
            <a:endParaRPr lang="zh-CN" altLang="en-US" sz="1800"/>
          </a:p>
          <a:p>
            <a:pPr lvl="1">
              <a:lnSpc>
                <a:spcPct val="105000"/>
              </a:lnSpc>
            </a:pPr>
            <a:r>
              <a:rPr lang="zh-CN" altLang="en-US" sz="1800"/>
              <a:t>数据如何适应应用需求变化？</a:t>
            </a:r>
            <a:endParaRPr lang="zh-CN" altLang="en-US" sz="1800"/>
          </a:p>
          <a:p>
            <a:pPr lvl="1">
              <a:lnSpc>
                <a:spcPct val="105000"/>
              </a:lnSpc>
            </a:pPr>
            <a:r>
              <a:rPr lang="zh-CN" altLang="en-US" sz="1800"/>
              <a:t>如何保证数据正确性？</a:t>
            </a:r>
            <a:endParaRPr lang="zh-CN" altLang="en-US" sz="1800"/>
          </a:p>
          <a:p>
            <a:pPr lvl="1">
              <a:lnSpc>
                <a:spcPct val="105000"/>
              </a:lnSpc>
            </a:pPr>
            <a:r>
              <a:rPr lang="zh-CN" altLang="en-US" sz="1800"/>
              <a:t>如何限制非法访问？</a:t>
            </a:r>
            <a:endParaRPr lang="zh-CN" altLang="en-US" sz="1800"/>
          </a:p>
          <a:p>
            <a:pPr lvl="1">
              <a:lnSpc>
                <a:spcPct val="105000"/>
              </a:lnSpc>
            </a:pPr>
            <a:r>
              <a:rPr lang="zh-CN" altLang="en-US" sz="1800"/>
              <a:t>如何保证并发访问同一数据的有效性（定机票）？</a:t>
            </a:r>
            <a:endParaRPr lang="zh-CN" altLang="en-US" sz="1800"/>
          </a:p>
          <a:p>
            <a:pPr lvl="1">
              <a:lnSpc>
                <a:spcPct val="105000"/>
              </a:lnSpc>
            </a:pPr>
            <a:r>
              <a:rPr lang="zh-CN" altLang="en-US" sz="1800"/>
              <a:t>如何防范故障（停电）？</a:t>
            </a:r>
            <a:endParaRPr lang="zh-CN" altLang="en-US" sz="1800"/>
          </a:p>
          <a:p>
            <a:pPr lvl="1">
              <a:lnSpc>
                <a:spcPct val="105000"/>
              </a:lnSpc>
            </a:pPr>
            <a:r>
              <a:rPr lang="zh-CN" altLang="en-US" sz="1800"/>
              <a:t>如何提高查询效率？</a:t>
            </a:r>
            <a:endParaRPr lang="zh-CN" altLang="en-US" sz="1800"/>
          </a:p>
          <a:p>
            <a:pPr lvl="1">
              <a:lnSpc>
                <a:spcPct val="105000"/>
              </a:lnSpc>
            </a:pPr>
            <a:r>
              <a:rPr lang="zh-CN" altLang="en-US" sz="1800"/>
              <a:t>如何提高应用吞吐量（奥运会）？</a:t>
            </a:r>
            <a:endParaRPr lang="zh-CN" altLang="en-US" sz="1800"/>
          </a:p>
          <a:p>
            <a:pPr lvl="1">
              <a:lnSpc>
                <a:spcPct val="105000"/>
              </a:lnSpc>
            </a:pPr>
            <a:r>
              <a:rPr lang="zh-CN" altLang="en-US" sz="1800"/>
              <a:t>各种应用功能的开发？（程序设计语言）</a:t>
            </a:r>
            <a:endParaRPr lang="zh-CN" altLang="en-US" sz="1800"/>
          </a:p>
          <a:p>
            <a:pPr lvl="1">
              <a:lnSpc>
                <a:spcPct val="105000"/>
              </a:lnSpc>
            </a:pPr>
            <a:r>
              <a:rPr lang="zh-CN" altLang="en-US" sz="1800"/>
              <a:t>如何提高开发效率？</a:t>
            </a:r>
            <a:endParaRPr lang="en-US" altLang="zh-CN" sz="1800"/>
          </a:p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rgbClr val="3366FF"/>
                </a:solidFill>
              </a:rPr>
              <a:t>数据库技术的重要性</a:t>
            </a:r>
            <a:endParaRPr lang="zh-CN" altLang="en-US" sz="2400" b="1">
              <a:solidFill>
                <a:srgbClr val="3366FF"/>
              </a:solidFill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sz="1800">
                <a:solidFill>
                  <a:srgbClr val="3366FF"/>
                </a:solidFill>
              </a:rPr>
              <a:t>	对于大量应用系统</a:t>
            </a:r>
            <a:r>
              <a:rPr lang="en-US" altLang="zh-CN" sz="1800">
                <a:solidFill>
                  <a:srgbClr val="3366FF"/>
                </a:solidFill>
              </a:rPr>
              <a:t>[</a:t>
            </a:r>
            <a:r>
              <a:rPr lang="zh-CN" altLang="en-US" sz="1800">
                <a:solidFill>
                  <a:srgbClr val="3366FF"/>
                </a:solidFill>
              </a:rPr>
              <a:t>教学</a:t>
            </a:r>
            <a:r>
              <a:rPr lang="en-US" altLang="zh-CN" sz="1800">
                <a:solidFill>
                  <a:srgbClr val="3366FF"/>
                </a:solidFill>
              </a:rPr>
              <a:t>-</a:t>
            </a:r>
            <a:r>
              <a:rPr lang="zh-CN" altLang="en-US" sz="1800">
                <a:solidFill>
                  <a:srgbClr val="3366FF"/>
                </a:solidFill>
              </a:rPr>
              <a:t>银行</a:t>
            </a:r>
            <a:r>
              <a:rPr lang="en-US" altLang="zh-CN" sz="1800">
                <a:solidFill>
                  <a:srgbClr val="3366FF"/>
                </a:solidFill>
              </a:rPr>
              <a:t>-</a:t>
            </a:r>
            <a:r>
              <a:rPr lang="zh-CN" altLang="en-US" sz="1800">
                <a:solidFill>
                  <a:srgbClr val="3366FF"/>
                </a:solidFill>
              </a:rPr>
              <a:t>保险</a:t>
            </a:r>
            <a:r>
              <a:rPr lang="en-US" altLang="zh-CN" sz="1800">
                <a:solidFill>
                  <a:srgbClr val="3366FF"/>
                </a:solidFill>
              </a:rPr>
              <a:t>-</a:t>
            </a:r>
            <a:r>
              <a:rPr lang="zh-CN" altLang="en-US" sz="1800">
                <a:solidFill>
                  <a:srgbClr val="3366FF"/>
                </a:solidFill>
              </a:rPr>
              <a:t>航空</a:t>
            </a:r>
            <a:r>
              <a:rPr lang="en-US" altLang="zh-CN" sz="1800">
                <a:solidFill>
                  <a:srgbClr val="3366FF"/>
                </a:solidFill>
              </a:rPr>
              <a:t>-</a:t>
            </a:r>
            <a:r>
              <a:rPr lang="en-US" altLang="zh-CN" sz="1800">
                <a:solidFill>
                  <a:srgbClr val="3366FF"/>
                </a:solidFill>
                <a:latin typeface="Tahoma" panose="020B0604030504040204" pitchFamily="2" charset="0"/>
              </a:rPr>
              <a:t>……</a:t>
            </a:r>
            <a:r>
              <a:rPr lang="en-US" altLang="zh-CN" sz="1800">
                <a:solidFill>
                  <a:srgbClr val="3366FF"/>
                </a:solidFill>
              </a:rPr>
              <a:t>]</a:t>
            </a:r>
            <a:r>
              <a:rPr lang="zh-CN" altLang="en-US" sz="1800">
                <a:solidFill>
                  <a:srgbClr val="3366FF"/>
                </a:solidFill>
              </a:rPr>
              <a:t>的开发，上述技术都是必不可少！ </a:t>
            </a:r>
            <a:endParaRPr lang="zh-CN" altLang="en-US" sz="1800">
              <a:solidFill>
                <a:srgbClr val="3366FF"/>
              </a:solidFill>
            </a:endParaRPr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>
            <a:off x="6129338" y="2417763"/>
            <a:ext cx="2740025" cy="787400"/>
          </a:xfrm>
          <a:prstGeom prst="cloudCallout">
            <a:avLst>
              <a:gd name="adj1" fmla="val 49306"/>
              <a:gd name="adj2" fmla="val 760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2" charset="0"/>
              </a:rPr>
              <a:t>数据库技术对应用开发有多重要？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grpSp>
        <p:nvGrpSpPr>
          <p:cNvPr id="6" name="组 5"/>
          <p:cNvGrpSpPr/>
          <p:nvPr/>
        </p:nvGrpSpPr>
        <p:grpSpPr bwMode="auto">
          <a:xfrm>
            <a:off x="2413000" y="1484313"/>
            <a:ext cx="6731000" cy="3914775"/>
            <a:chOff x="2412268" y="1484784"/>
            <a:chExt cx="6731732" cy="3913725"/>
          </a:xfrm>
        </p:grpSpPr>
        <p:sp>
          <p:nvSpPr>
            <p:cNvPr id="2" name="矩形 1"/>
            <p:cNvSpPr/>
            <p:nvPr/>
          </p:nvSpPr>
          <p:spPr>
            <a:xfrm>
              <a:off x="2412268" y="1484784"/>
              <a:ext cx="5263135" cy="1544223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825"/>
                </a:lnSpc>
              </a:pP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（建立数据模型，逻辑结构设计，物理结构设计）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ts val="2825"/>
                </a:lnSpc>
              </a:pP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（数据库语言</a:t>
              </a:r>
              <a:r>
                <a:rPr lang="en-US" altLang="zh-CN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SQL</a:t>
              </a: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ts val="2825"/>
                </a:lnSpc>
              </a:pPr>
              <a:r>
                <a:rPr lang="en-US" altLang="zh-CN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            </a:t>
              </a: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（三层模式结构）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ts val="2825"/>
                </a:lnSpc>
              </a:pPr>
              <a:r>
                <a:rPr lang="en-US" altLang="zh-CN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      </a:t>
              </a: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（完整性约束）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809186" y="2892518"/>
              <a:ext cx="4570910" cy="1544224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825"/>
                </a:lnSpc>
              </a:pP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（授权管理）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ts val="2825"/>
                </a:lnSpc>
              </a:pPr>
              <a:r>
                <a:rPr lang="en-US" altLang="zh-CN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                          </a:t>
              </a: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（事务管理）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ts val="2825"/>
                </a:lnSpc>
              </a:pPr>
              <a:r>
                <a:rPr lang="en-US" altLang="zh-CN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     </a:t>
              </a: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（数据备份与恢复）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ts val="2825"/>
                </a:lnSpc>
              </a:pPr>
              <a:r>
                <a:rPr lang="zh-CN" altLang="en-US" sz="1800" b="0">
                  <a:solidFill>
                    <a:srgbClr val="3366FF"/>
                  </a:solidFill>
                  <a:latin typeface="宋体" panose="02010600030101010101" pitchFamily="2" charset="-122"/>
                </a:rPr>
                <a:t>（查询优化，索引）</a:t>
              </a:r>
              <a:endParaRPr lang="en-US" altLang="zh-CN" sz="1800" b="0">
                <a:solidFill>
                  <a:srgbClr val="3366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1208" name="矩形 3"/>
            <p:cNvSpPr>
              <a:spLocks noChangeArrowheads="1"/>
            </p:cNvSpPr>
            <p:nvPr/>
          </p:nvSpPr>
          <p:spPr bwMode="auto">
            <a:xfrm>
              <a:off x="2879044" y="4220900"/>
              <a:ext cx="6264956" cy="117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865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solidFill>
                    <a:srgbClr val="3366FF"/>
                  </a:solidFill>
                </a:rPr>
                <a:t>            </a:t>
              </a:r>
              <a:r>
                <a:rPr kumimoji="0" lang="zh-CN" altLang="en-US" sz="1800" b="0">
                  <a:solidFill>
                    <a:srgbClr val="3366FF"/>
                  </a:solidFill>
                </a:rPr>
                <a:t>（分布式数据库，并行数据库）</a:t>
              </a:r>
              <a:endParaRPr kumimoji="0" lang="en-US" altLang="zh-CN" sz="1800" b="0">
                <a:solidFill>
                  <a:srgbClr val="3366FF"/>
                </a:solidFill>
              </a:endParaRPr>
            </a:p>
            <a:p>
              <a:pPr marL="0" lvl="1">
                <a:lnSpc>
                  <a:spcPts val="2865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 b="0">
                  <a:solidFill>
                    <a:srgbClr val="3366FF"/>
                  </a:solidFill>
                </a:rPr>
                <a:t>                  （数据库产品提供的应用包</a:t>
              </a:r>
              <a:r>
                <a:rPr kumimoji="0" lang="en-US" altLang="zh-CN" sz="1800" b="0">
                  <a:solidFill>
                    <a:srgbClr val="3366FF"/>
                  </a:solidFill>
                </a:rPr>
                <a:t>,</a:t>
              </a:r>
              <a:r>
                <a:rPr kumimoji="0" lang="zh-CN" altLang="en-US" sz="1800" b="0">
                  <a:solidFill>
                    <a:srgbClr val="3366FF"/>
                  </a:solidFill>
                </a:rPr>
                <a:t>银行</a:t>
              </a:r>
              <a:r>
                <a:rPr kumimoji="0" lang="en-US" altLang="zh-CN" sz="1800" b="0">
                  <a:solidFill>
                    <a:srgbClr val="3366FF"/>
                  </a:solidFill>
                </a:rPr>
                <a:t>,</a:t>
              </a:r>
              <a:r>
                <a:rPr kumimoji="0" lang="is-IS" altLang="zh-CN" sz="1800" b="0">
                  <a:solidFill>
                    <a:srgbClr val="3366FF"/>
                  </a:solidFill>
                </a:rPr>
                <a:t>…</a:t>
              </a:r>
              <a:r>
                <a:rPr kumimoji="0" lang="zh-CN" altLang="zh-CN" sz="1800" b="0">
                  <a:solidFill>
                    <a:srgbClr val="3366FF"/>
                  </a:solidFill>
                </a:rPr>
                <a:t>）</a:t>
              </a:r>
              <a:endParaRPr kumimoji="0" lang="en-US" altLang="zh-CN" sz="1800" b="0">
                <a:solidFill>
                  <a:srgbClr val="3366FF"/>
                </a:solidFill>
              </a:endParaRPr>
            </a:p>
            <a:p>
              <a:pPr marL="0" lvl="1">
                <a:lnSpc>
                  <a:spcPts val="2865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solidFill>
                    <a:srgbClr val="3366FF"/>
                  </a:solidFill>
                </a:rPr>
                <a:t>(</a:t>
              </a:r>
              <a:r>
                <a:rPr kumimoji="0" lang="zh-CN" altLang="en-US" sz="1800" b="0">
                  <a:solidFill>
                    <a:srgbClr val="3366FF"/>
                  </a:solidFill>
                </a:rPr>
                <a:t>采用数据库技术开发的测试少</a:t>
              </a:r>
              <a:r>
                <a:rPr kumimoji="0" lang="en-US" altLang="zh-CN" sz="1800" b="0">
                  <a:solidFill>
                    <a:srgbClr val="3366FF"/>
                  </a:solidFill>
                </a:rPr>
                <a:t>,SQL</a:t>
              </a:r>
              <a:r>
                <a:rPr kumimoji="0" lang="zh-CN" altLang="en-US" sz="1800" b="0">
                  <a:solidFill>
                    <a:srgbClr val="3366FF"/>
                  </a:solidFill>
                </a:rPr>
                <a:t>编程技术</a:t>
              </a:r>
              <a:r>
                <a:rPr kumimoji="0" lang="en-US" altLang="zh-CN" sz="1800" b="0">
                  <a:solidFill>
                    <a:srgbClr val="3366FF"/>
                  </a:solidFill>
                </a:rPr>
                <a:t>,</a:t>
              </a:r>
              <a:r>
                <a:rPr kumimoji="0" lang="zh-CN" altLang="en-US" sz="1800" b="0">
                  <a:solidFill>
                    <a:srgbClr val="3366FF"/>
                  </a:solidFill>
                </a:rPr>
                <a:t>报表工具</a:t>
              </a:r>
              <a:r>
                <a:rPr kumimoji="0" lang="en-US" altLang="zh-CN" sz="1800" b="0">
                  <a:solidFill>
                    <a:srgbClr val="3366FF"/>
                  </a:solidFill>
                </a:rPr>
                <a:t>…)</a:t>
              </a:r>
              <a:endParaRPr kumimoji="0" lang="zh-CN" altLang="en-US" sz="1400">
                <a:latin typeface="Tahoma" panose="020B06040305040402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1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1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2368C9-8799-44F6-B498-300C9C90ACE0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66788"/>
            <a:ext cx="8604250" cy="5451475"/>
          </a:xfrm>
        </p:spPr>
        <p:txBody>
          <a:bodyPr/>
          <a:lstStyle/>
          <a:p>
            <a:pPr lvl="1">
              <a:lnSpc>
                <a:spcPct val="105000"/>
              </a:lnSpc>
            </a:pPr>
            <a:r>
              <a:rPr lang="en-US" altLang="zh-CN" sz="2000" b="1"/>
              <a:t>Step1: </a:t>
            </a:r>
            <a:r>
              <a:rPr lang="zh-CN" altLang="en-US" sz="2000" b="1"/>
              <a:t>需求分析	</a:t>
            </a:r>
            <a:endParaRPr lang="zh-CN" altLang="en-US" sz="2000"/>
          </a:p>
          <a:p>
            <a:pPr lvl="2">
              <a:lnSpc>
                <a:spcPct val="105000"/>
              </a:lnSpc>
            </a:pPr>
            <a:r>
              <a:rPr lang="zh-CN" altLang="en-US" sz="1800"/>
              <a:t>功能需求 	       （功能需求说明书） </a:t>
            </a:r>
            <a:r>
              <a:rPr lang="en-US" altLang="zh-CN" sz="1800"/>
              <a:t> </a:t>
            </a:r>
            <a:endParaRPr lang="en-US" altLang="zh-CN" sz="1800"/>
          </a:p>
          <a:p>
            <a:pPr lvl="2">
              <a:lnSpc>
                <a:spcPct val="105000"/>
              </a:lnSpc>
            </a:pPr>
            <a:r>
              <a:rPr lang="zh-CN" altLang="en-US" sz="1800">
                <a:solidFill>
                  <a:srgbClr val="2A2A39"/>
                </a:solidFill>
                <a:ea typeface="黑体" panose="02010609060101010101" pitchFamily="49" charset="-122"/>
              </a:rPr>
              <a:t>数据需求</a:t>
            </a:r>
            <a:r>
              <a:rPr lang="en-US" altLang="zh-CN" sz="1800" baseline="30000">
                <a:solidFill>
                  <a:srgbClr val="2A2A39"/>
                </a:solidFill>
              </a:rPr>
              <a:t> </a:t>
            </a:r>
            <a:r>
              <a:rPr lang="en-US" altLang="zh-CN" sz="1800" baseline="30000"/>
              <a:t>	          </a:t>
            </a:r>
            <a:r>
              <a:rPr lang="zh-CN" altLang="en-US" sz="1800"/>
              <a:t>（数据需求说明书）</a:t>
            </a:r>
            <a:endParaRPr lang="zh-CN" altLang="en-US" sz="1800"/>
          </a:p>
          <a:p>
            <a:pPr lvl="1">
              <a:lnSpc>
                <a:spcPct val="105000"/>
              </a:lnSpc>
              <a:buFontTx/>
              <a:buNone/>
            </a:pPr>
            <a:r>
              <a:rPr lang="en-US" altLang="zh-CN" sz="1800"/>
              <a:t> </a:t>
            </a:r>
            <a:r>
              <a:rPr lang="zh-CN" altLang="en-US" sz="1800"/>
              <a:t>（编写</a:t>
            </a:r>
            <a:r>
              <a:rPr lang="zh-CN" altLang="en-US" sz="1800">
                <a:solidFill>
                  <a:srgbClr val="008000"/>
                </a:solidFill>
              </a:rPr>
              <a:t>数据流程图</a:t>
            </a:r>
            <a:r>
              <a:rPr lang="zh-CN" altLang="en-US" sz="1800"/>
              <a:t>＋</a:t>
            </a:r>
            <a:r>
              <a:rPr lang="zh-CN" altLang="en-US" sz="1800">
                <a:solidFill>
                  <a:srgbClr val="008000"/>
                </a:solidFill>
              </a:rPr>
              <a:t>含数据字典</a:t>
            </a:r>
            <a:r>
              <a:rPr lang="en-US" altLang="zh-CN" sz="1800"/>
              <a:t>]</a:t>
            </a:r>
            <a:r>
              <a:rPr lang="zh-CN" altLang="en-US" sz="1800"/>
              <a:t>；</a:t>
            </a: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endParaRPr lang="en-US" altLang="zh-CN" sz="1800">
              <a:solidFill>
                <a:srgbClr val="FF0000"/>
              </a:solidFill>
            </a:endParaRPr>
          </a:p>
          <a:p>
            <a:pPr lvl="1">
              <a:lnSpc>
                <a:spcPct val="105000"/>
              </a:lnSpc>
              <a:buFontTx/>
              <a:buNone/>
            </a:pP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	采用</a:t>
            </a:r>
            <a:r>
              <a:rPr lang="zh-CN" altLang="en-US" sz="1800"/>
              <a:t>统一建模语言</a:t>
            </a:r>
            <a:r>
              <a:rPr lang="en-US" altLang="zh-CN" sz="1800"/>
              <a:t>UML</a:t>
            </a:r>
            <a:r>
              <a:rPr lang="zh-CN" altLang="en-US" sz="1800"/>
              <a:t>：</a:t>
            </a:r>
            <a:r>
              <a:rPr lang="zh-CN" altLang="en-US" sz="1800">
                <a:solidFill>
                  <a:srgbClr val="008000"/>
                </a:solidFill>
              </a:rPr>
              <a:t>用例图</a:t>
            </a:r>
            <a:r>
              <a:rPr lang="en-US" altLang="zh-CN" sz="1800"/>
              <a:t>+</a:t>
            </a:r>
            <a:r>
              <a:rPr lang="zh-CN" altLang="en-US" sz="1800">
                <a:solidFill>
                  <a:srgbClr val="008000"/>
                </a:solidFill>
              </a:rPr>
              <a:t>时序图</a:t>
            </a:r>
            <a:r>
              <a:rPr lang="en-US" altLang="zh-CN" sz="1800"/>
              <a:t>+</a:t>
            </a:r>
            <a:r>
              <a:rPr lang="zh-CN" altLang="en-US" sz="1800">
                <a:solidFill>
                  <a:srgbClr val="008000"/>
                </a:solidFill>
              </a:rPr>
              <a:t>类图</a:t>
            </a:r>
            <a:r>
              <a:rPr lang="zh-CN" altLang="en-US" sz="1800"/>
              <a:t>等）</a:t>
            </a:r>
            <a:endParaRPr lang="en-US" altLang="zh-CN" sz="1800" baseline="30000"/>
          </a:p>
          <a:p>
            <a:pPr lvl="1">
              <a:lnSpc>
                <a:spcPct val="105000"/>
              </a:lnSpc>
            </a:pPr>
            <a:r>
              <a:rPr lang="en-US" altLang="zh-CN" sz="2000" b="1"/>
              <a:t>Step2: </a:t>
            </a:r>
            <a:r>
              <a:rPr lang="zh-CN" altLang="en-US" sz="2000" b="1"/>
              <a:t>系统设计</a:t>
            </a:r>
            <a:endParaRPr lang="zh-CN" altLang="en-US" sz="2000"/>
          </a:p>
          <a:p>
            <a:pPr lvl="2">
              <a:lnSpc>
                <a:spcPct val="105000"/>
              </a:lnSpc>
            </a:pPr>
            <a:r>
              <a:rPr lang="zh-CN" altLang="en-US" sz="1800"/>
              <a:t>系统功能设计</a:t>
            </a:r>
            <a:r>
              <a:rPr lang="en-US" altLang="zh-CN" sz="1800"/>
              <a:t>(</a:t>
            </a:r>
            <a:r>
              <a:rPr lang="zh-CN" altLang="en-US" sz="1800"/>
              <a:t>总统设计，详细设计，界面设计</a:t>
            </a:r>
            <a:r>
              <a:rPr lang="en-US" altLang="zh-CN" sz="1800"/>
              <a:t>,</a:t>
            </a:r>
            <a:r>
              <a:rPr lang="is-IS" altLang="zh-CN" sz="1800"/>
              <a:t>…</a:t>
            </a:r>
            <a:r>
              <a:rPr lang="en-US" altLang="zh-CN" sz="1800"/>
              <a:t>)</a:t>
            </a:r>
            <a:endParaRPr lang="en-US" altLang="zh-CN" sz="1800"/>
          </a:p>
          <a:p>
            <a:pPr lvl="2">
              <a:lnSpc>
                <a:spcPct val="105000"/>
              </a:lnSpc>
            </a:pPr>
            <a:r>
              <a:rPr lang="zh-CN" altLang="en-US" sz="1800">
                <a:solidFill>
                  <a:srgbClr val="2A2A39"/>
                </a:solidFill>
                <a:ea typeface="黑体" panose="02010609060101010101" pitchFamily="49" charset="-122"/>
              </a:rPr>
              <a:t>数据结构设计</a:t>
            </a:r>
            <a:r>
              <a:rPr lang="en-US" altLang="zh-CN" sz="1800">
                <a:solidFill>
                  <a:srgbClr val="2A2A39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18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概念结构设计</a:t>
            </a:r>
            <a:r>
              <a:rPr lang="zh-CN" altLang="en-US" sz="1800" b="1" baseline="30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＊</a:t>
            </a:r>
            <a:r>
              <a:rPr lang="en-US" altLang="zh-CN" sz="1800" b="1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 </a:t>
            </a:r>
            <a:r>
              <a:rPr lang="zh-CN" altLang="en-US" sz="18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逻辑结构设计</a:t>
            </a:r>
            <a:r>
              <a:rPr lang="zh-CN" altLang="en-US" sz="1800" b="1" baseline="30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＊</a:t>
            </a:r>
            <a:r>
              <a:rPr lang="en-US" altLang="zh-CN" sz="1800" b="1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 </a:t>
            </a:r>
            <a:r>
              <a:rPr lang="zh-CN" altLang="en-US" sz="18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物理结构设计</a:t>
            </a:r>
            <a:r>
              <a:rPr lang="zh-CN" altLang="en-US" sz="1800" b="1" baseline="30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＊</a:t>
            </a:r>
            <a:r>
              <a:rPr lang="en-US" altLang="zh-CN" sz="1800">
                <a:solidFill>
                  <a:srgbClr val="2A2A39"/>
                </a:solidFill>
                <a:ea typeface="黑体" panose="02010609060101010101" pitchFamily="49" charset="-122"/>
              </a:rPr>
              <a:t>)</a:t>
            </a:r>
            <a:endParaRPr lang="zh-CN" altLang="en-US" sz="1600"/>
          </a:p>
          <a:p>
            <a:pPr lvl="1">
              <a:lnSpc>
                <a:spcPct val="105000"/>
              </a:lnSpc>
            </a:pPr>
            <a:r>
              <a:rPr lang="en-US" altLang="zh-CN" sz="2000" b="1"/>
              <a:t>Step3: </a:t>
            </a:r>
            <a:r>
              <a:rPr lang="zh-CN" altLang="en-US" sz="2000" b="1"/>
              <a:t>系统实现</a:t>
            </a:r>
            <a:endParaRPr lang="zh-CN" altLang="en-US" sz="2000"/>
          </a:p>
          <a:p>
            <a:pPr lvl="2">
              <a:lnSpc>
                <a:spcPct val="105000"/>
              </a:lnSpc>
            </a:pPr>
            <a:r>
              <a:rPr lang="zh-CN" altLang="en-US" sz="18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数据库实现</a:t>
            </a:r>
            <a:r>
              <a:rPr lang="zh-CN" altLang="en-US" sz="1800" b="1" baseline="30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＊</a:t>
            </a:r>
            <a:r>
              <a:rPr lang="zh-CN" altLang="en-US" sz="1800"/>
              <a:t>（实际建立数据结构）</a:t>
            </a:r>
            <a:endParaRPr lang="en-US" altLang="zh-CN" sz="1800">
              <a:solidFill>
                <a:srgbClr val="0066FF"/>
              </a:solidFill>
            </a:endParaRPr>
          </a:p>
          <a:p>
            <a:pPr lvl="2">
              <a:lnSpc>
                <a:spcPct val="105000"/>
              </a:lnSpc>
            </a:pPr>
            <a:r>
              <a:rPr lang="zh-CN" altLang="en-US" sz="1800"/>
              <a:t>应用功能实现</a:t>
            </a:r>
            <a:r>
              <a:rPr lang="en-US" altLang="zh-CN" sz="1800"/>
              <a:t>[</a:t>
            </a:r>
            <a:r>
              <a:rPr lang="zh-CN" altLang="en-US" sz="1800"/>
              <a:t>程序代码,程序检测</a:t>
            </a:r>
            <a:r>
              <a:rPr lang="en-US" altLang="zh-CN" sz="1800"/>
              <a:t>]</a:t>
            </a:r>
            <a:endParaRPr lang="zh-CN" altLang="en-US" sz="1800"/>
          </a:p>
          <a:p>
            <a:pPr lvl="1">
              <a:lnSpc>
                <a:spcPct val="105000"/>
              </a:lnSpc>
            </a:pPr>
            <a:r>
              <a:rPr lang="en-US" altLang="zh-CN" sz="2000" b="1"/>
              <a:t>Step4: </a:t>
            </a:r>
            <a:r>
              <a:rPr lang="zh-CN" altLang="en-US" sz="2000" b="1"/>
              <a:t>系统运行与维护</a:t>
            </a:r>
            <a:endParaRPr lang="en-US" altLang="zh-CN" sz="2000" b="1"/>
          </a:p>
          <a:p>
            <a:pPr lvl="2">
              <a:lnSpc>
                <a:spcPct val="105000"/>
              </a:lnSpc>
            </a:pPr>
            <a:r>
              <a:rPr lang="zh-CN" altLang="en-US" sz="1800"/>
              <a:t>运行系统与维护</a:t>
            </a:r>
            <a:r>
              <a:rPr lang="zh-CN" altLang="en-US" sz="1800" b="1"/>
              <a:t>	       </a:t>
            </a:r>
            <a:endParaRPr lang="zh-CN" altLang="en-US" sz="1800"/>
          </a:p>
          <a:p>
            <a:pPr lvl="2">
              <a:lnSpc>
                <a:spcPct val="105000"/>
              </a:lnSpc>
            </a:pPr>
            <a:r>
              <a:rPr lang="zh-CN" altLang="en-US" sz="1800">
                <a:solidFill>
                  <a:srgbClr val="0066FF"/>
                </a:solidFill>
                <a:ea typeface="黑体" panose="02010609060101010101" pitchFamily="49" charset="-122"/>
              </a:rPr>
              <a:t>数据运行与维护</a:t>
            </a:r>
            <a:r>
              <a:rPr lang="zh-CN" altLang="en-US" sz="1800"/>
              <a:t>         	</a:t>
            </a:r>
            <a:endParaRPr lang="zh-CN" altLang="en-US" sz="1800"/>
          </a:p>
          <a:p>
            <a:pPr lvl="2">
              <a:lnSpc>
                <a:spcPct val="105000"/>
              </a:lnSpc>
            </a:pPr>
            <a:r>
              <a:rPr lang="zh-CN" altLang="en-US" sz="1800">
                <a:solidFill>
                  <a:srgbClr val="0066FF"/>
                </a:solidFill>
                <a:ea typeface="黑体" panose="02010609060101010101" pitchFamily="49" charset="-122"/>
              </a:rPr>
              <a:t>数据分析</a:t>
            </a:r>
            <a:r>
              <a:rPr lang="en-US" altLang="zh-CN" sz="1800" baseline="30000">
                <a:solidFill>
                  <a:srgbClr val="0066FF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1800" b="1" baseline="30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（标注＊的部分为数据库开发主要环节）</a:t>
            </a:r>
            <a:endParaRPr lang="zh-CN" altLang="en-US" sz="2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503238" y="134938"/>
            <a:ext cx="702151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  数据库系统&amp;数据库的开发运行环节</a:t>
            </a:r>
            <a:endParaRPr kumimoji="0"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28" name="AutoShape 15"/>
          <p:cNvSpPr>
            <a:spLocks noChangeArrowheads="1"/>
          </p:cNvSpPr>
          <p:nvPr/>
        </p:nvSpPr>
        <p:spPr bwMode="auto">
          <a:xfrm>
            <a:off x="6300788" y="1489075"/>
            <a:ext cx="2330450" cy="1147763"/>
          </a:xfrm>
          <a:prstGeom prst="cloudCallout">
            <a:avLst>
              <a:gd name="adj1" fmla="val 49028"/>
              <a:gd name="adj2" fmla="val 8447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 dirty="0">
                <a:latin typeface="Tahoma" panose="020B0604030504040204" pitchFamily="2" charset="0"/>
              </a:rPr>
              <a:t>数据库系统的开发包含哪些主要环节？</a:t>
            </a:r>
            <a:endParaRPr kumimoji="0" lang="zh-CN" altLang="en-US" sz="1600" dirty="0">
              <a:latin typeface="Tahoma" panose="020B0604030504040204" pitchFamily="2" charset="0"/>
            </a:endParaRPr>
          </a:p>
        </p:txBody>
      </p:sp>
      <p:sp>
        <p:nvSpPr>
          <p:cNvPr id="122898" name="AutoShape 18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86775" y="6448425"/>
            <a:ext cx="238125" cy="190500"/>
          </a:xfrm>
          <a:prstGeom prst="actionButtonForwardNex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2" charset="0"/>
            </a:endParaRPr>
          </a:p>
        </p:txBody>
      </p:sp>
      <p:sp>
        <p:nvSpPr>
          <p:cNvPr id="52230" name="AutoShape 15"/>
          <p:cNvSpPr>
            <a:spLocks noChangeArrowheads="1"/>
          </p:cNvSpPr>
          <p:nvPr/>
        </p:nvSpPr>
        <p:spPr bwMode="auto">
          <a:xfrm>
            <a:off x="5867400" y="4329113"/>
            <a:ext cx="2773363" cy="787400"/>
          </a:xfrm>
          <a:prstGeom prst="cloudCallout">
            <a:avLst>
              <a:gd name="adj1" fmla="val 49028"/>
              <a:gd name="adj2" fmla="val 8447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2" charset="0"/>
              </a:rPr>
              <a:t>数据库的开发又包含哪些环节？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2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2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28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28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8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4FF9E0-0FFF-4BCF-8BC4-F52D124CEDB3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2062163"/>
            <a:ext cx="611188" cy="2627312"/>
          </a:xfrm>
        </p:spPr>
        <p:txBody>
          <a:bodyPr vert="eaVert"/>
          <a:lstStyle/>
          <a:p>
            <a:r>
              <a:rPr lang="zh-CN" altLang="en-US" sz="2400" b="1"/>
              <a:t>数据流程图</a:t>
            </a:r>
            <a:r>
              <a:rPr lang="en-US" altLang="zh-CN" sz="2400" b="1"/>
              <a:t>(</a:t>
            </a:r>
            <a:r>
              <a:rPr lang="zh-CN" altLang="en-US" sz="2400" b="1"/>
              <a:t>样例</a:t>
            </a:r>
            <a:r>
              <a:rPr lang="en-US" altLang="zh-CN" sz="2400" b="1"/>
              <a:t>)</a:t>
            </a:r>
            <a:endParaRPr lang="en-US" altLang="zh-CN" sz="2400" b="1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188913"/>
            <a:ext cx="4425950" cy="3603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600" b="1"/>
              <a:t>[2]《</a:t>
            </a:r>
            <a:r>
              <a:rPr lang="zh-CN" altLang="en-US" sz="1600" b="1"/>
              <a:t>数据系统原理教程</a:t>
            </a:r>
            <a:r>
              <a:rPr lang="en-US" altLang="zh-CN" sz="1600" b="1"/>
              <a:t>》</a:t>
            </a:r>
            <a:r>
              <a:rPr lang="zh-CN" altLang="en-US" sz="1600" b="1"/>
              <a:t>王珊</a:t>
            </a:r>
            <a:r>
              <a:rPr lang="en-US" altLang="zh-CN" sz="1600" b="1"/>
              <a:t>-</a:t>
            </a:r>
            <a:r>
              <a:rPr lang="zh-CN" altLang="en-US" sz="1600" b="1"/>
              <a:t>清华大学</a:t>
            </a:r>
            <a:r>
              <a:rPr lang="en-US" altLang="zh-CN" sz="1600" b="1"/>
              <a:t>,P185</a:t>
            </a:r>
            <a:endParaRPr lang="en-US" altLang="zh-CN" sz="1600" b="1"/>
          </a:p>
        </p:txBody>
      </p:sp>
      <p:sp>
        <p:nvSpPr>
          <p:cNvPr id="137222" name="AutoShape 6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96313" y="6481763"/>
            <a:ext cx="323850" cy="215900"/>
          </a:xfrm>
          <a:prstGeom prst="actionButtonBackPrevious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2" charset="0"/>
            </a:endParaRPr>
          </a:p>
        </p:txBody>
      </p:sp>
      <p:grpSp>
        <p:nvGrpSpPr>
          <p:cNvPr id="53253" name="Group 10"/>
          <p:cNvGrpSpPr/>
          <p:nvPr/>
        </p:nvGrpSpPr>
        <p:grpSpPr bwMode="auto">
          <a:xfrm>
            <a:off x="935038" y="800100"/>
            <a:ext cx="7993062" cy="5653088"/>
            <a:chOff x="589" y="504"/>
            <a:chExt cx="5035" cy="3561"/>
          </a:xfrm>
        </p:grpSpPr>
        <p:grpSp>
          <p:nvGrpSpPr>
            <p:cNvPr id="53255" name="Group 9"/>
            <p:cNvGrpSpPr/>
            <p:nvPr/>
          </p:nvGrpSpPr>
          <p:grpSpPr bwMode="auto">
            <a:xfrm>
              <a:off x="589" y="504"/>
              <a:ext cx="5035" cy="3561"/>
              <a:chOff x="589" y="504"/>
              <a:chExt cx="5035" cy="3561"/>
            </a:xfrm>
          </p:grpSpPr>
          <p:pic>
            <p:nvPicPr>
              <p:cNvPr id="53257" name="Picture 5" descr="流程图样例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" y="504"/>
                <a:ext cx="5035" cy="3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258" name="Rectangle 8"/>
              <p:cNvSpPr>
                <a:spLocks noChangeArrowheads="1"/>
              </p:cNvSpPr>
              <p:nvPr/>
            </p:nvSpPr>
            <p:spPr bwMode="auto">
              <a:xfrm>
                <a:off x="2971" y="3907"/>
                <a:ext cx="703" cy="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>
                    <a:latin typeface="Tahoma" panose="020B0604030504040204" pitchFamily="2" charset="0"/>
                  </a:rPr>
                  <a:t>(</a:t>
                </a:r>
                <a:r>
                  <a:rPr kumimoji="0" lang="zh-CN" altLang="en-US" sz="1000">
                    <a:latin typeface="Tahoma" panose="020B0604030504040204" pitchFamily="2" charset="0"/>
                  </a:rPr>
                  <a:t>第二层数据流图</a:t>
                </a:r>
                <a:r>
                  <a:rPr kumimoji="0" lang="en-US" altLang="zh-CN" sz="1000">
                    <a:latin typeface="Tahoma" panose="020B0604030504040204" pitchFamily="2" charset="0"/>
                  </a:rPr>
                  <a:t>)</a:t>
                </a:r>
                <a:endParaRPr kumimoji="0" lang="en-US" altLang="zh-CN" sz="1000">
                  <a:latin typeface="Tahoma" panose="020B0604030504040204" pitchFamily="2" charset="0"/>
                </a:endParaRPr>
              </a:p>
            </p:txBody>
          </p:sp>
        </p:grpSp>
        <p:sp>
          <p:nvSpPr>
            <p:cNvPr id="53256" name="Line 7"/>
            <p:cNvSpPr>
              <a:spLocks noChangeShapeType="1"/>
            </p:cNvSpPr>
            <p:nvPr/>
          </p:nvSpPr>
          <p:spPr bwMode="auto">
            <a:xfrm>
              <a:off x="1905" y="2160"/>
              <a:ext cx="0" cy="227"/>
            </a:xfrm>
            <a:prstGeom prst="line">
              <a:avLst/>
            </a:prstGeom>
            <a:noFill/>
            <a:ln w="76200" cmpd="tri">
              <a:solidFill>
                <a:srgbClr val="1306C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</p:grpSp>
      <p:sp>
        <p:nvSpPr>
          <p:cNvPr id="53254" name="Rectangle 11"/>
          <p:cNvSpPr>
            <a:spLocks noChangeArrowheads="1"/>
          </p:cNvSpPr>
          <p:nvPr/>
        </p:nvSpPr>
        <p:spPr bwMode="auto">
          <a:xfrm>
            <a:off x="238125" y="5913438"/>
            <a:ext cx="3479800" cy="55086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200">
                <a:solidFill>
                  <a:srgbClr val="0000FF"/>
                </a:solidFill>
                <a:latin typeface="Tahoma" panose="020B0604030504040204" pitchFamily="2" charset="0"/>
              </a:rPr>
              <a:t>解释关键概念及作用：</a:t>
            </a:r>
            <a:endParaRPr kumimoji="0" lang="zh-CN" altLang="en-US" sz="1200">
              <a:solidFill>
                <a:srgbClr val="0000FF"/>
              </a:solidFill>
              <a:latin typeface="Tahoma" panose="020B0604030504040204" pitchFamily="2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200">
                <a:solidFill>
                  <a:srgbClr val="0000FF"/>
                </a:solidFill>
                <a:latin typeface="Tahoma" panose="020B0604030504040204" pitchFamily="2" charset="0"/>
              </a:rPr>
              <a:t>数据流，保存文件，加工，外部对象</a:t>
            </a:r>
            <a:endParaRPr kumimoji="0" lang="zh-CN" altLang="en-US" sz="1200">
              <a:solidFill>
                <a:srgbClr val="0000FF"/>
              </a:solidFill>
              <a:latin typeface="Tahoma" panose="020B060403050404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A737C0-8DB5-46C1-A873-AF8710F4D456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088" y="1414463"/>
            <a:ext cx="7451725" cy="5148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/>
              <a:t>数据结构设计的主要任务</a:t>
            </a:r>
            <a:endParaRPr lang="zh-CN" altLang="en-US" sz="2000"/>
          </a:p>
          <a:p>
            <a:pPr lvl="1">
              <a:lnSpc>
                <a:spcPct val="90000"/>
              </a:lnSpc>
            </a:pPr>
            <a:r>
              <a:rPr lang="zh-CN" altLang="en-US" sz="1800"/>
              <a:t>分析数据对象特征和使用需求</a:t>
            </a:r>
            <a:endParaRPr lang="zh-CN" altLang="en-US" sz="1800"/>
          </a:p>
          <a:p>
            <a:pPr lvl="1">
              <a:lnSpc>
                <a:spcPct val="90000"/>
              </a:lnSpc>
            </a:pPr>
            <a:r>
              <a:rPr lang="zh-CN" altLang="en-US" sz="1800"/>
              <a:t>建立数据模型（对象内部结构和外部关联）</a:t>
            </a:r>
            <a:endParaRPr lang="zh-CN" altLang="en-US" sz="1800"/>
          </a:p>
          <a:p>
            <a:pPr lvl="2">
              <a:lnSpc>
                <a:spcPct val="90000"/>
              </a:lnSpc>
            </a:pPr>
            <a:r>
              <a:rPr lang="zh-CN" altLang="en-US" sz="1600" b="1">
                <a:solidFill>
                  <a:srgbClr val="0099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概念设计</a:t>
            </a:r>
            <a:r>
              <a:rPr lang="zh-CN" altLang="en-US" sz="1600"/>
              <a:t>（建立客观世界的抽象结构）</a:t>
            </a:r>
            <a:endParaRPr lang="zh-CN" altLang="en-US" sz="1600"/>
          </a:p>
          <a:p>
            <a:pPr lvl="2">
              <a:lnSpc>
                <a:spcPct val="90000"/>
              </a:lnSpc>
            </a:pPr>
            <a:r>
              <a:rPr lang="zh-CN" altLang="en-US" sz="1600" b="1">
                <a:solidFill>
                  <a:srgbClr val="0099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逻辑设计</a:t>
            </a:r>
            <a:r>
              <a:rPr lang="zh-CN" altLang="en-US" sz="1600"/>
              <a:t>（建立便于计算机实现的逻辑结构</a:t>
            </a:r>
            <a:r>
              <a:rPr lang="en-US" altLang="zh-CN" sz="1600"/>
              <a:t>-</a:t>
            </a:r>
            <a:r>
              <a:rPr lang="zh-CN" altLang="en-US" sz="1600"/>
              <a:t>与</a:t>
            </a:r>
            <a:r>
              <a:rPr lang="en-US" altLang="zh-CN" sz="1600"/>
              <a:t>DBMS</a:t>
            </a:r>
            <a:r>
              <a:rPr lang="zh-CN" altLang="en-US" sz="1600"/>
              <a:t>密切相关）</a:t>
            </a:r>
            <a:endParaRPr lang="zh-CN" altLang="en-US" sz="1600"/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1800" b="1"/>
              <a:t>		  </a:t>
            </a:r>
            <a:r>
              <a:rPr lang="zh-CN" altLang="en-US" sz="1600" b="1">
                <a:solidFill>
                  <a:srgbClr val="FF0000"/>
                </a:solidFill>
              </a:rPr>
              <a:t>还应包括：</a:t>
            </a:r>
            <a:endParaRPr lang="zh-CN" altLang="en-US" sz="1600" b="1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zh-CN" altLang="en-US" sz="1600"/>
              <a:t>		</a:t>
            </a:r>
            <a:r>
              <a:rPr lang="zh-CN" altLang="en-US" sz="1600">
                <a:solidFill>
                  <a:srgbClr val="009999"/>
                </a:solidFill>
              </a:rPr>
              <a:t>数据结构优化设计</a:t>
            </a:r>
            <a:r>
              <a:rPr lang="zh-CN" altLang="en-US" sz="1600"/>
              <a:t>（建立</a:t>
            </a:r>
            <a:r>
              <a:rPr lang="zh-CN" altLang="en-US" sz="1600">
                <a:solidFill>
                  <a:srgbClr val="0066FF"/>
                </a:solidFill>
              </a:rPr>
              <a:t>良好的结构</a:t>
            </a:r>
            <a:r>
              <a:rPr lang="zh-CN" altLang="en-US" sz="1600"/>
              <a:t>）</a:t>
            </a:r>
            <a:endParaRPr lang="zh-CN" altLang="en-US" sz="1600"/>
          </a:p>
          <a:p>
            <a:pPr lvl="2">
              <a:lnSpc>
                <a:spcPct val="90000"/>
              </a:lnSpc>
              <a:buFontTx/>
              <a:buNone/>
            </a:pPr>
            <a:r>
              <a:rPr lang="zh-CN" altLang="en-US" sz="1600"/>
              <a:t>		</a:t>
            </a:r>
            <a:r>
              <a:rPr lang="zh-CN" altLang="en-US" sz="1600">
                <a:solidFill>
                  <a:srgbClr val="009999"/>
                </a:solidFill>
              </a:rPr>
              <a:t>数据完整性设计</a:t>
            </a:r>
            <a:r>
              <a:rPr lang="zh-CN" altLang="en-US" sz="1600"/>
              <a:t>（建立</a:t>
            </a:r>
            <a:r>
              <a:rPr lang="zh-CN" altLang="en-US" sz="1600">
                <a:solidFill>
                  <a:srgbClr val="0066FF"/>
                </a:solidFill>
              </a:rPr>
              <a:t>完整性约束</a:t>
            </a:r>
            <a:r>
              <a:rPr lang="zh-CN" altLang="en-US" sz="1600"/>
              <a:t>）</a:t>
            </a:r>
            <a:endParaRPr lang="zh-CN" altLang="en-US" sz="1600"/>
          </a:p>
          <a:p>
            <a:pPr lvl="2">
              <a:lnSpc>
                <a:spcPct val="90000"/>
              </a:lnSpc>
              <a:buFontTx/>
              <a:buNone/>
            </a:pPr>
            <a:r>
              <a:rPr lang="zh-CN" altLang="en-US" sz="1600"/>
              <a:t>		</a:t>
            </a:r>
            <a:r>
              <a:rPr lang="zh-CN" altLang="en-US" sz="1600">
                <a:solidFill>
                  <a:srgbClr val="009999"/>
                </a:solidFill>
              </a:rPr>
              <a:t>数据安全设计</a:t>
            </a:r>
            <a:r>
              <a:rPr lang="zh-CN" altLang="en-US" sz="1600"/>
              <a:t>（用户</a:t>
            </a:r>
            <a:r>
              <a:rPr lang="zh-CN" altLang="en-US" sz="1600">
                <a:solidFill>
                  <a:srgbClr val="0066FF"/>
                </a:solidFill>
              </a:rPr>
              <a:t>访问授权</a:t>
            </a:r>
            <a:r>
              <a:rPr lang="zh-CN" altLang="en-US" sz="1600"/>
              <a:t>）</a:t>
            </a:r>
            <a:endParaRPr lang="zh-CN" altLang="en-US" sz="1600"/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相关数据库技术</a:t>
            </a:r>
            <a:endParaRPr lang="zh-CN" altLang="en-US" sz="20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</a:rPr>
              <a:t>E-R</a:t>
            </a:r>
            <a:r>
              <a:rPr lang="zh-CN" altLang="en-US" sz="1800">
                <a:solidFill>
                  <a:srgbClr val="0000FF"/>
                </a:solidFill>
              </a:rPr>
              <a:t>模型（</a:t>
            </a:r>
            <a:r>
              <a:rPr lang="en-US" altLang="zh-CN" sz="1800">
                <a:solidFill>
                  <a:srgbClr val="0000FF"/>
                </a:solidFill>
              </a:rPr>
              <a:t>7</a:t>
            </a:r>
            <a:r>
              <a:rPr lang="zh-CN" altLang="en-US" sz="1800">
                <a:solidFill>
                  <a:srgbClr val="0000FF"/>
                </a:solidFill>
              </a:rPr>
              <a:t>章），</a:t>
            </a:r>
            <a:r>
              <a:rPr lang="en-US" altLang="zh-CN" sz="1800">
                <a:solidFill>
                  <a:srgbClr val="0000FF"/>
                </a:solidFill>
              </a:rPr>
              <a:t>UML</a:t>
            </a:r>
            <a:r>
              <a:rPr lang="zh-CN" altLang="en-US" sz="1800">
                <a:solidFill>
                  <a:srgbClr val="0000FF"/>
                </a:solidFill>
              </a:rPr>
              <a:t>（</a:t>
            </a:r>
            <a:r>
              <a:rPr lang="en-US" altLang="zh-CN" sz="1800">
                <a:solidFill>
                  <a:srgbClr val="0000FF"/>
                </a:solidFill>
              </a:rPr>
              <a:t>6</a:t>
            </a:r>
            <a:r>
              <a:rPr lang="zh-CN" altLang="en-US" sz="1800">
                <a:solidFill>
                  <a:srgbClr val="0000FF"/>
                </a:solidFill>
              </a:rPr>
              <a:t>章）    </a:t>
            </a:r>
            <a:r>
              <a:rPr lang="en-US" altLang="zh-CN" sz="1800">
                <a:solidFill>
                  <a:srgbClr val="800000"/>
                </a:solidFill>
              </a:rPr>
              <a:t>---</a:t>
            </a:r>
            <a:r>
              <a:rPr lang="zh-CN" altLang="en-US" sz="1800">
                <a:solidFill>
                  <a:srgbClr val="800000"/>
                </a:solidFill>
              </a:rPr>
              <a:t>面向客观世界描述！</a:t>
            </a:r>
            <a:endParaRPr lang="zh-CN" altLang="en-US" sz="1800">
              <a:solidFill>
                <a:srgbClr val="8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关系模型（ </a:t>
            </a:r>
            <a:r>
              <a:rPr lang="en-US" altLang="zh-CN" sz="1800">
                <a:solidFill>
                  <a:srgbClr val="0000FF"/>
                </a:solidFill>
              </a:rPr>
              <a:t>2</a:t>
            </a:r>
            <a:r>
              <a:rPr lang="zh-CN" altLang="en-US" sz="1800">
                <a:solidFill>
                  <a:srgbClr val="0000FF"/>
                </a:solidFill>
              </a:rPr>
              <a:t>章，</a:t>
            </a:r>
            <a:r>
              <a:rPr lang="en-US" altLang="zh-CN" sz="1800">
                <a:solidFill>
                  <a:srgbClr val="0000FF"/>
                </a:solidFill>
              </a:rPr>
              <a:t>7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  <a:endParaRPr lang="zh-CN" altLang="en-US" sz="180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视图</a:t>
            </a:r>
            <a:r>
              <a:rPr lang="en-US" altLang="zh-CN" sz="1800">
                <a:solidFill>
                  <a:srgbClr val="0000FF"/>
                </a:solidFill>
              </a:rPr>
              <a:t>+</a:t>
            </a:r>
            <a:r>
              <a:rPr lang="zh-CN" altLang="en-US" sz="1800">
                <a:solidFill>
                  <a:srgbClr val="0000FF"/>
                </a:solidFill>
              </a:rPr>
              <a:t>完整性约束</a:t>
            </a:r>
            <a:r>
              <a:rPr lang="en-US" altLang="zh-CN" sz="1800">
                <a:solidFill>
                  <a:srgbClr val="0000FF"/>
                </a:solidFill>
              </a:rPr>
              <a:t>+</a:t>
            </a:r>
            <a:r>
              <a:rPr lang="zh-CN" altLang="en-US" sz="1800">
                <a:solidFill>
                  <a:srgbClr val="0000FF"/>
                </a:solidFill>
              </a:rPr>
              <a:t>授权（</a:t>
            </a:r>
            <a:r>
              <a:rPr lang="en-US" altLang="zh-CN" sz="1800">
                <a:solidFill>
                  <a:srgbClr val="0000FF"/>
                </a:solidFill>
              </a:rPr>
              <a:t>4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  <a:endParaRPr lang="zh-CN" altLang="en-US" sz="180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关系数据库设计与优化（</a:t>
            </a:r>
            <a:r>
              <a:rPr lang="en-US" altLang="zh-CN" sz="1800">
                <a:solidFill>
                  <a:srgbClr val="0000FF"/>
                </a:solidFill>
              </a:rPr>
              <a:t>8</a:t>
            </a:r>
            <a:r>
              <a:rPr lang="zh-CN" altLang="en-US" sz="1800">
                <a:solidFill>
                  <a:srgbClr val="0000FF"/>
                </a:solidFill>
              </a:rPr>
              <a:t>章）  </a:t>
            </a:r>
            <a:r>
              <a:rPr lang="en-US" altLang="zh-CN" sz="1800">
                <a:solidFill>
                  <a:srgbClr val="0000FF"/>
                </a:solidFill>
              </a:rPr>
              <a:t> </a:t>
            </a:r>
            <a:r>
              <a:rPr lang="en-US" altLang="zh-CN" sz="1800">
                <a:solidFill>
                  <a:srgbClr val="800000"/>
                </a:solidFill>
              </a:rPr>
              <a:t>---</a:t>
            </a:r>
            <a:r>
              <a:rPr lang="zh-CN" altLang="en-US" sz="1800">
                <a:solidFill>
                  <a:srgbClr val="800000"/>
                </a:solidFill>
              </a:rPr>
              <a:t>面向计算机实现！</a:t>
            </a:r>
            <a:endParaRPr lang="zh-CN" altLang="en-US" sz="1800">
              <a:solidFill>
                <a:srgbClr val="8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对象数据模型（</a:t>
            </a:r>
            <a:r>
              <a:rPr lang="en-US" altLang="zh-CN" sz="1800">
                <a:solidFill>
                  <a:srgbClr val="0000FF"/>
                </a:solidFill>
              </a:rPr>
              <a:t>22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  <a:endParaRPr lang="zh-CN" altLang="en-US" sz="180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</a:rPr>
              <a:t>XML</a:t>
            </a:r>
            <a:r>
              <a:rPr lang="zh-CN" altLang="en-US" sz="1800">
                <a:solidFill>
                  <a:srgbClr val="0000FF"/>
                </a:solidFill>
              </a:rPr>
              <a:t>数据模型（</a:t>
            </a:r>
            <a:r>
              <a:rPr lang="en-US" altLang="zh-CN" sz="1800">
                <a:solidFill>
                  <a:srgbClr val="0000FF"/>
                </a:solidFill>
              </a:rPr>
              <a:t>23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24937" name="AutoShape 9"/>
          <p:cNvSpPr/>
          <p:nvPr/>
        </p:nvSpPr>
        <p:spPr bwMode="auto">
          <a:xfrm>
            <a:off x="5256213" y="4730750"/>
            <a:ext cx="242887" cy="1349375"/>
          </a:xfrm>
          <a:prstGeom prst="rightBrace">
            <a:avLst>
              <a:gd name="adj1" fmla="val 177084"/>
              <a:gd name="adj2" fmla="val 50000"/>
            </a:avLst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200">
              <a:solidFill>
                <a:schemeClr val="tx2"/>
              </a:solidFill>
              <a:latin typeface="Tahoma" panose="020B0604030504040204" pitchFamily="2" charset="0"/>
            </a:endParaRPr>
          </a:p>
        </p:txBody>
      </p:sp>
      <p:sp>
        <p:nvSpPr>
          <p:cNvPr id="54276" name="AutoShape 10"/>
          <p:cNvSpPr>
            <a:spLocks noChangeArrowheads="1"/>
          </p:cNvSpPr>
          <p:nvPr/>
        </p:nvSpPr>
        <p:spPr bwMode="auto">
          <a:xfrm>
            <a:off x="6119813" y="1165225"/>
            <a:ext cx="2493962" cy="787400"/>
          </a:xfrm>
          <a:prstGeom prst="cloudCallout">
            <a:avLst>
              <a:gd name="adj1" fmla="val 49347"/>
              <a:gd name="adj2" fmla="val 760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2" charset="0"/>
              </a:rPr>
              <a:t>数据结构设计完成什么任务？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grpSp>
        <p:nvGrpSpPr>
          <p:cNvPr id="124942" name="Group 14"/>
          <p:cNvGrpSpPr/>
          <p:nvPr/>
        </p:nvGrpSpPr>
        <p:grpSpPr bwMode="auto">
          <a:xfrm>
            <a:off x="34925" y="2457450"/>
            <a:ext cx="2212975" cy="723900"/>
            <a:chOff x="126" y="1560"/>
            <a:chExt cx="1308" cy="456"/>
          </a:xfrm>
        </p:grpSpPr>
        <p:sp>
          <p:nvSpPr>
            <p:cNvPr id="54279" name="AutoShape 12"/>
            <p:cNvSpPr>
              <a:spLocks noChangeArrowheads="1"/>
            </p:cNvSpPr>
            <p:nvPr/>
          </p:nvSpPr>
          <p:spPr bwMode="auto">
            <a:xfrm>
              <a:off x="126" y="1560"/>
              <a:ext cx="1038" cy="4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400" b="0">
                  <a:solidFill>
                    <a:srgbClr val="0066FF"/>
                  </a:solidFill>
                </a:rPr>
                <a:t>层次模型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网状模型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</a:t>
              </a:r>
              <a:endParaRPr kumimoji="0" lang="en-US" altLang="zh-CN" sz="1400" b="0">
                <a:solidFill>
                  <a:srgbClr val="0066FF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400" b="0">
                  <a:solidFill>
                    <a:srgbClr val="0066FF"/>
                  </a:solidFill>
                </a:rPr>
                <a:t>关系模型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对象模型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</a:t>
              </a:r>
              <a:endParaRPr kumimoji="0" lang="en-US" altLang="zh-CN" sz="1400" b="0">
                <a:solidFill>
                  <a:srgbClr val="0066FF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400" b="0">
                  <a:solidFill>
                    <a:srgbClr val="0066FF"/>
                  </a:solidFill>
                </a:rPr>
                <a:t>XML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模型</a:t>
              </a:r>
              <a:endParaRPr kumimoji="0" lang="zh-CN" altLang="en-US" sz="1400" b="0">
                <a:solidFill>
                  <a:srgbClr val="0066FF"/>
                </a:solidFill>
              </a:endParaRPr>
            </a:p>
          </p:txBody>
        </p:sp>
        <p:sp>
          <p:nvSpPr>
            <p:cNvPr id="54280" name="Line 13"/>
            <p:cNvSpPr>
              <a:spLocks noChangeShapeType="1"/>
            </p:cNvSpPr>
            <p:nvPr/>
          </p:nvSpPr>
          <p:spPr bwMode="auto">
            <a:xfrm flipH="1">
              <a:off x="1170" y="1758"/>
              <a:ext cx="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503238" y="134938"/>
            <a:ext cx="702151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  数据库系统&amp;数据库的开发运行环节</a:t>
            </a:r>
            <a:endParaRPr kumimoji="0"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4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4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4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4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4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4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4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4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7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内容占位符 2"/>
          <p:cNvSpPr>
            <a:spLocks noGrp="1"/>
          </p:cNvSpPr>
          <p:nvPr>
            <p:ph idx="1"/>
          </p:nvPr>
        </p:nvSpPr>
        <p:spPr>
          <a:xfrm>
            <a:off x="698500" y="860425"/>
            <a:ext cx="7772400" cy="3897313"/>
          </a:xfrm>
        </p:spPr>
        <p:txBody>
          <a:bodyPr/>
          <a:lstStyle/>
          <a:p>
            <a:endParaRPr lang="en-US" altLang="zh-CN" sz="2800" b="1"/>
          </a:p>
          <a:p>
            <a:r>
              <a:rPr lang="zh-CN" altLang="en-US" sz="2400" b="1"/>
              <a:t>概念结构设计是整个数据库设计的关键，通过对用户需求进行综合、归纳与抽象，形成一个独立于具体的</a:t>
            </a:r>
            <a:r>
              <a:rPr lang="en-US" altLang="zh-CN" sz="2400" b="1"/>
              <a:t>DBMS</a:t>
            </a:r>
            <a:r>
              <a:rPr lang="zh-CN" altLang="en-US" sz="2400" b="1"/>
              <a:t>的概念模型。</a:t>
            </a:r>
            <a:endParaRPr lang="en-US" altLang="zh-CN" sz="2400" b="1"/>
          </a:p>
          <a:p>
            <a:endParaRPr lang="en-US" altLang="zh-CN" sz="2400" b="1"/>
          </a:p>
          <a:p>
            <a:endParaRPr lang="en-US" altLang="zh-CN" sz="2400" b="1"/>
          </a:p>
          <a:p>
            <a:r>
              <a:rPr lang="zh-CN" altLang="en-US" sz="2400" b="1"/>
              <a:t>逻辑结构设计是将概念结构转换为某个</a:t>
            </a:r>
            <a:r>
              <a:rPr lang="en-US" altLang="zh-CN" sz="2400" b="1"/>
              <a:t>DBMS</a:t>
            </a:r>
            <a:r>
              <a:rPr lang="zh-CN" altLang="en-US" sz="2400" b="1"/>
              <a:t>所支持的数据模型，并对其进行优化。</a:t>
            </a:r>
            <a:endParaRPr lang="zh-CN" altLang="en-US" sz="2400" b="1"/>
          </a:p>
        </p:txBody>
      </p:sp>
      <p:sp>
        <p:nvSpPr>
          <p:cNvPr id="552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58FC9C-C508-4026-B0E3-A9233B5CA9E6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55299" name="AutoShape 5"/>
          <p:cNvSpPr>
            <a:spLocks noChangeArrowheads="1"/>
          </p:cNvSpPr>
          <p:nvPr/>
        </p:nvSpPr>
        <p:spPr bwMode="auto">
          <a:xfrm>
            <a:off x="214313" y="646113"/>
            <a:ext cx="2108200" cy="720725"/>
          </a:xfrm>
          <a:prstGeom prst="cloudCallout">
            <a:avLst>
              <a:gd name="adj1" fmla="val -39264"/>
              <a:gd name="adj2" fmla="val 8105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概念结构设计是什么？</a:t>
            </a:r>
            <a:endParaRPr lang="zh-CN" altLang="en-US"/>
          </a:p>
        </p:txBody>
      </p:sp>
      <p:sp>
        <p:nvSpPr>
          <p:cNvPr id="55300" name="AutoShape 5"/>
          <p:cNvSpPr>
            <a:spLocks noChangeArrowheads="1"/>
          </p:cNvSpPr>
          <p:nvPr/>
        </p:nvSpPr>
        <p:spPr bwMode="auto">
          <a:xfrm>
            <a:off x="200025" y="2576513"/>
            <a:ext cx="2222500" cy="720725"/>
          </a:xfrm>
          <a:prstGeom prst="cloudCallout">
            <a:avLst>
              <a:gd name="adj1" fmla="val -39454"/>
              <a:gd name="adj2" fmla="val 8105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逻辑结构设计是什么？</a:t>
            </a:r>
            <a:endParaRPr lang="zh-CN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422525" y="4275138"/>
            <a:ext cx="3960813" cy="23764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>
              <a:solidFill>
                <a:schemeClr val="bg1"/>
              </a:solidFill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61938" y="5068888"/>
            <a:ext cx="1008062" cy="7191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2400">
                <a:solidFill>
                  <a:schemeClr val="bg1"/>
                </a:solidFill>
              </a:rPr>
              <a:t>现  实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7389813" y="4995863"/>
            <a:ext cx="1081087" cy="7191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2400">
                <a:solidFill>
                  <a:schemeClr val="bg1"/>
                </a:solidFill>
              </a:rPr>
              <a:t>机  器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2493963" y="4922838"/>
            <a:ext cx="1008062" cy="936625"/>
          </a:xfrm>
          <a:prstGeom prst="ellipse">
            <a:avLst/>
          </a:prstGeom>
          <a:gradFill rotWithShape="1">
            <a:gsLst>
              <a:gs pos="0">
                <a:srgbClr val="734D10"/>
              </a:gs>
              <a:gs pos="100000">
                <a:srgbClr val="F8A622"/>
              </a:gs>
            </a:gsLst>
            <a:lin ang="2700000" scaled="1"/>
          </a:gradFill>
          <a:ln w="9525">
            <a:solidFill>
              <a:srgbClr val="F8A622"/>
            </a:solidFill>
            <a:round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bg1"/>
                </a:solidFill>
              </a:rPr>
              <a:t>概念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模型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" name="Oval 20"/>
          <p:cNvSpPr>
            <a:spLocks noChangeArrowheads="1"/>
          </p:cNvSpPr>
          <p:nvPr/>
        </p:nvSpPr>
        <p:spPr bwMode="auto">
          <a:xfrm>
            <a:off x="5229225" y="4922838"/>
            <a:ext cx="1081088" cy="914400"/>
          </a:xfrm>
          <a:prstGeom prst="ellipse">
            <a:avLst/>
          </a:prstGeom>
          <a:gradFill rotWithShape="1">
            <a:gsLst>
              <a:gs pos="0">
                <a:srgbClr val="734D10"/>
              </a:gs>
              <a:gs pos="100000">
                <a:srgbClr val="F8A622"/>
              </a:gs>
            </a:gsLst>
            <a:lin ang="2700000" scaled="1"/>
          </a:gradFill>
          <a:ln w="9525">
            <a:solidFill>
              <a:srgbClr val="F8A622"/>
            </a:solidFill>
            <a:round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bg1"/>
                </a:solidFill>
              </a:rPr>
              <a:t>逻辑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模型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5306" name="Text Box 21"/>
          <p:cNvSpPr txBox="1">
            <a:spLocks noChangeArrowheads="1"/>
          </p:cNvSpPr>
          <p:nvPr/>
        </p:nvSpPr>
        <p:spPr bwMode="auto">
          <a:xfrm>
            <a:off x="3933825" y="6148388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Tahoma" panose="020B0604030504040204" pitchFamily="2" charset="0"/>
              </a:rPr>
              <a:t>模型</a:t>
            </a:r>
            <a:endParaRPr kumimoji="0" lang="zh-CN" altLang="en-US" sz="2400">
              <a:solidFill>
                <a:schemeClr val="bg1"/>
              </a:solidFill>
              <a:latin typeface="Tahoma" panose="020B0604030504040204" pitchFamily="2" charset="0"/>
            </a:endParaRPr>
          </a:p>
        </p:txBody>
      </p:sp>
      <p:sp>
        <p:nvSpPr>
          <p:cNvPr id="55307" name="AutoShape 22"/>
          <p:cNvSpPr>
            <a:spLocks noChangeArrowheads="1"/>
          </p:cNvSpPr>
          <p:nvPr/>
        </p:nvSpPr>
        <p:spPr bwMode="auto">
          <a:xfrm>
            <a:off x="1292225" y="5356225"/>
            <a:ext cx="1068388" cy="215900"/>
          </a:xfrm>
          <a:prstGeom prst="rightArrow">
            <a:avLst>
              <a:gd name="adj1" fmla="val 50000"/>
              <a:gd name="adj2" fmla="val 123713"/>
            </a:avLst>
          </a:prstGeom>
          <a:solidFill>
            <a:srgbClr val="070605"/>
          </a:solidFill>
          <a:ln w="9525">
            <a:solidFill>
              <a:srgbClr val="070605"/>
            </a:solidFill>
            <a:miter lim="800000"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5308" name="AutoShape 23"/>
          <p:cNvSpPr>
            <a:spLocks noChangeArrowheads="1"/>
          </p:cNvSpPr>
          <p:nvPr/>
        </p:nvSpPr>
        <p:spPr bwMode="auto">
          <a:xfrm>
            <a:off x="6310313" y="5283200"/>
            <a:ext cx="1068387" cy="215900"/>
          </a:xfrm>
          <a:prstGeom prst="rightArrow">
            <a:avLst>
              <a:gd name="adj1" fmla="val 50000"/>
              <a:gd name="adj2" fmla="val 123713"/>
            </a:avLst>
          </a:prstGeom>
          <a:solidFill>
            <a:srgbClr val="070605"/>
          </a:solidFill>
          <a:ln w="9525">
            <a:solidFill>
              <a:srgbClr val="070605"/>
            </a:solidFill>
            <a:miter lim="800000"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5" name="Group 24"/>
          <p:cNvGrpSpPr/>
          <p:nvPr/>
        </p:nvGrpSpPr>
        <p:grpSpPr bwMode="auto">
          <a:xfrm>
            <a:off x="3502025" y="4922838"/>
            <a:ext cx="1800225" cy="576262"/>
            <a:chOff x="2290" y="1842"/>
            <a:chExt cx="998" cy="363"/>
          </a:xfrm>
        </p:grpSpPr>
        <p:sp>
          <p:nvSpPr>
            <p:cNvPr id="55312" name="AutoShape 25"/>
            <p:cNvSpPr>
              <a:spLocks noChangeArrowheads="1"/>
            </p:cNvSpPr>
            <p:nvPr/>
          </p:nvSpPr>
          <p:spPr bwMode="auto">
            <a:xfrm>
              <a:off x="2290" y="2069"/>
              <a:ext cx="998" cy="136"/>
            </a:xfrm>
            <a:prstGeom prst="rightArrow">
              <a:avLst>
                <a:gd name="adj1" fmla="val 50000"/>
                <a:gd name="adj2" fmla="val 183456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2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313" name="Text Box 26"/>
            <p:cNvSpPr txBox="1">
              <a:spLocks noChangeArrowheads="1"/>
            </p:cNvSpPr>
            <p:nvPr/>
          </p:nvSpPr>
          <p:spPr bwMode="auto">
            <a:xfrm>
              <a:off x="2493" y="1842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400">
                  <a:solidFill>
                    <a:srgbClr val="FFFF00"/>
                  </a:solidFill>
                  <a:latin typeface="Tahoma" panose="020B0604030504040204" pitchFamily="2" charset="0"/>
                </a:rPr>
                <a:t>转换</a:t>
              </a:r>
              <a:endParaRPr kumimoji="0" lang="zh-CN" altLang="en-US" sz="2400">
                <a:solidFill>
                  <a:srgbClr val="FFFF00"/>
                </a:solidFill>
                <a:latin typeface="Tahoma" panose="020B0604030504040204" pitchFamily="2" charset="0"/>
              </a:endParaRPr>
            </a:p>
          </p:txBody>
        </p:sp>
      </p:grpSp>
      <p:sp>
        <p:nvSpPr>
          <p:cNvPr id="55310" name="Text Box 27"/>
          <p:cNvSpPr txBox="1">
            <a:spLocks noChangeArrowheads="1"/>
          </p:cNvSpPr>
          <p:nvPr/>
        </p:nvSpPr>
        <p:spPr bwMode="auto">
          <a:xfrm>
            <a:off x="1341438" y="4922838"/>
            <a:ext cx="86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070605"/>
                </a:solidFill>
                <a:latin typeface="Tahoma" panose="020B0604030504040204" pitchFamily="2" charset="0"/>
              </a:rPr>
              <a:t>抽象</a:t>
            </a:r>
            <a:endParaRPr kumimoji="0" lang="zh-CN" altLang="en-US" sz="2400">
              <a:solidFill>
                <a:srgbClr val="070605"/>
              </a:solidFill>
              <a:latin typeface="Tahoma" panose="020B0604030504040204" pitchFamily="2" charset="0"/>
            </a:endParaRPr>
          </a:p>
        </p:txBody>
      </p:sp>
      <p:sp>
        <p:nvSpPr>
          <p:cNvPr id="55311" name="Text Box 4"/>
          <p:cNvSpPr txBox="1">
            <a:spLocks noChangeArrowheads="1"/>
          </p:cNvSpPr>
          <p:nvPr/>
        </p:nvSpPr>
        <p:spPr bwMode="auto">
          <a:xfrm>
            <a:off x="503238" y="134938"/>
            <a:ext cx="702151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 数据库系统&amp;数据库的开发运行环节</a:t>
            </a:r>
            <a:endParaRPr kumimoji="0"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" t="14328" r="1120" b="10448"/>
          <a:stretch>
            <a:fillRect/>
          </a:stretch>
        </p:blipFill>
        <p:spPr bwMode="auto">
          <a:xfrm>
            <a:off x="3311525" y="2017713"/>
            <a:ext cx="5724525" cy="40338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2" name="幻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A15ABA-3C80-4688-ABBE-DFCF8129D7A6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879725" y="908050"/>
            <a:ext cx="4213225" cy="708025"/>
          </a:xfrm>
        </p:spPr>
        <p:txBody>
          <a:bodyPr/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数据库视图技术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数据抽象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b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180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4" name="AutoShape 25"/>
          <p:cNvSpPr>
            <a:spLocks noChangeArrowheads="1"/>
          </p:cNvSpPr>
          <p:nvPr/>
        </p:nvSpPr>
        <p:spPr bwMode="auto">
          <a:xfrm>
            <a:off x="34925" y="1341438"/>
            <a:ext cx="3816350" cy="784225"/>
          </a:xfrm>
          <a:prstGeom prst="cloudCallout">
            <a:avLst>
              <a:gd name="adj1" fmla="val -46500"/>
              <a:gd name="adj2" fmla="val 6172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2" charset="0"/>
              </a:rPr>
              <a:t>如何保证数据结构独立性</a:t>
            </a:r>
            <a:r>
              <a:rPr kumimoji="0" lang="zh-CN" altLang="zh-CN" sz="1600">
                <a:latin typeface="Tahoma" panose="020B0604030504040204" pitchFamily="2" charset="0"/>
              </a:rPr>
              <a:t>?</a:t>
            </a:r>
            <a:endParaRPr kumimoji="0" lang="en-US" altLang="zh-CN" sz="1600">
              <a:latin typeface="Tahoma" panose="020B0604030504040204" pitchFamily="2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ahoma" panose="020B0604030504040204" pitchFamily="2" charset="0"/>
              </a:rPr>
              <a:t>(</a:t>
            </a:r>
            <a:r>
              <a:rPr kumimoji="0" lang="zh-CN" altLang="en-US" sz="1600">
                <a:latin typeface="Tahoma" panose="020B0604030504040204" pitchFamily="2" charset="0"/>
              </a:rPr>
              <a:t>应用程序与</a:t>
            </a:r>
            <a:r>
              <a:rPr kumimoji="0" lang="zh-CN" altLang="en-US" sz="1600">
                <a:latin typeface="Tahoma" panose="020B0604030504040204" pitchFamily="2" charset="0"/>
                <a:sym typeface="Wingdings" panose="05000000000000000000" pitchFamily="2" charset="2"/>
              </a:rPr>
              <a:t>物理数据</a:t>
            </a:r>
            <a:r>
              <a:rPr kumimoji="0" lang="zh-CN" altLang="en-US" sz="1600">
                <a:latin typeface="Tahoma" panose="020B0604030504040204" pitchFamily="2" charset="0"/>
              </a:rPr>
              <a:t>间</a:t>
            </a:r>
            <a:r>
              <a:rPr kumimoji="0" lang="en-US" altLang="zh-CN" sz="1600">
                <a:latin typeface="Tahoma" panose="020B0604030504040204" pitchFamily="2" charset="0"/>
              </a:rPr>
              <a:t>)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grpSp>
        <p:nvGrpSpPr>
          <p:cNvPr id="56325" name="Group 37"/>
          <p:cNvGrpSpPr/>
          <p:nvPr/>
        </p:nvGrpSpPr>
        <p:grpSpPr bwMode="auto">
          <a:xfrm>
            <a:off x="36513" y="3033713"/>
            <a:ext cx="3527425" cy="3149600"/>
            <a:chOff x="1" y="1384"/>
            <a:chExt cx="2148" cy="1984"/>
          </a:xfrm>
        </p:grpSpPr>
        <p:sp>
          <p:nvSpPr>
            <p:cNvPr id="56343" name="Rectangle 26"/>
            <p:cNvSpPr>
              <a:spLocks noChangeArrowheads="1"/>
            </p:cNvSpPr>
            <p:nvPr/>
          </p:nvSpPr>
          <p:spPr bwMode="auto">
            <a:xfrm>
              <a:off x="1" y="2622"/>
              <a:ext cx="1267" cy="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400" b="0">
                  <a:solidFill>
                    <a:srgbClr val="009999"/>
                  </a:solidFill>
                </a:rPr>
                <a:t>数据：</a:t>
              </a:r>
              <a:r>
                <a:rPr kumimoji="0" lang="en-US" altLang="zh-CN" sz="1400" b="0">
                  <a:solidFill>
                    <a:srgbClr val="009999"/>
                  </a:solidFill>
                  <a:latin typeface="Tahoma" panose="020B0604030504040204" pitchFamily="2" charset="0"/>
                </a:rPr>
                <a:t>…</a:t>
              </a:r>
              <a:r>
                <a:rPr kumimoji="0" lang="zh-CN" altLang="en-US" sz="1400" b="0">
                  <a:solidFill>
                    <a:srgbClr val="009999"/>
                  </a:solidFill>
                </a:rPr>
                <a:t>按学号存放</a:t>
              </a:r>
              <a:r>
                <a:rPr kumimoji="0" lang="en-US" altLang="zh-CN" sz="1400" b="0">
                  <a:solidFill>
                    <a:srgbClr val="009999"/>
                  </a:solidFill>
                  <a:latin typeface="Tahoma" panose="020B0604030504040204" pitchFamily="2" charset="0"/>
                </a:rPr>
                <a:t>…</a:t>
              </a:r>
              <a:br>
                <a:rPr kumimoji="0" lang="en-US" altLang="zh-CN" sz="1400" b="0">
                  <a:solidFill>
                    <a:srgbClr val="F6C438"/>
                  </a:solidFill>
                </a:rPr>
              </a:br>
              <a:r>
                <a:rPr kumimoji="0" lang="en-US" altLang="zh-CN" sz="1400" b="0">
                  <a:solidFill>
                    <a:srgbClr val="0066FF"/>
                  </a:solidFill>
                </a:rPr>
                <a:t>(101,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张三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,20,CS,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男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)</a:t>
              </a:r>
              <a:br>
                <a:rPr kumimoji="0" lang="en-US" altLang="zh-CN" sz="1400" b="0">
                  <a:solidFill>
                    <a:srgbClr val="0066FF"/>
                  </a:solidFill>
                </a:rPr>
              </a:br>
              <a:r>
                <a:rPr kumimoji="0" lang="en-US" altLang="zh-CN" sz="1400" b="0">
                  <a:solidFill>
                    <a:srgbClr val="0066FF"/>
                  </a:solidFill>
                </a:rPr>
                <a:t>(102,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李四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,18,CS,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女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)</a:t>
              </a:r>
              <a:br>
                <a:rPr kumimoji="0" lang="en-US" altLang="zh-CN" sz="1400" b="0">
                  <a:solidFill>
                    <a:srgbClr val="0066FF"/>
                  </a:solidFill>
                </a:rPr>
              </a:br>
              <a:r>
                <a:rPr kumimoji="0" lang="en-US" altLang="zh-CN" sz="1400" b="0">
                  <a:solidFill>
                    <a:srgbClr val="0066FF"/>
                  </a:solidFill>
                </a:rPr>
                <a:t>(103,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王五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,19,EE,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女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)</a:t>
              </a:r>
              <a:br>
                <a:rPr kumimoji="0" lang="en-US" altLang="zh-CN" sz="1400" b="0">
                  <a:solidFill>
                    <a:srgbClr val="0066FF"/>
                  </a:solidFill>
                </a:rPr>
              </a:br>
              <a:r>
                <a:rPr kumimoji="0" lang="en-US" altLang="zh-CN" sz="1400" b="0">
                  <a:solidFill>
                    <a:srgbClr val="0066FF"/>
                  </a:solidFill>
                </a:rPr>
                <a:t>    </a:t>
              </a:r>
              <a:r>
                <a:rPr kumimoji="0" lang="en-US" altLang="zh-CN" sz="1400" b="0">
                  <a:solidFill>
                    <a:srgbClr val="009999"/>
                  </a:solidFill>
                  <a:latin typeface="Tahoma" panose="020B0604030504040204" pitchFamily="2" charset="0"/>
                </a:rPr>
                <a:t>…</a:t>
              </a:r>
              <a:r>
                <a:rPr kumimoji="0" lang="zh-CN" altLang="en-US" sz="1400" b="0">
                  <a:solidFill>
                    <a:srgbClr val="009999"/>
                  </a:solidFill>
                </a:rPr>
                <a:t>按年龄建索引</a:t>
              </a:r>
              <a:r>
                <a:rPr kumimoji="0" lang="en-US" altLang="zh-CN" sz="1400" b="0">
                  <a:solidFill>
                    <a:srgbClr val="009999"/>
                  </a:solidFill>
                  <a:latin typeface="Tahoma" panose="020B0604030504040204" pitchFamily="2" charset="0"/>
                </a:rPr>
                <a:t>…</a:t>
              </a:r>
              <a:endParaRPr kumimoji="0" lang="en-US" altLang="zh-CN" sz="1400" b="0">
                <a:solidFill>
                  <a:srgbClr val="009999"/>
                </a:solidFill>
              </a:endParaRPr>
            </a:p>
          </p:txBody>
        </p:sp>
        <p:sp>
          <p:nvSpPr>
            <p:cNvPr id="56344" name="Rectangle 27"/>
            <p:cNvSpPr>
              <a:spLocks noChangeArrowheads="1"/>
            </p:cNvSpPr>
            <p:nvPr/>
          </p:nvSpPr>
          <p:spPr bwMode="auto">
            <a:xfrm>
              <a:off x="1" y="2199"/>
              <a:ext cx="1973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solidFill>
                    <a:srgbClr val="009999"/>
                  </a:solidFill>
                </a:rPr>
                <a:t>结构：</a:t>
              </a:r>
              <a:r>
                <a:rPr kumimoji="0" lang="en-US" altLang="zh-CN" sz="1600" b="0">
                  <a:solidFill>
                    <a:srgbClr val="009999"/>
                  </a:solidFill>
                  <a:latin typeface="Tahoma" panose="020B0604030504040204" pitchFamily="2" charset="0"/>
                </a:rPr>
                <a:t>”</a:t>
              </a:r>
              <a:r>
                <a:rPr kumimoji="0" lang="zh-CN" altLang="en-US" sz="1600" b="0">
                  <a:solidFill>
                    <a:srgbClr val="009999"/>
                  </a:solidFill>
                </a:rPr>
                <a:t>学生</a:t>
              </a:r>
              <a:r>
                <a:rPr kumimoji="0" lang="en-US" altLang="zh-CN" sz="1600" b="0">
                  <a:solidFill>
                    <a:srgbClr val="009999"/>
                  </a:solidFill>
                  <a:latin typeface="Tahoma" panose="020B0604030504040204" pitchFamily="2" charset="0"/>
                </a:rPr>
                <a:t>”</a:t>
              </a:r>
              <a:r>
                <a:rPr kumimoji="0" lang="en-US" altLang="zh-CN" sz="1600" b="0">
                  <a:solidFill>
                    <a:srgbClr val="009999"/>
                  </a:solidFill>
                </a:rPr>
                <a:t>        </a:t>
              </a:r>
              <a:r>
                <a:rPr kumimoji="0" lang="en-US" altLang="zh-CN" sz="1600" b="0">
                  <a:solidFill>
                    <a:srgbClr val="009999"/>
                  </a:solidFill>
                  <a:latin typeface="Tahoma" panose="020B0604030504040204" pitchFamily="2" charset="0"/>
                </a:rPr>
                <a:t>”</a:t>
              </a:r>
              <a:r>
                <a:rPr kumimoji="0" lang="zh-CN" altLang="en-US" sz="1600" b="0">
                  <a:solidFill>
                    <a:srgbClr val="009999"/>
                  </a:solidFill>
                </a:rPr>
                <a:t>宿舍</a:t>
              </a:r>
              <a:r>
                <a:rPr kumimoji="0" lang="en-US" altLang="zh-CN" sz="1600" b="0">
                  <a:solidFill>
                    <a:srgbClr val="009999"/>
                  </a:solidFill>
                  <a:latin typeface="Tahoma" panose="020B0604030504040204" pitchFamily="2" charset="0"/>
                </a:rPr>
                <a:t>”</a:t>
              </a:r>
              <a:br>
                <a:rPr kumimoji="0" lang="en-US" altLang="zh-CN" sz="1600" b="0">
                  <a:solidFill>
                    <a:srgbClr val="009999"/>
                  </a:solidFill>
                </a:rPr>
              </a:br>
              <a:r>
                <a:rPr kumimoji="0" lang="en-US" altLang="zh-CN" sz="1200" b="0">
                  <a:solidFill>
                    <a:srgbClr val="0066FF"/>
                  </a:solidFill>
                </a:rPr>
                <a:t>(</a:t>
              </a:r>
              <a:r>
                <a:rPr kumimoji="0" lang="zh-CN" altLang="en-US" sz="1200" b="0">
                  <a:solidFill>
                    <a:srgbClr val="0066FF"/>
                  </a:solidFill>
                </a:rPr>
                <a:t>学号</a:t>
              </a:r>
              <a:r>
                <a:rPr kumimoji="0" lang="en-US" altLang="zh-CN" sz="12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200" b="0">
                  <a:solidFill>
                    <a:srgbClr val="0066FF"/>
                  </a:solidFill>
                </a:rPr>
                <a:t>姓名</a:t>
              </a:r>
              <a:r>
                <a:rPr kumimoji="0" lang="en-US" altLang="zh-CN" sz="12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200" b="0">
                  <a:solidFill>
                    <a:srgbClr val="0066FF"/>
                  </a:solidFill>
                </a:rPr>
                <a:t>年龄</a:t>
              </a:r>
              <a:r>
                <a:rPr kumimoji="0" lang="en-US" altLang="zh-CN" sz="12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200" b="0">
                  <a:solidFill>
                    <a:srgbClr val="0066FF"/>
                  </a:solidFill>
                </a:rPr>
                <a:t>专业</a:t>
              </a:r>
              <a:r>
                <a:rPr kumimoji="0" lang="en-US" altLang="zh-CN" sz="12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200" b="0">
                  <a:solidFill>
                    <a:srgbClr val="0066FF"/>
                  </a:solidFill>
                </a:rPr>
                <a:t>性别</a:t>
              </a:r>
              <a:r>
                <a:rPr kumimoji="0" lang="en-US" altLang="zh-CN" sz="1200" b="0">
                  <a:solidFill>
                    <a:srgbClr val="0066FF"/>
                  </a:solidFill>
                </a:rPr>
                <a:t>)</a:t>
              </a:r>
              <a:br>
                <a:rPr kumimoji="0" lang="en-US" altLang="zh-CN" sz="1200" b="0">
                  <a:solidFill>
                    <a:srgbClr val="0066FF"/>
                  </a:solidFill>
                </a:rPr>
              </a:br>
              <a:endParaRPr kumimoji="0" lang="en-US" altLang="zh-CN" sz="1400" b="0">
                <a:solidFill>
                  <a:srgbClr val="0066FF"/>
                </a:solidFill>
              </a:endParaRPr>
            </a:p>
          </p:txBody>
        </p:sp>
        <p:sp>
          <p:nvSpPr>
            <p:cNvPr id="56345" name="Rectangle 28"/>
            <p:cNvSpPr>
              <a:spLocks noChangeArrowheads="1"/>
            </p:cNvSpPr>
            <p:nvPr/>
          </p:nvSpPr>
          <p:spPr bwMode="auto">
            <a:xfrm>
              <a:off x="614" y="1407"/>
              <a:ext cx="1271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400" b="0">
                  <a:solidFill>
                    <a:srgbClr val="009999"/>
                  </a:solidFill>
                </a:rPr>
                <a:t>视图：</a:t>
              </a:r>
              <a:br>
                <a:rPr kumimoji="0" lang="zh-CN" altLang="en-US" sz="1400" b="0">
                  <a:solidFill>
                    <a:srgbClr val="009999"/>
                  </a:solidFill>
                </a:rPr>
              </a:br>
              <a:r>
                <a:rPr kumimoji="0" lang="en-US" altLang="zh-CN" sz="1400" b="0">
                  <a:solidFill>
                    <a:srgbClr val="0066FF"/>
                  </a:solidFill>
                </a:rPr>
                <a:t>(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学号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姓名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专业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400" b="0">
                  <a:solidFill>
                    <a:srgbClr val="0066FF"/>
                  </a:solidFill>
                </a:rPr>
                <a:t>宿舍</a:t>
              </a:r>
              <a:r>
                <a:rPr kumimoji="0" lang="en-US" altLang="zh-CN" sz="1400" b="0">
                  <a:solidFill>
                    <a:srgbClr val="0066FF"/>
                  </a:solidFill>
                </a:rPr>
                <a:t>)</a:t>
              </a:r>
              <a:br>
                <a:rPr kumimoji="0" lang="en-US" altLang="zh-CN" sz="1400" b="0">
                  <a:solidFill>
                    <a:srgbClr val="0066FF"/>
                  </a:solidFill>
                </a:rPr>
              </a:br>
              <a:endParaRPr kumimoji="0" lang="en-US" altLang="zh-CN" sz="1400" b="0">
                <a:solidFill>
                  <a:srgbClr val="0066FF"/>
                </a:solidFill>
              </a:endParaRPr>
            </a:p>
          </p:txBody>
        </p:sp>
        <p:sp>
          <p:nvSpPr>
            <p:cNvPr id="56346" name="Rectangle 29"/>
            <p:cNvSpPr>
              <a:spLocks noChangeArrowheads="1"/>
            </p:cNvSpPr>
            <p:nvPr/>
          </p:nvSpPr>
          <p:spPr bwMode="auto">
            <a:xfrm>
              <a:off x="1178" y="2736"/>
              <a:ext cx="971" cy="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solidFill>
                    <a:srgbClr val="0066FF"/>
                  </a:solidFill>
                </a:rPr>
                <a:t>(101,5</a:t>
              </a:r>
              <a:r>
                <a:rPr kumimoji="0" lang="zh-CN" altLang="en-US" sz="1600" b="0">
                  <a:solidFill>
                    <a:srgbClr val="0066FF"/>
                  </a:solidFill>
                </a:rPr>
                <a:t>舍</a:t>
              </a:r>
              <a:r>
                <a:rPr kumimoji="0" lang="en-US" altLang="zh-CN" sz="1600" b="0">
                  <a:solidFill>
                    <a:srgbClr val="0066FF"/>
                  </a:solidFill>
                </a:rPr>
                <a:t>201)</a:t>
              </a:r>
              <a:br>
                <a:rPr kumimoji="0" lang="en-US" altLang="zh-CN" sz="1600" b="0">
                  <a:solidFill>
                    <a:srgbClr val="0066FF"/>
                  </a:solidFill>
                </a:rPr>
              </a:br>
              <a:r>
                <a:rPr kumimoji="0" lang="en-US" altLang="zh-CN" sz="1600" b="0">
                  <a:solidFill>
                    <a:srgbClr val="0066FF"/>
                  </a:solidFill>
                </a:rPr>
                <a:t>(102,4</a:t>
              </a:r>
              <a:r>
                <a:rPr kumimoji="0" lang="zh-CN" altLang="en-US" sz="1600" b="0">
                  <a:solidFill>
                    <a:srgbClr val="0066FF"/>
                  </a:solidFill>
                </a:rPr>
                <a:t>舍</a:t>
              </a:r>
              <a:r>
                <a:rPr kumimoji="0" lang="en-US" altLang="zh-CN" sz="1600" b="0">
                  <a:solidFill>
                    <a:srgbClr val="0066FF"/>
                  </a:solidFill>
                </a:rPr>
                <a:t>402)</a:t>
              </a:r>
              <a:br>
                <a:rPr kumimoji="0" lang="en-US" altLang="zh-CN" sz="1600" b="0">
                  <a:solidFill>
                    <a:srgbClr val="0066FF"/>
                  </a:solidFill>
                </a:rPr>
              </a:br>
              <a:r>
                <a:rPr kumimoji="0" lang="en-US" altLang="zh-CN" sz="1600" b="0">
                  <a:solidFill>
                    <a:srgbClr val="0066FF"/>
                  </a:solidFill>
                </a:rPr>
                <a:t>(103,4</a:t>
              </a:r>
              <a:r>
                <a:rPr kumimoji="0" lang="zh-CN" altLang="en-US" sz="1600" b="0">
                  <a:solidFill>
                    <a:srgbClr val="0066FF"/>
                  </a:solidFill>
                </a:rPr>
                <a:t>舍</a:t>
              </a:r>
              <a:r>
                <a:rPr kumimoji="0" lang="en-US" altLang="zh-CN" sz="1600" b="0">
                  <a:solidFill>
                    <a:srgbClr val="0066FF"/>
                  </a:solidFill>
                </a:rPr>
                <a:t>402)</a:t>
              </a:r>
              <a:endParaRPr kumimoji="0" lang="en-US" altLang="zh-CN" sz="1600" b="0">
                <a:solidFill>
                  <a:srgbClr val="0066FF"/>
                </a:solidFill>
              </a:endParaRPr>
            </a:p>
          </p:txBody>
        </p:sp>
        <p:sp>
          <p:nvSpPr>
            <p:cNvPr id="56347" name="Rectangle 30"/>
            <p:cNvSpPr>
              <a:spLocks noChangeArrowheads="1"/>
            </p:cNvSpPr>
            <p:nvPr/>
          </p:nvSpPr>
          <p:spPr bwMode="auto">
            <a:xfrm>
              <a:off x="1294" y="2259"/>
              <a:ext cx="676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0066FF"/>
                  </a:solidFill>
                </a:rPr>
                <a:t>(</a:t>
              </a:r>
              <a:r>
                <a:rPr kumimoji="0" lang="zh-CN" altLang="en-US" sz="1200" b="0">
                  <a:solidFill>
                    <a:srgbClr val="0066FF"/>
                  </a:solidFill>
                </a:rPr>
                <a:t>学号</a:t>
              </a:r>
              <a:r>
                <a:rPr kumimoji="0" lang="en-US" altLang="zh-CN" sz="1200" b="0">
                  <a:solidFill>
                    <a:srgbClr val="0066FF"/>
                  </a:solidFill>
                </a:rPr>
                <a:t>,</a:t>
              </a:r>
              <a:r>
                <a:rPr kumimoji="0" lang="zh-CN" altLang="en-US" sz="1200" b="0">
                  <a:solidFill>
                    <a:srgbClr val="0066FF"/>
                  </a:solidFill>
                </a:rPr>
                <a:t>宿舍号</a:t>
              </a:r>
              <a:r>
                <a:rPr kumimoji="0" lang="en-US" altLang="zh-CN" sz="1200" b="0">
                  <a:solidFill>
                    <a:srgbClr val="0066FF"/>
                  </a:solidFill>
                </a:rPr>
                <a:t>)</a:t>
              </a:r>
              <a:br>
                <a:rPr kumimoji="0" lang="en-US" altLang="zh-CN" sz="1200" b="0">
                  <a:solidFill>
                    <a:srgbClr val="0066FF"/>
                  </a:solidFill>
                </a:rPr>
              </a:br>
              <a:endParaRPr kumimoji="0" lang="en-US" altLang="zh-CN" sz="1200" b="0">
                <a:solidFill>
                  <a:srgbClr val="0066FF"/>
                </a:solidFill>
              </a:endParaRPr>
            </a:p>
          </p:txBody>
        </p:sp>
        <p:sp>
          <p:nvSpPr>
            <p:cNvPr id="56348" name="Rectangle 31"/>
            <p:cNvSpPr>
              <a:spLocks noChangeArrowheads="1"/>
            </p:cNvSpPr>
            <p:nvPr/>
          </p:nvSpPr>
          <p:spPr bwMode="auto">
            <a:xfrm>
              <a:off x="66" y="1384"/>
              <a:ext cx="5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solidFill>
                    <a:srgbClr val="0066FF"/>
                  </a:solidFill>
                  <a:latin typeface="Tahoma" panose="020B0604030504040204" pitchFamily="2" charset="0"/>
                </a:rPr>
                <a:t>案例：</a:t>
              </a:r>
              <a:endParaRPr kumimoji="0" lang="zh-CN" altLang="en-US" sz="1800">
                <a:solidFill>
                  <a:srgbClr val="0066FF"/>
                </a:solidFill>
                <a:latin typeface="Tahoma" panose="020B0604030504040204" pitchFamily="2" charset="0"/>
              </a:endParaRPr>
            </a:p>
          </p:txBody>
        </p:sp>
        <p:sp>
          <p:nvSpPr>
            <p:cNvPr id="56349" name="AutoShape 33"/>
            <p:cNvSpPr>
              <a:spLocks noChangeArrowheads="1"/>
            </p:cNvSpPr>
            <p:nvPr/>
          </p:nvSpPr>
          <p:spPr bwMode="auto">
            <a:xfrm>
              <a:off x="461" y="2460"/>
              <a:ext cx="68" cy="174"/>
            </a:xfrm>
            <a:prstGeom prst="upDownArrow">
              <a:avLst>
                <a:gd name="adj1" fmla="val 50000"/>
                <a:gd name="adj2" fmla="val 51176"/>
              </a:avLst>
            </a:prstGeom>
            <a:solidFill>
              <a:srgbClr val="FFCC00"/>
            </a:solidFill>
            <a:ln w="9525">
              <a:solidFill>
                <a:schemeClr val="tx2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200">
                <a:latin typeface="Tahoma" panose="020B0604030504040204" pitchFamily="2" charset="0"/>
              </a:endParaRPr>
            </a:p>
          </p:txBody>
        </p:sp>
        <p:sp>
          <p:nvSpPr>
            <p:cNvPr id="56350" name="AutoShape 34"/>
            <p:cNvSpPr>
              <a:spLocks noChangeArrowheads="1"/>
            </p:cNvSpPr>
            <p:nvPr/>
          </p:nvSpPr>
          <p:spPr bwMode="auto">
            <a:xfrm>
              <a:off x="1404" y="2486"/>
              <a:ext cx="69" cy="174"/>
            </a:xfrm>
            <a:prstGeom prst="upDownArrow">
              <a:avLst>
                <a:gd name="adj1" fmla="val 50000"/>
                <a:gd name="adj2" fmla="val 51170"/>
              </a:avLst>
            </a:prstGeom>
            <a:solidFill>
              <a:srgbClr val="FFCC00"/>
            </a:solidFill>
            <a:ln w="9525">
              <a:solidFill>
                <a:schemeClr val="tx2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200">
                <a:latin typeface="Tahoma" panose="020B0604030504040204" pitchFamily="2" charset="0"/>
              </a:endParaRPr>
            </a:p>
          </p:txBody>
        </p:sp>
        <p:sp>
          <p:nvSpPr>
            <p:cNvPr id="56351" name="Line 35"/>
            <p:cNvSpPr>
              <a:spLocks noChangeShapeType="1"/>
            </p:cNvSpPr>
            <p:nvPr/>
          </p:nvSpPr>
          <p:spPr bwMode="auto">
            <a:xfrm flipH="1">
              <a:off x="505" y="1679"/>
              <a:ext cx="285" cy="535"/>
            </a:xfrm>
            <a:prstGeom prst="line">
              <a:avLst/>
            </a:prstGeom>
            <a:noFill/>
            <a:ln w="28575">
              <a:solidFill>
                <a:srgbClr val="F6C438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2" name="Line 36"/>
            <p:cNvSpPr>
              <a:spLocks noChangeShapeType="1"/>
            </p:cNvSpPr>
            <p:nvPr/>
          </p:nvSpPr>
          <p:spPr bwMode="auto">
            <a:xfrm>
              <a:off x="790" y="1679"/>
              <a:ext cx="636" cy="535"/>
            </a:xfrm>
            <a:prstGeom prst="line">
              <a:avLst/>
            </a:prstGeom>
            <a:noFill/>
            <a:ln w="28575">
              <a:solidFill>
                <a:srgbClr val="F6C438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 3"/>
          <p:cNvGrpSpPr/>
          <p:nvPr/>
        </p:nvGrpSpPr>
        <p:grpSpPr bwMode="auto">
          <a:xfrm>
            <a:off x="3313113" y="3522663"/>
            <a:ext cx="5002212" cy="1309687"/>
            <a:chOff x="3313694" y="3522910"/>
            <a:chExt cx="5002213" cy="1309242"/>
          </a:xfrm>
        </p:grpSpPr>
        <p:sp>
          <p:nvSpPr>
            <p:cNvPr id="56337" name="Rectangle 8"/>
            <p:cNvSpPr>
              <a:spLocks noChangeArrowheads="1"/>
            </p:cNvSpPr>
            <p:nvPr/>
          </p:nvSpPr>
          <p:spPr bwMode="auto">
            <a:xfrm>
              <a:off x="4499556" y="3968845"/>
              <a:ext cx="2592389" cy="179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solidFill>
                    <a:schemeClr val="tx2"/>
                  </a:solidFill>
                </a:rPr>
                <a:t>第一级映射</a:t>
              </a:r>
              <a:endParaRPr kumimoji="0" lang="zh-CN" altLang="en-US" sz="1600" b="0"/>
            </a:p>
          </p:txBody>
        </p:sp>
        <p:sp>
          <p:nvSpPr>
            <p:cNvPr id="56338" name="Rectangle 17"/>
            <p:cNvSpPr>
              <a:spLocks noChangeArrowheads="1"/>
            </p:cNvSpPr>
            <p:nvPr/>
          </p:nvSpPr>
          <p:spPr bwMode="auto">
            <a:xfrm>
              <a:off x="3313694" y="4005346"/>
              <a:ext cx="1835150" cy="826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/>
                <a:t>具有两级独立：</a:t>
              </a:r>
              <a:br>
                <a:rPr kumimoji="0" lang="zh-CN" altLang="en-US" sz="1600">
                  <a:solidFill>
                    <a:schemeClr val="tx2"/>
                  </a:solidFill>
                </a:rPr>
              </a:br>
              <a:r>
                <a:rPr kumimoji="0" lang="zh-CN" altLang="en-US" sz="1600"/>
                <a:t>支持应用独立性</a:t>
              </a:r>
              <a:endParaRPr kumimoji="0" lang="zh-CN" altLang="en-US" sz="1600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flipV="1">
              <a:off x="4898019" y="4154520"/>
              <a:ext cx="325437" cy="32215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0" name="Rectangle 23"/>
            <p:cNvSpPr>
              <a:spLocks noChangeArrowheads="1"/>
            </p:cNvSpPr>
            <p:nvPr/>
          </p:nvSpPr>
          <p:spPr bwMode="auto">
            <a:xfrm>
              <a:off x="6325182" y="4473499"/>
              <a:ext cx="1990725" cy="338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Tahoma" panose="020B0604030504040204" pitchFamily="2" charset="0"/>
                </a:rPr>
                <a:t>        (</a:t>
              </a:r>
              <a:r>
                <a:rPr kumimoji="0" lang="zh-CN" altLang="en-US" sz="1600">
                  <a:latin typeface="Tahoma" panose="020B0604030504040204" pitchFamily="2" charset="0"/>
                </a:rPr>
                <a:t>数据逻辑结构</a:t>
              </a:r>
              <a:r>
                <a:rPr kumimoji="0" lang="en-US" altLang="zh-CN" sz="1600">
                  <a:latin typeface="Tahoma" panose="020B0604030504040204" pitchFamily="2" charset="0"/>
                </a:rPr>
                <a:t>)</a:t>
              </a:r>
              <a:endParaRPr kumimoji="0" lang="en-US" altLang="zh-CN" sz="1600">
                <a:latin typeface="Tahoma" panose="020B0604030504040204" pitchFamily="2" charset="0"/>
              </a:endParaRPr>
            </a:p>
          </p:txBody>
        </p:sp>
        <p:sp>
          <p:nvSpPr>
            <p:cNvPr id="56341" name="Rectangle 24"/>
            <p:cNvSpPr>
              <a:spLocks noChangeArrowheads="1"/>
            </p:cNvSpPr>
            <p:nvPr/>
          </p:nvSpPr>
          <p:spPr bwMode="auto">
            <a:xfrm>
              <a:off x="6264857" y="3522910"/>
              <a:ext cx="1601788" cy="338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Tahoma" panose="020B0604030504040204" pitchFamily="2" charset="0"/>
                </a:rPr>
                <a:t>(</a:t>
              </a:r>
              <a:r>
                <a:rPr kumimoji="0" lang="zh-CN" altLang="en-US" sz="1600">
                  <a:latin typeface="Tahoma" panose="020B0604030504040204" pitchFamily="2" charset="0"/>
                </a:rPr>
                <a:t>数据逻辑重构</a:t>
              </a:r>
              <a:r>
                <a:rPr kumimoji="0" lang="en-US" altLang="zh-CN" sz="1600">
                  <a:latin typeface="Tahoma" panose="020B0604030504040204" pitchFamily="2" charset="0"/>
                </a:rPr>
                <a:t>)</a:t>
              </a:r>
              <a:endParaRPr kumimoji="0" lang="en-US" altLang="zh-CN" sz="1600">
                <a:latin typeface="Tahoma" panose="020B0604030504040204" pitchFamily="2" charset="0"/>
              </a:endParaRPr>
            </a:p>
          </p:txBody>
        </p:sp>
        <p:sp>
          <p:nvSpPr>
            <p:cNvPr id="56342" name="AutoShape 14"/>
            <p:cNvSpPr>
              <a:spLocks noChangeArrowheads="1"/>
            </p:cNvSpPr>
            <p:nvPr/>
          </p:nvSpPr>
          <p:spPr bwMode="auto">
            <a:xfrm>
              <a:off x="5794956" y="3897433"/>
              <a:ext cx="107950" cy="215827"/>
            </a:xfrm>
            <a:prstGeom prst="upDownArrow">
              <a:avLst>
                <a:gd name="adj1" fmla="val 50000"/>
                <a:gd name="adj2" fmla="val 39996"/>
              </a:avLst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Tahoma" panose="020B0604030504040204" pitchFamily="2" charset="0"/>
              </a:endParaRPr>
            </a:p>
          </p:txBody>
        </p:sp>
      </p:grpSp>
      <p:sp>
        <p:nvSpPr>
          <p:cNvPr id="140328" name="Rectangle 40"/>
          <p:cNvSpPr>
            <a:spLocks noChangeArrowheads="1"/>
          </p:cNvSpPr>
          <p:nvPr/>
        </p:nvSpPr>
        <p:spPr bwMode="auto">
          <a:xfrm>
            <a:off x="4572000" y="1557338"/>
            <a:ext cx="3633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0066FF"/>
                </a:solidFill>
              </a:rPr>
              <a:t>“</a:t>
            </a:r>
            <a:r>
              <a:rPr kumimoji="0" lang="zh-CN" altLang="en-US" sz="2000">
                <a:solidFill>
                  <a:srgbClr val="0066FF"/>
                </a:solidFill>
                <a:latin typeface="Tahoma" panose="020B0604030504040204" pitchFamily="2" charset="0"/>
              </a:rPr>
              <a:t>三层模式</a:t>
            </a:r>
            <a:r>
              <a:rPr kumimoji="0" lang="en-US" altLang="zh-CN" sz="2000">
                <a:solidFill>
                  <a:srgbClr val="0066FF"/>
                </a:solidFill>
                <a:latin typeface="Tahoma" panose="020B0604030504040204" pitchFamily="2" charset="0"/>
              </a:rPr>
              <a:t>-</a:t>
            </a:r>
            <a:r>
              <a:rPr kumimoji="0" lang="zh-CN" altLang="en-US" sz="2000">
                <a:solidFill>
                  <a:srgbClr val="0066FF"/>
                </a:solidFill>
                <a:latin typeface="Tahoma" panose="020B0604030504040204" pitchFamily="2" charset="0"/>
              </a:rPr>
              <a:t>两级映射</a:t>
            </a:r>
            <a:r>
              <a:rPr kumimoji="0" lang="zh-CN" altLang="en-US" sz="2000">
                <a:solidFill>
                  <a:srgbClr val="0066FF"/>
                </a:solidFill>
              </a:rPr>
              <a:t>”</a:t>
            </a:r>
            <a:r>
              <a:rPr kumimoji="0" lang="zh-CN" altLang="en-US" sz="2000">
                <a:solidFill>
                  <a:srgbClr val="0066FF"/>
                </a:solidFill>
                <a:latin typeface="Tahoma" panose="020B0604030504040204" pitchFamily="2" charset="0"/>
              </a:rPr>
              <a:t>及优点</a:t>
            </a:r>
            <a:endParaRPr kumimoji="0" lang="zh-CN" altLang="en-US" sz="2000">
              <a:solidFill>
                <a:srgbClr val="0066FF"/>
              </a:solidFill>
              <a:latin typeface="Tahoma" panose="020B0604030504040204" pitchFamily="2" charset="0"/>
            </a:endParaRPr>
          </a:p>
        </p:txBody>
      </p:sp>
      <p:sp>
        <p:nvSpPr>
          <p:cNvPr id="56328" name="Rectangle 42"/>
          <p:cNvSpPr>
            <a:spLocks noChangeArrowheads="1"/>
          </p:cNvSpPr>
          <p:nvPr/>
        </p:nvSpPr>
        <p:spPr bwMode="auto">
          <a:xfrm>
            <a:off x="1008063" y="2349500"/>
            <a:ext cx="901700" cy="30638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b="0">
                <a:solidFill>
                  <a:srgbClr val="0066FF"/>
                </a:solidFill>
                <a:latin typeface="Tahoma" panose="020B0604030504040204" pitchFamily="2" charset="0"/>
              </a:rPr>
              <a:t>应用程序</a:t>
            </a:r>
            <a:endParaRPr kumimoji="0" lang="zh-CN" altLang="en-US" sz="1400" b="0">
              <a:solidFill>
                <a:srgbClr val="0066FF"/>
              </a:solidFill>
              <a:latin typeface="Tahoma" panose="020B0604030504040204" pitchFamily="2" charset="0"/>
            </a:endParaRPr>
          </a:p>
        </p:txBody>
      </p:sp>
      <p:sp>
        <p:nvSpPr>
          <p:cNvPr id="56329" name="AutoShape 43"/>
          <p:cNvSpPr>
            <a:spLocks noChangeArrowheads="1"/>
          </p:cNvSpPr>
          <p:nvPr/>
        </p:nvSpPr>
        <p:spPr bwMode="auto">
          <a:xfrm>
            <a:off x="1343025" y="2711450"/>
            <a:ext cx="117475" cy="276225"/>
          </a:xfrm>
          <a:prstGeom prst="upDownArrow">
            <a:avLst>
              <a:gd name="adj1" fmla="val 50000"/>
              <a:gd name="adj2" fmla="val 47027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2" charset="0"/>
            </a:endParaRPr>
          </a:p>
        </p:txBody>
      </p:sp>
      <p:grpSp>
        <p:nvGrpSpPr>
          <p:cNvPr id="5" name="组 4"/>
          <p:cNvGrpSpPr/>
          <p:nvPr/>
        </p:nvGrpSpPr>
        <p:grpSpPr bwMode="auto">
          <a:xfrm>
            <a:off x="3333750" y="4638675"/>
            <a:ext cx="4951413" cy="1287463"/>
            <a:chOff x="3334263" y="4638618"/>
            <a:chExt cx="4951482" cy="1287672"/>
          </a:xfrm>
        </p:grpSpPr>
        <p:sp>
          <p:nvSpPr>
            <p:cNvPr id="56332" name="Rectangle 13"/>
            <p:cNvSpPr>
              <a:spLocks noChangeArrowheads="1"/>
            </p:cNvSpPr>
            <p:nvPr/>
          </p:nvSpPr>
          <p:spPr bwMode="auto">
            <a:xfrm>
              <a:off x="4536018" y="5013329"/>
              <a:ext cx="2592423" cy="17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solidFill>
                    <a:schemeClr val="tx2"/>
                  </a:solidFill>
                </a:rPr>
                <a:t>第二级映射</a:t>
              </a:r>
              <a:endParaRPr kumimoji="0" lang="zh-CN" altLang="en-US" sz="1600" b="0"/>
            </a:p>
          </p:txBody>
        </p:sp>
        <p:sp>
          <p:nvSpPr>
            <p:cNvPr id="56333" name="AutoShape 15"/>
            <p:cNvSpPr>
              <a:spLocks noChangeArrowheads="1"/>
            </p:cNvSpPr>
            <p:nvPr/>
          </p:nvSpPr>
          <p:spPr bwMode="auto">
            <a:xfrm>
              <a:off x="5759997" y="4975223"/>
              <a:ext cx="107952" cy="215935"/>
            </a:xfrm>
            <a:prstGeom prst="upDownArrow">
              <a:avLst>
                <a:gd name="adj1" fmla="val 50000"/>
                <a:gd name="adj2" fmla="val 39996"/>
              </a:avLst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Tahoma" panose="020B0604030504040204" pitchFamily="2" charset="0"/>
              </a:endParaRPr>
            </a:p>
          </p:txBody>
        </p:sp>
        <p:sp>
          <p:nvSpPr>
            <p:cNvPr id="56334" name="Line 20"/>
            <p:cNvSpPr>
              <a:spLocks noChangeShapeType="1"/>
            </p:cNvSpPr>
            <p:nvPr/>
          </p:nvSpPr>
          <p:spPr bwMode="auto">
            <a:xfrm>
              <a:off x="4212163" y="5014917"/>
              <a:ext cx="395293" cy="1079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5" name="Rectangle 22"/>
            <p:cNvSpPr>
              <a:spLocks noChangeArrowheads="1"/>
            </p:cNvSpPr>
            <p:nvPr/>
          </p:nvSpPr>
          <p:spPr bwMode="auto">
            <a:xfrm>
              <a:off x="6776011" y="5588097"/>
              <a:ext cx="1509734" cy="338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Tahoma" panose="020B0604030504040204" pitchFamily="2" charset="0"/>
                </a:rPr>
                <a:t>(</a:t>
              </a:r>
              <a:r>
                <a:rPr kumimoji="0" lang="zh-CN" altLang="en-US" sz="1600">
                  <a:latin typeface="Tahoma" panose="020B0604030504040204" pitchFamily="2" charset="0"/>
                </a:rPr>
                <a:t>数据物理存储</a:t>
              </a:r>
              <a:r>
                <a:rPr kumimoji="0" lang="en-US" altLang="zh-CN" sz="1600">
                  <a:latin typeface="Tahoma" panose="020B0604030504040204" pitchFamily="2" charset="0"/>
                </a:rPr>
                <a:t>)</a:t>
              </a:r>
              <a:endParaRPr kumimoji="0" lang="en-US" altLang="zh-CN" sz="1600">
                <a:latin typeface="Tahoma" panose="020B0604030504040204" pitchFamily="2" charset="0"/>
              </a:endParaRPr>
            </a:p>
          </p:txBody>
        </p:sp>
        <p:sp>
          <p:nvSpPr>
            <p:cNvPr id="56336" name="矩形 1"/>
            <p:cNvSpPr>
              <a:spLocks noChangeArrowheads="1"/>
            </p:cNvSpPr>
            <p:nvPr/>
          </p:nvSpPr>
          <p:spPr bwMode="auto">
            <a:xfrm>
              <a:off x="3334263" y="4638618"/>
              <a:ext cx="16337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/>
                <a:t>支持物理独立性</a:t>
              </a:r>
              <a:endParaRPr kumimoji="0" lang="zh-CN" altLang="en-US" sz="1600">
                <a:latin typeface="Tahoma" panose="020B0604030504040204" pitchFamily="2" charset="0"/>
              </a:endParaRPr>
            </a:p>
          </p:txBody>
        </p:sp>
      </p:grpSp>
      <p:sp>
        <p:nvSpPr>
          <p:cNvPr id="56331" name="Text Box 4"/>
          <p:cNvSpPr txBox="1">
            <a:spLocks noChangeArrowheads="1"/>
          </p:cNvSpPr>
          <p:nvPr/>
        </p:nvSpPr>
        <p:spPr bwMode="auto">
          <a:xfrm>
            <a:off x="503238" y="134938"/>
            <a:ext cx="702151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六</a:t>
            </a: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数据库系统&amp;数据库的开发运行环节</a:t>
            </a:r>
            <a:endParaRPr kumimoji="0"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38BC84-DDD9-43A7-9831-A40D022EE077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9725" y="1412875"/>
            <a:ext cx="5292725" cy="4824413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/>
              <a:t>数据存储设计</a:t>
            </a:r>
            <a:r>
              <a:rPr lang="en-US" altLang="zh-CN" sz="2400"/>
              <a:t>(</a:t>
            </a:r>
            <a:r>
              <a:rPr lang="zh-CN" altLang="en-US" sz="2400" b="1">
                <a:solidFill>
                  <a:srgbClr val="0099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物理设计</a:t>
            </a:r>
            <a:r>
              <a:rPr lang="en-US" altLang="zh-CN" sz="2400"/>
              <a:t>)</a:t>
            </a:r>
            <a:endParaRPr lang="en-US" altLang="zh-CN" sz="2400"/>
          </a:p>
          <a:p>
            <a:pPr lvl="1">
              <a:lnSpc>
                <a:spcPct val="105000"/>
              </a:lnSpc>
            </a:pPr>
            <a:r>
              <a:rPr lang="zh-CN" altLang="en-US" sz="2000"/>
              <a:t>分析数据需求和使用需要</a:t>
            </a:r>
            <a:endParaRPr lang="zh-CN" altLang="en-US" sz="2000"/>
          </a:p>
          <a:p>
            <a:pPr lvl="2">
              <a:lnSpc>
                <a:spcPct val="105000"/>
              </a:lnSpc>
            </a:pPr>
            <a:r>
              <a:rPr lang="zh-CN" altLang="en-US" sz="2000"/>
              <a:t>对关联数据的使用要求</a:t>
            </a:r>
            <a:endParaRPr lang="zh-CN" altLang="en-US" sz="2000"/>
          </a:p>
          <a:p>
            <a:pPr lvl="2">
              <a:lnSpc>
                <a:spcPct val="105000"/>
              </a:lnSpc>
            </a:pPr>
            <a:r>
              <a:rPr lang="zh-CN" altLang="en-US" sz="2000"/>
              <a:t>访问效率要求</a:t>
            </a:r>
            <a:endParaRPr lang="zh-CN" altLang="en-US" sz="2000"/>
          </a:p>
          <a:p>
            <a:pPr lvl="2">
              <a:lnSpc>
                <a:spcPct val="105000"/>
              </a:lnSpc>
            </a:pPr>
            <a:r>
              <a:rPr lang="zh-CN" altLang="en-US" sz="2000"/>
              <a:t>安全性要求</a:t>
            </a:r>
            <a:endParaRPr lang="zh-CN" altLang="en-US" sz="2000"/>
          </a:p>
          <a:p>
            <a:pPr lvl="1">
              <a:lnSpc>
                <a:spcPct val="105000"/>
              </a:lnSpc>
            </a:pPr>
            <a:r>
              <a:rPr lang="zh-CN" altLang="en-US" sz="2000"/>
              <a:t>设计数据物理存储模式</a:t>
            </a:r>
            <a:endParaRPr lang="zh-CN" altLang="en-US" sz="2000"/>
          </a:p>
          <a:p>
            <a:pPr lvl="2">
              <a:lnSpc>
                <a:spcPct val="105000"/>
              </a:lnSpc>
            </a:pPr>
            <a:r>
              <a:rPr lang="zh-CN" altLang="en-US" sz="2000"/>
              <a:t>如何数据存放</a:t>
            </a:r>
            <a:endParaRPr lang="zh-CN" altLang="en-US" sz="2000"/>
          </a:p>
          <a:p>
            <a:pPr lvl="2">
              <a:lnSpc>
                <a:spcPct val="105000"/>
              </a:lnSpc>
            </a:pPr>
            <a:r>
              <a:rPr lang="zh-CN" altLang="en-US" sz="2000"/>
              <a:t>如何支持快速访问</a:t>
            </a:r>
            <a:endParaRPr lang="zh-CN" altLang="en-US" sz="2000"/>
          </a:p>
          <a:p>
            <a:pPr lvl="2">
              <a:lnSpc>
                <a:spcPct val="105000"/>
              </a:lnSpc>
            </a:pPr>
            <a:r>
              <a:rPr lang="zh-CN" altLang="en-US" sz="2000"/>
              <a:t>如何保证数据安全*</a:t>
            </a:r>
            <a:endParaRPr lang="zh-CN" altLang="en-US" sz="2000"/>
          </a:p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相关数据库技术</a:t>
            </a:r>
            <a:endParaRPr lang="zh-CN" altLang="en-US" sz="2400">
              <a:solidFill>
                <a:srgbClr val="0000FF"/>
              </a:solidFill>
            </a:endParaRPr>
          </a:p>
          <a:p>
            <a:pPr lvl="1">
              <a:lnSpc>
                <a:spcPct val="105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存储和文件结构</a:t>
            </a:r>
            <a:r>
              <a:rPr lang="zh-CN" altLang="en-US" sz="2000" baseline="30000">
                <a:solidFill>
                  <a:srgbClr val="0000FF"/>
                </a:solidFill>
              </a:rPr>
              <a:t>*</a:t>
            </a:r>
            <a:r>
              <a:rPr lang="en-US" altLang="zh-CN" sz="2000">
                <a:solidFill>
                  <a:srgbClr val="0000FF"/>
                </a:solidFill>
              </a:rPr>
              <a:t>(10</a:t>
            </a:r>
            <a:r>
              <a:rPr lang="zh-CN" altLang="en-US" sz="2000">
                <a:solidFill>
                  <a:srgbClr val="0000FF"/>
                </a:solidFill>
              </a:rPr>
              <a:t>章</a:t>
            </a:r>
            <a:r>
              <a:rPr lang="en-US" altLang="zh-CN" sz="2000">
                <a:solidFill>
                  <a:srgbClr val="0000FF"/>
                </a:solidFill>
              </a:rPr>
              <a:t>)</a:t>
            </a:r>
            <a:endParaRPr lang="en-US" altLang="zh-CN" sz="2000">
              <a:solidFill>
                <a:srgbClr val="0000FF"/>
              </a:solidFill>
            </a:endParaRPr>
          </a:p>
          <a:p>
            <a:pPr lvl="1">
              <a:lnSpc>
                <a:spcPct val="105000"/>
              </a:lnSpc>
            </a:pPr>
            <a:r>
              <a:rPr lang="zh-CN" altLang="en-US" sz="2000">
                <a:solidFill>
                  <a:srgbClr val="0000FF"/>
                </a:solidFill>
              </a:rPr>
              <a:t>索引与散列</a:t>
            </a:r>
            <a:r>
              <a:rPr lang="en-US" altLang="zh-CN" sz="2000">
                <a:solidFill>
                  <a:srgbClr val="0000FF"/>
                </a:solidFill>
              </a:rPr>
              <a:t>(11</a:t>
            </a:r>
            <a:r>
              <a:rPr lang="zh-CN" altLang="en-US" sz="2000">
                <a:solidFill>
                  <a:srgbClr val="0000FF"/>
                </a:solidFill>
              </a:rPr>
              <a:t>章</a:t>
            </a:r>
            <a:r>
              <a:rPr lang="en-US" altLang="zh-CN" sz="2000">
                <a:solidFill>
                  <a:srgbClr val="0000FF"/>
                </a:solidFill>
              </a:rPr>
              <a:t>)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57347" name="Text Box 7"/>
          <p:cNvSpPr txBox="1">
            <a:spLocks noChangeArrowheads="1"/>
          </p:cNvSpPr>
          <p:nvPr/>
        </p:nvSpPr>
        <p:spPr bwMode="auto">
          <a:xfrm>
            <a:off x="611188" y="703263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数据存储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数据库技术</a:t>
            </a:r>
            <a:endParaRPr kumimoji="0" lang="en-US" altLang="zh-CN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48" name="AutoShape 9"/>
          <p:cNvSpPr>
            <a:spLocks noChangeArrowheads="1"/>
          </p:cNvSpPr>
          <p:nvPr/>
        </p:nvSpPr>
        <p:spPr bwMode="auto">
          <a:xfrm>
            <a:off x="487363" y="1736725"/>
            <a:ext cx="2463800" cy="900113"/>
          </a:xfrm>
          <a:prstGeom prst="cloudCallout">
            <a:avLst>
              <a:gd name="adj1" fmla="val -38245"/>
              <a:gd name="adj2" fmla="val 8147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2" charset="0"/>
              </a:rPr>
              <a:t>数据存储设计的任务是什么?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503238" y="134938"/>
            <a:ext cx="702151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六</a:t>
            </a: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数据库系统&amp;数据库的开发运行环节</a:t>
            </a:r>
            <a:endParaRPr kumimoji="0"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EFFDF5-8A54-4DE9-91A7-9AD1B8630365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3213" y="1943100"/>
            <a:ext cx="4824412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000"/>
              <a:t>分析数据查询要求</a:t>
            </a:r>
            <a:endParaRPr lang="zh-CN" altLang="en-US" sz="2000"/>
          </a:p>
          <a:p>
            <a:pPr lvl="1">
              <a:lnSpc>
                <a:spcPct val="90000"/>
              </a:lnSpc>
            </a:pPr>
            <a:r>
              <a:rPr lang="zh-CN" altLang="en-US" sz="2000"/>
              <a:t>设计数据访问方法</a:t>
            </a:r>
            <a:endParaRPr lang="zh-CN" altLang="en-US" sz="2000"/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相关数据库技术：</a:t>
            </a:r>
            <a:endParaRPr lang="zh-CN" altLang="en-US" sz="20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00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SQL</a:t>
            </a:r>
            <a:r>
              <a:rPr lang="zh-CN" altLang="en-US" sz="2000">
                <a:solidFill>
                  <a:srgbClr val="0000FF"/>
                </a:solidFill>
              </a:rPr>
              <a:t>（</a:t>
            </a:r>
            <a:r>
              <a:rPr lang="en-US" altLang="zh-CN" sz="2000">
                <a:solidFill>
                  <a:srgbClr val="0000FF"/>
                </a:solidFill>
              </a:rPr>
              <a:t>3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中级</a:t>
            </a:r>
            <a:r>
              <a:rPr lang="en-US" altLang="zh-CN" sz="2000">
                <a:solidFill>
                  <a:srgbClr val="0000FF"/>
                </a:solidFill>
              </a:rPr>
              <a:t>SQL</a:t>
            </a:r>
            <a:r>
              <a:rPr lang="zh-CN" altLang="en-US" sz="2000">
                <a:solidFill>
                  <a:srgbClr val="0000FF"/>
                </a:solidFill>
              </a:rPr>
              <a:t>（</a:t>
            </a:r>
            <a:r>
              <a:rPr lang="en-US" altLang="zh-CN" sz="2000">
                <a:solidFill>
                  <a:srgbClr val="0000FF"/>
                </a:solidFill>
              </a:rPr>
              <a:t>4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高级</a:t>
            </a:r>
            <a:r>
              <a:rPr lang="en-US" altLang="zh-CN" sz="2000">
                <a:solidFill>
                  <a:srgbClr val="0000FF"/>
                </a:solidFill>
              </a:rPr>
              <a:t>SQL</a:t>
            </a:r>
            <a:r>
              <a:rPr lang="zh-CN" altLang="en-US" sz="2000">
                <a:solidFill>
                  <a:srgbClr val="0000FF"/>
                </a:solidFill>
              </a:rPr>
              <a:t>（</a:t>
            </a:r>
            <a:r>
              <a:rPr lang="en-US" altLang="zh-CN" sz="2000">
                <a:solidFill>
                  <a:srgbClr val="0000FF"/>
                </a:solidFill>
              </a:rPr>
              <a:t>5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查询处理（</a:t>
            </a:r>
            <a:r>
              <a:rPr lang="en-US" altLang="zh-CN" sz="2000">
                <a:solidFill>
                  <a:srgbClr val="0000FF"/>
                </a:solidFill>
              </a:rPr>
              <a:t>12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查询优化（</a:t>
            </a:r>
            <a:r>
              <a:rPr lang="en-US" altLang="zh-CN" sz="2000">
                <a:solidFill>
                  <a:srgbClr val="0000FF"/>
                </a:solidFill>
              </a:rPr>
              <a:t>13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信息检索（</a:t>
            </a:r>
            <a:r>
              <a:rPr lang="en-US" altLang="zh-CN" sz="2000">
                <a:solidFill>
                  <a:srgbClr val="0000FF"/>
                </a:solidFill>
              </a:rPr>
              <a:t>21</a:t>
            </a:r>
            <a:r>
              <a:rPr lang="zh-CN" altLang="en-US" sz="2000">
                <a:solidFill>
                  <a:srgbClr val="0000FF"/>
                </a:solidFill>
              </a:rPr>
              <a:t>章</a:t>
            </a:r>
            <a:r>
              <a:rPr lang="zh-CN" altLang="en-US" sz="2000" baseline="30000">
                <a:solidFill>
                  <a:srgbClr val="0000FF"/>
                </a:solidFill>
              </a:rPr>
              <a:t>*</a:t>
            </a:r>
            <a:r>
              <a:rPr lang="zh-CN" altLang="en-US" sz="2000">
                <a:solidFill>
                  <a:srgbClr val="0000FF"/>
                </a:solidFill>
              </a:rPr>
              <a:t>）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58371" name="AutoShape 5"/>
          <p:cNvSpPr>
            <a:spLocks noChangeArrowheads="1"/>
          </p:cNvSpPr>
          <p:nvPr/>
        </p:nvSpPr>
        <p:spPr bwMode="auto">
          <a:xfrm>
            <a:off x="358775" y="1160463"/>
            <a:ext cx="2413000" cy="711200"/>
          </a:xfrm>
          <a:prstGeom prst="cloudCallout">
            <a:avLst>
              <a:gd name="adj1" fmla="val -38292"/>
              <a:gd name="adj2" fmla="val 8147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2" charset="0"/>
              </a:rPr>
              <a:t>数据访问设计的任务？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58372" name="Text Box 7"/>
          <p:cNvSpPr txBox="1">
            <a:spLocks noChangeArrowheads="1"/>
          </p:cNvSpPr>
          <p:nvPr/>
        </p:nvSpPr>
        <p:spPr bwMode="auto">
          <a:xfrm>
            <a:off x="611188" y="703263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数据存储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数据库技术</a:t>
            </a:r>
            <a:endParaRPr kumimoji="0" lang="en-US" altLang="zh-CN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73" name="Text Box 4"/>
          <p:cNvSpPr txBox="1">
            <a:spLocks noChangeArrowheads="1"/>
          </p:cNvSpPr>
          <p:nvPr/>
        </p:nvSpPr>
        <p:spPr bwMode="auto">
          <a:xfrm>
            <a:off x="503238" y="134938"/>
            <a:ext cx="702151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六</a:t>
            </a: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数据库系统&amp;数据库的开发运行环节</a:t>
            </a:r>
            <a:endParaRPr kumimoji="0"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7CE87B-EA32-4527-8A05-4FBE27AF1F44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2384425"/>
            <a:ext cx="6367462" cy="3863975"/>
          </a:xfrm>
        </p:spPr>
        <p:txBody>
          <a:bodyPr/>
          <a:lstStyle/>
          <a:p>
            <a:pPr lvl="1">
              <a:lnSpc>
                <a:spcPct val="110000"/>
              </a:lnSpc>
            </a:pPr>
            <a:r>
              <a:rPr lang="zh-CN" altLang="en-US" sz="2000"/>
              <a:t>如何控制数据处理过程（系统架构）</a:t>
            </a:r>
            <a:endParaRPr lang="zh-CN" altLang="en-US" sz="2000"/>
          </a:p>
          <a:p>
            <a:pPr lvl="1">
              <a:lnSpc>
                <a:spcPct val="110000"/>
              </a:lnSpc>
            </a:pPr>
            <a:r>
              <a:rPr lang="zh-CN" altLang="en-US" sz="2000"/>
              <a:t>如何支持多用户并发访问</a:t>
            </a:r>
            <a:endParaRPr lang="zh-CN" altLang="en-US" sz="2000"/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相关数据库技术：</a:t>
            </a:r>
            <a:endParaRPr lang="zh-CN" altLang="en-US" sz="24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事务管理（</a:t>
            </a:r>
            <a:r>
              <a:rPr lang="en-US" altLang="zh-CN" sz="2000">
                <a:solidFill>
                  <a:srgbClr val="0000FF"/>
                </a:solidFill>
              </a:rPr>
              <a:t>14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并发控制（</a:t>
            </a:r>
            <a:r>
              <a:rPr lang="en-US" altLang="zh-CN" sz="2000">
                <a:solidFill>
                  <a:srgbClr val="0000FF"/>
                </a:solidFill>
              </a:rPr>
              <a:t>15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数据库系统的体系结构（</a:t>
            </a:r>
            <a:r>
              <a:rPr lang="en-US" altLang="zh-CN" sz="2000">
                <a:solidFill>
                  <a:srgbClr val="0000FF"/>
                </a:solidFill>
              </a:rPr>
              <a:t>17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并行数据库</a:t>
            </a:r>
            <a:r>
              <a:rPr lang="zh-CN" altLang="en-US" sz="2000" baseline="30000">
                <a:solidFill>
                  <a:srgbClr val="0000FF"/>
                </a:solidFill>
              </a:rPr>
              <a:t>*</a:t>
            </a:r>
            <a:r>
              <a:rPr lang="zh-CN" altLang="en-US" sz="2000">
                <a:solidFill>
                  <a:srgbClr val="0000FF"/>
                </a:solidFill>
              </a:rPr>
              <a:t>（</a:t>
            </a:r>
            <a:r>
              <a:rPr lang="en-US" altLang="zh-CN" sz="2000">
                <a:solidFill>
                  <a:srgbClr val="0000FF"/>
                </a:solidFill>
              </a:rPr>
              <a:t>18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分布式数据库</a:t>
            </a:r>
            <a:r>
              <a:rPr lang="zh-CN" altLang="en-US" sz="2000" baseline="30000">
                <a:solidFill>
                  <a:srgbClr val="0000FF"/>
                </a:solidFill>
              </a:rPr>
              <a:t>*</a:t>
            </a:r>
            <a:r>
              <a:rPr lang="zh-CN" altLang="en-US" sz="2000">
                <a:solidFill>
                  <a:srgbClr val="0000FF"/>
                </a:solidFill>
              </a:rPr>
              <a:t>（</a:t>
            </a:r>
            <a:r>
              <a:rPr lang="en-US" altLang="zh-CN" sz="2000">
                <a:solidFill>
                  <a:srgbClr val="0000FF"/>
                </a:solidFill>
              </a:rPr>
              <a:t>19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59395" name="AutoShape 4"/>
          <p:cNvSpPr>
            <a:spLocks noChangeArrowheads="1"/>
          </p:cNvSpPr>
          <p:nvPr/>
        </p:nvSpPr>
        <p:spPr bwMode="auto">
          <a:xfrm>
            <a:off x="358775" y="1412875"/>
            <a:ext cx="3060700" cy="720725"/>
          </a:xfrm>
          <a:prstGeom prst="cloudCallout">
            <a:avLst>
              <a:gd name="adj1" fmla="val -40769"/>
              <a:gd name="adj2" fmla="val 8105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2" charset="0"/>
              </a:rPr>
              <a:t>数据控制设计的任务是什么？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59396" name="Text Box 7"/>
          <p:cNvSpPr txBox="1">
            <a:spLocks noChangeArrowheads="1"/>
          </p:cNvSpPr>
          <p:nvPr/>
        </p:nvSpPr>
        <p:spPr bwMode="auto">
          <a:xfrm>
            <a:off x="504825" y="788988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数据控制</a:t>
            </a:r>
            <a:endParaRPr kumimoji="0" lang="en-US" altLang="zh-CN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503238" y="134938"/>
            <a:ext cx="702151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六</a:t>
            </a: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数据库系统&amp;数据库的开发运行环节</a:t>
            </a:r>
            <a:endParaRPr kumimoji="0"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1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1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1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1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1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前测小问题</a:t>
            </a:r>
            <a:endParaRPr lang="zh-CN" altLang="en-US"/>
          </a:p>
        </p:txBody>
      </p:sp>
      <p:sp>
        <p:nvSpPr>
          <p:cNvPr id="921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zh-CN" altLang="en-US" sz="3200" dirty="0">
                <a:latin typeface="Tahoma" panose="020B0604030504040204" pitchFamily="2" charset="0"/>
              </a:rPr>
              <a:t>     数据库技术在哪些方面影响着我们的工作与日常生活</a:t>
            </a:r>
            <a:r>
              <a:rPr kumimoji="0" lang="zh-CN" altLang="en-US" sz="3600" dirty="0">
                <a:latin typeface="Tahoma" panose="020B0604030504040204" pitchFamily="2" charset="0"/>
              </a:rPr>
              <a:t>？</a:t>
            </a:r>
            <a:r>
              <a:rPr kumimoji="0" lang="zh-CN" altLang="en-US" sz="3200" dirty="0">
                <a:latin typeface="Tahoma" panose="020B0604030504040204" pitchFamily="2" charset="0"/>
              </a:rPr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693BFE-55AF-488A-99F7-A5D9E3B28CCB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088" y="1484313"/>
            <a:ext cx="6440487" cy="44894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b="1"/>
              <a:t>数据维护的任务</a:t>
            </a:r>
            <a:endParaRPr lang="zh-CN" altLang="en-US" sz="2400"/>
          </a:p>
          <a:p>
            <a:pPr lvl="1">
              <a:lnSpc>
                <a:spcPct val="110000"/>
              </a:lnSpc>
            </a:pPr>
            <a:r>
              <a:rPr lang="zh-CN" altLang="en-US" sz="2000"/>
              <a:t>数据录入与更新</a:t>
            </a:r>
            <a:endParaRPr lang="zh-CN" altLang="en-US" sz="2000"/>
          </a:p>
          <a:p>
            <a:pPr lvl="1">
              <a:lnSpc>
                <a:spcPct val="110000"/>
              </a:lnSpc>
            </a:pPr>
            <a:r>
              <a:rPr lang="zh-CN" altLang="en-US" sz="2000"/>
              <a:t>更改数据结构</a:t>
            </a:r>
            <a:endParaRPr lang="zh-CN" altLang="en-US" sz="2000"/>
          </a:p>
          <a:p>
            <a:pPr lvl="1">
              <a:lnSpc>
                <a:spcPct val="110000"/>
              </a:lnSpc>
            </a:pPr>
            <a:r>
              <a:rPr lang="zh-CN" altLang="en-US" sz="2000"/>
              <a:t>更改用户访问权限</a:t>
            </a:r>
            <a:endParaRPr lang="zh-CN" altLang="en-US" sz="2000"/>
          </a:p>
          <a:p>
            <a:pPr lvl="1">
              <a:lnSpc>
                <a:spcPct val="110000"/>
              </a:lnSpc>
            </a:pPr>
            <a:r>
              <a:rPr lang="zh-CN" altLang="en-US" sz="2000"/>
              <a:t>备份和恢复数据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相关数据库技术</a:t>
            </a:r>
            <a:endParaRPr lang="zh-CN" altLang="en-US" sz="24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SQL</a:t>
            </a:r>
            <a:r>
              <a:rPr lang="zh-CN" altLang="en-US" sz="2000">
                <a:solidFill>
                  <a:srgbClr val="0000FF"/>
                </a:solidFill>
              </a:rPr>
              <a:t>语言（</a:t>
            </a:r>
            <a:r>
              <a:rPr lang="en-US" altLang="zh-CN" sz="2000">
                <a:solidFill>
                  <a:srgbClr val="0000FF"/>
                </a:solidFill>
              </a:rPr>
              <a:t>3</a:t>
            </a:r>
            <a:r>
              <a:rPr lang="zh-CN" altLang="en-US" sz="2000">
                <a:solidFill>
                  <a:srgbClr val="0000FF"/>
                </a:solidFill>
              </a:rPr>
              <a:t>章</a:t>
            </a:r>
            <a:r>
              <a:rPr lang="en-US" altLang="zh-CN" sz="2000">
                <a:solidFill>
                  <a:srgbClr val="0000FF"/>
                </a:solidFill>
              </a:rPr>
              <a:t>,4</a:t>
            </a:r>
            <a:r>
              <a:rPr lang="zh-CN" altLang="en-US" sz="2000">
                <a:solidFill>
                  <a:srgbClr val="0000FF"/>
                </a:solidFill>
              </a:rPr>
              <a:t>章</a:t>
            </a:r>
            <a:r>
              <a:rPr lang="en-US" altLang="zh-CN" sz="2000">
                <a:solidFill>
                  <a:srgbClr val="0000FF"/>
                </a:solidFill>
              </a:rPr>
              <a:t>,5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备份与恢复系统（</a:t>
            </a:r>
            <a:r>
              <a:rPr lang="en-US" altLang="zh-CN" sz="2000">
                <a:solidFill>
                  <a:srgbClr val="0000FF"/>
                </a:solidFill>
              </a:rPr>
              <a:t>16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60419" name="AutoShape 10"/>
          <p:cNvSpPr>
            <a:spLocks noChangeArrowheads="1"/>
          </p:cNvSpPr>
          <p:nvPr/>
        </p:nvSpPr>
        <p:spPr bwMode="auto">
          <a:xfrm>
            <a:off x="5445125" y="1943100"/>
            <a:ext cx="2682875" cy="787400"/>
          </a:xfrm>
          <a:prstGeom prst="cloudCallout">
            <a:avLst>
              <a:gd name="adj1" fmla="val 49292"/>
              <a:gd name="adj2" fmla="val 760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2" charset="0"/>
              </a:rPr>
              <a:t>数据维护的任务和重要性？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503238" y="134938"/>
            <a:ext cx="702151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六</a:t>
            </a: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数据库系统&amp;数据库的开发运行环节</a:t>
            </a:r>
            <a:endParaRPr kumimoji="0"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54ACB6-944B-466F-B45F-087052D21ADE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9850" y="1190625"/>
            <a:ext cx="6623050" cy="50117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 b="1"/>
              <a:t>应用开发的任务</a:t>
            </a:r>
            <a:endParaRPr lang="zh-CN" altLang="en-US" sz="2000"/>
          </a:p>
          <a:p>
            <a:pPr lvl="1">
              <a:lnSpc>
                <a:spcPct val="110000"/>
              </a:lnSpc>
            </a:pPr>
            <a:r>
              <a:rPr lang="zh-CN" altLang="en-US" sz="1800"/>
              <a:t>算法与程序实现</a:t>
            </a:r>
            <a:endParaRPr lang="zh-CN" altLang="en-US" sz="1800"/>
          </a:p>
          <a:p>
            <a:pPr lvl="1">
              <a:lnSpc>
                <a:spcPct val="110000"/>
              </a:lnSpc>
            </a:pPr>
            <a:r>
              <a:rPr lang="zh-CN" altLang="en-US" sz="1800"/>
              <a:t>如何提高开发效率</a:t>
            </a:r>
            <a:endParaRPr lang="zh-CN" altLang="en-US" sz="1800"/>
          </a:p>
          <a:p>
            <a:pPr lvl="1">
              <a:lnSpc>
                <a:spcPct val="110000"/>
              </a:lnSpc>
            </a:pPr>
            <a:r>
              <a:rPr lang="zh-CN" altLang="en-US" sz="1800"/>
              <a:t>如何高效访问数据</a:t>
            </a:r>
            <a:endParaRPr lang="zh-CN" altLang="en-US" sz="1800"/>
          </a:p>
          <a:p>
            <a:pPr lvl="1">
              <a:lnSpc>
                <a:spcPct val="110000"/>
              </a:lnSpc>
            </a:pPr>
            <a:r>
              <a:rPr lang="zh-CN" altLang="en-US" sz="1800"/>
              <a:t>数据分析</a:t>
            </a:r>
            <a:endParaRPr lang="zh-CN" altLang="en-US" sz="1800"/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rgbClr val="0000FF"/>
                </a:solidFill>
              </a:rPr>
              <a:t>相关据库技术</a:t>
            </a:r>
            <a:endParaRPr lang="zh-CN" altLang="en-US" sz="18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数据视图（</a:t>
            </a:r>
            <a:r>
              <a:rPr lang="en-US" altLang="zh-CN" sz="1800">
                <a:solidFill>
                  <a:srgbClr val="0000FF"/>
                </a:solidFill>
              </a:rPr>
              <a:t>4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  <a:endParaRPr lang="zh-CN" altLang="en-US" sz="18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嵌入式</a:t>
            </a:r>
            <a:r>
              <a:rPr lang="en-US" altLang="zh-CN" sz="1800">
                <a:solidFill>
                  <a:srgbClr val="0000FF"/>
                </a:solidFill>
              </a:rPr>
              <a:t>SQL</a:t>
            </a:r>
            <a:r>
              <a:rPr lang="zh-CN" altLang="en-US" sz="1800">
                <a:solidFill>
                  <a:srgbClr val="0000FF"/>
                </a:solidFill>
              </a:rPr>
              <a:t>（</a:t>
            </a:r>
            <a:r>
              <a:rPr lang="en-US" altLang="zh-CN" sz="1800">
                <a:solidFill>
                  <a:srgbClr val="0000FF"/>
                </a:solidFill>
              </a:rPr>
              <a:t>5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  <a:endParaRPr lang="zh-CN" altLang="en-US" sz="18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完整性约束（</a:t>
            </a:r>
            <a:r>
              <a:rPr lang="en-US" altLang="zh-CN" sz="1800">
                <a:solidFill>
                  <a:srgbClr val="0000FF"/>
                </a:solidFill>
              </a:rPr>
              <a:t>4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  <a:endParaRPr lang="zh-CN" altLang="en-US" sz="18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索引技术（</a:t>
            </a:r>
            <a:r>
              <a:rPr lang="en-US" altLang="zh-CN" sz="1800">
                <a:solidFill>
                  <a:srgbClr val="0000FF"/>
                </a:solidFill>
              </a:rPr>
              <a:t>11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  <a:endParaRPr lang="zh-CN" altLang="en-US" sz="18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用户访问授权（</a:t>
            </a:r>
            <a:r>
              <a:rPr lang="en-US" altLang="zh-CN" sz="1800">
                <a:solidFill>
                  <a:srgbClr val="0000FF"/>
                </a:solidFill>
              </a:rPr>
              <a:t>4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  <a:endParaRPr lang="zh-CN" altLang="en-US" sz="18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1800">
                <a:solidFill>
                  <a:srgbClr val="0000FF"/>
                </a:solidFill>
              </a:rPr>
              <a:t>存储过程</a:t>
            </a:r>
            <a:r>
              <a:rPr lang="en-US" altLang="zh-CN" sz="1800">
                <a:solidFill>
                  <a:srgbClr val="0000FF"/>
                </a:solidFill>
              </a:rPr>
              <a:t>[</a:t>
            </a:r>
            <a:r>
              <a:rPr lang="zh-CN" altLang="en-US" sz="1800">
                <a:solidFill>
                  <a:srgbClr val="0000FF"/>
                </a:solidFill>
              </a:rPr>
              <a:t>函数，过程，触发器</a:t>
            </a:r>
            <a:r>
              <a:rPr lang="en-US" altLang="zh-CN" sz="1800">
                <a:solidFill>
                  <a:srgbClr val="0000FF"/>
                </a:solidFill>
              </a:rPr>
              <a:t>]</a:t>
            </a:r>
            <a:r>
              <a:rPr lang="zh-CN" altLang="en-US" sz="1800">
                <a:solidFill>
                  <a:srgbClr val="0000FF"/>
                </a:solidFill>
              </a:rPr>
              <a:t>（</a:t>
            </a:r>
            <a:r>
              <a:rPr lang="en-US" altLang="zh-CN" sz="1800">
                <a:solidFill>
                  <a:srgbClr val="0000FF"/>
                </a:solidFill>
              </a:rPr>
              <a:t>5</a:t>
            </a:r>
            <a:r>
              <a:rPr lang="zh-CN" altLang="en-US" sz="1800">
                <a:solidFill>
                  <a:srgbClr val="0000FF"/>
                </a:solidFill>
              </a:rPr>
              <a:t>章）</a:t>
            </a:r>
            <a:endParaRPr lang="zh-CN" altLang="en-US" sz="18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数据创库与数据挖掘</a:t>
            </a:r>
            <a:r>
              <a:rPr lang="zh-CN" altLang="en-US" sz="2000" baseline="30000">
                <a:solidFill>
                  <a:srgbClr val="0000FF"/>
                </a:solidFill>
              </a:rPr>
              <a:t>*</a:t>
            </a:r>
            <a:r>
              <a:rPr lang="zh-CN" altLang="en-US" sz="2000">
                <a:solidFill>
                  <a:srgbClr val="0000FF"/>
                </a:solidFill>
              </a:rPr>
              <a:t>（</a:t>
            </a:r>
            <a:r>
              <a:rPr lang="en-US" altLang="zh-CN" sz="2000">
                <a:solidFill>
                  <a:srgbClr val="0000FF"/>
                </a:solidFill>
              </a:rPr>
              <a:t>20</a:t>
            </a:r>
            <a:r>
              <a:rPr lang="zh-CN" altLang="en-US" sz="2000">
                <a:solidFill>
                  <a:srgbClr val="0000FF"/>
                </a:solidFill>
              </a:rPr>
              <a:t>章）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61443" name="AutoShape 8"/>
          <p:cNvSpPr>
            <a:spLocks noChangeArrowheads="1"/>
          </p:cNvSpPr>
          <p:nvPr/>
        </p:nvSpPr>
        <p:spPr bwMode="auto">
          <a:xfrm>
            <a:off x="5207000" y="2066925"/>
            <a:ext cx="3006725" cy="787400"/>
          </a:xfrm>
          <a:prstGeom prst="cloudCallout">
            <a:avLst>
              <a:gd name="adj1" fmla="val 49366"/>
              <a:gd name="adj2" fmla="val 760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2" charset="0"/>
              </a:rPr>
              <a:t>应用功能开发需要数据库技术吗？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03238" y="134938"/>
            <a:ext cx="702151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六</a:t>
            </a: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数据库系统&amp;数据库的开发运行环节</a:t>
            </a:r>
            <a:endParaRPr kumimoji="0"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E8D551-10E5-427F-A1AB-5F085E0FD935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250" y="700088"/>
            <a:ext cx="8429625" cy="58229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1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数据库系统开发的主要过程：</a:t>
            </a:r>
            <a:r>
              <a:rPr lang="zh-CN" altLang="en-US" sz="1800" b="1">
                <a:solidFill>
                  <a:schemeClr val="tx2"/>
                </a:solidFill>
              </a:rPr>
              <a:t>	       </a:t>
            </a:r>
            <a:endParaRPr lang="en-US" altLang="zh-CN" sz="2000"/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Step1: 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r>
              <a:rPr lang="zh-CN" altLang="en-US" sz="1600" b="1"/>
              <a:t>	</a:t>
            </a:r>
            <a:r>
              <a:rPr lang="zh-CN" altLang="en-US" sz="1600"/>
              <a:t>       （编写数据流程图</a:t>
            </a:r>
            <a:r>
              <a:rPr lang="en-US" altLang="zh-CN" sz="1600"/>
              <a:t>-</a:t>
            </a:r>
            <a:r>
              <a:rPr lang="zh-CN" altLang="en-US" sz="1600">
                <a:hlinkClick r:id="rId1" action="ppaction://hlinksldjump"/>
              </a:rPr>
              <a:t>补充自学</a:t>
            </a:r>
            <a:r>
              <a:rPr lang="en-US" altLang="zh-CN" sz="1600"/>
              <a:t>/</a:t>
            </a:r>
            <a:r>
              <a:rPr lang="zh-CN" altLang="en-US" sz="1600"/>
              <a:t>统一建模语言</a:t>
            </a:r>
            <a:r>
              <a:rPr lang="en-US" altLang="zh-CN" sz="1600"/>
              <a:t>UML</a:t>
            </a:r>
            <a:r>
              <a:rPr lang="zh-CN" altLang="en-US" sz="1600"/>
              <a:t>）</a:t>
            </a:r>
            <a:endParaRPr lang="zh-CN" altLang="en-US" sz="1600"/>
          </a:p>
          <a:p>
            <a:pPr lvl="2">
              <a:lnSpc>
                <a:spcPct val="80000"/>
              </a:lnSpc>
            </a:pPr>
            <a:r>
              <a:rPr lang="zh-CN" altLang="en-US" sz="1600"/>
              <a:t>功能需求 	       （功能需求说明书）</a:t>
            </a:r>
            <a:r>
              <a:rPr lang="en-US" altLang="zh-CN" sz="1600"/>
              <a:t>       /</a:t>
            </a:r>
            <a:r>
              <a:rPr lang="zh-CN" altLang="en-US" sz="1600"/>
              <a:t>用例图</a:t>
            </a:r>
            <a:r>
              <a:rPr lang="en-US" altLang="zh-CN" sz="1600"/>
              <a:t>+</a:t>
            </a:r>
            <a:r>
              <a:rPr lang="zh-CN" altLang="en-US" sz="1600"/>
              <a:t>时序图</a:t>
            </a:r>
            <a:endParaRPr lang="zh-CN" altLang="en-US" sz="1600"/>
          </a:p>
          <a:p>
            <a:pPr lvl="2">
              <a:lnSpc>
                <a:spcPct val="80000"/>
              </a:lnSpc>
            </a:pPr>
            <a:r>
              <a:rPr lang="zh-CN" altLang="en-US" sz="1600" b="1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数据需求</a:t>
            </a:r>
            <a:r>
              <a:rPr lang="en-US" altLang="zh-CN" sz="1600" baseline="30000"/>
              <a:t> 	          </a:t>
            </a:r>
            <a:r>
              <a:rPr lang="zh-CN" altLang="en-US" sz="1600"/>
              <a:t>（数据需求说明书）</a:t>
            </a:r>
            <a:r>
              <a:rPr lang="en-US" altLang="zh-CN" sz="1600"/>
              <a:t>       /</a:t>
            </a:r>
            <a:r>
              <a:rPr lang="zh-CN" altLang="en-US" sz="1600"/>
              <a:t>用例图</a:t>
            </a:r>
            <a:r>
              <a:rPr lang="en-US" altLang="zh-CN" sz="1600"/>
              <a:t>+</a:t>
            </a:r>
            <a:r>
              <a:rPr lang="zh-CN" altLang="en-US" sz="1600"/>
              <a:t>时序图</a:t>
            </a:r>
            <a:endParaRPr lang="en-US" altLang="zh-CN" sz="1600" baseline="30000"/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Step2: 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系统设计</a:t>
            </a:r>
            <a:r>
              <a:rPr lang="en-US" altLang="zh-CN" sz="1600"/>
              <a:t>[</a:t>
            </a:r>
            <a:r>
              <a:rPr lang="zh-CN" altLang="en-US" sz="1600"/>
              <a:t>总体设计与详细设计</a:t>
            </a:r>
            <a:r>
              <a:rPr lang="en-US" altLang="zh-CN" sz="1600"/>
              <a:t>]</a:t>
            </a:r>
            <a:endParaRPr lang="zh-CN" altLang="en-US" sz="1600"/>
          </a:p>
          <a:p>
            <a:pPr lvl="2">
              <a:lnSpc>
                <a:spcPct val="80000"/>
              </a:lnSpc>
            </a:pPr>
            <a:r>
              <a:rPr lang="zh-CN" altLang="en-US" sz="1600"/>
              <a:t>系统功能设计</a:t>
            </a:r>
            <a:endParaRPr lang="en-US" altLang="zh-CN" sz="1600"/>
          </a:p>
          <a:p>
            <a:pPr lvl="2">
              <a:lnSpc>
                <a:spcPct val="80000"/>
              </a:lnSpc>
            </a:pPr>
            <a:r>
              <a:rPr lang="zh-CN" altLang="en-US" sz="1600"/>
              <a:t>数据结构设计</a:t>
            </a:r>
            <a:r>
              <a:rPr lang="zh-CN" altLang="en-US" sz="1400"/>
              <a:t>	</a:t>
            </a:r>
            <a:endParaRPr lang="zh-CN" altLang="en-US" sz="1400"/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1600"/>
              <a:t>	    </a:t>
            </a: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概念设计</a:t>
            </a:r>
            <a:r>
              <a:rPr lang="en-US" altLang="zh-CN" sz="1600" baseline="30000">
                <a:solidFill>
                  <a:srgbClr val="0000FF"/>
                </a:solidFill>
              </a:rPr>
              <a:t> </a:t>
            </a:r>
            <a:r>
              <a:rPr lang="en-US" altLang="zh-CN" sz="1600" baseline="30000"/>
              <a:t>	           </a:t>
            </a:r>
            <a:r>
              <a:rPr lang="zh-CN" altLang="en-US" sz="1600">
                <a:solidFill>
                  <a:srgbClr val="0000FF"/>
                </a:solidFill>
              </a:rPr>
              <a:t>（建立概念模型</a:t>
            </a:r>
            <a:r>
              <a:rPr lang="en-US" altLang="zh-CN" sz="1600">
                <a:solidFill>
                  <a:srgbClr val="0000FF"/>
                </a:solidFill>
              </a:rPr>
              <a:t>-</a:t>
            </a:r>
            <a:r>
              <a:rPr lang="zh-CN" altLang="en-US" sz="1600">
                <a:solidFill>
                  <a:srgbClr val="0000FF"/>
                </a:solidFill>
              </a:rPr>
              <a:t>抽象结构，与</a:t>
            </a:r>
            <a:r>
              <a:rPr lang="en-US" altLang="zh-CN" sz="1600">
                <a:solidFill>
                  <a:srgbClr val="0000FF"/>
                </a:solidFill>
              </a:rPr>
              <a:t>DBMS</a:t>
            </a:r>
            <a:r>
              <a:rPr lang="zh-CN" altLang="en-US" sz="1600">
                <a:solidFill>
                  <a:srgbClr val="0000FF"/>
                </a:solidFill>
              </a:rPr>
              <a:t>无关）如</a:t>
            </a:r>
            <a:r>
              <a:rPr lang="en-US" altLang="zh-CN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zh-CN" altLang="en-US" sz="1600" b="1" baseline="300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1600">
                <a:solidFill>
                  <a:srgbClr val="0000FF"/>
                </a:solidFill>
              </a:rPr>
              <a:t>	    </a:t>
            </a: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逻辑设计</a:t>
            </a:r>
            <a:r>
              <a:rPr lang="en-US" altLang="zh-CN" sz="1600" baseline="30000">
                <a:solidFill>
                  <a:srgbClr val="0000FF"/>
                </a:solidFill>
              </a:rPr>
              <a:t>	           </a:t>
            </a:r>
            <a:r>
              <a:rPr lang="zh-CN" altLang="en-US" sz="1600">
                <a:solidFill>
                  <a:srgbClr val="0000FF"/>
                </a:solidFill>
              </a:rPr>
              <a:t>（建立逻辑模型</a:t>
            </a:r>
            <a:r>
              <a:rPr lang="en-US" altLang="zh-CN" sz="1600">
                <a:solidFill>
                  <a:srgbClr val="0000FF"/>
                </a:solidFill>
              </a:rPr>
              <a:t>-</a:t>
            </a:r>
            <a:r>
              <a:rPr lang="zh-CN" altLang="en-US" sz="1600">
                <a:solidFill>
                  <a:srgbClr val="0000FF"/>
                </a:solidFill>
              </a:rPr>
              <a:t>与</a:t>
            </a:r>
            <a:r>
              <a:rPr lang="en-US" altLang="zh-CN" sz="1600">
                <a:solidFill>
                  <a:srgbClr val="0000FF"/>
                </a:solidFill>
              </a:rPr>
              <a:t>DBMS</a:t>
            </a:r>
            <a:r>
              <a:rPr lang="zh-CN" altLang="en-US" sz="1600">
                <a:solidFill>
                  <a:srgbClr val="0000FF"/>
                </a:solidFill>
              </a:rPr>
              <a:t>密切相关）如</a:t>
            </a: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关系模型</a:t>
            </a:r>
            <a:endParaRPr lang="zh-CN" altLang="en-US" sz="16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rgbClr val="0000FF"/>
                </a:solidFill>
              </a:rPr>
              <a:t>		   	  </a:t>
            </a:r>
            <a:r>
              <a:rPr lang="zh-CN" altLang="en-US" sz="1600">
                <a:solidFill>
                  <a:srgbClr val="0000FF"/>
                </a:solidFill>
              </a:rPr>
              <a:t>还应包括：	数据结构优化设计（建立良好的结构）</a:t>
            </a:r>
            <a:endParaRPr lang="zh-CN" altLang="en-US" sz="1600">
              <a:solidFill>
                <a:srgbClr val="0000FF"/>
              </a:solidFill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zh-CN" altLang="en-US" sz="1400">
                <a:solidFill>
                  <a:srgbClr val="0000FF"/>
                </a:solidFill>
              </a:rPr>
              <a:t>				数据完整性设计（建立完整性约束）</a:t>
            </a:r>
            <a:endParaRPr lang="zh-CN" altLang="en-US" sz="1400">
              <a:solidFill>
                <a:srgbClr val="0000FF"/>
              </a:solidFill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zh-CN" altLang="en-US" sz="1400">
                <a:solidFill>
                  <a:srgbClr val="0000FF"/>
                </a:solidFill>
              </a:rPr>
              <a:t>				数据安全设计（用户访问授权）</a:t>
            </a:r>
            <a:endParaRPr lang="zh-CN" altLang="en-US" sz="1400">
              <a:solidFill>
                <a:srgbClr val="0000FF"/>
              </a:solidFill>
            </a:endParaRPr>
          </a:p>
          <a:p>
            <a:pPr lvl="2">
              <a:lnSpc>
                <a:spcPct val="80000"/>
              </a:lnSpc>
            </a:pPr>
            <a:r>
              <a:rPr lang="zh-CN" altLang="en-US" sz="1600">
                <a:solidFill>
                  <a:srgbClr val="0000FF"/>
                </a:solidFill>
              </a:rPr>
              <a:t>数据存储设计</a:t>
            </a:r>
            <a:endParaRPr lang="zh-CN" altLang="en-US" sz="160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1600">
                <a:solidFill>
                  <a:srgbClr val="0000FF"/>
                </a:solidFill>
              </a:rPr>
              <a:t>	    </a:t>
            </a: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物理设计</a:t>
            </a:r>
            <a:r>
              <a:rPr lang="zh-CN" altLang="en-US" sz="1600" b="1">
                <a:solidFill>
                  <a:srgbClr val="0000FF"/>
                </a:solidFill>
              </a:rPr>
              <a:t>		</a:t>
            </a:r>
            <a:r>
              <a:rPr lang="zh-CN" altLang="en-US" sz="1600">
                <a:solidFill>
                  <a:srgbClr val="0000FF"/>
                </a:solidFill>
              </a:rPr>
              <a:t>（建立</a:t>
            </a: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物理存储模型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60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Step3: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系统实现</a:t>
            </a:r>
            <a:endParaRPr lang="zh-CN" altLang="en-US" sz="16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数据库实现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 		</a:t>
            </a:r>
            <a:r>
              <a:rPr lang="en-US" altLang="zh-CN" sz="1600"/>
              <a:t>(</a:t>
            </a:r>
            <a:r>
              <a:rPr lang="zh-CN" altLang="en-US" sz="1600" b="1"/>
              <a:t>创建数据库</a:t>
            </a:r>
            <a:r>
              <a:rPr lang="zh-CN" altLang="en-US" sz="1600"/>
              <a:t>、或分布式数据库、或并行数据库</a:t>
            </a:r>
            <a:r>
              <a:rPr lang="en-US" altLang="zh-CN" sz="1600"/>
              <a:t>)</a:t>
            </a:r>
            <a:endParaRPr lang="en-US" altLang="zh-CN" sz="1600"/>
          </a:p>
          <a:p>
            <a:pPr lvl="2">
              <a:lnSpc>
                <a:spcPct val="80000"/>
              </a:lnSpc>
            </a:pPr>
            <a:r>
              <a:rPr lang="zh-CN" altLang="en-US" sz="1600"/>
              <a:t>应用开发</a:t>
            </a:r>
            <a:r>
              <a:rPr lang="en-US" altLang="zh-CN" sz="1600"/>
              <a:t>[</a:t>
            </a:r>
            <a:r>
              <a:rPr lang="zh-CN" altLang="en-US" sz="1600"/>
              <a:t>程序代码</a:t>
            </a:r>
            <a:r>
              <a:rPr lang="en-US" altLang="zh-CN" sz="1600"/>
              <a:t>]</a:t>
            </a:r>
            <a:r>
              <a:rPr lang="zh-CN" altLang="en-US" sz="1600">
                <a:solidFill>
                  <a:srgbClr val="0000FF"/>
                </a:solidFill>
              </a:rPr>
              <a:t>（</a:t>
            </a:r>
            <a:r>
              <a:rPr lang="zh-CN" altLang="en-US" sz="1600"/>
              <a:t>访问数据：</a:t>
            </a:r>
            <a:r>
              <a:rPr lang="en-US" altLang="zh-CN" sz="1600">
                <a:solidFill>
                  <a:srgbClr val="0000FF"/>
                </a:solidFill>
              </a:rPr>
              <a:t>SQL</a:t>
            </a:r>
            <a:r>
              <a:rPr lang="zh-CN" altLang="en-US" sz="1600">
                <a:solidFill>
                  <a:srgbClr val="0000FF"/>
                </a:solidFill>
              </a:rPr>
              <a:t>、编程</a:t>
            </a:r>
            <a:r>
              <a:rPr lang="en-US" altLang="zh-CN" sz="1600">
                <a:solidFill>
                  <a:srgbClr val="0000FF"/>
                </a:solidFill>
              </a:rPr>
              <a:t>SQL</a:t>
            </a:r>
            <a:r>
              <a:rPr lang="zh-CN" altLang="en-US" sz="1600">
                <a:solidFill>
                  <a:srgbClr val="0000FF"/>
                </a:solidFill>
              </a:rPr>
              <a:t>）</a:t>
            </a:r>
            <a:endParaRPr lang="zh-CN" altLang="en-US" sz="160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Step4: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系统运行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与维护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16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1600"/>
              <a:t>运行系统</a:t>
            </a:r>
            <a:r>
              <a:rPr lang="zh-CN" altLang="en-US" sz="1600" b="1"/>
              <a:t>	       </a:t>
            </a:r>
            <a:endParaRPr lang="zh-CN" altLang="en-US" sz="1600">
              <a:solidFill>
                <a:srgbClr val="0000FF"/>
              </a:solidFill>
            </a:endParaRPr>
          </a:p>
          <a:p>
            <a:pPr lvl="2">
              <a:lnSpc>
                <a:spcPct val="80000"/>
              </a:lnSpc>
            </a:pP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数据维护</a:t>
            </a:r>
            <a:r>
              <a:rPr lang="zh-CN" altLang="en-US" sz="1600" b="1">
                <a:solidFill>
                  <a:srgbClr val="0000FF"/>
                </a:solidFill>
              </a:rPr>
              <a:t> </a:t>
            </a:r>
            <a:r>
              <a:rPr lang="zh-CN" altLang="en-US" sz="1600" b="1"/>
              <a:t>        	 </a:t>
            </a:r>
            <a:r>
              <a:rPr lang="en-US" altLang="zh-CN" sz="1600"/>
              <a:t>(</a:t>
            </a:r>
            <a:r>
              <a:rPr lang="zh-CN" altLang="en-US" sz="1600"/>
              <a:t>数据更新，结构修改，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数据备份</a:t>
            </a:r>
            <a:r>
              <a:rPr lang="en-US" altLang="zh-CN" sz="1600"/>
              <a:t>)</a:t>
            </a:r>
            <a:endParaRPr lang="zh-CN" altLang="en-US" sz="1600"/>
          </a:p>
          <a:p>
            <a:pPr lvl="2">
              <a:lnSpc>
                <a:spcPct val="80000"/>
              </a:lnSpc>
            </a:pP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数据分析</a:t>
            </a:r>
            <a:r>
              <a:rPr lang="zh-CN" altLang="en-US" sz="1600" b="1">
                <a:solidFill>
                  <a:srgbClr val="0000FF"/>
                </a:solidFill>
              </a:rPr>
              <a:t>	</a:t>
            </a:r>
            <a:r>
              <a:rPr lang="zh-CN" altLang="en-US" sz="1600" b="1"/>
              <a:t>         </a:t>
            </a:r>
            <a:r>
              <a:rPr lang="zh-CN" altLang="en-US" sz="1600"/>
              <a:t>（数据仓库，数据挖掘）</a:t>
            </a:r>
            <a:endParaRPr lang="zh-CN" altLang="en-US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1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数据库开发的主要过程</a:t>
            </a:r>
            <a:r>
              <a:rPr lang="en-US" altLang="zh-CN" sz="1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18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/>
              <a:t>	</a:t>
            </a:r>
            <a:r>
              <a:rPr lang="zh-CN" altLang="en-US" sz="1800"/>
              <a:t>数据需求</a:t>
            </a:r>
            <a:r>
              <a:rPr lang="en-US" altLang="zh-CN" sz="1800">
                <a:sym typeface="Wingdings" panose="05000000000000000000" pitchFamily="2" charset="2"/>
              </a:rPr>
              <a:t>(</a:t>
            </a:r>
            <a:r>
              <a:rPr lang="zh-CN" altLang="en-US" sz="1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概念设计</a:t>
            </a:r>
            <a:r>
              <a:rPr lang="en-US" altLang="zh-CN" sz="1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1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逻辑设计</a:t>
            </a:r>
            <a:r>
              <a:rPr lang="en-US" altLang="zh-CN" sz="1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1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物理设计</a:t>
            </a:r>
            <a:r>
              <a:rPr lang="en-US" altLang="zh-CN" sz="1800" b="1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1800">
                <a:sym typeface="Wingdings" panose="05000000000000000000" pitchFamily="2" charset="2"/>
              </a:rPr>
              <a:t></a:t>
            </a:r>
            <a:r>
              <a:rPr lang="zh-CN" altLang="en-US" sz="1600"/>
              <a:t>数据库实现</a:t>
            </a:r>
            <a:r>
              <a:rPr lang="en-US" altLang="zh-CN" sz="1600">
                <a:sym typeface="Wingdings" panose="05000000000000000000" pitchFamily="2" charset="2"/>
              </a:rPr>
              <a:t></a:t>
            </a:r>
            <a:r>
              <a:rPr lang="zh-CN" altLang="en-US" sz="1600">
                <a:sym typeface="Wingdings" panose="05000000000000000000" pitchFamily="2" charset="2"/>
              </a:rPr>
              <a:t>数据维护</a:t>
            </a:r>
            <a:r>
              <a:rPr lang="en-US" altLang="zh-CN" sz="1600">
                <a:sym typeface="Wingdings" panose="05000000000000000000" pitchFamily="2" charset="2"/>
              </a:rPr>
              <a:t></a:t>
            </a:r>
            <a:r>
              <a:rPr lang="zh-CN" altLang="en-US" sz="1600">
                <a:sym typeface="Wingdings" panose="05000000000000000000" pitchFamily="2" charset="2"/>
              </a:rPr>
              <a:t>数据分析</a:t>
            </a:r>
            <a:r>
              <a:rPr lang="en-US" altLang="zh-CN" sz="1600" b="1"/>
              <a:t> </a:t>
            </a:r>
            <a:endParaRPr lang="en-US" altLang="zh-CN" sz="1600" b="1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611188" y="134938"/>
            <a:ext cx="688498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六</a:t>
            </a: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总结</a:t>
            </a:r>
            <a:r>
              <a:rPr kumimoji="0" lang="zh-CN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0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数据库系统开发环节</a:t>
            </a:r>
            <a:endParaRPr kumimoji="0" lang="en-US" altLang="zh-CN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2582" name="Line 6"/>
          <p:cNvSpPr>
            <a:spLocks noChangeShapeType="1"/>
          </p:cNvSpPr>
          <p:nvPr/>
        </p:nvSpPr>
        <p:spPr bwMode="auto">
          <a:xfrm>
            <a:off x="2124075" y="6429375"/>
            <a:ext cx="3200400" cy="0"/>
          </a:xfrm>
          <a:prstGeom prst="line">
            <a:avLst/>
          </a:prstGeom>
          <a:noFill/>
          <a:ln w="28575">
            <a:solidFill>
              <a:srgbClr val="3366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1400175" y="2457450"/>
            <a:ext cx="7410450" cy="1638300"/>
          </a:xfrm>
          <a:prstGeom prst="rect">
            <a:avLst/>
          </a:prstGeom>
          <a:noFill/>
          <a:ln w="19050">
            <a:solidFill>
              <a:srgbClr val="3366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2" charset="0"/>
            </a:endParaRPr>
          </a:p>
        </p:txBody>
      </p:sp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301625" y="1177925"/>
            <a:ext cx="746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200" b="0">
                <a:solidFill>
                  <a:srgbClr val="009999"/>
                </a:solidFill>
                <a:latin typeface="Tahoma" panose="020B0604030504040204" pitchFamily="2" charset="0"/>
              </a:rPr>
              <a:t>(</a:t>
            </a:r>
            <a:r>
              <a:rPr kumimoji="0" lang="zh-CN" altLang="en-US" sz="1200" b="0">
                <a:solidFill>
                  <a:srgbClr val="009999"/>
                </a:solidFill>
                <a:latin typeface="Tahoma" panose="020B0604030504040204" pitchFamily="2" charset="0"/>
              </a:rPr>
              <a:t>顶层</a:t>
            </a:r>
            <a:r>
              <a:rPr kumimoji="0" lang="en-US" altLang="zh-CN" sz="1200" b="0">
                <a:solidFill>
                  <a:srgbClr val="009999"/>
                </a:solidFill>
                <a:latin typeface="Tahoma" panose="020B0604030504040204" pitchFamily="2" charset="0"/>
              </a:rPr>
              <a:t>)</a:t>
            </a:r>
            <a:endParaRPr kumimoji="0" lang="en-US" altLang="zh-CN" sz="1200" b="0">
              <a:solidFill>
                <a:srgbClr val="009999"/>
              </a:solidFill>
              <a:latin typeface="Tahoma" panose="020B0604030504040204" pitchFamily="2" charset="0"/>
            </a:endParaRPr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309563" y="2921000"/>
            <a:ext cx="746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200" b="0">
                <a:solidFill>
                  <a:srgbClr val="009999"/>
                </a:solidFill>
                <a:latin typeface="Tahoma" panose="020B0604030504040204" pitchFamily="2" charset="0"/>
              </a:rPr>
              <a:t>(</a:t>
            </a:r>
            <a:r>
              <a:rPr kumimoji="0" lang="zh-CN" altLang="en-US" sz="1200" b="0">
                <a:solidFill>
                  <a:srgbClr val="009999"/>
                </a:solidFill>
                <a:latin typeface="Tahoma" panose="020B0604030504040204" pitchFamily="2" charset="0"/>
              </a:rPr>
              <a:t>展开</a:t>
            </a:r>
            <a:r>
              <a:rPr kumimoji="0" lang="en-US" altLang="zh-CN" sz="1200" b="0">
                <a:solidFill>
                  <a:srgbClr val="009999"/>
                </a:solidFill>
                <a:latin typeface="Tahoma" panose="020B0604030504040204" pitchFamily="2" charset="0"/>
              </a:rPr>
              <a:t>)</a:t>
            </a:r>
            <a:endParaRPr kumimoji="0" lang="en-US" altLang="zh-CN" sz="1200" b="0">
              <a:solidFill>
                <a:srgbClr val="009999"/>
              </a:solidFill>
              <a:latin typeface="Tahoma" panose="020B0604030504040204" pitchFamily="2" charset="0"/>
            </a:endParaRPr>
          </a:p>
        </p:txBody>
      </p:sp>
      <p:sp>
        <p:nvSpPr>
          <p:cNvPr id="152586" name="Rectangle 10"/>
          <p:cNvSpPr>
            <a:spLocks noChangeArrowheads="1"/>
          </p:cNvSpPr>
          <p:nvPr/>
        </p:nvSpPr>
        <p:spPr bwMode="auto">
          <a:xfrm>
            <a:off x="2706688" y="6570663"/>
            <a:ext cx="2801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>
                <a:latin typeface="Tahoma" panose="020B0604030504040204" pitchFamily="2" charset="0"/>
              </a:rPr>
              <a:t>附：*</a:t>
            </a:r>
            <a:r>
              <a:rPr kumimoji="0" lang="en-US" altLang="zh-CN" sz="1400">
                <a:latin typeface="Tahoma" panose="020B0604030504040204" pitchFamily="2" charset="0"/>
              </a:rPr>
              <a:t>DBS</a:t>
            </a:r>
            <a:r>
              <a:rPr kumimoji="0" lang="zh-CN" altLang="en-US" sz="1400">
                <a:latin typeface="Tahoma" panose="020B0604030504040204" pitchFamily="2" charset="0"/>
              </a:rPr>
              <a:t>系统体系结构（</a:t>
            </a:r>
            <a:r>
              <a:rPr kumimoji="0" lang="zh-CN" altLang="en-US" sz="1400">
                <a:latin typeface="Tahoma" panose="020B0604030504040204" pitchFamily="2" charset="0"/>
                <a:hlinkClick r:id="rId2" action="ppaction://hlinksldjump"/>
              </a:rPr>
              <a:t>选讲</a:t>
            </a:r>
            <a:r>
              <a:rPr kumimoji="0" lang="zh-CN" altLang="en-US" sz="1400">
                <a:latin typeface="Tahoma" panose="020B0604030504040204" pitchFamily="2" charset="0"/>
              </a:rPr>
              <a:t>）</a:t>
            </a:r>
            <a:endParaRPr kumimoji="0" lang="zh-CN" altLang="en-US" sz="1400">
              <a:latin typeface="Tahoma" panose="020B060403050404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2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2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2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2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2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2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2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2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2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2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2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2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2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2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2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2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2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2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2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2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2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2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2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2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2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2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2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2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2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3" grpId="0" bldLvl="0" animBg="1"/>
      <p:bldP spid="152584" grpId="0"/>
      <p:bldP spid="152585" grpId="0"/>
      <p:bldP spid="15258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随堂小测试</a:t>
            </a:r>
            <a:endParaRPr lang="zh-CN" altLang="en-US"/>
          </a:p>
        </p:txBody>
      </p:sp>
      <p:sp>
        <p:nvSpPr>
          <p:cNvPr id="31746" name="内容占位符 2"/>
          <p:cNvSpPr>
            <a:spLocks noGrp="1" noChangeArrowheads="1"/>
          </p:cNvSpPr>
          <p:nvPr>
            <p:ph idx="1"/>
          </p:nvPr>
        </p:nvSpPr>
        <p:spPr>
          <a:xfrm>
            <a:off x="766190" y="1981200"/>
            <a:ext cx="7772400" cy="4114800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kumimoji="0" lang="zh-CN" altLang="en-US" sz="2800" dirty="0"/>
              <a:t>     根据计算机技术的发展，按照三个阶段“学校的起源、学校的现状以及未来的学校什么样”，对学校的状况进行分析，并思考将来哪些业务会消失？</a:t>
            </a:r>
            <a:endParaRPr kumimoji="0" lang="en-US" altLang="zh-CN" sz="2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D348-D235-4B80-97CF-67DCAC5591F6}" type="slidenum">
              <a:rPr lang="zh-CN" altLang="en-US"/>
            </a:fld>
            <a:endParaRPr lang="en-US" altLang="zh-CN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089025"/>
            <a:ext cx="8135937" cy="5076825"/>
          </a:xfrm>
        </p:spPr>
        <p:txBody>
          <a:bodyPr/>
          <a:lstStyle/>
          <a:p>
            <a:pPr marL="609600" indent="-609600">
              <a:spcAft>
                <a:spcPts val="600"/>
              </a:spcAft>
            </a:pPr>
            <a:r>
              <a:rPr lang="zh-CN" altLang="en-US" sz="2800" noProof="1">
                <a:sym typeface="+mn-ea"/>
              </a:rPr>
              <a:t>基本知识：</a:t>
            </a:r>
            <a:endParaRPr lang="zh-CN" altLang="en-US" sz="2800" noProof="1">
              <a:sym typeface="+mn-ea"/>
            </a:endParaRPr>
          </a:p>
          <a:p>
            <a:pPr marL="1066800" lvl="1" indent="-609600">
              <a:spcAft>
                <a:spcPts val="600"/>
              </a:spcAft>
            </a:pPr>
            <a:r>
              <a:rPr lang="zh-CN" altLang="en-US" sz="2450" noProof="1">
                <a:sym typeface="+mn-ea"/>
              </a:rPr>
              <a:t>事物和概念</a:t>
            </a:r>
            <a:endParaRPr lang="en-US" altLang="zh-CN" sz="2450" noProof="1">
              <a:sym typeface="+mn-ea"/>
            </a:endParaRPr>
          </a:p>
          <a:p>
            <a:pPr marL="1066800" lvl="1" indent="-609600">
              <a:spcAft>
                <a:spcPts val="600"/>
              </a:spcAft>
            </a:pPr>
            <a:r>
              <a:rPr lang="zh-CN" altLang="en-US" sz="2450" dirty="0"/>
              <a:t>内涵和外延</a:t>
            </a:r>
            <a:endParaRPr lang="en-US" altLang="zh-CN" sz="2450" dirty="0"/>
          </a:p>
          <a:p>
            <a:pPr marL="1066800" lvl="1" indent="-609600">
              <a:spcAft>
                <a:spcPts val="600"/>
              </a:spcAft>
            </a:pPr>
            <a:r>
              <a:rPr lang="zh-CN" altLang="en-US" sz="2450" noProof="1">
                <a:sym typeface="+mn-ea"/>
              </a:rPr>
              <a:t>概念模型和数据模型</a:t>
            </a:r>
            <a:endParaRPr lang="zh-CN" altLang="en-US" sz="2450" noProof="1">
              <a:sym typeface="+mn-ea"/>
            </a:endParaRPr>
          </a:p>
          <a:p>
            <a:pPr marL="1066800" lvl="1" indent="-609600">
              <a:spcAft>
                <a:spcPts val="600"/>
              </a:spcAft>
            </a:pPr>
            <a:r>
              <a:rPr lang="zh-CN" altLang="en-US" sz="2400" dirty="0">
                <a:sym typeface="+mn-ea"/>
              </a:rPr>
              <a:t>数据</a:t>
            </a:r>
            <a:r>
              <a:rPr lang="en-US" altLang="zh-CN" sz="2400" dirty="0">
                <a:sym typeface="+mn-ea"/>
              </a:rPr>
              <a:t>(Data)</a:t>
            </a:r>
            <a:r>
              <a:rPr lang="zh-CN" altLang="en-US" sz="2400" dirty="0">
                <a:sym typeface="+mn-ea"/>
              </a:rPr>
              <a:t>、数据库</a:t>
            </a:r>
            <a:r>
              <a:rPr lang="en-US" altLang="zh-CN" sz="2400" dirty="0">
                <a:sym typeface="+mn-ea"/>
              </a:rPr>
              <a:t>(Database)</a:t>
            </a:r>
            <a:r>
              <a:rPr lang="zh-CN" altLang="en-US" sz="2400" dirty="0">
                <a:sym typeface="+mn-ea"/>
              </a:rPr>
              <a:t>、数据库管理系统</a:t>
            </a:r>
            <a:r>
              <a:rPr lang="en-US" altLang="zh-CN" sz="2400" dirty="0">
                <a:sym typeface="+mn-ea"/>
              </a:rPr>
              <a:t>(DBMS)</a:t>
            </a:r>
            <a:r>
              <a:rPr lang="zh-CN" altLang="en-US" sz="2400" dirty="0">
                <a:sym typeface="+mn-ea"/>
              </a:rPr>
              <a:t>、数据库系统</a:t>
            </a:r>
            <a:r>
              <a:rPr lang="en-US" altLang="zh-CN" sz="2400" dirty="0">
                <a:sym typeface="+mn-ea"/>
              </a:rPr>
              <a:t>(DBS)</a:t>
            </a:r>
            <a:endParaRPr lang="en-US" altLang="zh-CN" sz="2400" dirty="0"/>
          </a:p>
          <a:p>
            <a:pPr marL="609600" indent="-609600"/>
            <a:r>
              <a:rPr lang="zh-CN" altLang="en-US" sz="2400">
                <a:sym typeface="+mn-ea"/>
              </a:rPr>
              <a:t>延展性学习：</a:t>
            </a:r>
            <a:endParaRPr lang="zh-CN" altLang="en-US" sz="2400" noProof="1"/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ahoma" panose="020B0604030504040204" pitchFamily="2" charset="0"/>
                <a:sym typeface="+mn-ea"/>
              </a:rPr>
              <a:t>数据库系统的开发包含哪些主要环节？</a:t>
            </a:r>
            <a:endParaRPr kumimoji="0" lang="zh-CN" altLang="en-US" sz="2400" dirty="0">
              <a:latin typeface="Tahoma" panose="020B0604030504040204" pitchFamily="2" charset="0"/>
            </a:endParaRPr>
          </a:p>
          <a:p>
            <a:pPr marL="609600" indent="-609600"/>
            <a:r>
              <a:rPr lang="zh-CN" altLang="en-US" sz="2400" b="1">
                <a:sym typeface="+mn-ea"/>
              </a:rPr>
              <a:t>作业</a:t>
            </a:r>
            <a:endParaRPr lang="zh-CN" altLang="en-US" sz="2400" b="1" noProof="1"/>
          </a:p>
          <a:p>
            <a:pPr marL="990600" lvl="1" indent="-533400">
              <a:buFontTx/>
              <a:buNone/>
            </a:pPr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第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章习题：</a:t>
            </a:r>
            <a:r>
              <a:rPr lang="en-US" altLang="zh-CN" sz="2400">
                <a:sym typeface="+mn-ea"/>
              </a:rPr>
              <a:t>1.8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1.9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1.10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 noProof="1">
              <a:solidFill>
                <a:srgbClr val="0066FF"/>
              </a:solidFill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39750" y="115888"/>
            <a:ext cx="4248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/>
              <a:t>课后小结和作业安排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363538" y="44450"/>
            <a:ext cx="7772400" cy="639763"/>
          </a:xfrm>
        </p:spPr>
        <p:txBody>
          <a:bodyPr/>
          <a:lstStyle/>
          <a:p>
            <a:pPr algn="l"/>
            <a:br>
              <a:rPr kumimoji="0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0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引言</a:t>
            </a:r>
            <a:br>
              <a:rPr kumimoji="0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kumimoji="0"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1484313"/>
            <a:ext cx="7756525" cy="4238625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0" lang="en-US" altLang="zh-CN" sz="2800"/>
              <a:t>        </a:t>
            </a:r>
            <a:r>
              <a:rPr kumimoji="0" lang="zh-CN" altLang="zh-CN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r>
              <a:rPr kumimoji="0" lang="zh-CN" altLang="en-US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技术的</a:t>
            </a:r>
            <a:r>
              <a:rPr kumimoji="0" lang="zh-CN" altLang="zh-CN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重要性</a:t>
            </a:r>
            <a:endParaRPr kumimoji="0" lang="en-US" altLang="zh-CN" sz="2800" b="1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</a:pPr>
            <a:r>
              <a:rPr kumimoji="0" lang="en-US" altLang="zh-CN" sz="2800" i="1"/>
              <a:t> 	   </a:t>
            </a:r>
            <a:r>
              <a:rPr kumimoji="0" lang="zh-CN" altLang="zh-CN" sz="2000" i="1"/>
              <a:t>（也包括任何一种技术或创新）</a:t>
            </a:r>
            <a:endParaRPr kumimoji="0" lang="zh-CN" altLang="zh-CN" sz="2800"/>
          </a:p>
          <a:p>
            <a:pPr marL="0" indent="0">
              <a:buFontTx/>
              <a:buNone/>
            </a:pPr>
            <a:r>
              <a:rPr kumimoji="0" lang="en-US" altLang="zh-CN" sz="2800"/>
              <a:t>		</a:t>
            </a:r>
            <a:r>
              <a:rPr kumimoji="0" lang="en-US" altLang="zh-CN" sz="2400"/>
              <a:t>1</a:t>
            </a:r>
            <a:r>
              <a:rPr kumimoji="0" lang="zh-CN" altLang="zh-CN" sz="2400"/>
              <a:t>）提高效率</a:t>
            </a:r>
            <a:endParaRPr kumimoji="0" lang="zh-CN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		2</a:t>
            </a:r>
            <a:r>
              <a:rPr kumimoji="0" lang="zh-CN" altLang="zh-CN" sz="2400"/>
              <a:t>）改变或创新商业模式</a:t>
            </a:r>
            <a:endParaRPr kumimoji="0" lang="zh-CN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		3</a:t>
            </a:r>
            <a:r>
              <a:rPr kumimoji="0" lang="zh-CN" altLang="zh-CN" sz="2400"/>
              <a:t>）改变生活方式</a:t>
            </a:r>
            <a:endParaRPr kumimoji="0" lang="zh-CN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		4</a:t>
            </a:r>
            <a:r>
              <a:rPr kumimoji="0" lang="zh-CN" altLang="zh-CN" sz="2400"/>
              <a:t>）增加人类自由的维度</a:t>
            </a:r>
            <a:endParaRPr kumimoji="0" lang="zh-CN" altLang="zh-CN" sz="280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DA6AA8-F14B-43BF-A328-ED1AC2437628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17412" name="矩形 3"/>
          <p:cNvSpPr>
            <a:spLocks noChangeArrowheads="1"/>
          </p:cNvSpPr>
          <p:nvPr/>
        </p:nvSpPr>
        <p:spPr bwMode="auto">
          <a:xfrm>
            <a:off x="323850" y="638175"/>
            <a:ext cx="59293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kumimoji="0" lang="zh-CN" altLang="en-US" sz="2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数据库技术如何影响我们的生活</a:t>
            </a:r>
            <a:endParaRPr kumimoji="0" lang="zh-CN" altLang="en-US" sz="2800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08050"/>
            <a:ext cx="8278813" cy="558165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kumimoji="0" lang="zh-CN" altLang="en-US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案例分析</a:t>
            </a:r>
            <a:endParaRPr kumimoji="0" lang="en-US" altLang="zh-CN" sz="2400" b="1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/>
            <a:r>
              <a:rPr kumimoji="0" lang="zh-CN" altLang="en-US" sz="2400"/>
              <a:t>以银行发展史为例：</a:t>
            </a:r>
            <a:endParaRPr kumimoji="0" lang="zh-CN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   </a:t>
            </a:r>
            <a:r>
              <a:rPr kumimoji="0" lang="zh-CN" altLang="en-US" sz="2000"/>
              <a:t>固定地点存取（卡片</a:t>
            </a:r>
            <a:r>
              <a:rPr kumimoji="0" lang="en-US" altLang="zh-CN" sz="2000"/>
              <a:t>/</a:t>
            </a:r>
            <a:r>
              <a:rPr kumimoji="0" lang="zh-CN" altLang="en-US" sz="2000"/>
              <a:t>存折，开户与使用）</a:t>
            </a:r>
            <a:endParaRPr kumimoji="0" lang="zh-CN" altLang="zh-CN" sz="2000"/>
          </a:p>
          <a:p>
            <a:pPr marL="0" indent="0">
              <a:buFontTx/>
              <a:buNone/>
            </a:pPr>
            <a:r>
              <a:rPr kumimoji="0" lang="en-US" altLang="zh-CN" sz="2000"/>
              <a:t>   </a:t>
            </a:r>
            <a:endParaRPr kumimoji="0" lang="en-US" altLang="zh-CN" sz="2000"/>
          </a:p>
          <a:p>
            <a:pPr marL="0" indent="0">
              <a:buFontTx/>
              <a:buNone/>
            </a:pPr>
            <a:r>
              <a:rPr kumimoji="0" lang="en-US" altLang="zh-CN" sz="2000"/>
              <a:t>	 </a:t>
            </a:r>
            <a:r>
              <a:rPr kumimoji="0" lang="zh-CN" altLang="en-US" sz="2000"/>
              <a:t>通存通兑</a:t>
            </a:r>
            <a:endParaRPr kumimoji="0" lang="en-US" altLang="zh-CN" sz="2000"/>
          </a:p>
          <a:p>
            <a:pPr marL="0" indent="0">
              <a:buFontTx/>
              <a:buNone/>
            </a:pPr>
            <a:r>
              <a:rPr kumimoji="0" lang="en-US" altLang="zh-CN" sz="2000"/>
              <a:t>	</a:t>
            </a:r>
            <a:endParaRPr kumimoji="0" lang="zh-CN" altLang="zh-CN" sz="2000"/>
          </a:p>
          <a:p>
            <a:pPr marL="0" indent="0"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跨行跨国（包括自助银行）</a:t>
            </a:r>
            <a:endParaRPr kumimoji="0" lang="en-US" altLang="zh-CN" sz="2000"/>
          </a:p>
          <a:p>
            <a:pPr marL="0" indent="0">
              <a:buFontTx/>
              <a:buNone/>
            </a:pPr>
            <a:endParaRPr kumimoji="0" lang="zh-CN" altLang="zh-CN" sz="2000"/>
          </a:p>
          <a:p>
            <a:pPr marL="0" indent="0"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信用卡</a:t>
            </a:r>
            <a:r>
              <a:rPr kumimoji="0" lang="zh-CN" altLang="zh-CN" sz="2000"/>
              <a:t>（增加自由的维度）</a:t>
            </a:r>
            <a:endParaRPr kumimoji="0" lang="en-US" altLang="zh-CN" sz="2000"/>
          </a:p>
          <a:p>
            <a:pPr marL="0" indent="0">
              <a:buFontTx/>
              <a:buNone/>
            </a:pPr>
            <a:endParaRPr kumimoji="0" lang="en-US" altLang="zh-CN" sz="2000"/>
          </a:p>
          <a:p>
            <a:pPr marL="0" indent="0"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微信支付（进一步增加自由的维度）</a:t>
            </a:r>
            <a:endParaRPr kumimoji="0" lang="en-US" altLang="zh-CN" sz="2000"/>
          </a:p>
          <a:p>
            <a:pPr marL="0" indent="0">
              <a:buFontTx/>
              <a:buNone/>
            </a:pP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en-US" altLang="zh-CN" sz="2400"/>
              <a:t>	    </a:t>
            </a:r>
            <a:r>
              <a:rPr kumimoji="0" lang="zh-CN" altLang="en-US" sz="2400">
                <a:solidFill>
                  <a:srgbClr val="FF0000"/>
                </a:solidFill>
              </a:rPr>
              <a:t>？</a:t>
            </a:r>
            <a:endParaRPr kumimoji="0" lang="en-US" altLang="zh-CN" sz="240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kumimoji="0" lang="zh-CN" altLang="en-US" sz="2000">
                <a:solidFill>
                  <a:srgbClr val="0000FF"/>
                </a:solidFill>
              </a:rPr>
              <a:t>通过分析支付方式演变史，培养分析问题、批判思维和创新意识等能力</a:t>
            </a:r>
            <a:endParaRPr kumimoji="0" lang="zh-CN" altLang="zh-CN" sz="2400">
              <a:solidFill>
                <a:srgbClr val="0000FF"/>
              </a:solidFill>
            </a:endParaRPr>
          </a:p>
        </p:txBody>
      </p:sp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97A42B-E197-4E93-A3AE-8693F238BF87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" name="下箭头 1"/>
          <p:cNvSpPr>
            <a:spLocks noChangeArrowheads="1"/>
          </p:cNvSpPr>
          <p:nvPr/>
        </p:nvSpPr>
        <p:spPr bwMode="auto">
          <a:xfrm>
            <a:off x="1727200" y="2241550"/>
            <a:ext cx="288925" cy="323850"/>
          </a:xfrm>
          <a:prstGeom prst="downArrow">
            <a:avLst>
              <a:gd name="adj1" fmla="val 50000"/>
              <a:gd name="adj2" fmla="val 4981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2" charset="0"/>
            </a:endParaRPr>
          </a:p>
        </p:txBody>
      </p:sp>
      <p:sp>
        <p:nvSpPr>
          <p:cNvPr id="5" name="下箭头 4"/>
          <p:cNvSpPr>
            <a:spLocks noChangeArrowheads="1"/>
          </p:cNvSpPr>
          <p:nvPr/>
        </p:nvSpPr>
        <p:spPr bwMode="auto">
          <a:xfrm>
            <a:off x="1727200" y="2960688"/>
            <a:ext cx="288925" cy="323850"/>
          </a:xfrm>
          <a:prstGeom prst="downArrow">
            <a:avLst>
              <a:gd name="adj1" fmla="val 50000"/>
              <a:gd name="adj2" fmla="val 4981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2" charset="0"/>
            </a:endParaRPr>
          </a:p>
        </p:txBody>
      </p:sp>
      <p:sp>
        <p:nvSpPr>
          <p:cNvPr id="6" name="下箭头 5"/>
          <p:cNvSpPr>
            <a:spLocks noChangeArrowheads="1"/>
          </p:cNvSpPr>
          <p:nvPr/>
        </p:nvSpPr>
        <p:spPr bwMode="auto">
          <a:xfrm>
            <a:off x="1727200" y="3716338"/>
            <a:ext cx="288925" cy="325437"/>
          </a:xfrm>
          <a:prstGeom prst="downArrow">
            <a:avLst>
              <a:gd name="adj1" fmla="val 50000"/>
              <a:gd name="adj2" fmla="val 50061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2" charset="0"/>
            </a:endParaRPr>
          </a:p>
        </p:txBody>
      </p:sp>
      <p:sp>
        <p:nvSpPr>
          <p:cNvPr id="7" name="下箭头 6"/>
          <p:cNvSpPr>
            <a:spLocks noChangeArrowheads="1"/>
          </p:cNvSpPr>
          <p:nvPr/>
        </p:nvSpPr>
        <p:spPr bwMode="auto">
          <a:xfrm>
            <a:off x="1727200" y="4473575"/>
            <a:ext cx="288925" cy="323850"/>
          </a:xfrm>
          <a:prstGeom prst="downArrow">
            <a:avLst>
              <a:gd name="adj1" fmla="val 50000"/>
              <a:gd name="adj2" fmla="val 4981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2" charset="0"/>
            </a:endParaRPr>
          </a:p>
        </p:txBody>
      </p:sp>
      <p:sp>
        <p:nvSpPr>
          <p:cNvPr id="18439" name="AutoShape 6"/>
          <p:cNvSpPr>
            <a:spLocks noChangeArrowheads="1"/>
          </p:cNvSpPr>
          <p:nvPr/>
        </p:nvSpPr>
        <p:spPr bwMode="auto">
          <a:xfrm>
            <a:off x="5940425" y="2565400"/>
            <a:ext cx="2700338" cy="1066800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2" charset="0"/>
              </a:rPr>
              <a:t>＊数据库技术的发展如何支付方式的发展？ 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9" name="下箭头 8"/>
          <p:cNvSpPr>
            <a:spLocks noChangeArrowheads="1"/>
          </p:cNvSpPr>
          <p:nvPr/>
        </p:nvSpPr>
        <p:spPr bwMode="auto">
          <a:xfrm>
            <a:off x="1692275" y="5265738"/>
            <a:ext cx="287338" cy="323850"/>
          </a:xfrm>
          <a:prstGeom prst="downArrow">
            <a:avLst>
              <a:gd name="adj1" fmla="val 50000"/>
              <a:gd name="adj2" fmla="val 50092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471488" y="41275"/>
            <a:ext cx="7772400" cy="687388"/>
          </a:xfrm>
        </p:spPr>
        <p:txBody>
          <a:bodyPr/>
          <a:lstStyle/>
          <a:p>
            <a:pPr algn="l"/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数据库如何描述客观世界</a:t>
            </a:r>
            <a:endParaRPr kumimoji="0"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1052513"/>
            <a:ext cx="7772400" cy="50165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（一）主要讨论问题</a:t>
            </a:r>
            <a:endParaRPr kumimoji="0" lang="zh-CN" altLang="zh-CN" sz="24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Tx/>
              <a:buNone/>
            </a:pPr>
            <a:endParaRPr kumimoji="0" lang="en-US" altLang="zh-CN" sz="2400"/>
          </a:p>
          <a:p>
            <a:pPr marL="0" indent="0">
              <a:buFontTx/>
              <a:buNone/>
            </a:pPr>
            <a:r>
              <a:rPr kumimoji="0" lang="zh-CN" altLang="en-US" sz="2400"/>
              <a:t>数据库中存放的是“谁”的数据</a:t>
            </a:r>
            <a:r>
              <a:rPr kumimoji="0" lang="en-US" altLang="zh-CN" sz="2400"/>
              <a:t>?</a:t>
            </a:r>
            <a:endParaRPr kumimoji="0" lang="en-US" altLang="zh-CN" sz="2400"/>
          </a:p>
          <a:p>
            <a:pPr lvl="1"/>
            <a:r>
              <a:rPr kumimoji="0" lang="zh-CN" altLang="en-US" sz="2000"/>
              <a:t>谁</a:t>
            </a:r>
            <a:r>
              <a:rPr kumimoji="0" lang="zh-CN" altLang="zh-CN" sz="2000"/>
              <a:t>:</a:t>
            </a:r>
            <a:r>
              <a:rPr kumimoji="0" lang="zh-CN" altLang="en-US" sz="2000"/>
              <a:t>一个应用系统</a:t>
            </a:r>
            <a:r>
              <a:rPr kumimoji="0" lang="zh-CN" altLang="zh-CN" sz="2000"/>
              <a:t>（</a:t>
            </a:r>
            <a:r>
              <a:rPr kumimoji="0" lang="zh-CN" altLang="en-US" sz="2000"/>
              <a:t>企业</a:t>
            </a:r>
            <a:r>
              <a:rPr kumimoji="0" lang="zh-CN" altLang="zh-CN" sz="2000"/>
              <a:t>）</a:t>
            </a:r>
            <a:r>
              <a:rPr kumimoji="0" lang="zh-CN" altLang="en-US" sz="2000"/>
              <a:t>需要的客观数据</a:t>
            </a:r>
            <a:endParaRPr kumimoji="0" lang="en-US" altLang="zh-CN" sz="2000"/>
          </a:p>
          <a:p>
            <a:pPr lvl="1"/>
            <a:r>
              <a:rPr kumimoji="0" lang="zh-CN" altLang="en-US" sz="2000"/>
              <a:t>涉及到数据对象的结构、范围和使用权限</a:t>
            </a:r>
            <a:endParaRPr kumimoji="0" lang="en-US" altLang="zh-CN" sz="2000"/>
          </a:p>
          <a:p>
            <a:pPr marL="0" indent="0">
              <a:buFontTx/>
              <a:buNone/>
            </a:pPr>
            <a:endParaRPr kumimoji="0" lang="en-US" altLang="zh-CN" sz="2400"/>
          </a:p>
          <a:p>
            <a:pPr marL="0" indent="0">
              <a:buFontTx/>
              <a:buNone/>
            </a:pPr>
            <a:endParaRPr kumimoji="0" lang="en-US" altLang="zh-CN" sz="2400"/>
          </a:p>
          <a:p>
            <a:pPr marL="0" indent="0">
              <a:buFontTx/>
              <a:buNone/>
            </a:pPr>
            <a:endParaRPr kumimoji="0" lang="zh-CN" altLang="zh-CN" sz="2400"/>
          </a:p>
          <a:p>
            <a:pPr marL="0" indent="0">
              <a:buFontTx/>
              <a:buNone/>
            </a:pPr>
            <a:r>
              <a:rPr kumimoji="0" lang="zh-CN" altLang="en-US" sz="2400"/>
              <a:t>“谁”又是如何描述和表示的？</a:t>
            </a:r>
            <a:r>
              <a:rPr kumimoji="0" lang="zh-CN" altLang="zh-CN"/>
              <a:t> </a:t>
            </a:r>
            <a:endParaRPr kumimoji="0" lang="en-US" altLang="zh-CN"/>
          </a:p>
          <a:p>
            <a:pPr lvl="1"/>
            <a:r>
              <a:rPr kumimoji="0" lang="zh-CN" altLang="en-US" sz="2000">
                <a:solidFill>
                  <a:srgbClr val="0000FF"/>
                </a:solidFill>
              </a:rPr>
              <a:t>客观数据对象的结构即特征如何表示</a:t>
            </a:r>
            <a:endParaRPr kumimoji="0" lang="en-US" altLang="zh-CN" sz="2000">
              <a:solidFill>
                <a:srgbClr val="0000FF"/>
              </a:solidFill>
            </a:endParaRPr>
          </a:p>
          <a:p>
            <a:pPr lvl="1"/>
            <a:r>
              <a:rPr kumimoji="0" lang="zh-CN" altLang="en-US" sz="2000"/>
              <a:t>客观数据对象的语义约束</a:t>
            </a:r>
            <a:r>
              <a:rPr kumimoji="0" lang="en-US" altLang="zh-CN" sz="2000"/>
              <a:t>(</a:t>
            </a:r>
            <a:r>
              <a:rPr kumimoji="0" lang="zh-CN" altLang="en-US" sz="2000"/>
              <a:t>有效性</a:t>
            </a:r>
            <a:r>
              <a:rPr kumimoji="0" lang="en-US" altLang="zh-CN" sz="2000"/>
              <a:t>)</a:t>
            </a:r>
            <a:r>
              <a:rPr kumimoji="0" lang="zh-CN" altLang="en-US" sz="2000"/>
              <a:t>如何表示</a:t>
            </a:r>
            <a:endParaRPr kumimoji="0" lang="en-US" altLang="zh-CN" sz="2000"/>
          </a:p>
          <a:p>
            <a:pPr lvl="1"/>
            <a:r>
              <a:rPr kumimoji="0" lang="zh-CN" altLang="en-US" sz="2000"/>
              <a:t>客观数据对象的使用权限如何表示</a:t>
            </a:r>
            <a:endParaRPr kumimoji="0" lang="zh-CN" altLang="zh-CN" sz="2000"/>
          </a:p>
          <a:p>
            <a:pPr marL="0" indent="0">
              <a:buFontTx/>
              <a:buNone/>
            </a:pPr>
            <a:r>
              <a:rPr kumimoji="0" lang="en-US" altLang="zh-CN"/>
              <a:t>  </a:t>
            </a:r>
            <a:endParaRPr kumimoji="0" lang="en-US" altLang="zh-CN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8143EF-5023-4A41-B08C-41CEECEF01EB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19460" name="AutoShape 6"/>
          <p:cNvSpPr>
            <a:spLocks noChangeArrowheads="1"/>
          </p:cNvSpPr>
          <p:nvPr/>
        </p:nvSpPr>
        <p:spPr bwMode="auto">
          <a:xfrm>
            <a:off x="6192838" y="2565400"/>
            <a:ext cx="2447925" cy="1066800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</a:t>
            </a:r>
            <a:r>
              <a:rPr kumimoji="0" lang="zh-CN" altLang="zh-CN" sz="1600"/>
              <a:t>数据库中存放的是“谁”的数据？</a:t>
            </a:r>
            <a:r>
              <a:rPr kumimoji="0" lang="zh-CN" altLang="en-US" sz="1600">
                <a:latin typeface="Tahoma" panose="020B0604030504040204" pitchFamily="2" charset="0"/>
              </a:rPr>
              <a:t> 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19461" name="AutoShape 6"/>
          <p:cNvSpPr>
            <a:spLocks noChangeArrowheads="1"/>
          </p:cNvSpPr>
          <p:nvPr/>
        </p:nvSpPr>
        <p:spPr bwMode="auto">
          <a:xfrm>
            <a:off x="6192838" y="4113213"/>
            <a:ext cx="2447925" cy="1068387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zh-CN" sz="1600"/>
              <a:t>“谁”又是如何描述和表示的？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8659812" cy="4608512"/>
          </a:xfrm>
        </p:spPr>
        <p:txBody>
          <a:bodyPr/>
          <a:lstStyle/>
          <a:p>
            <a:r>
              <a:rPr kumimoji="0" lang="zh-CN" altLang="en-US" sz="2400"/>
              <a:t>客观世界</a:t>
            </a:r>
            <a:endParaRPr kumimoji="0" lang="en-US" altLang="zh-CN" sz="2400"/>
          </a:p>
          <a:p>
            <a:pPr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/>
              <a:t>是由</a:t>
            </a:r>
            <a:r>
              <a:rPr kumimoji="0" lang="zh-CN" altLang="en-US" sz="2000">
                <a:solidFill>
                  <a:srgbClr val="0000FF"/>
                </a:solidFill>
              </a:rPr>
              <a:t>事</a:t>
            </a:r>
            <a:r>
              <a:rPr kumimoji="0" lang="en-US" altLang="zh-CN" sz="2000">
                <a:solidFill>
                  <a:srgbClr val="2A2A39"/>
                </a:solidFill>
              </a:rPr>
              <a:t>(</a:t>
            </a:r>
            <a:r>
              <a:rPr kumimoji="0" lang="zh-CN" altLang="en-US" sz="2000">
                <a:solidFill>
                  <a:srgbClr val="2A2A39"/>
                </a:solidFill>
              </a:rPr>
              <a:t>注册</a:t>
            </a:r>
            <a:r>
              <a:rPr kumimoji="0" lang="en-US" altLang="zh-CN" sz="2000">
                <a:solidFill>
                  <a:srgbClr val="2A2A39"/>
                </a:solidFill>
              </a:rPr>
              <a:t>,</a:t>
            </a:r>
            <a:r>
              <a:rPr kumimoji="0" lang="zh-CN" altLang="en-US" sz="2000">
                <a:solidFill>
                  <a:srgbClr val="2A2A39"/>
                </a:solidFill>
              </a:rPr>
              <a:t>选课</a:t>
            </a:r>
            <a:r>
              <a:rPr kumimoji="0" lang="en-US" altLang="zh-CN" sz="2000">
                <a:solidFill>
                  <a:srgbClr val="2A2A39"/>
                </a:solidFill>
              </a:rPr>
              <a:t>)</a:t>
            </a:r>
            <a:r>
              <a:rPr kumimoji="0" lang="zh-CN" altLang="en-US" sz="2000"/>
              <a:t>或</a:t>
            </a:r>
            <a:r>
              <a:rPr kumimoji="0" lang="zh-CN" altLang="en-US" sz="2000">
                <a:solidFill>
                  <a:srgbClr val="0000FF"/>
                </a:solidFill>
              </a:rPr>
              <a:t>物</a:t>
            </a:r>
            <a:r>
              <a:rPr kumimoji="0" lang="zh-CN" altLang="en-US" sz="2000">
                <a:solidFill>
                  <a:srgbClr val="2A2A39"/>
                </a:solidFill>
              </a:rPr>
              <a:t>(学生</a:t>
            </a:r>
            <a:r>
              <a:rPr kumimoji="0" lang="en-US" altLang="zh-CN" sz="2000">
                <a:solidFill>
                  <a:srgbClr val="2A2A39"/>
                </a:solidFill>
              </a:rPr>
              <a:t>,</a:t>
            </a:r>
            <a:r>
              <a:rPr kumimoji="0" lang="zh-CN" altLang="en-US" sz="2000">
                <a:solidFill>
                  <a:srgbClr val="2A2A39"/>
                </a:solidFill>
              </a:rPr>
              <a:t>课程</a:t>
            </a:r>
            <a:r>
              <a:rPr kumimoji="0" lang="en-US" altLang="zh-CN" sz="2000">
                <a:solidFill>
                  <a:srgbClr val="2A2A39"/>
                </a:solidFill>
              </a:rPr>
              <a:t>)</a:t>
            </a:r>
            <a:r>
              <a:rPr kumimoji="0" lang="zh-CN" altLang="en-US" sz="2000"/>
              <a:t>及相互联系构成</a:t>
            </a:r>
            <a:endParaRPr kumimoji="0" lang="zh-CN" altLang="zh-CN" sz="2400"/>
          </a:p>
          <a:p>
            <a:r>
              <a:rPr kumimoji="0" lang="zh-CN" altLang="en-US" sz="2400"/>
              <a:t>描述方法</a:t>
            </a:r>
            <a:endParaRPr kumimoji="0" lang="en-US" altLang="zh-CN" sz="2400"/>
          </a:p>
          <a:p>
            <a:pPr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/>
              <a:t>通常地，最直接和有效的方法是：</a:t>
            </a:r>
            <a:endParaRPr kumimoji="0" lang="en-US" altLang="zh-CN" sz="2000"/>
          </a:p>
          <a:p>
            <a:pPr>
              <a:buFontTx/>
              <a:buNone/>
            </a:pPr>
            <a:r>
              <a:rPr kumimoji="0" lang="en-US" altLang="zh-CN" sz="2000"/>
              <a:t>	</a:t>
            </a:r>
            <a:r>
              <a:rPr kumimoji="0" lang="zh-CN" altLang="en-US" sz="2000"/>
              <a:t>用</a:t>
            </a:r>
            <a:r>
              <a:rPr kumimoji="0" lang="zh-CN" altLang="en-US" sz="2000">
                <a:solidFill>
                  <a:srgbClr val="FF0000"/>
                </a:solidFill>
              </a:rPr>
              <a:t>概念</a:t>
            </a:r>
            <a:r>
              <a:rPr kumimoji="0" lang="zh-CN" altLang="en-US" sz="2000"/>
              <a:t>来描述事或物及相互联系</a:t>
            </a:r>
            <a:endParaRPr kumimoji="0" lang="en-US" altLang="zh-CN" sz="2400"/>
          </a:p>
          <a:p>
            <a:r>
              <a:rPr kumimoji="0" lang="zh-CN" altLang="en-US" sz="2400">
                <a:solidFill>
                  <a:srgbClr val="FF0000"/>
                </a:solidFill>
              </a:rPr>
              <a:t>事物</a:t>
            </a:r>
            <a:r>
              <a:rPr kumimoji="0" lang="zh-CN" altLang="en-US" sz="2400"/>
              <a:t>是所有概念的统称</a:t>
            </a:r>
            <a:endParaRPr kumimoji="0" lang="zh-CN" altLang="zh-CN" sz="2400"/>
          </a:p>
          <a:p>
            <a:pPr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/>
              <a:t>概念：是思维的逻辑单位</a:t>
            </a:r>
            <a:endParaRPr kumimoji="0" lang="zh-CN" altLang="zh-CN" sz="2400"/>
          </a:p>
          <a:p>
            <a:r>
              <a:rPr kumimoji="0" lang="zh-CN" altLang="en-US" sz="2400"/>
              <a:t>概念包含</a:t>
            </a:r>
            <a:r>
              <a:rPr kumimoji="0" lang="zh-CN" altLang="en-US" sz="2400">
                <a:solidFill>
                  <a:srgbClr val="0000FF"/>
                </a:solidFill>
              </a:rPr>
              <a:t>内涵</a:t>
            </a:r>
            <a:r>
              <a:rPr kumimoji="0" lang="zh-CN" altLang="en-US" sz="2400"/>
              <a:t>和</a:t>
            </a:r>
            <a:r>
              <a:rPr kumimoji="0" lang="zh-CN" altLang="en-US" sz="2400">
                <a:solidFill>
                  <a:srgbClr val="0000FF"/>
                </a:solidFill>
              </a:rPr>
              <a:t>外延</a:t>
            </a:r>
            <a:endParaRPr kumimoji="0" lang="zh-CN" altLang="zh-CN" sz="240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/>
              <a:t>内涵：是概念的性质和</a:t>
            </a:r>
            <a:r>
              <a:rPr kumimoji="0" lang="zh-CN" altLang="en-US" sz="2000">
                <a:solidFill>
                  <a:srgbClr val="0000FF"/>
                </a:solidFill>
              </a:rPr>
              <a:t>特征</a:t>
            </a:r>
            <a:endParaRPr kumimoji="0" lang="zh-CN" altLang="zh-CN" sz="200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外延：是满足上述性质及特征的所有客观个体的</a:t>
            </a:r>
            <a:r>
              <a:rPr kumimoji="0" lang="zh-CN" altLang="en-US" sz="2000">
                <a:solidFill>
                  <a:srgbClr val="0000FF"/>
                </a:solidFill>
              </a:rPr>
              <a:t>集合</a:t>
            </a:r>
            <a:endParaRPr kumimoji="0" lang="en-US" altLang="zh-CN" sz="200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kumimoji="0" lang="en-US" altLang="zh-CN" sz="2000"/>
              <a:t> </a:t>
            </a:r>
            <a:r>
              <a:rPr kumimoji="0" lang="zh-CN" altLang="en-US" sz="2000"/>
              <a:t>（可在百度上查“事物”与“概念”等术语的解释）</a:t>
            </a:r>
            <a:endParaRPr kumimoji="0" lang="zh-CN" altLang="zh-CN" sz="2400"/>
          </a:p>
        </p:txBody>
      </p:sp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0D7AAB-8BC4-4F98-8B12-2C863C075B73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531938" y="806450"/>
            <a:ext cx="530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“谁”的抽象描述方法</a:t>
            </a:r>
            <a:endParaRPr kumimoji="0" lang="zh-CN" altLang="en-US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4500563" y="49213"/>
            <a:ext cx="4356100" cy="534987"/>
          </a:xfrm>
        </p:spPr>
        <p:txBody>
          <a:bodyPr/>
          <a:lstStyle/>
          <a:p>
            <a:pPr algn="r"/>
            <a:r>
              <a:rPr kumimoji="0" lang="en-US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0" lang="en-US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数据库如何描述客观世界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800100"/>
            <a:ext cx="8569325" cy="5616575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0" lang="en-US" altLang="zh-CN" sz="2400"/>
              <a:t>   </a:t>
            </a:r>
            <a:r>
              <a:rPr kumimoji="0" lang="zh-CN" altLang="en-US" sz="2400"/>
              <a:t>如</a:t>
            </a:r>
            <a:r>
              <a:rPr kumimoji="0" lang="zh-CN" altLang="en-US" sz="2400">
                <a:solidFill>
                  <a:srgbClr val="800000"/>
                </a:solidFill>
              </a:rPr>
              <a:t>学校</a:t>
            </a:r>
            <a:r>
              <a:rPr kumimoji="0" lang="zh-CN" altLang="en-US" sz="2400"/>
              <a:t>这样的应用系统，其客观数据对象</a:t>
            </a:r>
            <a:r>
              <a:rPr kumimoji="0" lang="en-US" altLang="zh-CN" sz="2400"/>
              <a:t>(</a:t>
            </a:r>
            <a:r>
              <a:rPr kumimoji="0" lang="zh-CN" altLang="en-US" sz="2400">
                <a:solidFill>
                  <a:srgbClr val="FF0000"/>
                </a:solidFill>
              </a:rPr>
              <a:t>事物</a:t>
            </a:r>
            <a:r>
              <a:rPr kumimoji="0" lang="zh-CN" altLang="en-US" sz="2400"/>
              <a:t>－</a:t>
            </a:r>
            <a:r>
              <a:rPr kumimoji="0" lang="zh-CN" altLang="en-US" sz="2400">
                <a:solidFill>
                  <a:srgbClr val="0000FF"/>
                </a:solidFill>
              </a:rPr>
              <a:t>事</a:t>
            </a:r>
            <a:r>
              <a:rPr kumimoji="0" lang="zh-CN" altLang="en-US" sz="2400"/>
              <a:t>与</a:t>
            </a:r>
            <a:r>
              <a:rPr kumimoji="0" lang="zh-CN" altLang="en-US" sz="2400">
                <a:solidFill>
                  <a:srgbClr val="0000FF"/>
                </a:solidFill>
              </a:rPr>
              <a:t>物</a:t>
            </a:r>
            <a:r>
              <a:rPr kumimoji="0" lang="en-US" altLang="zh-CN" sz="2400"/>
              <a:t>)</a:t>
            </a:r>
            <a:r>
              <a:rPr kumimoji="0" lang="zh-CN" altLang="en-US" sz="2400"/>
              <a:t>及相互联系，可以这样来描述：</a:t>
            </a:r>
            <a:endParaRPr kumimoji="0" lang="en-US" altLang="zh-CN" sz="2400"/>
          </a:p>
          <a:p>
            <a:pPr marL="0" indent="0">
              <a:lnSpc>
                <a:spcPts val="2200"/>
              </a:lnSpc>
            </a:pPr>
            <a:r>
              <a:rPr kumimoji="0" lang="zh-CN" altLang="en-US" sz="2400">
                <a:solidFill>
                  <a:srgbClr val="0000FF"/>
                </a:solidFill>
              </a:rPr>
              <a:t>学生</a:t>
            </a:r>
            <a:r>
              <a:rPr kumimoji="0" lang="zh-CN" altLang="en-US" sz="2400"/>
              <a:t>的内涵和外延</a:t>
            </a:r>
            <a:r>
              <a:rPr kumimoji="0" lang="zh-CN" altLang="en-US" sz="2400">
                <a:solidFill>
                  <a:srgbClr val="0000FF"/>
                </a:solidFill>
              </a:rPr>
              <a:t>：</a:t>
            </a:r>
            <a:r>
              <a:rPr kumimoji="0" lang="en-US" altLang="zh-CN" sz="2400"/>
              <a:t>(</a:t>
            </a:r>
            <a:r>
              <a:rPr kumimoji="0" lang="zh-CN" altLang="en-US" sz="2400"/>
              <a:t>物</a:t>
            </a:r>
            <a:r>
              <a:rPr kumimoji="0" lang="en-US" altLang="zh-CN" sz="2400"/>
              <a:t>)</a:t>
            </a:r>
            <a:endParaRPr kumimoji="0" lang="en-US" altLang="zh-CN" sz="2400"/>
          </a:p>
          <a:p>
            <a:pPr marL="0" indent="0">
              <a:lnSpc>
                <a:spcPts val="2200"/>
              </a:lnSpc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kumimoji="0" lang="zh-CN" altLang="en-US" sz="2000"/>
              <a:t>，姓名，性别，籍贯，民族</a:t>
            </a:r>
            <a:r>
              <a:rPr kumimoji="0" lang="zh-CN" altLang="zh-CN" sz="2000"/>
              <a:t>，</a:t>
            </a:r>
            <a:r>
              <a:rPr kumimoji="0" lang="en-US" altLang="zh-CN" sz="2000"/>
              <a:t>…</a:t>
            </a:r>
            <a:r>
              <a:rPr kumimoji="0" lang="zh-CN" altLang="en-US" sz="2000"/>
              <a:t>等</a:t>
            </a:r>
            <a:r>
              <a:rPr kumimoji="0" lang="zh-CN" altLang="en-US" sz="2000" b="1">
                <a:solidFill>
                  <a:srgbClr val="464660"/>
                </a:solidFill>
              </a:rPr>
              <a:t>属性</a:t>
            </a:r>
            <a:r>
              <a:rPr kumimoji="0" lang="zh-CN" altLang="en-US" sz="2000"/>
              <a:t>（</a:t>
            </a:r>
            <a:r>
              <a:rPr kumimoji="0" lang="zh-CN" altLang="en-US" sz="2000">
                <a:solidFill>
                  <a:srgbClr val="0000FF"/>
                </a:solidFill>
              </a:rPr>
              <a:t>内涵</a:t>
            </a:r>
            <a:r>
              <a:rPr kumimoji="0" lang="zh-CN" altLang="en-US" sz="2000"/>
              <a:t>）</a:t>
            </a:r>
            <a:endParaRPr kumimoji="0" lang="zh-CN" altLang="zh-CN" sz="2400"/>
          </a:p>
          <a:p>
            <a:pPr lvl="1">
              <a:lnSpc>
                <a:spcPts val="2200"/>
              </a:lnSpc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属性也可以有许多分类，</a:t>
            </a:r>
            <a:r>
              <a:rPr kumimoji="0" lang="zh-CN" altLang="zh-CN" sz="2000"/>
              <a:t>比如：</a:t>
            </a:r>
            <a:endParaRPr kumimoji="0" lang="zh-CN" altLang="zh-CN" sz="2000"/>
          </a:p>
          <a:p>
            <a:pPr lvl="1">
              <a:lnSpc>
                <a:spcPts val="2200"/>
              </a:lnSpc>
              <a:buFontTx/>
              <a:buNone/>
            </a:pPr>
            <a:r>
              <a:rPr kumimoji="0" lang="en-US" altLang="zh-CN" sz="2000"/>
              <a:t>      </a:t>
            </a:r>
            <a:r>
              <a:rPr kumimoji="0" lang="zh-CN" altLang="en-US" sz="2000"/>
              <a:t>自然属性</a:t>
            </a:r>
            <a:r>
              <a:rPr kumimoji="0" lang="en-US" altLang="zh-CN" sz="2000"/>
              <a:t>(</a:t>
            </a:r>
            <a:r>
              <a:rPr kumimoji="0" lang="zh-CN" altLang="en-US" sz="2000"/>
              <a:t>性别，出生日期等</a:t>
            </a:r>
            <a:r>
              <a:rPr kumimoji="0" lang="en-US" altLang="zh-CN" sz="2000"/>
              <a:t>)</a:t>
            </a:r>
            <a:r>
              <a:rPr kumimoji="0" lang="zh-CN" altLang="en-US" sz="2000"/>
              <a:t>和社会属性</a:t>
            </a:r>
            <a:r>
              <a:rPr kumimoji="0" lang="en-US" altLang="zh-CN" sz="2000"/>
              <a:t>(</a:t>
            </a:r>
            <a:r>
              <a:rPr kumimoji="0" lang="zh-CN" altLang="en-US" sz="2000"/>
              <a:t>党员，国籍等</a:t>
            </a:r>
            <a:r>
              <a:rPr kumimoji="0" lang="en-US" altLang="zh-CN" sz="2000"/>
              <a:t>)</a:t>
            </a:r>
            <a:endParaRPr kumimoji="0" lang="zh-CN" altLang="zh-CN" sz="2000"/>
          </a:p>
          <a:p>
            <a:pPr marL="0" indent="0">
              <a:lnSpc>
                <a:spcPts val="2200"/>
              </a:lnSpc>
              <a:buFontTx/>
              <a:buNone/>
            </a:pPr>
            <a:r>
              <a:rPr kumimoji="0" lang="en-US" altLang="zh-CN" sz="2400"/>
              <a:t>        </a:t>
            </a:r>
            <a:r>
              <a:rPr kumimoji="0" lang="zh-CN" altLang="en-US" sz="2000"/>
              <a:t>客观属性(住址，电话等</a:t>
            </a:r>
            <a:r>
              <a:rPr kumimoji="0" lang="en-US" altLang="zh-CN" sz="2000"/>
              <a:t>)</a:t>
            </a:r>
            <a:r>
              <a:rPr kumimoji="0" lang="zh-CN" altLang="en-US" sz="2000"/>
              <a:t>和</a:t>
            </a:r>
            <a:r>
              <a:rPr kumimoji="0" lang="zh-CN" altLang="zh-CN" sz="2000"/>
              <a:t>主观属性</a:t>
            </a:r>
            <a:r>
              <a:rPr kumimoji="0" lang="en-US" altLang="zh-CN" sz="2000"/>
              <a:t>(</a:t>
            </a:r>
            <a:r>
              <a:rPr kumimoji="0" lang="zh-CN" altLang="en-US" sz="2000"/>
              <a:t>偶像，喜好，信仰等</a:t>
            </a:r>
            <a:r>
              <a:rPr kumimoji="0" lang="en-US" altLang="zh-CN" sz="2000"/>
              <a:t>)</a:t>
            </a:r>
            <a:endParaRPr kumimoji="0" lang="en-US" altLang="zh-CN" sz="2000"/>
          </a:p>
          <a:p>
            <a:pPr marL="0" indent="0">
              <a:lnSpc>
                <a:spcPts val="2200"/>
              </a:lnSpc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张三；李四；王麻子</a:t>
            </a:r>
            <a:r>
              <a:rPr kumimoji="0" lang="en-US" altLang="zh-CN" sz="2000"/>
              <a:t>;</a:t>
            </a:r>
            <a:r>
              <a:rPr kumimoji="0" lang="is-IS" altLang="zh-CN" sz="2000"/>
              <a:t>…</a:t>
            </a:r>
            <a:r>
              <a:rPr kumimoji="0" lang="zh-CN" altLang="en-US" sz="2000"/>
              <a:t>同类型的不同客观个体（</a:t>
            </a:r>
            <a:r>
              <a:rPr kumimoji="0" lang="zh-CN" altLang="en-US" sz="2000">
                <a:solidFill>
                  <a:srgbClr val="0000FF"/>
                </a:solidFill>
              </a:rPr>
              <a:t>外延</a:t>
            </a:r>
            <a:r>
              <a:rPr kumimoji="0" lang="zh-CN" altLang="en-US" sz="2000"/>
              <a:t>）</a:t>
            </a:r>
            <a:endParaRPr kumimoji="0" lang="zh-CN" altLang="zh-CN" sz="2400"/>
          </a:p>
          <a:p>
            <a:pPr marL="0" indent="0">
              <a:lnSpc>
                <a:spcPts val="2200"/>
              </a:lnSpc>
            </a:pPr>
            <a:r>
              <a:rPr kumimoji="0" lang="zh-CN" altLang="en-US" sz="2400">
                <a:solidFill>
                  <a:srgbClr val="0000FF"/>
                </a:solidFill>
              </a:rPr>
              <a:t>课程</a:t>
            </a:r>
            <a:r>
              <a:rPr kumimoji="0" lang="zh-CN" altLang="en-US" sz="2400"/>
              <a:t>的内涵和外延</a:t>
            </a:r>
            <a:r>
              <a:rPr kumimoji="0" lang="zh-CN" altLang="en-US" sz="2400">
                <a:solidFill>
                  <a:srgbClr val="0000FF"/>
                </a:solidFill>
              </a:rPr>
              <a:t>：</a:t>
            </a:r>
            <a:r>
              <a:rPr kumimoji="0" lang="zh-CN" altLang="en-US" sz="2400"/>
              <a:t>（物）</a:t>
            </a:r>
            <a:endParaRPr kumimoji="0" lang="en-US" altLang="zh-CN" sz="2400"/>
          </a:p>
          <a:p>
            <a:pPr marL="0" indent="0">
              <a:lnSpc>
                <a:spcPts val="2200"/>
              </a:lnSpc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课程号</a:t>
            </a:r>
            <a:r>
              <a:rPr kumimoji="0" lang="zh-CN" altLang="en-US" sz="2000"/>
              <a:t>，课程名，学分，学时数</a:t>
            </a:r>
            <a:r>
              <a:rPr kumimoji="0" lang="zh-CN" altLang="zh-CN" sz="2000"/>
              <a:t>，</a:t>
            </a:r>
            <a:r>
              <a:rPr kumimoji="0" lang="en-US" altLang="zh-CN" sz="2000"/>
              <a:t>…</a:t>
            </a:r>
            <a:r>
              <a:rPr kumimoji="0" lang="zh-CN" altLang="en-US" sz="2000"/>
              <a:t>（内涵）</a:t>
            </a:r>
            <a:endParaRPr kumimoji="0" lang="en-US" altLang="zh-CN" sz="2400"/>
          </a:p>
          <a:p>
            <a:pPr marL="0" indent="0">
              <a:lnSpc>
                <a:spcPts val="2200"/>
              </a:lnSpc>
              <a:buFontTx/>
              <a:buNone/>
            </a:pPr>
            <a:r>
              <a:rPr kumimoji="0" lang="en-US" altLang="zh-CN" sz="2400"/>
              <a:t>  </a:t>
            </a:r>
            <a:r>
              <a:rPr kumimoji="0" lang="en-US" altLang="zh-CN" sz="2000"/>
              <a:t>C</a:t>
            </a:r>
            <a:r>
              <a:rPr kumimoji="0" lang="zh-CN" altLang="en-US" sz="2000"/>
              <a:t>语言，高等数学，大学物理，</a:t>
            </a:r>
            <a:r>
              <a:rPr kumimoji="0" lang="is-IS" altLang="zh-CN" sz="2000"/>
              <a:t>…</a:t>
            </a:r>
            <a:r>
              <a:rPr kumimoji="0" lang="zh-CN" altLang="en-US" sz="2000"/>
              <a:t>（外延）</a:t>
            </a:r>
            <a:endParaRPr kumimoji="0" lang="en-US" altLang="zh-CN" sz="2400"/>
          </a:p>
          <a:p>
            <a:pPr marL="0" indent="0">
              <a:lnSpc>
                <a:spcPts val="2200"/>
              </a:lnSpc>
            </a:pPr>
            <a:r>
              <a:rPr kumimoji="0" lang="zh-CN" altLang="en-US" sz="2400">
                <a:solidFill>
                  <a:srgbClr val="0000FF"/>
                </a:solidFill>
              </a:rPr>
              <a:t>选课</a:t>
            </a:r>
            <a:r>
              <a:rPr kumimoji="0" lang="zh-CN" altLang="en-US" sz="2400"/>
              <a:t>的内涵和外延</a:t>
            </a:r>
            <a:r>
              <a:rPr kumimoji="0" lang="zh-CN" altLang="en-US" sz="2400">
                <a:solidFill>
                  <a:srgbClr val="0000FF"/>
                </a:solidFill>
              </a:rPr>
              <a:t>：</a:t>
            </a:r>
            <a:r>
              <a:rPr kumimoji="0" lang="zh-CN" altLang="en-US" sz="2400"/>
              <a:t>（事）</a:t>
            </a:r>
            <a:endParaRPr kumimoji="0" lang="en-US" altLang="zh-CN" sz="2400">
              <a:sym typeface="Wingdings" panose="05000000000000000000" pitchFamily="2" charset="2"/>
            </a:endParaRPr>
          </a:p>
          <a:p>
            <a:pPr marL="0" indent="0">
              <a:lnSpc>
                <a:spcPts val="2200"/>
              </a:lnSpc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简单有效的方式：</a:t>
            </a:r>
            <a:endParaRPr kumimoji="0" lang="en-US" altLang="zh-CN" sz="2000"/>
          </a:p>
          <a:p>
            <a:pPr lvl="1">
              <a:lnSpc>
                <a:spcPts val="2200"/>
              </a:lnSpc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选课注册表：</a:t>
            </a:r>
            <a:r>
              <a:rPr kumimoji="0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kumimoji="0" lang="zh-CN" altLang="en-US" sz="2000"/>
              <a:t>，</a:t>
            </a:r>
            <a:r>
              <a:rPr kumimoji="0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课程号</a:t>
            </a:r>
            <a:r>
              <a:rPr kumimoji="0" lang="zh-CN" altLang="en-US" sz="2000"/>
              <a:t>，选课日期，课程成绩，</a:t>
            </a:r>
            <a:r>
              <a:rPr kumimoji="0" lang="is-IS" altLang="zh-CN" sz="2000"/>
              <a:t>…</a:t>
            </a:r>
            <a:r>
              <a:rPr kumimoji="0" lang="zh-CN" altLang="en-US" sz="2000"/>
              <a:t>（内涵）</a:t>
            </a:r>
            <a:endParaRPr kumimoji="0" lang="en-US" altLang="zh-CN" sz="2000"/>
          </a:p>
          <a:p>
            <a:pPr lvl="1">
              <a:lnSpc>
                <a:spcPts val="2200"/>
              </a:lnSpc>
              <a:buFontTx/>
              <a:buNone/>
            </a:pPr>
            <a:r>
              <a:rPr kumimoji="0" lang="en-US" altLang="zh-CN" sz="2000"/>
              <a:t>   </a:t>
            </a:r>
            <a:r>
              <a:rPr kumimoji="0" lang="zh-CN" altLang="en-US" sz="2000"/>
              <a:t>注册表上的各个行</a:t>
            </a:r>
            <a:r>
              <a:rPr kumimoji="0" lang="is-IS" altLang="zh-CN" sz="2000"/>
              <a:t>…</a:t>
            </a:r>
            <a:r>
              <a:rPr kumimoji="0" lang="zh-CN" altLang="en-US" sz="2000"/>
              <a:t>（外延）</a:t>
            </a:r>
            <a:endParaRPr kumimoji="0" lang="is-IS" altLang="zh-CN" sz="2000"/>
          </a:p>
          <a:p>
            <a:pPr marL="0" indent="0">
              <a:lnSpc>
                <a:spcPts val="2200"/>
              </a:lnSpc>
              <a:buFontTx/>
              <a:buNone/>
            </a:pPr>
            <a:r>
              <a:rPr kumimoji="0" lang="zh-CN" altLang="zh-CN" sz="2400"/>
              <a:t> </a:t>
            </a:r>
            <a:r>
              <a:rPr kumimoji="0" lang="zh-CN" altLang="en-US" sz="2400"/>
              <a:t> </a:t>
            </a:r>
            <a:r>
              <a:rPr kumimoji="0" lang="zh-CN" altLang="en-US" sz="2000"/>
              <a:t>其它可能的描述方式：学生课程之间有某种特殊联系</a:t>
            </a:r>
            <a:endParaRPr kumimoji="0" lang="zh-CN" altLang="zh-CN" sz="2400"/>
          </a:p>
          <a:p>
            <a:pPr marL="0" indent="0">
              <a:lnSpc>
                <a:spcPts val="2200"/>
              </a:lnSpc>
            </a:pPr>
            <a:endParaRPr kumimoji="0" lang="zh-CN" altLang="en-US" sz="2400"/>
          </a:p>
        </p:txBody>
      </p:sp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415005-9EC8-4C18-A3FE-16A4322E318F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1507" name="矩形 3"/>
          <p:cNvSpPr>
            <a:spLocks noChangeArrowheads="1"/>
          </p:cNvSpPr>
          <p:nvPr/>
        </p:nvSpPr>
        <p:spPr bwMode="auto">
          <a:xfrm>
            <a:off x="395288" y="122238"/>
            <a:ext cx="5256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“谁”的描述方法直观例示</a:t>
            </a:r>
            <a:endParaRPr kumimoji="0" lang="zh-CN" altLang="en-US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8" name="AutoShape 6"/>
          <p:cNvSpPr>
            <a:spLocks noChangeArrowheads="1"/>
          </p:cNvSpPr>
          <p:nvPr/>
        </p:nvSpPr>
        <p:spPr bwMode="auto">
          <a:xfrm>
            <a:off x="6300788" y="3933825"/>
            <a:ext cx="2339975" cy="779463"/>
          </a:xfrm>
          <a:prstGeom prst="cloudCallout">
            <a:avLst>
              <a:gd name="adj1" fmla="val 51556"/>
              <a:gd name="adj2" fmla="val 5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＊这些事和物该如何表示</a:t>
            </a:r>
            <a:r>
              <a:rPr kumimoji="0" lang="zh-CN" altLang="zh-CN" sz="1600"/>
              <a:t>？</a:t>
            </a:r>
            <a:endParaRPr kumimoji="0" lang="zh-CN" altLang="en-US" sz="1600">
              <a:latin typeface="Tahoma" panose="020B0604030504040204" pitchFamily="2" charset="0"/>
            </a:endParaRPr>
          </a:p>
        </p:txBody>
      </p:sp>
      <p:sp>
        <p:nvSpPr>
          <p:cNvPr id="21509" name="标题 1"/>
          <p:cNvSpPr>
            <a:spLocks noGrp="1"/>
          </p:cNvSpPr>
          <p:nvPr>
            <p:ph type="title"/>
          </p:nvPr>
        </p:nvSpPr>
        <p:spPr>
          <a:xfrm>
            <a:off x="4679950" y="49213"/>
            <a:ext cx="4356100" cy="534987"/>
          </a:xfrm>
        </p:spPr>
        <p:txBody>
          <a:bodyPr/>
          <a:lstStyle/>
          <a:p>
            <a:pPr algn="r"/>
            <a:r>
              <a:rPr kumimoji="0" lang="en-US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0" lang="en-US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000" b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数据库如何描述客观世界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PLACING_PICTURE_USER_VIEWPORT" val="{&quot;height&quot;:6480,&quot;width&quot;:8662}"/>
</p:tagLst>
</file>

<file path=ppt/tags/tag3.xml><?xml version="1.0" encoding="utf-8"?>
<p:tagLst xmlns:p="http://schemas.openxmlformats.org/presentationml/2006/main">
  <p:tag name="COMMONDATA" val="eyJoZGlkIjoiZjhjYzFlMzY2NzEzZGU1MWExNDI1Zjc4ZTVjZjA3MmQifQ=="/>
  <p:tag name="KSO_WPP_MARK_KEY" val="055ee6f3-5878-47e5-9285-3095263bf44f"/>
</p:tagLst>
</file>

<file path=ppt/theme/theme1.xml><?xml version="1.0" encoding="utf-8"?>
<a:theme xmlns:a="http://schemas.openxmlformats.org/drawingml/2006/main" name="01069079">
  <a:themeElements>
    <a:clrScheme name="01069079 1">
      <a:dk1>
        <a:srgbClr val="545472"/>
      </a:dk1>
      <a:lt1>
        <a:srgbClr val="FFFFFF"/>
      </a:lt1>
      <a:dk2>
        <a:srgbClr val="892D5B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CCCCFF"/>
      </a:hlink>
      <a:folHlink>
        <a:srgbClr val="D9D9E5"/>
      </a:folHlink>
    </a:clrScheme>
    <a:fontScheme name="01069079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4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4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01069079 1">
        <a:dk1>
          <a:srgbClr val="545472"/>
        </a:dk1>
        <a:lt1>
          <a:srgbClr val="FFFFFF"/>
        </a:lt1>
        <a:dk2>
          <a:srgbClr val="892D5B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CCCCFF"/>
        </a:hlink>
        <a:folHlink>
          <a:srgbClr val="D9D9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B7B7FF"/>
        </a:hlink>
        <a:folHlink>
          <a:srgbClr val="BCD8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9DC6D5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CCDFE7"/>
        </a:accent5>
        <a:accent6>
          <a:srgbClr val="CD96B1"/>
        </a:accent6>
        <a:hlink>
          <a:srgbClr val="B7B7FF"/>
        </a:hlink>
        <a:folHlink>
          <a:srgbClr val="F2D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D5BAFC"/>
        </a:hlink>
        <a:folHlink>
          <a:srgbClr val="D7D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FBE9BB"/>
        </a:hlink>
        <a:folHlink>
          <a:srgbClr val="CFE2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D1EC9C"/>
        </a:hlink>
        <a:folHlink>
          <a:srgbClr val="EFE5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01069079</Template>
  <TotalTime>0</TotalTime>
  <Words>7426</Words>
  <Application>WPS 演示</Application>
  <PresentationFormat>全屏显示(4:3)</PresentationFormat>
  <Paragraphs>763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Arial</vt:lpstr>
      <vt:lpstr>宋体</vt:lpstr>
      <vt:lpstr>Wingdings</vt:lpstr>
      <vt:lpstr>黑体</vt:lpstr>
      <vt:lpstr>Tahoma</vt:lpstr>
      <vt:lpstr>Arial</vt:lpstr>
      <vt:lpstr>楷体_GB2312</vt:lpstr>
      <vt:lpstr>新宋体</vt:lpstr>
      <vt:lpstr>Times New Roman</vt:lpstr>
      <vt:lpstr>微软雅黑</vt:lpstr>
      <vt:lpstr>Arial Unicode MS</vt:lpstr>
      <vt:lpstr>Principals of Database System</vt:lpstr>
      <vt:lpstr>Segoe Print</vt:lpstr>
      <vt:lpstr>01069079</vt:lpstr>
      <vt:lpstr>Word.Document.8</vt:lpstr>
      <vt:lpstr>            引言 (数据库系统的演变与发展) </vt:lpstr>
      <vt:lpstr>四位图灵奖得主</vt:lpstr>
      <vt:lpstr>主要学习目标</vt:lpstr>
      <vt:lpstr>前测小问题</vt:lpstr>
      <vt:lpstr> 一 引言 </vt:lpstr>
      <vt:lpstr>PowerPoint 演示文稿</vt:lpstr>
      <vt:lpstr>1.2 数据库如何描述客观世界</vt:lpstr>
      <vt:lpstr>1.2 数据库如何描述客观世界</vt:lpstr>
      <vt:lpstr>1.2 数据库如何描述客观世界</vt:lpstr>
      <vt:lpstr>1.2 数据库如何描述客观世界</vt:lpstr>
      <vt:lpstr>二 数据管理的发展过程</vt:lpstr>
      <vt:lpstr>2.1 手工阶段</vt:lpstr>
      <vt:lpstr>2.2 程序阶段 </vt:lpstr>
      <vt:lpstr>2.3 文件阶段</vt:lpstr>
      <vt:lpstr>2.4 数据库阶段</vt:lpstr>
      <vt:lpstr>3.1 什么是数据模型</vt:lpstr>
      <vt:lpstr>PowerPoint 演示文稿</vt:lpstr>
      <vt:lpstr>PowerPoint 演示文稿</vt:lpstr>
      <vt:lpstr>PowerPoint 演示文稿</vt:lpstr>
      <vt:lpstr>PowerPoint 演示文稿</vt:lpstr>
      <vt:lpstr>4.1数据</vt:lpstr>
      <vt:lpstr>数据举例</vt:lpstr>
      <vt:lpstr>4.2 数据库</vt:lpstr>
      <vt:lpstr>4.2 数据库（举例）</vt:lpstr>
      <vt:lpstr>数据库的特征</vt:lpstr>
      <vt:lpstr>数据库的特征（续）</vt:lpstr>
      <vt:lpstr>4.3 数据库管理系统</vt:lpstr>
      <vt:lpstr>DBMS的主要功能</vt:lpstr>
      <vt:lpstr>DBMS的主要功能</vt:lpstr>
      <vt:lpstr>4.4 数据库系统</vt:lpstr>
      <vt:lpstr>五 数据库技术在应用开发中的作用</vt:lpstr>
      <vt:lpstr>PowerPoint 演示文稿</vt:lpstr>
      <vt:lpstr>数据流程图(样例)</vt:lpstr>
      <vt:lpstr>PowerPoint 演示文稿</vt:lpstr>
      <vt:lpstr>PowerPoint 演示文稿</vt:lpstr>
      <vt:lpstr>数据库视图技术(数据抽象)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随堂小测试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第14讲:(第10章)            物理设计(数据库存储技术)</dc:title>
  <dc:creator>Microsoft Office 用户</dc:creator>
  <cp:lastModifiedBy>Administrator</cp:lastModifiedBy>
  <cp:revision>105</cp:revision>
  <dcterms:created xsi:type="dcterms:W3CDTF">2018-05-01T14:31:00Z</dcterms:created>
  <dcterms:modified xsi:type="dcterms:W3CDTF">2023-02-13T07:20:57Z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TC010690792052</vt:lpwstr>
  </property>
  <property fmtid="{D5CDD505-2E9C-101B-9397-08002B2CF9AE}" pid="3" name="KSOProductBuildVer">
    <vt:lpwstr>2052-11.1.0.12980</vt:lpwstr>
  </property>
  <property fmtid="{D5CDD505-2E9C-101B-9397-08002B2CF9AE}" pid="4" name="ICV">
    <vt:lpwstr>928291AC2211464782811F51BE30B0EB</vt:lpwstr>
  </property>
</Properties>
</file>